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5" r:id="rId2"/>
    <p:sldId id="306" r:id="rId3"/>
    <p:sldId id="303" r:id="rId4"/>
    <p:sldId id="280" r:id="rId5"/>
    <p:sldId id="877" r:id="rId6"/>
    <p:sldId id="281" r:id="rId7"/>
    <p:sldId id="283" r:id="rId8"/>
    <p:sldId id="307" r:id="rId9"/>
    <p:sldId id="876" r:id="rId10"/>
    <p:sldId id="282" r:id="rId11"/>
    <p:sldId id="878" r:id="rId12"/>
    <p:sldId id="291" r:id="rId13"/>
    <p:sldId id="292" r:id="rId14"/>
    <p:sldId id="284" r:id="rId15"/>
    <p:sldId id="295" r:id="rId16"/>
    <p:sldId id="308" r:id="rId17"/>
    <p:sldId id="875" r:id="rId18"/>
    <p:sldId id="296" r:id="rId19"/>
    <p:sldId id="879" r:id="rId20"/>
    <p:sldId id="297" r:id="rId21"/>
    <p:sldId id="298" r:id="rId22"/>
    <p:sldId id="299" r:id="rId23"/>
    <p:sldId id="300" r:id="rId24"/>
    <p:sldId id="309" r:id="rId25"/>
    <p:sldId id="302" r:id="rId26"/>
    <p:sldId id="880" r:id="rId27"/>
    <p:sldId id="310" r:id="rId28"/>
    <p:sldId id="871" r:id="rId29"/>
    <p:sldId id="872" r:id="rId30"/>
    <p:sldId id="873" r:id="rId31"/>
    <p:sldId id="874" r:id="rId3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9900"/>
    <a:srgbClr val="0000FF"/>
    <a:srgbClr val="003300"/>
    <a:srgbClr val="CC0099"/>
    <a:srgbClr val="FF00FF"/>
    <a:srgbClr val="FFFF99"/>
    <a:srgbClr val="0066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0" autoAdjust="0"/>
    <p:restoredTop sz="92556" autoAdjust="0"/>
  </p:normalViewPr>
  <p:slideViewPr>
    <p:cSldViewPr>
      <p:cViewPr varScale="1">
        <p:scale>
          <a:sx n="59" d="100"/>
          <a:sy n="59" d="100"/>
        </p:scale>
        <p:origin x="1062" y="7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CBABC1-B102-481A-872A-282407BCAC1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719BCD53-F51B-4050-8438-210C27556B5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D90A21C-0308-430F-AAC6-EB1E8704B5FE}" type="datetimeFigureOut">
              <a:rPr lang="en-US"/>
              <a:pPr>
                <a:defRPr/>
              </a:pPr>
              <a:t>11/3/2021</a:t>
            </a:fld>
            <a:endParaRPr lang="en-US"/>
          </a:p>
        </p:txBody>
      </p:sp>
      <p:sp>
        <p:nvSpPr>
          <p:cNvPr id="4" name="Slide Image Placeholder 3">
            <a:extLst>
              <a:ext uri="{FF2B5EF4-FFF2-40B4-BE49-F238E27FC236}">
                <a16:creationId xmlns:a16="http://schemas.microsoft.com/office/drawing/2014/main" id="{F8693E46-16E4-4B9D-8786-D9F15535C288}"/>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38E79EC-1BCD-44A4-922F-3B0D18996EC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9F2D615-5769-4D01-A3B0-C42857382E8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4B883AE7-2662-40AC-A053-C8CD7388EAA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B44E0A9-8F5B-4CC4-B36E-1CEBE870D17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44E0A9-8F5B-4CC4-B36E-1CEBE870D17D}" type="slidenum">
              <a:rPr lang="en-US" altLang="en-US" smtClean="0"/>
              <a:pPr/>
              <a:t>2</a:t>
            </a:fld>
            <a:endParaRPr lang="en-US" altLang="en-US"/>
          </a:p>
        </p:txBody>
      </p:sp>
    </p:spTree>
    <p:extLst>
      <p:ext uri="{BB962C8B-B14F-4D97-AF65-F5344CB8AC3E}">
        <p14:creationId xmlns:p14="http://schemas.microsoft.com/office/powerpoint/2010/main" val="4153854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0B6682A-A7C5-4F55-B02A-14FF2ECB0F9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FB4BEB95-9C2D-44F8-9CD3-B8D5A0FC7E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4" name="Slide Number Placeholder 3">
            <a:extLst>
              <a:ext uri="{FF2B5EF4-FFF2-40B4-BE49-F238E27FC236}">
                <a16:creationId xmlns:a16="http://schemas.microsoft.com/office/drawing/2014/main" id="{C9935D70-8EE5-45E9-8CFD-AAD4C19CCD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B3FF3A-3887-4B12-89AE-AFB06D7C8FC5}" type="slidenum">
              <a:rPr lang="en-US" altLang="en-US"/>
              <a:pPr eaLnBrk="1" hangingPunct="1"/>
              <a:t>18</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8D9493C5-CDDB-4D15-BCDB-83770C1C894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6736E1FA-961B-4D21-8567-917B66F094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a:extLst>
              <a:ext uri="{FF2B5EF4-FFF2-40B4-BE49-F238E27FC236}">
                <a16:creationId xmlns:a16="http://schemas.microsoft.com/office/drawing/2014/main" id="{B078BF64-BB8C-4101-AF0D-DF634D38FA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E06C7B-DA27-4ACA-A7F1-02E11EC3C5EB}" type="slidenum">
              <a:rPr lang="en-US" altLang="en-US"/>
              <a:pPr eaLnBrk="1" hangingPunct="1"/>
              <a:t>20</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553E5706-56B9-45D4-8C9C-1EF9A5A6E00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C1AA909F-3A18-4EFD-BC3B-92237A258A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a:extLst>
              <a:ext uri="{FF2B5EF4-FFF2-40B4-BE49-F238E27FC236}">
                <a16:creationId xmlns:a16="http://schemas.microsoft.com/office/drawing/2014/main" id="{7596CD55-4A2A-4D80-A0AB-851E8733CD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F7C009E-E485-4A10-94B2-73BCC6E7E98B}" type="slidenum">
              <a:rPr lang="en-US" altLang="en-US"/>
              <a:pPr eaLnBrk="1" hangingPunct="1"/>
              <a:t>21</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E508DBE6-5610-4B53-8707-CF2DF4D3C92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974767B4-D479-4611-8A5E-98EFCB7BE3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a:extLst>
              <a:ext uri="{FF2B5EF4-FFF2-40B4-BE49-F238E27FC236}">
                <a16:creationId xmlns:a16="http://schemas.microsoft.com/office/drawing/2014/main" id="{7F14BE38-D99E-49ED-980F-DE954413F8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302290-8A16-403E-86BF-C9E30F83E1E5}" type="slidenum">
              <a:rPr lang="en-US" altLang="en-US"/>
              <a:pPr eaLnBrk="1" hangingPunct="1"/>
              <a:t>22</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A5980BC-21CD-46CC-A08D-BB75AB4A4EE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4F33AE0B-0A22-4201-9650-8FDA2BE49F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9940" name="Slide Number Placeholder 3">
            <a:extLst>
              <a:ext uri="{FF2B5EF4-FFF2-40B4-BE49-F238E27FC236}">
                <a16:creationId xmlns:a16="http://schemas.microsoft.com/office/drawing/2014/main" id="{9FB1C565-2F09-40CB-95EE-F81B5D0722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345290-7A0C-4EAA-A74E-B00125DC442C}" type="slidenum">
              <a:rPr lang="en-US" altLang="en-US"/>
              <a:pPr eaLnBrk="1" hangingPunct="1"/>
              <a:t>23</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3FDA7379-2180-4BE8-AE99-068C644F99C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7D5FC6D6-CEDA-43A0-8D2D-B2440B34A0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8" name="Slide Number Placeholder 3">
            <a:extLst>
              <a:ext uri="{FF2B5EF4-FFF2-40B4-BE49-F238E27FC236}">
                <a16:creationId xmlns:a16="http://schemas.microsoft.com/office/drawing/2014/main" id="{55F2C989-3965-446A-AC35-B91566865B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520C2F-C266-4E4F-818F-0ABBE9429525}" type="slidenum">
              <a:rPr lang="en-US" altLang="en-US"/>
              <a:pPr eaLnBrk="1" hangingPunct="1"/>
              <a:t>25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E270971C-E00D-4FB3-A593-D6F2BBE13C8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1ADC4C4A-D4F6-4004-8AC0-8D753B8064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a:extLst>
              <a:ext uri="{FF2B5EF4-FFF2-40B4-BE49-F238E27FC236}">
                <a16:creationId xmlns:a16="http://schemas.microsoft.com/office/drawing/2014/main" id="{BAAFFD65-5A1C-4D20-B73A-A35D3EC5C9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C45C30-8095-4F0A-AC06-6086FD1FA82B}" type="slidenum">
              <a:rPr lang="en-US" altLang="en-US"/>
              <a:pPr eaLnBrk="1" hangingPunct="1"/>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B7A9DDC-7908-4B20-9A02-481A25727FE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C3DCF0DB-2010-42A3-9199-CC8D7853C1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F79ECEA7-C672-419C-A699-D0DADAA3E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AEC719E-4B57-417C-A485-AB863B170AE9}" type="slidenum">
              <a:rPr lang="en-US" altLang="en-US"/>
              <a:pPr eaLnBrk="1" hangingPunct="1"/>
              <a:t>6</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D1667B5-EA12-4BB2-B10B-58785439012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B23B8D62-5E2B-4223-8CEE-8765E3E100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Slide Number Placeholder 3">
            <a:extLst>
              <a:ext uri="{FF2B5EF4-FFF2-40B4-BE49-F238E27FC236}">
                <a16:creationId xmlns:a16="http://schemas.microsoft.com/office/drawing/2014/main" id="{907CB43E-B061-48C4-9170-6D5AAAFA47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C177208-B566-4912-81C0-6369C944C801}" type="slidenum">
              <a:rPr lang="en-US" altLang="en-US"/>
              <a:pPr eaLnBrk="1" hangingPunct="1"/>
              <a:t>7</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6676B56E-DEA2-4B07-8CEF-963EDD964FC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A17592BB-F00E-45A3-9BBF-B02F0B305D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id="{F584C947-A129-41D9-A2FE-9253F07D90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190726-0912-4A5D-9096-204A28D850B0}" type="slidenum">
              <a:rPr lang="en-US" altLang="en-US"/>
              <a:pPr eaLnBrk="1" hangingPunct="1"/>
              <a:t>10</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50FA54C6-6658-4F88-984E-AF49D67E11A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659AB887-04DF-4055-BF85-9570C47359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0724" name="Slide Number Placeholder 3">
            <a:extLst>
              <a:ext uri="{FF2B5EF4-FFF2-40B4-BE49-F238E27FC236}">
                <a16:creationId xmlns:a16="http://schemas.microsoft.com/office/drawing/2014/main" id="{DF8845CC-CA28-4695-9795-236063269F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9D0483-C9AA-42BB-AE2A-17AE27BB667F}" type="slidenum">
              <a:rPr lang="en-US" altLang="en-US"/>
              <a:pPr eaLnBrk="1" hangingPunct="1"/>
              <a:t>12</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6769B823-86CA-4C41-BFAB-BD1CFE56FB6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AF22220F-08CC-45FB-AD7F-A68E74BB96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1748" name="Slide Number Placeholder 3">
            <a:extLst>
              <a:ext uri="{FF2B5EF4-FFF2-40B4-BE49-F238E27FC236}">
                <a16:creationId xmlns:a16="http://schemas.microsoft.com/office/drawing/2014/main" id="{B942FCF4-BDC7-4BCE-B4F7-A352252DBE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81D0CC-33A9-499F-BD7D-1A771A091B91}" type="slidenum">
              <a:rPr lang="en-US" altLang="en-US"/>
              <a:pPr eaLnBrk="1" hangingPunct="1"/>
              <a:t>13</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AC747717-8AF8-462B-8F52-E2CE6C5AE7C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99DD2154-F8D2-4B68-B9C2-E921331AFE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2772" name="Slide Number Placeholder 3">
            <a:extLst>
              <a:ext uri="{FF2B5EF4-FFF2-40B4-BE49-F238E27FC236}">
                <a16:creationId xmlns:a16="http://schemas.microsoft.com/office/drawing/2014/main" id="{1C363512-A735-4ADD-945A-D056AA76E2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DD2820-194D-4DDC-804B-D95102F6C0D1}" type="slidenum">
              <a:rPr lang="en-US" altLang="en-US"/>
              <a:pPr eaLnBrk="1" hangingPunct="1"/>
              <a:t>14</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23D141D0-1ADB-45E1-BA25-148035FAD51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17CA54A0-8491-4E83-9A78-BC4C6E8B6E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6" name="Slide Number Placeholder 3">
            <a:extLst>
              <a:ext uri="{FF2B5EF4-FFF2-40B4-BE49-F238E27FC236}">
                <a16:creationId xmlns:a16="http://schemas.microsoft.com/office/drawing/2014/main" id="{B7756626-9A1B-4856-899F-D3C939247F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3F1226A-8732-4C71-98E0-F28712142ABD}" type="slidenum">
              <a:rPr lang="en-US" altLang="en-US"/>
              <a:pPr eaLnBrk="1" hangingPunct="1"/>
              <a:t>15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B459C93-BD77-40A5-8DA2-32623A747A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FACD61B-A76D-435C-8CE2-2AEC4EC90D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BB9536B-4D99-4BE5-96BD-C3166E182821}"/>
              </a:ext>
            </a:extLst>
          </p:cNvPr>
          <p:cNvSpPr>
            <a:spLocks noGrp="1" noChangeArrowheads="1"/>
          </p:cNvSpPr>
          <p:nvPr>
            <p:ph type="sldNum" sz="quarter" idx="12"/>
          </p:nvPr>
        </p:nvSpPr>
        <p:spPr>
          <a:ln/>
        </p:spPr>
        <p:txBody>
          <a:bodyPr/>
          <a:lstStyle>
            <a:lvl1pPr>
              <a:defRPr/>
            </a:lvl1pPr>
          </a:lstStyle>
          <a:p>
            <a:fld id="{2C6314BA-42D3-463B-9DF1-DD183112CB71}" type="slidenum">
              <a:rPr lang="en-US" altLang="en-US"/>
              <a:pPr/>
              <a:t>‹#›</a:t>
            </a:fld>
            <a:endParaRPr lang="en-US" altLang="en-US"/>
          </a:p>
        </p:txBody>
      </p:sp>
    </p:spTree>
    <p:extLst>
      <p:ext uri="{BB962C8B-B14F-4D97-AF65-F5344CB8AC3E}">
        <p14:creationId xmlns:p14="http://schemas.microsoft.com/office/powerpoint/2010/main" val="1136410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6F31A01-4252-4EF5-8101-8BA5955798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9D971AB-0F18-42AD-B714-1E5495BC1F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5FDEC19-3036-4C4E-8909-9078CBE7E075}"/>
              </a:ext>
            </a:extLst>
          </p:cNvPr>
          <p:cNvSpPr>
            <a:spLocks noGrp="1" noChangeArrowheads="1"/>
          </p:cNvSpPr>
          <p:nvPr>
            <p:ph type="sldNum" sz="quarter" idx="12"/>
          </p:nvPr>
        </p:nvSpPr>
        <p:spPr>
          <a:ln/>
        </p:spPr>
        <p:txBody>
          <a:bodyPr/>
          <a:lstStyle>
            <a:lvl1pPr>
              <a:defRPr/>
            </a:lvl1pPr>
          </a:lstStyle>
          <a:p>
            <a:fld id="{30FF41C2-838A-4B44-8320-FA3DB886862F}" type="slidenum">
              <a:rPr lang="en-US" altLang="en-US"/>
              <a:pPr/>
              <a:t>‹#›</a:t>
            </a:fld>
            <a:endParaRPr lang="en-US" altLang="en-US"/>
          </a:p>
        </p:txBody>
      </p:sp>
    </p:spTree>
    <p:extLst>
      <p:ext uri="{BB962C8B-B14F-4D97-AF65-F5344CB8AC3E}">
        <p14:creationId xmlns:p14="http://schemas.microsoft.com/office/powerpoint/2010/main" val="1077740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E461CF3-96BC-4F3F-9175-662D0568A36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C4F86BE-FBF6-487A-9DA1-607E36A0D4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D8A1C66-BE05-4376-9FBF-5C94837372F1}"/>
              </a:ext>
            </a:extLst>
          </p:cNvPr>
          <p:cNvSpPr>
            <a:spLocks noGrp="1" noChangeArrowheads="1"/>
          </p:cNvSpPr>
          <p:nvPr>
            <p:ph type="sldNum" sz="quarter" idx="12"/>
          </p:nvPr>
        </p:nvSpPr>
        <p:spPr>
          <a:ln/>
        </p:spPr>
        <p:txBody>
          <a:bodyPr/>
          <a:lstStyle>
            <a:lvl1pPr>
              <a:defRPr/>
            </a:lvl1pPr>
          </a:lstStyle>
          <a:p>
            <a:fld id="{B0918D91-09D8-40D1-9AA8-0C96086753DA}" type="slidenum">
              <a:rPr lang="en-US" altLang="en-US"/>
              <a:pPr/>
              <a:t>‹#›</a:t>
            </a:fld>
            <a:endParaRPr lang="en-US" altLang="en-US"/>
          </a:p>
        </p:txBody>
      </p:sp>
    </p:spTree>
    <p:extLst>
      <p:ext uri="{BB962C8B-B14F-4D97-AF65-F5344CB8AC3E}">
        <p14:creationId xmlns:p14="http://schemas.microsoft.com/office/powerpoint/2010/main" val="1956163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Content Placeholder 2"/>
          <p:cNvSpPr>
            <a:spLocks noGrp="1"/>
          </p:cNvSpPr>
          <p:nvPr>
            <p:ph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CC369BB7-1FB0-4107-B5AD-9F8D4F9F6F7B}"/>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03043806-674F-40D5-97FD-F46887E2C0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8FDE1639-D8EF-4A8A-9ABF-B97C75EAE26A}"/>
              </a:ext>
            </a:extLst>
          </p:cNvPr>
          <p:cNvSpPr>
            <a:spLocks noGrp="1" noChangeArrowheads="1"/>
          </p:cNvSpPr>
          <p:nvPr>
            <p:ph type="sldNum" sz="quarter" idx="12"/>
          </p:nvPr>
        </p:nvSpPr>
        <p:spPr>
          <a:ln/>
        </p:spPr>
        <p:txBody>
          <a:bodyPr/>
          <a:lstStyle>
            <a:lvl1pPr>
              <a:defRPr/>
            </a:lvl1pPr>
          </a:lstStyle>
          <a:p>
            <a:fld id="{B25798A9-A298-4557-912B-31782BCE7605}" type="slidenum">
              <a:rPr lang="en-US" altLang="en-US"/>
              <a:pPr/>
              <a:t>‹#›</a:t>
            </a:fld>
            <a:endParaRPr lang="en-US" altLang="en-US"/>
          </a:p>
        </p:txBody>
      </p:sp>
    </p:spTree>
    <p:extLst>
      <p:ext uri="{BB962C8B-B14F-4D97-AF65-F5344CB8AC3E}">
        <p14:creationId xmlns:p14="http://schemas.microsoft.com/office/powerpoint/2010/main" val="4033462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A1377A9-377C-41F1-9464-A075484A53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FF1155A-0FC5-40F9-B5F8-312C5E903C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38AA8EB-1BEE-43F1-9182-5D1DFF4D06AD}"/>
              </a:ext>
            </a:extLst>
          </p:cNvPr>
          <p:cNvSpPr>
            <a:spLocks noGrp="1" noChangeArrowheads="1"/>
          </p:cNvSpPr>
          <p:nvPr>
            <p:ph type="sldNum" sz="quarter" idx="12"/>
          </p:nvPr>
        </p:nvSpPr>
        <p:spPr>
          <a:ln/>
        </p:spPr>
        <p:txBody>
          <a:bodyPr/>
          <a:lstStyle>
            <a:lvl1pPr>
              <a:defRPr/>
            </a:lvl1pPr>
          </a:lstStyle>
          <a:p>
            <a:fld id="{DE631671-F443-48B4-8026-EDE2FF4B0636}" type="slidenum">
              <a:rPr lang="en-US" altLang="en-US"/>
              <a:pPr/>
              <a:t>‹#›</a:t>
            </a:fld>
            <a:endParaRPr lang="en-US" altLang="en-US"/>
          </a:p>
        </p:txBody>
      </p:sp>
    </p:spTree>
    <p:extLst>
      <p:ext uri="{BB962C8B-B14F-4D97-AF65-F5344CB8AC3E}">
        <p14:creationId xmlns:p14="http://schemas.microsoft.com/office/powerpoint/2010/main" val="143781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23FDEE0-2B12-4F5F-A716-77D8EB88DC0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5D78C5-7D1E-4FF0-9B5E-F9F3F6D195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E091386-5F0F-47C9-B6EF-AC99EA8AF467}"/>
              </a:ext>
            </a:extLst>
          </p:cNvPr>
          <p:cNvSpPr>
            <a:spLocks noGrp="1" noChangeArrowheads="1"/>
          </p:cNvSpPr>
          <p:nvPr>
            <p:ph type="sldNum" sz="quarter" idx="12"/>
          </p:nvPr>
        </p:nvSpPr>
        <p:spPr>
          <a:ln/>
        </p:spPr>
        <p:txBody>
          <a:bodyPr/>
          <a:lstStyle>
            <a:lvl1pPr>
              <a:defRPr/>
            </a:lvl1pPr>
          </a:lstStyle>
          <a:p>
            <a:fld id="{AD91DF5C-6BC8-4947-9FE3-E993C47D2FA3}" type="slidenum">
              <a:rPr lang="en-US" altLang="en-US"/>
              <a:pPr/>
              <a:t>‹#›</a:t>
            </a:fld>
            <a:endParaRPr lang="en-US" altLang="en-US"/>
          </a:p>
        </p:txBody>
      </p:sp>
    </p:spTree>
    <p:extLst>
      <p:ext uri="{BB962C8B-B14F-4D97-AF65-F5344CB8AC3E}">
        <p14:creationId xmlns:p14="http://schemas.microsoft.com/office/powerpoint/2010/main" val="1255860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DD4FDD0-85AF-4F82-BED7-8AD9EB84DB2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961B857-3BE1-441A-A211-83FF6F9865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D7CEDD3-6007-4B6D-990A-69DB3FF49376}"/>
              </a:ext>
            </a:extLst>
          </p:cNvPr>
          <p:cNvSpPr>
            <a:spLocks noGrp="1" noChangeArrowheads="1"/>
          </p:cNvSpPr>
          <p:nvPr>
            <p:ph type="sldNum" sz="quarter" idx="12"/>
          </p:nvPr>
        </p:nvSpPr>
        <p:spPr>
          <a:ln/>
        </p:spPr>
        <p:txBody>
          <a:bodyPr/>
          <a:lstStyle>
            <a:lvl1pPr>
              <a:defRPr/>
            </a:lvl1pPr>
          </a:lstStyle>
          <a:p>
            <a:fld id="{9829EF08-FC70-4041-B325-358BDE20BE9B}" type="slidenum">
              <a:rPr lang="en-US" altLang="en-US"/>
              <a:pPr/>
              <a:t>‹#›</a:t>
            </a:fld>
            <a:endParaRPr lang="en-US" altLang="en-US"/>
          </a:p>
        </p:txBody>
      </p:sp>
    </p:spTree>
    <p:extLst>
      <p:ext uri="{BB962C8B-B14F-4D97-AF65-F5344CB8AC3E}">
        <p14:creationId xmlns:p14="http://schemas.microsoft.com/office/powerpoint/2010/main" val="2833996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777CF2E-9717-4F23-910A-7C46C014B1D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CE1D884-E1A3-4D6A-B9B4-D061BD7057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DF1CED4-AE7A-4EE7-AB80-DD14200AF87F}"/>
              </a:ext>
            </a:extLst>
          </p:cNvPr>
          <p:cNvSpPr>
            <a:spLocks noGrp="1" noChangeArrowheads="1"/>
          </p:cNvSpPr>
          <p:nvPr>
            <p:ph type="sldNum" sz="quarter" idx="12"/>
          </p:nvPr>
        </p:nvSpPr>
        <p:spPr>
          <a:ln/>
        </p:spPr>
        <p:txBody>
          <a:bodyPr/>
          <a:lstStyle>
            <a:lvl1pPr>
              <a:defRPr/>
            </a:lvl1pPr>
          </a:lstStyle>
          <a:p>
            <a:fld id="{3EB66D27-FF3D-4951-A3A5-52D699F3EE32}" type="slidenum">
              <a:rPr lang="en-US" altLang="en-US"/>
              <a:pPr/>
              <a:t>‹#›</a:t>
            </a:fld>
            <a:endParaRPr lang="en-US" altLang="en-US"/>
          </a:p>
        </p:txBody>
      </p:sp>
    </p:spTree>
    <p:extLst>
      <p:ext uri="{BB962C8B-B14F-4D97-AF65-F5344CB8AC3E}">
        <p14:creationId xmlns:p14="http://schemas.microsoft.com/office/powerpoint/2010/main" val="2953963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E800664-656A-4B11-9F7B-2EACB44749D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7502AA4-0A21-40AA-9FFD-547F13922B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0E734AF-EBE0-4255-843F-BF6B07A3BFE8}"/>
              </a:ext>
            </a:extLst>
          </p:cNvPr>
          <p:cNvSpPr>
            <a:spLocks noGrp="1" noChangeArrowheads="1"/>
          </p:cNvSpPr>
          <p:nvPr>
            <p:ph type="sldNum" sz="quarter" idx="12"/>
          </p:nvPr>
        </p:nvSpPr>
        <p:spPr>
          <a:ln/>
        </p:spPr>
        <p:txBody>
          <a:bodyPr/>
          <a:lstStyle>
            <a:lvl1pPr>
              <a:defRPr/>
            </a:lvl1pPr>
          </a:lstStyle>
          <a:p>
            <a:fld id="{BC0C76DC-BC7E-44AD-8C4F-29DB1F3CB744}" type="slidenum">
              <a:rPr lang="en-US" altLang="en-US"/>
              <a:pPr/>
              <a:t>‹#›</a:t>
            </a:fld>
            <a:endParaRPr lang="en-US" altLang="en-US"/>
          </a:p>
        </p:txBody>
      </p:sp>
    </p:spTree>
    <p:extLst>
      <p:ext uri="{BB962C8B-B14F-4D97-AF65-F5344CB8AC3E}">
        <p14:creationId xmlns:p14="http://schemas.microsoft.com/office/powerpoint/2010/main" val="137230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6410503-3082-4167-BE25-5660CBD37BA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F0AFEFA-4A7A-4DCE-A0A4-F50C8FAFA9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3653A4F-213F-4060-A4BB-D14CC6530B7C}"/>
              </a:ext>
            </a:extLst>
          </p:cNvPr>
          <p:cNvSpPr>
            <a:spLocks noGrp="1" noChangeArrowheads="1"/>
          </p:cNvSpPr>
          <p:nvPr>
            <p:ph type="sldNum" sz="quarter" idx="12"/>
          </p:nvPr>
        </p:nvSpPr>
        <p:spPr>
          <a:ln/>
        </p:spPr>
        <p:txBody>
          <a:bodyPr/>
          <a:lstStyle>
            <a:lvl1pPr>
              <a:defRPr/>
            </a:lvl1pPr>
          </a:lstStyle>
          <a:p>
            <a:fld id="{1EF82995-4DDA-4A87-A7EB-6D070F0FB0FC}" type="slidenum">
              <a:rPr lang="en-US" altLang="en-US"/>
              <a:pPr/>
              <a:t>‹#›</a:t>
            </a:fld>
            <a:endParaRPr lang="en-US" altLang="en-US"/>
          </a:p>
        </p:txBody>
      </p:sp>
    </p:spTree>
    <p:extLst>
      <p:ext uri="{BB962C8B-B14F-4D97-AF65-F5344CB8AC3E}">
        <p14:creationId xmlns:p14="http://schemas.microsoft.com/office/powerpoint/2010/main" val="2547101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0BD1B12-6BEA-40AB-9EA9-E4DB3C9AB95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C54D0DD-6560-4948-AE54-B5E008CC2B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B5D0214-F030-4592-83EC-27E123211D8D}"/>
              </a:ext>
            </a:extLst>
          </p:cNvPr>
          <p:cNvSpPr>
            <a:spLocks noGrp="1" noChangeArrowheads="1"/>
          </p:cNvSpPr>
          <p:nvPr>
            <p:ph type="sldNum" sz="quarter" idx="12"/>
          </p:nvPr>
        </p:nvSpPr>
        <p:spPr>
          <a:ln/>
        </p:spPr>
        <p:txBody>
          <a:bodyPr/>
          <a:lstStyle>
            <a:lvl1pPr>
              <a:defRPr/>
            </a:lvl1pPr>
          </a:lstStyle>
          <a:p>
            <a:fld id="{717A37F6-6155-496F-8055-C629517E84B3}" type="slidenum">
              <a:rPr lang="en-US" altLang="en-US"/>
              <a:pPr/>
              <a:t>‹#›</a:t>
            </a:fld>
            <a:endParaRPr lang="en-US" altLang="en-US"/>
          </a:p>
        </p:txBody>
      </p:sp>
    </p:spTree>
    <p:extLst>
      <p:ext uri="{BB962C8B-B14F-4D97-AF65-F5344CB8AC3E}">
        <p14:creationId xmlns:p14="http://schemas.microsoft.com/office/powerpoint/2010/main" val="1532248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8A5ED8A-DFDB-4B52-BC17-A9C4EB425DE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53B2061-A528-4314-B7C3-61B7A61FEF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F163D9F-6951-4F8F-9358-ED71EC089298}"/>
              </a:ext>
            </a:extLst>
          </p:cNvPr>
          <p:cNvSpPr>
            <a:spLocks noGrp="1" noChangeArrowheads="1"/>
          </p:cNvSpPr>
          <p:nvPr>
            <p:ph type="sldNum" sz="quarter" idx="12"/>
          </p:nvPr>
        </p:nvSpPr>
        <p:spPr>
          <a:ln/>
        </p:spPr>
        <p:txBody>
          <a:bodyPr/>
          <a:lstStyle>
            <a:lvl1pPr>
              <a:defRPr/>
            </a:lvl1pPr>
          </a:lstStyle>
          <a:p>
            <a:fld id="{7E3007F7-55CF-4536-8DD8-0BC4DFDA26E5}" type="slidenum">
              <a:rPr lang="en-US" altLang="en-US"/>
              <a:pPr/>
              <a:t>‹#›</a:t>
            </a:fld>
            <a:endParaRPr lang="en-US" altLang="en-US"/>
          </a:p>
        </p:txBody>
      </p:sp>
    </p:spTree>
    <p:extLst>
      <p:ext uri="{BB962C8B-B14F-4D97-AF65-F5344CB8AC3E}">
        <p14:creationId xmlns:p14="http://schemas.microsoft.com/office/powerpoint/2010/main" val="3105056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C12E693-9D20-4602-A534-C6CA818BA0DC}"/>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99D3F02-3B7F-488E-AF92-4557752C0FCA}"/>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BE58C0D-8EB1-4BB9-BBE3-7CC82BF6EB34}"/>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11D02150-D079-4005-AF8E-6247CF9C0F4F}"/>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84478381-F049-43C2-A179-87126B48C0BB}"/>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0FF9D39-6CBF-4B96-899C-BB262B317E1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test.e1t.in/" TargetMode="External"/><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8.png"/><Relationship Id="rId4" Type="http://schemas.openxmlformats.org/officeDocument/2006/relationships/image" Target="../media/image3.jp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15.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png"/><Relationship Id="rId7"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16.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png"/><Relationship Id="rId7"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35.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8.png"/><Relationship Id="rId7"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3.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7.png"/><Relationship Id="rId7" Type="http://schemas.openxmlformats.org/officeDocument/2006/relationships/image" Target="../media/image51.png"/><Relationship Id="rId12" Type="http://schemas.openxmlformats.org/officeDocument/2006/relationships/image" Target="../media/image55.png"/><Relationship Id="rId2" Type="http://schemas.openxmlformats.org/officeDocument/2006/relationships/hyperlink" Target="http://www.test.e1t.in/" TargetMode="Externa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16.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test.e1t.in/" TargetMode="External"/><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42.jp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8" Type="http://schemas.openxmlformats.org/officeDocument/2006/relationships/hyperlink" Target="http://www.test.e1t.in/" TargetMode="External"/><Relationship Id="rId3" Type="http://schemas.openxmlformats.org/officeDocument/2006/relationships/image" Target="../media/image1.jpg"/><Relationship Id="rId7" Type="http://schemas.openxmlformats.org/officeDocument/2006/relationships/image" Target="../media/image11.png"/><Relationship Id="rId12"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2.jpg"/><Relationship Id="rId5" Type="http://schemas.openxmlformats.org/officeDocument/2006/relationships/image" Target="../media/image10.jpg"/><Relationship Id="rId10" Type="http://schemas.openxmlformats.org/officeDocument/2006/relationships/image" Target="../media/image5.jpg"/><Relationship Id="rId4" Type="http://schemas.openxmlformats.org/officeDocument/2006/relationships/image" Target="../media/image9.jp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23.png"/><Relationship Id="rId3" Type="http://schemas.openxmlformats.org/officeDocument/2006/relationships/image" Target="../media/image560.png"/><Relationship Id="rId7" Type="http://schemas.openxmlformats.org/officeDocument/2006/relationships/image" Target="../media/image360.png"/><Relationship Id="rId12" Type="http://schemas.openxmlformats.org/officeDocument/2006/relationships/image" Target="../media/image15.png"/><Relationship Id="rId2" Type="http://schemas.openxmlformats.org/officeDocument/2006/relationships/notesSlide" Target="../notesSlides/notesSlide11.xml"/><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5.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2.png"/><Relationship Id="rId3" Type="http://schemas.openxmlformats.org/officeDocument/2006/relationships/image" Target="../media/image66.png"/><Relationship Id="rId7" Type="http://schemas.openxmlformats.org/officeDocument/2006/relationships/image" Target="../media/image67.png"/><Relationship Id="rId12"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70.png"/><Relationship Id="rId5" Type="http://schemas.openxmlformats.org/officeDocument/2006/relationships/image" Target="../media/image23.png"/><Relationship Id="rId15" Type="http://schemas.openxmlformats.org/officeDocument/2006/relationships/image" Target="../media/image58.jpeg"/><Relationship Id="rId10" Type="http://schemas.openxmlformats.org/officeDocument/2006/relationships/image" Target="../media/image69.png"/><Relationship Id="rId4" Type="http://schemas.openxmlformats.org/officeDocument/2006/relationships/image" Target="../media/image15.png"/><Relationship Id="rId9" Type="http://schemas.openxmlformats.org/officeDocument/2006/relationships/image" Target="../media/image16.png"/><Relationship Id="rId14" Type="http://schemas.openxmlformats.org/officeDocument/2006/relationships/image" Target="../media/image57.jpeg"/></Relationships>
</file>

<file path=ppt/slides/_rels/slide22.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5.png"/><Relationship Id="rId7" Type="http://schemas.openxmlformats.org/officeDocument/2006/relationships/image" Target="../media/image8.png"/><Relationship Id="rId12" Type="http://schemas.openxmlformats.org/officeDocument/2006/relationships/image" Target="../media/image8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79.png"/><Relationship Id="rId5" Type="http://schemas.openxmlformats.org/officeDocument/2006/relationships/image" Target="../media/image15.png"/><Relationship Id="rId10" Type="http://schemas.openxmlformats.org/officeDocument/2006/relationships/image" Target="../media/image35.png"/><Relationship Id="rId4" Type="http://schemas.openxmlformats.org/officeDocument/2006/relationships/image" Target="../media/image76.png"/><Relationship Id="rId9" Type="http://schemas.openxmlformats.org/officeDocument/2006/relationships/image" Target="../media/image78.png"/></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4.png"/><Relationship Id="rId5" Type="http://schemas.openxmlformats.org/officeDocument/2006/relationships/image" Target="../media/image83.png"/><Relationship Id="rId10" Type="http://schemas.openxmlformats.org/officeDocument/2006/relationships/image" Target="../media/image8.png"/><Relationship Id="rId4" Type="http://schemas.openxmlformats.org/officeDocument/2006/relationships/image" Target="../media/image82.png"/><Relationship Id="rId9"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7.png"/><Relationship Id="rId7" Type="http://schemas.openxmlformats.org/officeDocument/2006/relationships/image" Target="../media/image86.png"/><Relationship Id="rId12" Type="http://schemas.openxmlformats.org/officeDocument/2006/relationships/image" Target="../media/image91.png"/><Relationship Id="rId2" Type="http://schemas.openxmlformats.org/officeDocument/2006/relationships/hyperlink" Target="http://www.test.e1t.in/" TargetMode="Externa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90.png"/><Relationship Id="rId5" Type="http://schemas.openxmlformats.org/officeDocument/2006/relationships/image" Target="../media/image16.png"/><Relationship Id="rId10" Type="http://schemas.openxmlformats.org/officeDocument/2006/relationships/image" Target="../media/image89.png"/><Relationship Id="rId4" Type="http://schemas.openxmlformats.org/officeDocument/2006/relationships/image" Target="../media/image8.png"/><Relationship Id="rId9" Type="http://schemas.openxmlformats.org/officeDocument/2006/relationships/image" Target="../media/image88.png"/></Relationships>
</file>

<file path=ppt/slides/_rels/slide25.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3" Type="http://schemas.openxmlformats.org/officeDocument/2006/relationships/image" Target="../media/image92.png"/><Relationship Id="rId7" Type="http://schemas.openxmlformats.org/officeDocument/2006/relationships/image" Target="../media/image96.png"/><Relationship Id="rId12" Type="http://schemas.openxmlformats.org/officeDocument/2006/relationships/image" Target="../media/image101.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35.png"/><Relationship Id="rId1" Type="http://schemas.openxmlformats.org/officeDocument/2006/relationships/slideLayout" Target="../slideLayouts/slideLayout12.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28.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hyperlink" Target="http://tmjpainandtreatment.com/2014/09/answers-to-questions-about-tmj-disorders/" TargetMode="External"/><Relationship Id="rId7" Type="http://schemas.openxmlformats.org/officeDocument/2006/relationships/image" Target="../media/image61.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png"/><Relationship Id="rId4" Type="http://schemas.openxmlformats.org/officeDocument/2006/relationships/image" Target="../media/image62.jpeg"/><Relationship Id="rId9" Type="http://schemas.openxmlformats.org/officeDocument/2006/relationships/image" Target="../media/image74.png"/></Relationships>
</file>

<file path=ppt/slides/_rels/slide2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4.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4.jpg"/></Relationships>
</file>

<file path=ppt/slides/_rels/slide3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4.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9.png"/><Relationship Id="rId3" Type="http://schemas.openxmlformats.org/officeDocument/2006/relationships/image" Target="../media/image15.png"/><Relationship Id="rId7" Type="http://schemas.openxmlformats.org/officeDocument/2006/relationships/image" Target="../media/image25.png"/><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16.png"/><Relationship Id="rId5" Type="http://schemas.openxmlformats.org/officeDocument/2006/relationships/image" Target="../media/image230.png"/><Relationship Id="rId15" Type="http://schemas.openxmlformats.org/officeDocument/2006/relationships/image" Target="../media/image24.jp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5.png"/><Relationship Id="rId7" Type="http://schemas.openxmlformats.org/officeDocument/2006/relationships/image" Target="../media/image31.png"/><Relationship Id="rId12"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6.png"/><Relationship Id="rId5" Type="http://schemas.openxmlformats.org/officeDocument/2006/relationships/image" Target="../media/image8.png"/><Relationship Id="rId10" Type="http://schemas.openxmlformats.org/officeDocument/2006/relationships/image" Target="../media/image35.png"/><Relationship Id="rId4" Type="http://schemas.openxmlformats.org/officeDocument/2006/relationships/image" Target="../media/image23.pn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7.png"/><Relationship Id="rId7" Type="http://schemas.openxmlformats.org/officeDocument/2006/relationships/image" Target="../media/image38.png"/><Relationship Id="rId2" Type="http://schemas.openxmlformats.org/officeDocument/2006/relationships/hyperlink" Target="http://www.test.e1t.in/"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test.e1t.in/" TargetMode="Externa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C3D67F-1197-469D-9EAF-A497A645F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580" y="1479451"/>
            <a:ext cx="2590800" cy="1943100"/>
          </a:xfrm>
          <a:prstGeom prst="rect">
            <a:avLst/>
          </a:prstGeom>
        </p:spPr>
      </p:pic>
      <p:sp>
        <p:nvSpPr>
          <p:cNvPr id="5" name="TextBox 4">
            <a:extLst>
              <a:ext uri="{FF2B5EF4-FFF2-40B4-BE49-F238E27FC236}">
                <a16:creationId xmlns:a16="http://schemas.microsoft.com/office/drawing/2014/main" id="{31E72A14-E7D8-418A-B363-F1BD619BFD23}"/>
              </a:ext>
            </a:extLst>
          </p:cNvPr>
          <p:cNvSpPr txBox="1"/>
          <p:nvPr/>
        </p:nvSpPr>
        <p:spPr>
          <a:xfrm>
            <a:off x="914400" y="5466927"/>
            <a:ext cx="2286000" cy="430887"/>
          </a:xfrm>
          <a:prstGeom prst="rect">
            <a:avLst/>
          </a:prstGeom>
          <a:noFill/>
        </p:spPr>
        <p:txBody>
          <a:bodyPr wrap="square">
            <a:spAutoFit/>
          </a:bodyPr>
          <a:lstStyle/>
          <a:p>
            <a:r>
              <a:rPr lang="en-US" altLang="en-US" sz="2200" i="1"/>
              <a:t>Sinh nhiệt</a:t>
            </a:r>
            <a:endParaRPr lang="en-US" sz="2200"/>
          </a:p>
        </p:txBody>
      </p:sp>
      <p:sp>
        <p:nvSpPr>
          <p:cNvPr id="6" name="TextBox 5">
            <a:extLst>
              <a:ext uri="{FF2B5EF4-FFF2-40B4-BE49-F238E27FC236}">
                <a16:creationId xmlns:a16="http://schemas.microsoft.com/office/drawing/2014/main" id="{44C7B5ED-6C6F-4716-9992-EFE0C4FC5EB8}"/>
              </a:ext>
            </a:extLst>
          </p:cNvPr>
          <p:cNvSpPr txBox="1"/>
          <p:nvPr/>
        </p:nvSpPr>
        <p:spPr>
          <a:xfrm>
            <a:off x="3998756" y="5306149"/>
            <a:ext cx="3814182" cy="430887"/>
          </a:xfrm>
          <a:prstGeom prst="rect">
            <a:avLst/>
          </a:prstGeom>
          <a:noFill/>
        </p:spPr>
        <p:txBody>
          <a:bodyPr wrap="square">
            <a:spAutoFit/>
          </a:bodyPr>
          <a:lstStyle/>
          <a:p>
            <a:r>
              <a:rPr lang="en-US" altLang="en-US" sz="2200" i="1"/>
              <a:t>Biến đổi thành quang năng</a:t>
            </a:r>
            <a:endParaRPr lang="en-US" sz="2200"/>
          </a:p>
        </p:txBody>
      </p:sp>
      <p:pic>
        <p:nvPicPr>
          <p:cNvPr id="7" name="Picture 6" descr="A picture containing cup, indoor, cooking, coffee cup&#10;&#10;Description automatically generated">
            <a:extLst>
              <a:ext uri="{FF2B5EF4-FFF2-40B4-BE49-F238E27FC236}">
                <a16:creationId xmlns:a16="http://schemas.microsoft.com/office/drawing/2014/main" id="{9DF83E26-AFA0-40BB-AF13-D6DBD04BAC7A}"/>
              </a:ext>
            </a:extLst>
          </p:cNvPr>
          <p:cNvPicPr>
            <a:picLocks noChangeAspect="1"/>
          </p:cNvPicPr>
          <p:nvPr/>
        </p:nvPicPr>
        <p:blipFill rotWithShape="1">
          <a:blip r:embed="rId3">
            <a:extLst>
              <a:ext uri="{28A0092B-C50C-407E-A947-70E740481C1C}">
                <a14:useLocalDpi xmlns:a14="http://schemas.microsoft.com/office/drawing/2010/main" val="0"/>
              </a:ext>
            </a:extLst>
          </a:blip>
          <a:srcRect t="27083"/>
          <a:stretch/>
        </p:blipFill>
        <p:spPr>
          <a:xfrm>
            <a:off x="809995" y="3258080"/>
            <a:ext cx="1948408" cy="2120469"/>
          </a:xfrm>
          <a:prstGeom prst="rect">
            <a:avLst/>
          </a:prstGeom>
        </p:spPr>
      </p:pic>
      <p:pic>
        <p:nvPicPr>
          <p:cNvPr id="8" name="Picture 7" descr="A person holding a light bulb&#10;&#10;Description automatically generated with low confidence">
            <a:extLst>
              <a:ext uri="{FF2B5EF4-FFF2-40B4-BE49-F238E27FC236}">
                <a16:creationId xmlns:a16="http://schemas.microsoft.com/office/drawing/2014/main" id="{B254EC2B-110E-4870-827B-6B5CEE4DD3F9}"/>
              </a:ext>
            </a:extLst>
          </p:cNvPr>
          <p:cNvPicPr>
            <a:picLocks noChangeAspect="1"/>
          </p:cNvPicPr>
          <p:nvPr/>
        </p:nvPicPr>
        <p:blipFill rotWithShape="1">
          <a:blip r:embed="rId4">
            <a:extLst>
              <a:ext uri="{28A0092B-C50C-407E-A947-70E740481C1C}">
                <a14:useLocalDpi xmlns:a14="http://schemas.microsoft.com/office/drawing/2010/main" val="0"/>
              </a:ext>
            </a:extLst>
          </a:blip>
          <a:srcRect l="9454" r="1112" b="17778"/>
          <a:stretch/>
        </p:blipFill>
        <p:spPr>
          <a:xfrm>
            <a:off x="4189959" y="3374463"/>
            <a:ext cx="2113547" cy="1943101"/>
          </a:xfrm>
          <a:prstGeom prst="rect">
            <a:avLst/>
          </a:prstGeom>
        </p:spPr>
      </p:pic>
      <p:pic>
        <p:nvPicPr>
          <p:cNvPr id="9" name="Picture 8" descr="A group of medical syringes&#10;&#10;Description automatically generated with low confidence">
            <a:extLst>
              <a:ext uri="{FF2B5EF4-FFF2-40B4-BE49-F238E27FC236}">
                <a16:creationId xmlns:a16="http://schemas.microsoft.com/office/drawing/2014/main" id="{6D6E092B-619A-4BEF-9339-85AA3A4398DA}"/>
              </a:ext>
            </a:extLst>
          </p:cNvPr>
          <p:cNvPicPr>
            <a:picLocks noChangeAspect="1"/>
          </p:cNvPicPr>
          <p:nvPr/>
        </p:nvPicPr>
        <p:blipFill rotWithShape="1">
          <a:blip r:embed="rId5">
            <a:extLst>
              <a:ext uri="{28A0092B-C50C-407E-A947-70E740481C1C}">
                <a14:useLocalDpi xmlns:a14="http://schemas.microsoft.com/office/drawing/2010/main" val="0"/>
              </a:ext>
            </a:extLst>
          </a:blip>
          <a:srcRect l="-1974" t="10761" b="14062"/>
          <a:stretch/>
        </p:blipFill>
        <p:spPr>
          <a:xfrm>
            <a:off x="4233389" y="1646348"/>
            <a:ext cx="2060253" cy="1694725"/>
          </a:xfrm>
          <a:prstGeom prst="rect">
            <a:avLst/>
          </a:prstGeom>
        </p:spPr>
      </p:pic>
      <p:sp>
        <p:nvSpPr>
          <p:cNvPr id="10" name="TextBox 9">
            <a:extLst>
              <a:ext uri="{FF2B5EF4-FFF2-40B4-BE49-F238E27FC236}">
                <a16:creationId xmlns:a16="http://schemas.microsoft.com/office/drawing/2014/main" id="{C5CAED87-8539-4D9A-9ABB-D8246FAC2F03}"/>
              </a:ext>
            </a:extLst>
          </p:cNvPr>
          <p:cNvSpPr txBox="1"/>
          <p:nvPr/>
        </p:nvSpPr>
        <p:spPr>
          <a:xfrm>
            <a:off x="8285415" y="5235545"/>
            <a:ext cx="3405938" cy="430887"/>
          </a:xfrm>
          <a:prstGeom prst="rect">
            <a:avLst/>
          </a:prstGeom>
          <a:noFill/>
        </p:spPr>
        <p:txBody>
          <a:bodyPr wrap="square">
            <a:spAutoFit/>
          </a:bodyPr>
          <a:lstStyle/>
          <a:p>
            <a:pPr algn="ctr"/>
            <a:r>
              <a:rPr lang="en-US" altLang="en-US" sz="2200" i="1"/>
              <a:t>Biến đổi thành cơ  năng</a:t>
            </a:r>
            <a:endParaRPr lang="en-US" sz="2200"/>
          </a:p>
        </p:txBody>
      </p:sp>
      <p:pic>
        <p:nvPicPr>
          <p:cNvPr id="11" name="Picture 10" descr="A picture containing text, device, fan&#10;&#10;Description automatically generated">
            <a:extLst>
              <a:ext uri="{FF2B5EF4-FFF2-40B4-BE49-F238E27FC236}">
                <a16:creationId xmlns:a16="http://schemas.microsoft.com/office/drawing/2014/main" id="{98A2535C-9A8A-434E-A607-99105D9F9C98}"/>
              </a:ext>
            </a:extLst>
          </p:cNvPr>
          <p:cNvPicPr>
            <a:picLocks noChangeAspect="1"/>
          </p:cNvPicPr>
          <p:nvPr/>
        </p:nvPicPr>
        <p:blipFill rotWithShape="1">
          <a:blip r:embed="rId6">
            <a:extLst>
              <a:ext uri="{28A0092B-C50C-407E-A947-70E740481C1C}">
                <a14:useLocalDpi xmlns:a14="http://schemas.microsoft.com/office/drawing/2010/main" val="0"/>
              </a:ext>
            </a:extLst>
          </a:blip>
          <a:srcRect l="23999" t="-1667" r="25001" b="1667"/>
          <a:stretch/>
        </p:blipFill>
        <p:spPr>
          <a:xfrm>
            <a:off x="8534400" y="3302540"/>
            <a:ext cx="1599985" cy="1882335"/>
          </a:xfrm>
          <a:prstGeom prst="rect">
            <a:avLst/>
          </a:prstGeom>
        </p:spPr>
      </p:pic>
      <p:pic>
        <p:nvPicPr>
          <p:cNvPr id="12" name="Picture 11" descr="A picture containing outdoor, sky, ground, dirt&#10;&#10;Description automatically generated">
            <a:extLst>
              <a:ext uri="{FF2B5EF4-FFF2-40B4-BE49-F238E27FC236}">
                <a16:creationId xmlns:a16="http://schemas.microsoft.com/office/drawing/2014/main" id="{C0DF2274-760E-476D-996E-EAFE5C4F7D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12515" y="1660143"/>
            <a:ext cx="2526507" cy="1734868"/>
          </a:xfrm>
          <a:prstGeom prst="rect">
            <a:avLst/>
          </a:prstGeom>
        </p:spPr>
      </p:pic>
      <p:grpSp>
        <p:nvGrpSpPr>
          <p:cNvPr id="13" name="Group 56">
            <a:extLst>
              <a:ext uri="{FF2B5EF4-FFF2-40B4-BE49-F238E27FC236}">
                <a16:creationId xmlns:a16="http://schemas.microsoft.com/office/drawing/2014/main" id="{A6A2840B-411B-4531-BC1E-4DF9F89E928F}"/>
              </a:ext>
            </a:extLst>
          </p:cNvPr>
          <p:cNvGrpSpPr/>
          <p:nvPr/>
        </p:nvGrpSpPr>
        <p:grpSpPr>
          <a:xfrm>
            <a:off x="4333291" y="38481"/>
            <a:ext cx="3339997" cy="581082"/>
            <a:chOff x="2193" y="0"/>
            <a:chExt cx="2245706" cy="1239104"/>
          </a:xfrm>
          <a:solidFill>
            <a:srgbClr val="002060"/>
          </a:solidFill>
          <a:scene3d>
            <a:camera prst="orthographicFront"/>
            <a:lightRig rig="threePt" dir="t">
              <a:rot lat="0" lon="0" rev="7500000"/>
            </a:lightRig>
          </a:scene3d>
        </p:grpSpPr>
        <p:sp>
          <p:nvSpPr>
            <p:cNvPr id="14" name="Rounded Rectangle 57">
              <a:extLst>
                <a:ext uri="{FF2B5EF4-FFF2-40B4-BE49-F238E27FC236}">
                  <a16:creationId xmlns:a16="http://schemas.microsoft.com/office/drawing/2014/main" id="{DAC3F80B-E590-402F-88F1-9B29BE6AB4E7}"/>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5" name="Rounded Rectangle 4">
              <a:extLst>
                <a:ext uri="{FF2B5EF4-FFF2-40B4-BE49-F238E27FC236}">
                  <a16:creationId xmlns:a16="http://schemas.microsoft.com/office/drawing/2014/main" id="{7218912C-E9B2-47D5-AD69-93186FFF7F1B}"/>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Đặt vấn đề</a:t>
              </a:r>
            </a:p>
          </p:txBody>
        </p:sp>
      </p:grpSp>
      <p:sp>
        <p:nvSpPr>
          <p:cNvPr id="16" name="Rectangle 15">
            <a:extLst>
              <a:ext uri="{FF2B5EF4-FFF2-40B4-BE49-F238E27FC236}">
                <a16:creationId xmlns:a16="http://schemas.microsoft.com/office/drawing/2014/main" id="{BE88A4A4-67B1-41D7-A0F2-70F60AFEF0E4}"/>
              </a:ext>
            </a:extLst>
          </p:cNvPr>
          <p:cNvSpPr/>
          <p:nvPr/>
        </p:nvSpPr>
        <p:spPr>
          <a:xfrm>
            <a:off x="990600" y="655195"/>
            <a:ext cx="11201400" cy="861774"/>
          </a:xfrm>
          <a:prstGeom prst="rect">
            <a:avLst/>
          </a:prstGeom>
        </p:spPr>
        <p:txBody>
          <a:bodyPr wrap="square">
            <a:spAutoFit/>
          </a:bodyPr>
          <a:lstStyle/>
          <a:p>
            <a:pPr marL="514350" indent="-514350"/>
            <a:r>
              <a:rPr lang="en-US" sz="2500" i="1" dirty="0">
                <a:solidFill>
                  <a:srgbClr val="0070C0"/>
                </a:solidFill>
                <a:latin typeface="Arial" panose="020B0604020202020204" pitchFamily="34" charset="0"/>
                <a:cs typeface="Arial" panose="020B0604020202020204" pitchFamily="34" charset="0"/>
              </a:rPr>
              <a:t>Ở bài trước chúng ta đã biết dòng điện chúng ta đang dùng là dòng điện xoay chiều, vậy điều gì xảy ra với dòng điện khi nó đi vào các thiết bị điện? </a:t>
            </a:r>
          </a:p>
        </p:txBody>
      </p:sp>
      <p:pic>
        <p:nvPicPr>
          <p:cNvPr id="17" name="Picture 2" descr="http://www.test.e1t.in/wp-content/uploads/2014/08/is2.png">
            <a:hlinkClick r:id="rId8"/>
            <a:extLst>
              <a:ext uri="{FF2B5EF4-FFF2-40B4-BE49-F238E27FC236}">
                <a16:creationId xmlns:a16="http://schemas.microsoft.com/office/drawing/2014/main" id="{0CEF884E-F553-462C-AB64-EB4F15868BC5}"/>
              </a:ext>
            </a:extLst>
          </p:cNvPr>
          <p:cNvPicPr>
            <a:picLocks noChangeAspect="1" noChangeArrowheads="1"/>
          </p:cNvPicPr>
          <p:nvPr/>
        </p:nvPicPr>
        <p:blipFill>
          <a:blip r:embed="rId9" cstate="print"/>
          <a:srcRect/>
          <a:stretch>
            <a:fillRect/>
          </a:stretch>
        </p:blipFill>
        <p:spPr bwMode="auto">
          <a:xfrm>
            <a:off x="22123" y="422611"/>
            <a:ext cx="1192260" cy="1326942"/>
          </a:xfrm>
          <a:prstGeom prst="rect">
            <a:avLst/>
          </a:prstGeom>
          <a:noFill/>
        </p:spPr>
      </p:pic>
      <p:grpSp>
        <p:nvGrpSpPr>
          <p:cNvPr id="21" name="Group 20">
            <a:extLst>
              <a:ext uri="{FF2B5EF4-FFF2-40B4-BE49-F238E27FC236}">
                <a16:creationId xmlns:a16="http://schemas.microsoft.com/office/drawing/2014/main" id="{A291C1EA-FE19-4053-AE50-CAC472F4D211}"/>
              </a:ext>
            </a:extLst>
          </p:cNvPr>
          <p:cNvGrpSpPr/>
          <p:nvPr/>
        </p:nvGrpSpPr>
        <p:grpSpPr>
          <a:xfrm>
            <a:off x="22123" y="5897814"/>
            <a:ext cx="12062046" cy="827759"/>
            <a:chOff x="22123" y="5897814"/>
            <a:chExt cx="12062046" cy="827759"/>
          </a:xfrm>
        </p:grpSpPr>
        <p:pic>
          <p:nvPicPr>
            <p:cNvPr id="19" name="Picture 5" descr="empty-blue-rectangle">
              <a:extLst>
                <a:ext uri="{FF2B5EF4-FFF2-40B4-BE49-F238E27FC236}">
                  <a16:creationId xmlns:a16="http://schemas.microsoft.com/office/drawing/2014/main" id="{48C73498-9DC9-4F8A-8684-F679C2AE788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123" y="5897814"/>
              <a:ext cx="12062046"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3C18F9C6-336F-4971-9470-BBD1A6B80F65}"/>
                </a:ext>
              </a:extLst>
            </p:cNvPr>
            <p:cNvSpPr/>
            <p:nvPr/>
          </p:nvSpPr>
          <p:spPr>
            <a:xfrm>
              <a:off x="1143000" y="5925354"/>
              <a:ext cx="9296022" cy="800219"/>
            </a:xfrm>
            <a:prstGeom prst="rect">
              <a:avLst/>
            </a:prstGeom>
          </p:spPr>
          <p:txBody>
            <a:bodyPr wrap="square">
              <a:spAutoFit/>
            </a:bodyPr>
            <a:lstStyle/>
            <a:p>
              <a:pPr marL="514350" indent="-514350" algn="ctr"/>
              <a:r>
                <a:rPr lang="en-US" sz="2300" i="1">
                  <a:latin typeface="Arial" panose="020B0604020202020204" pitchFamily="34" charset="0"/>
                  <a:cs typeface="Arial" panose="020B0604020202020204" pitchFamily="34" charset="0"/>
                </a:rPr>
                <a:t>Chúng ta cần biết </a:t>
              </a:r>
              <a:r>
                <a:rPr lang="en-US" sz="2300" i="1">
                  <a:solidFill>
                    <a:srgbClr val="FF0000"/>
                  </a:solidFill>
                  <a:latin typeface="Arial" panose="020B0604020202020204" pitchFamily="34" charset="0"/>
                  <a:cs typeface="Arial" panose="020B0604020202020204" pitchFamily="34" charset="0"/>
                </a:rPr>
                <a:t>thiết bị điện đó gồm những linh kiện gì</a:t>
              </a:r>
              <a:r>
                <a:rPr lang="en-US" sz="2300" i="1">
                  <a:latin typeface="Arial" panose="020B0604020202020204" pitchFamily="34" charset="0"/>
                  <a:cs typeface="Arial" panose="020B0604020202020204" pitchFamily="34" charset="0"/>
                </a:rPr>
                <a:t> và </a:t>
              </a:r>
              <a:r>
                <a:rPr lang="en-US" sz="2300" i="1">
                  <a:solidFill>
                    <a:srgbClr val="FF0000"/>
                  </a:solidFill>
                  <a:latin typeface="Arial" panose="020B0604020202020204" pitchFamily="34" charset="0"/>
                  <a:cs typeface="Arial" panose="020B0604020202020204" pitchFamily="34" charset="0"/>
                </a:rPr>
                <a:t>khảo sát mạch có các linh kiện đó</a:t>
              </a:r>
            </a:p>
          </p:txBody>
        </p:sp>
      </p:grpSp>
    </p:spTree>
    <p:extLst>
      <p:ext uri="{BB962C8B-B14F-4D97-AF65-F5344CB8AC3E}">
        <p14:creationId xmlns:p14="http://schemas.microsoft.com/office/powerpoint/2010/main" val="408175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par>
                                <p:cTn id="30" presetID="3" presetClass="entr" presetSubtype="1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
            <a:extLst>
              <a:ext uri="{FF2B5EF4-FFF2-40B4-BE49-F238E27FC236}">
                <a16:creationId xmlns:a16="http://schemas.microsoft.com/office/drawing/2014/main" id="{673D9FBD-8EE1-4BF8-832D-B608395CF3CE}"/>
              </a:ext>
            </a:extLst>
          </p:cNvPr>
          <p:cNvSpPr>
            <a:spLocks noChangeArrowheads="1"/>
          </p:cNvSpPr>
          <p:nvPr/>
        </p:nvSpPr>
        <p:spPr bwMode="auto">
          <a:xfrm>
            <a:off x="609600" y="864299"/>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r>
              <a:rPr lang="en-US" sz="2800" b="1" dirty="0">
                <a:latin typeface="+mj-lt"/>
              </a:rPr>
              <a:t>1. Thí nghiệm</a:t>
            </a:r>
          </a:p>
        </p:txBody>
      </p:sp>
      <p:grpSp>
        <p:nvGrpSpPr>
          <p:cNvPr id="8197" name="Group 5">
            <a:extLst>
              <a:ext uri="{FF2B5EF4-FFF2-40B4-BE49-F238E27FC236}">
                <a16:creationId xmlns:a16="http://schemas.microsoft.com/office/drawing/2014/main" id="{744D7E01-3F55-4FDB-8A98-1444798FD38E}"/>
              </a:ext>
            </a:extLst>
          </p:cNvPr>
          <p:cNvGrpSpPr>
            <a:grpSpLocks/>
          </p:cNvGrpSpPr>
          <p:nvPr/>
        </p:nvGrpSpPr>
        <p:grpSpPr bwMode="auto">
          <a:xfrm>
            <a:off x="8674100" y="751035"/>
            <a:ext cx="3289301" cy="2276474"/>
            <a:chOff x="3307" y="590"/>
            <a:chExt cx="2072" cy="1434"/>
          </a:xfrm>
        </p:grpSpPr>
        <p:grpSp>
          <p:nvGrpSpPr>
            <p:cNvPr id="8206" name="Group 7">
              <a:extLst>
                <a:ext uri="{FF2B5EF4-FFF2-40B4-BE49-F238E27FC236}">
                  <a16:creationId xmlns:a16="http://schemas.microsoft.com/office/drawing/2014/main" id="{DCB6AE22-DDCB-4730-80B2-2D812238EC5A}"/>
                </a:ext>
              </a:extLst>
            </p:cNvPr>
            <p:cNvGrpSpPr>
              <a:grpSpLocks/>
            </p:cNvGrpSpPr>
            <p:nvPr/>
          </p:nvGrpSpPr>
          <p:grpSpPr bwMode="auto">
            <a:xfrm>
              <a:off x="3723" y="1563"/>
              <a:ext cx="547" cy="189"/>
              <a:chOff x="1920" y="3024"/>
              <a:chExt cx="720" cy="288"/>
            </a:xfrm>
          </p:grpSpPr>
          <p:sp>
            <p:nvSpPr>
              <p:cNvPr id="8228" name="Line 8">
                <a:extLst>
                  <a:ext uri="{FF2B5EF4-FFF2-40B4-BE49-F238E27FC236}">
                    <a16:creationId xmlns:a16="http://schemas.microsoft.com/office/drawing/2014/main" id="{F6426243-64D7-4B6F-8D57-85C28A054E09}"/>
                  </a:ext>
                </a:extLst>
              </p:cNvPr>
              <p:cNvSpPr>
                <a:spLocks noChangeShapeType="1"/>
              </p:cNvSpPr>
              <p:nvPr/>
            </p:nvSpPr>
            <p:spPr bwMode="auto">
              <a:xfrm>
                <a:off x="2208" y="3024"/>
                <a:ext cx="0" cy="288"/>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8229" name="Line 9">
                <a:extLst>
                  <a:ext uri="{FF2B5EF4-FFF2-40B4-BE49-F238E27FC236}">
                    <a16:creationId xmlns:a16="http://schemas.microsoft.com/office/drawing/2014/main" id="{1D71A86F-53DA-4EA6-981C-8B6E622BE78E}"/>
                  </a:ext>
                </a:extLst>
              </p:cNvPr>
              <p:cNvSpPr>
                <a:spLocks noChangeShapeType="1"/>
              </p:cNvSpPr>
              <p:nvPr/>
            </p:nvSpPr>
            <p:spPr bwMode="auto">
              <a:xfrm>
                <a:off x="2352" y="3024"/>
                <a:ext cx="0" cy="288"/>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8230" name="Line 10">
                <a:extLst>
                  <a:ext uri="{FF2B5EF4-FFF2-40B4-BE49-F238E27FC236}">
                    <a16:creationId xmlns:a16="http://schemas.microsoft.com/office/drawing/2014/main" id="{1F4A02B6-73FF-4477-91D2-92590D454F29}"/>
                  </a:ext>
                </a:extLst>
              </p:cNvPr>
              <p:cNvSpPr>
                <a:spLocks noChangeShapeType="1"/>
              </p:cNvSpPr>
              <p:nvPr/>
            </p:nvSpPr>
            <p:spPr bwMode="auto">
              <a:xfrm>
                <a:off x="2352" y="3168"/>
                <a:ext cx="288"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8231" name="Line 11">
                <a:extLst>
                  <a:ext uri="{FF2B5EF4-FFF2-40B4-BE49-F238E27FC236}">
                    <a16:creationId xmlns:a16="http://schemas.microsoft.com/office/drawing/2014/main" id="{68B1AA1E-DF16-4DA2-B54D-6C90C7A82EAC}"/>
                  </a:ext>
                </a:extLst>
              </p:cNvPr>
              <p:cNvSpPr>
                <a:spLocks noChangeShapeType="1"/>
              </p:cNvSpPr>
              <p:nvPr/>
            </p:nvSpPr>
            <p:spPr bwMode="auto">
              <a:xfrm flipH="1">
                <a:off x="1920" y="3168"/>
                <a:ext cx="288"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sp>
          <p:nvSpPr>
            <p:cNvPr id="8207" name="Oval 12">
              <a:extLst>
                <a:ext uri="{FF2B5EF4-FFF2-40B4-BE49-F238E27FC236}">
                  <a16:creationId xmlns:a16="http://schemas.microsoft.com/office/drawing/2014/main" id="{4C09D94A-8EF6-4A23-BAB1-BD9FF8A6BA9E}"/>
                </a:ext>
              </a:extLst>
            </p:cNvPr>
            <p:cNvSpPr>
              <a:spLocks noChangeArrowheads="1"/>
            </p:cNvSpPr>
            <p:nvPr/>
          </p:nvSpPr>
          <p:spPr bwMode="auto">
            <a:xfrm>
              <a:off x="4050" y="768"/>
              <a:ext cx="240" cy="252"/>
            </a:xfrm>
            <a:prstGeom prst="ellipse">
              <a:avLst/>
            </a:prstGeom>
            <a:solidFill>
              <a:srgbClr val="FFC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800">
                <a:solidFill>
                  <a:srgbClr val="003300"/>
                </a:solidFill>
              </a:endParaRPr>
            </a:p>
          </p:txBody>
        </p:sp>
        <p:grpSp>
          <p:nvGrpSpPr>
            <p:cNvPr id="8208" name="Group 13">
              <a:extLst>
                <a:ext uri="{FF2B5EF4-FFF2-40B4-BE49-F238E27FC236}">
                  <a16:creationId xmlns:a16="http://schemas.microsoft.com/office/drawing/2014/main" id="{47DFF642-BAF3-437B-8378-9F3CEE70E6C3}"/>
                </a:ext>
              </a:extLst>
            </p:cNvPr>
            <p:cNvGrpSpPr>
              <a:grpSpLocks/>
            </p:cNvGrpSpPr>
            <p:nvPr/>
          </p:nvGrpSpPr>
          <p:grpSpPr bwMode="auto">
            <a:xfrm rot="2700000">
              <a:off x="4056" y="760"/>
              <a:ext cx="256" cy="267"/>
              <a:chOff x="1536" y="3504"/>
              <a:chExt cx="288" cy="288"/>
            </a:xfrm>
          </p:grpSpPr>
          <p:sp>
            <p:nvSpPr>
              <p:cNvPr id="8226" name="Line 14">
                <a:extLst>
                  <a:ext uri="{FF2B5EF4-FFF2-40B4-BE49-F238E27FC236}">
                    <a16:creationId xmlns:a16="http://schemas.microsoft.com/office/drawing/2014/main" id="{E325D45F-26E8-48D5-8783-9696FCD14150}"/>
                  </a:ext>
                </a:extLst>
              </p:cNvPr>
              <p:cNvSpPr>
                <a:spLocks noChangeShapeType="1"/>
              </p:cNvSpPr>
              <p:nvPr/>
            </p:nvSpPr>
            <p:spPr bwMode="auto">
              <a:xfrm>
                <a:off x="1536" y="3648"/>
                <a:ext cx="288" cy="0"/>
              </a:xfrm>
              <a:prstGeom prst="line">
                <a:avLst/>
              </a:prstGeom>
              <a:noFill/>
              <a:ln w="28575">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8227" name="Line 15">
                <a:extLst>
                  <a:ext uri="{FF2B5EF4-FFF2-40B4-BE49-F238E27FC236}">
                    <a16:creationId xmlns:a16="http://schemas.microsoft.com/office/drawing/2014/main" id="{E868C3DA-6A15-45C7-8568-EECAF74E2755}"/>
                  </a:ext>
                </a:extLst>
              </p:cNvPr>
              <p:cNvSpPr>
                <a:spLocks noChangeShapeType="1"/>
              </p:cNvSpPr>
              <p:nvPr/>
            </p:nvSpPr>
            <p:spPr bwMode="auto">
              <a:xfrm>
                <a:off x="1680" y="3504"/>
                <a:ext cx="0" cy="288"/>
              </a:xfrm>
              <a:prstGeom prst="line">
                <a:avLst/>
              </a:prstGeom>
              <a:noFill/>
              <a:ln w="28575">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sp>
          <p:nvSpPr>
            <p:cNvPr id="8209" name="Line 16">
              <a:extLst>
                <a:ext uri="{FF2B5EF4-FFF2-40B4-BE49-F238E27FC236}">
                  <a16:creationId xmlns:a16="http://schemas.microsoft.com/office/drawing/2014/main" id="{E7F8FD99-533F-4500-8EEA-C20A98A4F7E3}"/>
                </a:ext>
              </a:extLst>
            </p:cNvPr>
            <p:cNvSpPr>
              <a:spLocks noChangeShapeType="1"/>
            </p:cNvSpPr>
            <p:nvPr/>
          </p:nvSpPr>
          <p:spPr bwMode="auto">
            <a:xfrm>
              <a:off x="4379" y="1560"/>
              <a:ext cx="657"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8210" name="Line 17">
              <a:extLst>
                <a:ext uri="{FF2B5EF4-FFF2-40B4-BE49-F238E27FC236}">
                  <a16:creationId xmlns:a16="http://schemas.microsoft.com/office/drawing/2014/main" id="{0925D45A-EF03-4F85-AD2B-9213807228A6}"/>
                </a:ext>
              </a:extLst>
            </p:cNvPr>
            <p:cNvSpPr>
              <a:spLocks noChangeShapeType="1"/>
            </p:cNvSpPr>
            <p:nvPr/>
          </p:nvSpPr>
          <p:spPr bwMode="auto">
            <a:xfrm flipH="1" flipV="1">
              <a:off x="3323" y="894"/>
              <a:ext cx="720" cy="1"/>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8211" name="Line 18">
              <a:extLst>
                <a:ext uri="{FF2B5EF4-FFF2-40B4-BE49-F238E27FC236}">
                  <a16:creationId xmlns:a16="http://schemas.microsoft.com/office/drawing/2014/main" id="{9210E2DD-83DD-442F-BA33-B5BEEAB3E173}"/>
                </a:ext>
              </a:extLst>
            </p:cNvPr>
            <p:cNvSpPr>
              <a:spLocks noChangeShapeType="1"/>
            </p:cNvSpPr>
            <p:nvPr/>
          </p:nvSpPr>
          <p:spPr bwMode="auto">
            <a:xfrm flipV="1">
              <a:off x="3307" y="896"/>
              <a:ext cx="0" cy="624"/>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8212" name="Line 19">
              <a:extLst>
                <a:ext uri="{FF2B5EF4-FFF2-40B4-BE49-F238E27FC236}">
                  <a16:creationId xmlns:a16="http://schemas.microsoft.com/office/drawing/2014/main" id="{BC9F5B61-5641-432F-A6F7-CEF0969C29D7}"/>
                </a:ext>
              </a:extLst>
            </p:cNvPr>
            <p:cNvSpPr>
              <a:spLocks noChangeShapeType="1"/>
            </p:cNvSpPr>
            <p:nvPr/>
          </p:nvSpPr>
          <p:spPr bwMode="auto">
            <a:xfrm>
              <a:off x="3323" y="1528"/>
              <a:ext cx="392"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8213" name="Line 20">
              <a:extLst>
                <a:ext uri="{FF2B5EF4-FFF2-40B4-BE49-F238E27FC236}">
                  <a16:creationId xmlns:a16="http://schemas.microsoft.com/office/drawing/2014/main" id="{9B0DD742-507C-4510-A87C-5CC7CAFBBD27}"/>
                </a:ext>
              </a:extLst>
            </p:cNvPr>
            <p:cNvSpPr>
              <a:spLocks noChangeShapeType="1"/>
            </p:cNvSpPr>
            <p:nvPr/>
          </p:nvSpPr>
          <p:spPr bwMode="auto">
            <a:xfrm>
              <a:off x="3723" y="1416"/>
              <a:ext cx="0" cy="24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8214" name="Oval 21">
              <a:extLst>
                <a:ext uri="{FF2B5EF4-FFF2-40B4-BE49-F238E27FC236}">
                  <a16:creationId xmlns:a16="http://schemas.microsoft.com/office/drawing/2014/main" id="{B359EAB5-626E-4568-BABD-3DF9C181FE47}"/>
                </a:ext>
              </a:extLst>
            </p:cNvPr>
            <p:cNvSpPr>
              <a:spLocks noChangeArrowheads="1"/>
            </p:cNvSpPr>
            <p:nvPr/>
          </p:nvSpPr>
          <p:spPr bwMode="auto">
            <a:xfrm>
              <a:off x="4891" y="1076"/>
              <a:ext cx="261" cy="252"/>
            </a:xfrm>
            <a:prstGeom prst="ellipse">
              <a:avLst/>
            </a:prstGeom>
            <a:solidFill>
              <a:srgbClr val="66FFCC"/>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a:solidFill>
                    <a:srgbClr val="003300"/>
                  </a:solidFill>
                  <a:latin typeface="Tahoma" panose="020B0604030504040204" pitchFamily="34" charset="0"/>
                  <a:sym typeface="Symbol" panose="05050102010706020507" pitchFamily="18" charset="2"/>
                </a:rPr>
                <a:t>~</a:t>
              </a:r>
            </a:p>
          </p:txBody>
        </p:sp>
        <p:sp>
          <p:nvSpPr>
            <p:cNvPr id="8215" name="Line 22">
              <a:extLst>
                <a:ext uri="{FF2B5EF4-FFF2-40B4-BE49-F238E27FC236}">
                  <a16:creationId xmlns:a16="http://schemas.microsoft.com/office/drawing/2014/main" id="{60454619-6BEC-4EEB-A125-DDED27D1376C}"/>
                </a:ext>
              </a:extLst>
            </p:cNvPr>
            <p:cNvSpPr>
              <a:spLocks noChangeShapeType="1"/>
            </p:cNvSpPr>
            <p:nvPr/>
          </p:nvSpPr>
          <p:spPr bwMode="auto">
            <a:xfrm>
              <a:off x="4260" y="1455"/>
              <a:ext cx="156" cy="105"/>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8216" name="Text Box 23">
              <a:extLst>
                <a:ext uri="{FF2B5EF4-FFF2-40B4-BE49-F238E27FC236}">
                  <a16:creationId xmlns:a16="http://schemas.microsoft.com/office/drawing/2014/main" id="{23DB11FA-E8CF-4534-A6B1-D2781A87F639}"/>
                </a:ext>
              </a:extLst>
            </p:cNvPr>
            <p:cNvSpPr txBox="1">
              <a:spLocks noChangeArrowheads="1"/>
            </p:cNvSpPr>
            <p:nvPr/>
          </p:nvSpPr>
          <p:spPr bwMode="auto">
            <a:xfrm>
              <a:off x="3883" y="1694"/>
              <a:ext cx="253"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solidFill>
                    <a:srgbClr val="003300"/>
                  </a:solidFill>
                  <a:latin typeface="Tahoma" panose="020B0604030504040204" pitchFamily="34" charset="0"/>
                </a:rPr>
                <a:t>C</a:t>
              </a:r>
            </a:p>
          </p:txBody>
        </p:sp>
        <p:sp>
          <p:nvSpPr>
            <p:cNvPr id="8217" name="Text Box 24">
              <a:extLst>
                <a:ext uri="{FF2B5EF4-FFF2-40B4-BE49-F238E27FC236}">
                  <a16:creationId xmlns:a16="http://schemas.microsoft.com/office/drawing/2014/main" id="{F5D19CEE-285C-4694-96AB-F526DBDE8E56}"/>
                </a:ext>
              </a:extLst>
            </p:cNvPr>
            <p:cNvSpPr txBox="1">
              <a:spLocks noChangeArrowheads="1"/>
            </p:cNvSpPr>
            <p:nvPr/>
          </p:nvSpPr>
          <p:spPr bwMode="auto">
            <a:xfrm>
              <a:off x="4260" y="590"/>
              <a:ext cx="27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solidFill>
                    <a:srgbClr val="003300"/>
                  </a:solidFill>
                  <a:latin typeface="Tahoma" panose="020B0604030504040204" pitchFamily="34" charset="0"/>
                </a:rPr>
                <a:t>Đ</a:t>
              </a:r>
            </a:p>
          </p:txBody>
        </p:sp>
        <p:sp>
          <p:nvSpPr>
            <p:cNvPr id="8218" name="Text Box 25">
              <a:extLst>
                <a:ext uri="{FF2B5EF4-FFF2-40B4-BE49-F238E27FC236}">
                  <a16:creationId xmlns:a16="http://schemas.microsoft.com/office/drawing/2014/main" id="{CEC14BA5-0F15-4D5E-BE1E-70B64D49C608}"/>
                </a:ext>
              </a:extLst>
            </p:cNvPr>
            <p:cNvSpPr txBox="1">
              <a:spLocks noChangeArrowheads="1"/>
            </p:cNvSpPr>
            <p:nvPr/>
          </p:nvSpPr>
          <p:spPr bwMode="auto">
            <a:xfrm>
              <a:off x="5136" y="1022"/>
              <a:ext cx="243"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solidFill>
                    <a:srgbClr val="003300"/>
                  </a:solidFill>
                  <a:latin typeface="Tahoma" panose="020B0604030504040204" pitchFamily="34" charset="0"/>
                </a:rPr>
                <a:t>u</a:t>
              </a:r>
            </a:p>
          </p:txBody>
        </p:sp>
        <p:sp>
          <p:nvSpPr>
            <p:cNvPr id="8219" name="Line 26">
              <a:extLst>
                <a:ext uri="{FF2B5EF4-FFF2-40B4-BE49-F238E27FC236}">
                  <a16:creationId xmlns:a16="http://schemas.microsoft.com/office/drawing/2014/main" id="{0A96F817-67BA-4B43-9737-C0CEA6F657B4}"/>
                </a:ext>
              </a:extLst>
            </p:cNvPr>
            <p:cNvSpPr>
              <a:spLocks noChangeShapeType="1"/>
            </p:cNvSpPr>
            <p:nvPr/>
          </p:nvSpPr>
          <p:spPr bwMode="auto">
            <a:xfrm flipH="1">
              <a:off x="3715" y="1400"/>
              <a:ext cx="528"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8220" name="Line 27">
              <a:extLst>
                <a:ext uri="{FF2B5EF4-FFF2-40B4-BE49-F238E27FC236}">
                  <a16:creationId xmlns:a16="http://schemas.microsoft.com/office/drawing/2014/main" id="{1C3C8587-BE3B-4EF7-9B71-C3AC1AA4B26E}"/>
                </a:ext>
              </a:extLst>
            </p:cNvPr>
            <p:cNvSpPr>
              <a:spLocks noChangeShapeType="1"/>
            </p:cNvSpPr>
            <p:nvPr/>
          </p:nvSpPr>
          <p:spPr bwMode="auto">
            <a:xfrm>
              <a:off x="5016" y="872"/>
              <a:ext cx="0" cy="216"/>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8221" name="Line 28">
              <a:extLst>
                <a:ext uri="{FF2B5EF4-FFF2-40B4-BE49-F238E27FC236}">
                  <a16:creationId xmlns:a16="http://schemas.microsoft.com/office/drawing/2014/main" id="{C90F48E6-83E8-429D-B499-680D611F4489}"/>
                </a:ext>
              </a:extLst>
            </p:cNvPr>
            <p:cNvSpPr>
              <a:spLocks noChangeShapeType="1"/>
            </p:cNvSpPr>
            <p:nvPr/>
          </p:nvSpPr>
          <p:spPr bwMode="auto">
            <a:xfrm>
              <a:off x="5032" y="1328"/>
              <a:ext cx="0" cy="216"/>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8222" name="Line 29">
              <a:extLst>
                <a:ext uri="{FF2B5EF4-FFF2-40B4-BE49-F238E27FC236}">
                  <a16:creationId xmlns:a16="http://schemas.microsoft.com/office/drawing/2014/main" id="{0387C317-009F-4E6D-B288-EAD32B65036D}"/>
                </a:ext>
              </a:extLst>
            </p:cNvPr>
            <p:cNvSpPr>
              <a:spLocks noChangeShapeType="1"/>
            </p:cNvSpPr>
            <p:nvPr/>
          </p:nvSpPr>
          <p:spPr bwMode="auto">
            <a:xfrm>
              <a:off x="4291" y="872"/>
              <a:ext cx="713"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8223" name="Text Box 30">
              <a:extLst>
                <a:ext uri="{FF2B5EF4-FFF2-40B4-BE49-F238E27FC236}">
                  <a16:creationId xmlns:a16="http://schemas.microsoft.com/office/drawing/2014/main" id="{4FF753B6-F17B-486D-9F9F-93EDADE4A544}"/>
                </a:ext>
              </a:extLst>
            </p:cNvPr>
            <p:cNvSpPr txBox="1">
              <a:spLocks noChangeArrowheads="1"/>
            </p:cNvSpPr>
            <p:nvPr/>
          </p:nvSpPr>
          <p:spPr bwMode="auto">
            <a:xfrm>
              <a:off x="4123" y="1144"/>
              <a:ext cx="155" cy="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solidFill>
                    <a:srgbClr val="003300"/>
                  </a:solidFill>
                  <a:latin typeface="Tahoma" panose="020B0604030504040204" pitchFamily="34" charset="0"/>
                </a:rPr>
                <a:t>1</a:t>
              </a:r>
            </a:p>
            <a:p>
              <a:endParaRPr lang="en-US" altLang="en-US" sz="2800">
                <a:solidFill>
                  <a:srgbClr val="003300"/>
                </a:solidFill>
                <a:latin typeface="Tahoma" panose="020B0604030504040204" pitchFamily="34" charset="0"/>
              </a:endParaRPr>
            </a:p>
            <a:p>
              <a:r>
                <a:rPr lang="en-US" altLang="en-US" sz="2800">
                  <a:solidFill>
                    <a:srgbClr val="003300"/>
                  </a:solidFill>
                  <a:latin typeface="Tahoma" panose="020B0604030504040204" pitchFamily="34" charset="0"/>
                </a:rPr>
                <a:t>2</a:t>
              </a:r>
            </a:p>
          </p:txBody>
        </p:sp>
        <p:sp>
          <p:nvSpPr>
            <p:cNvPr id="8224" name="Text Box 31">
              <a:extLst>
                <a:ext uri="{FF2B5EF4-FFF2-40B4-BE49-F238E27FC236}">
                  <a16:creationId xmlns:a16="http://schemas.microsoft.com/office/drawing/2014/main" id="{0EEF156C-0126-4E4D-A9AD-BD4BC4BD8842}"/>
                </a:ext>
              </a:extLst>
            </p:cNvPr>
            <p:cNvSpPr txBox="1">
              <a:spLocks noChangeArrowheads="1"/>
            </p:cNvSpPr>
            <p:nvPr/>
          </p:nvSpPr>
          <p:spPr bwMode="auto">
            <a:xfrm>
              <a:off x="5043" y="832"/>
              <a:ext cx="252" cy="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solidFill>
                    <a:srgbClr val="003300"/>
                  </a:solidFill>
                  <a:latin typeface="Tahoma" panose="020B0604030504040204" pitchFamily="34" charset="0"/>
                </a:rPr>
                <a:t>A</a:t>
              </a:r>
            </a:p>
            <a:p>
              <a:endParaRPr lang="en-US" altLang="en-US" sz="2800">
                <a:solidFill>
                  <a:srgbClr val="003300"/>
                </a:solidFill>
                <a:latin typeface="Tahoma" panose="020B0604030504040204" pitchFamily="34" charset="0"/>
              </a:endParaRPr>
            </a:p>
            <a:p>
              <a:r>
                <a:rPr lang="en-US" altLang="en-US" sz="2800">
                  <a:solidFill>
                    <a:srgbClr val="003300"/>
                  </a:solidFill>
                  <a:latin typeface="Tahoma" panose="020B0604030504040204" pitchFamily="34" charset="0"/>
                </a:rPr>
                <a:t>B</a:t>
              </a:r>
            </a:p>
          </p:txBody>
        </p:sp>
        <p:sp>
          <p:nvSpPr>
            <p:cNvPr id="8225" name="Text Box 32">
              <a:extLst>
                <a:ext uri="{FF2B5EF4-FFF2-40B4-BE49-F238E27FC236}">
                  <a16:creationId xmlns:a16="http://schemas.microsoft.com/office/drawing/2014/main" id="{11BA13FB-4F25-45D9-B0ED-C58727847E20}"/>
                </a:ext>
              </a:extLst>
            </p:cNvPr>
            <p:cNvSpPr txBox="1">
              <a:spLocks noChangeArrowheads="1"/>
            </p:cNvSpPr>
            <p:nvPr/>
          </p:nvSpPr>
          <p:spPr bwMode="auto">
            <a:xfrm>
              <a:off x="4406" y="1310"/>
              <a:ext cx="25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solidFill>
                    <a:srgbClr val="003300"/>
                  </a:solidFill>
                  <a:latin typeface="Tahoma" panose="020B0604030504040204" pitchFamily="34" charset="0"/>
                </a:rPr>
                <a:t>K</a:t>
              </a:r>
            </a:p>
          </p:txBody>
        </p:sp>
      </p:grpSp>
      <p:sp>
        <p:nvSpPr>
          <p:cNvPr id="81" name="Text Box 35">
            <a:extLst>
              <a:ext uri="{FF2B5EF4-FFF2-40B4-BE49-F238E27FC236}">
                <a16:creationId xmlns:a16="http://schemas.microsoft.com/office/drawing/2014/main" id="{6BFAD1B9-AC2E-4762-A78E-61ED813BD33F}"/>
              </a:ext>
            </a:extLst>
          </p:cNvPr>
          <p:cNvSpPr txBox="1">
            <a:spLocks noChangeArrowheads="1"/>
          </p:cNvSpPr>
          <p:nvPr/>
        </p:nvSpPr>
        <p:spPr bwMode="auto">
          <a:xfrm>
            <a:off x="1063626" y="1369703"/>
            <a:ext cx="55657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sz="2800" dirty="0">
                <a:latin typeface="+mj-lt"/>
              </a:rPr>
              <a:t>a. Khi U</a:t>
            </a:r>
            <a:r>
              <a:rPr lang="en-US" sz="2800" baseline="-25000" dirty="0">
                <a:latin typeface="+mj-lt"/>
              </a:rPr>
              <a:t>AB</a:t>
            </a:r>
            <a:r>
              <a:rPr lang="en-US" sz="2800" dirty="0">
                <a:latin typeface="+mj-lt"/>
              </a:rPr>
              <a:t> = U điện áp 1 chiều</a:t>
            </a:r>
          </a:p>
        </p:txBody>
      </p:sp>
      <p:sp>
        <p:nvSpPr>
          <p:cNvPr id="82" name="Text Box 36">
            <a:extLst>
              <a:ext uri="{FF2B5EF4-FFF2-40B4-BE49-F238E27FC236}">
                <a16:creationId xmlns:a16="http://schemas.microsoft.com/office/drawing/2014/main" id="{D659091F-2596-4303-A65D-5BE2D9A70B01}"/>
              </a:ext>
            </a:extLst>
          </p:cNvPr>
          <p:cNvSpPr txBox="1">
            <a:spLocks noChangeArrowheads="1"/>
          </p:cNvSpPr>
          <p:nvPr/>
        </p:nvSpPr>
        <p:spPr bwMode="auto">
          <a:xfrm>
            <a:off x="1233488" y="1838980"/>
            <a:ext cx="3429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dirty="0">
                <a:latin typeface="+mj-lt"/>
              </a:rPr>
              <a:t>* K ở chốt 1: Đ sáng</a:t>
            </a:r>
          </a:p>
        </p:txBody>
      </p:sp>
      <p:sp>
        <p:nvSpPr>
          <p:cNvPr id="83" name="Text Box 37">
            <a:extLst>
              <a:ext uri="{FF2B5EF4-FFF2-40B4-BE49-F238E27FC236}">
                <a16:creationId xmlns:a16="http://schemas.microsoft.com/office/drawing/2014/main" id="{5B8C1E78-A9B0-405E-96EA-B01E111918AF}"/>
              </a:ext>
            </a:extLst>
          </p:cNvPr>
          <p:cNvSpPr txBox="1">
            <a:spLocks noChangeArrowheads="1"/>
          </p:cNvSpPr>
          <p:nvPr/>
        </p:nvSpPr>
        <p:spPr bwMode="auto">
          <a:xfrm>
            <a:off x="1233488" y="2296180"/>
            <a:ext cx="464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dirty="0">
                <a:latin typeface="+mj-lt"/>
              </a:rPr>
              <a:t>* K ở chốt 2: Đ không sáng</a:t>
            </a:r>
          </a:p>
        </p:txBody>
      </p:sp>
      <p:sp>
        <p:nvSpPr>
          <p:cNvPr id="85" name="Text Box 39">
            <a:extLst>
              <a:ext uri="{FF2B5EF4-FFF2-40B4-BE49-F238E27FC236}">
                <a16:creationId xmlns:a16="http://schemas.microsoft.com/office/drawing/2014/main" id="{2D07A405-0835-4FAC-A151-CDC60C5A4614}"/>
              </a:ext>
            </a:extLst>
          </p:cNvPr>
          <p:cNvSpPr txBox="1">
            <a:spLocks noChangeArrowheads="1"/>
          </p:cNvSpPr>
          <p:nvPr/>
        </p:nvSpPr>
        <p:spPr bwMode="auto">
          <a:xfrm>
            <a:off x="1060450" y="3633787"/>
            <a:ext cx="74295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a:latin typeface="+mj-lt"/>
              </a:rPr>
              <a:t>b. Khi u</a:t>
            </a:r>
            <a:r>
              <a:rPr lang="en-US" sz="2800" baseline="-25000">
                <a:latin typeface="+mj-lt"/>
              </a:rPr>
              <a:t>AB</a:t>
            </a:r>
            <a:r>
              <a:rPr lang="en-US" sz="2800">
                <a:latin typeface="+mj-lt"/>
              </a:rPr>
              <a:t> = U</a:t>
            </a:r>
            <a:r>
              <a:rPr lang="en-US" sz="2800" baseline="-25000">
                <a:latin typeface="+mj-lt"/>
              </a:rPr>
              <a:t>0</a:t>
            </a:r>
            <a:r>
              <a:rPr lang="en-US" sz="2800">
                <a:latin typeface="+mj-lt"/>
              </a:rPr>
              <a:t>cos(</a:t>
            </a:r>
            <a:r>
              <a:rPr lang="en-US" sz="2800">
                <a:latin typeface="+mj-lt"/>
                <a:sym typeface="Symbol" pitchFamily="18" charset="2"/>
              </a:rPr>
              <a:t>t + ): điện áp xoay chiều</a:t>
            </a:r>
          </a:p>
        </p:txBody>
      </p:sp>
      <p:sp>
        <p:nvSpPr>
          <p:cNvPr id="86" name="Text Box 40">
            <a:extLst>
              <a:ext uri="{FF2B5EF4-FFF2-40B4-BE49-F238E27FC236}">
                <a16:creationId xmlns:a16="http://schemas.microsoft.com/office/drawing/2014/main" id="{A3EFEBBA-31F1-4C7E-A948-124E00AC22ED}"/>
              </a:ext>
            </a:extLst>
          </p:cNvPr>
          <p:cNvSpPr txBox="1">
            <a:spLocks noChangeArrowheads="1"/>
          </p:cNvSpPr>
          <p:nvPr/>
        </p:nvSpPr>
        <p:spPr bwMode="auto">
          <a:xfrm>
            <a:off x="1414410" y="4132574"/>
            <a:ext cx="3429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a:latin typeface="+mj-lt"/>
              </a:rPr>
              <a:t>* K ở chốt 1: Đ sáng</a:t>
            </a:r>
          </a:p>
        </p:txBody>
      </p:sp>
      <p:sp>
        <p:nvSpPr>
          <p:cNvPr id="87" name="Text Box 41">
            <a:extLst>
              <a:ext uri="{FF2B5EF4-FFF2-40B4-BE49-F238E27FC236}">
                <a16:creationId xmlns:a16="http://schemas.microsoft.com/office/drawing/2014/main" id="{99A212B4-38A7-4098-8BE6-5E14C9333276}"/>
              </a:ext>
            </a:extLst>
          </p:cNvPr>
          <p:cNvSpPr txBox="1">
            <a:spLocks noChangeArrowheads="1"/>
          </p:cNvSpPr>
          <p:nvPr/>
        </p:nvSpPr>
        <p:spPr bwMode="auto">
          <a:xfrm>
            <a:off x="1396999" y="4653447"/>
            <a:ext cx="89789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sz="2800" dirty="0">
                <a:latin typeface="+mj-lt"/>
              </a:rPr>
              <a:t>* K ở chốt 2: Đ vẫn sáng, những độ sáng giảm </a:t>
            </a:r>
          </a:p>
        </p:txBody>
      </p:sp>
      <p:grpSp>
        <p:nvGrpSpPr>
          <p:cNvPr id="55" name="Group 54">
            <a:extLst>
              <a:ext uri="{FF2B5EF4-FFF2-40B4-BE49-F238E27FC236}">
                <a16:creationId xmlns:a16="http://schemas.microsoft.com/office/drawing/2014/main" id="{D62FAD9F-463F-4910-A844-74D6E3CE1E19}"/>
              </a:ext>
            </a:extLst>
          </p:cNvPr>
          <p:cNvGrpSpPr/>
          <p:nvPr/>
        </p:nvGrpSpPr>
        <p:grpSpPr>
          <a:xfrm>
            <a:off x="-29497" y="76202"/>
            <a:ext cx="8808372" cy="585595"/>
            <a:chOff x="74035" y="2246119"/>
            <a:chExt cx="8753795" cy="817446"/>
          </a:xfrm>
        </p:grpSpPr>
        <p:grpSp>
          <p:nvGrpSpPr>
            <p:cNvPr id="56" name="Group 70">
              <a:extLst>
                <a:ext uri="{FF2B5EF4-FFF2-40B4-BE49-F238E27FC236}">
                  <a16:creationId xmlns:a16="http://schemas.microsoft.com/office/drawing/2014/main" id="{942FEA4F-BEF7-4927-91A6-CE3FA29EEA78}"/>
                </a:ext>
              </a:extLst>
            </p:cNvPr>
            <p:cNvGrpSpPr>
              <a:grpSpLocks/>
            </p:cNvGrpSpPr>
            <p:nvPr/>
          </p:nvGrpSpPr>
          <p:grpSpPr bwMode="auto">
            <a:xfrm>
              <a:off x="232497" y="2303830"/>
              <a:ext cx="8595333" cy="759735"/>
              <a:chOff x="537140" y="3448483"/>
              <a:chExt cx="4426195" cy="1463358"/>
            </a:xfrm>
          </p:grpSpPr>
          <p:pic>
            <p:nvPicPr>
              <p:cNvPr id="59" name="Picture 8" descr="empty-green-rectangle">
                <a:extLst>
                  <a:ext uri="{FF2B5EF4-FFF2-40B4-BE49-F238E27FC236}">
                    <a16:creationId xmlns:a16="http://schemas.microsoft.com/office/drawing/2014/main" id="{AECFE2BB-6867-4686-91FB-8F61E8CD54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537140" y="3480361"/>
                <a:ext cx="4426195"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9" descr="green-top-faded">
                <a:extLst>
                  <a:ext uri="{FF2B5EF4-FFF2-40B4-BE49-F238E27FC236}">
                    <a16:creationId xmlns:a16="http://schemas.microsoft.com/office/drawing/2014/main" id="{7AF7B9C6-EB11-43DD-A6A0-7F70C22BDE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 name="TextBox 56">
              <a:extLst>
                <a:ext uri="{FF2B5EF4-FFF2-40B4-BE49-F238E27FC236}">
                  <a16:creationId xmlns:a16="http://schemas.microsoft.com/office/drawing/2014/main" id="{B397D482-0437-4022-82E8-332B1D5D92C7}"/>
                </a:ext>
              </a:extLst>
            </p:cNvPr>
            <p:cNvSpPr txBox="1"/>
            <p:nvPr/>
          </p:nvSpPr>
          <p:spPr bwMode="auto">
            <a:xfrm>
              <a:off x="74035" y="2267003"/>
              <a:ext cx="1501326" cy="730375"/>
            </a:xfrm>
            <a:prstGeom prst="rect">
              <a:avLst/>
            </a:prstGeom>
            <a:noFill/>
          </p:spPr>
          <p:txBody>
            <a:bodyPr wrap="square">
              <a:spAutoFit/>
            </a:bodyPr>
            <a:lstStyle/>
            <a:p>
              <a:pPr algn="ctr">
                <a:defRPr/>
              </a:pPr>
              <a:r>
                <a:rPr lang="en-US" sz="28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rPr>
                <a:t>III</a:t>
              </a:r>
            </a:p>
          </p:txBody>
        </p:sp>
        <p:sp>
          <p:nvSpPr>
            <p:cNvPr id="58" name="Rectangle 1026060">
              <a:extLst>
                <a:ext uri="{FF2B5EF4-FFF2-40B4-BE49-F238E27FC236}">
                  <a16:creationId xmlns:a16="http://schemas.microsoft.com/office/drawing/2014/main" id="{8BA1AB76-222A-4F7A-820D-3645AFE9D148}"/>
                </a:ext>
              </a:extLst>
            </p:cNvPr>
            <p:cNvSpPr>
              <a:spLocks noChangeArrowheads="1"/>
            </p:cNvSpPr>
            <p:nvPr/>
          </p:nvSpPr>
          <p:spPr bwMode="auto">
            <a:xfrm>
              <a:off x="1209204" y="2246119"/>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dirty="0"/>
                <a:t>Mạch điện xoay chiều chỉ có tụ điện</a:t>
              </a:r>
              <a:endParaRPr lang="en-US" sz="2800" dirty="0"/>
            </a:p>
          </p:txBody>
        </p:sp>
      </p:grpSp>
      <p:grpSp>
        <p:nvGrpSpPr>
          <p:cNvPr id="3" name="Group 2">
            <a:extLst>
              <a:ext uri="{FF2B5EF4-FFF2-40B4-BE49-F238E27FC236}">
                <a16:creationId xmlns:a16="http://schemas.microsoft.com/office/drawing/2014/main" id="{AFE949EB-1E8E-4933-A6F5-E8AC95C08168}"/>
              </a:ext>
            </a:extLst>
          </p:cNvPr>
          <p:cNvGrpSpPr/>
          <p:nvPr/>
        </p:nvGrpSpPr>
        <p:grpSpPr>
          <a:xfrm>
            <a:off x="662780" y="2930217"/>
            <a:ext cx="7827169" cy="634774"/>
            <a:chOff x="662781" y="2930217"/>
            <a:chExt cx="6967538" cy="634774"/>
          </a:xfrm>
        </p:grpSpPr>
        <p:pic>
          <p:nvPicPr>
            <p:cNvPr id="61" name="Picture 5" descr="empty-blue-rectangle">
              <a:extLst>
                <a:ext uri="{FF2B5EF4-FFF2-40B4-BE49-F238E27FC236}">
                  <a16:creationId xmlns:a16="http://schemas.microsoft.com/office/drawing/2014/main" id="{49F89684-08B5-4548-8404-A82DC2F02B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781" y="2930217"/>
              <a:ext cx="6781800" cy="63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38">
              <a:extLst>
                <a:ext uri="{FF2B5EF4-FFF2-40B4-BE49-F238E27FC236}">
                  <a16:creationId xmlns:a16="http://schemas.microsoft.com/office/drawing/2014/main" id="{8F826418-1E38-4293-9E4E-404DC26BD0F3}"/>
                </a:ext>
              </a:extLst>
            </p:cNvPr>
            <p:cNvSpPr>
              <a:spLocks noChangeArrowheads="1"/>
            </p:cNvSpPr>
            <p:nvPr/>
          </p:nvSpPr>
          <p:spPr bwMode="auto">
            <a:xfrm>
              <a:off x="848519" y="2993233"/>
              <a:ext cx="6781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a:spcBef>
                  <a:spcPct val="50000"/>
                </a:spcBef>
                <a:defRPr/>
              </a:pPr>
              <a:r>
                <a:rPr lang="en-US" sz="2800" dirty="0">
                  <a:solidFill>
                    <a:srgbClr val="C00000"/>
                  </a:solidFill>
                  <a:latin typeface="+mj-lt"/>
                </a:rPr>
                <a:t>Dòng điện không đổi không qua được tụ điện</a:t>
              </a:r>
            </a:p>
          </p:txBody>
        </p:sp>
      </p:grpSp>
      <p:grpSp>
        <p:nvGrpSpPr>
          <p:cNvPr id="2" name="Group 1">
            <a:extLst>
              <a:ext uri="{FF2B5EF4-FFF2-40B4-BE49-F238E27FC236}">
                <a16:creationId xmlns:a16="http://schemas.microsoft.com/office/drawing/2014/main" id="{61C303E4-C727-473F-B096-E6BAF1C2C6F1}"/>
              </a:ext>
            </a:extLst>
          </p:cNvPr>
          <p:cNvGrpSpPr/>
          <p:nvPr/>
        </p:nvGrpSpPr>
        <p:grpSpPr>
          <a:xfrm>
            <a:off x="609600" y="5279636"/>
            <a:ext cx="10968038" cy="1107550"/>
            <a:chOff x="609600" y="5279636"/>
            <a:chExt cx="9592313" cy="1107550"/>
          </a:xfrm>
        </p:grpSpPr>
        <p:pic>
          <p:nvPicPr>
            <p:cNvPr id="65" name="Picture 5" descr="empty-blue-rectangle">
              <a:extLst>
                <a:ext uri="{FF2B5EF4-FFF2-40B4-BE49-F238E27FC236}">
                  <a16:creationId xmlns:a16="http://schemas.microsoft.com/office/drawing/2014/main" id="{1317C95A-6348-4160-AFAC-E52D37BE94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279636"/>
              <a:ext cx="9592313" cy="110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Rectangle 42">
              <a:extLst>
                <a:ext uri="{FF2B5EF4-FFF2-40B4-BE49-F238E27FC236}">
                  <a16:creationId xmlns:a16="http://schemas.microsoft.com/office/drawing/2014/main" id="{D09C6CD8-E802-4996-BDEF-F163F4EFBE7E}"/>
                </a:ext>
              </a:extLst>
            </p:cNvPr>
            <p:cNvSpPr>
              <a:spLocks noChangeArrowheads="1"/>
            </p:cNvSpPr>
            <p:nvPr/>
          </p:nvSpPr>
          <p:spPr bwMode="auto">
            <a:xfrm>
              <a:off x="861640" y="5390984"/>
              <a:ext cx="890942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defRPr/>
              </a:pPr>
              <a:r>
                <a:rPr lang="en-US" sz="2800">
                  <a:solidFill>
                    <a:srgbClr val="C00000"/>
                  </a:solidFill>
                  <a:latin typeface="+mj-lt"/>
                </a:rPr>
                <a:t> Tụ điện cho dòng điện xoay chiều đi qua nhưng có tác dụng cản trở dòng điện xoay chiều, gây ra dung kháng.</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fade">
                                      <p:cBhvr>
                                        <p:cTn id="7" dur="1000"/>
                                        <p:tgtEl>
                                          <p:spTgt spid="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left)">
                                      <p:cBhvr>
                                        <p:cTn id="19" dur="1000"/>
                                        <p:tgtEl>
                                          <p:spTgt spid="8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wipe(left)">
                                      <p:cBhvr>
                                        <p:cTn id="24" dur="1000"/>
                                        <p:tgtEl>
                                          <p:spTgt spid="8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wipe(left)">
                                      <p:cBhvr>
                                        <p:cTn id="29" dur="1000"/>
                                        <p:tgtEl>
                                          <p:spTgt spid="8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wipe(left)">
                                      <p:cBhvr>
                                        <p:cTn id="38" dur="1000"/>
                                        <p:tgtEl>
                                          <p:spTgt spid="8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wipe(left)">
                                      <p:cBhvr>
                                        <p:cTn id="43" dur="1000"/>
                                        <p:tgtEl>
                                          <p:spTgt spid="8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1000"/>
                                        <p:tgtEl>
                                          <p:spTgt spid="87"/>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81" grpId="0"/>
      <p:bldP spid="82" grpId="0"/>
      <p:bldP spid="83" grpId="0"/>
      <p:bldP spid="85" grpId="0"/>
      <p:bldP spid="86" grpId="0"/>
      <p:bldP spid="8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O THI I VA U_C">
            <a:hlinkClick r:id="" action="ppaction://media"/>
            <a:extLst>
              <a:ext uri="{FF2B5EF4-FFF2-40B4-BE49-F238E27FC236}">
                <a16:creationId xmlns:a16="http://schemas.microsoft.com/office/drawing/2014/main" id="{583FA015-FA63-436E-9311-2D8A3A97966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
            <a:ext cx="12192000" cy="6855758"/>
          </a:xfrm>
          <a:prstGeom prst="rect">
            <a:avLst/>
          </a:prstGeom>
        </p:spPr>
      </p:pic>
    </p:spTree>
    <p:extLst>
      <p:ext uri="{BB962C8B-B14F-4D97-AF65-F5344CB8AC3E}">
        <p14:creationId xmlns:p14="http://schemas.microsoft.com/office/powerpoint/2010/main" val="72843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8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0" name="Group 7">
            <a:extLst>
              <a:ext uri="{FF2B5EF4-FFF2-40B4-BE49-F238E27FC236}">
                <a16:creationId xmlns:a16="http://schemas.microsoft.com/office/drawing/2014/main" id="{8EA97DAB-776E-4C77-BD42-5472DDFD36C6}"/>
              </a:ext>
            </a:extLst>
          </p:cNvPr>
          <p:cNvGrpSpPr>
            <a:grpSpLocks/>
          </p:cNvGrpSpPr>
          <p:nvPr/>
        </p:nvGrpSpPr>
        <p:grpSpPr bwMode="auto">
          <a:xfrm>
            <a:off x="8804542" y="1090341"/>
            <a:ext cx="2714775" cy="1811338"/>
            <a:chOff x="4368" y="175"/>
            <a:chExt cx="1248" cy="833"/>
          </a:xfrm>
        </p:grpSpPr>
        <p:grpSp>
          <p:nvGrpSpPr>
            <p:cNvPr id="9236" name="Group 8">
              <a:extLst>
                <a:ext uri="{FF2B5EF4-FFF2-40B4-BE49-F238E27FC236}">
                  <a16:creationId xmlns:a16="http://schemas.microsoft.com/office/drawing/2014/main" id="{C3013112-A669-4AAA-84CD-CC9707CCED17}"/>
                </a:ext>
              </a:extLst>
            </p:cNvPr>
            <p:cNvGrpSpPr>
              <a:grpSpLocks/>
            </p:cNvGrpSpPr>
            <p:nvPr/>
          </p:nvGrpSpPr>
          <p:grpSpPr bwMode="auto">
            <a:xfrm>
              <a:off x="4739" y="811"/>
              <a:ext cx="493" cy="197"/>
              <a:chOff x="1920" y="3024"/>
              <a:chExt cx="720" cy="288"/>
            </a:xfrm>
          </p:grpSpPr>
          <p:sp>
            <p:nvSpPr>
              <p:cNvPr id="100" name="Line 9">
                <a:extLst>
                  <a:ext uri="{FF2B5EF4-FFF2-40B4-BE49-F238E27FC236}">
                    <a16:creationId xmlns:a16="http://schemas.microsoft.com/office/drawing/2014/main" id="{98C34809-9908-4EFA-B940-29A5393BB9E0}"/>
                  </a:ext>
                </a:extLst>
              </p:cNvPr>
              <p:cNvSpPr>
                <a:spLocks noChangeShapeType="1"/>
              </p:cNvSpPr>
              <p:nvPr/>
            </p:nvSpPr>
            <p:spPr bwMode="auto">
              <a:xfrm>
                <a:off x="2208" y="3024"/>
                <a:ext cx="0" cy="288"/>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101" name="Line 10">
                <a:extLst>
                  <a:ext uri="{FF2B5EF4-FFF2-40B4-BE49-F238E27FC236}">
                    <a16:creationId xmlns:a16="http://schemas.microsoft.com/office/drawing/2014/main" id="{7B86950C-9924-4F7E-9E60-84B2F32568F5}"/>
                  </a:ext>
                </a:extLst>
              </p:cNvPr>
              <p:cNvSpPr>
                <a:spLocks noChangeShapeType="1"/>
              </p:cNvSpPr>
              <p:nvPr/>
            </p:nvSpPr>
            <p:spPr bwMode="auto">
              <a:xfrm>
                <a:off x="2352" y="3024"/>
                <a:ext cx="0" cy="288"/>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102" name="Line 11">
                <a:extLst>
                  <a:ext uri="{FF2B5EF4-FFF2-40B4-BE49-F238E27FC236}">
                    <a16:creationId xmlns:a16="http://schemas.microsoft.com/office/drawing/2014/main" id="{8F4C342C-74E5-48A0-9344-96EA20D40D20}"/>
                  </a:ext>
                </a:extLst>
              </p:cNvPr>
              <p:cNvSpPr>
                <a:spLocks noChangeShapeType="1"/>
              </p:cNvSpPr>
              <p:nvPr/>
            </p:nvSpPr>
            <p:spPr bwMode="auto">
              <a:xfrm>
                <a:off x="2352" y="3168"/>
                <a:ext cx="286"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103" name="Line 12">
                <a:extLst>
                  <a:ext uri="{FF2B5EF4-FFF2-40B4-BE49-F238E27FC236}">
                    <a16:creationId xmlns:a16="http://schemas.microsoft.com/office/drawing/2014/main" id="{A7889D0F-4B66-46C9-90DD-9144E2481848}"/>
                  </a:ext>
                </a:extLst>
              </p:cNvPr>
              <p:cNvSpPr>
                <a:spLocks noChangeShapeType="1"/>
              </p:cNvSpPr>
              <p:nvPr/>
            </p:nvSpPr>
            <p:spPr bwMode="auto">
              <a:xfrm flipH="1">
                <a:off x="1922" y="3168"/>
                <a:ext cx="286"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grpSp>
        <p:sp>
          <p:nvSpPr>
            <p:cNvPr id="58" name="Line 13">
              <a:extLst>
                <a:ext uri="{FF2B5EF4-FFF2-40B4-BE49-F238E27FC236}">
                  <a16:creationId xmlns:a16="http://schemas.microsoft.com/office/drawing/2014/main" id="{1A36FCCF-2DD5-4649-B5D3-940363482741}"/>
                </a:ext>
              </a:extLst>
            </p:cNvPr>
            <p:cNvSpPr>
              <a:spLocks noChangeShapeType="1"/>
            </p:cNvSpPr>
            <p:nvPr/>
          </p:nvSpPr>
          <p:spPr bwMode="auto">
            <a:xfrm flipV="1">
              <a:off x="4368" y="376"/>
              <a:ext cx="0" cy="526"/>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59" name="Line 14">
              <a:extLst>
                <a:ext uri="{FF2B5EF4-FFF2-40B4-BE49-F238E27FC236}">
                  <a16:creationId xmlns:a16="http://schemas.microsoft.com/office/drawing/2014/main" id="{68EF5AB0-89C8-44BE-9B7D-A1B917073D96}"/>
                </a:ext>
              </a:extLst>
            </p:cNvPr>
            <p:cNvSpPr>
              <a:spLocks noChangeShapeType="1"/>
            </p:cNvSpPr>
            <p:nvPr/>
          </p:nvSpPr>
          <p:spPr bwMode="auto">
            <a:xfrm>
              <a:off x="4368" y="376"/>
              <a:ext cx="263"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89" name="Line 15">
              <a:extLst>
                <a:ext uri="{FF2B5EF4-FFF2-40B4-BE49-F238E27FC236}">
                  <a16:creationId xmlns:a16="http://schemas.microsoft.com/office/drawing/2014/main" id="{A59408D0-3497-49B7-8AA1-326CFB6DA4FF}"/>
                </a:ext>
              </a:extLst>
            </p:cNvPr>
            <p:cNvSpPr>
              <a:spLocks noChangeShapeType="1"/>
            </p:cNvSpPr>
            <p:nvPr/>
          </p:nvSpPr>
          <p:spPr bwMode="auto">
            <a:xfrm>
              <a:off x="5288" y="376"/>
              <a:ext cx="328"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90" name="Line 16">
              <a:extLst>
                <a:ext uri="{FF2B5EF4-FFF2-40B4-BE49-F238E27FC236}">
                  <a16:creationId xmlns:a16="http://schemas.microsoft.com/office/drawing/2014/main" id="{5A819765-BDE5-49E1-828D-5AADF4C7FF52}"/>
                </a:ext>
              </a:extLst>
            </p:cNvPr>
            <p:cNvSpPr>
              <a:spLocks noChangeShapeType="1"/>
            </p:cNvSpPr>
            <p:nvPr/>
          </p:nvSpPr>
          <p:spPr bwMode="auto">
            <a:xfrm>
              <a:off x="5616" y="376"/>
              <a:ext cx="0" cy="526"/>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grpSp>
          <p:nvGrpSpPr>
            <p:cNvPr id="9241" name="Group 17">
              <a:extLst>
                <a:ext uri="{FF2B5EF4-FFF2-40B4-BE49-F238E27FC236}">
                  <a16:creationId xmlns:a16="http://schemas.microsoft.com/office/drawing/2014/main" id="{3232313F-4545-479A-87C3-9717CB56E994}"/>
                </a:ext>
              </a:extLst>
            </p:cNvPr>
            <p:cNvGrpSpPr>
              <a:grpSpLocks/>
            </p:cNvGrpSpPr>
            <p:nvPr/>
          </p:nvGrpSpPr>
          <p:grpSpPr bwMode="auto">
            <a:xfrm>
              <a:off x="4622" y="245"/>
              <a:ext cx="675" cy="263"/>
              <a:chOff x="1427" y="912"/>
              <a:chExt cx="986" cy="384"/>
            </a:xfrm>
          </p:grpSpPr>
          <p:sp>
            <p:nvSpPr>
              <p:cNvPr id="97" name="Oval 18">
                <a:extLst>
                  <a:ext uri="{FF2B5EF4-FFF2-40B4-BE49-F238E27FC236}">
                    <a16:creationId xmlns:a16="http://schemas.microsoft.com/office/drawing/2014/main" id="{7754AC4E-32A3-45C0-8223-AF592ACC395B}"/>
                  </a:ext>
                </a:extLst>
              </p:cNvPr>
              <p:cNvSpPr>
                <a:spLocks noChangeArrowheads="1"/>
              </p:cNvSpPr>
              <p:nvPr/>
            </p:nvSpPr>
            <p:spPr bwMode="auto">
              <a:xfrm>
                <a:off x="1729" y="912"/>
                <a:ext cx="383" cy="384"/>
              </a:xfrm>
              <a:prstGeom prst="ellipse">
                <a:avLst/>
              </a:prstGeom>
              <a:solidFill>
                <a:srgbClr val="002060"/>
              </a:solidFill>
              <a:ln w="381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b"/>
              <a:lstStyle/>
              <a:p>
                <a:pPr algn="ctr" eaLnBrk="0" hangingPunct="0">
                  <a:defRPr/>
                </a:pPr>
                <a:r>
                  <a:rPr lang="en-US" sz="3000" b="1" i="1">
                    <a:solidFill>
                      <a:schemeClr val="bg1"/>
                    </a:solidFill>
                    <a:latin typeface="Times New Roman" panose="02020603050405020304" pitchFamily="18" charset="0"/>
                    <a:cs typeface="Times New Roman" panose="02020603050405020304" pitchFamily="18" charset="0"/>
                    <a:sym typeface="Symbol" pitchFamily="18" charset="2"/>
                  </a:rPr>
                  <a:t></a:t>
                </a:r>
              </a:p>
            </p:txBody>
          </p:sp>
          <p:sp>
            <p:nvSpPr>
              <p:cNvPr id="98" name="Line 19">
                <a:extLst>
                  <a:ext uri="{FF2B5EF4-FFF2-40B4-BE49-F238E27FC236}">
                    <a16:creationId xmlns:a16="http://schemas.microsoft.com/office/drawing/2014/main" id="{D262C7E1-5714-482E-AF65-9E9CA1E925DB}"/>
                  </a:ext>
                </a:extLst>
              </p:cNvPr>
              <p:cNvSpPr>
                <a:spLocks noChangeShapeType="1"/>
              </p:cNvSpPr>
              <p:nvPr/>
            </p:nvSpPr>
            <p:spPr bwMode="auto">
              <a:xfrm>
                <a:off x="2125" y="1104"/>
                <a:ext cx="288"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99" name="Line 20">
                <a:extLst>
                  <a:ext uri="{FF2B5EF4-FFF2-40B4-BE49-F238E27FC236}">
                    <a16:creationId xmlns:a16="http://schemas.microsoft.com/office/drawing/2014/main" id="{FAC22C64-DF5C-40D9-9B52-E78787129601}"/>
                  </a:ext>
                </a:extLst>
              </p:cNvPr>
              <p:cNvSpPr>
                <a:spLocks noChangeShapeType="1"/>
              </p:cNvSpPr>
              <p:nvPr/>
            </p:nvSpPr>
            <p:spPr bwMode="auto">
              <a:xfrm>
                <a:off x="1429" y="1104"/>
                <a:ext cx="289"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grpSp>
        <p:sp>
          <p:nvSpPr>
            <p:cNvPr id="92" name="Line 21">
              <a:extLst>
                <a:ext uri="{FF2B5EF4-FFF2-40B4-BE49-F238E27FC236}">
                  <a16:creationId xmlns:a16="http://schemas.microsoft.com/office/drawing/2014/main" id="{FDA77C1D-B71B-43DD-A1FB-12468DE47EF5}"/>
                </a:ext>
              </a:extLst>
            </p:cNvPr>
            <p:cNvSpPr>
              <a:spLocks noChangeShapeType="1"/>
            </p:cNvSpPr>
            <p:nvPr/>
          </p:nvSpPr>
          <p:spPr bwMode="auto">
            <a:xfrm>
              <a:off x="4368" y="908"/>
              <a:ext cx="384"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93" name="Line 22">
              <a:extLst>
                <a:ext uri="{FF2B5EF4-FFF2-40B4-BE49-F238E27FC236}">
                  <a16:creationId xmlns:a16="http://schemas.microsoft.com/office/drawing/2014/main" id="{E95D7552-6420-4AA0-8641-F45324B4AF3E}"/>
                </a:ext>
              </a:extLst>
            </p:cNvPr>
            <p:cNvSpPr>
              <a:spLocks noChangeShapeType="1"/>
            </p:cNvSpPr>
            <p:nvPr/>
          </p:nvSpPr>
          <p:spPr bwMode="auto">
            <a:xfrm flipH="1">
              <a:off x="5184" y="908"/>
              <a:ext cx="432"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94" name="Text Box 23">
              <a:extLst>
                <a:ext uri="{FF2B5EF4-FFF2-40B4-BE49-F238E27FC236}">
                  <a16:creationId xmlns:a16="http://schemas.microsoft.com/office/drawing/2014/main" id="{55016C5A-B54A-44F8-B35F-45764485482A}"/>
                </a:ext>
              </a:extLst>
            </p:cNvPr>
            <p:cNvSpPr txBox="1">
              <a:spLocks noChangeArrowheads="1"/>
            </p:cNvSpPr>
            <p:nvPr/>
          </p:nvSpPr>
          <p:spPr bwMode="auto">
            <a:xfrm>
              <a:off x="5035" y="659"/>
              <a:ext cx="179" cy="212"/>
            </a:xfrm>
            <a:prstGeom prst="rect">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US" sz="2400" i="1">
                  <a:solidFill>
                    <a:srgbClr val="003300"/>
                  </a:solidFill>
                  <a:latin typeface="Times New Roman" panose="02020603050405020304" pitchFamily="18" charset="0"/>
                  <a:cs typeface="Times New Roman" panose="02020603050405020304" pitchFamily="18" charset="0"/>
                </a:rPr>
                <a:t>C</a:t>
              </a:r>
            </a:p>
          </p:txBody>
        </p:sp>
        <p:sp>
          <p:nvSpPr>
            <p:cNvPr id="95" name="Text Box 24">
              <a:extLst>
                <a:ext uri="{FF2B5EF4-FFF2-40B4-BE49-F238E27FC236}">
                  <a16:creationId xmlns:a16="http://schemas.microsoft.com/office/drawing/2014/main" id="{EA657BAF-78A2-4860-94C5-2F08E2CF8252}"/>
                </a:ext>
              </a:extLst>
            </p:cNvPr>
            <p:cNvSpPr txBox="1">
              <a:spLocks noChangeArrowheads="1"/>
            </p:cNvSpPr>
            <p:nvPr/>
          </p:nvSpPr>
          <p:spPr bwMode="auto">
            <a:xfrm>
              <a:off x="5060" y="175"/>
              <a:ext cx="156" cy="212"/>
            </a:xfrm>
            <a:prstGeom prst="rect">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US" sz="2400" i="1">
                  <a:solidFill>
                    <a:srgbClr val="003300"/>
                  </a:solidFill>
                  <a:latin typeface="Times New Roman" panose="02020603050405020304" pitchFamily="18" charset="0"/>
                  <a:cs typeface="Times New Roman" panose="02020603050405020304" pitchFamily="18" charset="0"/>
                </a:rPr>
                <a:t>u</a:t>
              </a:r>
            </a:p>
          </p:txBody>
        </p:sp>
        <p:sp>
          <p:nvSpPr>
            <p:cNvPr id="96" name="Text Box 25">
              <a:extLst>
                <a:ext uri="{FF2B5EF4-FFF2-40B4-BE49-F238E27FC236}">
                  <a16:creationId xmlns:a16="http://schemas.microsoft.com/office/drawing/2014/main" id="{85968C85-7103-4D47-8F2D-9B21537F8A4F}"/>
                </a:ext>
              </a:extLst>
            </p:cNvPr>
            <p:cNvSpPr txBox="1">
              <a:spLocks noChangeArrowheads="1"/>
            </p:cNvSpPr>
            <p:nvPr/>
          </p:nvSpPr>
          <p:spPr bwMode="auto">
            <a:xfrm>
              <a:off x="4454" y="650"/>
              <a:ext cx="124" cy="212"/>
            </a:xfrm>
            <a:prstGeom prst="rect">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US" sz="2400" i="1">
                  <a:solidFill>
                    <a:srgbClr val="003300"/>
                  </a:solidFill>
                  <a:latin typeface="Times New Roman" panose="02020603050405020304" pitchFamily="18" charset="0"/>
                  <a:cs typeface="Times New Roman" panose="02020603050405020304" pitchFamily="18" charset="0"/>
                </a:rPr>
                <a:t>i</a:t>
              </a:r>
            </a:p>
          </p:txBody>
        </p:sp>
      </p:grpSp>
      <p:sp>
        <p:nvSpPr>
          <p:cNvPr id="104" name="Rectangle 3">
            <a:extLst>
              <a:ext uri="{FF2B5EF4-FFF2-40B4-BE49-F238E27FC236}">
                <a16:creationId xmlns:a16="http://schemas.microsoft.com/office/drawing/2014/main" id="{A7A4AF9F-2555-435A-9A07-16E45A715E72}"/>
              </a:ext>
            </a:extLst>
          </p:cNvPr>
          <p:cNvSpPr>
            <a:spLocks noChangeArrowheads="1"/>
          </p:cNvSpPr>
          <p:nvPr/>
        </p:nvSpPr>
        <p:spPr bwMode="auto">
          <a:xfrm>
            <a:off x="543001" y="797934"/>
            <a:ext cx="559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r>
              <a:rPr lang="en-US" sz="2400" b="1">
                <a:latin typeface="+mj-lt"/>
              </a:rPr>
              <a:t>2. Khảo sát mạch điện xoay thuần C</a:t>
            </a:r>
          </a:p>
        </p:txBody>
      </p:sp>
      <p:sp>
        <p:nvSpPr>
          <p:cNvPr id="105" name="Rectangle 4">
            <a:extLst>
              <a:ext uri="{FF2B5EF4-FFF2-40B4-BE49-F238E27FC236}">
                <a16:creationId xmlns:a16="http://schemas.microsoft.com/office/drawing/2014/main" id="{55F2DB70-5BA6-4515-8E6F-61EE95F649CA}"/>
              </a:ext>
            </a:extLst>
          </p:cNvPr>
          <p:cNvSpPr>
            <a:spLocks noChangeArrowheads="1"/>
          </p:cNvSpPr>
          <p:nvPr/>
        </p:nvSpPr>
        <p:spPr bwMode="auto">
          <a:xfrm>
            <a:off x="925728" y="1397286"/>
            <a:ext cx="5029200"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a:spcBef>
                <a:spcPct val="50000"/>
              </a:spcBef>
              <a:defRPr/>
            </a:pPr>
            <a:r>
              <a:rPr lang="en-US" sz="2400">
                <a:latin typeface="+mj-lt"/>
              </a:rPr>
              <a:t>a. Điện áp giữa hai bản tụ điện:</a:t>
            </a:r>
          </a:p>
        </p:txBody>
      </p:sp>
      <p:sp>
        <p:nvSpPr>
          <p:cNvPr id="106" name="Rectangle 5">
            <a:extLst>
              <a:ext uri="{FF2B5EF4-FFF2-40B4-BE49-F238E27FC236}">
                <a16:creationId xmlns:a16="http://schemas.microsoft.com/office/drawing/2014/main" id="{40325750-AE99-4B63-B9D6-1F068A325C25}"/>
              </a:ext>
            </a:extLst>
          </p:cNvPr>
          <p:cNvSpPr>
            <a:spLocks noChangeArrowheads="1"/>
          </p:cNvSpPr>
          <p:nvPr/>
        </p:nvSpPr>
        <p:spPr bwMode="auto">
          <a:xfrm>
            <a:off x="1081770" y="2842399"/>
            <a:ext cx="5181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r>
              <a:rPr lang="en-US" sz="2400">
                <a:latin typeface="+mj-lt"/>
              </a:rPr>
              <a:t>+ Cường độ dòng điện trong mạch</a:t>
            </a:r>
          </a:p>
        </p:txBody>
      </p:sp>
      <p:sp>
        <p:nvSpPr>
          <p:cNvPr id="107" name="Rectangle 6">
            <a:extLst>
              <a:ext uri="{FF2B5EF4-FFF2-40B4-BE49-F238E27FC236}">
                <a16:creationId xmlns:a16="http://schemas.microsoft.com/office/drawing/2014/main" id="{02024587-DC8D-4B1A-849F-658CF38483DD}"/>
              </a:ext>
            </a:extLst>
          </p:cNvPr>
          <p:cNvSpPr>
            <a:spLocks noChangeArrowheads="1"/>
          </p:cNvSpPr>
          <p:nvPr/>
        </p:nvSpPr>
        <p:spPr bwMode="auto">
          <a:xfrm>
            <a:off x="1081770" y="2258199"/>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r>
              <a:rPr lang="en-US" sz="2400">
                <a:latin typeface="+mj-lt"/>
              </a:rPr>
              <a:t>+ Điện tích của tụ điện:</a:t>
            </a:r>
          </a:p>
        </p:txBody>
      </p:sp>
      <p:sp>
        <p:nvSpPr>
          <p:cNvPr id="109" name="Text Box 28">
            <a:extLst>
              <a:ext uri="{FF2B5EF4-FFF2-40B4-BE49-F238E27FC236}">
                <a16:creationId xmlns:a16="http://schemas.microsoft.com/office/drawing/2014/main" id="{94EDCF7C-8AD8-4D07-862F-FA53F106D244}"/>
              </a:ext>
            </a:extLst>
          </p:cNvPr>
          <p:cNvSpPr txBox="1">
            <a:spLocks noChangeArrowheads="1"/>
          </p:cNvSpPr>
          <p:nvPr/>
        </p:nvSpPr>
        <p:spPr bwMode="auto">
          <a:xfrm>
            <a:off x="2224771" y="1796237"/>
            <a:ext cx="36988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latin typeface="+mj-lt"/>
              </a:rPr>
              <a:t>u = U</a:t>
            </a:r>
            <a:r>
              <a:rPr lang="en-US" sz="2400" baseline="-25000">
                <a:latin typeface="+mj-lt"/>
              </a:rPr>
              <a:t>0</a:t>
            </a:r>
            <a:r>
              <a:rPr lang="en-US" sz="2400">
                <a:latin typeface="+mj-lt"/>
              </a:rPr>
              <a:t>cos</a:t>
            </a:r>
            <a:r>
              <a:rPr lang="en-US" sz="2400">
                <a:latin typeface="+mj-lt"/>
                <a:sym typeface="Symbol" pitchFamily="18" charset="2"/>
              </a:rPr>
              <a:t>t = U</a:t>
            </a:r>
            <a:r>
              <a:rPr lang="en-US" sz="2400">
                <a:latin typeface="+mj-lt"/>
                <a:sym typeface="Symbol"/>
              </a:rPr>
              <a:t>2</a:t>
            </a:r>
            <a:r>
              <a:rPr lang="en-US" sz="2400">
                <a:latin typeface="+mj-lt"/>
                <a:sym typeface="Symbol" pitchFamily="18" charset="2"/>
              </a:rPr>
              <a:t>cost</a:t>
            </a:r>
          </a:p>
        </p:txBody>
      </p:sp>
      <p:sp>
        <p:nvSpPr>
          <p:cNvPr id="112" name="Text Box 31">
            <a:extLst>
              <a:ext uri="{FF2B5EF4-FFF2-40B4-BE49-F238E27FC236}">
                <a16:creationId xmlns:a16="http://schemas.microsoft.com/office/drawing/2014/main" id="{15FAEB5D-1FC5-4C5D-89E3-BB36FE0D9A0E}"/>
              </a:ext>
            </a:extLst>
          </p:cNvPr>
          <p:cNvSpPr txBox="1">
            <a:spLocks noChangeArrowheads="1"/>
          </p:cNvSpPr>
          <p:nvPr/>
        </p:nvSpPr>
        <p:spPr bwMode="auto">
          <a:xfrm>
            <a:off x="4459704" y="2236018"/>
            <a:ext cx="32591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latin typeface="+mj-lt"/>
              </a:rPr>
              <a:t> q = Cu </a:t>
            </a:r>
            <a:r>
              <a:rPr lang="en-US" sz="2400">
                <a:latin typeface="+mj-lt"/>
                <a:sym typeface="Symbol" pitchFamily="18" charset="2"/>
              </a:rPr>
              <a:t>= CU</a:t>
            </a:r>
            <a:r>
              <a:rPr lang="en-US" sz="2400">
                <a:latin typeface="+mj-lt"/>
                <a:sym typeface="Symbol"/>
              </a:rPr>
              <a:t>2</a:t>
            </a:r>
            <a:r>
              <a:rPr lang="en-US" sz="2400">
                <a:latin typeface="+mj-lt"/>
                <a:sym typeface="Symbol" pitchFamily="18" charset="2"/>
              </a:rPr>
              <a:t>cost</a:t>
            </a:r>
          </a:p>
        </p:txBody>
      </p:sp>
      <p:sp>
        <p:nvSpPr>
          <p:cNvPr id="115" name="Text Box 34">
            <a:extLst>
              <a:ext uri="{FF2B5EF4-FFF2-40B4-BE49-F238E27FC236}">
                <a16:creationId xmlns:a16="http://schemas.microsoft.com/office/drawing/2014/main" id="{52AA82FC-ACDD-4235-94AD-73B917A2852B}"/>
              </a:ext>
            </a:extLst>
          </p:cNvPr>
          <p:cNvSpPr txBox="1">
            <a:spLocks noChangeArrowheads="1"/>
          </p:cNvSpPr>
          <p:nvPr/>
        </p:nvSpPr>
        <p:spPr bwMode="auto">
          <a:xfrm>
            <a:off x="2587986" y="4192367"/>
            <a:ext cx="66294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dirty="0">
                <a:latin typeface="+mj-lt"/>
              </a:rPr>
              <a:t>i = q’ </a:t>
            </a:r>
            <a:r>
              <a:rPr lang="en-US" sz="2400" dirty="0">
                <a:latin typeface="+mj-lt"/>
                <a:sym typeface="Symbol" pitchFamily="18" charset="2"/>
              </a:rPr>
              <a:t>= - CU</a:t>
            </a:r>
            <a:r>
              <a:rPr lang="en-US" sz="2400" dirty="0">
                <a:latin typeface="+mj-lt"/>
                <a:sym typeface="Symbol"/>
              </a:rPr>
              <a:t>2</a:t>
            </a:r>
            <a:r>
              <a:rPr lang="en-US" sz="2400" dirty="0">
                <a:latin typeface="+mj-lt"/>
                <a:sym typeface="Symbol" pitchFamily="18" charset="2"/>
              </a:rPr>
              <a:t>sint = CU</a:t>
            </a:r>
            <a:r>
              <a:rPr lang="en-US" sz="2400" dirty="0">
                <a:latin typeface="+mj-lt"/>
                <a:sym typeface="Symbol"/>
              </a:rPr>
              <a:t>2</a:t>
            </a:r>
            <a:r>
              <a:rPr lang="en-US" sz="2400" dirty="0">
                <a:latin typeface="+mj-lt"/>
                <a:sym typeface="Symbol" pitchFamily="18" charset="2"/>
              </a:rPr>
              <a:t>sin(t + )</a:t>
            </a:r>
          </a:p>
        </p:txBody>
      </p:sp>
      <p:grpSp>
        <p:nvGrpSpPr>
          <p:cNvPr id="118" name="Group 37">
            <a:extLst>
              <a:ext uri="{FF2B5EF4-FFF2-40B4-BE49-F238E27FC236}">
                <a16:creationId xmlns:a16="http://schemas.microsoft.com/office/drawing/2014/main" id="{B70BD7AE-F8A2-4533-99E9-0D7C6EBAE744}"/>
              </a:ext>
            </a:extLst>
          </p:cNvPr>
          <p:cNvGrpSpPr>
            <a:grpSpLocks/>
          </p:cNvGrpSpPr>
          <p:nvPr/>
        </p:nvGrpSpPr>
        <p:grpSpPr bwMode="auto">
          <a:xfrm>
            <a:off x="3219980" y="3295419"/>
            <a:ext cx="3345628" cy="927100"/>
            <a:chOff x="3312" y="1906"/>
            <a:chExt cx="1888" cy="584"/>
          </a:xfrm>
        </p:grpSpPr>
        <mc:AlternateContent xmlns:mc="http://schemas.openxmlformats.org/markup-compatibility/2006" xmlns:a14="http://schemas.microsoft.com/office/drawing/2010/main">
          <mc:Choice Requires="a14">
            <p:sp>
              <p:nvSpPr>
                <p:cNvPr id="9233" name="Object 38">
                  <a:extLst>
                    <a:ext uri="{FF2B5EF4-FFF2-40B4-BE49-F238E27FC236}">
                      <a16:creationId xmlns:a16="http://schemas.microsoft.com/office/drawing/2014/main" id="{7FE3A58F-0D75-4F99-B5B7-BF11B2F3AEDA}"/>
                    </a:ext>
                  </a:extLst>
                </p:cNvPr>
                <p:cNvSpPr txBox="1"/>
                <p:nvPr/>
              </p:nvSpPr>
              <p:spPr bwMode="auto">
                <a:xfrm>
                  <a:off x="3312" y="1968"/>
                  <a:ext cx="600" cy="52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sz="2500" i="1" smtClean="0">
                            <a:solidFill>
                              <a:schemeClr val="tx1"/>
                            </a:solidFill>
                            <a:latin typeface="Cambria Math" panose="02040503050406030204" pitchFamily="18" charset="0"/>
                          </a:rPr>
                          <m:t>𝑖</m:t>
                        </m:r>
                        <m:r>
                          <a:rPr lang="en-US" sz="2500" i="1" smtClean="0">
                            <a:solidFill>
                              <a:schemeClr val="tx1"/>
                            </a:solidFill>
                            <a:latin typeface="Cambria Math" panose="02040503050406030204" pitchFamily="18" charset="0"/>
                          </a:rPr>
                          <m:t>=</m:t>
                        </m:r>
                        <m:f>
                          <m:fPr>
                            <m:ctrlPr>
                              <a:rPr lang="en-US" sz="2500" i="1">
                                <a:solidFill>
                                  <a:schemeClr val="tx1"/>
                                </a:solidFill>
                                <a:latin typeface="Cambria Math" panose="02040503050406030204" pitchFamily="18" charset="0"/>
                              </a:rPr>
                            </m:ctrlPr>
                          </m:fPr>
                          <m:num>
                            <m:r>
                              <a:rPr lang="en-US" sz="2500" i="1">
                                <a:solidFill>
                                  <a:schemeClr val="tx1"/>
                                </a:solidFill>
                                <a:latin typeface="Cambria Math" panose="02040503050406030204" pitchFamily="18" charset="0"/>
                              </a:rPr>
                              <m:t>𝑢</m:t>
                            </m:r>
                          </m:num>
                          <m:den>
                            <m:r>
                              <a:rPr lang="en-US" sz="2500" i="1">
                                <a:solidFill>
                                  <a:schemeClr val="tx1"/>
                                </a:solidFill>
                                <a:latin typeface="Cambria Math" panose="02040503050406030204" pitchFamily="18" charset="0"/>
                              </a:rPr>
                              <m:t>𝑅</m:t>
                            </m:r>
                          </m:den>
                        </m:f>
                      </m:oMath>
                    </m:oMathPara>
                  </a14:m>
                  <a:endParaRPr lang="en-US" sz="2500">
                    <a:solidFill>
                      <a:schemeClr val="tx1"/>
                    </a:solidFill>
                  </a:endParaRPr>
                </a:p>
              </p:txBody>
            </p:sp>
          </mc:Choice>
          <mc:Fallback xmlns="">
            <p:sp>
              <p:nvSpPr>
                <p:cNvPr id="9233" name="Object 38">
                  <a:extLst>
                    <a:ext uri="{FF2B5EF4-FFF2-40B4-BE49-F238E27FC236}">
                      <a16:creationId xmlns:a16="http://schemas.microsoft.com/office/drawing/2014/main" id="{7FE3A58F-0D75-4F99-B5B7-BF11B2F3AEDA}"/>
                    </a:ext>
                  </a:extLst>
                </p:cNvPr>
                <p:cNvSpPr txBox="1">
                  <a:spLocks noRot="1" noChangeAspect="1" noMove="1" noResize="1" noEditPoints="1" noAdjustHandles="1" noChangeArrowheads="1" noChangeShapeType="1" noTextEdit="1"/>
                </p:cNvSpPr>
                <p:nvPr/>
              </p:nvSpPr>
              <p:spPr bwMode="auto">
                <a:xfrm>
                  <a:off x="3312" y="1968"/>
                  <a:ext cx="600" cy="522"/>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34" name="Object 39">
                  <a:extLst>
                    <a:ext uri="{FF2B5EF4-FFF2-40B4-BE49-F238E27FC236}">
                      <a16:creationId xmlns:a16="http://schemas.microsoft.com/office/drawing/2014/main" id="{06A9054E-E814-4B92-9A09-1DDA0D212AAA}"/>
                    </a:ext>
                  </a:extLst>
                </p:cNvPr>
                <p:cNvSpPr txBox="1"/>
                <p:nvPr/>
              </p:nvSpPr>
              <p:spPr bwMode="auto">
                <a:xfrm>
                  <a:off x="4511" y="1906"/>
                  <a:ext cx="689" cy="516"/>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500" i="1" smtClean="0">
                            <a:solidFill>
                              <a:schemeClr val="tx1"/>
                            </a:solidFill>
                            <a:latin typeface="Cambria Math" panose="02040503050406030204" pitchFamily="18" charset="0"/>
                          </a:rPr>
                          <m:t>𝑖</m:t>
                        </m:r>
                        <m:r>
                          <a:rPr lang="en-US" sz="2500" i="1" smtClean="0">
                            <a:solidFill>
                              <a:schemeClr val="tx1"/>
                            </a:solidFill>
                            <a:latin typeface="Cambria Math" panose="02040503050406030204" pitchFamily="18" charset="0"/>
                          </a:rPr>
                          <m:t>=</m:t>
                        </m:r>
                        <m:f>
                          <m:fPr>
                            <m:ctrlPr>
                              <a:rPr lang="en-US" sz="2500" i="1">
                                <a:solidFill>
                                  <a:schemeClr val="tx1"/>
                                </a:solidFill>
                                <a:latin typeface="Cambria Math" panose="02040503050406030204" pitchFamily="18" charset="0"/>
                              </a:rPr>
                            </m:ctrlPr>
                          </m:fPr>
                          <m:num>
                            <m:r>
                              <a:rPr lang="en-US" sz="2500" i="1">
                                <a:solidFill>
                                  <a:schemeClr val="tx1"/>
                                </a:solidFill>
                                <a:latin typeface="Cambria Math" panose="02040503050406030204" pitchFamily="18" charset="0"/>
                              </a:rPr>
                              <m:t>𝑑𝑞</m:t>
                            </m:r>
                          </m:num>
                          <m:den>
                            <m:r>
                              <a:rPr lang="en-US" sz="2500" i="1">
                                <a:solidFill>
                                  <a:schemeClr val="tx1"/>
                                </a:solidFill>
                                <a:latin typeface="Cambria Math" panose="02040503050406030204" pitchFamily="18" charset="0"/>
                              </a:rPr>
                              <m:t>𝑑𝑡</m:t>
                            </m:r>
                          </m:den>
                        </m:f>
                      </m:oMath>
                    </m:oMathPara>
                  </a14:m>
                  <a:endParaRPr lang="en-US" sz="2500">
                    <a:solidFill>
                      <a:schemeClr val="tx1"/>
                    </a:solidFill>
                  </a:endParaRPr>
                </a:p>
              </p:txBody>
            </p:sp>
          </mc:Choice>
          <mc:Fallback xmlns="">
            <p:sp>
              <p:nvSpPr>
                <p:cNvPr id="9234" name="Object 39">
                  <a:extLst>
                    <a:ext uri="{FF2B5EF4-FFF2-40B4-BE49-F238E27FC236}">
                      <a16:creationId xmlns:a16="http://schemas.microsoft.com/office/drawing/2014/main" id="{06A9054E-E814-4B92-9A09-1DDA0D212AAA}"/>
                    </a:ext>
                  </a:extLst>
                </p:cNvPr>
                <p:cNvSpPr txBox="1">
                  <a:spLocks noRot="1" noChangeAspect="1" noMove="1" noResize="1" noEditPoints="1" noAdjustHandles="1" noChangeArrowheads="1" noChangeShapeType="1" noTextEdit="1"/>
                </p:cNvSpPr>
                <p:nvPr/>
              </p:nvSpPr>
              <p:spPr bwMode="auto">
                <a:xfrm>
                  <a:off x="4511" y="1906"/>
                  <a:ext cx="689" cy="516"/>
                </a:xfrm>
                <a:prstGeom prst="rect">
                  <a:avLst/>
                </a:prstGeom>
                <a:blipFill>
                  <a:blip r:embed="rId4"/>
                  <a:stretch>
                    <a:fillRect/>
                  </a:stretch>
                </a:blipFill>
                <a:ln>
                  <a:noFill/>
                </a:ln>
              </p:spPr>
              <p:txBody>
                <a:bodyPr/>
                <a:lstStyle/>
                <a:p>
                  <a:r>
                    <a:rPr lang="en-US">
                      <a:noFill/>
                    </a:rPr>
                    <a:t> </a:t>
                  </a:r>
                </a:p>
              </p:txBody>
            </p:sp>
          </mc:Fallback>
        </mc:AlternateContent>
        <p:sp>
          <p:nvSpPr>
            <p:cNvPr id="121" name="Text Box 40">
              <a:extLst>
                <a:ext uri="{FF2B5EF4-FFF2-40B4-BE49-F238E27FC236}">
                  <a16:creationId xmlns:a16="http://schemas.microsoft.com/office/drawing/2014/main" id="{232F9F85-D6E3-46A0-8DDA-210598D1AB6A}"/>
                </a:ext>
              </a:extLst>
            </p:cNvPr>
            <p:cNvSpPr txBox="1">
              <a:spLocks noChangeArrowheads="1"/>
            </p:cNvSpPr>
            <p:nvPr/>
          </p:nvSpPr>
          <p:spPr bwMode="auto">
            <a:xfrm>
              <a:off x="4080" y="2029"/>
              <a:ext cx="525"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500">
                  <a:latin typeface="+mj-lt"/>
                </a:rPr>
                <a:t>hay</a:t>
              </a:r>
            </a:p>
          </p:txBody>
        </p:sp>
      </p:grpSp>
      <p:sp>
        <p:nvSpPr>
          <p:cNvPr id="123" name="Text Box 42">
            <a:extLst>
              <a:ext uri="{FF2B5EF4-FFF2-40B4-BE49-F238E27FC236}">
                <a16:creationId xmlns:a16="http://schemas.microsoft.com/office/drawing/2014/main" id="{CB80CC6E-00BA-418F-883D-0CEBE6BCC22C}"/>
              </a:ext>
            </a:extLst>
          </p:cNvPr>
          <p:cNvSpPr txBox="1">
            <a:spLocks noChangeArrowheads="1"/>
          </p:cNvSpPr>
          <p:nvPr/>
        </p:nvSpPr>
        <p:spPr bwMode="auto">
          <a:xfrm>
            <a:off x="2686520" y="4868059"/>
            <a:ext cx="61150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latin typeface="+mj-lt"/>
              </a:rPr>
              <a:t>i =</a:t>
            </a:r>
            <a:r>
              <a:rPr lang="en-US" sz="2400">
                <a:latin typeface="+mj-lt"/>
                <a:sym typeface="Symbol" pitchFamily="18" charset="2"/>
              </a:rPr>
              <a:t> CU</a:t>
            </a:r>
            <a:r>
              <a:rPr lang="en-US" sz="2400">
                <a:latin typeface="+mj-lt"/>
                <a:sym typeface="Symbol"/>
              </a:rPr>
              <a:t>2</a:t>
            </a:r>
            <a:r>
              <a:rPr lang="en-US" sz="2400">
                <a:latin typeface="+mj-lt"/>
                <a:sym typeface="Symbol" pitchFamily="18" charset="2"/>
              </a:rPr>
              <a:t>cos(t + /2) = I</a:t>
            </a:r>
            <a:r>
              <a:rPr lang="en-US" sz="2400">
                <a:latin typeface="+mj-lt"/>
                <a:sym typeface="Symbol"/>
              </a:rPr>
              <a:t>2</a:t>
            </a:r>
            <a:r>
              <a:rPr lang="en-US" sz="2400">
                <a:latin typeface="+mj-lt"/>
                <a:sym typeface="Symbol" pitchFamily="18" charset="2"/>
              </a:rPr>
              <a:t>cos(t + /2) </a:t>
            </a:r>
          </a:p>
        </p:txBody>
      </p:sp>
      <p:sp>
        <p:nvSpPr>
          <p:cNvPr id="129" name="Text Box 50">
            <a:extLst>
              <a:ext uri="{FF2B5EF4-FFF2-40B4-BE49-F238E27FC236}">
                <a16:creationId xmlns:a16="http://schemas.microsoft.com/office/drawing/2014/main" id="{F5270C76-5122-4E29-A724-C41594FC97A8}"/>
              </a:ext>
            </a:extLst>
          </p:cNvPr>
          <p:cNvSpPr txBox="1">
            <a:spLocks noChangeArrowheads="1"/>
          </p:cNvSpPr>
          <p:nvPr/>
        </p:nvSpPr>
        <p:spPr bwMode="auto">
          <a:xfrm>
            <a:off x="5046076" y="5399901"/>
            <a:ext cx="3200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latin typeface="+mj-lt"/>
                <a:sym typeface="Symbol"/>
              </a:rPr>
              <a:t> </a:t>
            </a:r>
            <a:r>
              <a:rPr lang="en-US" sz="2400">
                <a:latin typeface="+mj-lt"/>
              </a:rPr>
              <a:t>i =</a:t>
            </a:r>
            <a:r>
              <a:rPr lang="en-US" sz="2400">
                <a:latin typeface="+mj-lt"/>
                <a:sym typeface="Symbol" pitchFamily="18" charset="2"/>
              </a:rPr>
              <a:t> I</a:t>
            </a:r>
            <a:r>
              <a:rPr lang="en-US" sz="2400">
                <a:latin typeface="+mj-lt"/>
                <a:sym typeface="Symbol"/>
              </a:rPr>
              <a:t>2</a:t>
            </a:r>
            <a:r>
              <a:rPr lang="en-US" sz="2400">
                <a:latin typeface="+mj-lt"/>
                <a:sym typeface="Symbol" pitchFamily="18" charset="2"/>
              </a:rPr>
              <a:t>cos(t </a:t>
            </a:r>
            <a:r>
              <a:rPr lang="en-US" sz="2400">
                <a:solidFill>
                  <a:srgbClr val="FF0000"/>
                </a:solidFill>
                <a:latin typeface="+mj-lt"/>
                <a:sym typeface="Symbol" pitchFamily="18" charset="2"/>
              </a:rPr>
              <a:t>+ /2</a:t>
            </a:r>
            <a:r>
              <a:rPr lang="en-US" sz="2400">
                <a:latin typeface="+mj-lt"/>
                <a:sym typeface="Symbol" pitchFamily="18" charset="2"/>
              </a:rPr>
              <a:t>) </a:t>
            </a:r>
          </a:p>
        </p:txBody>
      </p:sp>
      <p:sp>
        <p:nvSpPr>
          <p:cNvPr id="133" name="Text Box 52">
            <a:extLst>
              <a:ext uri="{FF2B5EF4-FFF2-40B4-BE49-F238E27FC236}">
                <a16:creationId xmlns:a16="http://schemas.microsoft.com/office/drawing/2014/main" id="{88C1569D-0DDE-4AC6-AA2B-76E0CFBEEE7B}"/>
              </a:ext>
            </a:extLst>
          </p:cNvPr>
          <p:cNvSpPr txBox="1">
            <a:spLocks noChangeArrowheads="1"/>
          </p:cNvSpPr>
          <p:nvPr/>
        </p:nvSpPr>
        <p:spPr bwMode="auto">
          <a:xfrm>
            <a:off x="2844748" y="5452852"/>
            <a:ext cx="19986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latin typeface="+mj-lt"/>
              </a:rPr>
              <a:t>Với: I = </a:t>
            </a:r>
            <a:r>
              <a:rPr lang="en-US" sz="2400">
                <a:latin typeface="+mj-lt"/>
                <a:sym typeface="Symbol" pitchFamily="18" charset="2"/>
              </a:rPr>
              <a:t></a:t>
            </a:r>
            <a:r>
              <a:rPr lang="en-US" sz="2400">
                <a:latin typeface="+mj-lt"/>
              </a:rPr>
              <a:t>CU</a:t>
            </a:r>
          </a:p>
        </p:txBody>
      </p:sp>
      <p:grpSp>
        <p:nvGrpSpPr>
          <p:cNvPr id="57" name="Group 56">
            <a:extLst>
              <a:ext uri="{FF2B5EF4-FFF2-40B4-BE49-F238E27FC236}">
                <a16:creationId xmlns:a16="http://schemas.microsoft.com/office/drawing/2014/main" id="{FD5C5B86-51DA-4765-92D5-B5F50C878174}"/>
              </a:ext>
            </a:extLst>
          </p:cNvPr>
          <p:cNvGrpSpPr/>
          <p:nvPr/>
        </p:nvGrpSpPr>
        <p:grpSpPr>
          <a:xfrm>
            <a:off x="-29497" y="76202"/>
            <a:ext cx="8808372" cy="585595"/>
            <a:chOff x="74035" y="2246119"/>
            <a:chExt cx="8753795" cy="817446"/>
          </a:xfrm>
        </p:grpSpPr>
        <p:grpSp>
          <p:nvGrpSpPr>
            <p:cNvPr id="60" name="Group 70">
              <a:extLst>
                <a:ext uri="{FF2B5EF4-FFF2-40B4-BE49-F238E27FC236}">
                  <a16:creationId xmlns:a16="http://schemas.microsoft.com/office/drawing/2014/main" id="{CABDBA1C-1E05-4E3E-BB83-F0E523B82506}"/>
                </a:ext>
              </a:extLst>
            </p:cNvPr>
            <p:cNvGrpSpPr>
              <a:grpSpLocks/>
            </p:cNvGrpSpPr>
            <p:nvPr/>
          </p:nvGrpSpPr>
          <p:grpSpPr bwMode="auto">
            <a:xfrm>
              <a:off x="232497" y="2303830"/>
              <a:ext cx="8595333" cy="759735"/>
              <a:chOff x="537140" y="3448483"/>
              <a:chExt cx="4426195" cy="1463358"/>
            </a:xfrm>
          </p:grpSpPr>
          <p:pic>
            <p:nvPicPr>
              <p:cNvPr id="63" name="Picture 8" descr="empty-green-rectangle">
                <a:extLst>
                  <a:ext uri="{FF2B5EF4-FFF2-40B4-BE49-F238E27FC236}">
                    <a16:creationId xmlns:a16="http://schemas.microsoft.com/office/drawing/2014/main" id="{CF5CC38D-CEA6-4A43-AF75-72E3E6A91A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537140" y="3480361"/>
                <a:ext cx="4426195"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9" descr="green-top-faded">
                <a:extLst>
                  <a:ext uri="{FF2B5EF4-FFF2-40B4-BE49-F238E27FC236}">
                    <a16:creationId xmlns:a16="http://schemas.microsoft.com/office/drawing/2014/main" id="{39C89352-D1B6-4B44-9F0D-3E228CA270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 name="TextBox 60">
              <a:extLst>
                <a:ext uri="{FF2B5EF4-FFF2-40B4-BE49-F238E27FC236}">
                  <a16:creationId xmlns:a16="http://schemas.microsoft.com/office/drawing/2014/main" id="{900A34B6-BCDA-4266-9630-962BF890699E}"/>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rPr>
                <a:t>III</a:t>
              </a:r>
            </a:p>
          </p:txBody>
        </p:sp>
        <p:sp>
          <p:nvSpPr>
            <p:cNvPr id="62" name="Rectangle 1026060">
              <a:extLst>
                <a:ext uri="{FF2B5EF4-FFF2-40B4-BE49-F238E27FC236}">
                  <a16:creationId xmlns:a16="http://schemas.microsoft.com/office/drawing/2014/main" id="{37E9C6DD-98F8-48B6-90DD-8AAEAA5F2024}"/>
                </a:ext>
              </a:extLst>
            </p:cNvPr>
            <p:cNvSpPr>
              <a:spLocks noChangeArrowheads="1"/>
            </p:cNvSpPr>
            <p:nvPr/>
          </p:nvSpPr>
          <p:spPr bwMode="auto">
            <a:xfrm>
              <a:off x="1209204" y="2246119"/>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t>Mạch điện xoay chiều chỉ có tụ điện</a:t>
              </a:r>
              <a:endParaRPr lang="en-US" sz="2800" dirty="0"/>
            </a:p>
          </p:txBody>
        </p:sp>
      </p:grpSp>
      <p:grpSp>
        <p:nvGrpSpPr>
          <p:cNvPr id="6" name="Group 5">
            <a:extLst>
              <a:ext uri="{FF2B5EF4-FFF2-40B4-BE49-F238E27FC236}">
                <a16:creationId xmlns:a16="http://schemas.microsoft.com/office/drawing/2014/main" id="{9F6513B5-6E6F-4C8C-B09C-B7F423588C9F}"/>
              </a:ext>
            </a:extLst>
          </p:cNvPr>
          <p:cNvGrpSpPr/>
          <p:nvPr/>
        </p:nvGrpSpPr>
        <p:grpSpPr>
          <a:xfrm>
            <a:off x="1184229" y="5931743"/>
            <a:ext cx="8856317" cy="763558"/>
            <a:chOff x="1184229" y="5931743"/>
            <a:chExt cx="8856317" cy="763558"/>
          </a:xfrm>
        </p:grpSpPr>
        <p:pic>
          <p:nvPicPr>
            <p:cNvPr id="80" name="Picture 79" descr="empty-red-rectangle">
              <a:extLst>
                <a:ext uri="{FF2B5EF4-FFF2-40B4-BE49-F238E27FC236}">
                  <a16:creationId xmlns:a16="http://schemas.microsoft.com/office/drawing/2014/main" id="{A79B9A0E-7BFA-465F-9E9E-076FAFC444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4229" y="5931743"/>
              <a:ext cx="8856317" cy="76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 Box 35">
              <a:extLst>
                <a:ext uri="{FF2B5EF4-FFF2-40B4-BE49-F238E27FC236}">
                  <a16:creationId xmlns:a16="http://schemas.microsoft.com/office/drawing/2014/main" id="{D72218A0-7771-4704-BC01-5E39F2792CC7}"/>
                </a:ext>
              </a:extLst>
            </p:cNvPr>
            <p:cNvSpPr txBox="1">
              <a:spLocks noChangeArrowheads="1"/>
            </p:cNvSpPr>
            <p:nvPr/>
          </p:nvSpPr>
          <p:spPr bwMode="auto">
            <a:xfrm>
              <a:off x="1507802" y="6117829"/>
              <a:ext cx="8472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latin typeface="+mj-lt"/>
                </a:rPr>
                <a:t>Mạch thuần C: u chậm pha hơn i góc </a:t>
              </a:r>
              <a:r>
                <a:rPr lang="en-US" sz="2400">
                  <a:latin typeface="+mj-lt"/>
                  <a:sym typeface="Symbol" pitchFamily="18" charset="2"/>
                </a:rPr>
                <a:t>/2: </a:t>
              </a:r>
              <a:r>
                <a:rPr lang="en-US" sz="2400" baseline="-25000">
                  <a:latin typeface="+mj-lt"/>
                  <a:sym typeface="Symbol" pitchFamily="18" charset="2"/>
                </a:rPr>
                <a:t>uC</a:t>
              </a:r>
              <a:r>
                <a:rPr lang="en-US" sz="2400">
                  <a:latin typeface="+mj-lt"/>
                  <a:sym typeface="Symbol" pitchFamily="18" charset="2"/>
                </a:rPr>
                <a:t> - </a:t>
              </a:r>
              <a:r>
                <a:rPr lang="en-US" sz="2400" baseline="-25000">
                  <a:latin typeface="+mj-lt"/>
                  <a:sym typeface="Symbol" pitchFamily="18" charset="2"/>
                </a:rPr>
                <a:t>i</a:t>
              </a:r>
              <a:r>
                <a:rPr lang="en-US" sz="2400">
                  <a:latin typeface="+mj-lt"/>
                  <a:sym typeface="Symbol" pitchFamily="18" charset="2"/>
                </a:rPr>
                <a:t> = -/2</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fade">
                                      <p:cBhvr>
                                        <p:cTn id="12" dur="1000"/>
                                        <p:tgtEl>
                                          <p:spTgt spid="9220"/>
                                        </p:tgtEl>
                                      </p:cBhvr>
                                    </p:animEffect>
                                    <p:anim calcmode="lin" valueType="num">
                                      <p:cBhvr>
                                        <p:cTn id="13" dur="1000" fill="hold"/>
                                        <p:tgtEl>
                                          <p:spTgt spid="9220"/>
                                        </p:tgtEl>
                                        <p:attrNameLst>
                                          <p:attrName>ppt_x</p:attrName>
                                        </p:attrNameLst>
                                      </p:cBhvr>
                                      <p:tavLst>
                                        <p:tav tm="0">
                                          <p:val>
                                            <p:strVal val="#ppt_x"/>
                                          </p:val>
                                        </p:tav>
                                        <p:tav tm="100000">
                                          <p:val>
                                            <p:strVal val="#ppt_x"/>
                                          </p:val>
                                        </p:tav>
                                      </p:tavLst>
                                    </p:anim>
                                    <p:anim calcmode="lin" valueType="num">
                                      <p:cBhvr>
                                        <p:cTn id="14"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5"/>
                                        </p:tgtEl>
                                        <p:attrNameLst>
                                          <p:attrName>style.visibility</p:attrName>
                                        </p:attrNameLst>
                                      </p:cBhvr>
                                      <p:to>
                                        <p:strVal val="visible"/>
                                      </p:to>
                                    </p:set>
                                    <p:animEffect transition="in" filter="wipe(left)">
                                      <p:cBhvr>
                                        <p:cTn id="19" dur="1000"/>
                                        <p:tgtEl>
                                          <p:spTgt spid="10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9"/>
                                        </p:tgtEl>
                                        <p:attrNameLst>
                                          <p:attrName>style.visibility</p:attrName>
                                        </p:attrNameLst>
                                      </p:cBhvr>
                                      <p:to>
                                        <p:strVal val="visible"/>
                                      </p:to>
                                    </p:set>
                                    <p:animEffect transition="in" filter="wipe(left)">
                                      <p:cBhvr>
                                        <p:cTn id="24" dur="1000"/>
                                        <p:tgtEl>
                                          <p:spTgt spid="10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7"/>
                                        </p:tgtEl>
                                        <p:attrNameLst>
                                          <p:attrName>style.visibility</p:attrName>
                                        </p:attrNameLst>
                                      </p:cBhvr>
                                      <p:to>
                                        <p:strVal val="visible"/>
                                      </p:to>
                                    </p:set>
                                    <p:animEffect transition="in" filter="wipe(left)">
                                      <p:cBhvr>
                                        <p:cTn id="29" dur="1000"/>
                                        <p:tgtEl>
                                          <p:spTgt spid="10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left)">
                                      <p:cBhvr>
                                        <p:cTn id="34" dur="1000"/>
                                        <p:tgtEl>
                                          <p:spTgt spid="11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6"/>
                                        </p:tgtEl>
                                        <p:attrNameLst>
                                          <p:attrName>style.visibility</p:attrName>
                                        </p:attrNameLst>
                                      </p:cBhvr>
                                      <p:to>
                                        <p:strVal val="visible"/>
                                      </p:to>
                                    </p:set>
                                    <p:animEffect transition="in" filter="wipe(left)">
                                      <p:cBhvr>
                                        <p:cTn id="39" dur="1000"/>
                                        <p:tgtEl>
                                          <p:spTgt spid="10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left)">
                                      <p:cBhvr>
                                        <p:cTn id="44" dur="1000"/>
                                        <p:tgtEl>
                                          <p:spTgt spid="11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15"/>
                                        </p:tgtEl>
                                        <p:attrNameLst>
                                          <p:attrName>style.visibility</p:attrName>
                                        </p:attrNameLst>
                                      </p:cBhvr>
                                      <p:to>
                                        <p:strVal val="visible"/>
                                      </p:to>
                                    </p:set>
                                    <p:animEffect transition="in" filter="wipe(left)">
                                      <p:cBhvr>
                                        <p:cTn id="49" dur="1000"/>
                                        <p:tgtEl>
                                          <p:spTgt spid="11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wipe(left)">
                                      <p:cBhvr>
                                        <p:cTn id="54" dur="1000"/>
                                        <p:tgtEl>
                                          <p:spTgt spid="12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33"/>
                                        </p:tgtEl>
                                        <p:attrNameLst>
                                          <p:attrName>style.visibility</p:attrName>
                                        </p:attrNameLst>
                                      </p:cBhvr>
                                      <p:to>
                                        <p:strVal val="visible"/>
                                      </p:to>
                                    </p:set>
                                    <p:animEffect transition="in" filter="wipe(left)">
                                      <p:cBhvr>
                                        <p:cTn id="59" dur="1000"/>
                                        <p:tgtEl>
                                          <p:spTgt spid="13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29"/>
                                        </p:tgtEl>
                                        <p:attrNameLst>
                                          <p:attrName>style.visibility</p:attrName>
                                        </p:attrNameLst>
                                      </p:cBhvr>
                                      <p:to>
                                        <p:strVal val="visible"/>
                                      </p:to>
                                    </p:set>
                                    <p:animEffect transition="in" filter="wipe(left)">
                                      <p:cBhvr>
                                        <p:cTn id="64" dur="1000"/>
                                        <p:tgtEl>
                                          <p:spTgt spid="12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p:bldP spid="106" grpId="0"/>
      <p:bldP spid="107" grpId="0"/>
      <p:bldP spid="109" grpId="0"/>
      <p:bldP spid="112" grpId="0"/>
      <p:bldP spid="115" grpId="0"/>
      <p:bldP spid="123" grpId="0"/>
      <p:bldP spid="129" grpId="0"/>
      <p:bldP spid="1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3">
            <a:extLst>
              <a:ext uri="{FF2B5EF4-FFF2-40B4-BE49-F238E27FC236}">
                <a16:creationId xmlns:a16="http://schemas.microsoft.com/office/drawing/2014/main" id="{D0872A0F-1C9C-488E-8D05-28553F12E4C2}"/>
              </a:ext>
            </a:extLst>
          </p:cNvPr>
          <p:cNvSpPr>
            <a:spLocks noChangeArrowheads="1"/>
          </p:cNvSpPr>
          <p:nvPr/>
        </p:nvSpPr>
        <p:spPr bwMode="auto">
          <a:xfrm>
            <a:off x="841375" y="859040"/>
            <a:ext cx="559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r>
              <a:rPr lang="en-US" sz="2400" b="1">
                <a:latin typeface="+mj-lt"/>
              </a:rPr>
              <a:t>2. Khảo sát mạch điện xoay thuần C</a:t>
            </a:r>
          </a:p>
        </p:txBody>
      </p:sp>
      <p:sp>
        <p:nvSpPr>
          <p:cNvPr id="53" name="Rectangle 23">
            <a:extLst>
              <a:ext uri="{FF2B5EF4-FFF2-40B4-BE49-F238E27FC236}">
                <a16:creationId xmlns:a16="http://schemas.microsoft.com/office/drawing/2014/main" id="{607BAB00-401D-4689-850D-B5A6A3D60411}"/>
              </a:ext>
            </a:extLst>
          </p:cNvPr>
          <p:cNvSpPr>
            <a:spLocks noChangeArrowheads="1"/>
          </p:cNvSpPr>
          <p:nvPr/>
        </p:nvSpPr>
        <p:spPr bwMode="auto">
          <a:xfrm>
            <a:off x="1091493" y="4686101"/>
            <a:ext cx="69723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r>
              <a:rPr lang="en-US" sz="2400">
                <a:latin typeface="+mj-lt"/>
              </a:rPr>
              <a:t>Định luật Ôm cho đoạn mạch chỉ chứa tụ điện: </a:t>
            </a:r>
          </a:p>
        </p:txBody>
      </p:sp>
      <p:sp>
        <p:nvSpPr>
          <p:cNvPr id="61" name="Rectangle 28">
            <a:extLst>
              <a:ext uri="{FF2B5EF4-FFF2-40B4-BE49-F238E27FC236}">
                <a16:creationId xmlns:a16="http://schemas.microsoft.com/office/drawing/2014/main" id="{C7C9C503-8BAA-4ACF-8354-E1480A6830AB}"/>
              </a:ext>
            </a:extLst>
          </p:cNvPr>
          <p:cNvSpPr>
            <a:spLocks noChangeArrowheads="1"/>
          </p:cNvSpPr>
          <p:nvPr/>
        </p:nvSpPr>
        <p:spPr bwMode="auto">
          <a:xfrm>
            <a:off x="1091493" y="1494022"/>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r>
              <a:rPr lang="en-US" sz="2400">
                <a:latin typeface="+mj-lt"/>
              </a:rPr>
              <a:t>b. Nếu </a:t>
            </a:r>
            <a:r>
              <a:rPr lang="en-US" sz="2400">
                <a:latin typeface="+mj-lt"/>
                <a:sym typeface="Symbol" pitchFamily="18" charset="2"/>
              </a:rPr>
              <a:t></a:t>
            </a:r>
            <a:r>
              <a:rPr lang="en-US" sz="2400" baseline="-25000">
                <a:latin typeface="+mj-lt"/>
                <a:sym typeface="Symbol" pitchFamily="18" charset="2"/>
              </a:rPr>
              <a:t>i</a:t>
            </a:r>
            <a:r>
              <a:rPr lang="en-US" sz="2400">
                <a:latin typeface="+mj-lt"/>
                <a:sym typeface="Symbol" pitchFamily="18" charset="2"/>
              </a:rPr>
              <a:t> = 0</a:t>
            </a:r>
            <a:r>
              <a:rPr lang="en-US" sz="2400">
                <a:latin typeface="+mj-lt"/>
              </a:rPr>
              <a:t> thì:  </a:t>
            </a:r>
          </a:p>
        </p:txBody>
      </p:sp>
      <p:sp>
        <p:nvSpPr>
          <p:cNvPr id="68" name="Text Box 42">
            <a:extLst>
              <a:ext uri="{FF2B5EF4-FFF2-40B4-BE49-F238E27FC236}">
                <a16:creationId xmlns:a16="http://schemas.microsoft.com/office/drawing/2014/main" id="{6961D421-844E-4F68-A023-A5E02E710F6A}"/>
              </a:ext>
            </a:extLst>
          </p:cNvPr>
          <p:cNvSpPr txBox="1">
            <a:spLocks noChangeArrowheads="1"/>
          </p:cNvSpPr>
          <p:nvPr/>
        </p:nvSpPr>
        <p:spPr bwMode="auto">
          <a:xfrm>
            <a:off x="1308829" y="2922107"/>
            <a:ext cx="3505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latin typeface="+mj-lt"/>
              </a:rPr>
              <a:t>Từ công thức: I = </a:t>
            </a:r>
            <a:r>
              <a:rPr lang="en-US" sz="2400">
                <a:latin typeface="+mj-lt"/>
                <a:sym typeface="Symbol" pitchFamily="18" charset="2"/>
              </a:rPr>
              <a:t></a:t>
            </a:r>
            <a:r>
              <a:rPr lang="en-US" sz="2400">
                <a:latin typeface="+mj-lt"/>
              </a:rPr>
              <a:t>CU.</a:t>
            </a:r>
            <a:endParaRPr lang="en-US" sz="2400">
              <a:latin typeface="+mj-lt"/>
              <a:sym typeface="Symbol" pitchFamily="18" charset="2"/>
            </a:endParaRPr>
          </a:p>
        </p:txBody>
      </p:sp>
      <p:sp>
        <p:nvSpPr>
          <p:cNvPr id="71" name="Text Box 45">
            <a:extLst>
              <a:ext uri="{FF2B5EF4-FFF2-40B4-BE49-F238E27FC236}">
                <a16:creationId xmlns:a16="http://schemas.microsoft.com/office/drawing/2014/main" id="{CEDD878F-4682-4F8D-99ED-CD29602E6F3C}"/>
              </a:ext>
            </a:extLst>
          </p:cNvPr>
          <p:cNvSpPr txBox="1">
            <a:spLocks noChangeArrowheads="1"/>
          </p:cNvSpPr>
          <p:nvPr/>
        </p:nvSpPr>
        <p:spPr bwMode="auto">
          <a:xfrm>
            <a:off x="4623742" y="3778384"/>
            <a:ext cx="3810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400">
                <a:latin typeface="+mj-lt"/>
              </a:rPr>
              <a:t>Z</a:t>
            </a:r>
            <a:r>
              <a:rPr lang="en-US" sz="2400" baseline="-25000">
                <a:latin typeface="+mj-lt"/>
              </a:rPr>
              <a:t>C</a:t>
            </a:r>
            <a:r>
              <a:rPr lang="en-US" sz="2400">
                <a:latin typeface="+mj-lt"/>
              </a:rPr>
              <a:t> gọi là dung kháng (</a:t>
            </a:r>
            <a:r>
              <a:rPr lang="en-US" sz="2400">
                <a:latin typeface="+mj-lt"/>
                <a:sym typeface="Symbol" pitchFamily="18" charset="2"/>
              </a:rPr>
              <a:t>)</a:t>
            </a:r>
          </a:p>
        </p:txBody>
      </p:sp>
      <p:grpSp>
        <p:nvGrpSpPr>
          <p:cNvPr id="54" name="Group 53">
            <a:extLst>
              <a:ext uri="{FF2B5EF4-FFF2-40B4-BE49-F238E27FC236}">
                <a16:creationId xmlns:a16="http://schemas.microsoft.com/office/drawing/2014/main" id="{3D568BD8-22D8-4347-B2CB-A86C7862CDDA}"/>
              </a:ext>
            </a:extLst>
          </p:cNvPr>
          <p:cNvGrpSpPr/>
          <p:nvPr/>
        </p:nvGrpSpPr>
        <p:grpSpPr>
          <a:xfrm>
            <a:off x="-29497" y="76202"/>
            <a:ext cx="8808372" cy="585595"/>
            <a:chOff x="74035" y="2246119"/>
            <a:chExt cx="8753795" cy="817446"/>
          </a:xfrm>
        </p:grpSpPr>
        <p:grpSp>
          <p:nvGrpSpPr>
            <p:cNvPr id="55" name="Group 70">
              <a:extLst>
                <a:ext uri="{FF2B5EF4-FFF2-40B4-BE49-F238E27FC236}">
                  <a16:creationId xmlns:a16="http://schemas.microsoft.com/office/drawing/2014/main" id="{8C78166E-3B46-41DA-B34F-FF742957B5A6}"/>
                </a:ext>
              </a:extLst>
            </p:cNvPr>
            <p:cNvGrpSpPr>
              <a:grpSpLocks/>
            </p:cNvGrpSpPr>
            <p:nvPr/>
          </p:nvGrpSpPr>
          <p:grpSpPr bwMode="auto">
            <a:xfrm>
              <a:off x="232497" y="2303830"/>
              <a:ext cx="8595333" cy="759735"/>
              <a:chOff x="537140" y="3448483"/>
              <a:chExt cx="4426195" cy="1463358"/>
            </a:xfrm>
          </p:grpSpPr>
          <p:pic>
            <p:nvPicPr>
              <p:cNvPr id="60" name="Picture 8" descr="empty-green-rectangle">
                <a:extLst>
                  <a:ext uri="{FF2B5EF4-FFF2-40B4-BE49-F238E27FC236}">
                    <a16:creationId xmlns:a16="http://schemas.microsoft.com/office/drawing/2014/main" id="{7D90AD1B-1885-45F5-98F8-E6D5A6B20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537140" y="3480361"/>
                <a:ext cx="4426195"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9" descr="green-top-faded">
                <a:extLst>
                  <a:ext uri="{FF2B5EF4-FFF2-40B4-BE49-F238E27FC236}">
                    <a16:creationId xmlns:a16="http://schemas.microsoft.com/office/drawing/2014/main" id="{0DA9A229-408F-49EA-90E5-EBACA4A152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 name="TextBox 55">
              <a:extLst>
                <a:ext uri="{FF2B5EF4-FFF2-40B4-BE49-F238E27FC236}">
                  <a16:creationId xmlns:a16="http://schemas.microsoft.com/office/drawing/2014/main" id="{00F7B717-8194-46E1-BFE2-1E673DFF51CB}"/>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rPr>
                <a:t>III</a:t>
              </a:r>
            </a:p>
          </p:txBody>
        </p:sp>
        <p:sp>
          <p:nvSpPr>
            <p:cNvPr id="57" name="Rectangle 1026060">
              <a:extLst>
                <a:ext uri="{FF2B5EF4-FFF2-40B4-BE49-F238E27FC236}">
                  <a16:creationId xmlns:a16="http://schemas.microsoft.com/office/drawing/2014/main" id="{7847B3BF-C6EF-40A9-A03D-937FC81B7B27}"/>
                </a:ext>
              </a:extLst>
            </p:cNvPr>
            <p:cNvSpPr>
              <a:spLocks noChangeArrowheads="1"/>
            </p:cNvSpPr>
            <p:nvPr/>
          </p:nvSpPr>
          <p:spPr bwMode="auto">
            <a:xfrm>
              <a:off x="1209204" y="2246119"/>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t>Mạch điện xoay chiều chỉ có tụ điện</a:t>
              </a:r>
              <a:endParaRPr lang="en-US" sz="2800" dirty="0"/>
            </a:p>
          </p:txBody>
        </p:sp>
      </p:grpSp>
      <p:grpSp>
        <p:nvGrpSpPr>
          <p:cNvPr id="64" name="Group 7">
            <a:extLst>
              <a:ext uri="{FF2B5EF4-FFF2-40B4-BE49-F238E27FC236}">
                <a16:creationId xmlns:a16="http://schemas.microsoft.com/office/drawing/2014/main" id="{D6C569AF-C932-4B78-8378-4C35B95996F8}"/>
              </a:ext>
            </a:extLst>
          </p:cNvPr>
          <p:cNvGrpSpPr>
            <a:grpSpLocks/>
          </p:cNvGrpSpPr>
          <p:nvPr/>
        </p:nvGrpSpPr>
        <p:grpSpPr bwMode="auto">
          <a:xfrm>
            <a:off x="8804542" y="1090341"/>
            <a:ext cx="2714775" cy="1811338"/>
            <a:chOff x="4368" y="175"/>
            <a:chExt cx="1248" cy="833"/>
          </a:xfrm>
        </p:grpSpPr>
        <p:grpSp>
          <p:nvGrpSpPr>
            <p:cNvPr id="65" name="Group 8">
              <a:extLst>
                <a:ext uri="{FF2B5EF4-FFF2-40B4-BE49-F238E27FC236}">
                  <a16:creationId xmlns:a16="http://schemas.microsoft.com/office/drawing/2014/main" id="{D0A69AD1-CC02-4BFF-91FF-82ACFCD0ED7D}"/>
                </a:ext>
              </a:extLst>
            </p:cNvPr>
            <p:cNvGrpSpPr>
              <a:grpSpLocks/>
            </p:cNvGrpSpPr>
            <p:nvPr/>
          </p:nvGrpSpPr>
          <p:grpSpPr bwMode="auto">
            <a:xfrm>
              <a:off x="4739" y="811"/>
              <a:ext cx="493" cy="197"/>
              <a:chOff x="1920" y="3024"/>
              <a:chExt cx="720" cy="288"/>
            </a:xfrm>
          </p:grpSpPr>
          <p:sp>
            <p:nvSpPr>
              <p:cNvPr id="83" name="Line 9">
                <a:extLst>
                  <a:ext uri="{FF2B5EF4-FFF2-40B4-BE49-F238E27FC236}">
                    <a16:creationId xmlns:a16="http://schemas.microsoft.com/office/drawing/2014/main" id="{E331B19E-AABA-4564-8927-2B75E468A92A}"/>
                  </a:ext>
                </a:extLst>
              </p:cNvPr>
              <p:cNvSpPr>
                <a:spLocks noChangeShapeType="1"/>
              </p:cNvSpPr>
              <p:nvPr/>
            </p:nvSpPr>
            <p:spPr bwMode="auto">
              <a:xfrm>
                <a:off x="2208" y="3024"/>
                <a:ext cx="0" cy="288"/>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84" name="Line 10">
                <a:extLst>
                  <a:ext uri="{FF2B5EF4-FFF2-40B4-BE49-F238E27FC236}">
                    <a16:creationId xmlns:a16="http://schemas.microsoft.com/office/drawing/2014/main" id="{8BFF65FB-2899-4464-BDFC-EEC1C731F0B0}"/>
                  </a:ext>
                </a:extLst>
              </p:cNvPr>
              <p:cNvSpPr>
                <a:spLocks noChangeShapeType="1"/>
              </p:cNvSpPr>
              <p:nvPr/>
            </p:nvSpPr>
            <p:spPr bwMode="auto">
              <a:xfrm>
                <a:off x="2352" y="3024"/>
                <a:ext cx="0" cy="288"/>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85" name="Line 11">
                <a:extLst>
                  <a:ext uri="{FF2B5EF4-FFF2-40B4-BE49-F238E27FC236}">
                    <a16:creationId xmlns:a16="http://schemas.microsoft.com/office/drawing/2014/main" id="{D0546E03-C1EA-4B6E-9717-07BCE9AD7C1F}"/>
                  </a:ext>
                </a:extLst>
              </p:cNvPr>
              <p:cNvSpPr>
                <a:spLocks noChangeShapeType="1"/>
              </p:cNvSpPr>
              <p:nvPr/>
            </p:nvSpPr>
            <p:spPr bwMode="auto">
              <a:xfrm>
                <a:off x="2352" y="3168"/>
                <a:ext cx="286"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86" name="Line 12">
                <a:extLst>
                  <a:ext uri="{FF2B5EF4-FFF2-40B4-BE49-F238E27FC236}">
                    <a16:creationId xmlns:a16="http://schemas.microsoft.com/office/drawing/2014/main" id="{0E843979-F9FA-4910-BBDF-C79135169C94}"/>
                  </a:ext>
                </a:extLst>
              </p:cNvPr>
              <p:cNvSpPr>
                <a:spLocks noChangeShapeType="1"/>
              </p:cNvSpPr>
              <p:nvPr/>
            </p:nvSpPr>
            <p:spPr bwMode="auto">
              <a:xfrm flipH="1">
                <a:off x="1922" y="3168"/>
                <a:ext cx="286"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grpSp>
        <p:sp>
          <p:nvSpPr>
            <p:cNvPr id="67" name="Line 13">
              <a:extLst>
                <a:ext uri="{FF2B5EF4-FFF2-40B4-BE49-F238E27FC236}">
                  <a16:creationId xmlns:a16="http://schemas.microsoft.com/office/drawing/2014/main" id="{17ACA045-CCBD-4A2D-ADA4-9471E2C3333B}"/>
                </a:ext>
              </a:extLst>
            </p:cNvPr>
            <p:cNvSpPr>
              <a:spLocks noChangeShapeType="1"/>
            </p:cNvSpPr>
            <p:nvPr/>
          </p:nvSpPr>
          <p:spPr bwMode="auto">
            <a:xfrm flipV="1">
              <a:off x="4368" y="376"/>
              <a:ext cx="0" cy="526"/>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70" name="Line 14">
              <a:extLst>
                <a:ext uri="{FF2B5EF4-FFF2-40B4-BE49-F238E27FC236}">
                  <a16:creationId xmlns:a16="http://schemas.microsoft.com/office/drawing/2014/main" id="{A4F37FA2-3377-4053-9395-E49C9273751A}"/>
                </a:ext>
              </a:extLst>
            </p:cNvPr>
            <p:cNvSpPr>
              <a:spLocks noChangeShapeType="1"/>
            </p:cNvSpPr>
            <p:nvPr/>
          </p:nvSpPr>
          <p:spPr bwMode="auto">
            <a:xfrm>
              <a:off x="4368" y="376"/>
              <a:ext cx="263"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72" name="Line 15">
              <a:extLst>
                <a:ext uri="{FF2B5EF4-FFF2-40B4-BE49-F238E27FC236}">
                  <a16:creationId xmlns:a16="http://schemas.microsoft.com/office/drawing/2014/main" id="{80C1AB72-7750-4FEE-9ABC-6B5089C81E93}"/>
                </a:ext>
              </a:extLst>
            </p:cNvPr>
            <p:cNvSpPr>
              <a:spLocks noChangeShapeType="1"/>
            </p:cNvSpPr>
            <p:nvPr/>
          </p:nvSpPr>
          <p:spPr bwMode="auto">
            <a:xfrm>
              <a:off x="5288" y="376"/>
              <a:ext cx="328"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73" name="Line 16">
              <a:extLst>
                <a:ext uri="{FF2B5EF4-FFF2-40B4-BE49-F238E27FC236}">
                  <a16:creationId xmlns:a16="http://schemas.microsoft.com/office/drawing/2014/main" id="{59F97D10-75F0-48B9-B368-0C276901BF40}"/>
                </a:ext>
              </a:extLst>
            </p:cNvPr>
            <p:cNvSpPr>
              <a:spLocks noChangeShapeType="1"/>
            </p:cNvSpPr>
            <p:nvPr/>
          </p:nvSpPr>
          <p:spPr bwMode="auto">
            <a:xfrm>
              <a:off x="5616" y="376"/>
              <a:ext cx="0" cy="526"/>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grpSp>
          <p:nvGrpSpPr>
            <p:cNvPr id="74" name="Group 17">
              <a:extLst>
                <a:ext uri="{FF2B5EF4-FFF2-40B4-BE49-F238E27FC236}">
                  <a16:creationId xmlns:a16="http://schemas.microsoft.com/office/drawing/2014/main" id="{7B9FF21A-1ACD-47CE-B479-A8FD188C4C19}"/>
                </a:ext>
              </a:extLst>
            </p:cNvPr>
            <p:cNvGrpSpPr>
              <a:grpSpLocks/>
            </p:cNvGrpSpPr>
            <p:nvPr/>
          </p:nvGrpSpPr>
          <p:grpSpPr bwMode="auto">
            <a:xfrm>
              <a:off x="4622" y="245"/>
              <a:ext cx="675" cy="263"/>
              <a:chOff x="1427" y="912"/>
              <a:chExt cx="986" cy="384"/>
            </a:xfrm>
          </p:grpSpPr>
          <p:sp>
            <p:nvSpPr>
              <p:cNvPr id="80" name="Oval 18">
                <a:extLst>
                  <a:ext uri="{FF2B5EF4-FFF2-40B4-BE49-F238E27FC236}">
                    <a16:creationId xmlns:a16="http://schemas.microsoft.com/office/drawing/2014/main" id="{CA4E42D2-64E5-4433-B19F-8DC5E6E0098E}"/>
                  </a:ext>
                </a:extLst>
              </p:cNvPr>
              <p:cNvSpPr>
                <a:spLocks noChangeArrowheads="1"/>
              </p:cNvSpPr>
              <p:nvPr/>
            </p:nvSpPr>
            <p:spPr bwMode="auto">
              <a:xfrm>
                <a:off x="1729" y="912"/>
                <a:ext cx="383" cy="384"/>
              </a:xfrm>
              <a:prstGeom prst="ellipse">
                <a:avLst/>
              </a:prstGeom>
              <a:solidFill>
                <a:srgbClr val="002060"/>
              </a:solidFill>
              <a:ln w="381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b"/>
              <a:lstStyle/>
              <a:p>
                <a:pPr algn="ctr" eaLnBrk="0" hangingPunct="0">
                  <a:defRPr/>
                </a:pPr>
                <a:r>
                  <a:rPr lang="en-US" sz="3000" b="1" i="1">
                    <a:solidFill>
                      <a:schemeClr val="bg1"/>
                    </a:solidFill>
                    <a:latin typeface="Times New Roman" panose="02020603050405020304" pitchFamily="18" charset="0"/>
                    <a:cs typeface="Times New Roman" panose="02020603050405020304" pitchFamily="18" charset="0"/>
                    <a:sym typeface="Symbol" pitchFamily="18" charset="2"/>
                  </a:rPr>
                  <a:t></a:t>
                </a:r>
              </a:p>
            </p:txBody>
          </p:sp>
          <p:sp>
            <p:nvSpPr>
              <p:cNvPr id="81" name="Line 19">
                <a:extLst>
                  <a:ext uri="{FF2B5EF4-FFF2-40B4-BE49-F238E27FC236}">
                    <a16:creationId xmlns:a16="http://schemas.microsoft.com/office/drawing/2014/main" id="{3E5DCE49-97BD-432F-A991-56C915529DA6}"/>
                  </a:ext>
                </a:extLst>
              </p:cNvPr>
              <p:cNvSpPr>
                <a:spLocks noChangeShapeType="1"/>
              </p:cNvSpPr>
              <p:nvPr/>
            </p:nvSpPr>
            <p:spPr bwMode="auto">
              <a:xfrm>
                <a:off x="2125" y="1104"/>
                <a:ext cx="288"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82" name="Line 20">
                <a:extLst>
                  <a:ext uri="{FF2B5EF4-FFF2-40B4-BE49-F238E27FC236}">
                    <a16:creationId xmlns:a16="http://schemas.microsoft.com/office/drawing/2014/main" id="{3F7B0405-BF8B-4A7F-89D2-EDBA9D84B72C}"/>
                  </a:ext>
                </a:extLst>
              </p:cNvPr>
              <p:cNvSpPr>
                <a:spLocks noChangeShapeType="1"/>
              </p:cNvSpPr>
              <p:nvPr/>
            </p:nvSpPr>
            <p:spPr bwMode="auto">
              <a:xfrm>
                <a:off x="1429" y="1104"/>
                <a:ext cx="289"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grpSp>
        <p:sp>
          <p:nvSpPr>
            <p:cNvPr id="75" name="Line 21">
              <a:extLst>
                <a:ext uri="{FF2B5EF4-FFF2-40B4-BE49-F238E27FC236}">
                  <a16:creationId xmlns:a16="http://schemas.microsoft.com/office/drawing/2014/main" id="{3A595C9E-85A7-4267-BFF3-4470016133FF}"/>
                </a:ext>
              </a:extLst>
            </p:cNvPr>
            <p:cNvSpPr>
              <a:spLocks noChangeShapeType="1"/>
            </p:cNvSpPr>
            <p:nvPr/>
          </p:nvSpPr>
          <p:spPr bwMode="auto">
            <a:xfrm>
              <a:off x="4368" y="908"/>
              <a:ext cx="384"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76" name="Line 22">
              <a:extLst>
                <a:ext uri="{FF2B5EF4-FFF2-40B4-BE49-F238E27FC236}">
                  <a16:creationId xmlns:a16="http://schemas.microsoft.com/office/drawing/2014/main" id="{3250EDF1-E272-42EA-AFF2-181CE8C42DE8}"/>
                </a:ext>
              </a:extLst>
            </p:cNvPr>
            <p:cNvSpPr>
              <a:spLocks noChangeShapeType="1"/>
            </p:cNvSpPr>
            <p:nvPr/>
          </p:nvSpPr>
          <p:spPr bwMode="auto">
            <a:xfrm flipH="1">
              <a:off x="5184" y="908"/>
              <a:ext cx="432"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77" name="Text Box 23">
              <a:extLst>
                <a:ext uri="{FF2B5EF4-FFF2-40B4-BE49-F238E27FC236}">
                  <a16:creationId xmlns:a16="http://schemas.microsoft.com/office/drawing/2014/main" id="{0950A004-6166-489C-B097-7B13437186F8}"/>
                </a:ext>
              </a:extLst>
            </p:cNvPr>
            <p:cNvSpPr txBox="1">
              <a:spLocks noChangeArrowheads="1"/>
            </p:cNvSpPr>
            <p:nvPr/>
          </p:nvSpPr>
          <p:spPr bwMode="auto">
            <a:xfrm>
              <a:off x="5035" y="659"/>
              <a:ext cx="179" cy="212"/>
            </a:xfrm>
            <a:prstGeom prst="rect">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US" sz="2400" i="1">
                  <a:solidFill>
                    <a:srgbClr val="003300"/>
                  </a:solidFill>
                  <a:latin typeface="Times New Roman" panose="02020603050405020304" pitchFamily="18" charset="0"/>
                  <a:cs typeface="Times New Roman" panose="02020603050405020304" pitchFamily="18" charset="0"/>
                </a:rPr>
                <a:t>C</a:t>
              </a:r>
            </a:p>
          </p:txBody>
        </p:sp>
        <p:sp>
          <p:nvSpPr>
            <p:cNvPr id="78" name="Text Box 24">
              <a:extLst>
                <a:ext uri="{FF2B5EF4-FFF2-40B4-BE49-F238E27FC236}">
                  <a16:creationId xmlns:a16="http://schemas.microsoft.com/office/drawing/2014/main" id="{63E49DE7-38CB-40E7-A26C-122AF1AD6AC4}"/>
                </a:ext>
              </a:extLst>
            </p:cNvPr>
            <p:cNvSpPr txBox="1">
              <a:spLocks noChangeArrowheads="1"/>
            </p:cNvSpPr>
            <p:nvPr/>
          </p:nvSpPr>
          <p:spPr bwMode="auto">
            <a:xfrm>
              <a:off x="5060" y="175"/>
              <a:ext cx="156" cy="212"/>
            </a:xfrm>
            <a:prstGeom prst="rect">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US" sz="2400" i="1">
                  <a:solidFill>
                    <a:srgbClr val="003300"/>
                  </a:solidFill>
                  <a:latin typeface="Times New Roman" panose="02020603050405020304" pitchFamily="18" charset="0"/>
                  <a:cs typeface="Times New Roman" panose="02020603050405020304" pitchFamily="18" charset="0"/>
                </a:rPr>
                <a:t>u</a:t>
              </a:r>
            </a:p>
          </p:txBody>
        </p:sp>
        <p:sp>
          <p:nvSpPr>
            <p:cNvPr id="79" name="Text Box 25">
              <a:extLst>
                <a:ext uri="{FF2B5EF4-FFF2-40B4-BE49-F238E27FC236}">
                  <a16:creationId xmlns:a16="http://schemas.microsoft.com/office/drawing/2014/main" id="{917AF930-63E9-4E53-9853-A3198B79EA88}"/>
                </a:ext>
              </a:extLst>
            </p:cNvPr>
            <p:cNvSpPr txBox="1">
              <a:spLocks noChangeArrowheads="1"/>
            </p:cNvSpPr>
            <p:nvPr/>
          </p:nvSpPr>
          <p:spPr bwMode="auto">
            <a:xfrm>
              <a:off x="4454" y="650"/>
              <a:ext cx="124" cy="212"/>
            </a:xfrm>
            <a:prstGeom prst="rect">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US" sz="2400" i="1">
                  <a:solidFill>
                    <a:srgbClr val="003300"/>
                  </a:solidFill>
                  <a:latin typeface="Times New Roman" panose="02020603050405020304" pitchFamily="18" charset="0"/>
                  <a:cs typeface="Times New Roman" panose="02020603050405020304" pitchFamily="18" charset="0"/>
                </a:rPr>
                <a:t>i</a:t>
              </a:r>
            </a:p>
          </p:txBody>
        </p:sp>
      </p:grpSp>
      <p:grpSp>
        <p:nvGrpSpPr>
          <p:cNvPr id="2" name="Group 1">
            <a:extLst>
              <a:ext uri="{FF2B5EF4-FFF2-40B4-BE49-F238E27FC236}">
                <a16:creationId xmlns:a16="http://schemas.microsoft.com/office/drawing/2014/main" id="{08CC3E16-1931-4AF1-B6CC-B5AA1938A016}"/>
              </a:ext>
            </a:extLst>
          </p:cNvPr>
          <p:cNvGrpSpPr/>
          <p:nvPr/>
        </p:nvGrpSpPr>
        <p:grpSpPr>
          <a:xfrm>
            <a:off x="4786319" y="2736762"/>
            <a:ext cx="2856892" cy="870025"/>
            <a:chOff x="4786319" y="2736762"/>
            <a:chExt cx="2856892" cy="870025"/>
          </a:xfrm>
        </p:grpSpPr>
        <p:pic>
          <p:nvPicPr>
            <p:cNvPr id="87" name="Picture 86" descr="empty-red-rectangle">
              <a:extLst>
                <a:ext uri="{FF2B5EF4-FFF2-40B4-BE49-F238E27FC236}">
                  <a16:creationId xmlns:a16="http://schemas.microsoft.com/office/drawing/2014/main" id="{27DC9E97-2E64-4842-8F6E-9F3D406D1E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9840" y="2761568"/>
              <a:ext cx="1904198" cy="84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8" name="Group 87">
              <a:extLst>
                <a:ext uri="{FF2B5EF4-FFF2-40B4-BE49-F238E27FC236}">
                  <a16:creationId xmlns:a16="http://schemas.microsoft.com/office/drawing/2014/main" id="{044E6A25-892F-43E4-853E-B9A8402A796A}"/>
                </a:ext>
              </a:extLst>
            </p:cNvPr>
            <p:cNvGrpSpPr>
              <a:grpSpLocks/>
            </p:cNvGrpSpPr>
            <p:nvPr/>
          </p:nvGrpSpPr>
          <p:grpSpPr bwMode="auto">
            <a:xfrm>
              <a:off x="4786319" y="2736762"/>
              <a:ext cx="2856892" cy="795337"/>
              <a:chOff x="3659188" y="3354981"/>
              <a:chExt cx="2186420" cy="795337"/>
            </a:xfrm>
          </p:grpSpPr>
          <mc:AlternateContent xmlns:mc="http://schemas.openxmlformats.org/markup-compatibility/2006" xmlns:a14="http://schemas.microsoft.com/office/drawing/2010/main">
            <mc:Choice Requires="a14">
              <p:sp>
                <p:nvSpPr>
                  <p:cNvPr id="91" name="Object 26">
                    <a:extLst>
                      <a:ext uri="{FF2B5EF4-FFF2-40B4-BE49-F238E27FC236}">
                        <a16:creationId xmlns:a16="http://schemas.microsoft.com/office/drawing/2014/main" id="{95E64B5C-2046-4676-8CE8-41FE88AE89A3}"/>
                      </a:ext>
                    </a:extLst>
                  </p:cNvPr>
                  <p:cNvSpPr txBox="1"/>
                  <p:nvPr/>
                </p:nvSpPr>
                <p:spPr bwMode="auto">
                  <a:xfrm>
                    <a:off x="4550208" y="3354981"/>
                    <a:ext cx="1295400" cy="795337"/>
                  </a:xfrm>
                  <a:prstGeom prst="rect">
                    <a:avLst/>
                  </a:prstGeom>
                  <a:noFill/>
                  <a:ln w="9525">
                    <a:noFill/>
                    <a:miter lim="800000"/>
                    <a:headEnd/>
                    <a:tailEnd/>
                  </a:ln>
                </p:spPr>
                <p:txBody>
                  <a:bodyPr>
                    <a:noAutofit/>
                  </a:bodyPr>
                  <a:lstStyle/>
                  <a:p>
                    <a:pPr/>
                    <a14:m>
                      <m:oMathPara xmlns:m="http://schemas.openxmlformats.org/officeDocument/2006/math">
                        <m:oMathParaPr>
                          <m:jc m:val="left"/>
                        </m:oMathParaPr>
                        <m:oMath xmlns:m="http://schemas.openxmlformats.org/officeDocument/2006/math">
                          <m:sSub>
                            <m:sSubPr>
                              <m:ctrlPr>
                                <a:rPr lang="en-US" sz="2500" i="1" smtClean="0">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𝑍</m:t>
                              </m:r>
                            </m:e>
                            <m:sub>
                              <m:r>
                                <a:rPr lang="en-US" sz="2500" i="1">
                                  <a:solidFill>
                                    <a:schemeClr val="tx1"/>
                                  </a:solidFill>
                                  <a:latin typeface="Cambria Math" panose="02040503050406030204" pitchFamily="18" charset="0"/>
                                </a:rPr>
                                <m:t>𝐶</m:t>
                              </m:r>
                            </m:sub>
                          </m:sSub>
                          <m:r>
                            <a:rPr lang="en-US" sz="2500" i="1">
                              <a:solidFill>
                                <a:schemeClr val="tx1"/>
                              </a:solidFill>
                              <a:latin typeface="Cambria Math" panose="02040503050406030204" pitchFamily="18" charset="0"/>
                            </a:rPr>
                            <m:t>=</m:t>
                          </m:r>
                          <m:f>
                            <m:fPr>
                              <m:ctrlPr>
                                <a:rPr lang="en-US" sz="2500" i="1">
                                  <a:solidFill>
                                    <a:schemeClr val="tx1"/>
                                  </a:solidFill>
                                  <a:latin typeface="Cambria Math" panose="02040503050406030204" pitchFamily="18" charset="0"/>
                                </a:rPr>
                              </m:ctrlPr>
                            </m:fPr>
                            <m:num>
                              <m:r>
                                <a:rPr lang="en-US" sz="2500" i="1">
                                  <a:solidFill>
                                    <a:schemeClr val="tx1"/>
                                  </a:solidFill>
                                  <a:latin typeface="Cambria Math" panose="02040503050406030204" pitchFamily="18" charset="0"/>
                                </a:rPr>
                                <m:t>1</m:t>
                              </m:r>
                            </m:num>
                            <m:den>
                              <m:r>
                                <a:rPr lang="en-US" sz="2500" i="1">
                                  <a:solidFill>
                                    <a:schemeClr val="tx1"/>
                                  </a:solidFill>
                                  <a:latin typeface="Cambria Math" panose="02040503050406030204" pitchFamily="18" charset="0"/>
                                </a:rPr>
                                <m:t>𝜔</m:t>
                              </m:r>
                              <m:r>
                                <a:rPr lang="en-US" sz="2500" i="1">
                                  <a:solidFill>
                                    <a:schemeClr val="tx1"/>
                                  </a:solidFill>
                                  <a:latin typeface="Cambria Math" panose="02040503050406030204" pitchFamily="18" charset="0"/>
                                </a:rPr>
                                <m:t>𝐶</m:t>
                              </m:r>
                            </m:den>
                          </m:f>
                        </m:oMath>
                      </m:oMathPara>
                    </a14:m>
                    <a:endParaRPr lang="en-US" sz="2500">
                      <a:solidFill>
                        <a:schemeClr val="tx1"/>
                      </a:solidFill>
                    </a:endParaRPr>
                  </a:p>
                </p:txBody>
              </p:sp>
            </mc:Choice>
            <mc:Fallback xmlns="">
              <p:sp>
                <p:nvSpPr>
                  <p:cNvPr id="91" name="Object 26">
                    <a:extLst>
                      <a:ext uri="{FF2B5EF4-FFF2-40B4-BE49-F238E27FC236}">
                        <a16:creationId xmlns:a16="http://schemas.microsoft.com/office/drawing/2014/main" id="{95E64B5C-2046-4676-8CE8-41FE88AE89A3}"/>
                      </a:ext>
                    </a:extLst>
                  </p:cNvPr>
                  <p:cNvSpPr txBox="1">
                    <a:spLocks noRot="1" noChangeAspect="1" noMove="1" noResize="1" noEditPoints="1" noAdjustHandles="1" noChangeArrowheads="1" noChangeShapeType="1" noTextEdit="1"/>
                  </p:cNvSpPr>
                  <p:nvPr/>
                </p:nvSpPr>
                <p:spPr bwMode="auto">
                  <a:xfrm>
                    <a:off x="4550208" y="3354981"/>
                    <a:ext cx="1295400" cy="795337"/>
                  </a:xfrm>
                  <a:prstGeom prst="rect">
                    <a:avLst/>
                  </a:prstGeom>
                  <a:blipFill>
                    <a:blip r:embed="rId6"/>
                    <a:stretch>
                      <a:fillRect/>
                    </a:stretch>
                  </a:blipFill>
                  <a:ln w="9525">
                    <a:noFill/>
                    <a:miter lim="800000"/>
                    <a:headEnd/>
                    <a:tailEnd/>
                  </a:ln>
                </p:spPr>
                <p:txBody>
                  <a:bodyPr/>
                  <a:lstStyle/>
                  <a:p>
                    <a:r>
                      <a:rPr lang="en-US">
                        <a:noFill/>
                      </a:rPr>
                      <a:t> </a:t>
                    </a:r>
                  </a:p>
                </p:txBody>
              </p:sp>
            </mc:Fallback>
          </mc:AlternateContent>
          <p:sp>
            <p:nvSpPr>
              <p:cNvPr id="105" name="Text Box 43">
                <a:extLst>
                  <a:ext uri="{FF2B5EF4-FFF2-40B4-BE49-F238E27FC236}">
                    <a16:creationId xmlns:a16="http://schemas.microsoft.com/office/drawing/2014/main" id="{CE2A7E4A-F6B5-4D0E-98C8-233502C49A4A}"/>
                  </a:ext>
                </a:extLst>
              </p:cNvPr>
              <p:cNvSpPr txBox="1">
                <a:spLocks noChangeArrowheads="1"/>
              </p:cNvSpPr>
              <p:nvPr/>
            </p:nvSpPr>
            <p:spPr bwMode="auto">
              <a:xfrm>
                <a:off x="3659188" y="3544888"/>
                <a:ext cx="9144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latin typeface="+mj-lt"/>
                  </a:rPr>
                  <a:t>Đặt</a:t>
                </a:r>
              </a:p>
            </p:txBody>
          </p:sp>
        </p:grpSp>
      </p:grpSp>
      <p:pic>
        <p:nvPicPr>
          <p:cNvPr id="106" name="Picture 105" descr="empty-red-rectangle">
            <a:extLst>
              <a:ext uri="{FF2B5EF4-FFF2-40B4-BE49-F238E27FC236}">
                <a16:creationId xmlns:a16="http://schemas.microsoft.com/office/drawing/2014/main" id="{BBA76433-662F-4D9D-8CE9-B24BF5CF92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9670" y="4650006"/>
            <a:ext cx="1713299" cy="103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07" name="Object 25">
                <a:extLst>
                  <a:ext uri="{FF2B5EF4-FFF2-40B4-BE49-F238E27FC236}">
                    <a16:creationId xmlns:a16="http://schemas.microsoft.com/office/drawing/2014/main" id="{C1862D52-51CB-486E-98A2-58182BCBBDA8}"/>
                  </a:ext>
                </a:extLst>
              </p:cNvPr>
              <p:cNvSpPr txBox="1"/>
              <p:nvPr/>
            </p:nvSpPr>
            <p:spPr bwMode="auto">
              <a:xfrm>
                <a:off x="7932573" y="4686101"/>
                <a:ext cx="1522410" cy="911225"/>
              </a:xfrm>
              <a:prstGeom prst="rect">
                <a:avLst/>
              </a:prstGeom>
              <a:noFill/>
              <a:ln w="9525">
                <a:noFill/>
                <a:miter lim="800000"/>
                <a:headEnd/>
                <a:tailEnd/>
              </a:ln>
            </p:spPr>
            <p:txBody>
              <a:bodyPr>
                <a:noAutofit/>
              </a:bodyPr>
              <a:lstStyle/>
              <a:p>
                <a:pPr/>
                <a14:m>
                  <m:oMathPara xmlns:m="http://schemas.openxmlformats.org/officeDocument/2006/math">
                    <m:oMathParaPr>
                      <m:jc m:val="left"/>
                    </m:oMathParaPr>
                    <m:oMath xmlns:m="http://schemas.openxmlformats.org/officeDocument/2006/math">
                      <m:r>
                        <a:rPr lang="en-US" sz="2500" i="1" smtClean="0">
                          <a:solidFill>
                            <a:schemeClr val="tx1"/>
                          </a:solidFill>
                          <a:latin typeface="Cambria Math" panose="02040503050406030204" pitchFamily="18" charset="0"/>
                        </a:rPr>
                        <m:t>𝐼</m:t>
                      </m:r>
                      <m:r>
                        <a:rPr lang="en-US" sz="2500" i="1" smtClean="0">
                          <a:solidFill>
                            <a:schemeClr val="tx1"/>
                          </a:solidFill>
                          <a:latin typeface="Cambria Math" panose="02040503050406030204" pitchFamily="18" charset="0"/>
                        </a:rPr>
                        <m:t>=</m:t>
                      </m:r>
                      <m:f>
                        <m:fPr>
                          <m:ctrlPr>
                            <a:rPr lang="en-US" sz="2500" i="1">
                              <a:solidFill>
                                <a:schemeClr val="tx1"/>
                              </a:solidFill>
                              <a:latin typeface="Cambria Math" panose="02040503050406030204" pitchFamily="18" charset="0"/>
                            </a:rPr>
                          </m:ctrlPr>
                        </m:fPr>
                        <m:num>
                          <m:r>
                            <a:rPr lang="en-US" sz="2500" i="1">
                              <a:solidFill>
                                <a:schemeClr val="tx1"/>
                              </a:solidFill>
                              <a:latin typeface="Cambria Math" panose="02040503050406030204" pitchFamily="18" charset="0"/>
                            </a:rPr>
                            <m:t>𝑈</m:t>
                          </m:r>
                        </m:num>
                        <m:den>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𝑍</m:t>
                              </m:r>
                            </m:e>
                            <m:sub>
                              <m:r>
                                <a:rPr lang="en-US" sz="2500" i="1">
                                  <a:solidFill>
                                    <a:schemeClr val="tx1"/>
                                  </a:solidFill>
                                  <a:latin typeface="Cambria Math" panose="02040503050406030204" pitchFamily="18" charset="0"/>
                                </a:rPr>
                                <m:t>𝐶</m:t>
                              </m:r>
                            </m:sub>
                          </m:sSub>
                        </m:den>
                      </m:f>
                    </m:oMath>
                  </m:oMathPara>
                </a14:m>
                <a:endParaRPr lang="en-US" sz="2500">
                  <a:solidFill>
                    <a:schemeClr val="tx1"/>
                  </a:solidFill>
                </a:endParaRPr>
              </a:p>
            </p:txBody>
          </p:sp>
        </mc:Choice>
        <mc:Fallback xmlns="">
          <p:sp>
            <p:nvSpPr>
              <p:cNvPr id="107" name="Object 25">
                <a:extLst>
                  <a:ext uri="{FF2B5EF4-FFF2-40B4-BE49-F238E27FC236}">
                    <a16:creationId xmlns:a16="http://schemas.microsoft.com/office/drawing/2014/main" id="{C1862D52-51CB-486E-98A2-58182BCBBDA8}"/>
                  </a:ext>
                </a:extLst>
              </p:cNvPr>
              <p:cNvSpPr txBox="1">
                <a:spLocks noRot="1" noChangeAspect="1" noMove="1" noResize="1" noEditPoints="1" noAdjustHandles="1" noChangeArrowheads="1" noChangeShapeType="1" noTextEdit="1"/>
              </p:cNvSpPr>
              <p:nvPr/>
            </p:nvSpPr>
            <p:spPr bwMode="auto">
              <a:xfrm>
                <a:off x="7932573" y="4686101"/>
                <a:ext cx="1522410" cy="911225"/>
              </a:xfrm>
              <a:prstGeom prst="rect">
                <a:avLst/>
              </a:prstGeom>
              <a:blipFill>
                <a:blip r:embed="rId7"/>
                <a:stretch>
                  <a:fillRect/>
                </a:stretch>
              </a:blipFill>
              <a:ln w="9525">
                <a:noFill/>
                <a:miter lim="800000"/>
                <a:headEnd/>
                <a:tailEnd/>
              </a:ln>
            </p:spPr>
            <p:txBody>
              <a:bodyPr/>
              <a:lstStyle/>
              <a:p>
                <a:r>
                  <a:rPr lang="en-US">
                    <a:noFill/>
                  </a:rPr>
                  <a:t> </a:t>
                </a:r>
              </a:p>
            </p:txBody>
          </p:sp>
        </mc:Fallback>
      </mc:AlternateContent>
      <p:grpSp>
        <p:nvGrpSpPr>
          <p:cNvPr id="8" name="Group 7">
            <a:extLst>
              <a:ext uri="{FF2B5EF4-FFF2-40B4-BE49-F238E27FC236}">
                <a16:creationId xmlns:a16="http://schemas.microsoft.com/office/drawing/2014/main" id="{340020F6-563B-4303-8450-B1EECFB87B2A}"/>
              </a:ext>
            </a:extLst>
          </p:cNvPr>
          <p:cNvGrpSpPr/>
          <p:nvPr/>
        </p:nvGrpSpPr>
        <p:grpSpPr>
          <a:xfrm>
            <a:off x="3583777" y="1455809"/>
            <a:ext cx="3162091" cy="551687"/>
            <a:chOff x="3583777" y="1455809"/>
            <a:chExt cx="3162091" cy="551687"/>
          </a:xfrm>
        </p:grpSpPr>
        <p:pic>
          <p:nvPicPr>
            <p:cNvPr id="109" name="Picture 5" descr="empty-blue-rectangle">
              <a:extLst>
                <a:ext uri="{FF2B5EF4-FFF2-40B4-BE49-F238E27FC236}">
                  <a16:creationId xmlns:a16="http://schemas.microsoft.com/office/drawing/2014/main" id="{BE40FEA1-D515-47E9-AC64-658879F532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3777" y="1455809"/>
              <a:ext cx="2679335" cy="55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Text Box 37">
              <a:extLst>
                <a:ext uri="{FF2B5EF4-FFF2-40B4-BE49-F238E27FC236}">
                  <a16:creationId xmlns:a16="http://schemas.microsoft.com/office/drawing/2014/main" id="{F8F722BD-C681-4656-ADA1-798A087C14F8}"/>
                </a:ext>
              </a:extLst>
            </p:cNvPr>
            <p:cNvSpPr txBox="1">
              <a:spLocks noChangeArrowheads="1"/>
            </p:cNvSpPr>
            <p:nvPr/>
          </p:nvSpPr>
          <p:spPr bwMode="auto">
            <a:xfrm>
              <a:off x="3850268" y="1487837"/>
              <a:ext cx="2895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latin typeface="+mj-lt"/>
                </a:rPr>
                <a:t>i </a:t>
              </a:r>
              <a:r>
                <a:rPr lang="en-US" sz="2400">
                  <a:latin typeface="+mj-lt"/>
                  <a:sym typeface="Symbol" pitchFamily="18" charset="2"/>
                </a:rPr>
                <a:t>= I</a:t>
              </a:r>
              <a:r>
                <a:rPr lang="en-US" sz="2400">
                  <a:latin typeface="+mj-lt"/>
                  <a:sym typeface="Symbol"/>
                </a:rPr>
                <a:t>2</a:t>
              </a:r>
              <a:r>
                <a:rPr lang="en-US" sz="2400">
                  <a:latin typeface="+mj-lt"/>
                  <a:sym typeface="Symbol" pitchFamily="18" charset="2"/>
                </a:rPr>
                <a:t>cost</a:t>
              </a:r>
            </a:p>
          </p:txBody>
        </p:sp>
      </p:grpSp>
      <p:grpSp>
        <p:nvGrpSpPr>
          <p:cNvPr id="7" name="Group 6">
            <a:extLst>
              <a:ext uri="{FF2B5EF4-FFF2-40B4-BE49-F238E27FC236}">
                <a16:creationId xmlns:a16="http://schemas.microsoft.com/office/drawing/2014/main" id="{825ACFB9-35F3-4346-9106-F90AB651A173}"/>
              </a:ext>
            </a:extLst>
          </p:cNvPr>
          <p:cNvGrpSpPr/>
          <p:nvPr/>
        </p:nvGrpSpPr>
        <p:grpSpPr>
          <a:xfrm>
            <a:off x="3595167" y="2061263"/>
            <a:ext cx="3426855" cy="551687"/>
            <a:chOff x="3595167" y="2061263"/>
            <a:chExt cx="3426855" cy="551687"/>
          </a:xfrm>
        </p:grpSpPr>
        <p:pic>
          <p:nvPicPr>
            <p:cNvPr id="114" name="Picture 5" descr="empty-blue-rectangle">
              <a:extLst>
                <a:ext uri="{FF2B5EF4-FFF2-40B4-BE49-F238E27FC236}">
                  <a16:creationId xmlns:a16="http://schemas.microsoft.com/office/drawing/2014/main" id="{993F62E2-9F69-4775-8DD3-0F18DA3831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95167" y="2061263"/>
              <a:ext cx="3276600" cy="55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Text Box 40">
              <a:extLst>
                <a:ext uri="{FF2B5EF4-FFF2-40B4-BE49-F238E27FC236}">
                  <a16:creationId xmlns:a16="http://schemas.microsoft.com/office/drawing/2014/main" id="{7264EDC8-0FAB-4370-ABF4-C733E56065C2}"/>
                </a:ext>
              </a:extLst>
            </p:cNvPr>
            <p:cNvSpPr txBox="1">
              <a:spLocks noChangeArrowheads="1"/>
            </p:cNvSpPr>
            <p:nvPr/>
          </p:nvSpPr>
          <p:spPr bwMode="auto">
            <a:xfrm>
              <a:off x="3745422" y="2082319"/>
              <a:ext cx="3276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latin typeface="+mj-lt"/>
                </a:rPr>
                <a:t>u =</a:t>
              </a:r>
              <a:r>
                <a:rPr lang="en-US" sz="2400">
                  <a:latin typeface="+mj-lt"/>
                  <a:sym typeface="Symbol" pitchFamily="18" charset="2"/>
                </a:rPr>
                <a:t> U</a:t>
              </a:r>
              <a:r>
                <a:rPr lang="en-US" sz="2400">
                  <a:latin typeface="+mj-lt"/>
                  <a:sym typeface="Symbol"/>
                </a:rPr>
                <a:t>2</a:t>
              </a:r>
              <a:r>
                <a:rPr lang="en-US" sz="2400">
                  <a:latin typeface="+mj-lt"/>
                  <a:sym typeface="Symbol" pitchFamily="18" charset="2"/>
                </a:rPr>
                <a:t>cos(t </a:t>
              </a:r>
              <a:r>
                <a:rPr lang="en-US" sz="2400">
                  <a:solidFill>
                    <a:srgbClr val="FF0000"/>
                  </a:solidFill>
                  <a:latin typeface="+mj-lt"/>
                  <a:sym typeface="Symbol" pitchFamily="18" charset="2"/>
                </a:rPr>
                <a:t>- /2</a:t>
              </a:r>
              <a:r>
                <a:rPr lang="en-US" sz="2400">
                  <a:latin typeface="+mj-lt"/>
                  <a:sym typeface="Symbol" pitchFamily="18" charset="2"/>
                </a:rPr>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61" grpId="0"/>
      <p:bldP spid="68" grpId="0"/>
      <p:bldP spid="71" grpId="0"/>
      <p:bldP spid="10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2">
            <a:extLst>
              <a:ext uri="{FF2B5EF4-FFF2-40B4-BE49-F238E27FC236}">
                <a16:creationId xmlns:a16="http://schemas.microsoft.com/office/drawing/2014/main" id="{19243E97-830A-44B2-B440-1BF7E5383B9A}"/>
              </a:ext>
            </a:extLst>
          </p:cNvPr>
          <p:cNvSpPr>
            <a:spLocks noChangeArrowheads="1"/>
          </p:cNvSpPr>
          <p:nvPr/>
        </p:nvSpPr>
        <p:spPr bwMode="auto">
          <a:xfrm>
            <a:off x="914400" y="2681188"/>
            <a:ext cx="4572000"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50000"/>
              </a:spcBef>
              <a:defRPr/>
            </a:pPr>
            <a:r>
              <a:rPr lang="en-US" sz="2400">
                <a:latin typeface="+mj-lt"/>
              </a:rPr>
              <a:t>c. Giản đồ vector cho đoạn mạch chỉ chứa tụ điện:</a:t>
            </a:r>
            <a:endParaRPr lang="en-US" sz="2400">
              <a:latin typeface="+mj-lt"/>
              <a:sym typeface="Symbol" pitchFamily="18" charset="2"/>
            </a:endParaRPr>
          </a:p>
        </p:txBody>
      </p:sp>
      <p:grpSp>
        <p:nvGrpSpPr>
          <p:cNvPr id="4" name="Group 3">
            <a:extLst>
              <a:ext uri="{FF2B5EF4-FFF2-40B4-BE49-F238E27FC236}">
                <a16:creationId xmlns:a16="http://schemas.microsoft.com/office/drawing/2014/main" id="{26A83980-87DB-470E-A281-ED88889A3BD6}"/>
              </a:ext>
            </a:extLst>
          </p:cNvPr>
          <p:cNvGrpSpPr>
            <a:grpSpLocks/>
          </p:cNvGrpSpPr>
          <p:nvPr/>
        </p:nvGrpSpPr>
        <p:grpSpPr bwMode="auto">
          <a:xfrm>
            <a:off x="2362200" y="4437064"/>
            <a:ext cx="1066800" cy="1354137"/>
            <a:chOff x="838200" y="4437063"/>
            <a:chExt cx="1066800" cy="1354137"/>
          </a:xfrm>
        </p:grpSpPr>
        <p:sp>
          <p:nvSpPr>
            <p:cNvPr id="11281" name="Line 23">
              <a:extLst>
                <a:ext uri="{FF2B5EF4-FFF2-40B4-BE49-F238E27FC236}">
                  <a16:creationId xmlns:a16="http://schemas.microsoft.com/office/drawing/2014/main" id="{9B56A14F-5416-4A84-8838-8FDB9F305D1E}"/>
                </a:ext>
              </a:extLst>
            </p:cNvPr>
            <p:cNvSpPr>
              <a:spLocks noChangeShapeType="1"/>
            </p:cNvSpPr>
            <p:nvPr/>
          </p:nvSpPr>
          <p:spPr bwMode="auto">
            <a:xfrm>
              <a:off x="838200" y="4437063"/>
              <a:ext cx="0" cy="1354137"/>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282" name="Group 38">
              <a:extLst>
                <a:ext uri="{FF2B5EF4-FFF2-40B4-BE49-F238E27FC236}">
                  <a16:creationId xmlns:a16="http://schemas.microsoft.com/office/drawing/2014/main" id="{803BF017-9F2E-465C-9C23-C7D94A7186A5}"/>
                </a:ext>
              </a:extLst>
            </p:cNvPr>
            <p:cNvGrpSpPr>
              <a:grpSpLocks/>
            </p:cNvGrpSpPr>
            <p:nvPr/>
          </p:nvGrpSpPr>
          <p:grpSpPr bwMode="auto">
            <a:xfrm>
              <a:off x="990600" y="5270500"/>
              <a:ext cx="914400" cy="519113"/>
              <a:chOff x="4032" y="1824"/>
              <a:chExt cx="576" cy="327"/>
            </a:xfrm>
          </p:grpSpPr>
          <p:sp>
            <p:nvSpPr>
              <p:cNvPr id="11283" name="Text Box 39">
                <a:extLst>
                  <a:ext uri="{FF2B5EF4-FFF2-40B4-BE49-F238E27FC236}">
                    <a16:creationId xmlns:a16="http://schemas.microsoft.com/office/drawing/2014/main" id="{ACBFCD6C-BBFF-432A-97C9-9C286492DCFD}"/>
                  </a:ext>
                </a:extLst>
              </p:cNvPr>
              <p:cNvSpPr txBox="1">
                <a:spLocks noChangeArrowheads="1"/>
              </p:cNvSpPr>
              <p:nvPr/>
            </p:nvSpPr>
            <p:spPr bwMode="auto">
              <a:xfrm>
                <a:off x="4032" y="1824"/>
                <a:ext cx="57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0000FF"/>
                    </a:solidFill>
                    <a:latin typeface="Times New Roman" panose="02020603050405020304" pitchFamily="18" charset="0"/>
                  </a:rPr>
                  <a:t>U</a:t>
                </a:r>
                <a:r>
                  <a:rPr lang="en-US" altLang="en-US" sz="2800" b="1" baseline="-25000">
                    <a:solidFill>
                      <a:srgbClr val="0000FF"/>
                    </a:solidFill>
                    <a:latin typeface="Times New Roman" panose="02020603050405020304" pitchFamily="18" charset="0"/>
                  </a:rPr>
                  <a:t>oC</a:t>
                </a:r>
                <a:endParaRPr lang="en-US" altLang="en-US" sz="2800" b="1">
                  <a:solidFill>
                    <a:srgbClr val="0000FF"/>
                  </a:solidFill>
                  <a:latin typeface="Times New Roman" panose="02020603050405020304" pitchFamily="18" charset="0"/>
                </a:endParaRPr>
              </a:p>
            </p:txBody>
          </p:sp>
          <p:sp>
            <p:nvSpPr>
              <p:cNvPr id="11284" name="Line 40">
                <a:extLst>
                  <a:ext uri="{FF2B5EF4-FFF2-40B4-BE49-F238E27FC236}">
                    <a16:creationId xmlns:a16="http://schemas.microsoft.com/office/drawing/2014/main" id="{FC2650C4-7EEA-4C79-9BDF-918822D27BB2}"/>
                  </a:ext>
                </a:extLst>
              </p:cNvPr>
              <p:cNvSpPr>
                <a:spLocks noChangeShapeType="1"/>
              </p:cNvSpPr>
              <p:nvPr/>
            </p:nvSpPr>
            <p:spPr bwMode="auto">
              <a:xfrm>
                <a:off x="4053" y="1842"/>
                <a:ext cx="288"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 name="Group 2">
            <a:extLst>
              <a:ext uri="{FF2B5EF4-FFF2-40B4-BE49-F238E27FC236}">
                <a16:creationId xmlns:a16="http://schemas.microsoft.com/office/drawing/2014/main" id="{062AB5C4-86C2-4015-8EF8-0E34A00E3AD7}"/>
              </a:ext>
            </a:extLst>
          </p:cNvPr>
          <p:cNvGrpSpPr>
            <a:grpSpLocks/>
          </p:cNvGrpSpPr>
          <p:nvPr/>
        </p:nvGrpSpPr>
        <p:grpSpPr bwMode="auto">
          <a:xfrm>
            <a:off x="1957388" y="4051301"/>
            <a:ext cx="3529012" cy="1052513"/>
            <a:chOff x="433388" y="4051300"/>
            <a:chExt cx="3529012" cy="1052513"/>
          </a:xfrm>
        </p:grpSpPr>
        <p:grpSp>
          <p:nvGrpSpPr>
            <p:cNvPr id="11275" name="Group 35">
              <a:extLst>
                <a:ext uri="{FF2B5EF4-FFF2-40B4-BE49-F238E27FC236}">
                  <a16:creationId xmlns:a16="http://schemas.microsoft.com/office/drawing/2014/main" id="{4E8FA3D8-E1DB-46FA-9CFA-0C692A771AA8}"/>
                </a:ext>
              </a:extLst>
            </p:cNvPr>
            <p:cNvGrpSpPr>
              <a:grpSpLocks/>
            </p:cNvGrpSpPr>
            <p:nvPr/>
          </p:nvGrpSpPr>
          <p:grpSpPr bwMode="auto">
            <a:xfrm>
              <a:off x="433388" y="4051300"/>
              <a:ext cx="3300412" cy="609600"/>
              <a:chOff x="336" y="2352"/>
              <a:chExt cx="2079" cy="384"/>
            </a:xfrm>
          </p:grpSpPr>
          <p:sp>
            <p:nvSpPr>
              <p:cNvPr id="11279" name="Line 36">
                <a:extLst>
                  <a:ext uri="{FF2B5EF4-FFF2-40B4-BE49-F238E27FC236}">
                    <a16:creationId xmlns:a16="http://schemas.microsoft.com/office/drawing/2014/main" id="{81CAD208-5149-439A-ABB2-2AE89855D1DE}"/>
                  </a:ext>
                </a:extLst>
              </p:cNvPr>
              <p:cNvSpPr>
                <a:spLocks noChangeShapeType="1"/>
              </p:cNvSpPr>
              <p:nvPr/>
            </p:nvSpPr>
            <p:spPr bwMode="auto">
              <a:xfrm>
                <a:off x="591" y="2577"/>
                <a:ext cx="1824" cy="0"/>
              </a:xfrm>
              <a:prstGeom prst="line">
                <a:avLst/>
              </a:prstGeom>
              <a:noFill/>
              <a:ln w="571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0" name="Rectangle 37">
                <a:extLst>
                  <a:ext uri="{FF2B5EF4-FFF2-40B4-BE49-F238E27FC236}">
                    <a16:creationId xmlns:a16="http://schemas.microsoft.com/office/drawing/2014/main" id="{139B3770-1D1A-4C01-B427-25E3C92A954D}"/>
                  </a:ext>
                </a:extLst>
              </p:cNvPr>
              <p:cNvSpPr>
                <a:spLocks noChangeArrowheads="1"/>
              </p:cNvSpPr>
              <p:nvPr/>
            </p:nvSpPr>
            <p:spPr bwMode="auto">
              <a:xfrm>
                <a:off x="336" y="2352"/>
                <a:ext cx="28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rPr>
                  <a:t>O</a:t>
                </a:r>
              </a:p>
            </p:txBody>
          </p:sp>
        </p:grpSp>
        <p:grpSp>
          <p:nvGrpSpPr>
            <p:cNvPr id="11276" name="Group 41">
              <a:extLst>
                <a:ext uri="{FF2B5EF4-FFF2-40B4-BE49-F238E27FC236}">
                  <a16:creationId xmlns:a16="http://schemas.microsoft.com/office/drawing/2014/main" id="{D7CBD2E0-0CFB-4E7F-9413-9BFAC6B117B6}"/>
                </a:ext>
              </a:extLst>
            </p:cNvPr>
            <p:cNvGrpSpPr>
              <a:grpSpLocks/>
            </p:cNvGrpSpPr>
            <p:nvPr/>
          </p:nvGrpSpPr>
          <p:grpSpPr bwMode="auto">
            <a:xfrm>
              <a:off x="3048000" y="4584700"/>
              <a:ext cx="914400" cy="519113"/>
              <a:chOff x="4032" y="1824"/>
              <a:chExt cx="576" cy="327"/>
            </a:xfrm>
          </p:grpSpPr>
          <p:sp>
            <p:nvSpPr>
              <p:cNvPr id="11277" name="Text Box 42">
                <a:extLst>
                  <a:ext uri="{FF2B5EF4-FFF2-40B4-BE49-F238E27FC236}">
                    <a16:creationId xmlns:a16="http://schemas.microsoft.com/office/drawing/2014/main" id="{2DED9129-808C-44AE-AF5E-F1994E6033BD}"/>
                  </a:ext>
                </a:extLst>
              </p:cNvPr>
              <p:cNvSpPr txBox="1">
                <a:spLocks noChangeArrowheads="1"/>
              </p:cNvSpPr>
              <p:nvPr/>
            </p:nvSpPr>
            <p:spPr bwMode="auto">
              <a:xfrm>
                <a:off x="4032" y="1824"/>
                <a:ext cx="57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rPr>
                  <a:t>I</a:t>
                </a:r>
                <a:r>
                  <a:rPr lang="en-US" altLang="en-US" sz="2800" b="1" baseline="-25000">
                    <a:latin typeface="Times New Roman" panose="02020603050405020304" pitchFamily="18" charset="0"/>
                  </a:rPr>
                  <a:t>oC</a:t>
                </a:r>
                <a:endParaRPr lang="en-US" altLang="en-US" sz="2800" b="1">
                  <a:latin typeface="Times New Roman" panose="02020603050405020304" pitchFamily="18" charset="0"/>
                </a:endParaRPr>
              </a:p>
            </p:txBody>
          </p:sp>
          <p:sp>
            <p:nvSpPr>
              <p:cNvPr id="11278" name="Line 43">
                <a:extLst>
                  <a:ext uri="{FF2B5EF4-FFF2-40B4-BE49-F238E27FC236}">
                    <a16:creationId xmlns:a16="http://schemas.microsoft.com/office/drawing/2014/main" id="{03F98C48-B488-43E7-A34F-1B0FAD7AA362}"/>
                  </a:ext>
                </a:extLst>
              </p:cNvPr>
              <p:cNvSpPr>
                <a:spLocks noChangeShapeType="1"/>
              </p:cNvSpPr>
              <p:nvPr/>
            </p:nvSpPr>
            <p:spPr bwMode="auto">
              <a:xfrm>
                <a:off x="4053" y="1842"/>
                <a:ext cx="288" cy="0"/>
              </a:xfrm>
              <a:prstGeom prst="line">
                <a:avLst/>
              </a:prstGeom>
              <a:noFill/>
              <a:ln w="381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6" name="Rectangle 3">
            <a:extLst>
              <a:ext uri="{FF2B5EF4-FFF2-40B4-BE49-F238E27FC236}">
                <a16:creationId xmlns:a16="http://schemas.microsoft.com/office/drawing/2014/main" id="{2667417D-C8E3-4697-A234-287DF292824C}"/>
              </a:ext>
            </a:extLst>
          </p:cNvPr>
          <p:cNvSpPr>
            <a:spLocks noChangeArrowheads="1"/>
          </p:cNvSpPr>
          <p:nvPr/>
        </p:nvSpPr>
        <p:spPr bwMode="auto">
          <a:xfrm>
            <a:off x="841375" y="859040"/>
            <a:ext cx="559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r>
              <a:rPr lang="en-US" sz="2400" b="1">
                <a:latin typeface="+mj-lt"/>
              </a:rPr>
              <a:t>2. Khảo sát mạch điện xoay thuần C</a:t>
            </a:r>
          </a:p>
        </p:txBody>
      </p:sp>
      <p:grpSp>
        <p:nvGrpSpPr>
          <p:cNvPr id="37" name="Group 36">
            <a:extLst>
              <a:ext uri="{FF2B5EF4-FFF2-40B4-BE49-F238E27FC236}">
                <a16:creationId xmlns:a16="http://schemas.microsoft.com/office/drawing/2014/main" id="{F3BC6D42-E5B0-4459-B9FD-365588E95A6E}"/>
              </a:ext>
            </a:extLst>
          </p:cNvPr>
          <p:cNvGrpSpPr/>
          <p:nvPr/>
        </p:nvGrpSpPr>
        <p:grpSpPr>
          <a:xfrm>
            <a:off x="-29497" y="76202"/>
            <a:ext cx="8808372" cy="585595"/>
            <a:chOff x="74035" y="2246119"/>
            <a:chExt cx="8753795" cy="817446"/>
          </a:xfrm>
        </p:grpSpPr>
        <p:grpSp>
          <p:nvGrpSpPr>
            <p:cNvPr id="38" name="Group 70">
              <a:extLst>
                <a:ext uri="{FF2B5EF4-FFF2-40B4-BE49-F238E27FC236}">
                  <a16:creationId xmlns:a16="http://schemas.microsoft.com/office/drawing/2014/main" id="{225F4F84-906E-4648-85E3-92F5F9CD4A52}"/>
                </a:ext>
              </a:extLst>
            </p:cNvPr>
            <p:cNvGrpSpPr>
              <a:grpSpLocks/>
            </p:cNvGrpSpPr>
            <p:nvPr/>
          </p:nvGrpSpPr>
          <p:grpSpPr bwMode="auto">
            <a:xfrm>
              <a:off x="232497" y="2303830"/>
              <a:ext cx="8595333" cy="759735"/>
              <a:chOff x="537140" y="3448483"/>
              <a:chExt cx="4426195" cy="1463358"/>
            </a:xfrm>
          </p:grpSpPr>
          <p:pic>
            <p:nvPicPr>
              <p:cNvPr id="41" name="Picture 8" descr="empty-green-rectangle">
                <a:extLst>
                  <a:ext uri="{FF2B5EF4-FFF2-40B4-BE49-F238E27FC236}">
                    <a16:creationId xmlns:a16="http://schemas.microsoft.com/office/drawing/2014/main" id="{87F703DC-99C6-4C2A-95AB-2B982F519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537140" y="3480361"/>
                <a:ext cx="4426195"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9" descr="green-top-faded">
                <a:extLst>
                  <a:ext uri="{FF2B5EF4-FFF2-40B4-BE49-F238E27FC236}">
                    <a16:creationId xmlns:a16="http://schemas.microsoft.com/office/drawing/2014/main" id="{5C308E67-F0F5-45CF-8FFB-DC113ED5DB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TextBox 38">
              <a:extLst>
                <a:ext uri="{FF2B5EF4-FFF2-40B4-BE49-F238E27FC236}">
                  <a16:creationId xmlns:a16="http://schemas.microsoft.com/office/drawing/2014/main" id="{E1A24F46-FF53-41A7-8DBD-CDB39BDF5970}"/>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rPr>
                <a:t>III</a:t>
              </a:r>
            </a:p>
          </p:txBody>
        </p:sp>
        <p:sp>
          <p:nvSpPr>
            <p:cNvPr id="40" name="Rectangle 1026060">
              <a:extLst>
                <a:ext uri="{FF2B5EF4-FFF2-40B4-BE49-F238E27FC236}">
                  <a16:creationId xmlns:a16="http://schemas.microsoft.com/office/drawing/2014/main" id="{E507314C-C4C7-43F5-8739-56DA2F56F85A}"/>
                </a:ext>
              </a:extLst>
            </p:cNvPr>
            <p:cNvSpPr>
              <a:spLocks noChangeArrowheads="1"/>
            </p:cNvSpPr>
            <p:nvPr/>
          </p:nvSpPr>
          <p:spPr bwMode="auto">
            <a:xfrm>
              <a:off x="1209204" y="2246119"/>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t>Mạch điện xoay chiều chỉ có tụ điện</a:t>
              </a:r>
              <a:endParaRPr lang="en-US" sz="2800" dirty="0"/>
            </a:p>
          </p:txBody>
        </p:sp>
      </p:grpSp>
      <p:grpSp>
        <p:nvGrpSpPr>
          <p:cNvPr id="2" name="Group 1">
            <a:extLst>
              <a:ext uri="{FF2B5EF4-FFF2-40B4-BE49-F238E27FC236}">
                <a16:creationId xmlns:a16="http://schemas.microsoft.com/office/drawing/2014/main" id="{57985546-BC26-4BA8-A316-7B1ED2BA9686}"/>
              </a:ext>
            </a:extLst>
          </p:cNvPr>
          <p:cNvGrpSpPr/>
          <p:nvPr/>
        </p:nvGrpSpPr>
        <p:grpSpPr>
          <a:xfrm>
            <a:off x="7477304" y="3330051"/>
            <a:ext cx="4274506" cy="2877222"/>
            <a:chOff x="6719238" y="1316240"/>
            <a:chExt cx="4274506" cy="2877222"/>
          </a:xfrm>
        </p:grpSpPr>
        <p:grpSp>
          <p:nvGrpSpPr>
            <p:cNvPr id="43" name="Group 42">
              <a:extLst>
                <a:ext uri="{FF2B5EF4-FFF2-40B4-BE49-F238E27FC236}">
                  <a16:creationId xmlns:a16="http://schemas.microsoft.com/office/drawing/2014/main" id="{B3D212B5-2B1B-46CE-A900-5111D0925F08}"/>
                </a:ext>
              </a:extLst>
            </p:cNvPr>
            <p:cNvGrpSpPr/>
            <p:nvPr/>
          </p:nvGrpSpPr>
          <p:grpSpPr>
            <a:xfrm>
              <a:off x="6719238" y="1316240"/>
              <a:ext cx="4101162" cy="1903206"/>
              <a:chOff x="7244616" y="3429000"/>
              <a:chExt cx="4101162" cy="1903206"/>
            </a:xfrm>
          </p:grpSpPr>
          <p:pic>
            <p:nvPicPr>
              <p:cNvPr id="44" name="Picture 43">
                <a:extLst>
                  <a:ext uri="{FF2B5EF4-FFF2-40B4-BE49-F238E27FC236}">
                    <a16:creationId xmlns:a16="http://schemas.microsoft.com/office/drawing/2014/main" id="{72F47362-C94A-42BC-8F3E-B6936CBBCEC9}"/>
                  </a:ext>
                </a:extLst>
              </p:cNvPr>
              <p:cNvPicPr>
                <a:picLocks noChangeAspect="1"/>
              </p:cNvPicPr>
              <p:nvPr/>
            </p:nvPicPr>
            <p:blipFill rotWithShape="1">
              <a:blip r:embed="rId5"/>
              <a:srcRect l="17520" t="3579" r="7236" b="77197"/>
              <a:stretch/>
            </p:blipFill>
            <p:spPr>
              <a:xfrm>
                <a:off x="7950609" y="3626183"/>
                <a:ext cx="3395169" cy="1305977"/>
              </a:xfrm>
              <a:prstGeom prst="rect">
                <a:avLst/>
              </a:prstGeom>
            </p:spPr>
          </p:pic>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033F69F-889A-428E-A566-C3B3E2EC9050}"/>
                      </a:ext>
                    </a:extLst>
                  </p:cNvPr>
                  <p:cNvSpPr txBox="1"/>
                  <p:nvPr/>
                </p:nvSpPr>
                <p:spPr>
                  <a:xfrm>
                    <a:off x="7250460" y="3429000"/>
                    <a:ext cx="987443"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000" i="1" smtClean="0">
                              <a:solidFill>
                                <a:schemeClr val="tx1"/>
                              </a:solidFill>
                              <a:latin typeface="Cambria Math" panose="02040503050406030204" pitchFamily="18" charset="0"/>
                            </a:rPr>
                            <m:t>𝑖</m:t>
                          </m:r>
                        </m:oMath>
                      </m:oMathPara>
                    </a14:m>
                    <a:endParaRPr lang="en-US" sz="3000"/>
                  </a:p>
                </p:txBody>
              </p:sp>
            </mc:Choice>
            <mc:Fallback xmlns="">
              <p:sp>
                <p:nvSpPr>
                  <p:cNvPr id="47" name="TextBox 46">
                    <a:extLst>
                      <a:ext uri="{FF2B5EF4-FFF2-40B4-BE49-F238E27FC236}">
                        <a16:creationId xmlns:a16="http://schemas.microsoft.com/office/drawing/2014/main" id="{7033F69F-889A-428E-A566-C3B3E2EC9050}"/>
                      </a:ext>
                    </a:extLst>
                  </p:cNvPr>
                  <p:cNvSpPr txBox="1">
                    <a:spLocks noRot="1" noChangeAspect="1" noMove="1" noResize="1" noEditPoints="1" noAdjustHandles="1" noChangeArrowheads="1" noChangeShapeType="1" noTextEdit="1"/>
                  </p:cNvSpPr>
                  <p:nvPr/>
                </p:nvSpPr>
                <p:spPr>
                  <a:xfrm>
                    <a:off x="7250460" y="3429000"/>
                    <a:ext cx="987443" cy="5539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C5B31EE5-408D-4DCF-9A19-F9A4BF88D4AF}"/>
                      </a:ext>
                    </a:extLst>
                  </p:cNvPr>
                  <p:cNvSpPr txBox="1"/>
                  <p:nvPr/>
                </p:nvSpPr>
                <p:spPr>
                  <a:xfrm>
                    <a:off x="7244616" y="4778208"/>
                    <a:ext cx="987443"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000" b="0" i="1" smtClean="0">
                              <a:solidFill>
                                <a:schemeClr val="tx1"/>
                              </a:solidFill>
                              <a:latin typeface="Cambria Math" panose="02040503050406030204" pitchFamily="18" charset="0"/>
                            </a:rPr>
                            <m:t>𝑢</m:t>
                          </m:r>
                          <m:r>
                            <a:rPr lang="en-US" sz="3000" b="0" i="1" baseline="-25000" smtClean="0">
                              <a:solidFill>
                                <a:schemeClr val="tx1"/>
                              </a:solidFill>
                              <a:latin typeface="Cambria Math" panose="02040503050406030204" pitchFamily="18" charset="0"/>
                            </a:rPr>
                            <m:t>𝐶</m:t>
                          </m:r>
                        </m:oMath>
                      </m:oMathPara>
                    </a14:m>
                    <a:endParaRPr lang="en-US" sz="3000" baseline="-25000"/>
                  </a:p>
                </p:txBody>
              </p:sp>
            </mc:Choice>
            <mc:Fallback xmlns="">
              <p:sp>
                <p:nvSpPr>
                  <p:cNvPr id="48" name="TextBox 47">
                    <a:extLst>
                      <a:ext uri="{FF2B5EF4-FFF2-40B4-BE49-F238E27FC236}">
                        <a16:creationId xmlns:a16="http://schemas.microsoft.com/office/drawing/2014/main" id="{C5B31EE5-408D-4DCF-9A19-F9A4BF88D4AF}"/>
                      </a:ext>
                    </a:extLst>
                  </p:cNvPr>
                  <p:cNvSpPr txBox="1">
                    <a:spLocks noRot="1" noChangeAspect="1" noMove="1" noResize="1" noEditPoints="1" noAdjustHandles="1" noChangeArrowheads="1" noChangeShapeType="1" noTextEdit="1"/>
                  </p:cNvSpPr>
                  <p:nvPr/>
                </p:nvSpPr>
                <p:spPr>
                  <a:xfrm>
                    <a:off x="7244616" y="4778208"/>
                    <a:ext cx="987443" cy="553998"/>
                  </a:xfrm>
                  <a:prstGeom prst="rect">
                    <a:avLst/>
                  </a:prstGeom>
                  <a:blipFill>
                    <a:blip r:embed="rId7"/>
                    <a:stretch>
                      <a:fillRect/>
                    </a:stretch>
                  </a:blipFill>
                </p:spPr>
                <p:txBody>
                  <a:bodyPr/>
                  <a:lstStyle/>
                  <a:p>
                    <a:r>
                      <a:rPr lang="en-US">
                        <a:noFill/>
                      </a:rPr>
                      <a:t> </a:t>
                    </a:r>
                  </a:p>
                </p:txBody>
              </p:sp>
            </mc:Fallback>
          </mc:AlternateContent>
        </p:grpSp>
        <p:pic>
          <p:nvPicPr>
            <p:cNvPr id="50" name="Picture 49">
              <a:extLst>
                <a:ext uri="{FF2B5EF4-FFF2-40B4-BE49-F238E27FC236}">
                  <a16:creationId xmlns:a16="http://schemas.microsoft.com/office/drawing/2014/main" id="{0FD60563-7059-4DF9-B05B-BB064055E1C8}"/>
                </a:ext>
              </a:extLst>
            </p:cNvPr>
            <p:cNvPicPr>
              <a:picLocks noChangeAspect="1"/>
            </p:cNvPicPr>
            <p:nvPr/>
          </p:nvPicPr>
          <p:blipFill rotWithShape="1">
            <a:blip r:embed="rId5"/>
            <a:srcRect l="17522" t="59741" r="3391" b="19753"/>
            <a:stretch/>
          </p:blipFill>
          <p:spPr>
            <a:xfrm>
              <a:off x="7425231" y="2800346"/>
              <a:ext cx="3568513" cy="1393116"/>
            </a:xfrm>
            <a:prstGeom prst="rect">
              <a:avLst/>
            </a:prstGeom>
          </p:spPr>
        </p:pic>
      </p:grpSp>
      <p:grpSp>
        <p:nvGrpSpPr>
          <p:cNvPr id="53" name="Group 7">
            <a:extLst>
              <a:ext uri="{FF2B5EF4-FFF2-40B4-BE49-F238E27FC236}">
                <a16:creationId xmlns:a16="http://schemas.microsoft.com/office/drawing/2014/main" id="{41543BC7-DAC1-4256-9DE1-8A9B139CCDD4}"/>
              </a:ext>
            </a:extLst>
          </p:cNvPr>
          <p:cNvGrpSpPr>
            <a:grpSpLocks/>
          </p:cNvGrpSpPr>
          <p:nvPr/>
        </p:nvGrpSpPr>
        <p:grpSpPr bwMode="auto">
          <a:xfrm>
            <a:off x="8804542" y="1090341"/>
            <a:ext cx="2714775" cy="1811338"/>
            <a:chOff x="4368" y="175"/>
            <a:chExt cx="1248" cy="833"/>
          </a:xfrm>
        </p:grpSpPr>
        <p:grpSp>
          <p:nvGrpSpPr>
            <p:cNvPr id="54" name="Group 8">
              <a:extLst>
                <a:ext uri="{FF2B5EF4-FFF2-40B4-BE49-F238E27FC236}">
                  <a16:creationId xmlns:a16="http://schemas.microsoft.com/office/drawing/2014/main" id="{2926D0D3-E688-412A-8E72-148D845F2CE4}"/>
                </a:ext>
              </a:extLst>
            </p:cNvPr>
            <p:cNvGrpSpPr>
              <a:grpSpLocks/>
            </p:cNvGrpSpPr>
            <p:nvPr/>
          </p:nvGrpSpPr>
          <p:grpSpPr bwMode="auto">
            <a:xfrm>
              <a:off x="4739" y="811"/>
              <a:ext cx="493" cy="197"/>
              <a:chOff x="1920" y="3024"/>
              <a:chExt cx="720" cy="288"/>
            </a:xfrm>
          </p:grpSpPr>
          <p:sp>
            <p:nvSpPr>
              <p:cNvPr id="68" name="Line 9">
                <a:extLst>
                  <a:ext uri="{FF2B5EF4-FFF2-40B4-BE49-F238E27FC236}">
                    <a16:creationId xmlns:a16="http://schemas.microsoft.com/office/drawing/2014/main" id="{37DD6BDC-EC2F-4F8F-83E8-55940880C7DF}"/>
                  </a:ext>
                </a:extLst>
              </p:cNvPr>
              <p:cNvSpPr>
                <a:spLocks noChangeShapeType="1"/>
              </p:cNvSpPr>
              <p:nvPr/>
            </p:nvSpPr>
            <p:spPr bwMode="auto">
              <a:xfrm>
                <a:off x="2208" y="3024"/>
                <a:ext cx="0" cy="288"/>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69" name="Line 10">
                <a:extLst>
                  <a:ext uri="{FF2B5EF4-FFF2-40B4-BE49-F238E27FC236}">
                    <a16:creationId xmlns:a16="http://schemas.microsoft.com/office/drawing/2014/main" id="{04A680F7-DAF7-42DB-9CD6-8A0E13A605FF}"/>
                  </a:ext>
                </a:extLst>
              </p:cNvPr>
              <p:cNvSpPr>
                <a:spLocks noChangeShapeType="1"/>
              </p:cNvSpPr>
              <p:nvPr/>
            </p:nvSpPr>
            <p:spPr bwMode="auto">
              <a:xfrm>
                <a:off x="2352" y="3024"/>
                <a:ext cx="0" cy="288"/>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70" name="Line 11">
                <a:extLst>
                  <a:ext uri="{FF2B5EF4-FFF2-40B4-BE49-F238E27FC236}">
                    <a16:creationId xmlns:a16="http://schemas.microsoft.com/office/drawing/2014/main" id="{FBF401F9-7548-4472-A358-A6E724FD1857}"/>
                  </a:ext>
                </a:extLst>
              </p:cNvPr>
              <p:cNvSpPr>
                <a:spLocks noChangeShapeType="1"/>
              </p:cNvSpPr>
              <p:nvPr/>
            </p:nvSpPr>
            <p:spPr bwMode="auto">
              <a:xfrm>
                <a:off x="2352" y="3168"/>
                <a:ext cx="286"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71" name="Line 12">
                <a:extLst>
                  <a:ext uri="{FF2B5EF4-FFF2-40B4-BE49-F238E27FC236}">
                    <a16:creationId xmlns:a16="http://schemas.microsoft.com/office/drawing/2014/main" id="{B0DAE67E-C063-43F8-A68F-DB5BA191AB7D}"/>
                  </a:ext>
                </a:extLst>
              </p:cNvPr>
              <p:cNvSpPr>
                <a:spLocks noChangeShapeType="1"/>
              </p:cNvSpPr>
              <p:nvPr/>
            </p:nvSpPr>
            <p:spPr bwMode="auto">
              <a:xfrm flipH="1">
                <a:off x="1922" y="3168"/>
                <a:ext cx="286"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grpSp>
        <p:sp>
          <p:nvSpPr>
            <p:cNvPr id="55" name="Line 13">
              <a:extLst>
                <a:ext uri="{FF2B5EF4-FFF2-40B4-BE49-F238E27FC236}">
                  <a16:creationId xmlns:a16="http://schemas.microsoft.com/office/drawing/2014/main" id="{0B423D74-C82D-4159-B807-7975A3FBBC9F}"/>
                </a:ext>
              </a:extLst>
            </p:cNvPr>
            <p:cNvSpPr>
              <a:spLocks noChangeShapeType="1"/>
            </p:cNvSpPr>
            <p:nvPr/>
          </p:nvSpPr>
          <p:spPr bwMode="auto">
            <a:xfrm flipV="1">
              <a:off x="4368" y="376"/>
              <a:ext cx="0" cy="526"/>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56" name="Line 14">
              <a:extLst>
                <a:ext uri="{FF2B5EF4-FFF2-40B4-BE49-F238E27FC236}">
                  <a16:creationId xmlns:a16="http://schemas.microsoft.com/office/drawing/2014/main" id="{23A46D81-E82C-45E0-BAB8-CE1FFAE7B177}"/>
                </a:ext>
              </a:extLst>
            </p:cNvPr>
            <p:cNvSpPr>
              <a:spLocks noChangeShapeType="1"/>
            </p:cNvSpPr>
            <p:nvPr/>
          </p:nvSpPr>
          <p:spPr bwMode="auto">
            <a:xfrm>
              <a:off x="4368" y="376"/>
              <a:ext cx="263"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57" name="Line 15">
              <a:extLst>
                <a:ext uri="{FF2B5EF4-FFF2-40B4-BE49-F238E27FC236}">
                  <a16:creationId xmlns:a16="http://schemas.microsoft.com/office/drawing/2014/main" id="{36664C4C-BD0C-46E0-81E5-5B924DB5E795}"/>
                </a:ext>
              </a:extLst>
            </p:cNvPr>
            <p:cNvSpPr>
              <a:spLocks noChangeShapeType="1"/>
            </p:cNvSpPr>
            <p:nvPr/>
          </p:nvSpPr>
          <p:spPr bwMode="auto">
            <a:xfrm>
              <a:off x="5288" y="376"/>
              <a:ext cx="328"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58" name="Line 16">
              <a:extLst>
                <a:ext uri="{FF2B5EF4-FFF2-40B4-BE49-F238E27FC236}">
                  <a16:creationId xmlns:a16="http://schemas.microsoft.com/office/drawing/2014/main" id="{6CF8A3A8-E283-40F5-84C9-C1B76916B97D}"/>
                </a:ext>
              </a:extLst>
            </p:cNvPr>
            <p:cNvSpPr>
              <a:spLocks noChangeShapeType="1"/>
            </p:cNvSpPr>
            <p:nvPr/>
          </p:nvSpPr>
          <p:spPr bwMode="auto">
            <a:xfrm>
              <a:off x="5616" y="376"/>
              <a:ext cx="0" cy="526"/>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grpSp>
          <p:nvGrpSpPr>
            <p:cNvPr id="59" name="Group 17">
              <a:extLst>
                <a:ext uri="{FF2B5EF4-FFF2-40B4-BE49-F238E27FC236}">
                  <a16:creationId xmlns:a16="http://schemas.microsoft.com/office/drawing/2014/main" id="{0C7B6DC0-CFFF-49CB-B714-954C21F14194}"/>
                </a:ext>
              </a:extLst>
            </p:cNvPr>
            <p:cNvGrpSpPr>
              <a:grpSpLocks/>
            </p:cNvGrpSpPr>
            <p:nvPr/>
          </p:nvGrpSpPr>
          <p:grpSpPr bwMode="auto">
            <a:xfrm>
              <a:off x="4622" y="245"/>
              <a:ext cx="675" cy="263"/>
              <a:chOff x="1427" y="912"/>
              <a:chExt cx="986" cy="384"/>
            </a:xfrm>
          </p:grpSpPr>
          <p:sp>
            <p:nvSpPr>
              <p:cNvPr id="65" name="Oval 18">
                <a:extLst>
                  <a:ext uri="{FF2B5EF4-FFF2-40B4-BE49-F238E27FC236}">
                    <a16:creationId xmlns:a16="http://schemas.microsoft.com/office/drawing/2014/main" id="{89AAF45F-13E6-4B66-B589-3FC199674A30}"/>
                  </a:ext>
                </a:extLst>
              </p:cNvPr>
              <p:cNvSpPr>
                <a:spLocks noChangeArrowheads="1"/>
              </p:cNvSpPr>
              <p:nvPr/>
            </p:nvSpPr>
            <p:spPr bwMode="auto">
              <a:xfrm>
                <a:off x="1729" y="912"/>
                <a:ext cx="383" cy="384"/>
              </a:xfrm>
              <a:prstGeom prst="ellipse">
                <a:avLst/>
              </a:prstGeom>
              <a:solidFill>
                <a:srgbClr val="002060"/>
              </a:solidFill>
              <a:ln w="381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b"/>
              <a:lstStyle/>
              <a:p>
                <a:pPr algn="ctr" eaLnBrk="0" hangingPunct="0">
                  <a:defRPr/>
                </a:pPr>
                <a:r>
                  <a:rPr lang="en-US" sz="3000" b="1" i="1">
                    <a:solidFill>
                      <a:schemeClr val="bg1"/>
                    </a:solidFill>
                    <a:latin typeface="Times New Roman" panose="02020603050405020304" pitchFamily="18" charset="0"/>
                    <a:cs typeface="Times New Roman" panose="02020603050405020304" pitchFamily="18" charset="0"/>
                    <a:sym typeface="Symbol" pitchFamily="18" charset="2"/>
                  </a:rPr>
                  <a:t></a:t>
                </a:r>
              </a:p>
            </p:txBody>
          </p:sp>
          <p:sp>
            <p:nvSpPr>
              <p:cNvPr id="66" name="Line 19">
                <a:extLst>
                  <a:ext uri="{FF2B5EF4-FFF2-40B4-BE49-F238E27FC236}">
                    <a16:creationId xmlns:a16="http://schemas.microsoft.com/office/drawing/2014/main" id="{6619A8EC-22B7-49F1-B1E5-1A97DADEB92E}"/>
                  </a:ext>
                </a:extLst>
              </p:cNvPr>
              <p:cNvSpPr>
                <a:spLocks noChangeShapeType="1"/>
              </p:cNvSpPr>
              <p:nvPr/>
            </p:nvSpPr>
            <p:spPr bwMode="auto">
              <a:xfrm>
                <a:off x="2125" y="1104"/>
                <a:ext cx="288"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67" name="Line 20">
                <a:extLst>
                  <a:ext uri="{FF2B5EF4-FFF2-40B4-BE49-F238E27FC236}">
                    <a16:creationId xmlns:a16="http://schemas.microsoft.com/office/drawing/2014/main" id="{3A6FBB07-B0BB-4E91-9251-451B676B5D22}"/>
                  </a:ext>
                </a:extLst>
              </p:cNvPr>
              <p:cNvSpPr>
                <a:spLocks noChangeShapeType="1"/>
              </p:cNvSpPr>
              <p:nvPr/>
            </p:nvSpPr>
            <p:spPr bwMode="auto">
              <a:xfrm>
                <a:off x="1429" y="1104"/>
                <a:ext cx="289"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grpSp>
        <p:sp>
          <p:nvSpPr>
            <p:cNvPr id="60" name="Line 21">
              <a:extLst>
                <a:ext uri="{FF2B5EF4-FFF2-40B4-BE49-F238E27FC236}">
                  <a16:creationId xmlns:a16="http://schemas.microsoft.com/office/drawing/2014/main" id="{255151E6-1534-4A45-BCA3-8977B0D354CB}"/>
                </a:ext>
              </a:extLst>
            </p:cNvPr>
            <p:cNvSpPr>
              <a:spLocks noChangeShapeType="1"/>
            </p:cNvSpPr>
            <p:nvPr/>
          </p:nvSpPr>
          <p:spPr bwMode="auto">
            <a:xfrm>
              <a:off x="4368" y="908"/>
              <a:ext cx="384"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61" name="Line 22">
              <a:extLst>
                <a:ext uri="{FF2B5EF4-FFF2-40B4-BE49-F238E27FC236}">
                  <a16:creationId xmlns:a16="http://schemas.microsoft.com/office/drawing/2014/main" id="{F8C76BAD-7749-412F-A501-9E973E0FA371}"/>
                </a:ext>
              </a:extLst>
            </p:cNvPr>
            <p:cNvSpPr>
              <a:spLocks noChangeShapeType="1"/>
            </p:cNvSpPr>
            <p:nvPr/>
          </p:nvSpPr>
          <p:spPr bwMode="auto">
            <a:xfrm flipH="1">
              <a:off x="5184" y="908"/>
              <a:ext cx="432"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62" name="Text Box 23">
              <a:extLst>
                <a:ext uri="{FF2B5EF4-FFF2-40B4-BE49-F238E27FC236}">
                  <a16:creationId xmlns:a16="http://schemas.microsoft.com/office/drawing/2014/main" id="{D6B5CC52-D654-4838-9BD4-45F08498071C}"/>
                </a:ext>
              </a:extLst>
            </p:cNvPr>
            <p:cNvSpPr txBox="1">
              <a:spLocks noChangeArrowheads="1"/>
            </p:cNvSpPr>
            <p:nvPr/>
          </p:nvSpPr>
          <p:spPr bwMode="auto">
            <a:xfrm>
              <a:off x="5035" y="659"/>
              <a:ext cx="179" cy="212"/>
            </a:xfrm>
            <a:prstGeom prst="rect">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US" sz="2400" i="1">
                  <a:solidFill>
                    <a:srgbClr val="003300"/>
                  </a:solidFill>
                  <a:latin typeface="Times New Roman" panose="02020603050405020304" pitchFamily="18" charset="0"/>
                  <a:cs typeface="Times New Roman" panose="02020603050405020304" pitchFamily="18" charset="0"/>
                </a:rPr>
                <a:t>C</a:t>
              </a:r>
            </a:p>
          </p:txBody>
        </p:sp>
        <p:sp>
          <p:nvSpPr>
            <p:cNvPr id="63" name="Text Box 24">
              <a:extLst>
                <a:ext uri="{FF2B5EF4-FFF2-40B4-BE49-F238E27FC236}">
                  <a16:creationId xmlns:a16="http://schemas.microsoft.com/office/drawing/2014/main" id="{38A7A3B8-0E21-456E-B6F0-4352204CBF10}"/>
                </a:ext>
              </a:extLst>
            </p:cNvPr>
            <p:cNvSpPr txBox="1">
              <a:spLocks noChangeArrowheads="1"/>
            </p:cNvSpPr>
            <p:nvPr/>
          </p:nvSpPr>
          <p:spPr bwMode="auto">
            <a:xfrm>
              <a:off x="5060" y="175"/>
              <a:ext cx="156" cy="212"/>
            </a:xfrm>
            <a:prstGeom prst="rect">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US" sz="2400" i="1">
                  <a:solidFill>
                    <a:srgbClr val="003300"/>
                  </a:solidFill>
                  <a:latin typeface="Times New Roman" panose="02020603050405020304" pitchFamily="18" charset="0"/>
                  <a:cs typeface="Times New Roman" panose="02020603050405020304" pitchFamily="18" charset="0"/>
                </a:rPr>
                <a:t>u</a:t>
              </a:r>
            </a:p>
          </p:txBody>
        </p:sp>
        <p:sp>
          <p:nvSpPr>
            <p:cNvPr id="64" name="Text Box 25">
              <a:extLst>
                <a:ext uri="{FF2B5EF4-FFF2-40B4-BE49-F238E27FC236}">
                  <a16:creationId xmlns:a16="http://schemas.microsoft.com/office/drawing/2014/main" id="{30430BD4-913D-4784-9D88-17634D845A2E}"/>
                </a:ext>
              </a:extLst>
            </p:cNvPr>
            <p:cNvSpPr txBox="1">
              <a:spLocks noChangeArrowheads="1"/>
            </p:cNvSpPr>
            <p:nvPr/>
          </p:nvSpPr>
          <p:spPr bwMode="auto">
            <a:xfrm>
              <a:off x="4454" y="650"/>
              <a:ext cx="124" cy="212"/>
            </a:xfrm>
            <a:prstGeom prst="rect">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US" sz="2400" i="1">
                  <a:solidFill>
                    <a:srgbClr val="003300"/>
                  </a:solidFill>
                  <a:latin typeface="Times New Roman" panose="02020603050405020304" pitchFamily="18" charset="0"/>
                  <a:cs typeface="Times New Roman" panose="02020603050405020304" pitchFamily="18" charset="0"/>
                </a:rPr>
                <a:t>i</a:t>
              </a:r>
            </a:p>
          </p:txBody>
        </p:sp>
      </p:grpSp>
      <p:grpSp>
        <p:nvGrpSpPr>
          <p:cNvPr id="72" name="Group 71">
            <a:extLst>
              <a:ext uri="{FF2B5EF4-FFF2-40B4-BE49-F238E27FC236}">
                <a16:creationId xmlns:a16="http://schemas.microsoft.com/office/drawing/2014/main" id="{5F1F7E6F-7C44-4325-A4C7-1DDF8DAAEEB2}"/>
              </a:ext>
            </a:extLst>
          </p:cNvPr>
          <p:cNvGrpSpPr/>
          <p:nvPr/>
        </p:nvGrpSpPr>
        <p:grpSpPr>
          <a:xfrm>
            <a:off x="2667000" y="1417795"/>
            <a:ext cx="3164670" cy="551687"/>
            <a:chOff x="3583777" y="1455809"/>
            <a:chExt cx="3164670" cy="551687"/>
          </a:xfrm>
        </p:grpSpPr>
        <p:pic>
          <p:nvPicPr>
            <p:cNvPr id="73" name="Picture 5" descr="empty-blue-rectangle">
              <a:extLst>
                <a:ext uri="{FF2B5EF4-FFF2-40B4-BE49-F238E27FC236}">
                  <a16:creationId xmlns:a16="http://schemas.microsoft.com/office/drawing/2014/main" id="{3ABE8727-86C8-4C31-864E-D7F75E4B81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3777" y="1455809"/>
              <a:ext cx="2679335" cy="55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 Box 37">
              <a:extLst>
                <a:ext uri="{FF2B5EF4-FFF2-40B4-BE49-F238E27FC236}">
                  <a16:creationId xmlns:a16="http://schemas.microsoft.com/office/drawing/2014/main" id="{82D21906-BF1F-420F-B9E8-EFCB0FD26717}"/>
                </a:ext>
              </a:extLst>
            </p:cNvPr>
            <p:cNvSpPr txBox="1">
              <a:spLocks noChangeArrowheads="1"/>
            </p:cNvSpPr>
            <p:nvPr/>
          </p:nvSpPr>
          <p:spPr bwMode="auto">
            <a:xfrm>
              <a:off x="3852847" y="1461104"/>
              <a:ext cx="2895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latin typeface="+mj-lt"/>
                </a:rPr>
                <a:t>i </a:t>
              </a:r>
              <a:r>
                <a:rPr lang="en-US" sz="2400">
                  <a:latin typeface="+mj-lt"/>
                  <a:sym typeface="Symbol" pitchFamily="18" charset="2"/>
                </a:rPr>
                <a:t>= I</a:t>
              </a:r>
              <a:r>
                <a:rPr lang="en-US" sz="2400">
                  <a:latin typeface="+mj-lt"/>
                  <a:sym typeface="Symbol"/>
                </a:rPr>
                <a:t>2</a:t>
              </a:r>
              <a:r>
                <a:rPr lang="en-US" sz="2400">
                  <a:latin typeface="+mj-lt"/>
                  <a:sym typeface="Symbol" pitchFamily="18" charset="2"/>
                </a:rPr>
                <a:t>cost</a:t>
              </a:r>
            </a:p>
          </p:txBody>
        </p:sp>
      </p:grpSp>
      <p:grpSp>
        <p:nvGrpSpPr>
          <p:cNvPr id="75" name="Group 74">
            <a:extLst>
              <a:ext uri="{FF2B5EF4-FFF2-40B4-BE49-F238E27FC236}">
                <a16:creationId xmlns:a16="http://schemas.microsoft.com/office/drawing/2014/main" id="{881CF7E1-245D-45AA-B7F1-68A004C81F67}"/>
              </a:ext>
            </a:extLst>
          </p:cNvPr>
          <p:cNvGrpSpPr/>
          <p:nvPr/>
        </p:nvGrpSpPr>
        <p:grpSpPr>
          <a:xfrm>
            <a:off x="2654048" y="2071037"/>
            <a:ext cx="3411191" cy="551687"/>
            <a:chOff x="3595167" y="2061263"/>
            <a:chExt cx="3411191" cy="551687"/>
          </a:xfrm>
        </p:grpSpPr>
        <p:pic>
          <p:nvPicPr>
            <p:cNvPr id="76" name="Picture 5" descr="empty-blue-rectangle">
              <a:extLst>
                <a:ext uri="{FF2B5EF4-FFF2-40B4-BE49-F238E27FC236}">
                  <a16:creationId xmlns:a16="http://schemas.microsoft.com/office/drawing/2014/main" id="{B562EE9A-6921-46EA-9A30-2427B75916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95167" y="2061263"/>
              <a:ext cx="3276600" cy="55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Text Box 40">
              <a:extLst>
                <a:ext uri="{FF2B5EF4-FFF2-40B4-BE49-F238E27FC236}">
                  <a16:creationId xmlns:a16="http://schemas.microsoft.com/office/drawing/2014/main" id="{39C5B3BE-D4AF-4563-B2BC-85D5CC1F3687}"/>
                </a:ext>
              </a:extLst>
            </p:cNvPr>
            <p:cNvSpPr txBox="1">
              <a:spLocks noChangeArrowheads="1"/>
            </p:cNvSpPr>
            <p:nvPr/>
          </p:nvSpPr>
          <p:spPr bwMode="auto">
            <a:xfrm>
              <a:off x="3729758" y="2095688"/>
              <a:ext cx="3276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latin typeface="+mj-lt"/>
                </a:rPr>
                <a:t>u =</a:t>
              </a:r>
              <a:r>
                <a:rPr lang="en-US" sz="2400">
                  <a:latin typeface="+mj-lt"/>
                  <a:sym typeface="Symbol" pitchFamily="18" charset="2"/>
                </a:rPr>
                <a:t> U</a:t>
              </a:r>
              <a:r>
                <a:rPr lang="en-US" sz="2400">
                  <a:latin typeface="+mj-lt"/>
                  <a:sym typeface="Symbol"/>
                </a:rPr>
                <a:t>2</a:t>
              </a:r>
              <a:r>
                <a:rPr lang="en-US" sz="2400">
                  <a:latin typeface="+mj-lt"/>
                  <a:sym typeface="Symbol" pitchFamily="18" charset="2"/>
                </a:rPr>
                <a:t>cos(t </a:t>
              </a:r>
              <a:r>
                <a:rPr lang="en-US" sz="2400">
                  <a:solidFill>
                    <a:srgbClr val="FF0000"/>
                  </a:solidFill>
                  <a:latin typeface="+mj-lt"/>
                  <a:sym typeface="Symbol" pitchFamily="18" charset="2"/>
                </a:rPr>
                <a:t>- /2</a:t>
              </a:r>
              <a:r>
                <a:rPr lang="en-US" sz="2400">
                  <a:latin typeface="+mj-lt"/>
                  <a:sym typeface="Symbol" pitchFamily="18" charset="2"/>
                </a:rPr>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a:extLst>
              <a:ext uri="{FF2B5EF4-FFF2-40B4-BE49-F238E27FC236}">
                <a16:creationId xmlns:a16="http://schemas.microsoft.com/office/drawing/2014/main" id="{87E86362-07B1-4C7D-9DB6-533C958092F8}"/>
              </a:ext>
            </a:extLst>
          </p:cNvPr>
          <p:cNvSpPr>
            <a:spLocks noChangeArrowheads="1"/>
          </p:cNvSpPr>
          <p:nvPr/>
        </p:nvSpPr>
        <p:spPr bwMode="auto">
          <a:xfrm>
            <a:off x="990600" y="833246"/>
            <a:ext cx="559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r>
              <a:rPr lang="en-US" sz="2400" b="1">
                <a:latin typeface="+mj-lt"/>
              </a:rPr>
              <a:t>3. Ý nghĩa của dung kháng:</a:t>
            </a:r>
          </a:p>
        </p:txBody>
      </p:sp>
      <p:sp>
        <p:nvSpPr>
          <p:cNvPr id="38" name="Text Box 55">
            <a:extLst>
              <a:ext uri="{FF2B5EF4-FFF2-40B4-BE49-F238E27FC236}">
                <a16:creationId xmlns:a16="http://schemas.microsoft.com/office/drawing/2014/main" id="{BD22B125-F118-40BB-A833-2A968CD4A9BC}"/>
              </a:ext>
            </a:extLst>
          </p:cNvPr>
          <p:cNvSpPr txBox="1">
            <a:spLocks noChangeArrowheads="1"/>
          </p:cNvSpPr>
          <p:nvPr/>
        </p:nvSpPr>
        <p:spPr bwMode="auto">
          <a:xfrm>
            <a:off x="1558814" y="2805488"/>
            <a:ext cx="57912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000000"/>
                </a:solidFill>
              </a:rPr>
              <a:t>Z</a:t>
            </a:r>
            <a:r>
              <a:rPr lang="en-US" altLang="en-US" sz="2400" baseline="-25000">
                <a:solidFill>
                  <a:srgbClr val="000000"/>
                </a:solidFill>
              </a:rPr>
              <a:t>c </a:t>
            </a:r>
            <a:r>
              <a:rPr lang="en-US" altLang="en-US" sz="2400">
                <a:solidFill>
                  <a:srgbClr val="000000"/>
                </a:solidFill>
              </a:rPr>
              <a:t>(</a:t>
            </a:r>
            <a:r>
              <a:rPr lang="en-US" altLang="en-US" sz="2400">
                <a:solidFill>
                  <a:srgbClr val="000000"/>
                </a:solidFill>
                <a:sym typeface="Symbol" panose="05050102010706020507" pitchFamily="18" charset="2"/>
              </a:rPr>
              <a:t>)     : gọi là dung kháng của tụ điện</a:t>
            </a:r>
          </a:p>
          <a:p>
            <a:pPr eaLnBrk="1" hangingPunct="1">
              <a:buFont typeface="Symbol" panose="05050102010706020507" pitchFamily="18" charset="2"/>
              <a:buChar char="w"/>
            </a:pPr>
            <a:r>
              <a:rPr lang="en-US" altLang="en-US" sz="2400">
                <a:solidFill>
                  <a:srgbClr val="000000"/>
                </a:solidFill>
                <a:sym typeface="Symbol" panose="05050102010706020507" pitchFamily="18" charset="2"/>
              </a:rPr>
              <a:t> (rad/s): tần số góc của dòng điện </a:t>
            </a:r>
          </a:p>
          <a:p>
            <a:pPr eaLnBrk="1" hangingPunct="1">
              <a:buFont typeface="Symbol" panose="05050102010706020507" pitchFamily="18" charset="2"/>
              <a:buNone/>
            </a:pPr>
            <a:r>
              <a:rPr lang="en-US" altLang="en-US" sz="2400">
                <a:solidFill>
                  <a:srgbClr val="000000"/>
                </a:solidFill>
                <a:sym typeface="Symbol" panose="05050102010706020507" pitchFamily="18" charset="2"/>
              </a:rPr>
              <a:t>C (F)      : điện dung của tụ điện</a:t>
            </a:r>
          </a:p>
        </p:txBody>
      </p:sp>
      <mc:AlternateContent xmlns:mc="http://schemas.openxmlformats.org/markup-compatibility/2006" xmlns:a14="http://schemas.microsoft.com/office/drawing/2010/main">
        <mc:Choice Requires="a14">
          <p:sp>
            <p:nvSpPr>
              <p:cNvPr id="2" name="Object 1">
                <a:extLst>
                  <a:ext uri="{FF2B5EF4-FFF2-40B4-BE49-F238E27FC236}">
                    <a16:creationId xmlns:a16="http://schemas.microsoft.com/office/drawing/2014/main" id="{981C9032-ACBD-49DE-B339-51463550EE81}"/>
                  </a:ext>
                </a:extLst>
              </p:cNvPr>
              <p:cNvSpPr txBox="1"/>
              <p:nvPr/>
            </p:nvSpPr>
            <p:spPr bwMode="auto">
              <a:xfrm>
                <a:off x="7086600" y="2517775"/>
                <a:ext cx="1525572" cy="911225"/>
              </a:xfrm>
              <a:prstGeom prst="rect">
                <a:avLst/>
              </a:prstGeom>
              <a:noFill/>
              <a:ln w="9525">
                <a:noFill/>
                <a:miter lim="800000"/>
                <a:headEnd/>
                <a:tailEnd/>
              </a:ln>
            </p:spPr>
            <p:txBody>
              <a:bodyPr>
                <a:noAutofit/>
              </a:bodyPr>
              <a:lstStyle/>
              <a:p>
                <a:pPr/>
                <a14:m>
                  <m:oMathPara xmlns:m="http://schemas.openxmlformats.org/officeDocument/2006/math">
                    <m:oMathParaPr>
                      <m:jc m:val="left"/>
                    </m:oMathParaPr>
                    <m:oMath xmlns:m="http://schemas.openxmlformats.org/officeDocument/2006/math">
                      <m:r>
                        <a:rPr lang="en-US" sz="2500" i="1" smtClean="0">
                          <a:solidFill>
                            <a:schemeClr val="tx1"/>
                          </a:solidFill>
                          <a:latin typeface="Cambria Math" panose="02040503050406030204" pitchFamily="18" charset="0"/>
                        </a:rPr>
                        <m:t>𝐼</m:t>
                      </m:r>
                      <m:r>
                        <a:rPr lang="en-US" sz="2500" i="1" smtClean="0">
                          <a:solidFill>
                            <a:schemeClr val="tx1"/>
                          </a:solidFill>
                          <a:latin typeface="Cambria Math" panose="02040503050406030204" pitchFamily="18" charset="0"/>
                        </a:rPr>
                        <m:t>=</m:t>
                      </m:r>
                      <m:f>
                        <m:fPr>
                          <m:ctrlPr>
                            <a:rPr lang="en-US" sz="2500" i="1">
                              <a:solidFill>
                                <a:schemeClr val="tx1"/>
                              </a:solidFill>
                              <a:latin typeface="Cambria Math" panose="02040503050406030204" pitchFamily="18" charset="0"/>
                            </a:rPr>
                          </m:ctrlPr>
                        </m:fPr>
                        <m:num>
                          <m:r>
                            <a:rPr lang="en-US" sz="2500" i="1">
                              <a:solidFill>
                                <a:schemeClr val="tx1"/>
                              </a:solidFill>
                              <a:latin typeface="Cambria Math" panose="02040503050406030204" pitchFamily="18" charset="0"/>
                            </a:rPr>
                            <m:t>𝑈</m:t>
                          </m:r>
                        </m:num>
                        <m:den>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𝑍</m:t>
                              </m:r>
                            </m:e>
                            <m:sub>
                              <m:r>
                                <a:rPr lang="en-US" sz="2500" i="1">
                                  <a:solidFill>
                                    <a:schemeClr val="tx1"/>
                                  </a:solidFill>
                                  <a:latin typeface="Cambria Math" panose="02040503050406030204" pitchFamily="18" charset="0"/>
                                </a:rPr>
                                <m:t>𝐶</m:t>
                              </m:r>
                            </m:sub>
                          </m:sSub>
                        </m:den>
                      </m:f>
                    </m:oMath>
                  </m:oMathPara>
                </a14:m>
                <a:endParaRPr lang="en-US" sz="2500">
                  <a:solidFill>
                    <a:schemeClr val="tx1"/>
                  </a:solidFill>
                </a:endParaRPr>
              </a:p>
            </p:txBody>
          </p:sp>
        </mc:Choice>
        <mc:Fallback xmlns="">
          <p:sp>
            <p:nvSpPr>
              <p:cNvPr id="2" name="Object 1">
                <a:extLst>
                  <a:ext uri="{FF2B5EF4-FFF2-40B4-BE49-F238E27FC236}">
                    <a16:creationId xmlns:a16="http://schemas.microsoft.com/office/drawing/2014/main" id="{981C9032-ACBD-49DE-B339-51463550EE81}"/>
                  </a:ext>
                </a:extLst>
              </p:cNvPr>
              <p:cNvSpPr txBox="1">
                <a:spLocks noRot="1" noChangeAspect="1" noMove="1" noResize="1" noEditPoints="1" noAdjustHandles="1" noChangeArrowheads="1" noChangeShapeType="1" noTextEdit="1"/>
              </p:cNvSpPr>
              <p:nvPr/>
            </p:nvSpPr>
            <p:spPr bwMode="auto">
              <a:xfrm>
                <a:off x="7086600" y="2517775"/>
                <a:ext cx="1525572" cy="911225"/>
              </a:xfrm>
              <a:prstGeom prst="rect">
                <a:avLst/>
              </a:prstGeom>
              <a:blipFill>
                <a:blip r:embed="rId3"/>
                <a:stretch>
                  <a:fillRect/>
                </a:stretch>
              </a:blipFill>
              <a:ln w="9525">
                <a:noFill/>
                <a:miter lim="800000"/>
                <a:headEnd/>
                <a:tailEnd/>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id="{3A15A5C8-8986-432E-9BB2-D8457A91AE32}"/>
              </a:ext>
            </a:extLst>
          </p:cNvPr>
          <p:cNvGrpSpPr>
            <a:grpSpLocks/>
          </p:cNvGrpSpPr>
          <p:nvPr/>
        </p:nvGrpSpPr>
        <p:grpSpPr bwMode="auto">
          <a:xfrm>
            <a:off x="6935772" y="1576196"/>
            <a:ext cx="3276600" cy="858837"/>
            <a:chOff x="6248400" y="1960563"/>
            <a:chExt cx="3276600" cy="858837"/>
          </a:xfrm>
        </p:grpSpPr>
        <p:sp>
          <p:nvSpPr>
            <p:cNvPr id="25" name="Text Box 37">
              <a:extLst>
                <a:ext uri="{FF2B5EF4-FFF2-40B4-BE49-F238E27FC236}">
                  <a16:creationId xmlns:a16="http://schemas.microsoft.com/office/drawing/2014/main" id="{274953B1-B247-47F5-A686-39E3625DF728}"/>
                </a:ext>
              </a:extLst>
            </p:cNvPr>
            <p:cNvSpPr txBox="1">
              <a:spLocks noChangeArrowheads="1"/>
            </p:cNvSpPr>
            <p:nvPr/>
          </p:nvSpPr>
          <p:spPr bwMode="auto">
            <a:xfrm>
              <a:off x="6267450" y="1960563"/>
              <a:ext cx="28956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latin typeface="+mj-lt"/>
                </a:rPr>
                <a:t>i </a:t>
              </a:r>
              <a:r>
                <a:rPr lang="en-US" sz="2400">
                  <a:latin typeface="+mj-lt"/>
                  <a:sym typeface="Symbol" pitchFamily="18" charset="2"/>
                </a:rPr>
                <a:t>= I</a:t>
              </a:r>
              <a:r>
                <a:rPr lang="en-US" sz="2400">
                  <a:latin typeface="+mj-lt"/>
                  <a:sym typeface="Symbol"/>
                </a:rPr>
                <a:t>2</a:t>
              </a:r>
              <a:r>
                <a:rPr lang="en-US" sz="2400">
                  <a:latin typeface="+mj-lt"/>
                  <a:sym typeface="Symbol" pitchFamily="18" charset="2"/>
                </a:rPr>
                <a:t>cost</a:t>
              </a:r>
            </a:p>
          </p:txBody>
        </p:sp>
        <p:sp>
          <p:nvSpPr>
            <p:cNvPr id="26" name="Text Box 40">
              <a:extLst>
                <a:ext uri="{FF2B5EF4-FFF2-40B4-BE49-F238E27FC236}">
                  <a16:creationId xmlns:a16="http://schemas.microsoft.com/office/drawing/2014/main" id="{32A5901F-3980-46FE-9BDD-3D23DE623255}"/>
                </a:ext>
              </a:extLst>
            </p:cNvPr>
            <p:cNvSpPr txBox="1">
              <a:spLocks noChangeArrowheads="1"/>
            </p:cNvSpPr>
            <p:nvPr/>
          </p:nvSpPr>
          <p:spPr bwMode="auto">
            <a:xfrm>
              <a:off x="6248400" y="2357438"/>
              <a:ext cx="3276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latin typeface="+mj-lt"/>
                </a:rPr>
                <a:t>u =</a:t>
              </a:r>
              <a:r>
                <a:rPr lang="en-US" sz="2400">
                  <a:latin typeface="+mj-lt"/>
                  <a:sym typeface="Symbol" pitchFamily="18" charset="2"/>
                </a:rPr>
                <a:t> U</a:t>
              </a:r>
              <a:r>
                <a:rPr lang="en-US" sz="2400">
                  <a:latin typeface="+mj-lt"/>
                  <a:sym typeface="Symbol"/>
                </a:rPr>
                <a:t>2</a:t>
              </a:r>
              <a:r>
                <a:rPr lang="en-US" sz="2400">
                  <a:latin typeface="+mj-lt"/>
                  <a:sym typeface="Symbol" pitchFamily="18" charset="2"/>
                </a:rPr>
                <a:t>cos(t </a:t>
              </a:r>
              <a:r>
                <a:rPr lang="en-US" sz="2400">
                  <a:solidFill>
                    <a:srgbClr val="FF0000"/>
                  </a:solidFill>
                  <a:latin typeface="+mj-lt"/>
                  <a:sym typeface="Symbol" pitchFamily="18" charset="2"/>
                </a:rPr>
                <a:t>- /2</a:t>
              </a:r>
              <a:r>
                <a:rPr lang="en-US" sz="2400">
                  <a:latin typeface="+mj-lt"/>
                  <a:sym typeface="Symbol" pitchFamily="18" charset="2"/>
                </a:rPr>
                <a:t>) </a:t>
              </a:r>
            </a:p>
          </p:txBody>
        </p:sp>
      </p:grpSp>
      <p:grpSp>
        <p:nvGrpSpPr>
          <p:cNvPr id="32" name="Group 31">
            <a:extLst>
              <a:ext uri="{FF2B5EF4-FFF2-40B4-BE49-F238E27FC236}">
                <a16:creationId xmlns:a16="http://schemas.microsoft.com/office/drawing/2014/main" id="{EFAAEB01-B7B4-4DFF-8D2E-5E227B49A5E4}"/>
              </a:ext>
            </a:extLst>
          </p:cNvPr>
          <p:cNvGrpSpPr/>
          <p:nvPr/>
        </p:nvGrpSpPr>
        <p:grpSpPr>
          <a:xfrm>
            <a:off x="-29497" y="76202"/>
            <a:ext cx="8808372" cy="585595"/>
            <a:chOff x="74035" y="2246119"/>
            <a:chExt cx="8753795" cy="817446"/>
          </a:xfrm>
        </p:grpSpPr>
        <p:grpSp>
          <p:nvGrpSpPr>
            <p:cNvPr id="33" name="Group 70">
              <a:extLst>
                <a:ext uri="{FF2B5EF4-FFF2-40B4-BE49-F238E27FC236}">
                  <a16:creationId xmlns:a16="http://schemas.microsoft.com/office/drawing/2014/main" id="{A8E91797-8D82-4B42-A02D-5D0190DA577E}"/>
                </a:ext>
              </a:extLst>
            </p:cNvPr>
            <p:cNvGrpSpPr>
              <a:grpSpLocks/>
            </p:cNvGrpSpPr>
            <p:nvPr/>
          </p:nvGrpSpPr>
          <p:grpSpPr bwMode="auto">
            <a:xfrm>
              <a:off x="232497" y="2303830"/>
              <a:ext cx="8595333" cy="759735"/>
              <a:chOff x="537140" y="3448483"/>
              <a:chExt cx="4426195" cy="1463358"/>
            </a:xfrm>
          </p:grpSpPr>
          <p:pic>
            <p:nvPicPr>
              <p:cNvPr id="39" name="Picture 8" descr="empty-green-rectangle">
                <a:extLst>
                  <a:ext uri="{FF2B5EF4-FFF2-40B4-BE49-F238E27FC236}">
                    <a16:creationId xmlns:a16="http://schemas.microsoft.com/office/drawing/2014/main" id="{D570B50B-C2E2-493B-AAD3-ED8925A0C2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537140" y="3480361"/>
                <a:ext cx="4426195"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9" descr="green-top-faded">
                <a:extLst>
                  <a:ext uri="{FF2B5EF4-FFF2-40B4-BE49-F238E27FC236}">
                    <a16:creationId xmlns:a16="http://schemas.microsoft.com/office/drawing/2014/main" id="{4299B91B-804E-48F5-AE85-7F28E7A0EB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Box 33">
              <a:extLst>
                <a:ext uri="{FF2B5EF4-FFF2-40B4-BE49-F238E27FC236}">
                  <a16:creationId xmlns:a16="http://schemas.microsoft.com/office/drawing/2014/main" id="{3100C39D-1099-4EBE-A42A-C2E6C12CD9D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rPr>
                <a:t>III</a:t>
              </a:r>
            </a:p>
          </p:txBody>
        </p:sp>
        <p:sp>
          <p:nvSpPr>
            <p:cNvPr id="35" name="Rectangle 1026060">
              <a:extLst>
                <a:ext uri="{FF2B5EF4-FFF2-40B4-BE49-F238E27FC236}">
                  <a16:creationId xmlns:a16="http://schemas.microsoft.com/office/drawing/2014/main" id="{B5CA2633-48C5-4F4C-B868-1916FDF9739B}"/>
                </a:ext>
              </a:extLst>
            </p:cNvPr>
            <p:cNvSpPr>
              <a:spLocks noChangeArrowheads="1"/>
            </p:cNvSpPr>
            <p:nvPr/>
          </p:nvSpPr>
          <p:spPr bwMode="auto">
            <a:xfrm>
              <a:off x="1209204" y="2246119"/>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t>Mạch điện xoay chiều chỉ có tụ điện</a:t>
              </a:r>
              <a:endParaRPr lang="en-US" sz="2800" dirty="0"/>
            </a:p>
          </p:txBody>
        </p:sp>
      </p:grpSp>
      <p:grpSp>
        <p:nvGrpSpPr>
          <p:cNvPr id="8" name="Group 7">
            <a:extLst>
              <a:ext uri="{FF2B5EF4-FFF2-40B4-BE49-F238E27FC236}">
                <a16:creationId xmlns:a16="http://schemas.microsoft.com/office/drawing/2014/main" id="{199A6802-4518-4636-9B4A-96D38D9B166F}"/>
              </a:ext>
            </a:extLst>
          </p:cNvPr>
          <p:cNvGrpSpPr/>
          <p:nvPr/>
        </p:nvGrpSpPr>
        <p:grpSpPr>
          <a:xfrm>
            <a:off x="2409825" y="1394360"/>
            <a:ext cx="3581400" cy="1194060"/>
            <a:chOff x="3048000" y="1581433"/>
            <a:chExt cx="3581400" cy="1194060"/>
          </a:xfrm>
        </p:grpSpPr>
        <p:pic>
          <p:nvPicPr>
            <p:cNvPr id="45" name="Picture 44" descr="empty-red-rectangle">
              <a:extLst>
                <a:ext uri="{FF2B5EF4-FFF2-40B4-BE49-F238E27FC236}">
                  <a16:creationId xmlns:a16="http://schemas.microsoft.com/office/drawing/2014/main" id="{1703537F-35AF-4ABD-A95B-93DC8F2D42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581433"/>
              <a:ext cx="3581400" cy="119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6" name="Object 1">
                  <a:extLst>
                    <a:ext uri="{FF2B5EF4-FFF2-40B4-BE49-F238E27FC236}">
                      <a16:creationId xmlns:a16="http://schemas.microsoft.com/office/drawing/2014/main" id="{4A725455-7C3A-416A-AC22-BC024B52F4C2}"/>
                    </a:ext>
                  </a:extLst>
                </p:cNvPr>
                <p:cNvSpPr txBox="1"/>
                <p:nvPr/>
              </p:nvSpPr>
              <p:spPr bwMode="auto">
                <a:xfrm>
                  <a:off x="3224213" y="1679575"/>
                  <a:ext cx="3276600" cy="854075"/>
                </a:xfrm>
                <a:prstGeom prst="rect">
                  <a:avLst/>
                </a:prstGeom>
                <a:noFill/>
                <a:ln w="9525">
                  <a:noFill/>
                  <a:miter lim="800000"/>
                  <a:headEnd/>
                  <a:tailEnd/>
                </a:ln>
              </p:spPr>
              <p:txBody>
                <a:bodyPr>
                  <a:noAutofit/>
                </a:bodyPr>
                <a:lstStyle/>
                <a:p>
                  <a:pPr/>
                  <a14:m>
                    <m:oMathPara xmlns:m="http://schemas.openxmlformats.org/officeDocument/2006/math">
                      <m:oMathParaPr>
                        <m:jc m:val="left"/>
                      </m:oMathParaPr>
                      <m:oMath xmlns:m="http://schemas.openxmlformats.org/officeDocument/2006/math">
                        <m:sSub>
                          <m:sSubPr>
                            <m:ctrlPr>
                              <a:rPr lang="en-US" sz="2600" i="1">
                                <a:solidFill>
                                  <a:srgbClr val="000000"/>
                                </a:solidFill>
                                <a:latin typeface="Cambria Math" panose="02040503050406030204" pitchFamily="18" charset="0"/>
                              </a:rPr>
                            </m:ctrlPr>
                          </m:sSubPr>
                          <m:e>
                            <m:r>
                              <a:rPr lang="en-US" sz="2600" i="1">
                                <a:solidFill>
                                  <a:srgbClr val="000000"/>
                                </a:solidFill>
                                <a:latin typeface="Cambria Math" panose="02040503050406030204" pitchFamily="18" charset="0"/>
                              </a:rPr>
                              <m:t>𝑍</m:t>
                            </m:r>
                          </m:e>
                          <m:sub>
                            <m:r>
                              <a:rPr lang="en-US" sz="2600" i="1">
                                <a:solidFill>
                                  <a:srgbClr val="000000"/>
                                </a:solidFill>
                                <a:latin typeface="Cambria Math" panose="02040503050406030204" pitchFamily="18" charset="0"/>
                              </a:rPr>
                              <m:t>𝐶</m:t>
                            </m:r>
                          </m:sub>
                        </m:sSub>
                        <m:r>
                          <a:rPr lang="en-US" sz="2600" i="1">
                            <a:solidFill>
                              <a:srgbClr val="000000"/>
                            </a:solidFill>
                            <a:latin typeface="Cambria Math" panose="02040503050406030204" pitchFamily="18" charset="0"/>
                          </a:rPr>
                          <m:t>=</m:t>
                        </m:r>
                        <m:f>
                          <m:fPr>
                            <m:ctrlPr>
                              <a:rPr lang="en-US" sz="2600" i="1">
                                <a:solidFill>
                                  <a:srgbClr val="000000"/>
                                </a:solidFill>
                                <a:latin typeface="Cambria Math" panose="02040503050406030204" pitchFamily="18" charset="0"/>
                              </a:rPr>
                            </m:ctrlPr>
                          </m:fPr>
                          <m:num>
                            <m:r>
                              <a:rPr lang="en-US" sz="2600" i="1">
                                <a:solidFill>
                                  <a:srgbClr val="000000"/>
                                </a:solidFill>
                                <a:latin typeface="Cambria Math" panose="02040503050406030204" pitchFamily="18" charset="0"/>
                              </a:rPr>
                              <m:t>1</m:t>
                            </m:r>
                          </m:num>
                          <m:den>
                            <m:r>
                              <a:rPr lang="en-US" sz="2600" i="1">
                                <a:solidFill>
                                  <a:srgbClr val="000000"/>
                                </a:solidFill>
                                <a:latin typeface="Cambria Math" panose="02040503050406030204" pitchFamily="18" charset="0"/>
                              </a:rPr>
                              <m:t>𝜔</m:t>
                            </m:r>
                            <m:r>
                              <a:rPr lang="en-US" sz="2600" i="1">
                                <a:solidFill>
                                  <a:srgbClr val="000000"/>
                                </a:solidFill>
                                <a:latin typeface="Cambria Math" panose="02040503050406030204" pitchFamily="18" charset="0"/>
                              </a:rPr>
                              <m:t>.</m:t>
                            </m:r>
                            <m:r>
                              <a:rPr lang="en-US" sz="2600" i="1">
                                <a:solidFill>
                                  <a:srgbClr val="000000"/>
                                </a:solidFill>
                                <a:latin typeface="Cambria Math" panose="02040503050406030204" pitchFamily="18" charset="0"/>
                              </a:rPr>
                              <m:t>𝐶</m:t>
                            </m:r>
                          </m:den>
                        </m:f>
                        <m:r>
                          <a:rPr lang="en-US" sz="2600" i="1">
                            <a:solidFill>
                              <a:srgbClr val="000000"/>
                            </a:solidFill>
                            <a:latin typeface="Cambria Math" panose="02040503050406030204" pitchFamily="18" charset="0"/>
                          </a:rPr>
                          <m:t>=</m:t>
                        </m:r>
                        <m:f>
                          <m:fPr>
                            <m:ctrlPr>
                              <a:rPr lang="en-US" sz="2600" i="1">
                                <a:solidFill>
                                  <a:srgbClr val="000000"/>
                                </a:solidFill>
                                <a:latin typeface="Cambria Math" panose="02040503050406030204" pitchFamily="18" charset="0"/>
                              </a:rPr>
                            </m:ctrlPr>
                          </m:fPr>
                          <m:num>
                            <m:r>
                              <a:rPr lang="en-US" sz="2600" i="1">
                                <a:solidFill>
                                  <a:srgbClr val="000000"/>
                                </a:solidFill>
                                <a:latin typeface="Cambria Math" panose="02040503050406030204" pitchFamily="18" charset="0"/>
                              </a:rPr>
                              <m:t>1</m:t>
                            </m:r>
                          </m:num>
                          <m:den>
                            <m:r>
                              <a:rPr lang="en-US" sz="2600" i="1">
                                <a:solidFill>
                                  <a:srgbClr val="000000"/>
                                </a:solidFill>
                                <a:latin typeface="Cambria Math" panose="02040503050406030204" pitchFamily="18" charset="0"/>
                              </a:rPr>
                              <m:t>2</m:t>
                            </m:r>
                            <m:r>
                              <a:rPr lang="en-US" sz="2600" i="1">
                                <a:solidFill>
                                  <a:srgbClr val="000000"/>
                                </a:solidFill>
                                <a:latin typeface="Cambria Math" panose="02040503050406030204" pitchFamily="18" charset="0"/>
                              </a:rPr>
                              <m:t>𝜋</m:t>
                            </m:r>
                            <m:r>
                              <a:rPr lang="en-US" sz="2600" i="1">
                                <a:solidFill>
                                  <a:srgbClr val="000000"/>
                                </a:solidFill>
                                <a:latin typeface="Cambria Math" panose="02040503050406030204" pitchFamily="18" charset="0"/>
                              </a:rPr>
                              <m:t>𝑓</m:t>
                            </m:r>
                            <m:r>
                              <a:rPr lang="en-US" sz="2600" i="1">
                                <a:solidFill>
                                  <a:srgbClr val="000000"/>
                                </a:solidFill>
                                <a:latin typeface="Cambria Math" panose="02040503050406030204" pitchFamily="18" charset="0"/>
                              </a:rPr>
                              <m:t>.</m:t>
                            </m:r>
                            <m:r>
                              <a:rPr lang="en-US" sz="2600" i="1">
                                <a:solidFill>
                                  <a:srgbClr val="000000"/>
                                </a:solidFill>
                                <a:latin typeface="Cambria Math" panose="02040503050406030204" pitchFamily="18" charset="0"/>
                              </a:rPr>
                              <m:t>𝐶</m:t>
                            </m:r>
                          </m:den>
                        </m:f>
                      </m:oMath>
                    </m:oMathPara>
                  </a14:m>
                  <a:endParaRPr lang="en-US" sz="2600"/>
                </a:p>
              </p:txBody>
            </p:sp>
          </mc:Choice>
          <mc:Fallback xmlns="">
            <p:sp>
              <p:nvSpPr>
                <p:cNvPr id="46" name="Object 1">
                  <a:extLst>
                    <a:ext uri="{FF2B5EF4-FFF2-40B4-BE49-F238E27FC236}">
                      <a16:creationId xmlns:a16="http://schemas.microsoft.com/office/drawing/2014/main" id="{4A725455-7C3A-416A-AC22-BC024B52F4C2}"/>
                    </a:ext>
                  </a:extLst>
                </p:cNvPr>
                <p:cNvSpPr txBox="1">
                  <a:spLocks noRot="1" noChangeAspect="1" noMove="1" noResize="1" noEditPoints="1" noAdjustHandles="1" noChangeArrowheads="1" noChangeShapeType="1" noTextEdit="1"/>
                </p:cNvSpPr>
                <p:nvPr/>
              </p:nvSpPr>
              <p:spPr bwMode="auto">
                <a:xfrm>
                  <a:off x="3224213" y="1679575"/>
                  <a:ext cx="3276600" cy="854075"/>
                </a:xfrm>
                <a:prstGeom prst="rect">
                  <a:avLst/>
                </a:prstGeom>
                <a:blipFill>
                  <a:blip r:embed="rId7"/>
                  <a:stretch>
                    <a:fillRect b="-714"/>
                  </a:stretch>
                </a:blipFill>
                <a:ln w="9525">
                  <a:noFill/>
                  <a:miter lim="800000"/>
                  <a:headEnd/>
                  <a:tailEnd/>
                </a:ln>
              </p:spPr>
              <p:txBody>
                <a:bodyPr/>
                <a:lstStyle/>
                <a:p>
                  <a:r>
                    <a:rPr lang="en-US">
                      <a:noFill/>
                    </a:rPr>
                    <a:t> </a:t>
                  </a:r>
                </a:p>
              </p:txBody>
            </p:sp>
          </mc:Fallback>
        </mc:AlternateContent>
      </p:grpSp>
      <p:pic>
        <p:nvPicPr>
          <p:cNvPr id="48" name="Picture 5" descr="empty-blue-rectangle">
            <a:extLst>
              <a:ext uri="{FF2B5EF4-FFF2-40B4-BE49-F238E27FC236}">
                <a16:creationId xmlns:a16="http://schemas.microsoft.com/office/drawing/2014/main" id="{13D9B1E5-344C-40A6-A0C2-F7BBFF4005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943" y="4192931"/>
            <a:ext cx="11395857" cy="183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23">
            <a:extLst>
              <a:ext uri="{FF2B5EF4-FFF2-40B4-BE49-F238E27FC236}">
                <a16:creationId xmlns:a16="http://schemas.microsoft.com/office/drawing/2014/main" id="{8768DC2D-9351-49A1-97C7-632DAB2FD3EF}"/>
              </a:ext>
            </a:extLst>
          </p:cNvPr>
          <p:cNvSpPr>
            <a:spLocks noChangeArrowheads="1"/>
          </p:cNvSpPr>
          <p:nvPr/>
        </p:nvSpPr>
        <p:spPr bwMode="auto">
          <a:xfrm>
            <a:off x="990600" y="4301479"/>
            <a:ext cx="10210800" cy="1576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0988" indent="-2809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just" eaLnBrk="1" hangingPunct="1">
              <a:spcBef>
                <a:spcPct val="50000"/>
              </a:spcBef>
            </a:pPr>
            <a:r>
              <a:rPr lang="en-US" altLang="en-US" sz="2400" i="1"/>
              <a:t>Dung kháng đặc trưng cho tính cản trở dòng xoay chiều của tụ điện. Dòng điện có </a:t>
            </a:r>
            <a:r>
              <a:rPr lang="en-US" altLang="en-US" sz="2400" i="1" u="sng"/>
              <a:t>tần số </a:t>
            </a:r>
            <a:r>
              <a:rPr lang="en-US" altLang="en-US" sz="2400" i="1"/>
              <a:t>càng cao thì </a:t>
            </a:r>
            <a:r>
              <a:rPr lang="en-US" altLang="en-US" sz="2400" i="1" u="sng"/>
              <a:t>dung kháng càng giảm</a:t>
            </a:r>
            <a:r>
              <a:rPr lang="en-US" altLang="en-US" sz="2400" i="1"/>
              <a:t>, càng dễ đi qua.</a:t>
            </a:r>
          </a:p>
          <a:p>
            <a:pPr marL="0" indent="0" algn="just" eaLnBrk="1" hangingPunct="1">
              <a:spcBef>
                <a:spcPct val="50000"/>
              </a:spcBef>
            </a:pPr>
            <a:r>
              <a:rPr lang="en-US" altLang="en-US" sz="2400"/>
              <a:t>Gây ra sự </a:t>
            </a:r>
            <a:r>
              <a:rPr lang="en-US" altLang="en-US" sz="2400" u="sng"/>
              <a:t>chậm pha</a:t>
            </a:r>
            <a:r>
              <a:rPr lang="en-US" altLang="en-US" sz="2400" u="sng">
                <a:sym typeface="Symbol" panose="05050102010706020507" pitchFamily="18" charset="2"/>
              </a:rPr>
              <a:t>/2 của điện áp</a:t>
            </a:r>
            <a:r>
              <a:rPr lang="en-US" altLang="en-US" sz="2400">
                <a:sym typeface="Symbol" panose="05050102010706020507" pitchFamily="18" charset="2"/>
              </a:rPr>
              <a:t> so với cường độ dòng điện</a:t>
            </a:r>
            <a:endParaRPr lang="en-US" altLang="en-US" sz="2400" i="1">
              <a:sym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5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D25F5809-1C5C-426D-AFA8-68167246C172}"/>
              </a:ext>
            </a:extLst>
          </p:cNvPr>
          <p:cNvGrpSpPr/>
          <p:nvPr/>
        </p:nvGrpSpPr>
        <p:grpSpPr>
          <a:xfrm>
            <a:off x="4333291" y="38481"/>
            <a:ext cx="3339997" cy="581082"/>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71FE7771-E001-47AC-87E6-33431EF64598}"/>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BAD8AC32-A736-46C9-BFA9-7A15246B0CE3}"/>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Vận dụng</a:t>
              </a:r>
            </a:p>
          </p:txBody>
        </p:sp>
      </p:grpSp>
      <p:pic>
        <p:nvPicPr>
          <p:cNvPr id="8" name="Picture 2" descr="http://www.test.e1t.in/wp-content/uploads/2014/08/is2.png">
            <a:hlinkClick r:id="rId2"/>
            <a:extLst>
              <a:ext uri="{FF2B5EF4-FFF2-40B4-BE49-F238E27FC236}">
                <a16:creationId xmlns:a16="http://schemas.microsoft.com/office/drawing/2014/main" id="{1EF700B1-E256-49BC-9C9E-4CD7BB648F44}"/>
              </a:ext>
            </a:extLst>
          </p:cNvPr>
          <p:cNvPicPr>
            <a:picLocks noChangeAspect="1" noChangeArrowheads="1"/>
          </p:cNvPicPr>
          <p:nvPr/>
        </p:nvPicPr>
        <p:blipFill>
          <a:blip r:embed="rId3" cstate="print"/>
          <a:srcRect/>
          <a:stretch>
            <a:fillRect/>
          </a:stretch>
        </p:blipFill>
        <p:spPr bwMode="auto">
          <a:xfrm>
            <a:off x="22123" y="422611"/>
            <a:ext cx="1192260" cy="1326942"/>
          </a:xfrm>
          <a:prstGeom prst="rect">
            <a:avLst/>
          </a:prstGeom>
          <a:noFill/>
        </p:spPr>
      </p:pic>
      <p:pic>
        <p:nvPicPr>
          <p:cNvPr id="14" name="Picture 5" descr="empty-blue-rectangle">
            <a:extLst>
              <a:ext uri="{FF2B5EF4-FFF2-40B4-BE49-F238E27FC236}">
                <a16:creationId xmlns:a16="http://schemas.microsoft.com/office/drawing/2014/main" id="{63B6021A-63D0-4DB4-A1E8-310E77A5B7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667" y="788686"/>
            <a:ext cx="9313333" cy="163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empty-red-rectangle">
            <a:extLst>
              <a:ext uri="{FF2B5EF4-FFF2-40B4-BE49-F238E27FC236}">
                <a16:creationId xmlns:a16="http://schemas.microsoft.com/office/drawing/2014/main" id="{6357F831-B438-4E1B-B327-418231EA89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6505" y="2838329"/>
            <a:ext cx="2959694"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empty-red-rectangle">
            <a:extLst>
              <a:ext uri="{FF2B5EF4-FFF2-40B4-BE49-F238E27FC236}">
                <a16:creationId xmlns:a16="http://schemas.microsoft.com/office/drawing/2014/main" id="{8B1AD564-3233-4692-BA8D-DD7EE8E5A1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5764" y="3835491"/>
            <a:ext cx="290043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28">
            <a:extLst>
              <a:ext uri="{FF2B5EF4-FFF2-40B4-BE49-F238E27FC236}">
                <a16:creationId xmlns:a16="http://schemas.microsoft.com/office/drawing/2014/main" id="{5591AAF4-E768-44CB-A1AB-60C4B303F2E4}"/>
              </a:ext>
            </a:extLst>
          </p:cNvPr>
          <p:cNvGrpSpPr>
            <a:grpSpLocks/>
          </p:cNvGrpSpPr>
          <p:nvPr/>
        </p:nvGrpSpPr>
        <p:grpSpPr bwMode="auto">
          <a:xfrm>
            <a:off x="1883825" y="960226"/>
            <a:ext cx="8166101" cy="1270000"/>
            <a:chOff x="-30" y="2259"/>
            <a:chExt cx="5144" cy="800"/>
          </a:xfrm>
        </p:grpSpPr>
        <p:sp>
          <p:nvSpPr>
            <p:cNvPr id="21" name="Text Box 29">
              <a:extLst>
                <a:ext uri="{FF2B5EF4-FFF2-40B4-BE49-F238E27FC236}">
                  <a16:creationId xmlns:a16="http://schemas.microsoft.com/office/drawing/2014/main" id="{7E6BF0AB-C5E2-4A3F-8197-F5915894A40F}"/>
                </a:ext>
              </a:extLst>
            </p:cNvPr>
            <p:cNvSpPr txBox="1">
              <a:spLocks noChangeArrowheads="1"/>
            </p:cNvSpPr>
            <p:nvPr/>
          </p:nvSpPr>
          <p:spPr bwMode="auto">
            <a:xfrm>
              <a:off x="-30" y="2338"/>
              <a:ext cx="687" cy="262"/>
            </a:xfrm>
            <a:prstGeom prst="rect">
              <a:avLst/>
            </a:prstGeom>
            <a:noFill/>
            <a:ln>
              <a:noFill/>
            </a:ln>
            <a:effectLst/>
            <a:extLst>
              <a:ext uri="{909E8E84-426E-40DD-AFC4-6F175D3DCCD1}">
                <a14:hiddenFill xmlns:a14="http://schemas.microsoft.com/office/drawing/2010/main">
                  <a:solidFill>
                    <a:srgbClr val="00FFCC"/>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r>
                <a:rPr lang="en-US" sz="2400">
                  <a:latin typeface="+mj-lt"/>
                  <a:sym typeface="Symbol" pitchFamily="18" charset="2"/>
                </a:rPr>
                <a:t>Ví dụ:</a:t>
              </a:r>
            </a:p>
          </p:txBody>
        </p:sp>
        <mc:AlternateContent xmlns:mc="http://schemas.openxmlformats.org/markup-compatibility/2006" xmlns:a14="http://schemas.microsoft.com/office/drawing/2010/main">
          <mc:Choice Requires="a14">
            <p:sp>
              <p:nvSpPr>
                <p:cNvPr id="27" name="Object 30">
                  <a:extLst>
                    <a:ext uri="{FF2B5EF4-FFF2-40B4-BE49-F238E27FC236}">
                      <a16:creationId xmlns:a16="http://schemas.microsoft.com/office/drawing/2014/main" id="{61BBC1B8-E49F-4C4E-A143-277D4156C830}"/>
                    </a:ext>
                  </a:extLst>
                </p:cNvPr>
                <p:cNvSpPr txBox="1"/>
                <p:nvPr/>
              </p:nvSpPr>
              <p:spPr bwMode="auto">
                <a:xfrm>
                  <a:off x="671" y="2259"/>
                  <a:ext cx="2528" cy="771"/>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500" i="1">
                            <a:solidFill>
                              <a:srgbClr val="004000"/>
                            </a:solidFill>
                            <a:latin typeface="Cambria Math" panose="02040503050406030204" pitchFamily="18" charset="0"/>
                          </a:rPr>
                          <m:t>𝑢</m:t>
                        </m:r>
                        <m:r>
                          <a:rPr lang="en-US" sz="2500" i="1">
                            <a:solidFill>
                              <a:srgbClr val="004000"/>
                            </a:solidFill>
                            <a:latin typeface="Cambria Math" panose="02040503050406030204" pitchFamily="18" charset="0"/>
                          </a:rPr>
                          <m:t>=220</m:t>
                        </m:r>
                        <m:rad>
                          <m:radPr>
                            <m:degHide m:val="on"/>
                            <m:ctrlPr>
                              <a:rPr lang="en-US" sz="2500" i="1">
                                <a:solidFill>
                                  <a:srgbClr val="004000"/>
                                </a:solidFill>
                                <a:latin typeface="Cambria Math" panose="02040503050406030204" pitchFamily="18" charset="0"/>
                              </a:rPr>
                            </m:ctrlPr>
                          </m:radPr>
                          <m:deg/>
                          <m:e>
                            <m:r>
                              <a:rPr lang="en-US" sz="2500" i="1">
                                <a:solidFill>
                                  <a:srgbClr val="004000"/>
                                </a:solidFill>
                                <a:latin typeface="Cambria Math" panose="02040503050406030204" pitchFamily="18" charset="0"/>
                              </a:rPr>
                              <m:t>2</m:t>
                            </m:r>
                          </m:e>
                        </m:rad>
                        <m:func>
                          <m:funcPr>
                            <m:ctrlPr>
                              <a:rPr lang="en-US" sz="2500" i="1">
                                <a:solidFill>
                                  <a:srgbClr val="004000"/>
                                </a:solidFill>
                                <a:latin typeface="Cambria Math" panose="02040503050406030204" pitchFamily="18" charset="0"/>
                              </a:rPr>
                            </m:ctrlPr>
                          </m:funcPr>
                          <m:fName>
                            <m:r>
                              <m:rPr>
                                <m:sty m:val="p"/>
                              </m:rPr>
                              <a:rPr lang="en-US" sz="2500" i="0">
                                <a:solidFill>
                                  <a:srgbClr val="004000"/>
                                </a:solidFill>
                                <a:latin typeface="Cambria Math" panose="02040503050406030204" pitchFamily="18" charset="0"/>
                              </a:rPr>
                              <m:t>cos</m:t>
                            </m:r>
                          </m:fName>
                          <m:e>
                            <m:r>
                              <a:rPr lang="en-US" sz="2500" i="1">
                                <a:solidFill>
                                  <a:srgbClr val="004000"/>
                                </a:solidFill>
                                <a:latin typeface="Cambria Math" panose="02040503050406030204" pitchFamily="18" charset="0"/>
                              </a:rPr>
                              <m:t>1</m:t>
                            </m:r>
                          </m:e>
                        </m:func>
                        <m:r>
                          <a:rPr lang="en-US" sz="2500" i="1">
                            <a:solidFill>
                              <a:srgbClr val="004000"/>
                            </a:solidFill>
                            <a:latin typeface="Cambria Math" panose="02040503050406030204" pitchFamily="18" charset="0"/>
                          </a:rPr>
                          <m:t>00</m:t>
                        </m:r>
                        <m:r>
                          <a:rPr lang="en-US" sz="2500" i="1">
                            <a:solidFill>
                              <a:srgbClr val="004000"/>
                            </a:solidFill>
                            <a:latin typeface="Cambria Math" panose="02040503050406030204" pitchFamily="18" charset="0"/>
                          </a:rPr>
                          <m:t>𝜋</m:t>
                        </m:r>
                        <m:r>
                          <a:rPr lang="en-US" sz="2500" i="1">
                            <a:solidFill>
                              <a:srgbClr val="004000"/>
                            </a:solidFill>
                            <a:latin typeface="Cambria Math" panose="02040503050406030204" pitchFamily="18" charset="0"/>
                          </a:rPr>
                          <m:t>𝑡</m:t>
                        </m:r>
                        <m:d>
                          <m:dPr>
                            <m:ctrlPr>
                              <a:rPr lang="en-US" sz="2500" i="1">
                                <a:solidFill>
                                  <a:srgbClr val="004000"/>
                                </a:solidFill>
                                <a:latin typeface="Cambria Math" panose="02040503050406030204" pitchFamily="18" charset="0"/>
                              </a:rPr>
                            </m:ctrlPr>
                          </m:dPr>
                          <m:e>
                            <m:r>
                              <a:rPr lang="en-US" sz="2500" i="1">
                                <a:solidFill>
                                  <a:srgbClr val="004000"/>
                                </a:solidFill>
                                <a:latin typeface="Cambria Math" panose="02040503050406030204" pitchFamily="18" charset="0"/>
                              </a:rPr>
                              <m:t>𝑉</m:t>
                            </m:r>
                          </m:e>
                        </m:d>
                      </m:oMath>
                      <m:oMath xmlns:m="http://schemas.openxmlformats.org/officeDocument/2006/math">
                        <m:r>
                          <a:rPr lang="en-US" sz="2500" i="1">
                            <a:solidFill>
                              <a:srgbClr val="004000"/>
                            </a:solidFill>
                            <a:latin typeface="Cambria Math" panose="02040503050406030204" pitchFamily="18" charset="0"/>
                          </a:rPr>
                          <m:t>𝐶</m:t>
                        </m:r>
                        <m:r>
                          <a:rPr lang="en-US" sz="2500" i="1">
                            <a:solidFill>
                              <a:srgbClr val="004000"/>
                            </a:solidFill>
                            <a:latin typeface="Cambria Math" panose="02040503050406030204" pitchFamily="18" charset="0"/>
                          </a:rPr>
                          <m:t>=</m:t>
                        </m:r>
                        <m:f>
                          <m:fPr>
                            <m:ctrlPr>
                              <a:rPr lang="en-US" sz="2500" i="1">
                                <a:solidFill>
                                  <a:srgbClr val="004000"/>
                                </a:solidFill>
                                <a:latin typeface="Cambria Math" panose="02040503050406030204" pitchFamily="18" charset="0"/>
                              </a:rPr>
                            </m:ctrlPr>
                          </m:fPr>
                          <m:num>
                            <m:r>
                              <a:rPr lang="en-US" sz="2500" i="1">
                                <a:solidFill>
                                  <a:srgbClr val="004000"/>
                                </a:solidFill>
                                <a:latin typeface="Cambria Math" panose="02040503050406030204" pitchFamily="18" charset="0"/>
                              </a:rPr>
                              <m:t>1</m:t>
                            </m:r>
                          </m:num>
                          <m:den>
                            <m:r>
                              <a:rPr lang="en-US" sz="2500" i="1">
                                <a:solidFill>
                                  <a:srgbClr val="004000"/>
                                </a:solidFill>
                                <a:latin typeface="Cambria Math" panose="02040503050406030204" pitchFamily="18" charset="0"/>
                              </a:rPr>
                              <m:t>1000</m:t>
                            </m:r>
                            <m:r>
                              <a:rPr lang="en-US" sz="2500" i="1">
                                <a:solidFill>
                                  <a:srgbClr val="004000"/>
                                </a:solidFill>
                                <a:latin typeface="Cambria Math" panose="02040503050406030204" pitchFamily="18" charset="0"/>
                              </a:rPr>
                              <m:t>𝜋</m:t>
                            </m:r>
                          </m:den>
                        </m:f>
                        <m:r>
                          <a:rPr lang="en-US" sz="2500" i="1">
                            <a:solidFill>
                              <a:srgbClr val="004000"/>
                            </a:solidFill>
                            <a:latin typeface="Cambria Math" panose="02040503050406030204" pitchFamily="18" charset="0"/>
                          </a:rPr>
                          <m:t>𝐹</m:t>
                        </m:r>
                      </m:oMath>
                    </m:oMathPara>
                  </a14:m>
                  <a:endParaRPr lang="en-US" sz="2500"/>
                </a:p>
              </p:txBody>
            </p:sp>
          </mc:Choice>
          <mc:Fallback xmlns="">
            <p:sp>
              <p:nvSpPr>
                <p:cNvPr id="27" name="Object 30">
                  <a:extLst>
                    <a:ext uri="{FF2B5EF4-FFF2-40B4-BE49-F238E27FC236}">
                      <a16:creationId xmlns:a16="http://schemas.microsoft.com/office/drawing/2014/main" id="{61BBC1B8-E49F-4C4E-A143-277D4156C830}"/>
                    </a:ext>
                  </a:extLst>
                </p:cNvPr>
                <p:cNvSpPr txBox="1">
                  <a:spLocks noRot="1" noChangeAspect="1" noMove="1" noResize="1" noEditPoints="1" noAdjustHandles="1" noChangeArrowheads="1" noChangeShapeType="1" noTextEdit="1"/>
                </p:cNvSpPr>
                <p:nvPr/>
              </p:nvSpPr>
              <p:spPr bwMode="auto">
                <a:xfrm>
                  <a:off x="671" y="2259"/>
                  <a:ext cx="2528" cy="771"/>
                </a:xfrm>
                <a:prstGeom prst="rect">
                  <a:avLst/>
                </a:prstGeom>
                <a:blipFill>
                  <a:blip r:embed="rId6"/>
                  <a:stretch>
                    <a:fillRect/>
                  </a:stretch>
                </a:blipFill>
                <a:ln>
                  <a:noFill/>
                </a:ln>
              </p:spPr>
              <p:txBody>
                <a:bodyPr/>
                <a:lstStyle/>
                <a:p>
                  <a:r>
                    <a:rPr lang="en-US">
                      <a:noFill/>
                    </a:rPr>
                    <a:t> </a:t>
                  </a:r>
                </a:p>
              </p:txBody>
            </p:sp>
          </mc:Fallback>
        </mc:AlternateContent>
        <p:sp>
          <p:nvSpPr>
            <p:cNvPr id="28" name="Text Box 31">
              <a:extLst>
                <a:ext uri="{FF2B5EF4-FFF2-40B4-BE49-F238E27FC236}">
                  <a16:creationId xmlns:a16="http://schemas.microsoft.com/office/drawing/2014/main" id="{78059BCC-EF80-4E94-94E5-25CA6BD6B51B}"/>
                </a:ext>
              </a:extLst>
            </p:cNvPr>
            <p:cNvSpPr txBox="1">
              <a:spLocks noChangeArrowheads="1"/>
            </p:cNvSpPr>
            <p:nvPr/>
          </p:nvSpPr>
          <p:spPr bwMode="auto">
            <a:xfrm>
              <a:off x="3389" y="2301"/>
              <a:ext cx="957" cy="262"/>
            </a:xfrm>
            <a:prstGeom prst="rect">
              <a:avLst/>
            </a:prstGeom>
            <a:noFill/>
            <a:ln>
              <a:noFill/>
            </a:ln>
            <a:effectLst/>
            <a:extLst>
              <a:ext uri="{909E8E84-426E-40DD-AFC4-6F175D3DCCD1}">
                <a14:hiddenFill xmlns:a14="http://schemas.microsoft.com/office/drawing/2010/main">
                  <a:solidFill>
                    <a:srgbClr val="00FFCC"/>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r>
                <a:rPr lang="en-US" sz="2400">
                  <a:solidFill>
                    <a:srgbClr val="003300"/>
                  </a:solidFill>
                  <a:latin typeface="+mj-lt"/>
                  <a:sym typeface="Symbol" pitchFamily="18" charset="2"/>
                </a:rPr>
                <a:t>Tính Z</a:t>
              </a:r>
              <a:r>
                <a:rPr lang="en-US" sz="2400" baseline="-25000">
                  <a:solidFill>
                    <a:srgbClr val="003300"/>
                  </a:solidFill>
                  <a:latin typeface="+mj-lt"/>
                  <a:sym typeface="Symbol" pitchFamily="18" charset="2"/>
                </a:rPr>
                <a:t>C</a:t>
              </a:r>
              <a:r>
                <a:rPr lang="en-US" sz="2400">
                  <a:solidFill>
                    <a:srgbClr val="003300"/>
                  </a:solidFill>
                  <a:latin typeface="+mj-lt"/>
                  <a:sym typeface="Symbol" pitchFamily="18" charset="2"/>
                </a:rPr>
                <a:t>?</a:t>
              </a:r>
            </a:p>
          </p:txBody>
        </p:sp>
        <p:sp>
          <p:nvSpPr>
            <p:cNvPr id="29" name="Text Box 32">
              <a:extLst>
                <a:ext uri="{FF2B5EF4-FFF2-40B4-BE49-F238E27FC236}">
                  <a16:creationId xmlns:a16="http://schemas.microsoft.com/office/drawing/2014/main" id="{07309C66-C017-4647-BD17-389E27E3E604}"/>
                </a:ext>
              </a:extLst>
            </p:cNvPr>
            <p:cNvSpPr txBox="1">
              <a:spLocks noChangeArrowheads="1"/>
            </p:cNvSpPr>
            <p:nvPr/>
          </p:nvSpPr>
          <p:spPr bwMode="auto">
            <a:xfrm>
              <a:off x="3417" y="2563"/>
              <a:ext cx="957" cy="262"/>
            </a:xfrm>
            <a:prstGeom prst="rect">
              <a:avLst/>
            </a:prstGeom>
            <a:noFill/>
            <a:ln>
              <a:noFill/>
            </a:ln>
            <a:effectLst/>
            <a:extLst>
              <a:ext uri="{909E8E84-426E-40DD-AFC4-6F175D3DCCD1}">
                <a14:hiddenFill xmlns:a14="http://schemas.microsoft.com/office/drawing/2010/main">
                  <a:solidFill>
                    <a:srgbClr val="00FFCC"/>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r>
                <a:rPr lang="en-US" sz="2400">
                  <a:solidFill>
                    <a:srgbClr val="003300"/>
                  </a:solidFill>
                  <a:latin typeface="+mj-lt"/>
                  <a:sym typeface="Symbol" pitchFamily="18" charset="2"/>
                </a:rPr>
                <a:t>Tính I?</a:t>
              </a:r>
            </a:p>
          </p:txBody>
        </p:sp>
        <p:sp>
          <p:nvSpPr>
            <p:cNvPr id="30" name="Text Box 33">
              <a:extLst>
                <a:ext uri="{FF2B5EF4-FFF2-40B4-BE49-F238E27FC236}">
                  <a16:creationId xmlns:a16="http://schemas.microsoft.com/office/drawing/2014/main" id="{158743B3-39CC-4936-BAF1-893D8CC255E6}"/>
                </a:ext>
              </a:extLst>
            </p:cNvPr>
            <p:cNvSpPr txBox="1">
              <a:spLocks noChangeArrowheads="1"/>
            </p:cNvSpPr>
            <p:nvPr/>
          </p:nvSpPr>
          <p:spPr bwMode="auto">
            <a:xfrm>
              <a:off x="3439" y="2797"/>
              <a:ext cx="1675" cy="262"/>
            </a:xfrm>
            <a:prstGeom prst="rect">
              <a:avLst/>
            </a:prstGeom>
            <a:noFill/>
            <a:ln>
              <a:noFill/>
            </a:ln>
            <a:effectLst/>
            <a:extLst>
              <a:ext uri="{909E8E84-426E-40DD-AFC4-6F175D3DCCD1}">
                <a14:hiddenFill xmlns:a14="http://schemas.microsoft.com/office/drawing/2010/main">
                  <a:solidFill>
                    <a:srgbClr val="00FFCC"/>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r>
                <a:rPr lang="en-US" sz="2400">
                  <a:solidFill>
                    <a:srgbClr val="003300"/>
                  </a:solidFill>
                  <a:latin typeface="+mj-lt"/>
                  <a:sym typeface="Symbol" pitchFamily="18" charset="2"/>
                </a:rPr>
                <a:t>Viết biểu thức i?</a:t>
              </a:r>
            </a:p>
          </p:txBody>
        </p:sp>
      </p:grpSp>
      <mc:AlternateContent xmlns:mc="http://schemas.openxmlformats.org/markup-compatibility/2006" xmlns:a14="http://schemas.microsoft.com/office/drawing/2010/main">
        <mc:Choice Requires="a14">
          <p:sp>
            <p:nvSpPr>
              <p:cNvPr id="32" name="Object 34">
                <a:extLst>
                  <a:ext uri="{FF2B5EF4-FFF2-40B4-BE49-F238E27FC236}">
                    <a16:creationId xmlns:a16="http://schemas.microsoft.com/office/drawing/2014/main" id="{7493B0D3-80A6-45F9-A5E0-4EFE392DB879}"/>
                  </a:ext>
                </a:extLst>
              </p:cNvPr>
              <p:cNvSpPr txBox="1"/>
              <p:nvPr/>
            </p:nvSpPr>
            <p:spPr bwMode="auto">
              <a:xfrm>
                <a:off x="5422306" y="2838329"/>
                <a:ext cx="2959693" cy="85248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𝑍</m:t>
                          </m:r>
                        </m:e>
                        <m:sub>
                          <m:r>
                            <a:rPr lang="en-US" sz="2500" i="1">
                              <a:solidFill>
                                <a:srgbClr val="000000"/>
                              </a:solidFill>
                              <a:latin typeface="Cambria Math" panose="02040503050406030204" pitchFamily="18" charset="0"/>
                            </a:rPr>
                            <m:t>𝐶</m:t>
                          </m:r>
                        </m:sub>
                      </m:sSub>
                      <m:r>
                        <a:rPr lang="en-US" sz="2500" i="1">
                          <a:solidFill>
                            <a:srgbClr val="000000"/>
                          </a:solidFill>
                          <a:latin typeface="Cambria Math" panose="02040503050406030204" pitchFamily="18" charset="0"/>
                        </a:rPr>
                        <m:t>=</m:t>
                      </m:r>
                      <m:f>
                        <m:fPr>
                          <m:ctrlPr>
                            <a:rPr lang="en-US" sz="2500" i="1">
                              <a:solidFill>
                                <a:srgbClr val="000000"/>
                              </a:solidFill>
                              <a:latin typeface="Cambria Math" panose="02040503050406030204" pitchFamily="18" charset="0"/>
                            </a:rPr>
                          </m:ctrlPr>
                        </m:fPr>
                        <m:num>
                          <m:r>
                            <a:rPr lang="en-US" sz="2500" i="1">
                              <a:solidFill>
                                <a:srgbClr val="000000"/>
                              </a:solidFill>
                              <a:latin typeface="Cambria Math" panose="02040503050406030204" pitchFamily="18" charset="0"/>
                            </a:rPr>
                            <m:t>1</m:t>
                          </m:r>
                        </m:num>
                        <m:den>
                          <m:r>
                            <a:rPr lang="en-US" sz="2500" i="1">
                              <a:solidFill>
                                <a:srgbClr val="000000"/>
                              </a:solidFill>
                              <a:latin typeface="Cambria Math" panose="02040503050406030204" pitchFamily="18" charset="0"/>
                            </a:rPr>
                            <m:t>𝜔</m:t>
                          </m:r>
                          <m:r>
                            <a:rPr lang="en-US" sz="2500" i="1">
                              <a:solidFill>
                                <a:srgbClr val="000000"/>
                              </a:solidFill>
                              <a:latin typeface="Cambria Math" panose="02040503050406030204" pitchFamily="18" charset="0"/>
                            </a:rPr>
                            <m:t>𝐶</m:t>
                          </m:r>
                        </m:den>
                      </m:f>
                      <m:r>
                        <a:rPr lang="en-US" sz="2500" i="1">
                          <a:solidFill>
                            <a:srgbClr val="000000"/>
                          </a:solidFill>
                          <a:latin typeface="Cambria Math" panose="02040503050406030204" pitchFamily="18" charset="0"/>
                        </a:rPr>
                        <m:t>=10</m:t>
                      </m:r>
                      <m:r>
                        <m:rPr>
                          <m:sty m:val="p"/>
                        </m:rPr>
                        <a:rPr lang="en-US" sz="2500" i="1">
                          <a:solidFill>
                            <a:srgbClr val="000000"/>
                          </a:solidFill>
                          <a:latin typeface="Cambria Math" panose="02040503050406030204" pitchFamily="18" charset="0"/>
                        </a:rPr>
                        <m:t>Ω</m:t>
                      </m:r>
                    </m:oMath>
                  </m:oMathPara>
                </a14:m>
                <a:endParaRPr lang="en-US" sz="2500"/>
              </a:p>
            </p:txBody>
          </p:sp>
        </mc:Choice>
        <mc:Fallback xmlns="">
          <p:sp>
            <p:nvSpPr>
              <p:cNvPr id="32" name="Object 34">
                <a:extLst>
                  <a:ext uri="{FF2B5EF4-FFF2-40B4-BE49-F238E27FC236}">
                    <a16:creationId xmlns:a16="http://schemas.microsoft.com/office/drawing/2014/main" id="{7493B0D3-80A6-45F9-A5E0-4EFE392DB879}"/>
                  </a:ext>
                </a:extLst>
              </p:cNvPr>
              <p:cNvSpPr txBox="1">
                <a:spLocks noRot="1" noChangeAspect="1" noMove="1" noResize="1" noEditPoints="1" noAdjustHandles="1" noChangeArrowheads="1" noChangeShapeType="1" noTextEdit="1"/>
              </p:cNvSpPr>
              <p:nvPr/>
            </p:nvSpPr>
            <p:spPr bwMode="auto">
              <a:xfrm>
                <a:off x="5422306" y="2838329"/>
                <a:ext cx="2959693" cy="852488"/>
              </a:xfrm>
              <a:prstGeom prst="rect">
                <a:avLst/>
              </a:prstGeom>
              <a:blipFill>
                <a:blip r:embed="rId7"/>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Object 34">
                <a:extLst>
                  <a:ext uri="{FF2B5EF4-FFF2-40B4-BE49-F238E27FC236}">
                    <a16:creationId xmlns:a16="http://schemas.microsoft.com/office/drawing/2014/main" id="{3A465F88-ECB6-4E21-A181-A5DF4DD12D5B}"/>
                  </a:ext>
                </a:extLst>
              </p:cNvPr>
              <p:cNvSpPr txBox="1"/>
              <p:nvPr/>
            </p:nvSpPr>
            <p:spPr bwMode="auto">
              <a:xfrm>
                <a:off x="5471520" y="3803529"/>
                <a:ext cx="2552870" cy="93980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500" i="1">
                          <a:solidFill>
                            <a:srgbClr val="000000"/>
                          </a:solidFill>
                          <a:latin typeface="Cambria Math" panose="02040503050406030204" pitchFamily="18" charset="0"/>
                        </a:rPr>
                        <m:t>𝐼</m:t>
                      </m:r>
                      <m:r>
                        <a:rPr lang="en-US" sz="2500" i="1">
                          <a:solidFill>
                            <a:srgbClr val="000000"/>
                          </a:solidFill>
                          <a:latin typeface="Cambria Math" panose="02040503050406030204" pitchFamily="18" charset="0"/>
                        </a:rPr>
                        <m:t>=</m:t>
                      </m:r>
                      <m:f>
                        <m:fPr>
                          <m:ctrlPr>
                            <a:rPr lang="en-US" sz="2500" i="1">
                              <a:solidFill>
                                <a:srgbClr val="000000"/>
                              </a:solidFill>
                              <a:latin typeface="Cambria Math" panose="02040503050406030204" pitchFamily="18" charset="0"/>
                            </a:rPr>
                          </m:ctrlPr>
                        </m:fPr>
                        <m:num>
                          <m:r>
                            <a:rPr lang="en-US" sz="2500" i="1">
                              <a:solidFill>
                                <a:srgbClr val="000000"/>
                              </a:solidFill>
                              <a:latin typeface="Cambria Math" panose="02040503050406030204" pitchFamily="18" charset="0"/>
                            </a:rPr>
                            <m:t>𝑈</m:t>
                          </m:r>
                        </m:num>
                        <m:den>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𝑍</m:t>
                              </m:r>
                            </m:e>
                            <m:sub>
                              <m:r>
                                <a:rPr lang="en-US" sz="2500" i="1">
                                  <a:solidFill>
                                    <a:srgbClr val="000000"/>
                                  </a:solidFill>
                                  <a:latin typeface="Cambria Math" panose="02040503050406030204" pitchFamily="18" charset="0"/>
                                </a:rPr>
                                <m:t>𝐶</m:t>
                              </m:r>
                            </m:sub>
                          </m:sSub>
                        </m:den>
                      </m:f>
                      <m:r>
                        <a:rPr lang="en-US" sz="2500" i="1">
                          <a:solidFill>
                            <a:srgbClr val="000000"/>
                          </a:solidFill>
                          <a:latin typeface="Cambria Math" panose="02040503050406030204" pitchFamily="18" charset="0"/>
                        </a:rPr>
                        <m:t>=22</m:t>
                      </m:r>
                      <m:r>
                        <a:rPr lang="en-US" sz="2500" i="1">
                          <a:solidFill>
                            <a:srgbClr val="000000"/>
                          </a:solidFill>
                          <a:latin typeface="Cambria Math" panose="02040503050406030204" pitchFamily="18" charset="0"/>
                        </a:rPr>
                        <m:t>𝐴</m:t>
                      </m:r>
                    </m:oMath>
                  </m:oMathPara>
                </a14:m>
                <a:endParaRPr lang="en-US" sz="2500"/>
              </a:p>
            </p:txBody>
          </p:sp>
        </mc:Choice>
        <mc:Fallback xmlns="">
          <p:sp>
            <p:nvSpPr>
              <p:cNvPr id="33" name="Object 34">
                <a:extLst>
                  <a:ext uri="{FF2B5EF4-FFF2-40B4-BE49-F238E27FC236}">
                    <a16:creationId xmlns:a16="http://schemas.microsoft.com/office/drawing/2014/main" id="{3A465F88-ECB6-4E21-A181-A5DF4DD12D5B}"/>
                  </a:ext>
                </a:extLst>
              </p:cNvPr>
              <p:cNvSpPr txBox="1">
                <a:spLocks noRot="1" noChangeAspect="1" noMove="1" noResize="1" noEditPoints="1" noAdjustHandles="1" noChangeArrowheads="1" noChangeShapeType="1" noTextEdit="1"/>
              </p:cNvSpPr>
              <p:nvPr/>
            </p:nvSpPr>
            <p:spPr bwMode="auto">
              <a:xfrm>
                <a:off x="5471520" y="3803529"/>
                <a:ext cx="2552870" cy="939800"/>
              </a:xfrm>
              <a:prstGeom prst="rect">
                <a:avLst/>
              </a:prstGeom>
              <a:blipFill>
                <a:blip r:embed="rId8"/>
                <a:stretch>
                  <a:fillRect/>
                </a:stretch>
              </a:blipFill>
              <a:ln>
                <a:noFill/>
              </a:ln>
              <a:effectLst/>
            </p:spPr>
            <p:txBody>
              <a:bodyPr/>
              <a:lstStyle/>
              <a:p>
                <a:r>
                  <a:rPr lang="en-US">
                    <a:noFill/>
                  </a:rPr>
                  <a:t> </a:t>
                </a:r>
              </a:p>
            </p:txBody>
          </p:sp>
        </mc:Fallback>
      </mc:AlternateContent>
      <p:pic>
        <p:nvPicPr>
          <p:cNvPr id="34" name="Picture 33" descr="empty-red-rectangle">
            <a:extLst>
              <a:ext uri="{FF2B5EF4-FFF2-40B4-BE49-F238E27FC236}">
                <a16:creationId xmlns:a16="http://schemas.microsoft.com/office/drawing/2014/main" id="{67E81E31-55BE-4AD0-987C-3B784801BB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5122" y="4972669"/>
            <a:ext cx="4767078" cy="1113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5" name="Object 34">
                <a:extLst>
                  <a:ext uri="{FF2B5EF4-FFF2-40B4-BE49-F238E27FC236}">
                    <a16:creationId xmlns:a16="http://schemas.microsoft.com/office/drawing/2014/main" id="{C794D051-181C-4F67-83BB-34A8316C2ABA}"/>
                  </a:ext>
                </a:extLst>
              </p:cNvPr>
              <p:cNvSpPr txBox="1"/>
              <p:nvPr/>
            </p:nvSpPr>
            <p:spPr bwMode="auto">
              <a:xfrm>
                <a:off x="5422306" y="5114049"/>
                <a:ext cx="5286551" cy="95885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sz="2500" i="1">
                          <a:solidFill>
                            <a:srgbClr val="000000"/>
                          </a:solidFill>
                          <a:latin typeface="Cambria Math" panose="02040503050406030204" pitchFamily="18" charset="0"/>
                        </a:rPr>
                        <m:t>𝑖</m:t>
                      </m:r>
                      <m:r>
                        <a:rPr lang="en-US" sz="2500" i="1">
                          <a:solidFill>
                            <a:srgbClr val="000000"/>
                          </a:solidFill>
                          <a:latin typeface="Cambria Math" panose="02040503050406030204" pitchFamily="18" charset="0"/>
                        </a:rPr>
                        <m:t>=22</m:t>
                      </m:r>
                      <m:rad>
                        <m:radPr>
                          <m:degHide m:val="on"/>
                          <m:ctrlPr>
                            <a:rPr lang="en-US" sz="2500" i="1">
                              <a:solidFill>
                                <a:srgbClr val="000000"/>
                              </a:solidFill>
                              <a:latin typeface="Cambria Math" panose="02040503050406030204" pitchFamily="18" charset="0"/>
                            </a:rPr>
                          </m:ctrlPr>
                        </m:radPr>
                        <m:deg/>
                        <m:e>
                          <m:r>
                            <a:rPr lang="en-US" sz="2500" i="1">
                              <a:solidFill>
                                <a:srgbClr val="000000"/>
                              </a:solidFill>
                              <a:latin typeface="Cambria Math" panose="02040503050406030204" pitchFamily="18" charset="0"/>
                            </a:rPr>
                            <m:t>2</m:t>
                          </m:r>
                        </m:e>
                      </m:rad>
                      <m:func>
                        <m:funcPr>
                          <m:ctrlPr>
                            <a:rPr lang="en-US" sz="2500" i="1">
                              <a:solidFill>
                                <a:srgbClr val="000000"/>
                              </a:solidFill>
                              <a:latin typeface="Cambria Math" panose="02040503050406030204" pitchFamily="18" charset="0"/>
                            </a:rPr>
                          </m:ctrlPr>
                        </m:funcPr>
                        <m:fName>
                          <m:r>
                            <m:rPr>
                              <m:sty m:val="p"/>
                            </m:rPr>
                            <a:rPr lang="en-US" sz="2500" i="0">
                              <a:solidFill>
                                <a:srgbClr val="000000"/>
                              </a:solidFill>
                              <a:latin typeface="Cambria Math" panose="02040503050406030204" pitchFamily="18" charset="0"/>
                            </a:rPr>
                            <m:t>cos</m:t>
                          </m:r>
                        </m:fName>
                        <m:e>
                          <m:d>
                            <m:dPr>
                              <m:ctrlPr>
                                <a:rPr lang="en-US" sz="2500" i="1">
                                  <a:solidFill>
                                    <a:srgbClr val="000000"/>
                                  </a:solidFill>
                                  <a:latin typeface="Cambria Math" panose="02040503050406030204" pitchFamily="18" charset="0"/>
                                </a:rPr>
                              </m:ctrlPr>
                            </m:dPr>
                            <m:e>
                              <m:r>
                                <a:rPr lang="en-US" sz="2500" i="1">
                                  <a:solidFill>
                                    <a:srgbClr val="000000"/>
                                  </a:solidFill>
                                  <a:latin typeface="Cambria Math" panose="02040503050406030204" pitchFamily="18" charset="0"/>
                                </a:rPr>
                                <m:t>100</m:t>
                              </m:r>
                              <m:r>
                                <a:rPr lang="en-US" sz="2500" i="1">
                                  <a:solidFill>
                                    <a:srgbClr val="000000"/>
                                  </a:solidFill>
                                  <a:latin typeface="Cambria Math" panose="02040503050406030204" pitchFamily="18" charset="0"/>
                                </a:rPr>
                                <m:t>𝜋</m:t>
                              </m:r>
                              <m:r>
                                <a:rPr lang="en-US" sz="2500" i="1">
                                  <a:solidFill>
                                    <a:srgbClr val="000000"/>
                                  </a:solidFill>
                                  <a:latin typeface="Cambria Math" panose="02040503050406030204" pitchFamily="18" charset="0"/>
                                </a:rPr>
                                <m:t>𝑡</m:t>
                              </m:r>
                              <m:r>
                                <a:rPr lang="en-US" sz="2500" i="1">
                                  <a:solidFill>
                                    <a:srgbClr val="000000"/>
                                  </a:solidFill>
                                  <a:latin typeface="Cambria Math" panose="02040503050406030204" pitchFamily="18" charset="0"/>
                                </a:rPr>
                                <m:t>+</m:t>
                              </m:r>
                              <m:f>
                                <m:fPr>
                                  <m:ctrlPr>
                                    <a:rPr lang="en-US" sz="2500" i="1">
                                      <a:solidFill>
                                        <a:srgbClr val="000000"/>
                                      </a:solidFill>
                                      <a:latin typeface="Cambria Math" panose="02040503050406030204" pitchFamily="18" charset="0"/>
                                    </a:rPr>
                                  </m:ctrlPr>
                                </m:fPr>
                                <m:num>
                                  <m:r>
                                    <a:rPr lang="en-US" sz="2500" i="1">
                                      <a:solidFill>
                                        <a:srgbClr val="000000"/>
                                      </a:solidFill>
                                      <a:latin typeface="Cambria Math" panose="02040503050406030204" pitchFamily="18" charset="0"/>
                                    </a:rPr>
                                    <m:t>𝜋</m:t>
                                  </m:r>
                                </m:num>
                                <m:den>
                                  <m:r>
                                    <a:rPr lang="en-US" sz="2500" i="1">
                                      <a:solidFill>
                                        <a:srgbClr val="000000"/>
                                      </a:solidFill>
                                      <a:latin typeface="Cambria Math" panose="02040503050406030204" pitchFamily="18" charset="0"/>
                                    </a:rPr>
                                    <m:t>2</m:t>
                                  </m:r>
                                </m:den>
                              </m:f>
                            </m:e>
                          </m:d>
                        </m:e>
                      </m:func>
                      <m:d>
                        <m:dPr>
                          <m:ctrlPr>
                            <a:rPr lang="en-US" sz="2500" i="1">
                              <a:solidFill>
                                <a:srgbClr val="000000"/>
                              </a:solidFill>
                              <a:latin typeface="Cambria Math" panose="02040503050406030204" pitchFamily="18" charset="0"/>
                            </a:rPr>
                          </m:ctrlPr>
                        </m:dPr>
                        <m:e>
                          <m:r>
                            <a:rPr lang="en-US" sz="2500" i="1">
                              <a:solidFill>
                                <a:srgbClr val="000000"/>
                              </a:solidFill>
                              <a:latin typeface="Cambria Math" panose="02040503050406030204" pitchFamily="18" charset="0"/>
                            </a:rPr>
                            <m:t>𝐴</m:t>
                          </m:r>
                        </m:e>
                      </m:d>
                    </m:oMath>
                  </m:oMathPara>
                </a14:m>
                <a:endParaRPr lang="en-US" sz="2500"/>
              </a:p>
            </p:txBody>
          </p:sp>
        </mc:Choice>
        <mc:Fallback xmlns="">
          <p:sp>
            <p:nvSpPr>
              <p:cNvPr id="35" name="Object 34">
                <a:extLst>
                  <a:ext uri="{FF2B5EF4-FFF2-40B4-BE49-F238E27FC236}">
                    <a16:creationId xmlns:a16="http://schemas.microsoft.com/office/drawing/2014/main" id="{C794D051-181C-4F67-83BB-34A8316C2ABA}"/>
                  </a:ext>
                </a:extLst>
              </p:cNvPr>
              <p:cNvSpPr txBox="1">
                <a:spLocks noRot="1" noChangeAspect="1" noMove="1" noResize="1" noEditPoints="1" noAdjustHandles="1" noChangeArrowheads="1" noChangeShapeType="1" noTextEdit="1"/>
              </p:cNvSpPr>
              <p:nvPr/>
            </p:nvSpPr>
            <p:spPr bwMode="auto">
              <a:xfrm>
                <a:off x="5422306" y="5114049"/>
                <a:ext cx="5286551" cy="958850"/>
              </a:xfrm>
              <a:prstGeom prst="rect">
                <a:avLst/>
              </a:prstGeom>
              <a:blipFill>
                <a:blip r:embed="rId9"/>
                <a:stretch>
                  <a:fillRect/>
                </a:stretch>
              </a:blipFill>
              <a:ln>
                <a:noFill/>
              </a:ln>
              <a:effectLst/>
            </p:spPr>
            <p:txBody>
              <a:bodyPr/>
              <a:lstStyle/>
              <a:p>
                <a:r>
                  <a:rPr lang="en-US">
                    <a:noFill/>
                  </a:rPr>
                  <a:t> </a:t>
                </a:r>
              </a:p>
            </p:txBody>
          </p:sp>
        </mc:Fallback>
      </mc:AlternateContent>
      <p:grpSp>
        <p:nvGrpSpPr>
          <p:cNvPr id="7" name="Group 6">
            <a:extLst>
              <a:ext uri="{FF2B5EF4-FFF2-40B4-BE49-F238E27FC236}">
                <a16:creationId xmlns:a16="http://schemas.microsoft.com/office/drawing/2014/main" id="{36B9CDDC-58CD-485E-84F3-FABEC64C8CF9}"/>
              </a:ext>
            </a:extLst>
          </p:cNvPr>
          <p:cNvGrpSpPr/>
          <p:nvPr/>
        </p:nvGrpSpPr>
        <p:grpSpPr>
          <a:xfrm>
            <a:off x="468183" y="2759299"/>
            <a:ext cx="3921895" cy="3849070"/>
            <a:chOff x="173520" y="2594092"/>
            <a:chExt cx="3921895" cy="3849070"/>
          </a:xfrm>
        </p:grpSpPr>
        <p:pic>
          <p:nvPicPr>
            <p:cNvPr id="41" name="Picture 8" descr="empty-green-rectangle">
              <a:extLst>
                <a:ext uri="{FF2B5EF4-FFF2-40B4-BE49-F238E27FC236}">
                  <a16:creationId xmlns:a16="http://schemas.microsoft.com/office/drawing/2014/main" id="{60D9AD64-8392-4495-B15D-47B82B0F49F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V="1">
              <a:off x="173520" y="2594092"/>
              <a:ext cx="3921895" cy="384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 name="Group 42">
              <a:extLst>
                <a:ext uri="{FF2B5EF4-FFF2-40B4-BE49-F238E27FC236}">
                  <a16:creationId xmlns:a16="http://schemas.microsoft.com/office/drawing/2014/main" id="{155DDAE3-152D-411F-B86D-76F6728F9C7E}"/>
                </a:ext>
              </a:extLst>
            </p:cNvPr>
            <p:cNvGrpSpPr/>
            <p:nvPr/>
          </p:nvGrpSpPr>
          <p:grpSpPr>
            <a:xfrm>
              <a:off x="618253" y="3048000"/>
              <a:ext cx="3276600" cy="2954461"/>
              <a:chOff x="685800" y="2625734"/>
              <a:chExt cx="3276600" cy="2954461"/>
            </a:xfrm>
          </p:grpSpPr>
          <p:sp>
            <p:nvSpPr>
              <p:cNvPr id="44" name="Text Box 37">
                <a:extLst>
                  <a:ext uri="{FF2B5EF4-FFF2-40B4-BE49-F238E27FC236}">
                    <a16:creationId xmlns:a16="http://schemas.microsoft.com/office/drawing/2014/main" id="{3DEF3059-E75B-4CE4-99DE-48BB7125C41F}"/>
                  </a:ext>
                </a:extLst>
              </p:cNvPr>
              <p:cNvSpPr txBox="1">
                <a:spLocks noChangeArrowheads="1"/>
              </p:cNvSpPr>
              <p:nvPr/>
            </p:nvSpPr>
            <p:spPr bwMode="auto">
              <a:xfrm>
                <a:off x="754215" y="4584093"/>
                <a:ext cx="28956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latin typeface="+mj-lt"/>
                  </a:rPr>
                  <a:t>i </a:t>
                </a:r>
                <a:r>
                  <a:rPr lang="en-US" sz="2400">
                    <a:latin typeface="+mj-lt"/>
                    <a:sym typeface="Symbol" pitchFamily="18" charset="2"/>
                  </a:rPr>
                  <a:t>= I</a:t>
                </a:r>
                <a:r>
                  <a:rPr lang="en-US" sz="2400">
                    <a:latin typeface="+mj-lt"/>
                    <a:sym typeface="Symbol"/>
                  </a:rPr>
                  <a:t>2</a:t>
                </a:r>
                <a:r>
                  <a:rPr lang="en-US" sz="2400">
                    <a:latin typeface="+mj-lt"/>
                    <a:sym typeface="Symbol" pitchFamily="18" charset="2"/>
                  </a:rPr>
                  <a:t>cost</a:t>
                </a:r>
              </a:p>
            </p:txBody>
          </p:sp>
          <p:sp>
            <p:nvSpPr>
              <p:cNvPr id="45" name="Text Box 40">
                <a:extLst>
                  <a:ext uri="{FF2B5EF4-FFF2-40B4-BE49-F238E27FC236}">
                    <a16:creationId xmlns:a16="http://schemas.microsoft.com/office/drawing/2014/main" id="{FF1C46CA-5D02-424F-92F0-7FF38AD685FC}"/>
                  </a:ext>
                </a:extLst>
              </p:cNvPr>
              <p:cNvSpPr txBox="1">
                <a:spLocks noChangeArrowheads="1"/>
              </p:cNvSpPr>
              <p:nvPr/>
            </p:nvSpPr>
            <p:spPr bwMode="auto">
              <a:xfrm>
                <a:off x="685800" y="5118232"/>
                <a:ext cx="3276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latin typeface="+mj-lt"/>
                  </a:rPr>
                  <a:t>u =</a:t>
                </a:r>
                <a:r>
                  <a:rPr lang="en-US" sz="2400">
                    <a:latin typeface="+mj-lt"/>
                    <a:sym typeface="Symbol" pitchFamily="18" charset="2"/>
                  </a:rPr>
                  <a:t> U</a:t>
                </a:r>
                <a:r>
                  <a:rPr lang="en-US" sz="2400">
                    <a:latin typeface="+mj-lt"/>
                    <a:sym typeface="Symbol"/>
                  </a:rPr>
                  <a:t>2</a:t>
                </a:r>
                <a:r>
                  <a:rPr lang="en-US" sz="2400">
                    <a:latin typeface="+mj-lt"/>
                    <a:sym typeface="Symbol" pitchFamily="18" charset="2"/>
                  </a:rPr>
                  <a:t>cos(t - /2) </a:t>
                </a:r>
              </a:p>
            </p:txBody>
          </p:sp>
          <mc:AlternateContent xmlns:mc="http://schemas.openxmlformats.org/markup-compatibility/2006" xmlns:a14="http://schemas.microsoft.com/office/drawing/2010/main">
            <mc:Choice Requires="a14">
              <p:sp>
                <p:nvSpPr>
                  <p:cNvPr id="46" name="Object 25">
                    <a:extLst>
                      <a:ext uri="{FF2B5EF4-FFF2-40B4-BE49-F238E27FC236}">
                        <a16:creationId xmlns:a16="http://schemas.microsoft.com/office/drawing/2014/main" id="{BF6984EC-8764-4DD8-A45D-73D745BABE91}"/>
                      </a:ext>
                    </a:extLst>
                  </p:cNvPr>
                  <p:cNvSpPr txBox="1"/>
                  <p:nvPr/>
                </p:nvSpPr>
                <p:spPr bwMode="auto">
                  <a:xfrm>
                    <a:off x="685800" y="3550950"/>
                    <a:ext cx="1295400" cy="911225"/>
                  </a:xfrm>
                  <a:prstGeom prst="rect">
                    <a:avLst/>
                  </a:prstGeom>
                  <a:noFill/>
                  <a:ln w="9525">
                    <a:noFill/>
                    <a:miter lim="800000"/>
                    <a:headEnd/>
                    <a:tailEnd/>
                  </a:ln>
                </p:spPr>
                <p:txBody>
                  <a:bodyPr>
                    <a:noAutofit/>
                  </a:bodyPr>
                  <a:lstStyle/>
                  <a:p>
                    <a:pPr/>
                    <a14:m>
                      <m:oMathPara xmlns:m="http://schemas.openxmlformats.org/officeDocument/2006/math">
                        <m:oMathParaPr>
                          <m:jc m:val="left"/>
                        </m:oMathParaPr>
                        <m:oMath xmlns:m="http://schemas.openxmlformats.org/officeDocument/2006/math">
                          <m:r>
                            <a:rPr lang="en-US" sz="2500" i="1" smtClean="0">
                              <a:solidFill>
                                <a:schemeClr val="tx1"/>
                              </a:solidFill>
                              <a:latin typeface="Cambria Math" panose="02040503050406030204" pitchFamily="18" charset="0"/>
                            </a:rPr>
                            <m:t>𝐼</m:t>
                          </m:r>
                          <m:r>
                            <a:rPr lang="en-US" sz="2500" i="1" smtClean="0">
                              <a:solidFill>
                                <a:schemeClr val="tx1"/>
                              </a:solidFill>
                              <a:latin typeface="Cambria Math" panose="02040503050406030204" pitchFamily="18" charset="0"/>
                            </a:rPr>
                            <m:t>=</m:t>
                          </m:r>
                          <m:f>
                            <m:fPr>
                              <m:ctrlPr>
                                <a:rPr lang="en-US" sz="2500" i="1">
                                  <a:solidFill>
                                    <a:schemeClr val="tx1"/>
                                  </a:solidFill>
                                  <a:latin typeface="Cambria Math" panose="02040503050406030204" pitchFamily="18" charset="0"/>
                                </a:rPr>
                              </m:ctrlPr>
                            </m:fPr>
                            <m:num>
                              <m:r>
                                <a:rPr lang="en-US" sz="2500" i="1">
                                  <a:solidFill>
                                    <a:schemeClr val="tx1"/>
                                  </a:solidFill>
                                  <a:latin typeface="Cambria Math" panose="02040503050406030204" pitchFamily="18" charset="0"/>
                                </a:rPr>
                                <m:t>𝑈</m:t>
                              </m:r>
                            </m:num>
                            <m:den>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𝑍</m:t>
                                  </m:r>
                                </m:e>
                                <m:sub>
                                  <m:r>
                                    <a:rPr lang="en-US" sz="2500" i="1">
                                      <a:solidFill>
                                        <a:schemeClr val="tx1"/>
                                      </a:solidFill>
                                      <a:latin typeface="Cambria Math" panose="02040503050406030204" pitchFamily="18" charset="0"/>
                                    </a:rPr>
                                    <m:t>𝐶</m:t>
                                  </m:r>
                                </m:sub>
                              </m:sSub>
                            </m:den>
                          </m:f>
                        </m:oMath>
                      </m:oMathPara>
                    </a14:m>
                    <a:endParaRPr lang="en-US" sz="2500">
                      <a:solidFill>
                        <a:schemeClr val="tx1"/>
                      </a:solidFill>
                    </a:endParaRPr>
                  </a:p>
                </p:txBody>
              </p:sp>
            </mc:Choice>
            <mc:Fallback xmlns="">
              <p:sp>
                <p:nvSpPr>
                  <p:cNvPr id="46" name="Object 25">
                    <a:extLst>
                      <a:ext uri="{FF2B5EF4-FFF2-40B4-BE49-F238E27FC236}">
                        <a16:creationId xmlns:a16="http://schemas.microsoft.com/office/drawing/2014/main" id="{BF6984EC-8764-4DD8-A45D-73D745BABE91}"/>
                      </a:ext>
                    </a:extLst>
                  </p:cNvPr>
                  <p:cNvSpPr txBox="1">
                    <a:spLocks noRot="1" noChangeAspect="1" noMove="1" noResize="1" noEditPoints="1" noAdjustHandles="1" noChangeArrowheads="1" noChangeShapeType="1" noTextEdit="1"/>
                  </p:cNvSpPr>
                  <p:nvPr/>
                </p:nvSpPr>
                <p:spPr bwMode="auto">
                  <a:xfrm>
                    <a:off x="685800" y="3550950"/>
                    <a:ext cx="1295400" cy="911225"/>
                  </a:xfrm>
                  <a:prstGeom prst="rect">
                    <a:avLst/>
                  </a:prstGeom>
                  <a:blipFill>
                    <a:blip r:embed="rId11"/>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Object 26">
                    <a:extLst>
                      <a:ext uri="{FF2B5EF4-FFF2-40B4-BE49-F238E27FC236}">
                        <a16:creationId xmlns:a16="http://schemas.microsoft.com/office/drawing/2014/main" id="{407E9462-3064-41B6-B02D-AEE464AF5B4F}"/>
                      </a:ext>
                    </a:extLst>
                  </p:cNvPr>
                  <p:cNvSpPr txBox="1"/>
                  <p:nvPr/>
                </p:nvSpPr>
                <p:spPr bwMode="auto">
                  <a:xfrm>
                    <a:off x="685800" y="2625734"/>
                    <a:ext cx="1599515" cy="795337"/>
                  </a:xfrm>
                  <a:prstGeom prst="rect">
                    <a:avLst/>
                  </a:prstGeom>
                  <a:noFill/>
                  <a:ln w="9525">
                    <a:noFill/>
                    <a:miter lim="800000"/>
                    <a:headEnd/>
                    <a:tailEnd/>
                  </a:ln>
                </p:spPr>
                <p:txBody>
                  <a:bodyPr>
                    <a:noAutofit/>
                  </a:bodyPr>
                  <a:lstStyle/>
                  <a:p>
                    <a:pPr/>
                    <a14:m>
                      <m:oMathPara xmlns:m="http://schemas.openxmlformats.org/officeDocument/2006/math">
                        <m:oMathParaPr>
                          <m:jc m:val="left"/>
                        </m:oMathParaPr>
                        <m:oMath xmlns:m="http://schemas.openxmlformats.org/officeDocument/2006/math">
                          <m:sSub>
                            <m:sSubPr>
                              <m:ctrlPr>
                                <a:rPr lang="en-US" sz="2500" i="1" smtClean="0">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𝑍</m:t>
                              </m:r>
                            </m:e>
                            <m:sub>
                              <m:r>
                                <a:rPr lang="en-US" sz="2500" i="1">
                                  <a:solidFill>
                                    <a:schemeClr val="tx1"/>
                                  </a:solidFill>
                                  <a:latin typeface="Cambria Math" panose="02040503050406030204" pitchFamily="18" charset="0"/>
                                </a:rPr>
                                <m:t>𝐶</m:t>
                              </m:r>
                            </m:sub>
                          </m:sSub>
                          <m:r>
                            <a:rPr lang="en-US" sz="2500" i="1">
                              <a:solidFill>
                                <a:schemeClr val="tx1"/>
                              </a:solidFill>
                              <a:latin typeface="Cambria Math" panose="02040503050406030204" pitchFamily="18" charset="0"/>
                            </a:rPr>
                            <m:t>=</m:t>
                          </m:r>
                          <m:f>
                            <m:fPr>
                              <m:ctrlPr>
                                <a:rPr lang="en-US" sz="2500" i="1">
                                  <a:solidFill>
                                    <a:schemeClr val="tx1"/>
                                  </a:solidFill>
                                  <a:latin typeface="Cambria Math" panose="02040503050406030204" pitchFamily="18" charset="0"/>
                                </a:rPr>
                              </m:ctrlPr>
                            </m:fPr>
                            <m:num>
                              <m:r>
                                <a:rPr lang="en-US" sz="2500" i="1">
                                  <a:solidFill>
                                    <a:schemeClr val="tx1"/>
                                  </a:solidFill>
                                  <a:latin typeface="Cambria Math" panose="02040503050406030204" pitchFamily="18" charset="0"/>
                                </a:rPr>
                                <m:t>1</m:t>
                              </m:r>
                            </m:num>
                            <m:den>
                              <m:r>
                                <a:rPr lang="en-US" sz="2500" i="1">
                                  <a:solidFill>
                                    <a:schemeClr val="tx1"/>
                                  </a:solidFill>
                                  <a:latin typeface="Cambria Math" panose="02040503050406030204" pitchFamily="18" charset="0"/>
                                </a:rPr>
                                <m:t>𝜔</m:t>
                              </m:r>
                              <m:r>
                                <a:rPr lang="en-US" sz="2500" i="1">
                                  <a:solidFill>
                                    <a:schemeClr val="tx1"/>
                                  </a:solidFill>
                                  <a:latin typeface="Cambria Math" panose="02040503050406030204" pitchFamily="18" charset="0"/>
                                </a:rPr>
                                <m:t>𝐶</m:t>
                              </m:r>
                            </m:den>
                          </m:f>
                        </m:oMath>
                      </m:oMathPara>
                    </a14:m>
                    <a:endParaRPr lang="en-US" sz="2500">
                      <a:solidFill>
                        <a:schemeClr val="tx1"/>
                      </a:solidFill>
                    </a:endParaRPr>
                  </a:p>
                </p:txBody>
              </p:sp>
            </mc:Choice>
            <mc:Fallback xmlns="">
              <p:sp>
                <p:nvSpPr>
                  <p:cNvPr id="47" name="Object 26">
                    <a:extLst>
                      <a:ext uri="{FF2B5EF4-FFF2-40B4-BE49-F238E27FC236}">
                        <a16:creationId xmlns:a16="http://schemas.microsoft.com/office/drawing/2014/main" id="{407E9462-3064-41B6-B02D-AEE464AF5B4F}"/>
                      </a:ext>
                    </a:extLst>
                  </p:cNvPr>
                  <p:cNvSpPr txBox="1">
                    <a:spLocks noRot="1" noChangeAspect="1" noMove="1" noResize="1" noEditPoints="1" noAdjustHandles="1" noChangeArrowheads="1" noChangeShapeType="1" noTextEdit="1"/>
                  </p:cNvSpPr>
                  <p:nvPr/>
                </p:nvSpPr>
                <p:spPr bwMode="auto">
                  <a:xfrm>
                    <a:off x="685800" y="2625734"/>
                    <a:ext cx="1599515" cy="795337"/>
                  </a:xfrm>
                  <a:prstGeom prst="rect">
                    <a:avLst/>
                  </a:prstGeom>
                  <a:blipFill>
                    <a:blip r:embed="rId12"/>
                    <a:stretch>
                      <a:fillRect/>
                    </a:stretch>
                  </a:blipFill>
                  <a:ln w="9525">
                    <a:noFill/>
                    <a:miter lim="800000"/>
                    <a:headEnd/>
                    <a:tailEnd/>
                  </a:ln>
                </p:spPr>
                <p:txBody>
                  <a:bodyPr/>
                  <a:lstStyle/>
                  <a:p>
                    <a:r>
                      <a:rPr lang="en-US">
                        <a:noFill/>
                      </a:rPr>
                      <a:t> </a:t>
                    </a:r>
                  </a:p>
                </p:txBody>
              </p:sp>
            </mc:Fallback>
          </mc:AlternateContent>
        </p:grpSp>
        <p:sp>
          <p:nvSpPr>
            <p:cNvPr id="48" name="TextBox 47">
              <a:extLst>
                <a:ext uri="{FF2B5EF4-FFF2-40B4-BE49-F238E27FC236}">
                  <a16:creationId xmlns:a16="http://schemas.microsoft.com/office/drawing/2014/main" id="{95328E43-CF54-4BEA-8471-F7DFDABEA9F4}"/>
                </a:ext>
              </a:extLst>
            </p:cNvPr>
            <p:cNvSpPr txBox="1"/>
            <p:nvPr/>
          </p:nvSpPr>
          <p:spPr>
            <a:xfrm>
              <a:off x="938835" y="2653789"/>
              <a:ext cx="2166320" cy="477054"/>
            </a:xfrm>
            <a:prstGeom prst="rect">
              <a:avLst/>
            </a:prstGeom>
            <a:noFill/>
          </p:spPr>
          <p:txBody>
            <a:bodyPr wrap="square">
              <a:spAutoFit/>
            </a:bodyPr>
            <a:lstStyle/>
            <a:p>
              <a:pPr algn="ctr"/>
              <a:r>
                <a:rPr lang="en-US" altLang="en-US" sz="2500">
                  <a:solidFill>
                    <a:srgbClr val="000000"/>
                  </a:solidFill>
                  <a:sym typeface="Symbol" panose="05050102010706020507" pitchFamily="18" charset="2"/>
                </a:rPr>
                <a:t>Công thức</a:t>
              </a:r>
              <a:endParaRPr lang="en-US" sz="2500"/>
            </a:p>
          </p:txBody>
        </p:sp>
      </p:grpSp>
    </p:spTree>
    <p:extLst>
      <p:ext uri="{BB962C8B-B14F-4D97-AF65-F5344CB8AC3E}">
        <p14:creationId xmlns:p14="http://schemas.microsoft.com/office/powerpoint/2010/main" val="158208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10291423-95A1-40E3-8DFB-3DD0214E5A61}"/>
              </a:ext>
            </a:extLst>
          </p:cNvPr>
          <p:cNvGrpSpPr/>
          <p:nvPr/>
        </p:nvGrpSpPr>
        <p:grpSpPr>
          <a:xfrm>
            <a:off x="4333291" y="38481"/>
            <a:ext cx="3339997" cy="581082"/>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C7FB6C2F-506F-454E-8581-A27C7BF6A8CB}"/>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D4EA860B-76BB-4F82-8CD2-232B80EA5986}"/>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Thảo luận</a:t>
              </a:r>
            </a:p>
          </p:txBody>
        </p:sp>
      </p:grpSp>
      <p:pic>
        <p:nvPicPr>
          <p:cNvPr id="7" name="Picture 2" descr="http://www.test.e1t.in/wp-content/uploads/2014/08/is2.png">
            <a:hlinkClick r:id="rId2"/>
            <a:extLst>
              <a:ext uri="{FF2B5EF4-FFF2-40B4-BE49-F238E27FC236}">
                <a16:creationId xmlns:a16="http://schemas.microsoft.com/office/drawing/2014/main" id="{84536FC9-99D1-42B3-AAA8-9DBA2A2CE04F}"/>
              </a:ext>
            </a:extLst>
          </p:cNvPr>
          <p:cNvPicPr>
            <a:picLocks noChangeAspect="1" noChangeArrowheads="1"/>
          </p:cNvPicPr>
          <p:nvPr/>
        </p:nvPicPr>
        <p:blipFill>
          <a:blip r:embed="rId3" cstate="print"/>
          <a:srcRect/>
          <a:stretch>
            <a:fillRect/>
          </a:stretch>
        </p:blipFill>
        <p:spPr bwMode="auto">
          <a:xfrm>
            <a:off x="22123" y="422611"/>
            <a:ext cx="1192260" cy="1326942"/>
          </a:xfrm>
          <a:prstGeom prst="rect">
            <a:avLst/>
          </a:prstGeom>
          <a:noFill/>
        </p:spPr>
      </p:pic>
      <p:sp>
        <p:nvSpPr>
          <p:cNvPr id="8" name="Rectangle 7">
            <a:extLst>
              <a:ext uri="{FF2B5EF4-FFF2-40B4-BE49-F238E27FC236}">
                <a16:creationId xmlns:a16="http://schemas.microsoft.com/office/drawing/2014/main" id="{0EAB15CD-06C0-4414-BBA9-486464F88EF7}"/>
              </a:ext>
            </a:extLst>
          </p:cNvPr>
          <p:cNvSpPr/>
          <p:nvPr/>
        </p:nvSpPr>
        <p:spPr>
          <a:xfrm>
            <a:off x="914400" y="832166"/>
            <a:ext cx="11201400" cy="507831"/>
          </a:xfrm>
          <a:prstGeom prst="rect">
            <a:avLst/>
          </a:prstGeom>
        </p:spPr>
        <p:txBody>
          <a:bodyPr wrap="square">
            <a:spAutoFit/>
          </a:bodyPr>
          <a:lstStyle/>
          <a:p>
            <a:pPr marL="514350" indent="-514350" algn="ctr"/>
            <a:r>
              <a:rPr lang="en-US" sz="2700" i="1">
                <a:solidFill>
                  <a:srgbClr val="0070C0"/>
                </a:solidFill>
                <a:cs typeface="Arial" panose="020B0604020202020204" pitchFamily="34" charset="0"/>
              </a:rPr>
              <a:t>Điều gì xảy ra khi dòng điện đi qua một cuộn cảm?</a:t>
            </a:r>
            <a:endParaRPr lang="en-US" sz="2700" i="1">
              <a:solidFill>
                <a:srgbClr val="0070C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695EC09-E5D4-4743-A80D-9E79A21B37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 t="12706" b="12442"/>
          <a:stretch/>
        </p:blipFill>
        <p:spPr>
          <a:xfrm>
            <a:off x="533400" y="2166782"/>
            <a:ext cx="5797647" cy="2870092"/>
          </a:xfrm>
          <a:prstGeom prst="rect">
            <a:avLst/>
          </a:prstGeom>
        </p:spPr>
      </p:pic>
      <p:pic>
        <p:nvPicPr>
          <p:cNvPr id="10" name="Content Placeholder 4" descr="A picture containing electronics, circuit&#10;&#10;Description automatically generated">
            <a:extLst>
              <a:ext uri="{FF2B5EF4-FFF2-40B4-BE49-F238E27FC236}">
                <a16:creationId xmlns:a16="http://schemas.microsoft.com/office/drawing/2014/main" id="{843985D6-F582-4C17-937D-4606845602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6629400" y="2221945"/>
            <a:ext cx="4381500" cy="2873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4F5F1F3A-80E6-48A3-9659-6E42DB05CCA1}"/>
              </a:ext>
            </a:extLst>
          </p:cNvPr>
          <p:cNvSpPr txBox="1"/>
          <p:nvPr/>
        </p:nvSpPr>
        <p:spPr>
          <a:xfrm>
            <a:off x="2291283" y="5161756"/>
            <a:ext cx="7467600" cy="553998"/>
          </a:xfrm>
          <a:prstGeom prst="rect">
            <a:avLst/>
          </a:prstGeom>
          <a:noFill/>
        </p:spPr>
        <p:txBody>
          <a:bodyPr wrap="square" rtlCol="0">
            <a:spAutoFit/>
          </a:bodyPr>
          <a:lstStyle/>
          <a:p>
            <a:pPr algn="ctr"/>
            <a:r>
              <a:rPr lang="en-US" sz="3000"/>
              <a:t>Cuộn cảm trong mạch điện tử</a:t>
            </a:r>
          </a:p>
        </p:txBody>
      </p:sp>
    </p:spTree>
    <p:extLst>
      <p:ext uri="{BB962C8B-B14F-4D97-AF65-F5344CB8AC3E}">
        <p14:creationId xmlns:p14="http://schemas.microsoft.com/office/powerpoint/2010/main" val="85668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87C536D-BBFF-4764-9027-8C86150975B6}"/>
              </a:ext>
            </a:extLst>
          </p:cNvPr>
          <p:cNvGrpSpPr>
            <a:grpSpLocks/>
          </p:cNvGrpSpPr>
          <p:nvPr/>
        </p:nvGrpSpPr>
        <p:grpSpPr bwMode="auto">
          <a:xfrm>
            <a:off x="8559717" y="1627828"/>
            <a:ext cx="1909763" cy="2119312"/>
            <a:chOff x="6781800" y="2224088"/>
            <a:chExt cx="1909763" cy="2119312"/>
          </a:xfrm>
        </p:grpSpPr>
        <p:grpSp>
          <p:nvGrpSpPr>
            <p:cNvPr id="14383" name="Group 7">
              <a:extLst>
                <a:ext uri="{FF2B5EF4-FFF2-40B4-BE49-F238E27FC236}">
                  <a16:creationId xmlns:a16="http://schemas.microsoft.com/office/drawing/2014/main" id="{0B0F5328-632F-49A3-9DE5-7C66288F937B}"/>
                </a:ext>
              </a:extLst>
            </p:cNvPr>
            <p:cNvGrpSpPr>
              <a:grpSpLocks/>
            </p:cNvGrpSpPr>
            <p:nvPr/>
          </p:nvGrpSpPr>
          <p:grpSpPr bwMode="auto">
            <a:xfrm>
              <a:off x="7199313" y="2451100"/>
              <a:ext cx="781050" cy="417512"/>
              <a:chOff x="864" y="3216"/>
              <a:chExt cx="720" cy="384"/>
            </a:xfrm>
          </p:grpSpPr>
          <p:sp>
            <p:nvSpPr>
              <p:cNvPr id="14416" name="Line 8">
                <a:extLst>
                  <a:ext uri="{FF2B5EF4-FFF2-40B4-BE49-F238E27FC236}">
                    <a16:creationId xmlns:a16="http://schemas.microsoft.com/office/drawing/2014/main" id="{9D3907A0-A19B-4B4E-8260-DB10615E4DC3}"/>
                  </a:ext>
                </a:extLst>
              </p:cNvPr>
              <p:cNvSpPr>
                <a:spLocks noChangeShapeType="1"/>
              </p:cNvSpPr>
              <p:nvPr/>
            </p:nvSpPr>
            <p:spPr bwMode="auto">
              <a:xfrm>
                <a:off x="1152" y="3312"/>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17" name="Line 9">
                <a:extLst>
                  <a:ext uri="{FF2B5EF4-FFF2-40B4-BE49-F238E27FC236}">
                    <a16:creationId xmlns:a16="http://schemas.microsoft.com/office/drawing/2014/main" id="{9891B853-175B-4B26-8B5F-3047382F8D0D}"/>
                  </a:ext>
                </a:extLst>
              </p:cNvPr>
              <p:cNvSpPr>
                <a:spLocks noChangeShapeType="1"/>
              </p:cNvSpPr>
              <p:nvPr/>
            </p:nvSpPr>
            <p:spPr bwMode="auto">
              <a:xfrm>
                <a:off x="1296" y="3216"/>
                <a:ext cx="0" cy="38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18" name="Line 10">
                <a:extLst>
                  <a:ext uri="{FF2B5EF4-FFF2-40B4-BE49-F238E27FC236}">
                    <a16:creationId xmlns:a16="http://schemas.microsoft.com/office/drawing/2014/main" id="{7CE3725B-1002-45FD-A1EB-4C3A7773ED9F}"/>
                  </a:ext>
                </a:extLst>
              </p:cNvPr>
              <p:cNvSpPr>
                <a:spLocks noChangeShapeType="1"/>
              </p:cNvSpPr>
              <p:nvPr/>
            </p:nvSpPr>
            <p:spPr bwMode="auto">
              <a:xfrm>
                <a:off x="1296" y="3408"/>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19" name="Line 11">
                <a:extLst>
                  <a:ext uri="{FF2B5EF4-FFF2-40B4-BE49-F238E27FC236}">
                    <a16:creationId xmlns:a16="http://schemas.microsoft.com/office/drawing/2014/main" id="{7A4E3FEC-9273-48DC-A387-5CE29E504691}"/>
                  </a:ext>
                </a:extLst>
              </p:cNvPr>
              <p:cNvSpPr>
                <a:spLocks noChangeShapeType="1"/>
              </p:cNvSpPr>
              <p:nvPr/>
            </p:nvSpPr>
            <p:spPr bwMode="auto">
              <a:xfrm flipH="1">
                <a:off x="864" y="3408"/>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384" name="Line 12">
              <a:extLst>
                <a:ext uri="{FF2B5EF4-FFF2-40B4-BE49-F238E27FC236}">
                  <a16:creationId xmlns:a16="http://schemas.microsoft.com/office/drawing/2014/main" id="{71A07461-6653-44A5-AC5E-265D50FE0476}"/>
                </a:ext>
              </a:extLst>
            </p:cNvPr>
            <p:cNvSpPr>
              <a:spLocks noChangeShapeType="1"/>
            </p:cNvSpPr>
            <p:nvPr/>
          </p:nvSpPr>
          <p:spPr bwMode="auto">
            <a:xfrm flipV="1">
              <a:off x="6781800" y="2660650"/>
              <a:ext cx="0" cy="14668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5" name="Line 13">
              <a:extLst>
                <a:ext uri="{FF2B5EF4-FFF2-40B4-BE49-F238E27FC236}">
                  <a16:creationId xmlns:a16="http://schemas.microsoft.com/office/drawing/2014/main" id="{057A231A-0E27-44CD-AF05-6ACD9BB3E33A}"/>
                </a:ext>
              </a:extLst>
            </p:cNvPr>
            <p:cNvSpPr>
              <a:spLocks noChangeShapeType="1"/>
            </p:cNvSpPr>
            <p:nvPr/>
          </p:nvSpPr>
          <p:spPr bwMode="auto">
            <a:xfrm>
              <a:off x="6781800" y="2660650"/>
              <a:ext cx="4175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6" name="Line 14">
              <a:extLst>
                <a:ext uri="{FF2B5EF4-FFF2-40B4-BE49-F238E27FC236}">
                  <a16:creationId xmlns:a16="http://schemas.microsoft.com/office/drawing/2014/main" id="{96D6A694-9916-476E-93E1-E52608C822DD}"/>
                </a:ext>
              </a:extLst>
            </p:cNvPr>
            <p:cNvSpPr>
              <a:spLocks noChangeShapeType="1"/>
            </p:cNvSpPr>
            <p:nvPr/>
          </p:nvSpPr>
          <p:spPr bwMode="auto">
            <a:xfrm>
              <a:off x="7980363" y="2660650"/>
              <a:ext cx="70643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7" name="Line 15">
              <a:extLst>
                <a:ext uri="{FF2B5EF4-FFF2-40B4-BE49-F238E27FC236}">
                  <a16:creationId xmlns:a16="http://schemas.microsoft.com/office/drawing/2014/main" id="{1EBC3EFB-18F2-4069-89BA-5F75D3FAA2F0}"/>
                </a:ext>
              </a:extLst>
            </p:cNvPr>
            <p:cNvSpPr>
              <a:spLocks noChangeShapeType="1"/>
            </p:cNvSpPr>
            <p:nvPr/>
          </p:nvSpPr>
          <p:spPr bwMode="auto">
            <a:xfrm>
              <a:off x="8686800" y="2660650"/>
              <a:ext cx="0" cy="14668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4388" name="Group 42">
              <a:extLst>
                <a:ext uri="{FF2B5EF4-FFF2-40B4-BE49-F238E27FC236}">
                  <a16:creationId xmlns:a16="http://schemas.microsoft.com/office/drawing/2014/main" id="{6A4CC1C4-4004-4CCD-BD3D-5682ACFD45A9}"/>
                </a:ext>
              </a:extLst>
            </p:cNvPr>
            <p:cNvGrpSpPr>
              <a:grpSpLocks/>
            </p:cNvGrpSpPr>
            <p:nvPr/>
          </p:nvGrpSpPr>
          <p:grpSpPr bwMode="auto">
            <a:xfrm>
              <a:off x="7086600" y="3252788"/>
              <a:ext cx="1250950" cy="417512"/>
              <a:chOff x="1104" y="3456"/>
              <a:chExt cx="1152" cy="384"/>
            </a:xfrm>
          </p:grpSpPr>
          <p:sp>
            <p:nvSpPr>
              <p:cNvPr id="14410" name="Oval 43">
                <a:extLst>
                  <a:ext uri="{FF2B5EF4-FFF2-40B4-BE49-F238E27FC236}">
                    <a16:creationId xmlns:a16="http://schemas.microsoft.com/office/drawing/2014/main" id="{562ACE16-D777-47B3-9328-1A921366F660}"/>
                  </a:ext>
                </a:extLst>
              </p:cNvPr>
              <p:cNvSpPr>
                <a:spLocks noChangeArrowheads="1"/>
              </p:cNvSpPr>
              <p:nvPr/>
            </p:nvSpPr>
            <p:spPr bwMode="auto">
              <a:xfrm>
                <a:off x="1488" y="3456"/>
                <a:ext cx="384" cy="384"/>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14411" name="Group 44">
                <a:extLst>
                  <a:ext uri="{FF2B5EF4-FFF2-40B4-BE49-F238E27FC236}">
                    <a16:creationId xmlns:a16="http://schemas.microsoft.com/office/drawing/2014/main" id="{463A5869-FD1C-443A-8B8E-BD1FA8F784DA}"/>
                  </a:ext>
                </a:extLst>
              </p:cNvPr>
              <p:cNvGrpSpPr>
                <a:grpSpLocks/>
              </p:cNvGrpSpPr>
              <p:nvPr/>
            </p:nvGrpSpPr>
            <p:grpSpPr bwMode="auto">
              <a:xfrm rot="2700000">
                <a:off x="1536" y="3504"/>
                <a:ext cx="288" cy="288"/>
                <a:chOff x="1536" y="3504"/>
                <a:chExt cx="288" cy="288"/>
              </a:xfrm>
            </p:grpSpPr>
            <p:sp>
              <p:nvSpPr>
                <p:cNvPr id="14414" name="Line 45">
                  <a:extLst>
                    <a:ext uri="{FF2B5EF4-FFF2-40B4-BE49-F238E27FC236}">
                      <a16:creationId xmlns:a16="http://schemas.microsoft.com/office/drawing/2014/main" id="{899F49EC-0E2B-4178-B0E3-10C736B0FB3F}"/>
                    </a:ext>
                  </a:extLst>
                </p:cNvPr>
                <p:cNvSpPr>
                  <a:spLocks noChangeShapeType="1"/>
                </p:cNvSpPr>
                <p:nvPr/>
              </p:nvSpPr>
              <p:spPr bwMode="auto">
                <a:xfrm>
                  <a:off x="1536" y="3648"/>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15" name="Line 46">
                  <a:extLst>
                    <a:ext uri="{FF2B5EF4-FFF2-40B4-BE49-F238E27FC236}">
                      <a16:creationId xmlns:a16="http://schemas.microsoft.com/office/drawing/2014/main" id="{993F03AC-E2A3-4C93-9B3C-2A037BC429BF}"/>
                    </a:ext>
                  </a:extLst>
                </p:cNvPr>
                <p:cNvSpPr>
                  <a:spLocks noChangeShapeType="1"/>
                </p:cNvSpPr>
                <p:nvPr/>
              </p:nvSpPr>
              <p:spPr bwMode="auto">
                <a:xfrm>
                  <a:off x="1680" y="350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412" name="Line 47">
                <a:extLst>
                  <a:ext uri="{FF2B5EF4-FFF2-40B4-BE49-F238E27FC236}">
                    <a16:creationId xmlns:a16="http://schemas.microsoft.com/office/drawing/2014/main" id="{9293D697-BE09-4573-B29E-25B2B44F8C01}"/>
                  </a:ext>
                </a:extLst>
              </p:cNvPr>
              <p:cNvSpPr>
                <a:spLocks noChangeShapeType="1"/>
              </p:cNvSpPr>
              <p:nvPr/>
            </p:nvSpPr>
            <p:spPr bwMode="auto">
              <a:xfrm>
                <a:off x="1872" y="3634"/>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13" name="Line 48">
                <a:extLst>
                  <a:ext uri="{FF2B5EF4-FFF2-40B4-BE49-F238E27FC236}">
                    <a16:creationId xmlns:a16="http://schemas.microsoft.com/office/drawing/2014/main" id="{54E05C76-202B-409E-96C9-E9BD8181785D}"/>
                  </a:ext>
                </a:extLst>
              </p:cNvPr>
              <p:cNvSpPr>
                <a:spLocks noChangeShapeType="1"/>
              </p:cNvSpPr>
              <p:nvPr/>
            </p:nvSpPr>
            <p:spPr bwMode="auto">
              <a:xfrm flipH="1">
                <a:off x="1104" y="3634"/>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89" name="Group 49">
              <a:extLst>
                <a:ext uri="{FF2B5EF4-FFF2-40B4-BE49-F238E27FC236}">
                  <a16:creationId xmlns:a16="http://schemas.microsoft.com/office/drawing/2014/main" id="{0B1C2F8B-E158-4687-872A-4AAA73B1F890}"/>
                </a:ext>
              </a:extLst>
            </p:cNvPr>
            <p:cNvGrpSpPr>
              <a:grpSpLocks/>
            </p:cNvGrpSpPr>
            <p:nvPr/>
          </p:nvGrpSpPr>
          <p:grpSpPr bwMode="auto">
            <a:xfrm>
              <a:off x="6781800" y="3911600"/>
              <a:ext cx="685800" cy="215900"/>
              <a:chOff x="3696" y="1776"/>
              <a:chExt cx="1200" cy="240"/>
            </a:xfrm>
          </p:grpSpPr>
          <p:sp>
            <p:nvSpPr>
              <p:cNvPr id="14403" name="Arc 50">
                <a:extLst>
                  <a:ext uri="{FF2B5EF4-FFF2-40B4-BE49-F238E27FC236}">
                    <a16:creationId xmlns:a16="http://schemas.microsoft.com/office/drawing/2014/main" id="{CAE69851-A1EF-45DC-A40E-2D0F1A0E183B}"/>
                  </a:ext>
                </a:extLst>
              </p:cNvPr>
              <p:cNvSpPr>
                <a:spLocks/>
              </p:cNvSpPr>
              <p:nvPr/>
            </p:nvSpPr>
            <p:spPr bwMode="auto">
              <a:xfrm>
                <a:off x="4176" y="1872"/>
                <a:ext cx="288" cy="1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Lst>
                <a:ahLst/>
                <a:cxnLst>
                  <a:cxn ang="T6">
                    <a:pos x="T0" y="T1"/>
                  </a:cxn>
                  <a:cxn ang="T7">
                    <a:pos x="T2" y="T3"/>
                  </a:cxn>
                  <a:cxn ang="T8">
                    <a:pos x="T4" y="T5"/>
                  </a:cxn>
                </a:cxnLst>
                <a:rect l="0" t="0" r="r" b="b"/>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04" name="Arc 51">
                <a:extLst>
                  <a:ext uri="{FF2B5EF4-FFF2-40B4-BE49-F238E27FC236}">
                    <a16:creationId xmlns:a16="http://schemas.microsoft.com/office/drawing/2014/main" id="{3F974A05-18A4-4201-B178-4FA7780F853B}"/>
                  </a:ext>
                </a:extLst>
              </p:cNvPr>
              <p:cNvSpPr>
                <a:spLocks/>
              </p:cNvSpPr>
              <p:nvPr/>
            </p:nvSpPr>
            <p:spPr bwMode="auto">
              <a:xfrm>
                <a:off x="4464" y="1872"/>
                <a:ext cx="288" cy="1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Lst>
                <a:ahLst/>
                <a:cxnLst>
                  <a:cxn ang="T6">
                    <a:pos x="T0" y="T1"/>
                  </a:cxn>
                  <a:cxn ang="T7">
                    <a:pos x="T2" y="T3"/>
                  </a:cxn>
                  <a:cxn ang="T8">
                    <a:pos x="T4" y="T5"/>
                  </a:cxn>
                </a:cxnLst>
                <a:rect l="0" t="0" r="r" b="b"/>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05" name="Arc 52">
                <a:extLst>
                  <a:ext uri="{FF2B5EF4-FFF2-40B4-BE49-F238E27FC236}">
                    <a16:creationId xmlns:a16="http://schemas.microsoft.com/office/drawing/2014/main" id="{AD228C85-E5C6-4717-BD6C-834EB52F3EF3}"/>
                  </a:ext>
                </a:extLst>
              </p:cNvPr>
              <p:cNvSpPr>
                <a:spLocks/>
              </p:cNvSpPr>
              <p:nvPr/>
            </p:nvSpPr>
            <p:spPr bwMode="auto">
              <a:xfrm>
                <a:off x="3888" y="1872"/>
                <a:ext cx="288" cy="1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Lst>
                <a:ahLst/>
                <a:cxnLst>
                  <a:cxn ang="T6">
                    <a:pos x="T0" y="T1"/>
                  </a:cxn>
                  <a:cxn ang="T7">
                    <a:pos x="T2" y="T3"/>
                  </a:cxn>
                  <a:cxn ang="T8">
                    <a:pos x="T4" y="T5"/>
                  </a:cxn>
                </a:cxnLst>
                <a:rect l="0" t="0" r="r" b="b"/>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06" name="Line 53">
                <a:extLst>
                  <a:ext uri="{FF2B5EF4-FFF2-40B4-BE49-F238E27FC236}">
                    <a16:creationId xmlns:a16="http://schemas.microsoft.com/office/drawing/2014/main" id="{6FEF9DD6-C3D5-4A60-A459-24A43C0AFE73}"/>
                  </a:ext>
                </a:extLst>
              </p:cNvPr>
              <p:cNvSpPr>
                <a:spLocks noChangeShapeType="1"/>
              </p:cNvSpPr>
              <p:nvPr/>
            </p:nvSpPr>
            <p:spPr bwMode="auto">
              <a:xfrm flipH="1">
                <a:off x="3696" y="2016"/>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7" name="Line 54">
                <a:extLst>
                  <a:ext uri="{FF2B5EF4-FFF2-40B4-BE49-F238E27FC236}">
                    <a16:creationId xmlns:a16="http://schemas.microsoft.com/office/drawing/2014/main" id="{1B10423C-EFF5-428D-851D-1295EB579B43}"/>
                  </a:ext>
                </a:extLst>
              </p:cNvPr>
              <p:cNvSpPr>
                <a:spLocks noChangeShapeType="1"/>
              </p:cNvSpPr>
              <p:nvPr/>
            </p:nvSpPr>
            <p:spPr bwMode="auto">
              <a:xfrm>
                <a:off x="4752" y="2016"/>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8" name="Line 55">
                <a:extLst>
                  <a:ext uri="{FF2B5EF4-FFF2-40B4-BE49-F238E27FC236}">
                    <a16:creationId xmlns:a16="http://schemas.microsoft.com/office/drawing/2014/main" id="{26C8D650-A587-40EC-A7E5-EB65003E660F}"/>
                  </a:ext>
                </a:extLst>
              </p:cNvPr>
              <p:cNvSpPr>
                <a:spLocks noChangeShapeType="1"/>
              </p:cNvSpPr>
              <p:nvPr/>
            </p:nvSpPr>
            <p:spPr bwMode="auto">
              <a:xfrm>
                <a:off x="3888" y="1776"/>
                <a:ext cx="86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9" name="Line 56">
                <a:extLst>
                  <a:ext uri="{FF2B5EF4-FFF2-40B4-BE49-F238E27FC236}">
                    <a16:creationId xmlns:a16="http://schemas.microsoft.com/office/drawing/2014/main" id="{1822C011-1D20-40F5-A44E-F19C4C4AEFCD}"/>
                  </a:ext>
                </a:extLst>
              </p:cNvPr>
              <p:cNvSpPr>
                <a:spLocks noChangeShapeType="1"/>
              </p:cNvSpPr>
              <p:nvPr/>
            </p:nvSpPr>
            <p:spPr bwMode="auto">
              <a:xfrm>
                <a:off x="3888" y="1816"/>
                <a:ext cx="86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90" name="Group 57">
              <a:extLst>
                <a:ext uri="{FF2B5EF4-FFF2-40B4-BE49-F238E27FC236}">
                  <a16:creationId xmlns:a16="http://schemas.microsoft.com/office/drawing/2014/main" id="{218448E2-A41F-4FCD-9C6A-8371B11DC4DA}"/>
                </a:ext>
              </a:extLst>
            </p:cNvPr>
            <p:cNvGrpSpPr>
              <a:grpSpLocks/>
            </p:cNvGrpSpPr>
            <p:nvPr/>
          </p:nvGrpSpPr>
          <p:grpSpPr bwMode="auto">
            <a:xfrm>
              <a:off x="7435850" y="3925888"/>
              <a:ext cx="1250950" cy="417512"/>
              <a:chOff x="1104" y="3456"/>
              <a:chExt cx="1152" cy="384"/>
            </a:xfrm>
          </p:grpSpPr>
          <p:sp>
            <p:nvSpPr>
              <p:cNvPr id="14397" name="Oval 58">
                <a:extLst>
                  <a:ext uri="{FF2B5EF4-FFF2-40B4-BE49-F238E27FC236}">
                    <a16:creationId xmlns:a16="http://schemas.microsoft.com/office/drawing/2014/main" id="{7C11B086-DF90-43D8-8B3D-B65D5C5098AE}"/>
                  </a:ext>
                </a:extLst>
              </p:cNvPr>
              <p:cNvSpPr>
                <a:spLocks noChangeArrowheads="1"/>
              </p:cNvSpPr>
              <p:nvPr/>
            </p:nvSpPr>
            <p:spPr bwMode="auto">
              <a:xfrm>
                <a:off x="1488" y="3456"/>
                <a:ext cx="384" cy="384"/>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14398" name="Group 59">
                <a:extLst>
                  <a:ext uri="{FF2B5EF4-FFF2-40B4-BE49-F238E27FC236}">
                    <a16:creationId xmlns:a16="http://schemas.microsoft.com/office/drawing/2014/main" id="{B7758740-2222-4137-835B-5B460B537B3D}"/>
                  </a:ext>
                </a:extLst>
              </p:cNvPr>
              <p:cNvGrpSpPr>
                <a:grpSpLocks/>
              </p:cNvGrpSpPr>
              <p:nvPr/>
            </p:nvGrpSpPr>
            <p:grpSpPr bwMode="auto">
              <a:xfrm rot="2700000">
                <a:off x="1536" y="3504"/>
                <a:ext cx="288" cy="288"/>
                <a:chOff x="1536" y="3504"/>
                <a:chExt cx="288" cy="288"/>
              </a:xfrm>
            </p:grpSpPr>
            <p:sp>
              <p:nvSpPr>
                <p:cNvPr id="14401" name="Line 60">
                  <a:extLst>
                    <a:ext uri="{FF2B5EF4-FFF2-40B4-BE49-F238E27FC236}">
                      <a16:creationId xmlns:a16="http://schemas.microsoft.com/office/drawing/2014/main" id="{0125C04A-6C4E-455E-AC72-70C25F517DDE}"/>
                    </a:ext>
                  </a:extLst>
                </p:cNvPr>
                <p:cNvSpPr>
                  <a:spLocks noChangeShapeType="1"/>
                </p:cNvSpPr>
                <p:nvPr/>
              </p:nvSpPr>
              <p:spPr bwMode="auto">
                <a:xfrm>
                  <a:off x="1536" y="3648"/>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2" name="Line 61">
                  <a:extLst>
                    <a:ext uri="{FF2B5EF4-FFF2-40B4-BE49-F238E27FC236}">
                      <a16:creationId xmlns:a16="http://schemas.microsoft.com/office/drawing/2014/main" id="{D78E1E5C-4761-4D05-8ABF-E548F5139B37}"/>
                    </a:ext>
                  </a:extLst>
                </p:cNvPr>
                <p:cNvSpPr>
                  <a:spLocks noChangeShapeType="1"/>
                </p:cNvSpPr>
                <p:nvPr/>
              </p:nvSpPr>
              <p:spPr bwMode="auto">
                <a:xfrm>
                  <a:off x="1680" y="350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399" name="Line 62">
                <a:extLst>
                  <a:ext uri="{FF2B5EF4-FFF2-40B4-BE49-F238E27FC236}">
                    <a16:creationId xmlns:a16="http://schemas.microsoft.com/office/drawing/2014/main" id="{58C14B5C-C83D-40A8-AB61-AD26C3AB3C3A}"/>
                  </a:ext>
                </a:extLst>
              </p:cNvPr>
              <p:cNvSpPr>
                <a:spLocks noChangeShapeType="1"/>
              </p:cNvSpPr>
              <p:nvPr/>
            </p:nvSpPr>
            <p:spPr bwMode="auto">
              <a:xfrm>
                <a:off x="1872" y="3648"/>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0" name="Line 63">
                <a:extLst>
                  <a:ext uri="{FF2B5EF4-FFF2-40B4-BE49-F238E27FC236}">
                    <a16:creationId xmlns:a16="http://schemas.microsoft.com/office/drawing/2014/main" id="{EDDE8254-C8A9-47E6-90E2-A8936CFBD264}"/>
                  </a:ext>
                </a:extLst>
              </p:cNvPr>
              <p:cNvSpPr>
                <a:spLocks noChangeShapeType="1"/>
              </p:cNvSpPr>
              <p:nvPr/>
            </p:nvSpPr>
            <p:spPr bwMode="auto">
              <a:xfrm flipH="1">
                <a:off x="1104" y="3648"/>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391" name="Line 64">
              <a:extLst>
                <a:ext uri="{FF2B5EF4-FFF2-40B4-BE49-F238E27FC236}">
                  <a16:creationId xmlns:a16="http://schemas.microsoft.com/office/drawing/2014/main" id="{54EAD849-9AB9-48B2-A7EF-6C90FDAAD5AB}"/>
                </a:ext>
              </a:extLst>
            </p:cNvPr>
            <p:cNvSpPr>
              <a:spLocks noChangeShapeType="1"/>
            </p:cNvSpPr>
            <p:nvPr/>
          </p:nvSpPr>
          <p:spPr bwMode="auto">
            <a:xfrm>
              <a:off x="8305800" y="3454400"/>
              <a:ext cx="381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92" name="Line 65">
              <a:extLst>
                <a:ext uri="{FF2B5EF4-FFF2-40B4-BE49-F238E27FC236}">
                  <a16:creationId xmlns:a16="http://schemas.microsoft.com/office/drawing/2014/main" id="{88770A81-B30A-4AAE-BEA1-AA27159CC0E3}"/>
                </a:ext>
              </a:extLst>
            </p:cNvPr>
            <p:cNvSpPr>
              <a:spLocks noChangeShapeType="1"/>
            </p:cNvSpPr>
            <p:nvPr/>
          </p:nvSpPr>
          <p:spPr bwMode="auto">
            <a:xfrm flipH="1">
              <a:off x="6781800" y="3454400"/>
              <a:ext cx="381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93" name="Text Box 74">
              <a:extLst>
                <a:ext uri="{FF2B5EF4-FFF2-40B4-BE49-F238E27FC236}">
                  <a16:creationId xmlns:a16="http://schemas.microsoft.com/office/drawing/2014/main" id="{E0619BA7-67BA-4144-BD04-972C85E53B48}"/>
                </a:ext>
              </a:extLst>
            </p:cNvPr>
            <p:cNvSpPr txBox="1">
              <a:spLocks noChangeArrowheads="1"/>
            </p:cNvSpPr>
            <p:nvPr/>
          </p:nvSpPr>
          <p:spPr bwMode="auto">
            <a:xfrm>
              <a:off x="7696200" y="2224088"/>
              <a:ext cx="320675" cy="457200"/>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sz="2400">
                  <a:ea typeface="Arial Unicode MS" pitchFamily="34" charset="-128"/>
                </a:rPr>
                <a:t>ε</a:t>
              </a:r>
            </a:p>
          </p:txBody>
        </p:sp>
        <p:sp>
          <p:nvSpPr>
            <p:cNvPr id="14394" name="Text Box 75">
              <a:extLst>
                <a:ext uri="{FF2B5EF4-FFF2-40B4-BE49-F238E27FC236}">
                  <a16:creationId xmlns:a16="http://schemas.microsoft.com/office/drawing/2014/main" id="{81BB6B48-B81E-4AC3-A5B4-7DA47E9A6364}"/>
                </a:ext>
              </a:extLst>
            </p:cNvPr>
            <p:cNvSpPr txBox="1">
              <a:spLocks noChangeArrowheads="1"/>
            </p:cNvSpPr>
            <p:nvPr/>
          </p:nvSpPr>
          <p:spPr bwMode="auto">
            <a:xfrm>
              <a:off x="7010400" y="3506788"/>
              <a:ext cx="336550" cy="457200"/>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ahoma" panose="020B0604030504040204" pitchFamily="34" charset="0"/>
                </a:rPr>
                <a:t>L</a:t>
              </a:r>
            </a:p>
          </p:txBody>
        </p:sp>
        <p:sp>
          <p:nvSpPr>
            <p:cNvPr id="14395" name="Text Box 76">
              <a:extLst>
                <a:ext uri="{FF2B5EF4-FFF2-40B4-BE49-F238E27FC236}">
                  <a16:creationId xmlns:a16="http://schemas.microsoft.com/office/drawing/2014/main" id="{4DF94E0A-2EFC-4645-8B90-62B57B51F508}"/>
                </a:ext>
              </a:extLst>
            </p:cNvPr>
            <p:cNvSpPr txBox="1">
              <a:spLocks noChangeArrowheads="1"/>
            </p:cNvSpPr>
            <p:nvPr/>
          </p:nvSpPr>
          <p:spPr bwMode="auto">
            <a:xfrm>
              <a:off x="8229600" y="3735388"/>
              <a:ext cx="461963" cy="457200"/>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ahoma" panose="020B0604030504040204" pitchFamily="34" charset="0"/>
                </a:rPr>
                <a:t>Đ’</a:t>
              </a:r>
            </a:p>
          </p:txBody>
        </p:sp>
        <p:sp>
          <p:nvSpPr>
            <p:cNvPr id="14396" name="Text Box 78">
              <a:extLst>
                <a:ext uri="{FF2B5EF4-FFF2-40B4-BE49-F238E27FC236}">
                  <a16:creationId xmlns:a16="http://schemas.microsoft.com/office/drawing/2014/main" id="{C5B23A17-7E51-4609-9A0C-1C323E5017F2}"/>
                </a:ext>
              </a:extLst>
            </p:cNvPr>
            <p:cNvSpPr txBox="1">
              <a:spLocks noChangeArrowheads="1"/>
            </p:cNvSpPr>
            <p:nvPr/>
          </p:nvSpPr>
          <p:spPr bwMode="auto">
            <a:xfrm>
              <a:off x="7848600" y="3048000"/>
              <a:ext cx="396875" cy="457200"/>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ahoma" panose="020B0604030504040204" pitchFamily="34" charset="0"/>
                </a:rPr>
                <a:t>Đ</a:t>
              </a:r>
            </a:p>
          </p:txBody>
        </p:sp>
      </p:grpSp>
      <p:grpSp>
        <p:nvGrpSpPr>
          <p:cNvPr id="4" name="Group 3">
            <a:extLst>
              <a:ext uri="{FF2B5EF4-FFF2-40B4-BE49-F238E27FC236}">
                <a16:creationId xmlns:a16="http://schemas.microsoft.com/office/drawing/2014/main" id="{F65A4151-B179-46CD-A68A-4653BBC80BA2}"/>
              </a:ext>
            </a:extLst>
          </p:cNvPr>
          <p:cNvGrpSpPr>
            <a:grpSpLocks/>
          </p:cNvGrpSpPr>
          <p:nvPr/>
        </p:nvGrpSpPr>
        <p:grpSpPr bwMode="auto">
          <a:xfrm>
            <a:off x="8499391" y="4102740"/>
            <a:ext cx="1981200" cy="2132012"/>
            <a:chOff x="6781800" y="4497388"/>
            <a:chExt cx="1981200" cy="2132012"/>
          </a:xfrm>
        </p:grpSpPr>
        <p:grpSp>
          <p:nvGrpSpPr>
            <p:cNvPr id="14345" name="Group 16">
              <a:extLst>
                <a:ext uri="{FF2B5EF4-FFF2-40B4-BE49-F238E27FC236}">
                  <a16:creationId xmlns:a16="http://schemas.microsoft.com/office/drawing/2014/main" id="{740D3016-6129-44B1-9407-2919A49C96C3}"/>
                </a:ext>
              </a:extLst>
            </p:cNvPr>
            <p:cNvGrpSpPr>
              <a:grpSpLocks/>
            </p:cNvGrpSpPr>
            <p:nvPr/>
          </p:nvGrpSpPr>
          <p:grpSpPr bwMode="auto">
            <a:xfrm>
              <a:off x="7512050" y="5572125"/>
              <a:ext cx="1250950" cy="417512"/>
              <a:chOff x="1104" y="3456"/>
              <a:chExt cx="1152" cy="384"/>
            </a:xfrm>
          </p:grpSpPr>
          <p:sp>
            <p:nvSpPr>
              <p:cNvPr id="14377" name="Oval 17">
                <a:extLst>
                  <a:ext uri="{FF2B5EF4-FFF2-40B4-BE49-F238E27FC236}">
                    <a16:creationId xmlns:a16="http://schemas.microsoft.com/office/drawing/2014/main" id="{891C312C-4BEA-4EA1-9E66-19005CAB44B7}"/>
                  </a:ext>
                </a:extLst>
              </p:cNvPr>
              <p:cNvSpPr>
                <a:spLocks noChangeArrowheads="1"/>
              </p:cNvSpPr>
              <p:nvPr/>
            </p:nvSpPr>
            <p:spPr bwMode="auto">
              <a:xfrm>
                <a:off x="1488" y="3456"/>
                <a:ext cx="384" cy="384"/>
              </a:xfrm>
              <a:prstGeom prst="ellipse">
                <a:avLst/>
              </a:prstGeom>
              <a:solidFill>
                <a:srgbClr val="FF99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14378" name="Group 18">
                <a:extLst>
                  <a:ext uri="{FF2B5EF4-FFF2-40B4-BE49-F238E27FC236}">
                    <a16:creationId xmlns:a16="http://schemas.microsoft.com/office/drawing/2014/main" id="{9D88086B-3CF7-454B-9060-02F610F2942C}"/>
                  </a:ext>
                </a:extLst>
              </p:cNvPr>
              <p:cNvGrpSpPr>
                <a:grpSpLocks/>
              </p:cNvGrpSpPr>
              <p:nvPr/>
            </p:nvGrpSpPr>
            <p:grpSpPr bwMode="auto">
              <a:xfrm rot="2700000">
                <a:off x="1536" y="3504"/>
                <a:ext cx="288" cy="288"/>
                <a:chOff x="1536" y="3504"/>
                <a:chExt cx="288" cy="288"/>
              </a:xfrm>
            </p:grpSpPr>
            <p:sp>
              <p:nvSpPr>
                <p:cNvPr id="14381" name="Line 19">
                  <a:extLst>
                    <a:ext uri="{FF2B5EF4-FFF2-40B4-BE49-F238E27FC236}">
                      <a16:creationId xmlns:a16="http://schemas.microsoft.com/office/drawing/2014/main" id="{69F88B3C-3593-4403-97C4-573244482595}"/>
                    </a:ext>
                  </a:extLst>
                </p:cNvPr>
                <p:cNvSpPr>
                  <a:spLocks noChangeShapeType="1"/>
                </p:cNvSpPr>
                <p:nvPr/>
              </p:nvSpPr>
              <p:spPr bwMode="auto">
                <a:xfrm>
                  <a:off x="1536" y="3648"/>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2" name="Line 20">
                  <a:extLst>
                    <a:ext uri="{FF2B5EF4-FFF2-40B4-BE49-F238E27FC236}">
                      <a16:creationId xmlns:a16="http://schemas.microsoft.com/office/drawing/2014/main" id="{EBB301B5-D048-40D4-A530-BD796E332CB8}"/>
                    </a:ext>
                  </a:extLst>
                </p:cNvPr>
                <p:cNvSpPr>
                  <a:spLocks noChangeShapeType="1"/>
                </p:cNvSpPr>
                <p:nvPr/>
              </p:nvSpPr>
              <p:spPr bwMode="auto">
                <a:xfrm>
                  <a:off x="1680" y="350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379" name="Line 21">
                <a:extLst>
                  <a:ext uri="{FF2B5EF4-FFF2-40B4-BE49-F238E27FC236}">
                    <a16:creationId xmlns:a16="http://schemas.microsoft.com/office/drawing/2014/main" id="{27D3ECD8-5849-4A28-AE4C-BB15C26D4CEB}"/>
                  </a:ext>
                </a:extLst>
              </p:cNvPr>
              <p:cNvSpPr>
                <a:spLocks noChangeShapeType="1"/>
              </p:cNvSpPr>
              <p:nvPr/>
            </p:nvSpPr>
            <p:spPr bwMode="auto">
              <a:xfrm>
                <a:off x="1872" y="3648"/>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0" name="Line 22">
                <a:extLst>
                  <a:ext uri="{FF2B5EF4-FFF2-40B4-BE49-F238E27FC236}">
                    <a16:creationId xmlns:a16="http://schemas.microsoft.com/office/drawing/2014/main" id="{24847D5E-7453-4986-BB9C-B7C1F63555D4}"/>
                  </a:ext>
                </a:extLst>
              </p:cNvPr>
              <p:cNvSpPr>
                <a:spLocks noChangeShapeType="1"/>
              </p:cNvSpPr>
              <p:nvPr/>
            </p:nvSpPr>
            <p:spPr bwMode="auto">
              <a:xfrm flipH="1">
                <a:off x="1104" y="3648"/>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346" name="Line 23">
              <a:extLst>
                <a:ext uri="{FF2B5EF4-FFF2-40B4-BE49-F238E27FC236}">
                  <a16:creationId xmlns:a16="http://schemas.microsoft.com/office/drawing/2014/main" id="{5966B54A-1DBE-4BAB-900F-FDA1D37D8D5B}"/>
                </a:ext>
              </a:extLst>
            </p:cNvPr>
            <p:cNvSpPr>
              <a:spLocks noChangeShapeType="1"/>
            </p:cNvSpPr>
            <p:nvPr/>
          </p:nvSpPr>
          <p:spPr bwMode="auto">
            <a:xfrm flipV="1">
              <a:off x="6781800" y="4946650"/>
              <a:ext cx="0" cy="8350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Line 24">
              <a:extLst>
                <a:ext uri="{FF2B5EF4-FFF2-40B4-BE49-F238E27FC236}">
                  <a16:creationId xmlns:a16="http://schemas.microsoft.com/office/drawing/2014/main" id="{9446BC56-0E1B-426D-BB9F-91FBC644936F}"/>
                </a:ext>
              </a:extLst>
            </p:cNvPr>
            <p:cNvSpPr>
              <a:spLocks noChangeShapeType="1"/>
            </p:cNvSpPr>
            <p:nvPr/>
          </p:nvSpPr>
          <p:spPr bwMode="auto">
            <a:xfrm>
              <a:off x="6781800" y="4946650"/>
              <a:ext cx="4175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Line 25">
              <a:extLst>
                <a:ext uri="{FF2B5EF4-FFF2-40B4-BE49-F238E27FC236}">
                  <a16:creationId xmlns:a16="http://schemas.microsoft.com/office/drawing/2014/main" id="{1AC2D7BD-267D-4BA0-885C-A63DD1932922}"/>
                </a:ext>
              </a:extLst>
            </p:cNvPr>
            <p:cNvSpPr>
              <a:spLocks noChangeShapeType="1"/>
            </p:cNvSpPr>
            <p:nvPr/>
          </p:nvSpPr>
          <p:spPr bwMode="auto">
            <a:xfrm>
              <a:off x="8242300" y="4946650"/>
              <a:ext cx="5207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Line 26">
              <a:extLst>
                <a:ext uri="{FF2B5EF4-FFF2-40B4-BE49-F238E27FC236}">
                  <a16:creationId xmlns:a16="http://schemas.microsoft.com/office/drawing/2014/main" id="{776A167A-E400-4214-B79F-08E8EF5CDE43}"/>
                </a:ext>
              </a:extLst>
            </p:cNvPr>
            <p:cNvSpPr>
              <a:spLocks noChangeShapeType="1"/>
            </p:cNvSpPr>
            <p:nvPr/>
          </p:nvSpPr>
          <p:spPr bwMode="auto">
            <a:xfrm>
              <a:off x="8763000" y="4946650"/>
              <a:ext cx="0" cy="8350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4350" name="Group 27">
              <a:extLst>
                <a:ext uri="{FF2B5EF4-FFF2-40B4-BE49-F238E27FC236}">
                  <a16:creationId xmlns:a16="http://schemas.microsoft.com/office/drawing/2014/main" id="{1E76E028-3B88-499E-81A7-547F1582ADCE}"/>
                </a:ext>
              </a:extLst>
            </p:cNvPr>
            <p:cNvGrpSpPr>
              <a:grpSpLocks/>
            </p:cNvGrpSpPr>
            <p:nvPr/>
          </p:nvGrpSpPr>
          <p:grpSpPr bwMode="auto">
            <a:xfrm>
              <a:off x="7199313" y="4738688"/>
              <a:ext cx="1042988" cy="417512"/>
              <a:chOff x="1440" y="912"/>
              <a:chExt cx="960" cy="384"/>
            </a:xfrm>
          </p:grpSpPr>
          <p:sp>
            <p:nvSpPr>
              <p:cNvPr id="14374" name="Oval 28">
                <a:extLst>
                  <a:ext uri="{FF2B5EF4-FFF2-40B4-BE49-F238E27FC236}">
                    <a16:creationId xmlns:a16="http://schemas.microsoft.com/office/drawing/2014/main" id="{F3F089F6-FF72-459C-AD7F-2E5BDD893D7E}"/>
                  </a:ext>
                </a:extLst>
              </p:cNvPr>
              <p:cNvSpPr>
                <a:spLocks noChangeArrowheads="1"/>
              </p:cNvSpPr>
              <p:nvPr/>
            </p:nvSpPr>
            <p:spPr bwMode="auto">
              <a:xfrm>
                <a:off x="1728" y="912"/>
                <a:ext cx="384" cy="384"/>
              </a:xfrm>
              <a:prstGeom prst="ellipse">
                <a:avLst/>
              </a:prstGeom>
              <a:solidFill>
                <a:srgbClr val="00206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000">
                    <a:solidFill>
                      <a:schemeClr val="bg1"/>
                    </a:solidFill>
                    <a:latin typeface="Tahoma" panose="020B0604030504040204" pitchFamily="34" charset="0"/>
                    <a:sym typeface="Symbol" panose="05050102010706020507" pitchFamily="18" charset="2"/>
                  </a:rPr>
                  <a:t></a:t>
                </a:r>
              </a:p>
            </p:txBody>
          </p:sp>
          <p:sp>
            <p:nvSpPr>
              <p:cNvPr id="14375" name="Line 29">
                <a:extLst>
                  <a:ext uri="{FF2B5EF4-FFF2-40B4-BE49-F238E27FC236}">
                    <a16:creationId xmlns:a16="http://schemas.microsoft.com/office/drawing/2014/main" id="{9255D0C1-5209-4C18-AA81-60992171E891}"/>
                  </a:ext>
                </a:extLst>
              </p:cNvPr>
              <p:cNvSpPr>
                <a:spLocks noChangeShapeType="1"/>
              </p:cNvSpPr>
              <p:nvPr/>
            </p:nvSpPr>
            <p:spPr bwMode="auto">
              <a:xfrm>
                <a:off x="2112" y="1104"/>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6" name="Line 30">
                <a:extLst>
                  <a:ext uri="{FF2B5EF4-FFF2-40B4-BE49-F238E27FC236}">
                    <a16:creationId xmlns:a16="http://schemas.microsoft.com/office/drawing/2014/main" id="{EA1DB8E2-CD84-4D44-A1AA-EA43B5C8C8E6}"/>
                  </a:ext>
                </a:extLst>
              </p:cNvPr>
              <p:cNvSpPr>
                <a:spLocks noChangeShapeType="1"/>
              </p:cNvSpPr>
              <p:nvPr/>
            </p:nvSpPr>
            <p:spPr bwMode="auto">
              <a:xfrm>
                <a:off x="1440" y="1104"/>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51" name="Group 31">
              <a:extLst>
                <a:ext uri="{FF2B5EF4-FFF2-40B4-BE49-F238E27FC236}">
                  <a16:creationId xmlns:a16="http://schemas.microsoft.com/office/drawing/2014/main" id="{912255BA-DC6E-4AC4-8692-737CDD8BF7E8}"/>
                </a:ext>
              </a:extLst>
            </p:cNvPr>
            <p:cNvGrpSpPr>
              <a:grpSpLocks/>
            </p:cNvGrpSpPr>
            <p:nvPr/>
          </p:nvGrpSpPr>
          <p:grpSpPr bwMode="auto">
            <a:xfrm>
              <a:off x="7162800" y="6211888"/>
              <a:ext cx="1250950" cy="417512"/>
              <a:chOff x="1104" y="3456"/>
              <a:chExt cx="1152" cy="384"/>
            </a:xfrm>
          </p:grpSpPr>
          <p:sp>
            <p:nvSpPr>
              <p:cNvPr id="14368" name="Oval 32">
                <a:extLst>
                  <a:ext uri="{FF2B5EF4-FFF2-40B4-BE49-F238E27FC236}">
                    <a16:creationId xmlns:a16="http://schemas.microsoft.com/office/drawing/2014/main" id="{AB088663-DEF8-4C8B-A484-30C471404069}"/>
                  </a:ext>
                </a:extLst>
              </p:cNvPr>
              <p:cNvSpPr>
                <a:spLocks noChangeArrowheads="1"/>
              </p:cNvSpPr>
              <p:nvPr/>
            </p:nvSpPr>
            <p:spPr bwMode="auto">
              <a:xfrm>
                <a:off x="1488" y="3456"/>
                <a:ext cx="384" cy="384"/>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14369" name="Group 33">
                <a:extLst>
                  <a:ext uri="{FF2B5EF4-FFF2-40B4-BE49-F238E27FC236}">
                    <a16:creationId xmlns:a16="http://schemas.microsoft.com/office/drawing/2014/main" id="{92339AE8-7353-4B5F-AD62-59A95CFB947F}"/>
                  </a:ext>
                </a:extLst>
              </p:cNvPr>
              <p:cNvGrpSpPr>
                <a:grpSpLocks/>
              </p:cNvGrpSpPr>
              <p:nvPr/>
            </p:nvGrpSpPr>
            <p:grpSpPr bwMode="auto">
              <a:xfrm rot="2700000">
                <a:off x="1536" y="3504"/>
                <a:ext cx="288" cy="288"/>
                <a:chOff x="1536" y="3504"/>
                <a:chExt cx="288" cy="288"/>
              </a:xfrm>
            </p:grpSpPr>
            <p:sp>
              <p:nvSpPr>
                <p:cNvPr id="14372" name="Line 34">
                  <a:extLst>
                    <a:ext uri="{FF2B5EF4-FFF2-40B4-BE49-F238E27FC236}">
                      <a16:creationId xmlns:a16="http://schemas.microsoft.com/office/drawing/2014/main" id="{B1B82489-D428-4F32-B408-E277006B0BDE}"/>
                    </a:ext>
                  </a:extLst>
                </p:cNvPr>
                <p:cNvSpPr>
                  <a:spLocks noChangeShapeType="1"/>
                </p:cNvSpPr>
                <p:nvPr/>
              </p:nvSpPr>
              <p:spPr bwMode="auto">
                <a:xfrm>
                  <a:off x="1536" y="3648"/>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3" name="Line 35">
                  <a:extLst>
                    <a:ext uri="{FF2B5EF4-FFF2-40B4-BE49-F238E27FC236}">
                      <a16:creationId xmlns:a16="http://schemas.microsoft.com/office/drawing/2014/main" id="{A3BE7228-0143-4F14-8165-25F52D23D5EB}"/>
                    </a:ext>
                  </a:extLst>
                </p:cNvPr>
                <p:cNvSpPr>
                  <a:spLocks noChangeShapeType="1"/>
                </p:cNvSpPr>
                <p:nvPr/>
              </p:nvSpPr>
              <p:spPr bwMode="auto">
                <a:xfrm>
                  <a:off x="1680" y="350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370" name="Line 36">
                <a:extLst>
                  <a:ext uri="{FF2B5EF4-FFF2-40B4-BE49-F238E27FC236}">
                    <a16:creationId xmlns:a16="http://schemas.microsoft.com/office/drawing/2014/main" id="{D84F9FBA-DB13-45A0-A501-DB5AFAAF1813}"/>
                  </a:ext>
                </a:extLst>
              </p:cNvPr>
              <p:cNvSpPr>
                <a:spLocks noChangeShapeType="1"/>
              </p:cNvSpPr>
              <p:nvPr/>
            </p:nvSpPr>
            <p:spPr bwMode="auto">
              <a:xfrm>
                <a:off x="1872" y="3648"/>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1" name="Line 37">
                <a:extLst>
                  <a:ext uri="{FF2B5EF4-FFF2-40B4-BE49-F238E27FC236}">
                    <a16:creationId xmlns:a16="http://schemas.microsoft.com/office/drawing/2014/main" id="{0534DFC0-7FEE-4CA8-A8F9-BF5BC9EDD7E3}"/>
                  </a:ext>
                </a:extLst>
              </p:cNvPr>
              <p:cNvSpPr>
                <a:spLocks noChangeShapeType="1"/>
              </p:cNvSpPr>
              <p:nvPr/>
            </p:nvSpPr>
            <p:spPr bwMode="auto">
              <a:xfrm flipH="1">
                <a:off x="1104" y="3648"/>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352" name="Line 38">
              <a:extLst>
                <a:ext uri="{FF2B5EF4-FFF2-40B4-BE49-F238E27FC236}">
                  <a16:creationId xmlns:a16="http://schemas.microsoft.com/office/drawing/2014/main" id="{7CB5CBFE-A3A4-45FA-B6D7-49762897C8CE}"/>
                </a:ext>
              </a:extLst>
            </p:cNvPr>
            <p:cNvSpPr>
              <a:spLocks noChangeShapeType="1"/>
            </p:cNvSpPr>
            <p:nvPr/>
          </p:nvSpPr>
          <p:spPr bwMode="auto">
            <a:xfrm>
              <a:off x="8382000" y="6415088"/>
              <a:ext cx="381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3" name="Line 39">
              <a:extLst>
                <a:ext uri="{FF2B5EF4-FFF2-40B4-BE49-F238E27FC236}">
                  <a16:creationId xmlns:a16="http://schemas.microsoft.com/office/drawing/2014/main" id="{CEC29D12-54B2-4082-8A93-DF87B89B100D}"/>
                </a:ext>
              </a:extLst>
            </p:cNvPr>
            <p:cNvSpPr>
              <a:spLocks noChangeShapeType="1"/>
            </p:cNvSpPr>
            <p:nvPr/>
          </p:nvSpPr>
          <p:spPr bwMode="auto">
            <a:xfrm>
              <a:off x="8763000" y="5729288"/>
              <a:ext cx="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4" name="Line 40">
              <a:extLst>
                <a:ext uri="{FF2B5EF4-FFF2-40B4-BE49-F238E27FC236}">
                  <a16:creationId xmlns:a16="http://schemas.microsoft.com/office/drawing/2014/main" id="{194BCC23-4327-452F-B63B-1D2E03D20490}"/>
                </a:ext>
              </a:extLst>
            </p:cNvPr>
            <p:cNvSpPr>
              <a:spLocks noChangeShapeType="1"/>
            </p:cNvSpPr>
            <p:nvPr/>
          </p:nvSpPr>
          <p:spPr bwMode="auto">
            <a:xfrm>
              <a:off x="6781800" y="5729288"/>
              <a:ext cx="0"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Line 41">
              <a:extLst>
                <a:ext uri="{FF2B5EF4-FFF2-40B4-BE49-F238E27FC236}">
                  <a16:creationId xmlns:a16="http://schemas.microsoft.com/office/drawing/2014/main" id="{3F819247-0C82-44D2-8AA7-0EA211ACCDFC}"/>
                </a:ext>
              </a:extLst>
            </p:cNvPr>
            <p:cNvSpPr>
              <a:spLocks noChangeShapeType="1"/>
            </p:cNvSpPr>
            <p:nvPr/>
          </p:nvSpPr>
          <p:spPr bwMode="auto">
            <a:xfrm>
              <a:off x="6781800" y="6415088"/>
              <a:ext cx="381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4356" name="Group 66">
              <a:extLst>
                <a:ext uri="{FF2B5EF4-FFF2-40B4-BE49-F238E27FC236}">
                  <a16:creationId xmlns:a16="http://schemas.microsoft.com/office/drawing/2014/main" id="{AF64B467-06F9-43BB-A537-FFD4B6976C16}"/>
                </a:ext>
              </a:extLst>
            </p:cNvPr>
            <p:cNvGrpSpPr>
              <a:grpSpLocks/>
            </p:cNvGrpSpPr>
            <p:nvPr/>
          </p:nvGrpSpPr>
          <p:grpSpPr bwMode="auto">
            <a:xfrm>
              <a:off x="6781800" y="5626100"/>
              <a:ext cx="762000" cy="152400"/>
              <a:chOff x="3696" y="1776"/>
              <a:chExt cx="1200" cy="240"/>
            </a:xfrm>
          </p:grpSpPr>
          <p:sp>
            <p:nvSpPr>
              <p:cNvPr id="14361" name="Arc 67">
                <a:extLst>
                  <a:ext uri="{FF2B5EF4-FFF2-40B4-BE49-F238E27FC236}">
                    <a16:creationId xmlns:a16="http://schemas.microsoft.com/office/drawing/2014/main" id="{570284BD-85CE-476F-AA08-FED894D51562}"/>
                  </a:ext>
                </a:extLst>
              </p:cNvPr>
              <p:cNvSpPr>
                <a:spLocks/>
              </p:cNvSpPr>
              <p:nvPr/>
            </p:nvSpPr>
            <p:spPr bwMode="auto">
              <a:xfrm>
                <a:off x="4176" y="1872"/>
                <a:ext cx="288" cy="1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Lst>
                <a:ahLst/>
                <a:cxnLst>
                  <a:cxn ang="T6">
                    <a:pos x="T0" y="T1"/>
                  </a:cxn>
                  <a:cxn ang="T7">
                    <a:pos x="T2" y="T3"/>
                  </a:cxn>
                  <a:cxn ang="T8">
                    <a:pos x="T4" y="T5"/>
                  </a:cxn>
                </a:cxnLst>
                <a:rect l="0" t="0" r="r" b="b"/>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2" name="Arc 68">
                <a:extLst>
                  <a:ext uri="{FF2B5EF4-FFF2-40B4-BE49-F238E27FC236}">
                    <a16:creationId xmlns:a16="http://schemas.microsoft.com/office/drawing/2014/main" id="{7DBEC55C-3883-46E5-B798-0CDED40CC0CE}"/>
                  </a:ext>
                </a:extLst>
              </p:cNvPr>
              <p:cNvSpPr>
                <a:spLocks/>
              </p:cNvSpPr>
              <p:nvPr/>
            </p:nvSpPr>
            <p:spPr bwMode="auto">
              <a:xfrm>
                <a:off x="4464" y="1872"/>
                <a:ext cx="288" cy="1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Lst>
                <a:ahLst/>
                <a:cxnLst>
                  <a:cxn ang="T6">
                    <a:pos x="T0" y="T1"/>
                  </a:cxn>
                  <a:cxn ang="T7">
                    <a:pos x="T2" y="T3"/>
                  </a:cxn>
                  <a:cxn ang="T8">
                    <a:pos x="T4" y="T5"/>
                  </a:cxn>
                </a:cxnLst>
                <a:rect l="0" t="0" r="r" b="b"/>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3" name="Arc 69">
                <a:extLst>
                  <a:ext uri="{FF2B5EF4-FFF2-40B4-BE49-F238E27FC236}">
                    <a16:creationId xmlns:a16="http://schemas.microsoft.com/office/drawing/2014/main" id="{2C254B11-8580-409B-9696-DDE7A95FD249}"/>
                  </a:ext>
                </a:extLst>
              </p:cNvPr>
              <p:cNvSpPr>
                <a:spLocks/>
              </p:cNvSpPr>
              <p:nvPr/>
            </p:nvSpPr>
            <p:spPr bwMode="auto">
              <a:xfrm>
                <a:off x="3888" y="1872"/>
                <a:ext cx="288" cy="1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Lst>
                <a:ahLst/>
                <a:cxnLst>
                  <a:cxn ang="T6">
                    <a:pos x="T0" y="T1"/>
                  </a:cxn>
                  <a:cxn ang="T7">
                    <a:pos x="T2" y="T3"/>
                  </a:cxn>
                  <a:cxn ang="T8">
                    <a:pos x="T4" y="T5"/>
                  </a:cxn>
                </a:cxnLst>
                <a:rect l="0" t="0" r="r" b="b"/>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4" name="Line 70">
                <a:extLst>
                  <a:ext uri="{FF2B5EF4-FFF2-40B4-BE49-F238E27FC236}">
                    <a16:creationId xmlns:a16="http://schemas.microsoft.com/office/drawing/2014/main" id="{E428E5C5-D27D-4E13-8AD9-766E9AF28B82}"/>
                  </a:ext>
                </a:extLst>
              </p:cNvPr>
              <p:cNvSpPr>
                <a:spLocks noChangeShapeType="1"/>
              </p:cNvSpPr>
              <p:nvPr/>
            </p:nvSpPr>
            <p:spPr bwMode="auto">
              <a:xfrm flipH="1">
                <a:off x="3696" y="2016"/>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5" name="Line 71">
                <a:extLst>
                  <a:ext uri="{FF2B5EF4-FFF2-40B4-BE49-F238E27FC236}">
                    <a16:creationId xmlns:a16="http://schemas.microsoft.com/office/drawing/2014/main" id="{C0052F1F-8EA1-48E6-A02F-BAEE3E797452}"/>
                  </a:ext>
                </a:extLst>
              </p:cNvPr>
              <p:cNvSpPr>
                <a:spLocks noChangeShapeType="1"/>
              </p:cNvSpPr>
              <p:nvPr/>
            </p:nvSpPr>
            <p:spPr bwMode="auto">
              <a:xfrm>
                <a:off x="4752" y="2016"/>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6" name="Line 72">
                <a:extLst>
                  <a:ext uri="{FF2B5EF4-FFF2-40B4-BE49-F238E27FC236}">
                    <a16:creationId xmlns:a16="http://schemas.microsoft.com/office/drawing/2014/main" id="{26EE4855-F246-4637-BBEF-FAEA0424A4A3}"/>
                  </a:ext>
                </a:extLst>
              </p:cNvPr>
              <p:cNvSpPr>
                <a:spLocks noChangeShapeType="1"/>
              </p:cNvSpPr>
              <p:nvPr/>
            </p:nvSpPr>
            <p:spPr bwMode="auto">
              <a:xfrm>
                <a:off x="3888" y="1776"/>
                <a:ext cx="86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7" name="Line 73">
                <a:extLst>
                  <a:ext uri="{FF2B5EF4-FFF2-40B4-BE49-F238E27FC236}">
                    <a16:creationId xmlns:a16="http://schemas.microsoft.com/office/drawing/2014/main" id="{D38C047D-291F-4F84-9911-C67A1DBFD3D6}"/>
                  </a:ext>
                </a:extLst>
              </p:cNvPr>
              <p:cNvSpPr>
                <a:spLocks noChangeShapeType="1"/>
              </p:cNvSpPr>
              <p:nvPr/>
            </p:nvSpPr>
            <p:spPr bwMode="auto">
              <a:xfrm>
                <a:off x="3888" y="1816"/>
                <a:ext cx="86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357" name="Text Box 77">
              <a:extLst>
                <a:ext uri="{FF2B5EF4-FFF2-40B4-BE49-F238E27FC236}">
                  <a16:creationId xmlns:a16="http://schemas.microsoft.com/office/drawing/2014/main" id="{403D8FBC-7E67-4B48-862F-3A79DD3C6D9F}"/>
                </a:ext>
              </a:extLst>
            </p:cNvPr>
            <p:cNvSpPr txBox="1">
              <a:spLocks noChangeArrowheads="1"/>
            </p:cNvSpPr>
            <p:nvPr/>
          </p:nvSpPr>
          <p:spPr bwMode="auto">
            <a:xfrm>
              <a:off x="7010400" y="5183188"/>
              <a:ext cx="336550" cy="457200"/>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ahoma" panose="020B0604030504040204" pitchFamily="34" charset="0"/>
                </a:rPr>
                <a:t>L</a:t>
              </a:r>
            </a:p>
          </p:txBody>
        </p:sp>
        <p:sp>
          <p:nvSpPr>
            <p:cNvPr id="14358" name="Text Box 79">
              <a:extLst>
                <a:ext uri="{FF2B5EF4-FFF2-40B4-BE49-F238E27FC236}">
                  <a16:creationId xmlns:a16="http://schemas.microsoft.com/office/drawing/2014/main" id="{12F5A5C2-B871-435E-9141-9972F87EBC6C}"/>
                </a:ext>
              </a:extLst>
            </p:cNvPr>
            <p:cNvSpPr txBox="1">
              <a:spLocks noChangeArrowheads="1"/>
            </p:cNvSpPr>
            <p:nvPr/>
          </p:nvSpPr>
          <p:spPr bwMode="auto">
            <a:xfrm>
              <a:off x="7913688" y="6035675"/>
              <a:ext cx="461963" cy="457200"/>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ahoma" panose="020B0604030504040204" pitchFamily="34" charset="0"/>
                </a:rPr>
                <a:t>Đ’</a:t>
              </a:r>
            </a:p>
          </p:txBody>
        </p:sp>
        <p:sp>
          <p:nvSpPr>
            <p:cNvPr id="14359" name="Text Box 80">
              <a:extLst>
                <a:ext uri="{FF2B5EF4-FFF2-40B4-BE49-F238E27FC236}">
                  <a16:creationId xmlns:a16="http://schemas.microsoft.com/office/drawing/2014/main" id="{CDC3F745-3969-48DD-B435-FF91CFB0E0F9}"/>
                </a:ext>
              </a:extLst>
            </p:cNvPr>
            <p:cNvSpPr txBox="1">
              <a:spLocks noChangeArrowheads="1"/>
            </p:cNvSpPr>
            <p:nvPr/>
          </p:nvSpPr>
          <p:spPr bwMode="auto">
            <a:xfrm>
              <a:off x="8342313" y="5349875"/>
              <a:ext cx="396875" cy="457200"/>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ahoma" panose="020B0604030504040204" pitchFamily="34" charset="0"/>
                </a:rPr>
                <a:t>Đ</a:t>
              </a:r>
            </a:p>
          </p:txBody>
        </p:sp>
        <p:sp>
          <p:nvSpPr>
            <p:cNvPr id="14360" name="Text Box 81">
              <a:extLst>
                <a:ext uri="{FF2B5EF4-FFF2-40B4-BE49-F238E27FC236}">
                  <a16:creationId xmlns:a16="http://schemas.microsoft.com/office/drawing/2014/main" id="{88D015C4-6BA9-4C22-A2E3-83F1FE4225AC}"/>
                </a:ext>
              </a:extLst>
            </p:cNvPr>
            <p:cNvSpPr txBox="1">
              <a:spLocks noChangeArrowheads="1"/>
            </p:cNvSpPr>
            <p:nvPr/>
          </p:nvSpPr>
          <p:spPr bwMode="auto">
            <a:xfrm>
              <a:off x="7162800" y="4497388"/>
              <a:ext cx="354013" cy="457200"/>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ahoma" panose="020B0604030504040204" pitchFamily="34" charset="0"/>
                </a:rPr>
                <a:t>u</a:t>
              </a:r>
            </a:p>
          </p:txBody>
        </p:sp>
      </p:grpSp>
      <p:sp>
        <p:nvSpPr>
          <p:cNvPr id="117" name="Rectangle 3">
            <a:extLst>
              <a:ext uri="{FF2B5EF4-FFF2-40B4-BE49-F238E27FC236}">
                <a16:creationId xmlns:a16="http://schemas.microsoft.com/office/drawing/2014/main" id="{1C1B76E6-7211-42F9-8F81-67993A54BF98}"/>
              </a:ext>
            </a:extLst>
          </p:cNvPr>
          <p:cNvSpPr>
            <a:spLocks noChangeArrowheads="1"/>
          </p:cNvSpPr>
          <p:nvPr/>
        </p:nvSpPr>
        <p:spPr bwMode="auto">
          <a:xfrm>
            <a:off x="609600" y="1296959"/>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t>1. Thí nghiệm</a:t>
            </a:r>
          </a:p>
        </p:txBody>
      </p:sp>
      <p:sp>
        <p:nvSpPr>
          <p:cNvPr id="118" name="Rectangle 4">
            <a:extLst>
              <a:ext uri="{FF2B5EF4-FFF2-40B4-BE49-F238E27FC236}">
                <a16:creationId xmlns:a16="http://schemas.microsoft.com/office/drawing/2014/main" id="{E0D9B4AC-F4A8-495C-99B8-13F151432013}"/>
              </a:ext>
            </a:extLst>
          </p:cNvPr>
          <p:cNvSpPr>
            <a:spLocks noChangeArrowheads="1"/>
          </p:cNvSpPr>
          <p:nvPr/>
        </p:nvSpPr>
        <p:spPr bwMode="auto">
          <a:xfrm>
            <a:off x="764963" y="2161225"/>
            <a:ext cx="6477000" cy="150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a:t>+ NX TN1: Đối với nguồn điện không đổi: hai bóng đèn sáng như nhau, như vậy cuộn cảm cho dòng điện không đổi đi qua và không cản trở dòng không đổi</a:t>
            </a:r>
          </a:p>
        </p:txBody>
      </p:sp>
      <p:sp>
        <p:nvSpPr>
          <p:cNvPr id="119" name="Rectangle 5">
            <a:extLst>
              <a:ext uri="{FF2B5EF4-FFF2-40B4-BE49-F238E27FC236}">
                <a16:creationId xmlns:a16="http://schemas.microsoft.com/office/drawing/2014/main" id="{54C69FD4-F9DE-405D-AC7B-D2BB329E1F6D}"/>
              </a:ext>
            </a:extLst>
          </p:cNvPr>
          <p:cNvSpPr>
            <a:spLocks noChangeArrowheads="1"/>
          </p:cNvSpPr>
          <p:nvPr/>
        </p:nvSpPr>
        <p:spPr bwMode="auto">
          <a:xfrm>
            <a:off x="746048" y="4280537"/>
            <a:ext cx="6859741"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a:t>+ NX TN2: Đối với nguồn điện Xoay chiều, mạch có cuộn cảm, đèn sáng yếu hơn. Như vậy cuộn cảm cho dòng xoay chiều đi qua có cản trở</a:t>
            </a:r>
          </a:p>
        </p:txBody>
      </p:sp>
      <p:grpSp>
        <p:nvGrpSpPr>
          <p:cNvPr id="99" name="Group 98">
            <a:extLst>
              <a:ext uri="{FF2B5EF4-FFF2-40B4-BE49-F238E27FC236}">
                <a16:creationId xmlns:a16="http://schemas.microsoft.com/office/drawing/2014/main" id="{393D2979-8488-4671-B185-AE481EDA2C40}"/>
              </a:ext>
            </a:extLst>
          </p:cNvPr>
          <p:cNvGrpSpPr/>
          <p:nvPr/>
        </p:nvGrpSpPr>
        <p:grpSpPr>
          <a:xfrm>
            <a:off x="-29497" y="76202"/>
            <a:ext cx="8808372" cy="585595"/>
            <a:chOff x="74035" y="2246119"/>
            <a:chExt cx="8753795" cy="817446"/>
          </a:xfrm>
        </p:grpSpPr>
        <p:grpSp>
          <p:nvGrpSpPr>
            <p:cNvPr id="100" name="Group 70">
              <a:extLst>
                <a:ext uri="{FF2B5EF4-FFF2-40B4-BE49-F238E27FC236}">
                  <a16:creationId xmlns:a16="http://schemas.microsoft.com/office/drawing/2014/main" id="{A9EE2A9F-E54E-4019-9677-D6EDCA77DAAA}"/>
                </a:ext>
              </a:extLst>
            </p:cNvPr>
            <p:cNvGrpSpPr>
              <a:grpSpLocks/>
            </p:cNvGrpSpPr>
            <p:nvPr/>
          </p:nvGrpSpPr>
          <p:grpSpPr bwMode="auto">
            <a:xfrm>
              <a:off x="232497" y="2303830"/>
              <a:ext cx="8595333" cy="759735"/>
              <a:chOff x="537140" y="3448483"/>
              <a:chExt cx="4426195" cy="1463358"/>
            </a:xfrm>
          </p:grpSpPr>
          <p:pic>
            <p:nvPicPr>
              <p:cNvPr id="103" name="Picture 8" descr="empty-green-rectangle">
                <a:extLst>
                  <a:ext uri="{FF2B5EF4-FFF2-40B4-BE49-F238E27FC236}">
                    <a16:creationId xmlns:a16="http://schemas.microsoft.com/office/drawing/2014/main" id="{0987B5AA-BE73-4584-A575-0C99DBDA4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537140" y="3480361"/>
                <a:ext cx="4426195"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9" descr="green-top-faded">
                <a:extLst>
                  <a:ext uri="{FF2B5EF4-FFF2-40B4-BE49-F238E27FC236}">
                    <a16:creationId xmlns:a16="http://schemas.microsoft.com/office/drawing/2014/main" id="{806424BE-7199-4B77-A761-FDCAAC1EA3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1" name="TextBox 100">
              <a:extLst>
                <a:ext uri="{FF2B5EF4-FFF2-40B4-BE49-F238E27FC236}">
                  <a16:creationId xmlns:a16="http://schemas.microsoft.com/office/drawing/2014/main" id="{B48FB1AD-82F2-4DDE-AC54-1A15D43EAF27}"/>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rPr>
                <a:t>IV</a:t>
              </a:r>
            </a:p>
          </p:txBody>
        </p:sp>
        <p:sp>
          <p:nvSpPr>
            <p:cNvPr id="102" name="Rectangle 1026060">
              <a:extLst>
                <a:ext uri="{FF2B5EF4-FFF2-40B4-BE49-F238E27FC236}">
                  <a16:creationId xmlns:a16="http://schemas.microsoft.com/office/drawing/2014/main" id="{C6A8A38F-65E3-4B2F-BE21-F1F53B0E05CB}"/>
                </a:ext>
              </a:extLst>
            </p:cNvPr>
            <p:cNvSpPr>
              <a:spLocks noChangeArrowheads="1"/>
            </p:cNvSpPr>
            <p:nvPr/>
          </p:nvSpPr>
          <p:spPr bwMode="auto">
            <a:xfrm>
              <a:off x="1209204" y="2246119"/>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t>Mạch điện xoay chiều chỉ có cuộn cảm thuần</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wipe(up)">
                                      <p:cBhvr>
                                        <p:cTn id="12" dur="1000"/>
                                        <p:tgtEl>
                                          <p:spTgt spid="1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9"/>
                                        </p:tgtEl>
                                        <p:attrNameLst>
                                          <p:attrName>style.visibility</p:attrName>
                                        </p:attrNameLst>
                                      </p:cBhvr>
                                      <p:to>
                                        <p:strVal val="visible"/>
                                      </p:to>
                                    </p:set>
                                    <p:animEffect transition="in" filter="wipe(up)">
                                      <p:cBhvr>
                                        <p:cTn id="22"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O THI I VA  U_L">
            <a:hlinkClick r:id="" action="ppaction://media"/>
            <a:extLst>
              <a:ext uri="{FF2B5EF4-FFF2-40B4-BE49-F238E27FC236}">
                <a16:creationId xmlns:a16="http://schemas.microsoft.com/office/drawing/2014/main" id="{04C10D4F-83B7-49A3-859C-30EC0AF1F61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9489" y="2241"/>
            <a:ext cx="12271489" cy="6855759"/>
          </a:xfrm>
          <a:prstGeom prst="rect">
            <a:avLst/>
          </a:prstGeom>
        </p:spPr>
      </p:pic>
    </p:spTree>
    <p:extLst>
      <p:ext uri="{BB962C8B-B14F-4D97-AF65-F5344CB8AC3E}">
        <p14:creationId xmlns:p14="http://schemas.microsoft.com/office/powerpoint/2010/main" val="147984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2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42EE60C5-AC9D-482A-B5ED-506CABE2A0F3}"/>
              </a:ext>
            </a:extLst>
          </p:cNvPr>
          <p:cNvGrpSpPr/>
          <p:nvPr/>
        </p:nvGrpSpPr>
        <p:grpSpPr>
          <a:xfrm>
            <a:off x="4381186" y="106470"/>
            <a:ext cx="3339997" cy="581082"/>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E4F70504-A23A-4EE3-80DD-91953E09E1A8}"/>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70B62C48-DE0A-4F19-8BE0-D7F01BA06ED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Đặt vấn đề</a:t>
              </a:r>
            </a:p>
          </p:txBody>
        </p:sp>
      </p:grpSp>
      <p:pic>
        <p:nvPicPr>
          <p:cNvPr id="8" name="Picture 7">
            <a:extLst>
              <a:ext uri="{FF2B5EF4-FFF2-40B4-BE49-F238E27FC236}">
                <a16:creationId xmlns:a16="http://schemas.microsoft.com/office/drawing/2014/main" id="{B9AC99DF-B840-4765-8D37-697D9D11C2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659" y="1110023"/>
            <a:ext cx="2466797" cy="1850098"/>
          </a:xfrm>
          <a:prstGeom prst="rect">
            <a:avLst/>
          </a:prstGeom>
        </p:spPr>
      </p:pic>
      <p:pic>
        <p:nvPicPr>
          <p:cNvPr id="10" name="Picture 9" descr="Diagram&#10;&#10;Description automatically generated">
            <a:extLst>
              <a:ext uri="{FF2B5EF4-FFF2-40B4-BE49-F238E27FC236}">
                <a16:creationId xmlns:a16="http://schemas.microsoft.com/office/drawing/2014/main" id="{048BC144-4312-472A-A19D-CD9D807FCC6C}"/>
              </a:ext>
            </a:extLst>
          </p:cNvPr>
          <p:cNvPicPr>
            <a:picLocks noChangeAspect="1"/>
          </p:cNvPicPr>
          <p:nvPr/>
        </p:nvPicPr>
        <p:blipFill rotWithShape="1">
          <a:blip r:embed="rId4">
            <a:extLst>
              <a:ext uri="{28A0092B-C50C-407E-A947-70E740481C1C}">
                <a14:useLocalDpi xmlns:a14="http://schemas.microsoft.com/office/drawing/2010/main" val="0"/>
              </a:ext>
            </a:extLst>
          </a:blip>
          <a:srcRect r="-2453" b="16050"/>
          <a:stretch/>
        </p:blipFill>
        <p:spPr>
          <a:xfrm>
            <a:off x="352603" y="2895601"/>
            <a:ext cx="2466797" cy="1943100"/>
          </a:xfrm>
          <a:prstGeom prst="rect">
            <a:avLst/>
          </a:prstGeom>
        </p:spPr>
      </p:pic>
      <p:sp>
        <p:nvSpPr>
          <p:cNvPr id="11" name="TextBox 10">
            <a:extLst>
              <a:ext uri="{FF2B5EF4-FFF2-40B4-BE49-F238E27FC236}">
                <a16:creationId xmlns:a16="http://schemas.microsoft.com/office/drawing/2014/main" id="{DF80F66A-8901-4A6D-B478-7E572A09CD09}"/>
              </a:ext>
            </a:extLst>
          </p:cNvPr>
          <p:cNvSpPr txBox="1"/>
          <p:nvPr/>
        </p:nvSpPr>
        <p:spPr>
          <a:xfrm>
            <a:off x="180797" y="4873650"/>
            <a:ext cx="2745659" cy="1015663"/>
          </a:xfrm>
          <a:prstGeom prst="rect">
            <a:avLst/>
          </a:prstGeom>
          <a:noFill/>
        </p:spPr>
        <p:txBody>
          <a:bodyPr wrap="square">
            <a:spAutoFit/>
          </a:bodyPr>
          <a:lstStyle/>
          <a:p>
            <a:r>
              <a:rPr lang="en-US" altLang="en-US" sz="2000" i="1"/>
              <a:t>Bàn ủi linh kiện chính của nó là </a:t>
            </a:r>
            <a:r>
              <a:rPr lang="en-US" altLang="en-US" sz="2000" i="1">
                <a:solidFill>
                  <a:srgbClr val="FF0000"/>
                </a:solidFill>
              </a:rPr>
              <a:t>một điện trở (R) </a:t>
            </a:r>
            <a:r>
              <a:rPr lang="en-US" altLang="en-US" sz="2000" i="1"/>
              <a:t>(để sinh nhiệt)</a:t>
            </a:r>
            <a:endParaRPr lang="en-US" sz="2000"/>
          </a:p>
        </p:txBody>
      </p:sp>
      <p:sp>
        <p:nvSpPr>
          <p:cNvPr id="13" name="TextBox 12">
            <a:extLst>
              <a:ext uri="{FF2B5EF4-FFF2-40B4-BE49-F238E27FC236}">
                <a16:creationId xmlns:a16="http://schemas.microsoft.com/office/drawing/2014/main" id="{7B832672-0A93-4DE0-9AEB-26237EA80745}"/>
              </a:ext>
            </a:extLst>
          </p:cNvPr>
          <p:cNvSpPr txBox="1"/>
          <p:nvPr/>
        </p:nvSpPr>
        <p:spPr>
          <a:xfrm>
            <a:off x="3012562" y="4764417"/>
            <a:ext cx="2723794" cy="1015663"/>
          </a:xfrm>
          <a:prstGeom prst="rect">
            <a:avLst/>
          </a:prstGeom>
          <a:noFill/>
        </p:spPr>
        <p:txBody>
          <a:bodyPr wrap="square">
            <a:spAutoFit/>
          </a:bodyPr>
          <a:lstStyle/>
          <a:p>
            <a:r>
              <a:rPr lang="en-US" altLang="en-US" sz="2000" i="1"/>
              <a:t>Bóng đèn dây tóc linh kiện chính của nó là </a:t>
            </a:r>
            <a:r>
              <a:rPr lang="en-US" altLang="en-US" sz="2000" i="1">
                <a:solidFill>
                  <a:srgbClr val="FF0000"/>
                </a:solidFill>
              </a:rPr>
              <a:t>một điện trở (R)</a:t>
            </a:r>
            <a:endParaRPr lang="en-US" sz="2000"/>
          </a:p>
        </p:txBody>
      </p:sp>
      <p:pic>
        <p:nvPicPr>
          <p:cNvPr id="16" name="Picture 15" descr="A picture containing water&#10;&#10;Description automatically generated">
            <a:extLst>
              <a:ext uri="{FF2B5EF4-FFF2-40B4-BE49-F238E27FC236}">
                <a16:creationId xmlns:a16="http://schemas.microsoft.com/office/drawing/2014/main" id="{EAF1D6DA-4412-4768-8D28-7C52F91FAA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2474" y="3224091"/>
            <a:ext cx="2177992" cy="1446550"/>
          </a:xfrm>
          <a:prstGeom prst="rect">
            <a:avLst/>
          </a:prstGeom>
        </p:spPr>
      </p:pic>
      <p:pic>
        <p:nvPicPr>
          <p:cNvPr id="17" name="Picture 16" descr="A picture containing outdoor, sky, ground, dirt&#10;&#10;Description automatically generated">
            <a:extLst>
              <a:ext uri="{FF2B5EF4-FFF2-40B4-BE49-F238E27FC236}">
                <a16:creationId xmlns:a16="http://schemas.microsoft.com/office/drawing/2014/main" id="{267B2527-E887-4213-B41E-37B2249D75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001" y="1110023"/>
            <a:ext cx="2526507" cy="1734868"/>
          </a:xfrm>
          <a:prstGeom prst="rect">
            <a:avLst/>
          </a:prstGeom>
        </p:spPr>
      </p:pic>
      <p:pic>
        <p:nvPicPr>
          <p:cNvPr id="19" name="Picture 13">
            <a:extLst>
              <a:ext uri="{FF2B5EF4-FFF2-40B4-BE49-F238E27FC236}">
                <a16:creationId xmlns:a16="http://schemas.microsoft.com/office/drawing/2014/main" id="{AD96BBBD-BD6D-4A3F-B4D4-D9626A86CF9C}"/>
              </a:ext>
            </a:extLst>
          </p:cNvPr>
          <p:cNvPicPr>
            <a:picLocks noChangeAspect="1" noChangeArrowheads="1"/>
          </p:cNvPicPr>
          <p:nvPr/>
        </p:nvPicPr>
        <p:blipFill>
          <a:blip r:embed="rId7"/>
          <a:srcRect/>
          <a:stretch>
            <a:fillRect/>
          </a:stretch>
        </p:blipFill>
        <p:spPr bwMode="auto">
          <a:xfrm>
            <a:off x="5767151" y="3052135"/>
            <a:ext cx="2419015" cy="1816435"/>
          </a:xfrm>
          <a:prstGeom prst="roundRect">
            <a:avLst>
              <a:gd name="adj" fmla="val 0"/>
            </a:avLst>
          </a:prstGeom>
          <a:noFill/>
          <a:ln w="9525">
            <a:noFill/>
            <a:miter lim="800000"/>
            <a:headEnd/>
            <a:tailEnd/>
          </a:ln>
        </p:spPr>
      </p:pic>
      <p:sp>
        <p:nvSpPr>
          <p:cNvPr id="22" name="TextBox 21">
            <a:extLst>
              <a:ext uri="{FF2B5EF4-FFF2-40B4-BE49-F238E27FC236}">
                <a16:creationId xmlns:a16="http://schemas.microsoft.com/office/drawing/2014/main" id="{FB0ED522-F25F-4569-9078-726A1E7DBCAF}"/>
              </a:ext>
            </a:extLst>
          </p:cNvPr>
          <p:cNvSpPr txBox="1"/>
          <p:nvPr/>
        </p:nvSpPr>
        <p:spPr>
          <a:xfrm>
            <a:off x="5726921" y="4857787"/>
            <a:ext cx="2723794" cy="1323439"/>
          </a:xfrm>
          <a:prstGeom prst="rect">
            <a:avLst/>
          </a:prstGeom>
          <a:noFill/>
        </p:spPr>
        <p:txBody>
          <a:bodyPr wrap="square">
            <a:spAutoFit/>
          </a:bodyPr>
          <a:lstStyle/>
          <a:p>
            <a:r>
              <a:rPr lang="en-US" sz="2000" i="1"/>
              <a:t>Linh kiện chính của các động cơ là </a:t>
            </a:r>
            <a:r>
              <a:rPr lang="en-US" sz="2000" i="1">
                <a:solidFill>
                  <a:srgbClr val="FF0000"/>
                </a:solidFill>
              </a:rPr>
              <a:t>các cuộn dây </a:t>
            </a:r>
            <a:r>
              <a:rPr lang="en-US" sz="2000" i="1"/>
              <a:t>(L) của stator và rotor</a:t>
            </a:r>
            <a:endParaRPr lang="en-US" sz="2000"/>
          </a:p>
        </p:txBody>
      </p:sp>
      <p:sp>
        <p:nvSpPr>
          <p:cNvPr id="23" name="TextBox 22">
            <a:extLst>
              <a:ext uri="{FF2B5EF4-FFF2-40B4-BE49-F238E27FC236}">
                <a16:creationId xmlns:a16="http://schemas.microsoft.com/office/drawing/2014/main" id="{EED806E8-2F7E-4AFB-809B-E059CA5125AE}"/>
              </a:ext>
            </a:extLst>
          </p:cNvPr>
          <p:cNvSpPr txBox="1"/>
          <p:nvPr/>
        </p:nvSpPr>
        <p:spPr>
          <a:xfrm>
            <a:off x="8562221" y="4746027"/>
            <a:ext cx="3665084" cy="1631216"/>
          </a:xfrm>
          <a:prstGeom prst="rect">
            <a:avLst/>
          </a:prstGeom>
          <a:noFill/>
        </p:spPr>
        <p:txBody>
          <a:bodyPr wrap="square">
            <a:spAutoFit/>
          </a:bodyPr>
          <a:lstStyle/>
          <a:p>
            <a:r>
              <a:rPr lang="en-US" sz="2000" i="1"/>
              <a:t>Linh kiện chính của quạt là các </a:t>
            </a:r>
            <a:r>
              <a:rPr lang="en-US" sz="2000" i="1">
                <a:solidFill>
                  <a:srgbClr val="FF0000"/>
                </a:solidFill>
              </a:rPr>
              <a:t>cuộn dây (L) </a:t>
            </a:r>
            <a:r>
              <a:rPr lang="en-US" sz="2000" i="1"/>
              <a:t>của stator và rotor trong động cơ và </a:t>
            </a:r>
            <a:r>
              <a:rPr lang="en-US" sz="2000" i="1">
                <a:solidFill>
                  <a:srgbClr val="FF0000"/>
                </a:solidFill>
              </a:rPr>
              <a:t>tụ điện (C) </a:t>
            </a:r>
            <a:r>
              <a:rPr lang="en-US" sz="2000" i="1"/>
              <a:t>(để làm lệch pha tạo từ trường quay)</a:t>
            </a:r>
            <a:endParaRPr lang="en-US" sz="2000"/>
          </a:p>
        </p:txBody>
      </p:sp>
      <p:pic>
        <p:nvPicPr>
          <p:cNvPr id="25" name="Picture 2" descr="http://www.test.e1t.in/wp-content/uploads/2014/08/is2.png">
            <a:hlinkClick r:id="rId8"/>
            <a:extLst>
              <a:ext uri="{FF2B5EF4-FFF2-40B4-BE49-F238E27FC236}">
                <a16:creationId xmlns:a16="http://schemas.microsoft.com/office/drawing/2014/main" id="{348AAB45-4AC0-414D-B127-3B267C381A38}"/>
              </a:ext>
            </a:extLst>
          </p:cNvPr>
          <p:cNvPicPr>
            <a:picLocks noChangeAspect="1" noChangeArrowheads="1"/>
          </p:cNvPicPr>
          <p:nvPr/>
        </p:nvPicPr>
        <p:blipFill>
          <a:blip r:embed="rId9" cstate="print"/>
          <a:srcRect/>
          <a:stretch>
            <a:fillRect/>
          </a:stretch>
        </p:blipFill>
        <p:spPr bwMode="auto">
          <a:xfrm>
            <a:off x="102114" y="89580"/>
            <a:ext cx="1192260" cy="1326942"/>
          </a:xfrm>
          <a:prstGeom prst="rect">
            <a:avLst/>
          </a:prstGeom>
          <a:noFill/>
        </p:spPr>
      </p:pic>
      <p:grpSp>
        <p:nvGrpSpPr>
          <p:cNvPr id="2" name="Group 1">
            <a:extLst>
              <a:ext uri="{FF2B5EF4-FFF2-40B4-BE49-F238E27FC236}">
                <a16:creationId xmlns:a16="http://schemas.microsoft.com/office/drawing/2014/main" id="{162549A5-ACE2-4A42-8C5D-8ED2B4E33BF0}"/>
              </a:ext>
            </a:extLst>
          </p:cNvPr>
          <p:cNvGrpSpPr/>
          <p:nvPr/>
        </p:nvGrpSpPr>
        <p:grpSpPr>
          <a:xfrm>
            <a:off x="8713819" y="761999"/>
            <a:ext cx="3478181" cy="3908642"/>
            <a:chOff x="8713819" y="761999"/>
            <a:chExt cx="3478181" cy="3908642"/>
          </a:xfrm>
        </p:grpSpPr>
        <p:pic>
          <p:nvPicPr>
            <p:cNvPr id="18" name="Picture 17" descr="A picture containing text, device, fan&#10;&#10;Description automatically generated">
              <a:extLst>
                <a:ext uri="{FF2B5EF4-FFF2-40B4-BE49-F238E27FC236}">
                  <a16:creationId xmlns:a16="http://schemas.microsoft.com/office/drawing/2014/main" id="{2E14A95B-F92D-4424-87D5-FAB4AEA3B0BD}"/>
                </a:ext>
              </a:extLst>
            </p:cNvPr>
            <p:cNvPicPr>
              <a:picLocks noChangeAspect="1"/>
            </p:cNvPicPr>
            <p:nvPr/>
          </p:nvPicPr>
          <p:blipFill rotWithShape="1">
            <a:blip r:embed="rId10">
              <a:extLst>
                <a:ext uri="{28A0092B-C50C-407E-A947-70E740481C1C}">
                  <a14:useLocalDpi xmlns:a14="http://schemas.microsoft.com/office/drawing/2010/main" val="0"/>
                </a:ext>
              </a:extLst>
            </a:blip>
            <a:srcRect l="23999" t="-1667" r="25001" b="1667"/>
            <a:stretch/>
          </p:blipFill>
          <p:spPr>
            <a:xfrm>
              <a:off x="9283426" y="761999"/>
              <a:ext cx="1614200" cy="1899059"/>
            </a:xfrm>
            <a:prstGeom prst="rect">
              <a:avLst/>
            </a:prstGeom>
          </p:spPr>
        </p:pic>
        <p:pic>
          <p:nvPicPr>
            <p:cNvPr id="21" name="Picture 20" descr="A picture containing fan, device&#10;&#10;Description automatically generated">
              <a:extLst>
                <a:ext uri="{FF2B5EF4-FFF2-40B4-BE49-F238E27FC236}">
                  <a16:creationId xmlns:a16="http://schemas.microsoft.com/office/drawing/2014/main" id="{13955E39-2179-42B8-BF34-037F5F263FCF}"/>
                </a:ext>
              </a:extLst>
            </p:cNvPr>
            <p:cNvPicPr>
              <a:picLocks noChangeAspect="1"/>
            </p:cNvPicPr>
            <p:nvPr/>
          </p:nvPicPr>
          <p:blipFill rotWithShape="1">
            <a:blip r:embed="rId11">
              <a:extLst>
                <a:ext uri="{28A0092B-C50C-407E-A947-70E740481C1C}">
                  <a14:useLocalDpi xmlns:a14="http://schemas.microsoft.com/office/drawing/2010/main" val="0"/>
                </a:ext>
              </a:extLst>
            </a:blip>
            <a:srcRect l="25710" t="-1" b="-624"/>
            <a:stretch/>
          </p:blipFill>
          <p:spPr>
            <a:xfrm>
              <a:off x="8713819" y="2933427"/>
              <a:ext cx="2335181" cy="1737214"/>
            </a:xfrm>
            <a:prstGeom prst="rect">
              <a:avLst/>
            </a:prstGeom>
          </p:spPr>
        </p:pic>
        <p:sp>
          <p:nvSpPr>
            <p:cNvPr id="26" name="TextBox 25">
              <a:extLst>
                <a:ext uri="{FF2B5EF4-FFF2-40B4-BE49-F238E27FC236}">
                  <a16:creationId xmlns:a16="http://schemas.microsoft.com/office/drawing/2014/main" id="{227563ED-1DA4-4C0E-A686-CEA8F10397CC}"/>
                </a:ext>
              </a:extLst>
            </p:cNvPr>
            <p:cNvSpPr txBox="1"/>
            <p:nvPr/>
          </p:nvSpPr>
          <p:spPr>
            <a:xfrm>
              <a:off x="11317985" y="2678936"/>
              <a:ext cx="874015" cy="646331"/>
            </a:xfrm>
            <a:prstGeom prst="rect">
              <a:avLst/>
            </a:prstGeom>
            <a:noFill/>
          </p:spPr>
          <p:txBody>
            <a:bodyPr wrap="square" rtlCol="0">
              <a:spAutoFit/>
            </a:bodyPr>
            <a:lstStyle/>
            <a:p>
              <a:r>
                <a:rPr lang="en-US"/>
                <a:t>Cuộn dây</a:t>
              </a:r>
            </a:p>
          </p:txBody>
        </p:sp>
        <p:cxnSp>
          <p:nvCxnSpPr>
            <p:cNvPr id="28" name="Straight Arrow Connector 27">
              <a:extLst>
                <a:ext uri="{FF2B5EF4-FFF2-40B4-BE49-F238E27FC236}">
                  <a16:creationId xmlns:a16="http://schemas.microsoft.com/office/drawing/2014/main" id="{6438EF88-5A09-4F5F-85B0-5833C2C3EAC2}"/>
                </a:ext>
              </a:extLst>
            </p:cNvPr>
            <p:cNvCxnSpPr>
              <a:cxnSpLocks/>
            </p:cNvCxnSpPr>
            <p:nvPr/>
          </p:nvCxnSpPr>
          <p:spPr>
            <a:xfrm flipH="1">
              <a:off x="10515600" y="3985752"/>
              <a:ext cx="762000" cy="3139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F8CFF10-12F2-4AE1-BFAE-9B4E3379CB98}"/>
                </a:ext>
              </a:extLst>
            </p:cNvPr>
            <p:cNvCxnSpPr>
              <a:cxnSpLocks/>
            </p:cNvCxnSpPr>
            <p:nvPr/>
          </p:nvCxnSpPr>
          <p:spPr>
            <a:xfrm flipH="1">
              <a:off x="9942369" y="3052135"/>
              <a:ext cx="1335231" cy="4108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18E2D47-6B9F-4DCF-A206-29EF20CDF616}"/>
                </a:ext>
              </a:extLst>
            </p:cNvPr>
            <p:cNvSpPr txBox="1"/>
            <p:nvPr/>
          </p:nvSpPr>
          <p:spPr>
            <a:xfrm>
              <a:off x="11470895" y="3738781"/>
              <a:ext cx="721105" cy="646331"/>
            </a:xfrm>
            <a:prstGeom prst="rect">
              <a:avLst/>
            </a:prstGeom>
            <a:noFill/>
          </p:spPr>
          <p:txBody>
            <a:bodyPr wrap="square" rtlCol="0">
              <a:spAutoFit/>
            </a:bodyPr>
            <a:lstStyle/>
            <a:p>
              <a:r>
                <a:rPr lang="en-US"/>
                <a:t>Tụ điện</a:t>
              </a:r>
            </a:p>
          </p:txBody>
        </p:sp>
      </p:grpSp>
      <p:pic>
        <p:nvPicPr>
          <p:cNvPr id="33" name="Picture 32" descr="A light bulb with a symbol on it&#10;&#10;Description automatically generated with low confidence">
            <a:extLst>
              <a:ext uri="{FF2B5EF4-FFF2-40B4-BE49-F238E27FC236}">
                <a16:creationId xmlns:a16="http://schemas.microsoft.com/office/drawing/2014/main" id="{4EC5D612-0C68-4030-9C67-58892C5BA24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55366" y="1023335"/>
            <a:ext cx="1972434" cy="2004166"/>
          </a:xfrm>
          <a:prstGeom prst="rect">
            <a:avLst/>
          </a:prstGeom>
        </p:spPr>
      </p:pic>
      <p:sp>
        <p:nvSpPr>
          <p:cNvPr id="27" name="Rectangle 26">
            <a:extLst>
              <a:ext uri="{FF2B5EF4-FFF2-40B4-BE49-F238E27FC236}">
                <a16:creationId xmlns:a16="http://schemas.microsoft.com/office/drawing/2014/main" id="{DB48D3BA-50DD-4645-BEAA-6804263170C2}"/>
              </a:ext>
            </a:extLst>
          </p:cNvPr>
          <p:cNvSpPr/>
          <p:nvPr/>
        </p:nvSpPr>
        <p:spPr>
          <a:xfrm>
            <a:off x="1045079" y="6347337"/>
            <a:ext cx="9296022" cy="446276"/>
          </a:xfrm>
          <a:prstGeom prst="rect">
            <a:avLst/>
          </a:prstGeom>
        </p:spPr>
        <p:txBody>
          <a:bodyPr wrap="square">
            <a:spAutoFit/>
          </a:bodyPr>
          <a:lstStyle/>
          <a:p>
            <a:pPr marL="514350" indent="-514350" algn="ctr"/>
            <a:r>
              <a:rPr lang="en-US" sz="2300" i="1">
                <a:solidFill>
                  <a:srgbClr val="00B0F0"/>
                </a:solidFill>
                <a:latin typeface="Arial" panose="020B0604020202020204" pitchFamily="34" charset="0"/>
                <a:cs typeface="Arial" panose="020B0604020202020204" pitchFamily="34" charset="0"/>
              </a:rPr>
              <a:t>V</a:t>
            </a:r>
            <a:r>
              <a:rPr lang="en-US" sz="2300" i="1">
                <a:solidFill>
                  <a:srgbClr val="00B0F0"/>
                </a:solidFill>
                <a:cs typeface="Arial" panose="020B0604020202020204" pitchFamily="34" charset="0"/>
              </a:rPr>
              <a:t>ì vậy, c</a:t>
            </a:r>
            <a:r>
              <a:rPr lang="en-US" sz="2300" i="1">
                <a:solidFill>
                  <a:srgbClr val="00B0F0"/>
                </a:solidFill>
                <a:latin typeface="Arial" panose="020B0604020202020204" pitchFamily="34" charset="0"/>
                <a:cs typeface="Arial" panose="020B0604020202020204" pitchFamily="34" charset="0"/>
              </a:rPr>
              <a:t>húng ta cần khảo sát các mạch xoay chiều có R, L, C</a:t>
            </a:r>
          </a:p>
        </p:txBody>
      </p:sp>
    </p:spTree>
    <p:extLst>
      <p:ext uri="{BB962C8B-B14F-4D97-AF65-F5344CB8AC3E}">
        <p14:creationId xmlns:p14="http://schemas.microsoft.com/office/powerpoint/2010/main" val="357945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3"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3">
            <a:extLst>
              <a:ext uri="{FF2B5EF4-FFF2-40B4-BE49-F238E27FC236}">
                <a16:creationId xmlns:a16="http://schemas.microsoft.com/office/drawing/2014/main" id="{361D4AA4-5BB4-44BF-B439-C29E0CF1A4C2}"/>
              </a:ext>
            </a:extLst>
          </p:cNvPr>
          <p:cNvSpPr>
            <a:spLocks noChangeArrowheads="1"/>
          </p:cNvSpPr>
          <p:nvPr/>
        </p:nvSpPr>
        <p:spPr bwMode="auto">
          <a:xfrm>
            <a:off x="533400" y="764292"/>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i="1">
                <a:solidFill>
                  <a:srgbClr val="0070C0"/>
                </a:solidFill>
              </a:rPr>
              <a:t>2. Khảo sát mạch điện XC chỉ chứa cuộn cảm</a:t>
            </a:r>
          </a:p>
        </p:txBody>
      </p:sp>
      <p:sp>
        <p:nvSpPr>
          <p:cNvPr id="121" name="Rectangle 4">
            <a:extLst>
              <a:ext uri="{FF2B5EF4-FFF2-40B4-BE49-F238E27FC236}">
                <a16:creationId xmlns:a16="http://schemas.microsoft.com/office/drawing/2014/main" id="{B9582862-2AFF-4BEB-B7F3-0E62895E5A2D}"/>
              </a:ext>
            </a:extLst>
          </p:cNvPr>
          <p:cNvSpPr>
            <a:spLocks noChangeArrowheads="1"/>
          </p:cNvSpPr>
          <p:nvPr/>
        </p:nvSpPr>
        <p:spPr bwMode="auto">
          <a:xfrm>
            <a:off x="993775" y="1514528"/>
            <a:ext cx="5029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t>+ Cường độ dòng điện trong mạch:</a:t>
            </a:r>
          </a:p>
        </p:txBody>
      </p:sp>
      <p:sp>
        <p:nvSpPr>
          <p:cNvPr id="122" name="Rectangle 5">
            <a:extLst>
              <a:ext uri="{FF2B5EF4-FFF2-40B4-BE49-F238E27FC236}">
                <a16:creationId xmlns:a16="http://schemas.microsoft.com/office/drawing/2014/main" id="{E2EDC07D-6AC2-4E5A-BDEB-214CCF84D50C}"/>
              </a:ext>
            </a:extLst>
          </p:cNvPr>
          <p:cNvSpPr>
            <a:spLocks noChangeArrowheads="1"/>
          </p:cNvSpPr>
          <p:nvPr/>
        </p:nvSpPr>
        <p:spPr bwMode="auto">
          <a:xfrm>
            <a:off x="1109610" y="2152703"/>
            <a:ext cx="3733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t>+ Suất điện động tự cảm:</a:t>
            </a:r>
          </a:p>
        </p:txBody>
      </p:sp>
      <p:sp>
        <p:nvSpPr>
          <p:cNvPr id="123" name="Rectangle 6">
            <a:extLst>
              <a:ext uri="{FF2B5EF4-FFF2-40B4-BE49-F238E27FC236}">
                <a16:creationId xmlns:a16="http://schemas.microsoft.com/office/drawing/2014/main" id="{57EFA472-6F14-441F-B9C1-919F7F8BB7C9}"/>
              </a:ext>
            </a:extLst>
          </p:cNvPr>
          <p:cNvSpPr>
            <a:spLocks noChangeArrowheads="1"/>
          </p:cNvSpPr>
          <p:nvPr/>
        </p:nvSpPr>
        <p:spPr bwMode="auto">
          <a:xfrm>
            <a:off x="1093509" y="4119607"/>
            <a:ext cx="43211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t>+ Điện áp hai đầu cuộn cảm:</a:t>
            </a:r>
          </a:p>
        </p:txBody>
      </p:sp>
      <mc:AlternateContent xmlns:mc="http://schemas.openxmlformats.org/markup-compatibility/2006" xmlns:a14="http://schemas.microsoft.com/office/drawing/2010/main">
        <mc:Choice Requires="a14">
          <p:sp>
            <p:nvSpPr>
              <p:cNvPr id="124" name="Object 12">
                <a:extLst>
                  <a:ext uri="{FF2B5EF4-FFF2-40B4-BE49-F238E27FC236}">
                    <a16:creationId xmlns:a16="http://schemas.microsoft.com/office/drawing/2014/main" id="{F65F00CB-F97A-4A09-9E97-0C456D42DAE5}"/>
                  </a:ext>
                </a:extLst>
              </p:cNvPr>
              <p:cNvSpPr txBox="1"/>
              <p:nvPr/>
            </p:nvSpPr>
            <p:spPr bwMode="auto">
              <a:xfrm>
                <a:off x="2976509" y="2641560"/>
                <a:ext cx="1572575" cy="722312"/>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500" i="1">
                          <a:solidFill>
                            <a:srgbClr val="000000"/>
                          </a:solidFill>
                          <a:latin typeface="Cambria Math" panose="02040503050406030204" pitchFamily="18" charset="0"/>
                        </a:rPr>
                        <m:t>𝑒</m:t>
                      </m:r>
                      <m:r>
                        <a:rPr lang="en-US" sz="2500" i="1">
                          <a:solidFill>
                            <a:srgbClr val="000000"/>
                          </a:solidFill>
                          <a:latin typeface="Cambria Math" panose="02040503050406030204" pitchFamily="18" charset="0"/>
                        </a:rPr>
                        <m:t>=−</m:t>
                      </m:r>
                      <m:r>
                        <a:rPr lang="en-US" sz="2500" i="1">
                          <a:solidFill>
                            <a:srgbClr val="000000"/>
                          </a:solidFill>
                          <a:latin typeface="Cambria Math" panose="02040503050406030204" pitchFamily="18" charset="0"/>
                        </a:rPr>
                        <m:t>𝐿</m:t>
                      </m:r>
                      <m:f>
                        <m:fPr>
                          <m:ctrlPr>
                            <a:rPr lang="en-US" sz="2500" i="1">
                              <a:solidFill>
                                <a:srgbClr val="000000"/>
                              </a:solidFill>
                              <a:latin typeface="Cambria Math" panose="02040503050406030204" pitchFamily="18" charset="0"/>
                            </a:rPr>
                          </m:ctrlPr>
                        </m:fPr>
                        <m:num>
                          <m:r>
                            <m:rPr>
                              <m:sty m:val="p"/>
                            </m:rPr>
                            <a:rPr lang="en-US" sz="2500" i="1">
                              <a:solidFill>
                                <a:srgbClr val="000000"/>
                              </a:solidFill>
                              <a:latin typeface="Cambria Math" panose="02040503050406030204" pitchFamily="18" charset="0"/>
                            </a:rPr>
                            <m:t>Δ</m:t>
                          </m:r>
                          <m:r>
                            <a:rPr lang="en-US" sz="2500" i="1">
                              <a:solidFill>
                                <a:srgbClr val="000000"/>
                              </a:solidFill>
                              <a:latin typeface="Cambria Math" panose="02040503050406030204" pitchFamily="18" charset="0"/>
                            </a:rPr>
                            <m:t>𝑖</m:t>
                          </m:r>
                        </m:num>
                        <m:den>
                          <m:r>
                            <m:rPr>
                              <m:sty m:val="p"/>
                            </m:rPr>
                            <a:rPr lang="en-US" sz="2500" i="1">
                              <a:solidFill>
                                <a:srgbClr val="000000"/>
                              </a:solidFill>
                              <a:latin typeface="Cambria Math" panose="02040503050406030204" pitchFamily="18" charset="0"/>
                            </a:rPr>
                            <m:t>Δ</m:t>
                          </m:r>
                          <m:r>
                            <a:rPr lang="en-US" sz="2500" i="1">
                              <a:solidFill>
                                <a:srgbClr val="000000"/>
                              </a:solidFill>
                              <a:latin typeface="Cambria Math" panose="02040503050406030204" pitchFamily="18" charset="0"/>
                            </a:rPr>
                            <m:t>𝑡</m:t>
                          </m:r>
                        </m:den>
                      </m:f>
                    </m:oMath>
                  </m:oMathPara>
                </a14:m>
                <a:endParaRPr lang="en-US" sz="2500"/>
              </a:p>
            </p:txBody>
          </p:sp>
        </mc:Choice>
        <mc:Fallback xmlns="">
          <p:sp>
            <p:nvSpPr>
              <p:cNvPr id="124" name="Object 12">
                <a:extLst>
                  <a:ext uri="{FF2B5EF4-FFF2-40B4-BE49-F238E27FC236}">
                    <a16:creationId xmlns:a16="http://schemas.microsoft.com/office/drawing/2014/main" id="{F65F00CB-F97A-4A09-9E97-0C456D42DAE5}"/>
                  </a:ext>
                </a:extLst>
              </p:cNvPr>
              <p:cNvSpPr txBox="1">
                <a:spLocks noRot="1" noChangeAspect="1" noMove="1" noResize="1" noEditPoints="1" noAdjustHandles="1" noChangeArrowheads="1" noChangeShapeType="1" noTextEdit="1"/>
              </p:cNvSpPr>
              <p:nvPr/>
            </p:nvSpPr>
            <p:spPr bwMode="auto">
              <a:xfrm>
                <a:off x="2976509" y="2641560"/>
                <a:ext cx="1572575" cy="722312"/>
              </a:xfrm>
              <a:prstGeom prst="rect">
                <a:avLst/>
              </a:prstGeom>
              <a:blipFill>
                <a:blip r:embed="rId3"/>
                <a:stretch>
                  <a:fillRect b="-588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Object 13">
                <a:extLst>
                  <a:ext uri="{FF2B5EF4-FFF2-40B4-BE49-F238E27FC236}">
                    <a16:creationId xmlns:a16="http://schemas.microsoft.com/office/drawing/2014/main" id="{6324693E-F224-46E4-9EFA-5F9E6A4F5430}"/>
                  </a:ext>
                </a:extLst>
              </p:cNvPr>
              <p:cNvSpPr txBox="1"/>
              <p:nvPr/>
            </p:nvSpPr>
            <p:spPr bwMode="auto">
              <a:xfrm>
                <a:off x="5993363" y="2897860"/>
                <a:ext cx="914400" cy="347662"/>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500" i="1">
                          <a:solidFill>
                            <a:srgbClr val="000000"/>
                          </a:solidFill>
                          <a:latin typeface="Cambria Math" panose="02040503050406030204" pitchFamily="18" charset="0"/>
                        </a:rPr>
                        <m:t>=−</m:t>
                      </m:r>
                      <m:r>
                        <a:rPr lang="en-US" sz="2500" i="1">
                          <a:solidFill>
                            <a:srgbClr val="000000"/>
                          </a:solidFill>
                          <a:latin typeface="Cambria Math" panose="02040503050406030204" pitchFamily="18" charset="0"/>
                        </a:rPr>
                        <m:t>𝐿𝑖</m:t>
                      </m:r>
                      <m:r>
                        <a:rPr lang="en-US" sz="2500" i="1">
                          <a:solidFill>
                            <a:srgbClr val="000000"/>
                          </a:solidFill>
                          <a:latin typeface="Cambria Math" panose="02040503050406030204" pitchFamily="18" charset="0"/>
                        </a:rPr>
                        <m:t>′</m:t>
                      </m:r>
                    </m:oMath>
                  </m:oMathPara>
                </a14:m>
                <a:endParaRPr lang="en-US" sz="2500"/>
              </a:p>
            </p:txBody>
          </p:sp>
        </mc:Choice>
        <mc:Fallback xmlns="">
          <p:sp>
            <p:nvSpPr>
              <p:cNvPr id="125" name="Object 13">
                <a:extLst>
                  <a:ext uri="{FF2B5EF4-FFF2-40B4-BE49-F238E27FC236}">
                    <a16:creationId xmlns:a16="http://schemas.microsoft.com/office/drawing/2014/main" id="{6324693E-F224-46E4-9EFA-5F9E6A4F5430}"/>
                  </a:ext>
                </a:extLst>
              </p:cNvPr>
              <p:cNvSpPr txBox="1">
                <a:spLocks noRot="1" noChangeAspect="1" noMove="1" noResize="1" noEditPoints="1" noAdjustHandles="1" noChangeArrowheads="1" noChangeShapeType="1" noTextEdit="1"/>
              </p:cNvSpPr>
              <p:nvPr/>
            </p:nvSpPr>
            <p:spPr bwMode="auto">
              <a:xfrm>
                <a:off x="5993363" y="2897860"/>
                <a:ext cx="914400" cy="347662"/>
              </a:xfrm>
              <a:prstGeom prst="rect">
                <a:avLst/>
              </a:prstGeom>
              <a:blipFill>
                <a:blip r:embed="rId4"/>
                <a:stretch>
                  <a:fillRect r="-8667" b="-526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Object 14">
                <a:extLst>
                  <a:ext uri="{FF2B5EF4-FFF2-40B4-BE49-F238E27FC236}">
                    <a16:creationId xmlns:a16="http://schemas.microsoft.com/office/drawing/2014/main" id="{A17F2326-89AB-45A7-94AC-BC381B41566D}"/>
                  </a:ext>
                </a:extLst>
              </p:cNvPr>
              <p:cNvSpPr txBox="1"/>
              <p:nvPr/>
            </p:nvSpPr>
            <p:spPr bwMode="auto">
              <a:xfrm>
                <a:off x="4626475" y="2694032"/>
                <a:ext cx="1046162" cy="78740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500" i="1">
                          <a:solidFill>
                            <a:srgbClr val="000000"/>
                          </a:solidFill>
                          <a:latin typeface="Cambria Math" panose="02040503050406030204" pitchFamily="18" charset="0"/>
                        </a:rPr>
                        <m:t>=−</m:t>
                      </m:r>
                      <m:r>
                        <a:rPr lang="en-US" sz="2500" i="1">
                          <a:solidFill>
                            <a:srgbClr val="000000"/>
                          </a:solidFill>
                          <a:latin typeface="Cambria Math" panose="02040503050406030204" pitchFamily="18" charset="0"/>
                        </a:rPr>
                        <m:t>𝐿</m:t>
                      </m:r>
                      <m:f>
                        <m:fPr>
                          <m:ctrlPr>
                            <a:rPr lang="en-US" sz="2500" i="1">
                              <a:solidFill>
                                <a:srgbClr val="000000"/>
                              </a:solidFill>
                              <a:latin typeface="Cambria Math" panose="02040503050406030204" pitchFamily="18" charset="0"/>
                            </a:rPr>
                          </m:ctrlPr>
                        </m:fPr>
                        <m:num>
                          <m:r>
                            <a:rPr lang="en-US" sz="2500" i="1">
                              <a:solidFill>
                                <a:srgbClr val="000000"/>
                              </a:solidFill>
                              <a:latin typeface="Cambria Math" panose="02040503050406030204" pitchFamily="18" charset="0"/>
                            </a:rPr>
                            <m:t>𝑑𝑖</m:t>
                          </m:r>
                        </m:num>
                        <m:den>
                          <m:r>
                            <a:rPr lang="en-US" sz="2500" i="1">
                              <a:solidFill>
                                <a:srgbClr val="000000"/>
                              </a:solidFill>
                              <a:latin typeface="Cambria Math" panose="02040503050406030204" pitchFamily="18" charset="0"/>
                            </a:rPr>
                            <m:t>𝑑𝑡</m:t>
                          </m:r>
                        </m:den>
                      </m:f>
                    </m:oMath>
                  </m:oMathPara>
                </a14:m>
                <a:endParaRPr lang="en-US" sz="2500"/>
              </a:p>
            </p:txBody>
          </p:sp>
        </mc:Choice>
        <mc:Fallback xmlns="">
          <p:sp>
            <p:nvSpPr>
              <p:cNvPr id="126" name="Object 14">
                <a:extLst>
                  <a:ext uri="{FF2B5EF4-FFF2-40B4-BE49-F238E27FC236}">
                    <a16:creationId xmlns:a16="http://schemas.microsoft.com/office/drawing/2014/main" id="{A17F2326-89AB-45A7-94AC-BC381B41566D}"/>
                  </a:ext>
                </a:extLst>
              </p:cNvPr>
              <p:cNvSpPr txBox="1">
                <a:spLocks noRot="1" noChangeAspect="1" noMove="1" noResize="1" noEditPoints="1" noAdjustHandles="1" noChangeArrowheads="1" noChangeShapeType="1" noTextEdit="1"/>
              </p:cNvSpPr>
              <p:nvPr/>
            </p:nvSpPr>
            <p:spPr bwMode="auto">
              <a:xfrm>
                <a:off x="4626475" y="2694032"/>
                <a:ext cx="1046162" cy="787400"/>
              </a:xfrm>
              <a:prstGeom prst="rect">
                <a:avLst/>
              </a:prstGeom>
              <a:blipFill>
                <a:blip r:embed="rId5"/>
                <a:stretch>
                  <a:fillRect r="-1395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Object 15">
                <a:extLst>
                  <a:ext uri="{FF2B5EF4-FFF2-40B4-BE49-F238E27FC236}">
                    <a16:creationId xmlns:a16="http://schemas.microsoft.com/office/drawing/2014/main" id="{893AB2CB-B8D9-48AB-AF35-0A8F799D9F39}"/>
                  </a:ext>
                </a:extLst>
              </p:cNvPr>
              <p:cNvSpPr txBox="1"/>
              <p:nvPr/>
            </p:nvSpPr>
            <p:spPr bwMode="auto">
              <a:xfrm>
                <a:off x="2931207" y="3558191"/>
                <a:ext cx="3046413" cy="492125"/>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500" i="1">
                          <a:solidFill>
                            <a:srgbClr val="000000"/>
                          </a:solidFill>
                          <a:latin typeface="Cambria Math" panose="02040503050406030204" pitchFamily="18" charset="0"/>
                        </a:rPr>
                        <m:t>𝑒</m:t>
                      </m:r>
                      <m:r>
                        <a:rPr lang="en-US" sz="2500" i="1">
                          <a:solidFill>
                            <a:srgbClr val="000000"/>
                          </a:solidFill>
                          <a:latin typeface="Cambria Math" panose="02040503050406030204" pitchFamily="18" charset="0"/>
                        </a:rPr>
                        <m:t>=</m:t>
                      </m:r>
                      <m:r>
                        <a:rPr lang="en-US" sz="2500" i="1">
                          <a:solidFill>
                            <a:srgbClr val="000000"/>
                          </a:solidFill>
                          <a:latin typeface="Cambria Math" panose="02040503050406030204" pitchFamily="18" charset="0"/>
                        </a:rPr>
                        <m:t>𝜔</m:t>
                      </m:r>
                      <m:r>
                        <a:rPr lang="en-US" sz="2500" i="1">
                          <a:solidFill>
                            <a:srgbClr val="000000"/>
                          </a:solidFill>
                          <a:latin typeface="Cambria Math" panose="02040503050406030204" pitchFamily="18" charset="0"/>
                        </a:rPr>
                        <m:t>𝐿</m:t>
                      </m:r>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𝐼</m:t>
                          </m:r>
                        </m:e>
                        <m:sub>
                          <m:r>
                            <a:rPr lang="en-US" sz="2500" i="1">
                              <a:solidFill>
                                <a:srgbClr val="000000"/>
                              </a:solidFill>
                              <a:latin typeface="Cambria Math" panose="02040503050406030204" pitchFamily="18" charset="0"/>
                            </a:rPr>
                            <m:t>0</m:t>
                          </m:r>
                        </m:sub>
                      </m:sSub>
                      <m:func>
                        <m:funcPr>
                          <m:ctrlPr>
                            <a:rPr lang="en-US" sz="2500" i="1">
                              <a:solidFill>
                                <a:srgbClr val="000000"/>
                              </a:solidFill>
                              <a:latin typeface="Cambria Math" panose="02040503050406030204" pitchFamily="18" charset="0"/>
                            </a:rPr>
                          </m:ctrlPr>
                        </m:funcPr>
                        <m:fName>
                          <m:r>
                            <m:rPr>
                              <m:sty m:val="p"/>
                            </m:rPr>
                            <a:rPr lang="en-US" sz="2500" i="0">
                              <a:solidFill>
                                <a:srgbClr val="000000"/>
                              </a:solidFill>
                              <a:latin typeface="Cambria Math" panose="02040503050406030204" pitchFamily="18" charset="0"/>
                            </a:rPr>
                            <m:t>sin</m:t>
                          </m:r>
                        </m:fName>
                        <m:e>
                          <m:d>
                            <m:dPr>
                              <m:ctrlPr>
                                <a:rPr lang="en-US" sz="2500" i="1">
                                  <a:solidFill>
                                    <a:srgbClr val="000000"/>
                                  </a:solidFill>
                                  <a:latin typeface="Cambria Math" panose="02040503050406030204" pitchFamily="18" charset="0"/>
                                </a:rPr>
                              </m:ctrlPr>
                            </m:dPr>
                            <m:e>
                              <m:r>
                                <a:rPr lang="en-US" sz="2500" i="1">
                                  <a:solidFill>
                                    <a:srgbClr val="000000"/>
                                  </a:solidFill>
                                  <a:latin typeface="Cambria Math" panose="02040503050406030204" pitchFamily="18" charset="0"/>
                                </a:rPr>
                                <m:t>𝜔</m:t>
                              </m:r>
                              <m:r>
                                <a:rPr lang="en-US" sz="2500" i="1">
                                  <a:solidFill>
                                    <a:srgbClr val="000000"/>
                                  </a:solidFill>
                                  <a:latin typeface="Cambria Math" panose="02040503050406030204" pitchFamily="18" charset="0"/>
                                </a:rPr>
                                <m:t>𝑡</m:t>
                              </m:r>
                            </m:e>
                          </m:d>
                        </m:e>
                      </m:func>
                    </m:oMath>
                  </m:oMathPara>
                </a14:m>
                <a:endParaRPr lang="en-US" sz="2500"/>
              </a:p>
            </p:txBody>
          </p:sp>
        </mc:Choice>
        <mc:Fallback xmlns="">
          <p:sp>
            <p:nvSpPr>
              <p:cNvPr id="127" name="Object 15">
                <a:extLst>
                  <a:ext uri="{FF2B5EF4-FFF2-40B4-BE49-F238E27FC236}">
                    <a16:creationId xmlns:a16="http://schemas.microsoft.com/office/drawing/2014/main" id="{893AB2CB-B8D9-48AB-AF35-0A8F799D9F39}"/>
                  </a:ext>
                </a:extLst>
              </p:cNvPr>
              <p:cNvSpPr txBox="1">
                <a:spLocks noRot="1" noChangeAspect="1" noMove="1" noResize="1" noEditPoints="1" noAdjustHandles="1" noChangeArrowheads="1" noChangeShapeType="1" noTextEdit="1"/>
              </p:cNvSpPr>
              <p:nvPr/>
            </p:nvSpPr>
            <p:spPr bwMode="auto">
              <a:xfrm>
                <a:off x="2931207" y="3558191"/>
                <a:ext cx="3046413" cy="492125"/>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Object 16">
                <a:extLst>
                  <a:ext uri="{FF2B5EF4-FFF2-40B4-BE49-F238E27FC236}">
                    <a16:creationId xmlns:a16="http://schemas.microsoft.com/office/drawing/2014/main" id="{58ABF824-4CE1-4F71-9EEF-BB1119666ADE}"/>
                  </a:ext>
                </a:extLst>
              </p:cNvPr>
              <p:cNvSpPr txBox="1"/>
              <p:nvPr/>
            </p:nvSpPr>
            <p:spPr bwMode="auto">
              <a:xfrm>
                <a:off x="5938222" y="1511873"/>
                <a:ext cx="2493917" cy="554037"/>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500" i="1" smtClean="0">
                          <a:solidFill>
                            <a:schemeClr val="tx1"/>
                          </a:solidFill>
                          <a:latin typeface="Cambria Math" panose="02040503050406030204" pitchFamily="18" charset="0"/>
                        </a:rPr>
                        <m:t>𝑖</m:t>
                      </m:r>
                      <m:r>
                        <a:rPr lang="en-US" sz="2500" i="1" smtClean="0">
                          <a:solidFill>
                            <a:schemeClr val="tx1"/>
                          </a:solidFill>
                          <a:latin typeface="Cambria Math" panose="02040503050406030204" pitchFamily="18" charset="0"/>
                        </a:rPr>
                        <m:t>=</m:t>
                      </m:r>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𝐼</m:t>
                          </m:r>
                        </m:e>
                        <m:sub>
                          <m:r>
                            <a:rPr lang="en-US" sz="2500" i="1">
                              <a:solidFill>
                                <a:schemeClr val="tx1"/>
                              </a:solidFill>
                              <a:latin typeface="Cambria Math" panose="02040503050406030204" pitchFamily="18" charset="0"/>
                            </a:rPr>
                            <m:t>0</m:t>
                          </m:r>
                        </m:sub>
                      </m:sSub>
                      <m:func>
                        <m:funcPr>
                          <m:ctrlPr>
                            <a:rPr lang="en-US" sz="2500" i="1">
                              <a:solidFill>
                                <a:schemeClr val="tx1"/>
                              </a:solidFill>
                              <a:latin typeface="Cambria Math" panose="02040503050406030204" pitchFamily="18" charset="0"/>
                            </a:rPr>
                          </m:ctrlPr>
                        </m:funcPr>
                        <m:fName>
                          <m:r>
                            <m:rPr>
                              <m:sty m:val="p"/>
                            </m:rPr>
                            <a:rPr lang="en-US" sz="2500" i="0">
                              <a:solidFill>
                                <a:schemeClr val="tx1"/>
                              </a:solidFill>
                              <a:latin typeface="Cambria Math" panose="02040503050406030204" pitchFamily="18" charset="0"/>
                            </a:rPr>
                            <m:t>cos</m:t>
                          </m:r>
                        </m:fName>
                        <m:e>
                          <m:d>
                            <m:dPr>
                              <m:ctrlPr>
                                <a:rPr lang="en-US" sz="2500" i="1">
                                  <a:solidFill>
                                    <a:schemeClr val="tx1"/>
                                  </a:solidFill>
                                  <a:latin typeface="Cambria Math" panose="02040503050406030204" pitchFamily="18" charset="0"/>
                                </a:rPr>
                              </m:ctrlPr>
                            </m:dPr>
                            <m:e>
                              <m:r>
                                <a:rPr lang="en-US" sz="2500" i="1">
                                  <a:solidFill>
                                    <a:schemeClr val="tx1"/>
                                  </a:solidFill>
                                  <a:latin typeface="Cambria Math" panose="02040503050406030204" pitchFamily="18" charset="0"/>
                                </a:rPr>
                                <m:t>𝜔</m:t>
                              </m:r>
                              <m:r>
                                <a:rPr lang="en-US" sz="2500" i="1">
                                  <a:solidFill>
                                    <a:schemeClr val="tx1"/>
                                  </a:solidFill>
                                  <a:latin typeface="Cambria Math" panose="02040503050406030204" pitchFamily="18" charset="0"/>
                                </a:rPr>
                                <m:t>𝑡</m:t>
                              </m:r>
                            </m:e>
                          </m:d>
                        </m:e>
                      </m:func>
                    </m:oMath>
                  </m:oMathPara>
                </a14:m>
                <a:endParaRPr lang="en-US" sz="2500">
                  <a:solidFill>
                    <a:schemeClr val="tx1"/>
                  </a:solidFill>
                </a:endParaRPr>
              </a:p>
            </p:txBody>
          </p:sp>
        </mc:Choice>
        <mc:Fallback xmlns="">
          <p:sp>
            <p:nvSpPr>
              <p:cNvPr id="128" name="Object 16">
                <a:extLst>
                  <a:ext uri="{FF2B5EF4-FFF2-40B4-BE49-F238E27FC236}">
                    <a16:creationId xmlns:a16="http://schemas.microsoft.com/office/drawing/2014/main" id="{58ABF824-4CE1-4F71-9EEF-BB1119666ADE}"/>
                  </a:ext>
                </a:extLst>
              </p:cNvPr>
              <p:cNvSpPr txBox="1">
                <a:spLocks noRot="1" noChangeAspect="1" noMove="1" noResize="1" noEditPoints="1" noAdjustHandles="1" noChangeArrowheads="1" noChangeShapeType="1" noTextEdit="1"/>
              </p:cNvSpPr>
              <p:nvPr/>
            </p:nvSpPr>
            <p:spPr bwMode="auto">
              <a:xfrm>
                <a:off x="5938222" y="1511873"/>
                <a:ext cx="2493917" cy="554037"/>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Object 17">
                <a:extLst>
                  <a:ext uri="{FF2B5EF4-FFF2-40B4-BE49-F238E27FC236}">
                    <a16:creationId xmlns:a16="http://schemas.microsoft.com/office/drawing/2014/main" id="{ED01A7E7-35CA-48F3-80A9-2DE5186CF6E8}"/>
                  </a:ext>
                </a:extLst>
              </p:cNvPr>
              <p:cNvSpPr txBox="1"/>
              <p:nvPr/>
            </p:nvSpPr>
            <p:spPr bwMode="auto">
              <a:xfrm>
                <a:off x="5097468" y="4084448"/>
                <a:ext cx="4130663" cy="541338"/>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500" i="1">
                          <a:solidFill>
                            <a:srgbClr val="000000"/>
                          </a:solidFill>
                          <a:latin typeface="Cambria Math" panose="02040503050406030204" pitchFamily="18" charset="0"/>
                        </a:rPr>
                        <m:t>𝑢</m:t>
                      </m:r>
                      <m:r>
                        <a:rPr lang="en-US" sz="2500" i="1">
                          <a:solidFill>
                            <a:srgbClr val="000000"/>
                          </a:solidFill>
                          <a:latin typeface="Cambria Math" panose="02040503050406030204" pitchFamily="18" charset="0"/>
                        </a:rPr>
                        <m:t>=</m:t>
                      </m:r>
                      <m:r>
                        <a:rPr lang="en-US" sz="2500" i="1">
                          <a:solidFill>
                            <a:srgbClr val="000000"/>
                          </a:solidFill>
                          <a:latin typeface="Cambria Math" panose="02040503050406030204" pitchFamily="18" charset="0"/>
                        </a:rPr>
                        <m:t>𝑟𝑖</m:t>
                      </m:r>
                      <m:r>
                        <a:rPr lang="en-US" sz="2500" i="1">
                          <a:solidFill>
                            <a:srgbClr val="000000"/>
                          </a:solidFill>
                          <a:latin typeface="Cambria Math" panose="02040503050406030204" pitchFamily="18" charset="0"/>
                        </a:rPr>
                        <m:t>−</m:t>
                      </m:r>
                      <m:r>
                        <a:rPr lang="en-US" sz="2500" i="1">
                          <a:solidFill>
                            <a:srgbClr val="000000"/>
                          </a:solidFill>
                          <a:latin typeface="Cambria Math" panose="02040503050406030204" pitchFamily="18" charset="0"/>
                        </a:rPr>
                        <m:t>𝑒</m:t>
                      </m:r>
                      <m:r>
                        <a:rPr lang="en-US" sz="2500" i="1">
                          <a:solidFill>
                            <a:srgbClr val="000000"/>
                          </a:solidFill>
                          <a:latin typeface="Cambria Math" panose="02040503050406030204" pitchFamily="18" charset="0"/>
                        </a:rPr>
                        <m:t>=−</m:t>
                      </m:r>
                      <m:r>
                        <a:rPr lang="en-US" sz="2500" i="1">
                          <a:solidFill>
                            <a:srgbClr val="000000"/>
                          </a:solidFill>
                          <a:latin typeface="Cambria Math" panose="02040503050406030204" pitchFamily="18" charset="0"/>
                        </a:rPr>
                        <m:t>𝜔</m:t>
                      </m:r>
                      <m:r>
                        <a:rPr lang="en-US" sz="2500" i="1">
                          <a:solidFill>
                            <a:srgbClr val="000000"/>
                          </a:solidFill>
                          <a:latin typeface="Cambria Math" panose="02040503050406030204" pitchFamily="18" charset="0"/>
                        </a:rPr>
                        <m:t>𝐿</m:t>
                      </m:r>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𝐼</m:t>
                          </m:r>
                        </m:e>
                        <m:sub>
                          <m:r>
                            <a:rPr lang="en-US" sz="2500" i="1">
                              <a:solidFill>
                                <a:srgbClr val="000000"/>
                              </a:solidFill>
                              <a:latin typeface="Cambria Math" panose="02040503050406030204" pitchFamily="18" charset="0"/>
                            </a:rPr>
                            <m:t>0</m:t>
                          </m:r>
                        </m:sub>
                      </m:sSub>
                      <m:func>
                        <m:funcPr>
                          <m:ctrlPr>
                            <a:rPr lang="en-US" sz="2500" i="1">
                              <a:solidFill>
                                <a:srgbClr val="000000"/>
                              </a:solidFill>
                              <a:latin typeface="Cambria Math" panose="02040503050406030204" pitchFamily="18" charset="0"/>
                            </a:rPr>
                          </m:ctrlPr>
                        </m:funcPr>
                        <m:fName>
                          <m:r>
                            <m:rPr>
                              <m:sty m:val="p"/>
                            </m:rPr>
                            <a:rPr lang="en-US" sz="2500" i="0">
                              <a:solidFill>
                                <a:srgbClr val="000000"/>
                              </a:solidFill>
                              <a:latin typeface="Cambria Math" panose="02040503050406030204" pitchFamily="18" charset="0"/>
                            </a:rPr>
                            <m:t>sin</m:t>
                          </m:r>
                        </m:fName>
                        <m:e>
                          <m:d>
                            <m:dPr>
                              <m:ctrlPr>
                                <a:rPr lang="en-US" sz="2500" i="1">
                                  <a:solidFill>
                                    <a:srgbClr val="000000"/>
                                  </a:solidFill>
                                  <a:latin typeface="Cambria Math" panose="02040503050406030204" pitchFamily="18" charset="0"/>
                                </a:rPr>
                              </m:ctrlPr>
                            </m:dPr>
                            <m:e>
                              <m:r>
                                <a:rPr lang="en-US" sz="2500" i="1">
                                  <a:solidFill>
                                    <a:srgbClr val="000000"/>
                                  </a:solidFill>
                                  <a:latin typeface="Cambria Math" panose="02040503050406030204" pitchFamily="18" charset="0"/>
                                </a:rPr>
                                <m:t>𝜔</m:t>
                              </m:r>
                              <m:r>
                                <a:rPr lang="en-US" sz="2500" i="1">
                                  <a:solidFill>
                                    <a:srgbClr val="000000"/>
                                  </a:solidFill>
                                  <a:latin typeface="Cambria Math" panose="02040503050406030204" pitchFamily="18" charset="0"/>
                                </a:rPr>
                                <m:t>𝑡</m:t>
                              </m:r>
                            </m:e>
                          </m:d>
                        </m:e>
                      </m:func>
                    </m:oMath>
                  </m:oMathPara>
                </a14:m>
                <a:endParaRPr lang="en-US" sz="2500"/>
              </a:p>
            </p:txBody>
          </p:sp>
        </mc:Choice>
        <mc:Fallback xmlns="">
          <p:sp>
            <p:nvSpPr>
              <p:cNvPr id="129" name="Object 17">
                <a:extLst>
                  <a:ext uri="{FF2B5EF4-FFF2-40B4-BE49-F238E27FC236}">
                    <a16:creationId xmlns:a16="http://schemas.microsoft.com/office/drawing/2014/main" id="{ED01A7E7-35CA-48F3-80A9-2DE5186CF6E8}"/>
                  </a:ext>
                </a:extLst>
              </p:cNvPr>
              <p:cNvSpPr txBox="1">
                <a:spLocks noRot="1" noChangeAspect="1" noMove="1" noResize="1" noEditPoints="1" noAdjustHandles="1" noChangeArrowheads="1" noChangeShapeType="1" noTextEdit="1"/>
              </p:cNvSpPr>
              <p:nvPr/>
            </p:nvSpPr>
            <p:spPr bwMode="auto">
              <a:xfrm>
                <a:off x="5097468" y="4084448"/>
                <a:ext cx="4130663" cy="541338"/>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Object 18">
                <a:extLst>
                  <a:ext uri="{FF2B5EF4-FFF2-40B4-BE49-F238E27FC236}">
                    <a16:creationId xmlns:a16="http://schemas.microsoft.com/office/drawing/2014/main" id="{15D40C38-93EC-472F-967E-2D6D1819069F}"/>
                  </a:ext>
                </a:extLst>
              </p:cNvPr>
              <p:cNvSpPr txBox="1"/>
              <p:nvPr/>
            </p:nvSpPr>
            <p:spPr bwMode="auto">
              <a:xfrm>
                <a:off x="9048753" y="4100348"/>
                <a:ext cx="3143247" cy="519112"/>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500" i="1">
                          <a:solidFill>
                            <a:srgbClr val="000000"/>
                          </a:solidFill>
                          <a:latin typeface="Cambria Math" panose="02040503050406030204" pitchFamily="18" charset="0"/>
                        </a:rPr>
                        <m:t>=</m:t>
                      </m:r>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𝑈</m:t>
                          </m:r>
                        </m:e>
                        <m:sub>
                          <m:r>
                            <a:rPr lang="en-US" sz="2500" i="1">
                              <a:solidFill>
                                <a:srgbClr val="000000"/>
                              </a:solidFill>
                              <a:latin typeface="Cambria Math" panose="02040503050406030204" pitchFamily="18" charset="0"/>
                            </a:rPr>
                            <m:t>0</m:t>
                          </m:r>
                        </m:sub>
                      </m:sSub>
                      <m:func>
                        <m:funcPr>
                          <m:ctrlPr>
                            <a:rPr lang="en-US" sz="2500" i="1">
                              <a:solidFill>
                                <a:srgbClr val="000000"/>
                              </a:solidFill>
                              <a:latin typeface="Cambria Math" panose="02040503050406030204" pitchFamily="18" charset="0"/>
                            </a:rPr>
                          </m:ctrlPr>
                        </m:funcPr>
                        <m:fName>
                          <m:r>
                            <m:rPr>
                              <m:sty m:val="p"/>
                            </m:rPr>
                            <a:rPr lang="en-US" sz="2500" i="0">
                              <a:solidFill>
                                <a:srgbClr val="000000"/>
                              </a:solidFill>
                              <a:latin typeface="Cambria Math" panose="02040503050406030204" pitchFamily="18" charset="0"/>
                            </a:rPr>
                            <m:t>sin</m:t>
                          </m:r>
                        </m:fName>
                        <m:e>
                          <m:d>
                            <m:dPr>
                              <m:ctrlPr>
                                <a:rPr lang="en-US" sz="2500" i="1">
                                  <a:solidFill>
                                    <a:srgbClr val="000000"/>
                                  </a:solidFill>
                                  <a:latin typeface="Cambria Math" panose="02040503050406030204" pitchFamily="18" charset="0"/>
                                </a:rPr>
                              </m:ctrlPr>
                            </m:dPr>
                            <m:e>
                              <m:r>
                                <a:rPr lang="en-US" sz="2500" i="1">
                                  <a:solidFill>
                                    <a:srgbClr val="000000"/>
                                  </a:solidFill>
                                  <a:latin typeface="Cambria Math" panose="02040503050406030204" pitchFamily="18" charset="0"/>
                                </a:rPr>
                                <m:t>𝜔</m:t>
                              </m:r>
                              <m:r>
                                <a:rPr lang="en-US" sz="2500" i="1">
                                  <a:solidFill>
                                    <a:srgbClr val="000000"/>
                                  </a:solidFill>
                                  <a:latin typeface="Cambria Math" panose="02040503050406030204" pitchFamily="18" charset="0"/>
                                </a:rPr>
                                <m:t>𝑡</m:t>
                              </m:r>
                              <m:r>
                                <a:rPr lang="en-US" sz="2500" i="1">
                                  <a:solidFill>
                                    <a:srgbClr val="000000"/>
                                  </a:solidFill>
                                  <a:latin typeface="Cambria Math" panose="02040503050406030204" pitchFamily="18" charset="0"/>
                                </a:rPr>
                                <m:t>+</m:t>
                              </m:r>
                              <m:r>
                                <a:rPr lang="en-US" sz="2500" i="1">
                                  <a:solidFill>
                                    <a:srgbClr val="000000"/>
                                  </a:solidFill>
                                  <a:latin typeface="Cambria Math" panose="02040503050406030204" pitchFamily="18" charset="0"/>
                                </a:rPr>
                                <m:t>𝜋</m:t>
                              </m:r>
                            </m:e>
                          </m:d>
                        </m:e>
                      </m:func>
                    </m:oMath>
                  </m:oMathPara>
                </a14:m>
                <a:endParaRPr lang="en-US" sz="2500"/>
              </a:p>
            </p:txBody>
          </p:sp>
        </mc:Choice>
        <mc:Fallback xmlns="">
          <p:sp>
            <p:nvSpPr>
              <p:cNvPr id="130" name="Object 18">
                <a:extLst>
                  <a:ext uri="{FF2B5EF4-FFF2-40B4-BE49-F238E27FC236}">
                    <a16:creationId xmlns:a16="http://schemas.microsoft.com/office/drawing/2014/main" id="{15D40C38-93EC-472F-967E-2D6D1819069F}"/>
                  </a:ext>
                </a:extLst>
              </p:cNvPr>
              <p:cNvSpPr txBox="1">
                <a:spLocks noRot="1" noChangeAspect="1" noMove="1" noResize="1" noEditPoints="1" noAdjustHandles="1" noChangeArrowheads="1" noChangeShapeType="1" noTextEdit="1"/>
              </p:cNvSpPr>
              <p:nvPr/>
            </p:nvSpPr>
            <p:spPr bwMode="auto">
              <a:xfrm>
                <a:off x="9048753" y="4100348"/>
                <a:ext cx="3143247" cy="519112"/>
              </a:xfrm>
              <a:prstGeom prst="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Object 19">
                <a:extLst>
                  <a:ext uri="{FF2B5EF4-FFF2-40B4-BE49-F238E27FC236}">
                    <a16:creationId xmlns:a16="http://schemas.microsoft.com/office/drawing/2014/main" id="{1037D5F2-78C8-485B-98E7-364816B86B9D}"/>
                  </a:ext>
                </a:extLst>
              </p:cNvPr>
              <p:cNvSpPr txBox="1"/>
              <p:nvPr/>
            </p:nvSpPr>
            <p:spPr bwMode="auto">
              <a:xfrm>
                <a:off x="5088727" y="4590273"/>
                <a:ext cx="3143246" cy="874712"/>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500" i="1" smtClean="0">
                          <a:solidFill>
                            <a:schemeClr val="tx1"/>
                          </a:solidFill>
                          <a:latin typeface="Cambria Math" panose="02040503050406030204" pitchFamily="18" charset="0"/>
                        </a:rPr>
                        <m:t>𝑢</m:t>
                      </m:r>
                      <m:r>
                        <a:rPr lang="en-US" sz="2500" i="1" smtClean="0">
                          <a:solidFill>
                            <a:schemeClr val="tx1"/>
                          </a:solidFill>
                          <a:latin typeface="Cambria Math" panose="02040503050406030204" pitchFamily="18" charset="0"/>
                        </a:rPr>
                        <m:t>=</m:t>
                      </m:r>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𝑈</m:t>
                          </m:r>
                        </m:e>
                        <m:sub>
                          <m:r>
                            <a:rPr lang="en-US" sz="2500" i="1">
                              <a:solidFill>
                                <a:schemeClr val="tx1"/>
                              </a:solidFill>
                              <a:latin typeface="Cambria Math" panose="02040503050406030204" pitchFamily="18" charset="0"/>
                            </a:rPr>
                            <m:t>0</m:t>
                          </m:r>
                        </m:sub>
                      </m:sSub>
                      <m:func>
                        <m:funcPr>
                          <m:ctrlPr>
                            <a:rPr lang="en-US" sz="2500" i="1">
                              <a:solidFill>
                                <a:schemeClr val="tx1"/>
                              </a:solidFill>
                              <a:latin typeface="Cambria Math" panose="02040503050406030204" pitchFamily="18" charset="0"/>
                            </a:rPr>
                          </m:ctrlPr>
                        </m:funcPr>
                        <m:fName>
                          <m:r>
                            <m:rPr>
                              <m:sty m:val="p"/>
                            </m:rPr>
                            <a:rPr lang="en-US" sz="2500" i="0">
                              <a:solidFill>
                                <a:schemeClr val="tx1"/>
                              </a:solidFill>
                              <a:latin typeface="Cambria Math" panose="02040503050406030204" pitchFamily="18" charset="0"/>
                            </a:rPr>
                            <m:t>cos</m:t>
                          </m:r>
                        </m:fName>
                        <m:e>
                          <m:d>
                            <m:dPr>
                              <m:ctrlPr>
                                <a:rPr lang="en-US" sz="2500" i="1">
                                  <a:solidFill>
                                    <a:schemeClr val="tx1"/>
                                  </a:solidFill>
                                  <a:latin typeface="Cambria Math" panose="02040503050406030204" pitchFamily="18" charset="0"/>
                                </a:rPr>
                              </m:ctrlPr>
                            </m:dPr>
                            <m:e>
                              <m:r>
                                <a:rPr lang="en-US" sz="2500" i="1">
                                  <a:solidFill>
                                    <a:schemeClr val="tx1"/>
                                  </a:solidFill>
                                  <a:latin typeface="Cambria Math" panose="02040503050406030204" pitchFamily="18" charset="0"/>
                                </a:rPr>
                                <m:t>𝜔</m:t>
                              </m:r>
                              <m:r>
                                <a:rPr lang="en-US" sz="2500" i="1">
                                  <a:solidFill>
                                    <a:schemeClr val="tx1"/>
                                  </a:solidFill>
                                  <a:latin typeface="Cambria Math" panose="02040503050406030204" pitchFamily="18" charset="0"/>
                                </a:rPr>
                                <m:t>𝑡</m:t>
                              </m:r>
                              <m:r>
                                <a:rPr lang="en-US" sz="2500" i="1" smtClean="0">
                                  <a:solidFill>
                                    <a:srgbClr val="FF0000"/>
                                  </a:solidFill>
                                  <a:latin typeface="Cambria Math" panose="02040503050406030204" pitchFamily="18" charset="0"/>
                                </a:rPr>
                                <m:t>+</m:t>
                              </m:r>
                              <m:f>
                                <m:fPr>
                                  <m:ctrlPr>
                                    <a:rPr lang="en-US" sz="2500" i="1">
                                      <a:solidFill>
                                        <a:srgbClr val="FF0000"/>
                                      </a:solidFill>
                                      <a:latin typeface="Cambria Math" panose="02040503050406030204" pitchFamily="18" charset="0"/>
                                    </a:rPr>
                                  </m:ctrlPr>
                                </m:fPr>
                                <m:num>
                                  <m:r>
                                    <a:rPr lang="en-US" sz="2500" i="1">
                                      <a:solidFill>
                                        <a:srgbClr val="FF0000"/>
                                      </a:solidFill>
                                      <a:latin typeface="Cambria Math" panose="02040503050406030204" pitchFamily="18" charset="0"/>
                                    </a:rPr>
                                    <m:t>𝜋</m:t>
                                  </m:r>
                                </m:num>
                                <m:den>
                                  <m:r>
                                    <a:rPr lang="en-US" sz="2500" i="1">
                                      <a:solidFill>
                                        <a:srgbClr val="FF0000"/>
                                      </a:solidFill>
                                      <a:latin typeface="Cambria Math" panose="02040503050406030204" pitchFamily="18" charset="0"/>
                                    </a:rPr>
                                    <m:t>2</m:t>
                                  </m:r>
                                </m:den>
                              </m:f>
                            </m:e>
                          </m:d>
                        </m:e>
                      </m:func>
                    </m:oMath>
                  </m:oMathPara>
                </a14:m>
                <a:endParaRPr lang="en-US" sz="2500">
                  <a:solidFill>
                    <a:schemeClr val="tx1"/>
                  </a:solidFill>
                </a:endParaRPr>
              </a:p>
            </p:txBody>
          </p:sp>
        </mc:Choice>
        <mc:Fallback xmlns="">
          <p:sp>
            <p:nvSpPr>
              <p:cNvPr id="131" name="Object 19">
                <a:extLst>
                  <a:ext uri="{FF2B5EF4-FFF2-40B4-BE49-F238E27FC236}">
                    <a16:creationId xmlns:a16="http://schemas.microsoft.com/office/drawing/2014/main" id="{1037D5F2-78C8-485B-98E7-364816B86B9D}"/>
                  </a:ext>
                </a:extLst>
              </p:cNvPr>
              <p:cNvSpPr txBox="1">
                <a:spLocks noRot="1" noChangeAspect="1" noMove="1" noResize="1" noEditPoints="1" noAdjustHandles="1" noChangeArrowheads="1" noChangeShapeType="1" noTextEdit="1"/>
              </p:cNvSpPr>
              <p:nvPr/>
            </p:nvSpPr>
            <p:spPr bwMode="auto">
              <a:xfrm>
                <a:off x="5088727" y="4590273"/>
                <a:ext cx="3143246" cy="874712"/>
              </a:xfrm>
              <a:prstGeom prst="rect">
                <a:avLst/>
              </a:prstGeom>
              <a:blipFill>
                <a:blip r:embed="rId10"/>
                <a:stretch>
                  <a:fillRect/>
                </a:stretch>
              </a:blipFill>
              <a:ln>
                <a:noFill/>
              </a:ln>
            </p:spPr>
            <p:txBody>
              <a:bodyPr/>
              <a:lstStyle/>
              <a:p>
                <a:r>
                  <a:rPr lang="en-US">
                    <a:noFill/>
                  </a:rPr>
                  <a:t> </a:t>
                </a:r>
              </a:p>
            </p:txBody>
          </p:sp>
        </mc:Fallback>
      </mc:AlternateContent>
      <p:grpSp>
        <p:nvGrpSpPr>
          <p:cNvPr id="132" name="Group 35">
            <a:extLst>
              <a:ext uri="{FF2B5EF4-FFF2-40B4-BE49-F238E27FC236}">
                <a16:creationId xmlns:a16="http://schemas.microsoft.com/office/drawing/2014/main" id="{8B3A543E-01EA-4BBF-ACFA-DC94545AD4AA}"/>
              </a:ext>
            </a:extLst>
          </p:cNvPr>
          <p:cNvGrpSpPr>
            <a:grpSpLocks/>
          </p:cNvGrpSpPr>
          <p:nvPr/>
        </p:nvGrpSpPr>
        <p:grpSpPr bwMode="auto">
          <a:xfrm>
            <a:off x="8686801" y="1347786"/>
            <a:ext cx="2889249" cy="1827213"/>
            <a:chOff x="4416" y="144"/>
            <a:chExt cx="1248" cy="768"/>
          </a:xfrm>
        </p:grpSpPr>
        <p:sp>
          <p:nvSpPr>
            <p:cNvPr id="15382" name="Line 36">
              <a:extLst>
                <a:ext uri="{FF2B5EF4-FFF2-40B4-BE49-F238E27FC236}">
                  <a16:creationId xmlns:a16="http://schemas.microsoft.com/office/drawing/2014/main" id="{C6049DCB-6EB1-4442-BA56-13F179C0FC36}"/>
                </a:ext>
              </a:extLst>
            </p:cNvPr>
            <p:cNvSpPr>
              <a:spLocks noChangeShapeType="1"/>
            </p:cNvSpPr>
            <p:nvPr/>
          </p:nvSpPr>
          <p:spPr bwMode="auto">
            <a:xfrm flipV="1">
              <a:off x="4416" y="275"/>
              <a:ext cx="0" cy="52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3" name="Line 37">
              <a:extLst>
                <a:ext uri="{FF2B5EF4-FFF2-40B4-BE49-F238E27FC236}">
                  <a16:creationId xmlns:a16="http://schemas.microsoft.com/office/drawing/2014/main" id="{95E60641-6492-4D77-BB08-7A384B8DA0D3}"/>
                </a:ext>
              </a:extLst>
            </p:cNvPr>
            <p:cNvSpPr>
              <a:spLocks noChangeShapeType="1"/>
            </p:cNvSpPr>
            <p:nvPr/>
          </p:nvSpPr>
          <p:spPr bwMode="auto">
            <a:xfrm>
              <a:off x="4416" y="275"/>
              <a:ext cx="2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4" name="Line 38">
              <a:extLst>
                <a:ext uri="{FF2B5EF4-FFF2-40B4-BE49-F238E27FC236}">
                  <a16:creationId xmlns:a16="http://schemas.microsoft.com/office/drawing/2014/main" id="{43AACF32-D0A2-41E9-93A4-CF7B7A08E9EC}"/>
                </a:ext>
              </a:extLst>
            </p:cNvPr>
            <p:cNvSpPr>
              <a:spLocks noChangeShapeType="1"/>
            </p:cNvSpPr>
            <p:nvPr/>
          </p:nvSpPr>
          <p:spPr bwMode="auto">
            <a:xfrm>
              <a:off x="5336" y="275"/>
              <a:ext cx="3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5" name="Line 39">
              <a:extLst>
                <a:ext uri="{FF2B5EF4-FFF2-40B4-BE49-F238E27FC236}">
                  <a16:creationId xmlns:a16="http://schemas.microsoft.com/office/drawing/2014/main" id="{80AFE378-03FF-4616-8748-C8C062B3AFBA}"/>
                </a:ext>
              </a:extLst>
            </p:cNvPr>
            <p:cNvSpPr>
              <a:spLocks noChangeShapeType="1"/>
            </p:cNvSpPr>
            <p:nvPr/>
          </p:nvSpPr>
          <p:spPr bwMode="auto">
            <a:xfrm>
              <a:off x="5664" y="275"/>
              <a:ext cx="0" cy="52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5386" name="Group 40">
              <a:extLst>
                <a:ext uri="{FF2B5EF4-FFF2-40B4-BE49-F238E27FC236}">
                  <a16:creationId xmlns:a16="http://schemas.microsoft.com/office/drawing/2014/main" id="{A0F22DAD-8F8A-4F69-9511-BA644E71B1FC}"/>
                </a:ext>
              </a:extLst>
            </p:cNvPr>
            <p:cNvGrpSpPr>
              <a:grpSpLocks/>
            </p:cNvGrpSpPr>
            <p:nvPr/>
          </p:nvGrpSpPr>
          <p:grpSpPr bwMode="auto">
            <a:xfrm>
              <a:off x="4679" y="144"/>
              <a:ext cx="657" cy="263"/>
              <a:chOff x="1440" y="912"/>
              <a:chExt cx="960" cy="384"/>
            </a:xfrm>
          </p:grpSpPr>
          <p:sp>
            <p:nvSpPr>
              <p:cNvPr id="15400" name="Oval 41">
                <a:extLst>
                  <a:ext uri="{FF2B5EF4-FFF2-40B4-BE49-F238E27FC236}">
                    <a16:creationId xmlns:a16="http://schemas.microsoft.com/office/drawing/2014/main" id="{A61C23D3-AEBA-42CD-BDE0-A3059B42BFA0}"/>
                  </a:ext>
                </a:extLst>
              </p:cNvPr>
              <p:cNvSpPr>
                <a:spLocks noChangeArrowheads="1"/>
              </p:cNvSpPr>
              <p:nvPr/>
            </p:nvSpPr>
            <p:spPr bwMode="auto">
              <a:xfrm>
                <a:off x="1728" y="912"/>
                <a:ext cx="384" cy="384"/>
              </a:xfrm>
              <a:prstGeom prst="ellipse">
                <a:avLst/>
              </a:prstGeom>
              <a:solidFill>
                <a:srgbClr val="00206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500" b="1">
                    <a:solidFill>
                      <a:schemeClr val="bg1"/>
                    </a:solidFill>
                    <a:latin typeface="Tahoma" panose="020B0604030504040204" pitchFamily="34" charset="0"/>
                    <a:sym typeface="Symbol" panose="05050102010706020507" pitchFamily="18" charset="2"/>
                  </a:rPr>
                  <a:t></a:t>
                </a:r>
              </a:p>
            </p:txBody>
          </p:sp>
          <p:sp>
            <p:nvSpPr>
              <p:cNvPr id="15401" name="Line 42">
                <a:extLst>
                  <a:ext uri="{FF2B5EF4-FFF2-40B4-BE49-F238E27FC236}">
                    <a16:creationId xmlns:a16="http://schemas.microsoft.com/office/drawing/2014/main" id="{5FB45C43-CD94-4E8B-B803-5C1E4DCD3811}"/>
                  </a:ext>
                </a:extLst>
              </p:cNvPr>
              <p:cNvSpPr>
                <a:spLocks noChangeShapeType="1"/>
              </p:cNvSpPr>
              <p:nvPr/>
            </p:nvSpPr>
            <p:spPr bwMode="auto">
              <a:xfrm>
                <a:off x="2112" y="1104"/>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02" name="Line 43">
                <a:extLst>
                  <a:ext uri="{FF2B5EF4-FFF2-40B4-BE49-F238E27FC236}">
                    <a16:creationId xmlns:a16="http://schemas.microsoft.com/office/drawing/2014/main" id="{B85ED18F-8C35-4D75-AE8D-B7FBC98BB756}"/>
                  </a:ext>
                </a:extLst>
              </p:cNvPr>
              <p:cNvSpPr>
                <a:spLocks noChangeShapeType="1"/>
              </p:cNvSpPr>
              <p:nvPr/>
            </p:nvSpPr>
            <p:spPr bwMode="auto">
              <a:xfrm>
                <a:off x="1440" y="1104"/>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387" name="Group 44">
              <a:extLst>
                <a:ext uri="{FF2B5EF4-FFF2-40B4-BE49-F238E27FC236}">
                  <a16:creationId xmlns:a16="http://schemas.microsoft.com/office/drawing/2014/main" id="{B43FB259-24A5-4108-A78C-546012102B9F}"/>
                </a:ext>
              </a:extLst>
            </p:cNvPr>
            <p:cNvGrpSpPr>
              <a:grpSpLocks/>
            </p:cNvGrpSpPr>
            <p:nvPr/>
          </p:nvGrpSpPr>
          <p:grpSpPr bwMode="auto">
            <a:xfrm>
              <a:off x="4752" y="711"/>
              <a:ext cx="480" cy="96"/>
              <a:chOff x="3696" y="1776"/>
              <a:chExt cx="1200" cy="240"/>
            </a:xfrm>
          </p:grpSpPr>
          <p:sp>
            <p:nvSpPr>
              <p:cNvPr id="15393" name="Arc 45">
                <a:extLst>
                  <a:ext uri="{FF2B5EF4-FFF2-40B4-BE49-F238E27FC236}">
                    <a16:creationId xmlns:a16="http://schemas.microsoft.com/office/drawing/2014/main" id="{386C7495-83F1-4C08-991B-BC674889431D}"/>
                  </a:ext>
                </a:extLst>
              </p:cNvPr>
              <p:cNvSpPr>
                <a:spLocks/>
              </p:cNvSpPr>
              <p:nvPr/>
            </p:nvSpPr>
            <p:spPr bwMode="auto">
              <a:xfrm>
                <a:off x="4176" y="1872"/>
                <a:ext cx="288" cy="1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Lst>
                <a:ahLst/>
                <a:cxnLst>
                  <a:cxn ang="T6">
                    <a:pos x="T0" y="T1"/>
                  </a:cxn>
                  <a:cxn ang="T7">
                    <a:pos x="T2" y="T3"/>
                  </a:cxn>
                  <a:cxn ang="T8">
                    <a:pos x="T4" y="T5"/>
                  </a:cxn>
                </a:cxnLst>
                <a:rect l="0" t="0" r="r" b="b"/>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4" name="Arc 46">
                <a:extLst>
                  <a:ext uri="{FF2B5EF4-FFF2-40B4-BE49-F238E27FC236}">
                    <a16:creationId xmlns:a16="http://schemas.microsoft.com/office/drawing/2014/main" id="{0F9BF575-B033-4E1A-AC7B-5BBE49462BAC}"/>
                  </a:ext>
                </a:extLst>
              </p:cNvPr>
              <p:cNvSpPr>
                <a:spLocks/>
              </p:cNvSpPr>
              <p:nvPr/>
            </p:nvSpPr>
            <p:spPr bwMode="auto">
              <a:xfrm>
                <a:off x="4464" y="1872"/>
                <a:ext cx="288" cy="1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Lst>
                <a:ahLst/>
                <a:cxnLst>
                  <a:cxn ang="T6">
                    <a:pos x="T0" y="T1"/>
                  </a:cxn>
                  <a:cxn ang="T7">
                    <a:pos x="T2" y="T3"/>
                  </a:cxn>
                  <a:cxn ang="T8">
                    <a:pos x="T4" y="T5"/>
                  </a:cxn>
                </a:cxnLst>
                <a:rect l="0" t="0" r="r" b="b"/>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5" name="Arc 47">
                <a:extLst>
                  <a:ext uri="{FF2B5EF4-FFF2-40B4-BE49-F238E27FC236}">
                    <a16:creationId xmlns:a16="http://schemas.microsoft.com/office/drawing/2014/main" id="{1262FAF6-D77D-4A13-8F22-9CC88EB52195}"/>
                  </a:ext>
                </a:extLst>
              </p:cNvPr>
              <p:cNvSpPr>
                <a:spLocks/>
              </p:cNvSpPr>
              <p:nvPr/>
            </p:nvSpPr>
            <p:spPr bwMode="auto">
              <a:xfrm>
                <a:off x="3888" y="1872"/>
                <a:ext cx="288" cy="1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Lst>
                <a:ahLst/>
                <a:cxnLst>
                  <a:cxn ang="T6">
                    <a:pos x="T0" y="T1"/>
                  </a:cxn>
                  <a:cxn ang="T7">
                    <a:pos x="T2" y="T3"/>
                  </a:cxn>
                  <a:cxn ang="T8">
                    <a:pos x="T4" y="T5"/>
                  </a:cxn>
                </a:cxnLst>
                <a:rect l="0" t="0" r="r" b="b"/>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6" name="Line 48">
                <a:extLst>
                  <a:ext uri="{FF2B5EF4-FFF2-40B4-BE49-F238E27FC236}">
                    <a16:creationId xmlns:a16="http://schemas.microsoft.com/office/drawing/2014/main" id="{420BE089-3551-4457-97F7-4DC15390174F}"/>
                  </a:ext>
                </a:extLst>
              </p:cNvPr>
              <p:cNvSpPr>
                <a:spLocks noChangeShapeType="1"/>
              </p:cNvSpPr>
              <p:nvPr/>
            </p:nvSpPr>
            <p:spPr bwMode="auto">
              <a:xfrm flipH="1">
                <a:off x="3696" y="2016"/>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7" name="Line 49">
                <a:extLst>
                  <a:ext uri="{FF2B5EF4-FFF2-40B4-BE49-F238E27FC236}">
                    <a16:creationId xmlns:a16="http://schemas.microsoft.com/office/drawing/2014/main" id="{B80831B0-B129-40FC-96E3-52B62998A97A}"/>
                  </a:ext>
                </a:extLst>
              </p:cNvPr>
              <p:cNvSpPr>
                <a:spLocks noChangeShapeType="1"/>
              </p:cNvSpPr>
              <p:nvPr/>
            </p:nvSpPr>
            <p:spPr bwMode="auto">
              <a:xfrm>
                <a:off x="4752" y="2016"/>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8" name="Line 50">
                <a:extLst>
                  <a:ext uri="{FF2B5EF4-FFF2-40B4-BE49-F238E27FC236}">
                    <a16:creationId xmlns:a16="http://schemas.microsoft.com/office/drawing/2014/main" id="{ADC5C1FA-2A56-4136-9124-23977EB11E00}"/>
                  </a:ext>
                </a:extLst>
              </p:cNvPr>
              <p:cNvSpPr>
                <a:spLocks noChangeShapeType="1"/>
              </p:cNvSpPr>
              <p:nvPr/>
            </p:nvSpPr>
            <p:spPr bwMode="auto">
              <a:xfrm>
                <a:off x="3888" y="1776"/>
                <a:ext cx="86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9" name="Line 51">
                <a:extLst>
                  <a:ext uri="{FF2B5EF4-FFF2-40B4-BE49-F238E27FC236}">
                    <a16:creationId xmlns:a16="http://schemas.microsoft.com/office/drawing/2014/main" id="{712B93E6-70E7-4F8F-9177-453360A16DFF}"/>
                  </a:ext>
                </a:extLst>
              </p:cNvPr>
              <p:cNvSpPr>
                <a:spLocks noChangeShapeType="1"/>
              </p:cNvSpPr>
              <p:nvPr/>
            </p:nvSpPr>
            <p:spPr bwMode="auto">
              <a:xfrm>
                <a:off x="3888" y="1816"/>
                <a:ext cx="86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388" name="Line 52">
              <a:extLst>
                <a:ext uri="{FF2B5EF4-FFF2-40B4-BE49-F238E27FC236}">
                  <a16:creationId xmlns:a16="http://schemas.microsoft.com/office/drawing/2014/main" id="{798D290D-8E4D-43F9-8272-43C038BC8C93}"/>
                </a:ext>
              </a:extLst>
            </p:cNvPr>
            <p:cNvSpPr>
              <a:spLocks noChangeShapeType="1"/>
            </p:cNvSpPr>
            <p:nvPr/>
          </p:nvSpPr>
          <p:spPr bwMode="auto">
            <a:xfrm flipH="1">
              <a:off x="4416" y="807"/>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9" name="Line 53">
              <a:extLst>
                <a:ext uri="{FF2B5EF4-FFF2-40B4-BE49-F238E27FC236}">
                  <a16:creationId xmlns:a16="http://schemas.microsoft.com/office/drawing/2014/main" id="{087273D1-854E-47FE-80E0-188EAF9C6FD5}"/>
                </a:ext>
              </a:extLst>
            </p:cNvPr>
            <p:cNvSpPr>
              <a:spLocks noChangeShapeType="1"/>
            </p:cNvSpPr>
            <p:nvPr/>
          </p:nvSpPr>
          <p:spPr bwMode="auto">
            <a:xfrm flipH="1">
              <a:off x="5232" y="807"/>
              <a:ext cx="43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0" name="Text Box 54">
              <a:extLst>
                <a:ext uri="{FF2B5EF4-FFF2-40B4-BE49-F238E27FC236}">
                  <a16:creationId xmlns:a16="http://schemas.microsoft.com/office/drawing/2014/main" id="{EC8FA98D-C6C1-47A2-883C-598829F68366}"/>
                </a:ext>
              </a:extLst>
            </p:cNvPr>
            <p:cNvSpPr txBox="1">
              <a:spLocks noChangeArrowheads="1"/>
            </p:cNvSpPr>
            <p:nvPr/>
          </p:nvSpPr>
          <p:spPr bwMode="auto">
            <a:xfrm>
              <a:off x="5232" y="481"/>
              <a:ext cx="212" cy="28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ahoma" panose="020B0604030504040204" pitchFamily="34" charset="0"/>
                </a:rPr>
                <a:t>L</a:t>
              </a:r>
            </a:p>
          </p:txBody>
        </p:sp>
        <p:sp>
          <p:nvSpPr>
            <p:cNvPr id="15391" name="Text Box 55">
              <a:extLst>
                <a:ext uri="{FF2B5EF4-FFF2-40B4-BE49-F238E27FC236}">
                  <a16:creationId xmlns:a16="http://schemas.microsoft.com/office/drawing/2014/main" id="{B9312231-BD1B-44D8-B754-8D114F37AB5E}"/>
                </a:ext>
              </a:extLst>
            </p:cNvPr>
            <p:cNvSpPr txBox="1">
              <a:spLocks noChangeArrowheads="1"/>
            </p:cNvSpPr>
            <p:nvPr/>
          </p:nvSpPr>
          <p:spPr bwMode="auto">
            <a:xfrm flipH="1">
              <a:off x="4656" y="624"/>
              <a:ext cx="144" cy="28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ahoma" panose="020B0604030504040204" pitchFamily="34" charset="0"/>
                </a:rPr>
                <a:t>i</a:t>
              </a:r>
            </a:p>
          </p:txBody>
        </p:sp>
        <p:sp>
          <p:nvSpPr>
            <p:cNvPr id="15392" name="Text Box 56">
              <a:extLst>
                <a:ext uri="{FF2B5EF4-FFF2-40B4-BE49-F238E27FC236}">
                  <a16:creationId xmlns:a16="http://schemas.microsoft.com/office/drawing/2014/main" id="{466A1279-89FB-43BE-9D45-99D085FA4F83}"/>
                </a:ext>
              </a:extLst>
            </p:cNvPr>
            <p:cNvSpPr txBox="1">
              <a:spLocks noChangeArrowheads="1"/>
            </p:cNvSpPr>
            <p:nvPr/>
          </p:nvSpPr>
          <p:spPr bwMode="auto">
            <a:xfrm>
              <a:off x="4752" y="241"/>
              <a:ext cx="223" cy="28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ahoma" panose="020B0604030504040204" pitchFamily="34" charset="0"/>
                </a:rPr>
                <a:t>u</a:t>
              </a:r>
            </a:p>
          </p:txBody>
        </p:sp>
      </p:grpSp>
      <p:grpSp>
        <p:nvGrpSpPr>
          <p:cNvPr id="3" name="Group 2">
            <a:extLst>
              <a:ext uri="{FF2B5EF4-FFF2-40B4-BE49-F238E27FC236}">
                <a16:creationId xmlns:a16="http://schemas.microsoft.com/office/drawing/2014/main" id="{29F224BF-13FA-4B14-A3C1-B1957F7D18D3}"/>
              </a:ext>
            </a:extLst>
          </p:cNvPr>
          <p:cNvGrpSpPr>
            <a:grpSpLocks/>
          </p:cNvGrpSpPr>
          <p:nvPr/>
        </p:nvGrpSpPr>
        <p:grpSpPr bwMode="auto">
          <a:xfrm>
            <a:off x="1405816" y="5207438"/>
            <a:ext cx="3696559" cy="471488"/>
            <a:chOff x="300038" y="5257800"/>
            <a:chExt cx="3128962" cy="471488"/>
          </a:xfrm>
        </p:grpSpPr>
        <p:sp>
          <p:nvSpPr>
            <p:cNvPr id="15380" name="Rectangle 8">
              <a:extLst>
                <a:ext uri="{FF2B5EF4-FFF2-40B4-BE49-F238E27FC236}">
                  <a16:creationId xmlns:a16="http://schemas.microsoft.com/office/drawing/2014/main" id="{DCF4901E-4930-4AEE-9835-87905E57942A}"/>
                </a:ext>
              </a:extLst>
            </p:cNvPr>
            <p:cNvSpPr>
              <a:spLocks noChangeArrowheads="1"/>
            </p:cNvSpPr>
            <p:nvPr/>
          </p:nvSpPr>
          <p:spPr bwMode="auto">
            <a:xfrm>
              <a:off x="300038" y="5257800"/>
              <a:ext cx="2061840"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500"/>
                <a:t>Biên độ:</a:t>
              </a:r>
            </a:p>
          </p:txBody>
        </p:sp>
        <mc:AlternateContent xmlns:mc="http://schemas.openxmlformats.org/markup-compatibility/2006" xmlns:a14="http://schemas.microsoft.com/office/drawing/2010/main">
          <mc:Choice Requires="a14">
            <p:sp>
              <p:nvSpPr>
                <p:cNvPr id="15381" name="Object 21">
                  <a:extLst>
                    <a:ext uri="{FF2B5EF4-FFF2-40B4-BE49-F238E27FC236}">
                      <a16:creationId xmlns:a16="http://schemas.microsoft.com/office/drawing/2014/main" id="{BE15D9F0-1483-477B-A23C-8D0376B1FB5C}"/>
                    </a:ext>
                  </a:extLst>
                </p:cNvPr>
                <p:cNvSpPr txBox="1"/>
                <p:nvPr/>
              </p:nvSpPr>
              <p:spPr bwMode="auto">
                <a:xfrm>
                  <a:off x="1985963" y="5286375"/>
                  <a:ext cx="1443037" cy="442913"/>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en-US" sz="2500" i="1" smtClean="0">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𝑈</m:t>
                            </m:r>
                          </m:e>
                          <m:sub>
                            <m:r>
                              <a:rPr lang="en-US" sz="2500" i="1">
                                <a:solidFill>
                                  <a:schemeClr val="tx1"/>
                                </a:solidFill>
                                <a:latin typeface="Cambria Math" panose="02040503050406030204" pitchFamily="18" charset="0"/>
                              </a:rPr>
                              <m:t>0</m:t>
                            </m:r>
                          </m:sub>
                        </m:sSub>
                        <m:r>
                          <a:rPr lang="en-US" sz="2500" i="1">
                            <a:solidFill>
                              <a:schemeClr val="tx1"/>
                            </a:solidFill>
                            <a:latin typeface="Cambria Math" panose="02040503050406030204" pitchFamily="18" charset="0"/>
                          </a:rPr>
                          <m:t>=</m:t>
                        </m:r>
                        <m:r>
                          <a:rPr lang="en-US" sz="2500" i="1">
                            <a:solidFill>
                              <a:schemeClr val="tx1"/>
                            </a:solidFill>
                            <a:latin typeface="Cambria Math" panose="02040503050406030204" pitchFamily="18" charset="0"/>
                          </a:rPr>
                          <m:t>𝜔</m:t>
                        </m:r>
                        <m:r>
                          <a:rPr lang="en-US" sz="2500" i="1">
                            <a:solidFill>
                              <a:schemeClr val="tx1"/>
                            </a:solidFill>
                            <a:latin typeface="Cambria Math" panose="02040503050406030204" pitchFamily="18" charset="0"/>
                          </a:rPr>
                          <m:t>𝐿</m:t>
                        </m:r>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𝐼</m:t>
                            </m:r>
                          </m:e>
                          <m:sub>
                            <m:r>
                              <a:rPr lang="en-US" sz="2500" i="1">
                                <a:solidFill>
                                  <a:schemeClr val="tx1"/>
                                </a:solidFill>
                                <a:latin typeface="Cambria Math" panose="02040503050406030204" pitchFamily="18" charset="0"/>
                              </a:rPr>
                              <m:t>0</m:t>
                            </m:r>
                          </m:sub>
                        </m:sSub>
                      </m:oMath>
                    </m:oMathPara>
                  </a14:m>
                  <a:endParaRPr lang="en-US" sz="2500">
                    <a:solidFill>
                      <a:schemeClr val="tx1"/>
                    </a:solidFill>
                  </a:endParaRPr>
                </a:p>
              </p:txBody>
            </p:sp>
          </mc:Choice>
          <mc:Fallback xmlns="">
            <p:sp>
              <p:nvSpPr>
                <p:cNvPr id="15381" name="Object 21">
                  <a:extLst>
                    <a:ext uri="{FF2B5EF4-FFF2-40B4-BE49-F238E27FC236}">
                      <a16:creationId xmlns:a16="http://schemas.microsoft.com/office/drawing/2014/main" id="{BE15D9F0-1483-477B-A23C-8D0376B1FB5C}"/>
                    </a:ext>
                  </a:extLst>
                </p:cNvPr>
                <p:cNvSpPr txBox="1">
                  <a:spLocks noRot="1" noChangeAspect="1" noMove="1" noResize="1" noEditPoints="1" noAdjustHandles="1" noChangeArrowheads="1" noChangeShapeType="1" noTextEdit="1"/>
                </p:cNvSpPr>
                <p:nvPr/>
              </p:nvSpPr>
              <p:spPr bwMode="auto">
                <a:xfrm>
                  <a:off x="1985963" y="5286375"/>
                  <a:ext cx="1443037" cy="442913"/>
                </a:xfrm>
                <a:prstGeom prst="rect">
                  <a:avLst/>
                </a:prstGeom>
                <a:blipFill>
                  <a:blip r:embed="rId11"/>
                  <a:stretch>
                    <a:fillRect/>
                  </a:stretch>
                </a:blipFill>
                <a:ln>
                  <a:noFill/>
                </a:ln>
              </p:spPr>
              <p:txBody>
                <a:bodyPr/>
                <a:lstStyle/>
                <a:p>
                  <a:r>
                    <a:rPr lang="en-US">
                      <a:noFill/>
                    </a:rPr>
                    <a:t> </a:t>
                  </a:r>
                </a:p>
              </p:txBody>
            </p:sp>
          </mc:Fallback>
        </mc:AlternateContent>
      </p:grpSp>
      <p:grpSp>
        <p:nvGrpSpPr>
          <p:cNvPr id="78" name="Group 77">
            <a:extLst>
              <a:ext uri="{FF2B5EF4-FFF2-40B4-BE49-F238E27FC236}">
                <a16:creationId xmlns:a16="http://schemas.microsoft.com/office/drawing/2014/main" id="{85625C38-17F1-4FB0-B603-B3D164FC57CC}"/>
              </a:ext>
            </a:extLst>
          </p:cNvPr>
          <p:cNvGrpSpPr/>
          <p:nvPr/>
        </p:nvGrpSpPr>
        <p:grpSpPr>
          <a:xfrm>
            <a:off x="-29497" y="76202"/>
            <a:ext cx="8808372" cy="585595"/>
            <a:chOff x="74035" y="2246119"/>
            <a:chExt cx="8753795" cy="817446"/>
          </a:xfrm>
        </p:grpSpPr>
        <p:grpSp>
          <p:nvGrpSpPr>
            <p:cNvPr id="79" name="Group 70">
              <a:extLst>
                <a:ext uri="{FF2B5EF4-FFF2-40B4-BE49-F238E27FC236}">
                  <a16:creationId xmlns:a16="http://schemas.microsoft.com/office/drawing/2014/main" id="{51057B3B-67B3-41D8-922A-D01C29F2F5BA}"/>
                </a:ext>
              </a:extLst>
            </p:cNvPr>
            <p:cNvGrpSpPr>
              <a:grpSpLocks/>
            </p:cNvGrpSpPr>
            <p:nvPr/>
          </p:nvGrpSpPr>
          <p:grpSpPr bwMode="auto">
            <a:xfrm>
              <a:off x="232497" y="2303830"/>
              <a:ext cx="8595333" cy="759735"/>
              <a:chOff x="537140" y="3448483"/>
              <a:chExt cx="4426195" cy="1463358"/>
            </a:xfrm>
          </p:grpSpPr>
          <p:pic>
            <p:nvPicPr>
              <p:cNvPr id="82" name="Picture 8" descr="empty-green-rectangle">
                <a:extLst>
                  <a:ext uri="{FF2B5EF4-FFF2-40B4-BE49-F238E27FC236}">
                    <a16:creationId xmlns:a16="http://schemas.microsoft.com/office/drawing/2014/main" id="{C55ED825-9FDB-4233-907A-0CDED5897C4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V="1">
                <a:off x="537140" y="3480361"/>
                <a:ext cx="4426195"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9" descr="green-top-faded">
                <a:extLst>
                  <a:ext uri="{FF2B5EF4-FFF2-40B4-BE49-F238E27FC236}">
                    <a16:creationId xmlns:a16="http://schemas.microsoft.com/office/drawing/2014/main" id="{E6EC08E8-5F0C-49AC-BEBC-0F580227F39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0" name="TextBox 79">
              <a:extLst>
                <a:ext uri="{FF2B5EF4-FFF2-40B4-BE49-F238E27FC236}">
                  <a16:creationId xmlns:a16="http://schemas.microsoft.com/office/drawing/2014/main" id="{1E944E5E-46C0-4CCE-9B59-CC6789C69470}"/>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rPr>
                <a:t>IV</a:t>
              </a:r>
            </a:p>
          </p:txBody>
        </p:sp>
        <p:sp>
          <p:nvSpPr>
            <p:cNvPr id="81" name="Rectangle 1026060">
              <a:extLst>
                <a:ext uri="{FF2B5EF4-FFF2-40B4-BE49-F238E27FC236}">
                  <a16:creationId xmlns:a16="http://schemas.microsoft.com/office/drawing/2014/main" id="{0AAEF235-E363-48D2-BA66-6791C9A79367}"/>
                </a:ext>
              </a:extLst>
            </p:cNvPr>
            <p:cNvSpPr>
              <a:spLocks noChangeArrowheads="1"/>
            </p:cNvSpPr>
            <p:nvPr/>
          </p:nvSpPr>
          <p:spPr bwMode="auto">
            <a:xfrm>
              <a:off x="1209204" y="2246119"/>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t>Mạch điện xoay chiều chỉ có cuộn cảm thuần</a:t>
              </a:r>
              <a:endParaRPr lang="en-US" sz="2800" dirty="0"/>
            </a:p>
          </p:txBody>
        </p:sp>
      </p:grpSp>
      <p:pic>
        <p:nvPicPr>
          <p:cNvPr id="84" name="Picture 83" descr="empty-red-rectangle">
            <a:extLst>
              <a:ext uri="{FF2B5EF4-FFF2-40B4-BE49-F238E27FC236}">
                <a16:creationId xmlns:a16="http://schemas.microsoft.com/office/drawing/2014/main" id="{1D282151-D97B-4023-B81C-80B82AE629F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78875" y="5702973"/>
            <a:ext cx="2959694"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6" name="Object 20">
                <a:extLst>
                  <a:ext uri="{FF2B5EF4-FFF2-40B4-BE49-F238E27FC236}">
                    <a16:creationId xmlns:a16="http://schemas.microsoft.com/office/drawing/2014/main" id="{A2B63E49-0172-43C8-A6B5-390C61E5CE97}"/>
                  </a:ext>
                </a:extLst>
              </p:cNvPr>
              <p:cNvSpPr txBox="1"/>
              <p:nvPr/>
            </p:nvSpPr>
            <p:spPr bwMode="auto">
              <a:xfrm>
                <a:off x="9128421" y="5747198"/>
                <a:ext cx="2813050" cy="874713"/>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en-US" sz="2500" i="1" smtClean="0">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𝜑</m:t>
                          </m:r>
                        </m:e>
                        <m:sub>
                          <m:r>
                            <a:rPr lang="en-US" sz="2500" i="1">
                              <a:solidFill>
                                <a:schemeClr val="tx1"/>
                              </a:solidFill>
                              <a:latin typeface="Cambria Math" panose="02040503050406030204" pitchFamily="18" charset="0"/>
                            </a:rPr>
                            <m:t>𝑢𝐿</m:t>
                          </m:r>
                        </m:sub>
                      </m:sSub>
                      <m:r>
                        <a:rPr lang="en-US" sz="2500" i="1">
                          <a:solidFill>
                            <a:schemeClr val="tx1"/>
                          </a:solidFill>
                          <a:latin typeface="Cambria Math" panose="02040503050406030204" pitchFamily="18" charset="0"/>
                        </a:rPr>
                        <m:t>−</m:t>
                      </m:r>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𝜑</m:t>
                          </m:r>
                        </m:e>
                        <m:sub>
                          <m:r>
                            <a:rPr lang="en-US" sz="2500" i="1">
                              <a:solidFill>
                                <a:schemeClr val="tx1"/>
                              </a:solidFill>
                              <a:latin typeface="Cambria Math" panose="02040503050406030204" pitchFamily="18" charset="0"/>
                            </a:rPr>
                            <m:t>𝑖</m:t>
                          </m:r>
                        </m:sub>
                      </m:sSub>
                      <m:r>
                        <a:rPr lang="en-US" sz="2500" i="1">
                          <a:solidFill>
                            <a:schemeClr val="tx1"/>
                          </a:solidFill>
                          <a:latin typeface="Cambria Math" panose="02040503050406030204" pitchFamily="18" charset="0"/>
                        </a:rPr>
                        <m:t>=</m:t>
                      </m:r>
                      <m:f>
                        <m:fPr>
                          <m:ctrlPr>
                            <a:rPr lang="en-US" sz="2500" i="1">
                              <a:solidFill>
                                <a:schemeClr val="tx1"/>
                              </a:solidFill>
                              <a:latin typeface="Cambria Math" panose="02040503050406030204" pitchFamily="18" charset="0"/>
                            </a:rPr>
                          </m:ctrlPr>
                        </m:fPr>
                        <m:num>
                          <m:r>
                            <a:rPr lang="en-US" sz="2500" i="1">
                              <a:solidFill>
                                <a:schemeClr val="tx1"/>
                              </a:solidFill>
                              <a:latin typeface="Cambria Math" panose="02040503050406030204" pitchFamily="18" charset="0"/>
                            </a:rPr>
                            <m:t>𝜋</m:t>
                          </m:r>
                        </m:num>
                        <m:den>
                          <m:r>
                            <a:rPr lang="en-US" sz="2500" i="1">
                              <a:solidFill>
                                <a:schemeClr val="tx1"/>
                              </a:solidFill>
                              <a:latin typeface="Cambria Math" panose="02040503050406030204" pitchFamily="18" charset="0"/>
                            </a:rPr>
                            <m:t>2</m:t>
                          </m:r>
                        </m:den>
                      </m:f>
                    </m:oMath>
                  </m:oMathPara>
                </a14:m>
                <a:endParaRPr lang="en-US" sz="2500">
                  <a:solidFill>
                    <a:schemeClr val="tx1"/>
                  </a:solidFill>
                </a:endParaRPr>
              </a:p>
            </p:txBody>
          </p:sp>
        </mc:Choice>
        <mc:Fallback xmlns="">
          <p:sp>
            <p:nvSpPr>
              <p:cNvPr id="86" name="Object 20">
                <a:extLst>
                  <a:ext uri="{FF2B5EF4-FFF2-40B4-BE49-F238E27FC236}">
                    <a16:creationId xmlns:a16="http://schemas.microsoft.com/office/drawing/2014/main" id="{A2B63E49-0172-43C8-A6B5-390C61E5CE97}"/>
                  </a:ext>
                </a:extLst>
              </p:cNvPr>
              <p:cNvSpPr txBox="1">
                <a:spLocks noRot="1" noChangeAspect="1" noMove="1" noResize="1" noEditPoints="1" noAdjustHandles="1" noChangeArrowheads="1" noChangeShapeType="1" noTextEdit="1"/>
              </p:cNvSpPr>
              <p:nvPr/>
            </p:nvSpPr>
            <p:spPr bwMode="auto">
              <a:xfrm>
                <a:off x="9128421" y="5747198"/>
                <a:ext cx="2813050" cy="874713"/>
              </a:xfrm>
              <a:prstGeom prst="rect">
                <a:avLst/>
              </a:prstGeom>
              <a:blipFill>
                <a:blip r:embed="rId15"/>
                <a:stretch>
                  <a:fillRect/>
                </a:stretch>
              </a:blipFill>
              <a:ln>
                <a:noFill/>
              </a:ln>
            </p:spPr>
            <p:txBody>
              <a:bodyPr/>
              <a:lstStyle/>
              <a:p>
                <a:r>
                  <a:rPr lang="en-US">
                    <a:noFill/>
                  </a:rPr>
                  <a:t> </a:t>
                </a:r>
              </a:p>
            </p:txBody>
          </p:sp>
        </mc:Fallback>
      </mc:AlternateContent>
      <p:pic>
        <p:nvPicPr>
          <p:cNvPr id="87" name="Picture 5" descr="empty-blue-rectangle">
            <a:extLst>
              <a:ext uri="{FF2B5EF4-FFF2-40B4-BE49-F238E27FC236}">
                <a16:creationId xmlns:a16="http://schemas.microsoft.com/office/drawing/2014/main" id="{EBB09279-F872-4C58-88F7-BBB023ED4CA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2543" y="5808898"/>
            <a:ext cx="7824258" cy="8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Rectangle 9">
            <a:extLst>
              <a:ext uri="{FF2B5EF4-FFF2-40B4-BE49-F238E27FC236}">
                <a16:creationId xmlns:a16="http://schemas.microsoft.com/office/drawing/2014/main" id="{92FA19A6-BD96-42A1-BE6F-06D51B257D4C}"/>
              </a:ext>
            </a:extLst>
          </p:cNvPr>
          <p:cNvSpPr>
            <a:spLocks noChangeArrowheads="1"/>
          </p:cNvSpPr>
          <p:nvPr/>
        </p:nvSpPr>
        <p:spPr bwMode="auto">
          <a:xfrm>
            <a:off x="1113957" y="5909552"/>
            <a:ext cx="9493250" cy="635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500"/>
              <a:t>Điện áp nhanh pha </a:t>
            </a:r>
            <a:r>
              <a:rPr lang="en-US" altLang="en-US" sz="2500">
                <a:sym typeface="Symbol" panose="05050102010706020507" pitchFamily="18" charset="2"/>
              </a:rPr>
              <a:t>/2 so với cường độ đòng điện.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p:bldP spid="123" grpId="0"/>
      <p:bldP spid="124" grpId="0"/>
      <p:bldP spid="125" grpId="0"/>
      <p:bldP spid="126" grpId="0"/>
      <p:bldP spid="127" grpId="0"/>
      <p:bldP spid="128" grpId="0"/>
      <p:bldP spid="129" grpId="0"/>
      <p:bldP spid="130" grpId="0"/>
      <p:bldP spid="131" grpId="0"/>
      <p:bldP spid="86" grpId="0"/>
      <p:bldP spid="8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10">
            <a:extLst>
              <a:ext uri="{FF2B5EF4-FFF2-40B4-BE49-F238E27FC236}">
                <a16:creationId xmlns:a16="http://schemas.microsoft.com/office/drawing/2014/main" id="{E9D0E444-30F0-4F48-AC15-4928A8EA363B}"/>
              </a:ext>
            </a:extLst>
          </p:cNvPr>
          <p:cNvSpPr>
            <a:spLocks noChangeArrowheads="1"/>
          </p:cNvSpPr>
          <p:nvPr/>
        </p:nvSpPr>
        <p:spPr bwMode="auto">
          <a:xfrm>
            <a:off x="687489" y="4311418"/>
            <a:ext cx="739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t>* Định luật Ohm cho đoạn mạch chỉ chứa cuộn cảm:</a:t>
            </a:r>
          </a:p>
        </p:txBody>
      </p:sp>
      <p:grpSp>
        <p:nvGrpSpPr>
          <p:cNvPr id="4" name="Group 3">
            <a:extLst>
              <a:ext uri="{FF2B5EF4-FFF2-40B4-BE49-F238E27FC236}">
                <a16:creationId xmlns:a16="http://schemas.microsoft.com/office/drawing/2014/main" id="{EB6A7DD7-77CF-43B8-86D7-77B72710C9B4}"/>
              </a:ext>
            </a:extLst>
          </p:cNvPr>
          <p:cNvGrpSpPr>
            <a:grpSpLocks/>
          </p:cNvGrpSpPr>
          <p:nvPr/>
        </p:nvGrpSpPr>
        <p:grpSpPr bwMode="auto">
          <a:xfrm>
            <a:off x="725846" y="3610668"/>
            <a:ext cx="4540250" cy="479425"/>
            <a:chOff x="152400" y="4200525"/>
            <a:chExt cx="3625850" cy="479425"/>
          </a:xfrm>
        </p:grpSpPr>
        <p:sp>
          <p:nvSpPr>
            <p:cNvPr id="16400" name="Rectangle 26">
              <a:extLst>
                <a:ext uri="{FF2B5EF4-FFF2-40B4-BE49-F238E27FC236}">
                  <a16:creationId xmlns:a16="http://schemas.microsoft.com/office/drawing/2014/main" id="{E6192EC1-AACC-496E-8A8A-C3AFA13221BE}"/>
                </a:ext>
              </a:extLst>
            </p:cNvPr>
            <p:cNvSpPr>
              <a:spLocks noChangeArrowheads="1"/>
            </p:cNvSpPr>
            <p:nvPr/>
          </p:nvSpPr>
          <p:spPr bwMode="auto">
            <a:xfrm>
              <a:off x="152400" y="4200525"/>
              <a:ext cx="2286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500"/>
                <a:t>* Từ biểu thức: </a:t>
              </a:r>
            </a:p>
          </p:txBody>
        </p:sp>
        <mc:AlternateContent xmlns:mc="http://schemas.openxmlformats.org/markup-compatibility/2006" xmlns:a14="http://schemas.microsoft.com/office/drawing/2010/main">
          <mc:Choice Requires="a14">
            <p:sp>
              <p:nvSpPr>
                <p:cNvPr id="16401" name="Object 32">
                  <a:extLst>
                    <a:ext uri="{FF2B5EF4-FFF2-40B4-BE49-F238E27FC236}">
                      <a16:creationId xmlns:a16="http://schemas.microsoft.com/office/drawing/2014/main" id="{B8B5388E-039A-4828-9AF3-676F54973830}"/>
                    </a:ext>
                  </a:extLst>
                </p:cNvPr>
                <p:cNvSpPr txBox="1"/>
                <p:nvPr/>
              </p:nvSpPr>
              <p:spPr bwMode="auto">
                <a:xfrm>
                  <a:off x="2312988" y="4230688"/>
                  <a:ext cx="1465262" cy="449262"/>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en-US" sz="2500" i="1" smtClean="0">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𝑈</m:t>
                            </m:r>
                          </m:e>
                          <m:sub>
                            <m:r>
                              <a:rPr lang="en-US" sz="2500" i="1">
                                <a:solidFill>
                                  <a:schemeClr val="tx1"/>
                                </a:solidFill>
                                <a:latin typeface="Cambria Math" panose="02040503050406030204" pitchFamily="18" charset="0"/>
                              </a:rPr>
                              <m:t>0</m:t>
                            </m:r>
                          </m:sub>
                        </m:sSub>
                        <m:r>
                          <a:rPr lang="en-US" sz="2500" i="1">
                            <a:solidFill>
                              <a:schemeClr val="tx1"/>
                            </a:solidFill>
                            <a:latin typeface="Cambria Math" panose="02040503050406030204" pitchFamily="18" charset="0"/>
                          </a:rPr>
                          <m:t>=</m:t>
                        </m:r>
                        <m:r>
                          <a:rPr lang="en-US" sz="2500" i="1">
                            <a:solidFill>
                              <a:schemeClr val="tx1"/>
                            </a:solidFill>
                            <a:latin typeface="Cambria Math" panose="02040503050406030204" pitchFamily="18" charset="0"/>
                          </a:rPr>
                          <m:t>𝜔</m:t>
                        </m:r>
                        <m:r>
                          <a:rPr lang="en-US" sz="2500" i="1">
                            <a:solidFill>
                              <a:schemeClr val="tx1"/>
                            </a:solidFill>
                            <a:latin typeface="Cambria Math" panose="02040503050406030204" pitchFamily="18" charset="0"/>
                          </a:rPr>
                          <m:t>𝐿</m:t>
                        </m:r>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𝐼</m:t>
                            </m:r>
                          </m:e>
                          <m:sub>
                            <m:r>
                              <a:rPr lang="en-US" sz="2500" i="1">
                                <a:solidFill>
                                  <a:schemeClr val="tx1"/>
                                </a:solidFill>
                                <a:latin typeface="Cambria Math" panose="02040503050406030204" pitchFamily="18" charset="0"/>
                              </a:rPr>
                              <m:t>0</m:t>
                            </m:r>
                          </m:sub>
                        </m:sSub>
                      </m:oMath>
                    </m:oMathPara>
                  </a14:m>
                  <a:endParaRPr lang="en-US" sz="2500">
                    <a:solidFill>
                      <a:schemeClr val="tx1"/>
                    </a:solidFill>
                  </a:endParaRPr>
                </a:p>
              </p:txBody>
            </p:sp>
          </mc:Choice>
          <mc:Fallback xmlns="">
            <p:sp>
              <p:nvSpPr>
                <p:cNvPr id="16401" name="Object 32">
                  <a:extLst>
                    <a:ext uri="{FF2B5EF4-FFF2-40B4-BE49-F238E27FC236}">
                      <a16:creationId xmlns:a16="http://schemas.microsoft.com/office/drawing/2014/main" id="{B8B5388E-039A-4828-9AF3-676F54973830}"/>
                    </a:ext>
                  </a:extLst>
                </p:cNvPr>
                <p:cNvSpPr txBox="1">
                  <a:spLocks noRot="1" noChangeAspect="1" noMove="1" noResize="1" noEditPoints="1" noAdjustHandles="1" noChangeArrowheads="1" noChangeShapeType="1" noTextEdit="1"/>
                </p:cNvSpPr>
                <p:nvPr/>
              </p:nvSpPr>
              <p:spPr bwMode="auto">
                <a:xfrm>
                  <a:off x="2312988" y="4230688"/>
                  <a:ext cx="1465262" cy="449262"/>
                </a:xfrm>
                <a:prstGeom prst="rect">
                  <a:avLst/>
                </a:prstGeom>
                <a:blipFill>
                  <a:blip r:embed="rId3"/>
                  <a:stretch>
                    <a:fillRect/>
                  </a:stretch>
                </a:blipFill>
                <a:ln>
                  <a:noFill/>
                </a:ln>
              </p:spPr>
              <p:txBody>
                <a:bodyPr/>
                <a:lstStyle/>
                <a:p>
                  <a:r>
                    <a:rPr lang="en-US">
                      <a:noFill/>
                    </a:rPr>
                    <a:t> </a:t>
                  </a:r>
                </a:p>
              </p:txBody>
            </p:sp>
          </mc:Fallback>
        </mc:AlternateContent>
      </p:grpSp>
      <p:sp>
        <p:nvSpPr>
          <p:cNvPr id="62" name="Rectangle 34">
            <a:extLst>
              <a:ext uri="{FF2B5EF4-FFF2-40B4-BE49-F238E27FC236}">
                <a16:creationId xmlns:a16="http://schemas.microsoft.com/office/drawing/2014/main" id="{A886F8EE-8548-478D-9412-55EBC7804937}"/>
              </a:ext>
            </a:extLst>
          </p:cNvPr>
          <p:cNvSpPr>
            <a:spLocks noChangeArrowheads="1"/>
          </p:cNvSpPr>
          <p:nvPr/>
        </p:nvSpPr>
        <p:spPr bwMode="auto">
          <a:xfrm>
            <a:off x="3607821" y="6202614"/>
            <a:ext cx="4038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500"/>
              <a:t>Z</a:t>
            </a:r>
            <a:r>
              <a:rPr lang="en-US" altLang="en-US" sz="2500" baseline="-25000"/>
              <a:t>L</a:t>
            </a:r>
            <a:r>
              <a:rPr lang="en-US" altLang="en-US" sz="2500"/>
              <a:t>: Gọi là cảm kháng (</a:t>
            </a:r>
            <a:r>
              <a:rPr lang="en-US" altLang="en-US" sz="2500">
                <a:sym typeface="Symbol" panose="05050102010706020507" pitchFamily="18" charset="2"/>
              </a:rPr>
              <a:t>)</a:t>
            </a:r>
            <a:endParaRPr lang="en-US" altLang="en-US" sz="2500"/>
          </a:p>
        </p:txBody>
      </p:sp>
      <p:sp>
        <p:nvSpPr>
          <p:cNvPr id="47" name="Rectangle 3">
            <a:extLst>
              <a:ext uri="{FF2B5EF4-FFF2-40B4-BE49-F238E27FC236}">
                <a16:creationId xmlns:a16="http://schemas.microsoft.com/office/drawing/2014/main" id="{72580D97-9122-4EAB-B04A-E697790D6729}"/>
              </a:ext>
            </a:extLst>
          </p:cNvPr>
          <p:cNvSpPr>
            <a:spLocks noChangeArrowheads="1"/>
          </p:cNvSpPr>
          <p:nvPr/>
        </p:nvSpPr>
        <p:spPr bwMode="auto">
          <a:xfrm>
            <a:off x="533400" y="764292"/>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i="1">
                <a:solidFill>
                  <a:srgbClr val="0070C0"/>
                </a:solidFill>
              </a:rPr>
              <a:t>2. Khảo sát mạch điện XC chỉ chứa cuộn cảm</a:t>
            </a:r>
          </a:p>
        </p:txBody>
      </p:sp>
      <p:grpSp>
        <p:nvGrpSpPr>
          <p:cNvPr id="48" name="Group 47">
            <a:extLst>
              <a:ext uri="{FF2B5EF4-FFF2-40B4-BE49-F238E27FC236}">
                <a16:creationId xmlns:a16="http://schemas.microsoft.com/office/drawing/2014/main" id="{70A07688-7F16-4D67-BE74-A4C431730CEB}"/>
              </a:ext>
            </a:extLst>
          </p:cNvPr>
          <p:cNvGrpSpPr/>
          <p:nvPr/>
        </p:nvGrpSpPr>
        <p:grpSpPr>
          <a:xfrm>
            <a:off x="-29497" y="76202"/>
            <a:ext cx="8808372" cy="585595"/>
            <a:chOff x="74035" y="2246119"/>
            <a:chExt cx="8753795" cy="817446"/>
          </a:xfrm>
        </p:grpSpPr>
        <p:grpSp>
          <p:nvGrpSpPr>
            <p:cNvPr id="49" name="Group 70">
              <a:extLst>
                <a:ext uri="{FF2B5EF4-FFF2-40B4-BE49-F238E27FC236}">
                  <a16:creationId xmlns:a16="http://schemas.microsoft.com/office/drawing/2014/main" id="{FE538A54-31A0-4EAC-AC8E-D2BC33B645D5}"/>
                </a:ext>
              </a:extLst>
            </p:cNvPr>
            <p:cNvGrpSpPr>
              <a:grpSpLocks/>
            </p:cNvGrpSpPr>
            <p:nvPr/>
          </p:nvGrpSpPr>
          <p:grpSpPr bwMode="auto">
            <a:xfrm>
              <a:off x="232497" y="2303830"/>
              <a:ext cx="8595333" cy="759735"/>
              <a:chOff x="537140" y="3448483"/>
              <a:chExt cx="4426195" cy="1463358"/>
            </a:xfrm>
          </p:grpSpPr>
          <p:pic>
            <p:nvPicPr>
              <p:cNvPr id="52" name="Picture 8" descr="empty-green-rectangle">
                <a:extLst>
                  <a:ext uri="{FF2B5EF4-FFF2-40B4-BE49-F238E27FC236}">
                    <a16:creationId xmlns:a16="http://schemas.microsoft.com/office/drawing/2014/main" id="{E6F7191D-BBDF-489B-9291-F6A412384E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537140" y="3480361"/>
                <a:ext cx="4426195"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9" descr="green-top-faded">
                <a:extLst>
                  <a:ext uri="{FF2B5EF4-FFF2-40B4-BE49-F238E27FC236}">
                    <a16:creationId xmlns:a16="http://schemas.microsoft.com/office/drawing/2014/main" id="{FD2B4C51-CAF7-44A4-9E3F-7B33BC59B8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 name="TextBox 49">
              <a:extLst>
                <a:ext uri="{FF2B5EF4-FFF2-40B4-BE49-F238E27FC236}">
                  <a16:creationId xmlns:a16="http://schemas.microsoft.com/office/drawing/2014/main" id="{D0BA9D9E-8CAD-442F-A69B-1E79A7D4BBFA}"/>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rPr>
                <a:t>IV</a:t>
              </a:r>
            </a:p>
          </p:txBody>
        </p:sp>
        <p:sp>
          <p:nvSpPr>
            <p:cNvPr id="51" name="Rectangle 1026060">
              <a:extLst>
                <a:ext uri="{FF2B5EF4-FFF2-40B4-BE49-F238E27FC236}">
                  <a16:creationId xmlns:a16="http://schemas.microsoft.com/office/drawing/2014/main" id="{E01428CA-BB53-4755-BC84-2CC124B8487E}"/>
                </a:ext>
              </a:extLst>
            </p:cNvPr>
            <p:cNvSpPr>
              <a:spLocks noChangeArrowheads="1"/>
            </p:cNvSpPr>
            <p:nvPr/>
          </p:nvSpPr>
          <p:spPr bwMode="auto">
            <a:xfrm>
              <a:off x="1209204" y="2246119"/>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t>Mạch điện xoay chiều chỉ có cuộn cảm thuần</a:t>
              </a:r>
              <a:endParaRPr lang="en-US" sz="2800" dirty="0"/>
            </a:p>
          </p:txBody>
        </p:sp>
      </p:grpSp>
      <p:grpSp>
        <p:nvGrpSpPr>
          <p:cNvPr id="55" name="Group 35">
            <a:extLst>
              <a:ext uri="{FF2B5EF4-FFF2-40B4-BE49-F238E27FC236}">
                <a16:creationId xmlns:a16="http://schemas.microsoft.com/office/drawing/2014/main" id="{7841B1B4-D17F-47C6-AFA4-AD5BA4D894FE}"/>
              </a:ext>
            </a:extLst>
          </p:cNvPr>
          <p:cNvGrpSpPr>
            <a:grpSpLocks/>
          </p:cNvGrpSpPr>
          <p:nvPr/>
        </p:nvGrpSpPr>
        <p:grpSpPr bwMode="auto">
          <a:xfrm>
            <a:off x="8740475" y="764292"/>
            <a:ext cx="2889249" cy="1827213"/>
            <a:chOff x="4416" y="144"/>
            <a:chExt cx="1248" cy="768"/>
          </a:xfrm>
        </p:grpSpPr>
        <p:sp>
          <p:nvSpPr>
            <p:cNvPr id="58" name="Line 36">
              <a:extLst>
                <a:ext uri="{FF2B5EF4-FFF2-40B4-BE49-F238E27FC236}">
                  <a16:creationId xmlns:a16="http://schemas.microsoft.com/office/drawing/2014/main" id="{62E8AED5-8FA8-406B-B111-99B652A4DC75}"/>
                </a:ext>
              </a:extLst>
            </p:cNvPr>
            <p:cNvSpPr>
              <a:spLocks noChangeShapeType="1"/>
            </p:cNvSpPr>
            <p:nvPr/>
          </p:nvSpPr>
          <p:spPr bwMode="auto">
            <a:xfrm flipV="1">
              <a:off x="4416" y="275"/>
              <a:ext cx="0" cy="52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37">
              <a:extLst>
                <a:ext uri="{FF2B5EF4-FFF2-40B4-BE49-F238E27FC236}">
                  <a16:creationId xmlns:a16="http://schemas.microsoft.com/office/drawing/2014/main" id="{A93B6EA6-4543-45A5-AB75-07F6D9519DC3}"/>
                </a:ext>
              </a:extLst>
            </p:cNvPr>
            <p:cNvSpPr>
              <a:spLocks noChangeShapeType="1"/>
            </p:cNvSpPr>
            <p:nvPr/>
          </p:nvSpPr>
          <p:spPr bwMode="auto">
            <a:xfrm>
              <a:off x="4416" y="275"/>
              <a:ext cx="2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Line 38">
              <a:extLst>
                <a:ext uri="{FF2B5EF4-FFF2-40B4-BE49-F238E27FC236}">
                  <a16:creationId xmlns:a16="http://schemas.microsoft.com/office/drawing/2014/main" id="{34B5AC8D-B9B1-468A-8B61-7F97FEF31918}"/>
                </a:ext>
              </a:extLst>
            </p:cNvPr>
            <p:cNvSpPr>
              <a:spLocks noChangeShapeType="1"/>
            </p:cNvSpPr>
            <p:nvPr/>
          </p:nvSpPr>
          <p:spPr bwMode="auto">
            <a:xfrm>
              <a:off x="5336" y="275"/>
              <a:ext cx="3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Line 39">
              <a:extLst>
                <a:ext uri="{FF2B5EF4-FFF2-40B4-BE49-F238E27FC236}">
                  <a16:creationId xmlns:a16="http://schemas.microsoft.com/office/drawing/2014/main" id="{97EA5846-0F40-4CAD-8444-FB1597DA7AD6}"/>
                </a:ext>
              </a:extLst>
            </p:cNvPr>
            <p:cNvSpPr>
              <a:spLocks noChangeShapeType="1"/>
            </p:cNvSpPr>
            <p:nvPr/>
          </p:nvSpPr>
          <p:spPr bwMode="auto">
            <a:xfrm>
              <a:off x="5664" y="275"/>
              <a:ext cx="0" cy="52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3" name="Group 40">
              <a:extLst>
                <a:ext uri="{FF2B5EF4-FFF2-40B4-BE49-F238E27FC236}">
                  <a16:creationId xmlns:a16="http://schemas.microsoft.com/office/drawing/2014/main" id="{A53601AE-49C9-415F-A068-0B52A987A698}"/>
                </a:ext>
              </a:extLst>
            </p:cNvPr>
            <p:cNvGrpSpPr>
              <a:grpSpLocks/>
            </p:cNvGrpSpPr>
            <p:nvPr/>
          </p:nvGrpSpPr>
          <p:grpSpPr bwMode="auto">
            <a:xfrm>
              <a:off x="4679" y="144"/>
              <a:ext cx="657" cy="263"/>
              <a:chOff x="1440" y="912"/>
              <a:chExt cx="960" cy="384"/>
            </a:xfrm>
          </p:grpSpPr>
          <p:sp>
            <p:nvSpPr>
              <p:cNvPr id="77" name="Oval 41">
                <a:extLst>
                  <a:ext uri="{FF2B5EF4-FFF2-40B4-BE49-F238E27FC236}">
                    <a16:creationId xmlns:a16="http://schemas.microsoft.com/office/drawing/2014/main" id="{AF4B8BBF-BD58-4FBB-BAF0-B65A98F5D12D}"/>
                  </a:ext>
                </a:extLst>
              </p:cNvPr>
              <p:cNvSpPr>
                <a:spLocks noChangeArrowheads="1"/>
              </p:cNvSpPr>
              <p:nvPr/>
            </p:nvSpPr>
            <p:spPr bwMode="auto">
              <a:xfrm>
                <a:off x="1728" y="912"/>
                <a:ext cx="384" cy="384"/>
              </a:xfrm>
              <a:prstGeom prst="ellipse">
                <a:avLst/>
              </a:prstGeom>
              <a:solidFill>
                <a:srgbClr val="00206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500" b="1">
                    <a:solidFill>
                      <a:schemeClr val="bg1"/>
                    </a:solidFill>
                    <a:latin typeface="Tahoma" panose="020B0604030504040204" pitchFamily="34" charset="0"/>
                    <a:sym typeface="Symbol" panose="05050102010706020507" pitchFamily="18" charset="2"/>
                  </a:rPr>
                  <a:t></a:t>
                </a:r>
              </a:p>
            </p:txBody>
          </p:sp>
          <p:sp>
            <p:nvSpPr>
              <p:cNvPr id="78" name="Line 42">
                <a:extLst>
                  <a:ext uri="{FF2B5EF4-FFF2-40B4-BE49-F238E27FC236}">
                    <a16:creationId xmlns:a16="http://schemas.microsoft.com/office/drawing/2014/main" id="{CFC70994-35A8-4293-B95A-5AFD0EBC8393}"/>
                  </a:ext>
                </a:extLst>
              </p:cNvPr>
              <p:cNvSpPr>
                <a:spLocks noChangeShapeType="1"/>
              </p:cNvSpPr>
              <p:nvPr/>
            </p:nvSpPr>
            <p:spPr bwMode="auto">
              <a:xfrm>
                <a:off x="2112" y="1104"/>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Line 43">
                <a:extLst>
                  <a:ext uri="{FF2B5EF4-FFF2-40B4-BE49-F238E27FC236}">
                    <a16:creationId xmlns:a16="http://schemas.microsoft.com/office/drawing/2014/main" id="{28140786-8100-42E3-8FB8-AF2C8662EAFA}"/>
                  </a:ext>
                </a:extLst>
              </p:cNvPr>
              <p:cNvSpPr>
                <a:spLocks noChangeShapeType="1"/>
              </p:cNvSpPr>
              <p:nvPr/>
            </p:nvSpPr>
            <p:spPr bwMode="auto">
              <a:xfrm>
                <a:off x="1440" y="1104"/>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4" name="Group 44">
              <a:extLst>
                <a:ext uri="{FF2B5EF4-FFF2-40B4-BE49-F238E27FC236}">
                  <a16:creationId xmlns:a16="http://schemas.microsoft.com/office/drawing/2014/main" id="{36045791-48FC-4CC2-9331-42F5E9DAE1E7}"/>
                </a:ext>
              </a:extLst>
            </p:cNvPr>
            <p:cNvGrpSpPr>
              <a:grpSpLocks/>
            </p:cNvGrpSpPr>
            <p:nvPr/>
          </p:nvGrpSpPr>
          <p:grpSpPr bwMode="auto">
            <a:xfrm>
              <a:off x="4752" y="711"/>
              <a:ext cx="480" cy="96"/>
              <a:chOff x="3696" y="1776"/>
              <a:chExt cx="1200" cy="240"/>
            </a:xfrm>
          </p:grpSpPr>
          <p:sp>
            <p:nvSpPr>
              <p:cNvPr id="70" name="Arc 45">
                <a:extLst>
                  <a:ext uri="{FF2B5EF4-FFF2-40B4-BE49-F238E27FC236}">
                    <a16:creationId xmlns:a16="http://schemas.microsoft.com/office/drawing/2014/main" id="{F24110DC-5562-40B0-A879-B3000E751A32}"/>
                  </a:ext>
                </a:extLst>
              </p:cNvPr>
              <p:cNvSpPr>
                <a:spLocks/>
              </p:cNvSpPr>
              <p:nvPr/>
            </p:nvSpPr>
            <p:spPr bwMode="auto">
              <a:xfrm>
                <a:off x="4176" y="1872"/>
                <a:ext cx="288" cy="1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Lst>
                <a:ahLst/>
                <a:cxnLst>
                  <a:cxn ang="T6">
                    <a:pos x="T0" y="T1"/>
                  </a:cxn>
                  <a:cxn ang="T7">
                    <a:pos x="T2" y="T3"/>
                  </a:cxn>
                  <a:cxn ang="T8">
                    <a:pos x="T4" y="T5"/>
                  </a:cxn>
                </a:cxnLst>
                <a:rect l="0" t="0" r="r" b="b"/>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Arc 46">
                <a:extLst>
                  <a:ext uri="{FF2B5EF4-FFF2-40B4-BE49-F238E27FC236}">
                    <a16:creationId xmlns:a16="http://schemas.microsoft.com/office/drawing/2014/main" id="{2C64D516-1384-48A8-B219-10B5CB8A8486}"/>
                  </a:ext>
                </a:extLst>
              </p:cNvPr>
              <p:cNvSpPr>
                <a:spLocks/>
              </p:cNvSpPr>
              <p:nvPr/>
            </p:nvSpPr>
            <p:spPr bwMode="auto">
              <a:xfrm>
                <a:off x="4464" y="1872"/>
                <a:ext cx="288" cy="1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Lst>
                <a:ahLst/>
                <a:cxnLst>
                  <a:cxn ang="T6">
                    <a:pos x="T0" y="T1"/>
                  </a:cxn>
                  <a:cxn ang="T7">
                    <a:pos x="T2" y="T3"/>
                  </a:cxn>
                  <a:cxn ang="T8">
                    <a:pos x="T4" y="T5"/>
                  </a:cxn>
                </a:cxnLst>
                <a:rect l="0" t="0" r="r" b="b"/>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Arc 47">
                <a:extLst>
                  <a:ext uri="{FF2B5EF4-FFF2-40B4-BE49-F238E27FC236}">
                    <a16:creationId xmlns:a16="http://schemas.microsoft.com/office/drawing/2014/main" id="{C266E328-2DD0-445B-9382-4DD92C5F8A3E}"/>
                  </a:ext>
                </a:extLst>
              </p:cNvPr>
              <p:cNvSpPr>
                <a:spLocks/>
              </p:cNvSpPr>
              <p:nvPr/>
            </p:nvSpPr>
            <p:spPr bwMode="auto">
              <a:xfrm>
                <a:off x="3888" y="1872"/>
                <a:ext cx="288" cy="1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Lst>
                <a:ahLst/>
                <a:cxnLst>
                  <a:cxn ang="T6">
                    <a:pos x="T0" y="T1"/>
                  </a:cxn>
                  <a:cxn ang="T7">
                    <a:pos x="T2" y="T3"/>
                  </a:cxn>
                  <a:cxn ang="T8">
                    <a:pos x="T4" y="T5"/>
                  </a:cxn>
                </a:cxnLst>
                <a:rect l="0" t="0" r="r" b="b"/>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48">
                <a:extLst>
                  <a:ext uri="{FF2B5EF4-FFF2-40B4-BE49-F238E27FC236}">
                    <a16:creationId xmlns:a16="http://schemas.microsoft.com/office/drawing/2014/main" id="{F7961053-6827-4F05-9B4E-C4AFEB858774}"/>
                  </a:ext>
                </a:extLst>
              </p:cNvPr>
              <p:cNvSpPr>
                <a:spLocks noChangeShapeType="1"/>
              </p:cNvSpPr>
              <p:nvPr/>
            </p:nvSpPr>
            <p:spPr bwMode="auto">
              <a:xfrm flipH="1">
                <a:off x="3696" y="2016"/>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Line 49">
                <a:extLst>
                  <a:ext uri="{FF2B5EF4-FFF2-40B4-BE49-F238E27FC236}">
                    <a16:creationId xmlns:a16="http://schemas.microsoft.com/office/drawing/2014/main" id="{09D75814-7F94-47BB-8A76-B79BC08006F5}"/>
                  </a:ext>
                </a:extLst>
              </p:cNvPr>
              <p:cNvSpPr>
                <a:spLocks noChangeShapeType="1"/>
              </p:cNvSpPr>
              <p:nvPr/>
            </p:nvSpPr>
            <p:spPr bwMode="auto">
              <a:xfrm>
                <a:off x="4752" y="2016"/>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50">
                <a:extLst>
                  <a:ext uri="{FF2B5EF4-FFF2-40B4-BE49-F238E27FC236}">
                    <a16:creationId xmlns:a16="http://schemas.microsoft.com/office/drawing/2014/main" id="{62187185-6B8F-4F80-81EA-C01B84634710}"/>
                  </a:ext>
                </a:extLst>
              </p:cNvPr>
              <p:cNvSpPr>
                <a:spLocks noChangeShapeType="1"/>
              </p:cNvSpPr>
              <p:nvPr/>
            </p:nvSpPr>
            <p:spPr bwMode="auto">
              <a:xfrm>
                <a:off x="3888" y="1776"/>
                <a:ext cx="86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51">
                <a:extLst>
                  <a:ext uri="{FF2B5EF4-FFF2-40B4-BE49-F238E27FC236}">
                    <a16:creationId xmlns:a16="http://schemas.microsoft.com/office/drawing/2014/main" id="{00E10EDC-7CD2-4779-AF58-B8EDDF70464D}"/>
                  </a:ext>
                </a:extLst>
              </p:cNvPr>
              <p:cNvSpPr>
                <a:spLocks noChangeShapeType="1"/>
              </p:cNvSpPr>
              <p:nvPr/>
            </p:nvSpPr>
            <p:spPr bwMode="auto">
              <a:xfrm>
                <a:off x="3888" y="1816"/>
                <a:ext cx="86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5" name="Line 52">
              <a:extLst>
                <a:ext uri="{FF2B5EF4-FFF2-40B4-BE49-F238E27FC236}">
                  <a16:creationId xmlns:a16="http://schemas.microsoft.com/office/drawing/2014/main" id="{8A9F759B-71E0-48B1-9EBB-EE9938AE9B80}"/>
                </a:ext>
              </a:extLst>
            </p:cNvPr>
            <p:cNvSpPr>
              <a:spLocks noChangeShapeType="1"/>
            </p:cNvSpPr>
            <p:nvPr/>
          </p:nvSpPr>
          <p:spPr bwMode="auto">
            <a:xfrm flipH="1">
              <a:off x="4416" y="807"/>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53">
              <a:extLst>
                <a:ext uri="{FF2B5EF4-FFF2-40B4-BE49-F238E27FC236}">
                  <a16:creationId xmlns:a16="http://schemas.microsoft.com/office/drawing/2014/main" id="{E485CD97-048D-4262-A872-0816BDDD40E2}"/>
                </a:ext>
              </a:extLst>
            </p:cNvPr>
            <p:cNvSpPr>
              <a:spLocks noChangeShapeType="1"/>
            </p:cNvSpPr>
            <p:nvPr/>
          </p:nvSpPr>
          <p:spPr bwMode="auto">
            <a:xfrm flipH="1">
              <a:off x="5232" y="807"/>
              <a:ext cx="43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Text Box 54">
              <a:extLst>
                <a:ext uri="{FF2B5EF4-FFF2-40B4-BE49-F238E27FC236}">
                  <a16:creationId xmlns:a16="http://schemas.microsoft.com/office/drawing/2014/main" id="{11C16F5B-7820-4882-934C-EC1C5C76E0C7}"/>
                </a:ext>
              </a:extLst>
            </p:cNvPr>
            <p:cNvSpPr txBox="1">
              <a:spLocks noChangeArrowheads="1"/>
            </p:cNvSpPr>
            <p:nvPr/>
          </p:nvSpPr>
          <p:spPr bwMode="auto">
            <a:xfrm>
              <a:off x="5232" y="481"/>
              <a:ext cx="212" cy="28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ahoma" panose="020B0604030504040204" pitchFamily="34" charset="0"/>
                </a:rPr>
                <a:t>L</a:t>
              </a:r>
            </a:p>
          </p:txBody>
        </p:sp>
        <p:sp>
          <p:nvSpPr>
            <p:cNvPr id="68" name="Text Box 55">
              <a:extLst>
                <a:ext uri="{FF2B5EF4-FFF2-40B4-BE49-F238E27FC236}">
                  <a16:creationId xmlns:a16="http://schemas.microsoft.com/office/drawing/2014/main" id="{72542428-8A92-4BA5-BA30-4A3926A3D0FE}"/>
                </a:ext>
              </a:extLst>
            </p:cNvPr>
            <p:cNvSpPr txBox="1">
              <a:spLocks noChangeArrowheads="1"/>
            </p:cNvSpPr>
            <p:nvPr/>
          </p:nvSpPr>
          <p:spPr bwMode="auto">
            <a:xfrm flipH="1">
              <a:off x="4656" y="624"/>
              <a:ext cx="144" cy="28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ahoma" panose="020B0604030504040204" pitchFamily="34" charset="0"/>
                </a:rPr>
                <a:t>i</a:t>
              </a:r>
            </a:p>
          </p:txBody>
        </p:sp>
        <p:sp>
          <p:nvSpPr>
            <p:cNvPr id="69" name="Text Box 56">
              <a:extLst>
                <a:ext uri="{FF2B5EF4-FFF2-40B4-BE49-F238E27FC236}">
                  <a16:creationId xmlns:a16="http://schemas.microsoft.com/office/drawing/2014/main" id="{C8EF0314-CF84-4054-B9D5-E180DBE625ED}"/>
                </a:ext>
              </a:extLst>
            </p:cNvPr>
            <p:cNvSpPr txBox="1">
              <a:spLocks noChangeArrowheads="1"/>
            </p:cNvSpPr>
            <p:nvPr/>
          </p:nvSpPr>
          <p:spPr bwMode="auto">
            <a:xfrm>
              <a:off x="4752" y="241"/>
              <a:ext cx="223" cy="28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ahoma" panose="020B0604030504040204" pitchFamily="34" charset="0"/>
                </a:rPr>
                <a:t>u</a:t>
              </a:r>
            </a:p>
          </p:txBody>
        </p:sp>
      </p:grpSp>
      <p:grpSp>
        <p:nvGrpSpPr>
          <p:cNvPr id="18" name="Group 17">
            <a:extLst>
              <a:ext uri="{FF2B5EF4-FFF2-40B4-BE49-F238E27FC236}">
                <a16:creationId xmlns:a16="http://schemas.microsoft.com/office/drawing/2014/main" id="{002BB00B-9B97-4FE2-88F5-C81C14249B60}"/>
              </a:ext>
            </a:extLst>
          </p:cNvPr>
          <p:cNvGrpSpPr/>
          <p:nvPr/>
        </p:nvGrpSpPr>
        <p:grpSpPr>
          <a:xfrm>
            <a:off x="3547269" y="1479297"/>
            <a:ext cx="3230223" cy="769168"/>
            <a:chOff x="3547269" y="1479297"/>
            <a:chExt cx="3230223" cy="769168"/>
          </a:xfrm>
        </p:grpSpPr>
        <p:pic>
          <p:nvPicPr>
            <p:cNvPr id="83" name="Picture 5" descr="empty-blue-rectangle">
              <a:extLst>
                <a:ext uri="{FF2B5EF4-FFF2-40B4-BE49-F238E27FC236}">
                  <a16:creationId xmlns:a16="http://schemas.microsoft.com/office/drawing/2014/main" id="{5FD0734C-065C-4D05-ADC4-B1D8552CC6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7269" y="1479297"/>
              <a:ext cx="3230223" cy="76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4" name="Object 1">
                  <a:extLst>
                    <a:ext uri="{FF2B5EF4-FFF2-40B4-BE49-F238E27FC236}">
                      <a16:creationId xmlns:a16="http://schemas.microsoft.com/office/drawing/2014/main" id="{2B401D8E-0BAA-41B9-94F4-BF874FB0E204}"/>
                    </a:ext>
                  </a:extLst>
                </p:cNvPr>
                <p:cNvSpPr txBox="1"/>
                <p:nvPr/>
              </p:nvSpPr>
              <p:spPr bwMode="auto">
                <a:xfrm>
                  <a:off x="3749299" y="1597319"/>
                  <a:ext cx="2482056" cy="554037"/>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500" i="1" smtClean="0">
                            <a:solidFill>
                              <a:schemeClr val="tx1"/>
                            </a:solidFill>
                            <a:latin typeface="Cambria Math" panose="02040503050406030204" pitchFamily="18" charset="0"/>
                          </a:rPr>
                          <m:t>𝑖</m:t>
                        </m:r>
                        <m:r>
                          <a:rPr lang="en-US" sz="2500" i="1" smtClean="0">
                            <a:solidFill>
                              <a:schemeClr val="tx1"/>
                            </a:solidFill>
                            <a:latin typeface="Cambria Math" panose="02040503050406030204" pitchFamily="18" charset="0"/>
                          </a:rPr>
                          <m:t>=</m:t>
                        </m:r>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𝐼</m:t>
                            </m:r>
                          </m:e>
                          <m:sub>
                            <m:r>
                              <a:rPr lang="en-US" sz="2500" i="1">
                                <a:solidFill>
                                  <a:schemeClr val="tx1"/>
                                </a:solidFill>
                                <a:latin typeface="Cambria Math" panose="02040503050406030204" pitchFamily="18" charset="0"/>
                              </a:rPr>
                              <m:t>0</m:t>
                            </m:r>
                          </m:sub>
                        </m:sSub>
                        <m:func>
                          <m:funcPr>
                            <m:ctrlPr>
                              <a:rPr lang="en-US" sz="2500" i="1">
                                <a:solidFill>
                                  <a:schemeClr val="tx1"/>
                                </a:solidFill>
                                <a:latin typeface="Cambria Math" panose="02040503050406030204" pitchFamily="18" charset="0"/>
                              </a:rPr>
                            </m:ctrlPr>
                          </m:funcPr>
                          <m:fName>
                            <m:r>
                              <m:rPr>
                                <m:sty m:val="p"/>
                              </m:rPr>
                              <a:rPr lang="en-US" sz="2500" i="0">
                                <a:solidFill>
                                  <a:schemeClr val="tx1"/>
                                </a:solidFill>
                                <a:latin typeface="Cambria Math" panose="02040503050406030204" pitchFamily="18" charset="0"/>
                              </a:rPr>
                              <m:t>cos</m:t>
                            </m:r>
                          </m:fName>
                          <m:e>
                            <m:d>
                              <m:dPr>
                                <m:ctrlPr>
                                  <a:rPr lang="en-US" sz="2500" i="1">
                                    <a:solidFill>
                                      <a:schemeClr val="tx1"/>
                                    </a:solidFill>
                                    <a:latin typeface="Cambria Math" panose="02040503050406030204" pitchFamily="18" charset="0"/>
                                  </a:rPr>
                                </m:ctrlPr>
                              </m:dPr>
                              <m:e>
                                <m:r>
                                  <a:rPr lang="en-US" sz="2500" i="1">
                                    <a:solidFill>
                                      <a:schemeClr val="tx1"/>
                                    </a:solidFill>
                                    <a:latin typeface="Cambria Math" panose="02040503050406030204" pitchFamily="18" charset="0"/>
                                  </a:rPr>
                                  <m:t>𝜔</m:t>
                                </m:r>
                                <m:r>
                                  <a:rPr lang="en-US" sz="2500" i="1">
                                    <a:solidFill>
                                      <a:schemeClr val="tx1"/>
                                    </a:solidFill>
                                    <a:latin typeface="Cambria Math" panose="02040503050406030204" pitchFamily="18" charset="0"/>
                                  </a:rPr>
                                  <m:t>𝑡</m:t>
                                </m:r>
                              </m:e>
                            </m:d>
                          </m:e>
                        </m:func>
                      </m:oMath>
                    </m:oMathPara>
                  </a14:m>
                  <a:endParaRPr lang="en-US" sz="2500">
                    <a:solidFill>
                      <a:schemeClr val="tx1"/>
                    </a:solidFill>
                  </a:endParaRPr>
                </a:p>
              </p:txBody>
            </p:sp>
          </mc:Choice>
          <mc:Fallback xmlns="">
            <p:sp>
              <p:nvSpPr>
                <p:cNvPr id="84" name="Object 1">
                  <a:extLst>
                    <a:ext uri="{FF2B5EF4-FFF2-40B4-BE49-F238E27FC236}">
                      <a16:creationId xmlns:a16="http://schemas.microsoft.com/office/drawing/2014/main" id="{2B401D8E-0BAA-41B9-94F4-BF874FB0E204}"/>
                    </a:ext>
                  </a:extLst>
                </p:cNvPr>
                <p:cNvSpPr txBox="1">
                  <a:spLocks noRot="1" noChangeAspect="1" noMove="1" noResize="1" noEditPoints="1" noAdjustHandles="1" noChangeArrowheads="1" noChangeShapeType="1" noTextEdit="1"/>
                </p:cNvSpPr>
                <p:nvPr/>
              </p:nvSpPr>
              <p:spPr bwMode="auto">
                <a:xfrm>
                  <a:off x="3749299" y="1597319"/>
                  <a:ext cx="2482056" cy="554037"/>
                </a:xfrm>
                <a:prstGeom prst="rect">
                  <a:avLst/>
                </a:prstGeom>
                <a:blipFill>
                  <a:blip r:embed="rId7"/>
                  <a:stretch>
                    <a:fillRect/>
                  </a:stretch>
                </a:blipFill>
                <a:ln>
                  <a:noFill/>
                </a:ln>
              </p:spPr>
              <p:txBody>
                <a:bodyPr/>
                <a:lstStyle/>
                <a:p>
                  <a:r>
                    <a:rPr lang="en-US">
                      <a:noFill/>
                    </a:rPr>
                    <a:t> </a:t>
                  </a:r>
                </a:p>
              </p:txBody>
            </p:sp>
          </mc:Fallback>
        </mc:AlternateContent>
      </p:grpSp>
      <p:grpSp>
        <p:nvGrpSpPr>
          <p:cNvPr id="20" name="Group 19">
            <a:extLst>
              <a:ext uri="{FF2B5EF4-FFF2-40B4-BE49-F238E27FC236}">
                <a16:creationId xmlns:a16="http://schemas.microsoft.com/office/drawing/2014/main" id="{AEE8AD5A-5849-4556-AA9B-21CB931C4D1E}"/>
              </a:ext>
            </a:extLst>
          </p:cNvPr>
          <p:cNvGrpSpPr/>
          <p:nvPr/>
        </p:nvGrpSpPr>
        <p:grpSpPr>
          <a:xfrm>
            <a:off x="3547269" y="2461821"/>
            <a:ext cx="4031683" cy="899210"/>
            <a:chOff x="3547269" y="2461821"/>
            <a:chExt cx="4031683" cy="899210"/>
          </a:xfrm>
        </p:grpSpPr>
        <p:pic>
          <p:nvPicPr>
            <p:cNvPr id="82" name="Picture 5" descr="empty-blue-rectangle">
              <a:extLst>
                <a:ext uri="{FF2B5EF4-FFF2-40B4-BE49-F238E27FC236}">
                  <a16:creationId xmlns:a16="http://schemas.microsoft.com/office/drawing/2014/main" id="{7BD498EE-4FE5-469F-A234-7E4582834C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7269" y="2461821"/>
              <a:ext cx="3615531" cy="8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5" name="Object 2">
                  <a:extLst>
                    <a:ext uri="{FF2B5EF4-FFF2-40B4-BE49-F238E27FC236}">
                      <a16:creationId xmlns:a16="http://schemas.microsoft.com/office/drawing/2014/main" id="{EC1362CE-6EA2-4E32-A18B-979CE539BBA9}"/>
                    </a:ext>
                  </a:extLst>
                </p:cNvPr>
                <p:cNvSpPr txBox="1"/>
                <p:nvPr/>
              </p:nvSpPr>
              <p:spPr bwMode="auto">
                <a:xfrm>
                  <a:off x="3749299" y="2486318"/>
                  <a:ext cx="3829653" cy="874713"/>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500" i="1" smtClean="0">
                            <a:solidFill>
                              <a:schemeClr val="tx1"/>
                            </a:solidFill>
                            <a:latin typeface="Cambria Math" panose="02040503050406030204" pitchFamily="18" charset="0"/>
                          </a:rPr>
                          <m:t>𝑢</m:t>
                        </m:r>
                        <m:r>
                          <a:rPr lang="en-US" sz="2500" i="1" smtClean="0">
                            <a:solidFill>
                              <a:schemeClr val="tx1"/>
                            </a:solidFill>
                            <a:latin typeface="Cambria Math" panose="02040503050406030204" pitchFamily="18" charset="0"/>
                          </a:rPr>
                          <m:t>=</m:t>
                        </m:r>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𝑈</m:t>
                            </m:r>
                          </m:e>
                          <m:sub>
                            <m:r>
                              <a:rPr lang="en-US" sz="2500" i="1">
                                <a:solidFill>
                                  <a:schemeClr val="tx1"/>
                                </a:solidFill>
                                <a:latin typeface="Cambria Math" panose="02040503050406030204" pitchFamily="18" charset="0"/>
                              </a:rPr>
                              <m:t>0</m:t>
                            </m:r>
                          </m:sub>
                        </m:sSub>
                        <m:func>
                          <m:funcPr>
                            <m:ctrlPr>
                              <a:rPr lang="en-US" sz="2500" i="1">
                                <a:solidFill>
                                  <a:schemeClr val="tx1"/>
                                </a:solidFill>
                                <a:latin typeface="Cambria Math" panose="02040503050406030204" pitchFamily="18" charset="0"/>
                              </a:rPr>
                            </m:ctrlPr>
                          </m:funcPr>
                          <m:fName>
                            <m:r>
                              <m:rPr>
                                <m:sty m:val="p"/>
                              </m:rPr>
                              <a:rPr lang="en-US" sz="2500" i="0">
                                <a:solidFill>
                                  <a:schemeClr val="tx1"/>
                                </a:solidFill>
                                <a:latin typeface="Cambria Math" panose="02040503050406030204" pitchFamily="18" charset="0"/>
                              </a:rPr>
                              <m:t>cos</m:t>
                            </m:r>
                          </m:fName>
                          <m:e>
                            <m:d>
                              <m:dPr>
                                <m:ctrlPr>
                                  <a:rPr lang="en-US" sz="2500" i="1">
                                    <a:solidFill>
                                      <a:schemeClr val="tx1"/>
                                    </a:solidFill>
                                    <a:latin typeface="Cambria Math" panose="02040503050406030204" pitchFamily="18" charset="0"/>
                                  </a:rPr>
                                </m:ctrlPr>
                              </m:dPr>
                              <m:e>
                                <m:r>
                                  <a:rPr lang="en-US" sz="2500" i="1">
                                    <a:solidFill>
                                      <a:schemeClr val="tx1"/>
                                    </a:solidFill>
                                    <a:latin typeface="Cambria Math" panose="02040503050406030204" pitchFamily="18" charset="0"/>
                                  </a:rPr>
                                  <m:t>𝜔</m:t>
                                </m:r>
                                <m:r>
                                  <a:rPr lang="en-US" sz="2500" i="1">
                                    <a:solidFill>
                                      <a:schemeClr val="tx1"/>
                                    </a:solidFill>
                                    <a:latin typeface="Cambria Math" panose="02040503050406030204" pitchFamily="18" charset="0"/>
                                  </a:rPr>
                                  <m:t>𝑡</m:t>
                                </m:r>
                                <m:r>
                                  <a:rPr lang="en-US" sz="2500" i="1">
                                    <a:solidFill>
                                      <a:schemeClr val="tx1"/>
                                    </a:solidFill>
                                    <a:latin typeface="Cambria Math" panose="02040503050406030204" pitchFamily="18" charset="0"/>
                                  </a:rPr>
                                  <m:t>+</m:t>
                                </m:r>
                                <m:f>
                                  <m:fPr>
                                    <m:ctrlPr>
                                      <a:rPr lang="en-US" sz="2500" i="1">
                                        <a:solidFill>
                                          <a:schemeClr val="tx1"/>
                                        </a:solidFill>
                                        <a:latin typeface="Cambria Math" panose="02040503050406030204" pitchFamily="18" charset="0"/>
                                      </a:rPr>
                                    </m:ctrlPr>
                                  </m:fPr>
                                  <m:num>
                                    <m:r>
                                      <a:rPr lang="en-US" sz="2500" i="1">
                                        <a:solidFill>
                                          <a:schemeClr val="tx1"/>
                                        </a:solidFill>
                                        <a:latin typeface="Cambria Math" panose="02040503050406030204" pitchFamily="18" charset="0"/>
                                      </a:rPr>
                                      <m:t>𝜋</m:t>
                                    </m:r>
                                  </m:num>
                                  <m:den>
                                    <m:r>
                                      <a:rPr lang="en-US" sz="2500" i="1">
                                        <a:solidFill>
                                          <a:schemeClr val="tx1"/>
                                        </a:solidFill>
                                        <a:latin typeface="Cambria Math" panose="02040503050406030204" pitchFamily="18" charset="0"/>
                                      </a:rPr>
                                      <m:t>2</m:t>
                                    </m:r>
                                  </m:den>
                                </m:f>
                              </m:e>
                            </m:d>
                          </m:e>
                        </m:func>
                      </m:oMath>
                    </m:oMathPara>
                  </a14:m>
                  <a:endParaRPr lang="en-US" sz="2500">
                    <a:solidFill>
                      <a:schemeClr val="tx1"/>
                    </a:solidFill>
                  </a:endParaRPr>
                </a:p>
              </p:txBody>
            </p:sp>
          </mc:Choice>
          <mc:Fallback xmlns="">
            <p:sp>
              <p:nvSpPr>
                <p:cNvPr id="85" name="Object 2">
                  <a:extLst>
                    <a:ext uri="{FF2B5EF4-FFF2-40B4-BE49-F238E27FC236}">
                      <a16:creationId xmlns:a16="http://schemas.microsoft.com/office/drawing/2014/main" id="{EC1362CE-6EA2-4E32-A18B-979CE539BBA9}"/>
                    </a:ext>
                  </a:extLst>
                </p:cNvPr>
                <p:cNvSpPr txBox="1">
                  <a:spLocks noRot="1" noChangeAspect="1" noMove="1" noResize="1" noEditPoints="1" noAdjustHandles="1" noChangeArrowheads="1" noChangeShapeType="1" noTextEdit="1"/>
                </p:cNvSpPr>
                <p:nvPr/>
              </p:nvSpPr>
              <p:spPr bwMode="auto">
                <a:xfrm>
                  <a:off x="3749299" y="2486318"/>
                  <a:ext cx="3829653" cy="874713"/>
                </a:xfrm>
                <a:prstGeom prst="rect">
                  <a:avLst/>
                </a:prstGeom>
                <a:blipFill>
                  <a:blip r:embed="rId8"/>
                  <a:stretch>
                    <a:fillRect/>
                  </a:stretch>
                </a:blipFill>
                <a:ln>
                  <a:noFill/>
                </a:ln>
              </p:spPr>
              <p:txBody>
                <a:bodyPr/>
                <a:lstStyle/>
                <a:p>
                  <a:r>
                    <a:rPr lang="en-US">
                      <a:noFill/>
                    </a:rPr>
                    <a:t> </a:t>
                  </a:r>
                </a:p>
              </p:txBody>
            </p:sp>
          </mc:Fallback>
        </mc:AlternateContent>
      </p:grpSp>
      <p:pic>
        <p:nvPicPr>
          <p:cNvPr id="86" name="Picture 85" descr="empty-red-rectangle">
            <a:extLst>
              <a:ext uri="{FF2B5EF4-FFF2-40B4-BE49-F238E27FC236}">
                <a16:creationId xmlns:a16="http://schemas.microsoft.com/office/drawing/2014/main" id="{07F11F5F-3D3D-48C6-B3BF-8429BFE6DAB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46446" y="5093513"/>
            <a:ext cx="2831867" cy="76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7" name="Object 28">
                <a:extLst>
                  <a:ext uri="{FF2B5EF4-FFF2-40B4-BE49-F238E27FC236}">
                    <a16:creationId xmlns:a16="http://schemas.microsoft.com/office/drawing/2014/main" id="{9B7540D6-8962-4A2E-8392-4F283A99A023}"/>
                  </a:ext>
                </a:extLst>
              </p:cNvPr>
              <p:cNvSpPr txBox="1"/>
              <p:nvPr/>
            </p:nvSpPr>
            <p:spPr bwMode="auto">
              <a:xfrm>
                <a:off x="3957823" y="5148516"/>
                <a:ext cx="1981200" cy="460373"/>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500" i="1" smtClean="0">
                          <a:solidFill>
                            <a:schemeClr val="tx1"/>
                          </a:solidFill>
                          <a:latin typeface="Cambria Math" panose="02040503050406030204" pitchFamily="18" charset="0"/>
                        </a:rPr>
                        <m:t>𝑈</m:t>
                      </m:r>
                      <m:r>
                        <a:rPr lang="en-US" sz="2500" i="1" smtClean="0">
                          <a:solidFill>
                            <a:schemeClr val="tx1"/>
                          </a:solidFill>
                          <a:latin typeface="Cambria Math" panose="02040503050406030204" pitchFamily="18" charset="0"/>
                        </a:rPr>
                        <m:t>=</m:t>
                      </m:r>
                      <m:r>
                        <a:rPr lang="en-US" sz="2500" i="1" smtClean="0">
                          <a:solidFill>
                            <a:schemeClr val="tx1"/>
                          </a:solidFill>
                          <a:latin typeface="Cambria Math" panose="02040503050406030204" pitchFamily="18" charset="0"/>
                        </a:rPr>
                        <m:t>𝜔</m:t>
                      </m:r>
                      <m:r>
                        <a:rPr lang="en-US" sz="2500" i="1" smtClean="0">
                          <a:solidFill>
                            <a:schemeClr val="tx1"/>
                          </a:solidFill>
                          <a:latin typeface="Cambria Math" panose="02040503050406030204" pitchFamily="18" charset="0"/>
                        </a:rPr>
                        <m:t>𝐿𝐼</m:t>
                      </m:r>
                    </m:oMath>
                  </m:oMathPara>
                </a14:m>
                <a:endParaRPr lang="en-US" sz="2500">
                  <a:solidFill>
                    <a:schemeClr val="tx1"/>
                  </a:solidFill>
                </a:endParaRPr>
              </a:p>
            </p:txBody>
          </p:sp>
        </mc:Choice>
        <mc:Fallback xmlns="">
          <p:sp>
            <p:nvSpPr>
              <p:cNvPr id="87" name="Object 28">
                <a:extLst>
                  <a:ext uri="{FF2B5EF4-FFF2-40B4-BE49-F238E27FC236}">
                    <a16:creationId xmlns:a16="http://schemas.microsoft.com/office/drawing/2014/main" id="{9B7540D6-8962-4A2E-8392-4F283A99A023}"/>
                  </a:ext>
                </a:extLst>
              </p:cNvPr>
              <p:cNvSpPr txBox="1">
                <a:spLocks noRot="1" noChangeAspect="1" noMove="1" noResize="1" noEditPoints="1" noAdjustHandles="1" noChangeArrowheads="1" noChangeShapeType="1" noTextEdit="1"/>
              </p:cNvSpPr>
              <p:nvPr/>
            </p:nvSpPr>
            <p:spPr bwMode="auto">
              <a:xfrm>
                <a:off x="3957823" y="5148516"/>
                <a:ext cx="1981200" cy="460373"/>
              </a:xfrm>
              <a:prstGeom prst="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Object 29">
                <a:extLst>
                  <a:ext uri="{FF2B5EF4-FFF2-40B4-BE49-F238E27FC236}">
                    <a16:creationId xmlns:a16="http://schemas.microsoft.com/office/drawing/2014/main" id="{9C870368-7E70-4DE7-A978-136E50C81907}"/>
                  </a:ext>
                </a:extLst>
              </p:cNvPr>
              <p:cNvSpPr txBox="1"/>
              <p:nvPr/>
            </p:nvSpPr>
            <p:spPr bwMode="auto">
              <a:xfrm>
                <a:off x="5281798" y="5191300"/>
                <a:ext cx="939800" cy="484187"/>
              </a:xfrm>
              <a:prstGeom prst="rect">
                <a:avLst/>
              </a:prstGeom>
              <a:noFill/>
              <a:ln>
                <a:noFill/>
              </a:ln>
            </p:spPr>
            <p:txBody>
              <a:bodyPr>
                <a:normAutofit fontScale="92500"/>
              </a:bodyPr>
              <a:lstStyle/>
              <a:p>
                <a:pPr/>
                <a14:m>
                  <m:oMathPara xmlns:m="http://schemas.openxmlformats.org/officeDocument/2006/math">
                    <m:oMathParaPr>
                      <m:jc m:val="left"/>
                    </m:oMathParaPr>
                    <m:oMath xmlns:m="http://schemas.openxmlformats.org/officeDocument/2006/math">
                      <m:r>
                        <a:rPr lang="en-US" sz="2500" i="1" smtClean="0">
                          <a:solidFill>
                            <a:schemeClr val="tx1"/>
                          </a:solidFill>
                          <a:latin typeface="Cambria Math" panose="02040503050406030204" pitchFamily="18" charset="0"/>
                        </a:rPr>
                        <m:t>=</m:t>
                      </m:r>
                      <m:r>
                        <a:rPr lang="en-US" sz="2500" i="1" smtClean="0">
                          <a:solidFill>
                            <a:schemeClr val="tx1"/>
                          </a:solidFill>
                          <a:latin typeface="Cambria Math" panose="02040503050406030204" pitchFamily="18" charset="0"/>
                        </a:rPr>
                        <m:t>𝐼</m:t>
                      </m:r>
                      <m:r>
                        <a:rPr lang="en-US" sz="2500" i="1" smtClean="0">
                          <a:solidFill>
                            <a:schemeClr val="tx1"/>
                          </a:solidFill>
                          <a:latin typeface="Cambria Math" panose="02040503050406030204" pitchFamily="18" charset="0"/>
                        </a:rPr>
                        <m:t>.</m:t>
                      </m:r>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𝑍</m:t>
                          </m:r>
                        </m:e>
                        <m:sub>
                          <m:r>
                            <a:rPr lang="en-US" sz="2500" i="1">
                              <a:solidFill>
                                <a:schemeClr val="tx1"/>
                              </a:solidFill>
                              <a:latin typeface="Cambria Math" panose="02040503050406030204" pitchFamily="18" charset="0"/>
                            </a:rPr>
                            <m:t>𝐿</m:t>
                          </m:r>
                        </m:sub>
                      </m:sSub>
                    </m:oMath>
                  </m:oMathPara>
                </a14:m>
                <a:endParaRPr lang="en-US" sz="2500">
                  <a:solidFill>
                    <a:schemeClr val="tx1"/>
                  </a:solidFill>
                </a:endParaRPr>
              </a:p>
            </p:txBody>
          </p:sp>
        </mc:Choice>
        <mc:Fallback xmlns="">
          <p:sp>
            <p:nvSpPr>
              <p:cNvPr id="88" name="Object 29">
                <a:extLst>
                  <a:ext uri="{FF2B5EF4-FFF2-40B4-BE49-F238E27FC236}">
                    <a16:creationId xmlns:a16="http://schemas.microsoft.com/office/drawing/2014/main" id="{9C870368-7E70-4DE7-A978-136E50C81907}"/>
                  </a:ext>
                </a:extLst>
              </p:cNvPr>
              <p:cNvSpPr txBox="1">
                <a:spLocks noRot="1" noChangeAspect="1" noMove="1" noResize="1" noEditPoints="1" noAdjustHandles="1" noChangeArrowheads="1" noChangeShapeType="1" noTextEdit="1"/>
              </p:cNvSpPr>
              <p:nvPr/>
            </p:nvSpPr>
            <p:spPr bwMode="auto">
              <a:xfrm>
                <a:off x="5281798" y="5191300"/>
                <a:ext cx="939800" cy="484187"/>
              </a:xfrm>
              <a:prstGeom prst="rect">
                <a:avLst/>
              </a:prstGeom>
              <a:blipFill>
                <a:blip r:embed="rId11"/>
                <a:stretch>
                  <a:fillRect r="-3226"/>
                </a:stretch>
              </a:blipFill>
              <a:ln>
                <a:noFill/>
              </a:ln>
            </p:spPr>
            <p:txBody>
              <a:bodyPr/>
              <a:lstStyle/>
              <a:p>
                <a:r>
                  <a:rPr lang="en-US">
                    <a:noFill/>
                  </a:rPr>
                  <a:t> </a:t>
                </a:r>
              </a:p>
            </p:txBody>
          </p:sp>
        </mc:Fallback>
      </mc:AlternateContent>
      <p:grpSp>
        <p:nvGrpSpPr>
          <p:cNvPr id="90" name="Group 89">
            <a:extLst>
              <a:ext uri="{FF2B5EF4-FFF2-40B4-BE49-F238E27FC236}">
                <a16:creationId xmlns:a16="http://schemas.microsoft.com/office/drawing/2014/main" id="{2E82289A-C7BB-44D3-9045-2F27EBE7E1D5}"/>
              </a:ext>
            </a:extLst>
          </p:cNvPr>
          <p:cNvGrpSpPr>
            <a:grpSpLocks/>
          </p:cNvGrpSpPr>
          <p:nvPr/>
        </p:nvGrpSpPr>
        <p:grpSpPr bwMode="auto">
          <a:xfrm>
            <a:off x="5497431" y="3584032"/>
            <a:ext cx="3281441" cy="506054"/>
            <a:chOff x="515938" y="6064916"/>
            <a:chExt cx="3281678" cy="505365"/>
          </a:xfrm>
        </p:grpSpPr>
        <mc:AlternateContent xmlns:mc="http://schemas.openxmlformats.org/markup-compatibility/2006" xmlns:a14="http://schemas.microsoft.com/office/drawing/2010/main">
          <mc:Choice Requires="a14">
            <p:sp>
              <p:nvSpPr>
                <p:cNvPr id="91" name="Object 27">
                  <a:extLst>
                    <a:ext uri="{FF2B5EF4-FFF2-40B4-BE49-F238E27FC236}">
                      <a16:creationId xmlns:a16="http://schemas.microsoft.com/office/drawing/2014/main" id="{93184487-9BAF-4330-9405-83DF7C1AF20A}"/>
                    </a:ext>
                  </a:extLst>
                </p:cNvPr>
                <p:cNvSpPr txBox="1"/>
                <p:nvPr/>
              </p:nvSpPr>
              <p:spPr bwMode="auto">
                <a:xfrm>
                  <a:off x="1209675" y="6102350"/>
                  <a:ext cx="1228725" cy="450850"/>
                </a:xfrm>
                <a:prstGeom prst="rect">
                  <a:avLst/>
                </a:prstGeom>
                <a:noFill/>
                <a:ln>
                  <a:no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US" sz="2500" i="1" smtClean="0">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𝑍</m:t>
                            </m:r>
                          </m:e>
                          <m:sub>
                            <m:r>
                              <a:rPr lang="en-US" sz="2500" i="1">
                                <a:solidFill>
                                  <a:schemeClr val="tx1"/>
                                </a:solidFill>
                                <a:latin typeface="Cambria Math" panose="02040503050406030204" pitchFamily="18" charset="0"/>
                              </a:rPr>
                              <m:t>𝐿</m:t>
                            </m:r>
                          </m:sub>
                        </m:sSub>
                        <m:r>
                          <a:rPr lang="en-US" sz="2500" i="1">
                            <a:solidFill>
                              <a:schemeClr val="tx1"/>
                            </a:solidFill>
                            <a:latin typeface="Cambria Math" panose="02040503050406030204" pitchFamily="18" charset="0"/>
                          </a:rPr>
                          <m:t>=</m:t>
                        </m:r>
                        <m:r>
                          <a:rPr lang="en-US" sz="2500" i="1">
                            <a:solidFill>
                              <a:schemeClr val="tx1"/>
                            </a:solidFill>
                            <a:latin typeface="Cambria Math" panose="02040503050406030204" pitchFamily="18" charset="0"/>
                          </a:rPr>
                          <m:t>𝜔</m:t>
                        </m:r>
                        <m:r>
                          <a:rPr lang="en-US" sz="2500" i="1">
                            <a:solidFill>
                              <a:schemeClr val="tx1"/>
                            </a:solidFill>
                            <a:latin typeface="Cambria Math" panose="02040503050406030204" pitchFamily="18" charset="0"/>
                          </a:rPr>
                          <m:t>𝐿</m:t>
                        </m:r>
                      </m:oMath>
                    </m:oMathPara>
                  </a14:m>
                  <a:endParaRPr lang="en-US" sz="2500">
                    <a:solidFill>
                      <a:schemeClr val="tx1"/>
                    </a:solidFill>
                  </a:endParaRPr>
                </a:p>
              </p:txBody>
            </p:sp>
          </mc:Choice>
          <mc:Fallback xmlns="">
            <p:sp>
              <p:nvSpPr>
                <p:cNvPr id="91" name="Object 27">
                  <a:extLst>
                    <a:ext uri="{FF2B5EF4-FFF2-40B4-BE49-F238E27FC236}">
                      <a16:creationId xmlns:a16="http://schemas.microsoft.com/office/drawing/2014/main" id="{93184487-9BAF-4330-9405-83DF7C1AF20A}"/>
                    </a:ext>
                  </a:extLst>
                </p:cNvPr>
                <p:cNvSpPr txBox="1">
                  <a:spLocks noRot="1" noChangeAspect="1" noMove="1" noResize="1" noEditPoints="1" noAdjustHandles="1" noChangeArrowheads="1" noChangeShapeType="1" noTextEdit="1"/>
                </p:cNvSpPr>
                <p:nvPr/>
              </p:nvSpPr>
              <p:spPr bwMode="auto">
                <a:xfrm>
                  <a:off x="1209675" y="6102350"/>
                  <a:ext cx="1228725" cy="450850"/>
                </a:xfrm>
                <a:prstGeom prst="rect">
                  <a:avLst/>
                </a:prstGeom>
                <a:blipFill>
                  <a:blip r:embed="rId12"/>
                  <a:stretch>
                    <a:fillRect l="-49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Object 30">
                  <a:extLst>
                    <a:ext uri="{FF2B5EF4-FFF2-40B4-BE49-F238E27FC236}">
                      <a16:creationId xmlns:a16="http://schemas.microsoft.com/office/drawing/2014/main" id="{1B5D86BE-5BD0-4829-9631-342A014E858C}"/>
                    </a:ext>
                  </a:extLst>
                </p:cNvPr>
                <p:cNvSpPr txBox="1"/>
                <p:nvPr/>
              </p:nvSpPr>
              <p:spPr bwMode="auto">
                <a:xfrm>
                  <a:off x="2367068" y="6074095"/>
                  <a:ext cx="1430548" cy="496186"/>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500" i="1" smtClean="0">
                            <a:solidFill>
                              <a:schemeClr val="tx1"/>
                            </a:solidFill>
                            <a:latin typeface="Cambria Math" panose="02040503050406030204" pitchFamily="18" charset="0"/>
                          </a:rPr>
                          <m:t>=2</m:t>
                        </m:r>
                        <m:r>
                          <a:rPr lang="en-US" sz="2500" i="1" smtClean="0">
                            <a:solidFill>
                              <a:schemeClr val="tx1"/>
                            </a:solidFill>
                            <a:latin typeface="Cambria Math" panose="02040503050406030204" pitchFamily="18" charset="0"/>
                          </a:rPr>
                          <m:t>𝜋</m:t>
                        </m:r>
                        <m:r>
                          <a:rPr lang="en-US" sz="2500" i="1" smtClean="0">
                            <a:solidFill>
                              <a:schemeClr val="tx1"/>
                            </a:solidFill>
                            <a:latin typeface="Cambria Math" panose="02040503050406030204" pitchFamily="18" charset="0"/>
                          </a:rPr>
                          <m:t>𝑓𝐿</m:t>
                        </m:r>
                      </m:oMath>
                    </m:oMathPara>
                  </a14:m>
                  <a:endParaRPr lang="en-US" sz="2500">
                    <a:solidFill>
                      <a:schemeClr val="tx1"/>
                    </a:solidFill>
                  </a:endParaRPr>
                </a:p>
              </p:txBody>
            </p:sp>
          </mc:Choice>
          <mc:Fallback xmlns="">
            <p:sp>
              <p:nvSpPr>
                <p:cNvPr id="92" name="Object 30">
                  <a:extLst>
                    <a:ext uri="{FF2B5EF4-FFF2-40B4-BE49-F238E27FC236}">
                      <a16:creationId xmlns:a16="http://schemas.microsoft.com/office/drawing/2014/main" id="{1B5D86BE-5BD0-4829-9631-342A014E858C}"/>
                    </a:ext>
                  </a:extLst>
                </p:cNvPr>
                <p:cNvSpPr txBox="1">
                  <a:spLocks noRot="1" noChangeAspect="1" noMove="1" noResize="1" noEditPoints="1" noAdjustHandles="1" noChangeArrowheads="1" noChangeShapeType="1" noTextEdit="1"/>
                </p:cNvSpPr>
                <p:nvPr/>
              </p:nvSpPr>
              <p:spPr bwMode="auto">
                <a:xfrm>
                  <a:off x="2367068" y="6074095"/>
                  <a:ext cx="1430548" cy="496186"/>
                </a:xfrm>
                <a:prstGeom prst="rect">
                  <a:avLst/>
                </a:prstGeom>
                <a:blipFill>
                  <a:blip r:embed="rId13"/>
                  <a:stretch>
                    <a:fillRect/>
                  </a:stretch>
                </a:blipFill>
                <a:ln>
                  <a:noFill/>
                </a:ln>
              </p:spPr>
              <p:txBody>
                <a:bodyPr/>
                <a:lstStyle/>
                <a:p>
                  <a:r>
                    <a:rPr lang="en-US">
                      <a:noFill/>
                    </a:rPr>
                    <a:t> </a:t>
                  </a:r>
                </a:p>
              </p:txBody>
            </p:sp>
          </mc:Fallback>
        </mc:AlternateContent>
        <p:sp>
          <p:nvSpPr>
            <p:cNvPr id="93" name="Rectangle 33">
              <a:extLst>
                <a:ext uri="{FF2B5EF4-FFF2-40B4-BE49-F238E27FC236}">
                  <a16:creationId xmlns:a16="http://schemas.microsoft.com/office/drawing/2014/main" id="{9BCED94D-1878-4AF1-A87A-F60A7D41AF2B}"/>
                </a:ext>
              </a:extLst>
            </p:cNvPr>
            <p:cNvSpPr>
              <a:spLocks noChangeArrowheads="1"/>
            </p:cNvSpPr>
            <p:nvPr/>
          </p:nvSpPr>
          <p:spPr bwMode="auto">
            <a:xfrm>
              <a:off x="515938" y="6064916"/>
              <a:ext cx="91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500"/>
                <a:t>Đặt: </a:t>
              </a:r>
            </a:p>
          </p:txBody>
        </p:sp>
      </p:grpSp>
      <p:pic>
        <p:nvPicPr>
          <p:cNvPr id="94" name="Picture 7" descr="http://d2.violet.vn/uploads/thumbnails/174/thumbnails2/Cong%20nghe%208%20SGK%20hinh%2046.3.jpg.jpg">
            <a:extLst>
              <a:ext uri="{FF2B5EF4-FFF2-40B4-BE49-F238E27FC236}">
                <a16:creationId xmlns:a16="http://schemas.microsoft.com/office/drawing/2014/main" id="{9931424D-3B25-42F0-B75F-958629E5AA6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51595" y="2673805"/>
            <a:ext cx="2022660" cy="173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5" descr="http://w5jgv.com/hv-ps1/xfmr_coil_1.jpg">
            <a:extLst>
              <a:ext uri="{FF2B5EF4-FFF2-40B4-BE49-F238E27FC236}">
                <a16:creationId xmlns:a16="http://schemas.microsoft.com/office/drawing/2014/main" id="{059548BC-9CF5-4C88-9D09-93C8462E40E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615840" y="4529492"/>
            <a:ext cx="1845850" cy="13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TextBox 95">
            <a:extLst>
              <a:ext uri="{FF2B5EF4-FFF2-40B4-BE49-F238E27FC236}">
                <a16:creationId xmlns:a16="http://schemas.microsoft.com/office/drawing/2014/main" id="{E6E857A7-7069-4779-89D0-71E41FB4D92A}"/>
              </a:ext>
            </a:extLst>
          </p:cNvPr>
          <p:cNvSpPr txBox="1"/>
          <p:nvPr/>
        </p:nvSpPr>
        <p:spPr>
          <a:xfrm>
            <a:off x="8110069" y="5977615"/>
            <a:ext cx="4038600" cy="830997"/>
          </a:xfrm>
          <a:prstGeom prst="rect">
            <a:avLst/>
          </a:prstGeom>
          <a:noFill/>
        </p:spPr>
        <p:txBody>
          <a:bodyPr wrap="square">
            <a:spAutoFit/>
          </a:bodyPr>
          <a:lstStyle/>
          <a:p>
            <a:pPr algn="ctr"/>
            <a:r>
              <a:rPr lang="en-US" sz="1600">
                <a:latin typeface="+mj-lt"/>
              </a:rPr>
              <a:t>Xét đơn giản, bỏ qua điện trở của cuộn dây thì mạch sơ cấp hoặc mạch thứ cấp của máy biến áp là mạch chỉ có cuộn cảm</a:t>
            </a:r>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62" grpId="0"/>
      <p:bldP spid="87" grpId="0"/>
      <p:bldP spid="8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11">
            <a:extLst>
              <a:ext uri="{FF2B5EF4-FFF2-40B4-BE49-F238E27FC236}">
                <a16:creationId xmlns:a16="http://schemas.microsoft.com/office/drawing/2014/main" id="{D7557B1C-3483-4613-BC47-9C10E1A9521A}"/>
              </a:ext>
            </a:extLst>
          </p:cNvPr>
          <p:cNvSpPr>
            <a:spLocks noChangeArrowheads="1"/>
          </p:cNvSpPr>
          <p:nvPr/>
        </p:nvSpPr>
        <p:spPr bwMode="auto">
          <a:xfrm>
            <a:off x="1489210" y="3432394"/>
            <a:ext cx="40386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a:t>* Giản đồ vector cho đoạn mạch chỉ chứa cuộn cảm:</a:t>
            </a:r>
          </a:p>
        </p:txBody>
      </p:sp>
      <p:grpSp>
        <p:nvGrpSpPr>
          <p:cNvPr id="5" name="Group 4">
            <a:extLst>
              <a:ext uri="{FF2B5EF4-FFF2-40B4-BE49-F238E27FC236}">
                <a16:creationId xmlns:a16="http://schemas.microsoft.com/office/drawing/2014/main" id="{6AA29722-7844-4ED4-AE0B-49BA3F1D5978}"/>
              </a:ext>
            </a:extLst>
          </p:cNvPr>
          <p:cNvGrpSpPr>
            <a:grpSpLocks/>
          </p:cNvGrpSpPr>
          <p:nvPr/>
        </p:nvGrpSpPr>
        <p:grpSpPr bwMode="auto">
          <a:xfrm>
            <a:off x="2514601" y="4706938"/>
            <a:ext cx="588963" cy="1389062"/>
            <a:chOff x="990600" y="4706938"/>
            <a:chExt cx="588963" cy="1389062"/>
          </a:xfrm>
        </p:grpSpPr>
        <p:sp>
          <p:nvSpPr>
            <p:cNvPr id="17421" name="Line 23">
              <a:extLst>
                <a:ext uri="{FF2B5EF4-FFF2-40B4-BE49-F238E27FC236}">
                  <a16:creationId xmlns:a16="http://schemas.microsoft.com/office/drawing/2014/main" id="{27F038B2-FCBF-4D90-B832-F207FAF31B9B}"/>
                </a:ext>
              </a:extLst>
            </p:cNvPr>
            <p:cNvSpPr>
              <a:spLocks noChangeShapeType="1"/>
            </p:cNvSpPr>
            <p:nvPr/>
          </p:nvSpPr>
          <p:spPr bwMode="auto">
            <a:xfrm flipV="1">
              <a:off x="990600" y="4783138"/>
              <a:ext cx="0" cy="1312862"/>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17422" name="Object 24">
                  <a:extLst>
                    <a:ext uri="{FF2B5EF4-FFF2-40B4-BE49-F238E27FC236}">
                      <a16:creationId xmlns:a16="http://schemas.microsoft.com/office/drawing/2014/main" id="{3903A175-B6A8-48FA-AB22-88643CF80FBB}"/>
                    </a:ext>
                  </a:extLst>
                </p:cNvPr>
                <p:cNvSpPr txBox="1"/>
                <p:nvPr/>
              </p:nvSpPr>
              <p:spPr bwMode="auto">
                <a:xfrm>
                  <a:off x="1066800" y="4706938"/>
                  <a:ext cx="512763" cy="41751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a:solidFill>
                                  <a:srgbClr val="0080FF"/>
                                </a:solidFill>
                                <a:latin typeface="Cambria Math" panose="02040503050406030204" pitchFamily="18" charset="0"/>
                              </a:rPr>
                            </m:ctrlPr>
                          </m:accPr>
                          <m:e>
                            <m:sSub>
                              <m:sSubPr>
                                <m:ctrlPr>
                                  <a:rPr lang="en-US" i="1">
                                    <a:solidFill>
                                      <a:srgbClr val="0080FF"/>
                                    </a:solidFill>
                                    <a:latin typeface="Cambria Math" panose="02040503050406030204" pitchFamily="18" charset="0"/>
                                  </a:rPr>
                                </m:ctrlPr>
                              </m:sSubPr>
                              <m:e>
                                <m:r>
                                  <m:rPr>
                                    <m:sty m:val="p"/>
                                  </m:rPr>
                                  <a:rPr lang="en-US" i="1">
                                    <a:solidFill>
                                      <a:srgbClr val="0080FF"/>
                                    </a:solidFill>
                                    <a:latin typeface="Cambria Math" panose="02040503050406030204" pitchFamily="18" charset="0"/>
                                  </a:rPr>
                                  <m:t>U</m:t>
                                </m:r>
                              </m:e>
                              <m:sub>
                                <m:r>
                                  <a:rPr lang="en-US" i="1">
                                    <a:solidFill>
                                      <a:srgbClr val="0080FF"/>
                                    </a:solidFill>
                                    <a:latin typeface="Cambria Math" panose="02040503050406030204" pitchFamily="18" charset="0"/>
                                  </a:rPr>
                                  <m:t>0</m:t>
                                </m:r>
                                <m:r>
                                  <m:rPr>
                                    <m:sty m:val="p"/>
                                  </m:rPr>
                                  <a:rPr lang="en-US" i="1">
                                    <a:solidFill>
                                      <a:srgbClr val="0080FF"/>
                                    </a:solidFill>
                                    <a:latin typeface="Cambria Math" panose="02040503050406030204" pitchFamily="18" charset="0"/>
                                  </a:rPr>
                                  <m:t>L</m:t>
                                </m:r>
                              </m:sub>
                            </m:sSub>
                          </m:e>
                        </m:acc>
                      </m:oMath>
                    </m:oMathPara>
                  </a14:m>
                  <a:endParaRPr lang="en-US"/>
                </a:p>
              </p:txBody>
            </p:sp>
          </mc:Choice>
          <mc:Fallback xmlns="">
            <p:sp>
              <p:nvSpPr>
                <p:cNvPr id="17422" name="Object 24">
                  <a:extLst>
                    <a:ext uri="{FF2B5EF4-FFF2-40B4-BE49-F238E27FC236}">
                      <a16:creationId xmlns:a16="http://schemas.microsoft.com/office/drawing/2014/main" id="{3903A175-B6A8-48FA-AB22-88643CF80FBB}"/>
                    </a:ext>
                  </a:extLst>
                </p:cNvPr>
                <p:cNvSpPr txBox="1">
                  <a:spLocks noRot="1" noChangeAspect="1" noMove="1" noResize="1" noEditPoints="1" noAdjustHandles="1" noChangeArrowheads="1" noChangeShapeType="1" noTextEdit="1"/>
                </p:cNvSpPr>
                <p:nvPr/>
              </p:nvSpPr>
              <p:spPr bwMode="auto">
                <a:xfrm>
                  <a:off x="1066800" y="4706938"/>
                  <a:ext cx="512763" cy="417512"/>
                </a:xfrm>
                <a:prstGeom prst="rect">
                  <a:avLst/>
                </a:prstGeom>
                <a:blipFill>
                  <a:blip r:embed="rId3"/>
                  <a:stretch>
                    <a:fillRect/>
                  </a:stretch>
                </a:blipFill>
                <a:ln>
                  <a:noFill/>
                </a:ln>
                <a:effectLst/>
              </p:spPr>
              <p:txBody>
                <a:bodyPr/>
                <a:lstStyle/>
                <a:p>
                  <a:r>
                    <a:rPr lang="en-US">
                      <a:noFill/>
                    </a:rPr>
                    <a:t> </a:t>
                  </a:r>
                </a:p>
              </p:txBody>
            </p:sp>
          </mc:Fallback>
        </mc:AlternateContent>
      </p:grpSp>
      <p:grpSp>
        <p:nvGrpSpPr>
          <p:cNvPr id="4" name="Group 3">
            <a:extLst>
              <a:ext uri="{FF2B5EF4-FFF2-40B4-BE49-F238E27FC236}">
                <a16:creationId xmlns:a16="http://schemas.microsoft.com/office/drawing/2014/main" id="{AAA546A3-131F-41D8-B729-6E4003F1BA15}"/>
              </a:ext>
            </a:extLst>
          </p:cNvPr>
          <p:cNvGrpSpPr>
            <a:grpSpLocks/>
          </p:cNvGrpSpPr>
          <p:nvPr/>
        </p:nvGrpSpPr>
        <p:grpSpPr bwMode="auto">
          <a:xfrm>
            <a:off x="2514600" y="5638800"/>
            <a:ext cx="2895600" cy="439738"/>
            <a:chOff x="990600" y="5638800"/>
            <a:chExt cx="2895600" cy="439738"/>
          </a:xfrm>
        </p:grpSpPr>
        <p:sp>
          <p:nvSpPr>
            <p:cNvPr id="17419" name="Line 22">
              <a:extLst>
                <a:ext uri="{FF2B5EF4-FFF2-40B4-BE49-F238E27FC236}">
                  <a16:creationId xmlns:a16="http://schemas.microsoft.com/office/drawing/2014/main" id="{F0A6A0D2-572B-4159-A0FD-7D250EB4BFE4}"/>
                </a:ext>
              </a:extLst>
            </p:cNvPr>
            <p:cNvSpPr>
              <a:spLocks noChangeShapeType="1"/>
            </p:cNvSpPr>
            <p:nvPr/>
          </p:nvSpPr>
          <p:spPr bwMode="auto">
            <a:xfrm>
              <a:off x="990600" y="6078538"/>
              <a:ext cx="2895600" cy="0"/>
            </a:xfrm>
            <a:prstGeom prst="line">
              <a:avLst/>
            </a:prstGeom>
            <a:noFill/>
            <a:ln w="381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17420" name="Object 25">
                  <a:extLst>
                    <a:ext uri="{FF2B5EF4-FFF2-40B4-BE49-F238E27FC236}">
                      <a16:creationId xmlns:a16="http://schemas.microsoft.com/office/drawing/2014/main" id="{38C16F22-F831-42BA-B6D5-4D0211101DE0}"/>
                    </a:ext>
                  </a:extLst>
                </p:cNvPr>
                <p:cNvSpPr txBox="1"/>
                <p:nvPr/>
              </p:nvSpPr>
              <p:spPr bwMode="auto">
                <a:xfrm>
                  <a:off x="3530600" y="5638800"/>
                  <a:ext cx="303213" cy="414338"/>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smtClean="0">
                                <a:solidFill>
                                  <a:srgbClr val="00B050"/>
                                </a:solidFill>
                                <a:latin typeface="Cambria Math" panose="02040503050406030204" pitchFamily="18" charset="0"/>
                              </a:rPr>
                            </m:ctrlPr>
                          </m:accPr>
                          <m:e>
                            <m:sSub>
                              <m:sSubPr>
                                <m:ctrlPr>
                                  <a:rPr lang="en-US" i="1">
                                    <a:solidFill>
                                      <a:srgbClr val="00B050"/>
                                    </a:solidFill>
                                    <a:latin typeface="Cambria Math" panose="02040503050406030204" pitchFamily="18" charset="0"/>
                                  </a:rPr>
                                </m:ctrlPr>
                              </m:sSubPr>
                              <m:e>
                                <m:r>
                                  <m:rPr>
                                    <m:sty m:val="p"/>
                                  </m:rPr>
                                  <a:rPr lang="en-US" i="1">
                                    <a:solidFill>
                                      <a:srgbClr val="00B050"/>
                                    </a:solidFill>
                                    <a:latin typeface="Cambria Math" panose="02040503050406030204" pitchFamily="18" charset="0"/>
                                  </a:rPr>
                                  <m:t>I</m:t>
                                </m:r>
                              </m:e>
                              <m:sub>
                                <m:r>
                                  <a:rPr lang="en-US" i="1">
                                    <a:solidFill>
                                      <a:srgbClr val="00B050"/>
                                    </a:solidFill>
                                    <a:latin typeface="Cambria Math" panose="02040503050406030204" pitchFamily="18" charset="0"/>
                                  </a:rPr>
                                  <m:t>0</m:t>
                                </m:r>
                              </m:sub>
                            </m:sSub>
                          </m:e>
                        </m:acc>
                      </m:oMath>
                    </m:oMathPara>
                  </a14:m>
                  <a:endParaRPr lang="en-US">
                    <a:solidFill>
                      <a:srgbClr val="00B050"/>
                    </a:solidFill>
                  </a:endParaRPr>
                </a:p>
              </p:txBody>
            </p:sp>
          </mc:Choice>
          <mc:Fallback xmlns="">
            <p:sp>
              <p:nvSpPr>
                <p:cNvPr id="17420" name="Object 25">
                  <a:extLst>
                    <a:ext uri="{FF2B5EF4-FFF2-40B4-BE49-F238E27FC236}">
                      <a16:creationId xmlns:a16="http://schemas.microsoft.com/office/drawing/2014/main" id="{38C16F22-F831-42BA-B6D5-4D0211101DE0}"/>
                    </a:ext>
                  </a:extLst>
                </p:cNvPr>
                <p:cNvSpPr txBox="1">
                  <a:spLocks noRot="1" noChangeAspect="1" noMove="1" noResize="1" noEditPoints="1" noAdjustHandles="1" noChangeArrowheads="1" noChangeShapeType="1" noTextEdit="1"/>
                </p:cNvSpPr>
                <p:nvPr/>
              </p:nvSpPr>
              <p:spPr bwMode="auto">
                <a:xfrm>
                  <a:off x="3530600" y="5638800"/>
                  <a:ext cx="303213" cy="414338"/>
                </a:xfrm>
                <a:prstGeom prst="rect">
                  <a:avLst/>
                </a:prstGeom>
                <a:blipFill>
                  <a:blip r:embed="rId4"/>
                  <a:stretch>
                    <a:fillRect r="-6000"/>
                  </a:stretch>
                </a:blipFill>
                <a:ln>
                  <a:noFill/>
                </a:ln>
              </p:spPr>
              <p:txBody>
                <a:bodyPr/>
                <a:lstStyle/>
                <a:p>
                  <a:r>
                    <a:rPr lang="en-US">
                      <a:noFill/>
                    </a:rPr>
                    <a:t> </a:t>
                  </a:r>
                </a:p>
              </p:txBody>
            </p:sp>
          </mc:Fallback>
        </mc:AlternateContent>
      </p:grpSp>
      <p:sp>
        <p:nvSpPr>
          <p:cNvPr id="38" name="Rectangle 3">
            <a:extLst>
              <a:ext uri="{FF2B5EF4-FFF2-40B4-BE49-F238E27FC236}">
                <a16:creationId xmlns:a16="http://schemas.microsoft.com/office/drawing/2014/main" id="{3FDDCE0A-5F28-4E89-A4D9-43BCE36F553D}"/>
              </a:ext>
            </a:extLst>
          </p:cNvPr>
          <p:cNvSpPr>
            <a:spLocks noChangeArrowheads="1"/>
          </p:cNvSpPr>
          <p:nvPr/>
        </p:nvSpPr>
        <p:spPr bwMode="auto">
          <a:xfrm>
            <a:off x="533400" y="764292"/>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i="1">
                <a:solidFill>
                  <a:srgbClr val="0070C0"/>
                </a:solidFill>
              </a:rPr>
              <a:t>2. Khảo sát mạch điện XC chỉ chứa cuộn cảm</a:t>
            </a:r>
          </a:p>
        </p:txBody>
      </p:sp>
      <p:grpSp>
        <p:nvGrpSpPr>
          <p:cNvPr id="39" name="Group 38">
            <a:extLst>
              <a:ext uri="{FF2B5EF4-FFF2-40B4-BE49-F238E27FC236}">
                <a16:creationId xmlns:a16="http://schemas.microsoft.com/office/drawing/2014/main" id="{038221C0-4D99-43EA-BA54-27319A4EBFAE}"/>
              </a:ext>
            </a:extLst>
          </p:cNvPr>
          <p:cNvGrpSpPr/>
          <p:nvPr/>
        </p:nvGrpSpPr>
        <p:grpSpPr>
          <a:xfrm>
            <a:off x="-29497" y="76202"/>
            <a:ext cx="8808372" cy="585595"/>
            <a:chOff x="74035" y="2246119"/>
            <a:chExt cx="8753795" cy="817446"/>
          </a:xfrm>
        </p:grpSpPr>
        <p:grpSp>
          <p:nvGrpSpPr>
            <p:cNvPr id="40" name="Group 70">
              <a:extLst>
                <a:ext uri="{FF2B5EF4-FFF2-40B4-BE49-F238E27FC236}">
                  <a16:creationId xmlns:a16="http://schemas.microsoft.com/office/drawing/2014/main" id="{C144FE20-0953-4689-9CCC-80F4D2325006}"/>
                </a:ext>
              </a:extLst>
            </p:cNvPr>
            <p:cNvGrpSpPr>
              <a:grpSpLocks/>
            </p:cNvGrpSpPr>
            <p:nvPr/>
          </p:nvGrpSpPr>
          <p:grpSpPr bwMode="auto">
            <a:xfrm>
              <a:off x="232497" y="2303830"/>
              <a:ext cx="8595333" cy="759735"/>
              <a:chOff x="537140" y="3448483"/>
              <a:chExt cx="4426195" cy="1463358"/>
            </a:xfrm>
          </p:grpSpPr>
          <p:pic>
            <p:nvPicPr>
              <p:cNvPr id="43" name="Picture 8" descr="empty-green-rectangle">
                <a:extLst>
                  <a:ext uri="{FF2B5EF4-FFF2-40B4-BE49-F238E27FC236}">
                    <a16:creationId xmlns:a16="http://schemas.microsoft.com/office/drawing/2014/main" id="{246E2C6C-638B-406B-B196-F2FA53E457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537140" y="3480361"/>
                <a:ext cx="4426195"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9" descr="green-top-faded">
                <a:extLst>
                  <a:ext uri="{FF2B5EF4-FFF2-40B4-BE49-F238E27FC236}">
                    <a16:creationId xmlns:a16="http://schemas.microsoft.com/office/drawing/2014/main" id="{8A54E1DC-538B-4464-B3F4-FF10D74829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TextBox 40">
              <a:extLst>
                <a:ext uri="{FF2B5EF4-FFF2-40B4-BE49-F238E27FC236}">
                  <a16:creationId xmlns:a16="http://schemas.microsoft.com/office/drawing/2014/main" id="{5A863667-4886-4F99-AC8B-3BBDB7605935}"/>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rPr>
                <a:t>IV</a:t>
              </a:r>
            </a:p>
          </p:txBody>
        </p:sp>
        <p:sp>
          <p:nvSpPr>
            <p:cNvPr id="42" name="Rectangle 1026060">
              <a:extLst>
                <a:ext uri="{FF2B5EF4-FFF2-40B4-BE49-F238E27FC236}">
                  <a16:creationId xmlns:a16="http://schemas.microsoft.com/office/drawing/2014/main" id="{15BC6A01-9435-4FF7-A34A-C8C5CE85A248}"/>
                </a:ext>
              </a:extLst>
            </p:cNvPr>
            <p:cNvSpPr>
              <a:spLocks noChangeArrowheads="1"/>
            </p:cNvSpPr>
            <p:nvPr/>
          </p:nvSpPr>
          <p:spPr bwMode="auto">
            <a:xfrm>
              <a:off x="1209204" y="2246119"/>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t>Mạch điện xoay chiều chỉ có cuộn cảm thuần</a:t>
              </a:r>
              <a:endParaRPr lang="en-US" sz="2800" dirty="0"/>
            </a:p>
          </p:txBody>
        </p:sp>
      </p:grpSp>
      <p:grpSp>
        <p:nvGrpSpPr>
          <p:cNvPr id="45" name="Group 44">
            <a:extLst>
              <a:ext uri="{FF2B5EF4-FFF2-40B4-BE49-F238E27FC236}">
                <a16:creationId xmlns:a16="http://schemas.microsoft.com/office/drawing/2014/main" id="{E6868D0C-9BCB-4723-8D23-1722ED589E03}"/>
              </a:ext>
            </a:extLst>
          </p:cNvPr>
          <p:cNvGrpSpPr/>
          <p:nvPr/>
        </p:nvGrpSpPr>
        <p:grpSpPr>
          <a:xfrm>
            <a:off x="1355006" y="1304816"/>
            <a:ext cx="3230223" cy="769168"/>
            <a:chOff x="3547269" y="1479297"/>
            <a:chExt cx="3230223" cy="769168"/>
          </a:xfrm>
        </p:grpSpPr>
        <p:pic>
          <p:nvPicPr>
            <p:cNvPr id="46" name="Picture 5" descr="empty-blue-rectangle">
              <a:extLst>
                <a:ext uri="{FF2B5EF4-FFF2-40B4-BE49-F238E27FC236}">
                  <a16:creationId xmlns:a16="http://schemas.microsoft.com/office/drawing/2014/main" id="{364A4F21-CE9E-4CF2-B528-EC63CF2C7F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7269" y="1479297"/>
              <a:ext cx="3230223" cy="76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7" name="Object 1">
                  <a:extLst>
                    <a:ext uri="{FF2B5EF4-FFF2-40B4-BE49-F238E27FC236}">
                      <a16:creationId xmlns:a16="http://schemas.microsoft.com/office/drawing/2014/main" id="{EAE7EF8B-60E2-4314-BA6C-8CD7FE89E999}"/>
                    </a:ext>
                  </a:extLst>
                </p:cNvPr>
                <p:cNvSpPr txBox="1"/>
                <p:nvPr/>
              </p:nvSpPr>
              <p:spPr bwMode="auto">
                <a:xfrm>
                  <a:off x="3749299" y="1597319"/>
                  <a:ext cx="2482056" cy="554037"/>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500" i="1" smtClean="0">
                            <a:solidFill>
                              <a:schemeClr val="tx1"/>
                            </a:solidFill>
                            <a:latin typeface="Cambria Math" panose="02040503050406030204" pitchFamily="18" charset="0"/>
                          </a:rPr>
                          <m:t>𝑖</m:t>
                        </m:r>
                        <m:r>
                          <a:rPr lang="en-US" sz="2500" i="1" smtClean="0">
                            <a:solidFill>
                              <a:schemeClr val="tx1"/>
                            </a:solidFill>
                            <a:latin typeface="Cambria Math" panose="02040503050406030204" pitchFamily="18" charset="0"/>
                          </a:rPr>
                          <m:t>=</m:t>
                        </m:r>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𝐼</m:t>
                            </m:r>
                          </m:e>
                          <m:sub>
                            <m:r>
                              <a:rPr lang="en-US" sz="2500" i="1">
                                <a:solidFill>
                                  <a:schemeClr val="tx1"/>
                                </a:solidFill>
                                <a:latin typeface="Cambria Math" panose="02040503050406030204" pitchFamily="18" charset="0"/>
                              </a:rPr>
                              <m:t>0</m:t>
                            </m:r>
                          </m:sub>
                        </m:sSub>
                        <m:func>
                          <m:funcPr>
                            <m:ctrlPr>
                              <a:rPr lang="en-US" sz="2500" i="1">
                                <a:solidFill>
                                  <a:schemeClr val="tx1"/>
                                </a:solidFill>
                                <a:latin typeface="Cambria Math" panose="02040503050406030204" pitchFamily="18" charset="0"/>
                              </a:rPr>
                            </m:ctrlPr>
                          </m:funcPr>
                          <m:fName>
                            <m:r>
                              <m:rPr>
                                <m:sty m:val="p"/>
                              </m:rPr>
                              <a:rPr lang="en-US" sz="2500" i="0">
                                <a:solidFill>
                                  <a:schemeClr val="tx1"/>
                                </a:solidFill>
                                <a:latin typeface="Cambria Math" panose="02040503050406030204" pitchFamily="18" charset="0"/>
                              </a:rPr>
                              <m:t>cos</m:t>
                            </m:r>
                          </m:fName>
                          <m:e>
                            <m:d>
                              <m:dPr>
                                <m:ctrlPr>
                                  <a:rPr lang="en-US" sz="2500" i="1">
                                    <a:solidFill>
                                      <a:schemeClr val="tx1"/>
                                    </a:solidFill>
                                    <a:latin typeface="Cambria Math" panose="02040503050406030204" pitchFamily="18" charset="0"/>
                                  </a:rPr>
                                </m:ctrlPr>
                              </m:dPr>
                              <m:e>
                                <m:r>
                                  <a:rPr lang="en-US" sz="2500" i="1">
                                    <a:solidFill>
                                      <a:schemeClr val="tx1"/>
                                    </a:solidFill>
                                    <a:latin typeface="Cambria Math" panose="02040503050406030204" pitchFamily="18" charset="0"/>
                                  </a:rPr>
                                  <m:t>𝜔</m:t>
                                </m:r>
                                <m:r>
                                  <a:rPr lang="en-US" sz="2500" i="1">
                                    <a:solidFill>
                                      <a:schemeClr val="tx1"/>
                                    </a:solidFill>
                                    <a:latin typeface="Cambria Math" panose="02040503050406030204" pitchFamily="18" charset="0"/>
                                  </a:rPr>
                                  <m:t>𝑡</m:t>
                                </m:r>
                              </m:e>
                            </m:d>
                          </m:e>
                        </m:func>
                      </m:oMath>
                    </m:oMathPara>
                  </a14:m>
                  <a:endParaRPr lang="en-US" sz="2500">
                    <a:solidFill>
                      <a:schemeClr val="tx1"/>
                    </a:solidFill>
                  </a:endParaRPr>
                </a:p>
              </p:txBody>
            </p:sp>
          </mc:Choice>
          <mc:Fallback xmlns="">
            <p:sp>
              <p:nvSpPr>
                <p:cNvPr id="47" name="Object 1">
                  <a:extLst>
                    <a:ext uri="{FF2B5EF4-FFF2-40B4-BE49-F238E27FC236}">
                      <a16:creationId xmlns:a16="http://schemas.microsoft.com/office/drawing/2014/main" id="{EAE7EF8B-60E2-4314-BA6C-8CD7FE89E999}"/>
                    </a:ext>
                  </a:extLst>
                </p:cNvPr>
                <p:cNvSpPr txBox="1">
                  <a:spLocks noRot="1" noChangeAspect="1" noMove="1" noResize="1" noEditPoints="1" noAdjustHandles="1" noChangeArrowheads="1" noChangeShapeType="1" noTextEdit="1"/>
                </p:cNvSpPr>
                <p:nvPr/>
              </p:nvSpPr>
              <p:spPr bwMode="auto">
                <a:xfrm>
                  <a:off x="3749299" y="1597319"/>
                  <a:ext cx="2482056" cy="554037"/>
                </a:xfrm>
                <a:prstGeom prst="rect">
                  <a:avLst/>
                </a:prstGeom>
                <a:blipFill>
                  <a:blip r:embed="rId8"/>
                  <a:stretch>
                    <a:fillRect/>
                  </a:stretch>
                </a:blipFill>
                <a:ln>
                  <a:noFill/>
                </a:ln>
              </p:spPr>
              <p:txBody>
                <a:bodyPr/>
                <a:lstStyle/>
                <a:p>
                  <a:r>
                    <a:rPr lang="en-US">
                      <a:noFill/>
                    </a:rPr>
                    <a:t> </a:t>
                  </a:r>
                </a:p>
              </p:txBody>
            </p:sp>
          </mc:Fallback>
        </mc:AlternateContent>
      </p:grpSp>
      <p:grpSp>
        <p:nvGrpSpPr>
          <p:cNvPr id="48" name="Group 47">
            <a:extLst>
              <a:ext uri="{FF2B5EF4-FFF2-40B4-BE49-F238E27FC236}">
                <a16:creationId xmlns:a16="http://schemas.microsoft.com/office/drawing/2014/main" id="{FA3B2253-E24F-4F17-B01F-B590AC9871FF}"/>
              </a:ext>
            </a:extLst>
          </p:cNvPr>
          <p:cNvGrpSpPr/>
          <p:nvPr/>
        </p:nvGrpSpPr>
        <p:grpSpPr>
          <a:xfrm>
            <a:off x="1355006" y="2287340"/>
            <a:ext cx="4031683" cy="899210"/>
            <a:chOff x="3547269" y="2461821"/>
            <a:chExt cx="4031683" cy="899210"/>
          </a:xfrm>
        </p:grpSpPr>
        <p:pic>
          <p:nvPicPr>
            <p:cNvPr id="49" name="Picture 5" descr="empty-blue-rectangle">
              <a:extLst>
                <a:ext uri="{FF2B5EF4-FFF2-40B4-BE49-F238E27FC236}">
                  <a16:creationId xmlns:a16="http://schemas.microsoft.com/office/drawing/2014/main" id="{73C30E8D-14C6-4FA3-8CB2-B71060B2B3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7269" y="2461821"/>
              <a:ext cx="3615531" cy="8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0" name="Object 2">
                  <a:extLst>
                    <a:ext uri="{FF2B5EF4-FFF2-40B4-BE49-F238E27FC236}">
                      <a16:creationId xmlns:a16="http://schemas.microsoft.com/office/drawing/2014/main" id="{2D8E8890-7A31-4825-9294-23E01D0C1AA0}"/>
                    </a:ext>
                  </a:extLst>
                </p:cNvPr>
                <p:cNvSpPr txBox="1"/>
                <p:nvPr/>
              </p:nvSpPr>
              <p:spPr bwMode="auto">
                <a:xfrm>
                  <a:off x="3749299" y="2486318"/>
                  <a:ext cx="3829653" cy="874713"/>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500" i="1" smtClean="0">
                            <a:solidFill>
                              <a:schemeClr val="tx1"/>
                            </a:solidFill>
                            <a:latin typeface="Cambria Math" panose="02040503050406030204" pitchFamily="18" charset="0"/>
                          </a:rPr>
                          <m:t>𝑢</m:t>
                        </m:r>
                        <m:r>
                          <a:rPr lang="en-US" sz="2500" i="1" smtClean="0">
                            <a:solidFill>
                              <a:schemeClr val="tx1"/>
                            </a:solidFill>
                            <a:latin typeface="Cambria Math" panose="02040503050406030204" pitchFamily="18" charset="0"/>
                          </a:rPr>
                          <m:t>=</m:t>
                        </m:r>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𝑈</m:t>
                            </m:r>
                          </m:e>
                          <m:sub>
                            <m:r>
                              <a:rPr lang="en-US" sz="2500" i="1">
                                <a:solidFill>
                                  <a:schemeClr val="tx1"/>
                                </a:solidFill>
                                <a:latin typeface="Cambria Math" panose="02040503050406030204" pitchFamily="18" charset="0"/>
                              </a:rPr>
                              <m:t>0</m:t>
                            </m:r>
                          </m:sub>
                        </m:sSub>
                        <m:func>
                          <m:funcPr>
                            <m:ctrlPr>
                              <a:rPr lang="en-US" sz="2500" i="1">
                                <a:solidFill>
                                  <a:schemeClr val="tx1"/>
                                </a:solidFill>
                                <a:latin typeface="Cambria Math" panose="02040503050406030204" pitchFamily="18" charset="0"/>
                              </a:rPr>
                            </m:ctrlPr>
                          </m:funcPr>
                          <m:fName>
                            <m:r>
                              <m:rPr>
                                <m:sty m:val="p"/>
                              </m:rPr>
                              <a:rPr lang="en-US" sz="2500" i="0">
                                <a:solidFill>
                                  <a:schemeClr val="tx1"/>
                                </a:solidFill>
                                <a:latin typeface="Cambria Math" panose="02040503050406030204" pitchFamily="18" charset="0"/>
                              </a:rPr>
                              <m:t>cos</m:t>
                            </m:r>
                          </m:fName>
                          <m:e>
                            <m:d>
                              <m:dPr>
                                <m:ctrlPr>
                                  <a:rPr lang="en-US" sz="2500" i="1">
                                    <a:solidFill>
                                      <a:schemeClr val="tx1"/>
                                    </a:solidFill>
                                    <a:latin typeface="Cambria Math" panose="02040503050406030204" pitchFamily="18" charset="0"/>
                                  </a:rPr>
                                </m:ctrlPr>
                              </m:dPr>
                              <m:e>
                                <m:r>
                                  <a:rPr lang="en-US" sz="2500" i="1">
                                    <a:solidFill>
                                      <a:schemeClr val="tx1"/>
                                    </a:solidFill>
                                    <a:latin typeface="Cambria Math" panose="02040503050406030204" pitchFamily="18" charset="0"/>
                                  </a:rPr>
                                  <m:t>𝜔</m:t>
                                </m:r>
                                <m:r>
                                  <a:rPr lang="en-US" sz="2500" i="1">
                                    <a:solidFill>
                                      <a:schemeClr val="tx1"/>
                                    </a:solidFill>
                                    <a:latin typeface="Cambria Math" panose="02040503050406030204" pitchFamily="18" charset="0"/>
                                  </a:rPr>
                                  <m:t>𝑡</m:t>
                                </m:r>
                                <m:r>
                                  <a:rPr lang="en-US" sz="2500" i="1">
                                    <a:solidFill>
                                      <a:schemeClr val="tx1"/>
                                    </a:solidFill>
                                    <a:latin typeface="Cambria Math" panose="02040503050406030204" pitchFamily="18" charset="0"/>
                                  </a:rPr>
                                  <m:t>+</m:t>
                                </m:r>
                                <m:f>
                                  <m:fPr>
                                    <m:ctrlPr>
                                      <a:rPr lang="en-US" sz="2500" i="1">
                                        <a:solidFill>
                                          <a:schemeClr val="tx1"/>
                                        </a:solidFill>
                                        <a:latin typeface="Cambria Math" panose="02040503050406030204" pitchFamily="18" charset="0"/>
                                      </a:rPr>
                                    </m:ctrlPr>
                                  </m:fPr>
                                  <m:num>
                                    <m:r>
                                      <a:rPr lang="en-US" sz="2500" i="1">
                                        <a:solidFill>
                                          <a:schemeClr val="tx1"/>
                                        </a:solidFill>
                                        <a:latin typeface="Cambria Math" panose="02040503050406030204" pitchFamily="18" charset="0"/>
                                      </a:rPr>
                                      <m:t>𝜋</m:t>
                                    </m:r>
                                  </m:num>
                                  <m:den>
                                    <m:r>
                                      <a:rPr lang="en-US" sz="2500" i="1">
                                        <a:solidFill>
                                          <a:schemeClr val="tx1"/>
                                        </a:solidFill>
                                        <a:latin typeface="Cambria Math" panose="02040503050406030204" pitchFamily="18" charset="0"/>
                                      </a:rPr>
                                      <m:t>2</m:t>
                                    </m:r>
                                  </m:den>
                                </m:f>
                              </m:e>
                            </m:d>
                          </m:e>
                        </m:func>
                      </m:oMath>
                    </m:oMathPara>
                  </a14:m>
                  <a:endParaRPr lang="en-US" sz="2500">
                    <a:solidFill>
                      <a:schemeClr val="tx1"/>
                    </a:solidFill>
                  </a:endParaRPr>
                </a:p>
              </p:txBody>
            </p:sp>
          </mc:Choice>
          <mc:Fallback xmlns="">
            <p:sp>
              <p:nvSpPr>
                <p:cNvPr id="50" name="Object 2">
                  <a:extLst>
                    <a:ext uri="{FF2B5EF4-FFF2-40B4-BE49-F238E27FC236}">
                      <a16:creationId xmlns:a16="http://schemas.microsoft.com/office/drawing/2014/main" id="{2D8E8890-7A31-4825-9294-23E01D0C1AA0}"/>
                    </a:ext>
                  </a:extLst>
                </p:cNvPr>
                <p:cNvSpPr txBox="1">
                  <a:spLocks noRot="1" noChangeAspect="1" noMove="1" noResize="1" noEditPoints="1" noAdjustHandles="1" noChangeArrowheads="1" noChangeShapeType="1" noTextEdit="1"/>
                </p:cNvSpPr>
                <p:nvPr/>
              </p:nvSpPr>
              <p:spPr bwMode="auto">
                <a:xfrm>
                  <a:off x="3749299" y="2486318"/>
                  <a:ext cx="3829653" cy="874713"/>
                </a:xfrm>
                <a:prstGeom prst="rect">
                  <a:avLst/>
                </a:prstGeom>
                <a:blipFill>
                  <a:blip r:embed="rId9"/>
                  <a:stretch>
                    <a:fillRect/>
                  </a:stretch>
                </a:blipFill>
                <a:ln>
                  <a:noFill/>
                </a:ln>
              </p:spPr>
              <p:txBody>
                <a:bodyPr/>
                <a:lstStyle/>
                <a:p>
                  <a:r>
                    <a:rPr lang="en-US">
                      <a:noFill/>
                    </a:rPr>
                    <a:t> </a:t>
                  </a:r>
                </a:p>
              </p:txBody>
            </p:sp>
          </mc:Fallback>
        </mc:AlternateContent>
      </p:grpSp>
      <p:grpSp>
        <p:nvGrpSpPr>
          <p:cNvPr id="51" name="Group 35">
            <a:extLst>
              <a:ext uri="{FF2B5EF4-FFF2-40B4-BE49-F238E27FC236}">
                <a16:creationId xmlns:a16="http://schemas.microsoft.com/office/drawing/2014/main" id="{001CE761-A3C9-425C-AF65-596F7C19200D}"/>
              </a:ext>
            </a:extLst>
          </p:cNvPr>
          <p:cNvGrpSpPr>
            <a:grpSpLocks/>
          </p:cNvGrpSpPr>
          <p:nvPr/>
        </p:nvGrpSpPr>
        <p:grpSpPr bwMode="auto">
          <a:xfrm>
            <a:off x="8740475" y="764292"/>
            <a:ext cx="2889249" cy="1827213"/>
            <a:chOff x="4416" y="144"/>
            <a:chExt cx="1248" cy="768"/>
          </a:xfrm>
        </p:grpSpPr>
        <p:sp>
          <p:nvSpPr>
            <p:cNvPr id="52" name="Line 36">
              <a:extLst>
                <a:ext uri="{FF2B5EF4-FFF2-40B4-BE49-F238E27FC236}">
                  <a16:creationId xmlns:a16="http://schemas.microsoft.com/office/drawing/2014/main" id="{90307F8D-EC10-49DF-8FCD-9FF3B0394183}"/>
                </a:ext>
              </a:extLst>
            </p:cNvPr>
            <p:cNvSpPr>
              <a:spLocks noChangeShapeType="1"/>
            </p:cNvSpPr>
            <p:nvPr/>
          </p:nvSpPr>
          <p:spPr bwMode="auto">
            <a:xfrm flipV="1">
              <a:off x="4416" y="275"/>
              <a:ext cx="0" cy="52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37">
              <a:extLst>
                <a:ext uri="{FF2B5EF4-FFF2-40B4-BE49-F238E27FC236}">
                  <a16:creationId xmlns:a16="http://schemas.microsoft.com/office/drawing/2014/main" id="{20722DC1-735D-4855-AF6E-8613C8C2E36D}"/>
                </a:ext>
              </a:extLst>
            </p:cNvPr>
            <p:cNvSpPr>
              <a:spLocks noChangeShapeType="1"/>
            </p:cNvSpPr>
            <p:nvPr/>
          </p:nvSpPr>
          <p:spPr bwMode="auto">
            <a:xfrm>
              <a:off x="4416" y="275"/>
              <a:ext cx="2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38">
              <a:extLst>
                <a:ext uri="{FF2B5EF4-FFF2-40B4-BE49-F238E27FC236}">
                  <a16:creationId xmlns:a16="http://schemas.microsoft.com/office/drawing/2014/main" id="{8912CB5A-C037-4550-8581-213AD6C14D6E}"/>
                </a:ext>
              </a:extLst>
            </p:cNvPr>
            <p:cNvSpPr>
              <a:spLocks noChangeShapeType="1"/>
            </p:cNvSpPr>
            <p:nvPr/>
          </p:nvSpPr>
          <p:spPr bwMode="auto">
            <a:xfrm>
              <a:off x="5336" y="275"/>
              <a:ext cx="3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Line 39">
              <a:extLst>
                <a:ext uri="{FF2B5EF4-FFF2-40B4-BE49-F238E27FC236}">
                  <a16:creationId xmlns:a16="http://schemas.microsoft.com/office/drawing/2014/main" id="{17EECCD7-6402-4E9B-8FD3-E66B6CEFFA85}"/>
                </a:ext>
              </a:extLst>
            </p:cNvPr>
            <p:cNvSpPr>
              <a:spLocks noChangeShapeType="1"/>
            </p:cNvSpPr>
            <p:nvPr/>
          </p:nvSpPr>
          <p:spPr bwMode="auto">
            <a:xfrm>
              <a:off x="5664" y="275"/>
              <a:ext cx="0" cy="52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6" name="Group 40">
              <a:extLst>
                <a:ext uri="{FF2B5EF4-FFF2-40B4-BE49-F238E27FC236}">
                  <a16:creationId xmlns:a16="http://schemas.microsoft.com/office/drawing/2014/main" id="{C772A967-2A0F-4E3D-A3B6-0AD2D29CC7A8}"/>
                </a:ext>
              </a:extLst>
            </p:cNvPr>
            <p:cNvGrpSpPr>
              <a:grpSpLocks/>
            </p:cNvGrpSpPr>
            <p:nvPr/>
          </p:nvGrpSpPr>
          <p:grpSpPr bwMode="auto">
            <a:xfrm>
              <a:off x="4679" y="144"/>
              <a:ext cx="657" cy="263"/>
              <a:chOff x="1440" y="912"/>
              <a:chExt cx="960" cy="384"/>
            </a:xfrm>
          </p:grpSpPr>
          <p:sp>
            <p:nvSpPr>
              <p:cNvPr id="70" name="Oval 41">
                <a:extLst>
                  <a:ext uri="{FF2B5EF4-FFF2-40B4-BE49-F238E27FC236}">
                    <a16:creationId xmlns:a16="http://schemas.microsoft.com/office/drawing/2014/main" id="{92B3B6F3-EE50-4520-8B7B-21D3BABE8292}"/>
                  </a:ext>
                </a:extLst>
              </p:cNvPr>
              <p:cNvSpPr>
                <a:spLocks noChangeArrowheads="1"/>
              </p:cNvSpPr>
              <p:nvPr/>
            </p:nvSpPr>
            <p:spPr bwMode="auto">
              <a:xfrm>
                <a:off x="1728" y="912"/>
                <a:ext cx="384" cy="384"/>
              </a:xfrm>
              <a:prstGeom prst="ellipse">
                <a:avLst/>
              </a:prstGeom>
              <a:solidFill>
                <a:srgbClr val="00206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500" b="1">
                    <a:solidFill>
                      <a:schemeClr val="bg1"/>
                    </a:solidFill>
                    <a:latin typeface="Tahoma" panose="020B0604030504040204" pitchFamily="34" charset="0"/>
                    <a:sym typeface="Symbol" panose="05050102010706020507" pitchFamily="18" charset="2"/>
                  </a:rPr>
                  <a:t></a:t>
                </a:r>
              </a:p>
            </p:txBody>
          </p:sp>
          <p:sp>
            <p:nvSpPr>
              <p:cNvPr id="71" name="Line 42">
                <a:extLst>
                  <a:ext uri="{FF2B5EF4-FFF2-40B4-BE49-F238E27FC236}">
                    <a16:creationId xmlns:a16="http://schemas.microsoft.com/office/drawing/2014/main" id="{82E735DE-797F-4955-9D75-C6A781D1548C}"/>
                  </a:ext>
                </a:extLst>
              </p:cNvPr>
              <p:cNvSpPr>
                <a:spLocks noChangeShapeType="1"/>
              </p:cNvSpPr>
              <p:nvPr/>
            </p:nvSpPr>
            <p:spPr bwMode="auto">
              <a:xfrm>
                <a:off x="2112" y="1104"/>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Line 43">
                <a:extLst>
                  <a:ext uri="{FF2B5EF4-FFF2-40B4-BE49-F238E27FC236}">
                    <a16:creationId xmlns:a16="http://schemas.microsoft.com/office/drawing/2014/main" id="{4644AB0D-C8E3-4BCB-939D-51CB4FE29504}"/>
                  </a:ext>
                </a:extLst>
              </p:cNvPr>
              <p:cNvSpPr>
                <a:spLocks noChangeShapeType="1"/>
              </p:cNvSpPr>
              <p:nvPr/>
            </p:nvSpPr>
            <p:spPr bwMode="auto">
              <a:xfrm>
                <a:off x="1440" y="1104"/>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 name="Group 44">
              <a:extLst>
                <a:ext uri="{FF2B5EF4-FFF2-40B4-BE49-F238E27FC236}">
                  <a16:creationId xmlns:a16="http://schemas.microsoft.com/office/drawing/2014/main" id="{A2C977BC-15A4-4097-82D3-E76C631872FE}"/>
                </a:ext>
              </a:extLst>
            </p:cNvPr>
            <p:cNvGrpSpPr>
              <a:grpSpLocks/>
            </p:cNvGrpSpPr>
            <p:nvPr/>
          </p:nvGrpSpPr>
          <p:grpSpPr bwMode="auto">
            <a:xfrm>
              <a:off x="4752" y="711"/>
              <a:ext cx="480" cy="96"/>
              <a:chOff x="3696" y="1776"/>
              <a:chExt cx="1200" cy="240"/>
            </a:xfrm>
          </p:grpSpPr>
          <p:sp>
            <p:nvSpPr>
              <p:cNvPr id="63" name="Arc 45">
                <a:extLst>
                  <a:ext uri="{FF2B5EF4-FFF2-40B4-BE49-F238E27FC236}">
                    <a16:creationId xmlns:a16="http://schemas.microsoft.com/office/drawing/2014/main" id="{9CDD8C59-DA0F-4A9D-8288-F224B0F1F4E9}"/>
                  </a:ext>
                </a:extLst>
              </p:cNvPr>
              <p:cNvSpPr>
                <a:spLocks/>
              </p:cNvSpPr>
              <p:nvPr/>
            </p:nvSpPr>
            <p:spPr bwMode="auto">
              <a:xfrm>
                <a:off x="4176" y="1872"/>
                <a:ext cx="288" cy="1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Lst>
                <a:ahLst/>
                <a:cxnLst>
                  <a:cxn ang="T6">
                    <a:pos x="T0" y="T1"/>
                  </a:cxn>
                  <a:cxn ang="T7">
                    <a:pos x="T2" y="T3"/>
                  </a:cxn>
                  <a:cxn ang="T8">
                    <a:pos x="T4" y="T5"/>
                  </a:cxn>
                </a:cxnLst>
                <a:rect l="0" t="0" r="r" b="b"/>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Arc 46">
                <a:extLst>
                  <a:ext uri="{FF2B5EF4-FFF2-40B4-BE49-F238E27FC236}">
                    <a16:creationId xmlns:a16="http://schemas.microsoft.com/office/drawing/2014/main" id="{0C31644E-EA41-43A8-AB40-EDB1B3C6E2A8}"/>
                  </a:ext>
                </a:extLst>
              </p:cNvPr>
              <p:cNvSpPr>
                <a:spLocks/>
              </p:cNvSpPr>
              <p:nvPr/>
            </p:nvSpPr>
            <p:spPr bwMode="auto">
              <a:xfrm>
                <a:off x="4464" y="1872"/>
                <a:ext cx="288" cy="1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Lst>
                <a:ahLst/>
                <a:cxnLst>
                  <a:cxn ang="T6">
                    <a:pos x="T0" y="T1"/>
                  </a:cxn>
                  <a:cxn ang="T7">
                    <a:pos x="T2" y="T3"/>
                  </a:cxn>
                  <a:cxn ang="T8">
                    <a:pos x="T4" y="T5"/>
                  </a:cxn>
                </a:cxnLst>
                <a:rect l="0" t="0" r="r" b="b"/>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Arc 47">
                <a:extLst>
                  <a:ext uri="{FF2B5EF4-FFF2-40B4-BE49-F238E27FC236}">
                    <a16:creationId xmlns:a16="http://schemas.microsoft.com/office/drawing/2014/main" id="{DAE52B9D-1C0E-4B7D-97E7-ACF82153539E}"/>
                  </a:ext>
                </a:extLst>
              </p:cNvPr>
              <p:cNvSpPr>
                <a:spLocks/>
              </p:cNvSpPr>
              <p:nvPr/>
            </p:nvSpPr>
            <p:spPr bwMode="auto">
              <a:xfrm>
                <a:off x="3888" y="1872"/>
                <a:ext cx="288" cy="1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Lst>
                <a:ahLst/>
                <a:cxnLst>
                  <a:cxn ang="T6">
                    <a:pos x="T0" y="T1"/>
                  </a:cxn>
                  <a:cxn ang="T7">
                    <a:pos x="T2" y="T3"/>
                  </a:cxn>
                  <a:cxn ang="T8">
                    <a:pos x="T4" y="T5"/>
                  </a:cxn>
                </a:cxnLst>
                <a:rect l="0" t="0" r="r" b="b"/>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48">
                <a:extLst>
                  <a:ext uri="{FF2B5EF4-FFF2-40B4-BE49-F238E27FC236}">
                    <a16:creationId xmlns:a16="http://schemas.microsoft.com/office/drawing/2014/main" id="{C4849D07-FA0B-410D-81C0-9F20EAF390A0}"/>
                  </a:ext>
                </a:extLst>
              </p:cNvPr>
              <p:cNvSpPr>
                <a:spLocks noChangeShapeType="1"/>
              </p:cNvSpPr>
              <p:nvPr/>
            </p:nvSpPr>
            <p:spPr bwMode="auto">
              <a:xfrm flipH="1">
                <a:off x="3696" y="2016"/>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Line 49">
                <a:extLst>
                  <a:ext uri="{FF2B5EF4-FFF2-40B4-BE49-F238E27FC236}">
                    <a16:creationId xmlns:a16="http://schemas.microsoft.com/office/drawing/2014/main" id="{EF22D502-3BBA-4035-959A-52E0F93E4453}"/>
                  </a:ext>
                </a:extLst>
              </p:cNvPr>
              <p:cNvSpPr>
                <a:spLocks noChangeShapeType="1"/>
              </p:cNvSpPr>
              <p:nvPr/>
            </p:nvSpPr>
            <p:spPr bwMode="auto">
              <a:xfrm>
                <a:off x="4752" y="2016"/>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Line 50">
                <a:extLst>
                  <a:ext uri="{FF2B5EF4-FFF2-40B4-BE49-F238E27FC236}">
                    <a16:creationId xmlns:a16="http://schemas.microsoft.com/office/drawing/2014/main" id="{179739E6-4D6E-40DC-8E82-1451FE8736B4}"/>
                  </a:ext>
                </a:extLst>
              </p:cNvPr>
              <p:cNvSpPr>
                <a:spLocks noChangeShapeType="1"/>
              </p:cNvSpPr>
              <p:nvPr/>
            </p:nvSpPr>
            <p:spPr bwMode="auto">
              <a:xfrm>
                <a:off x="3888" y="1776"/>
                <a:ext cx="86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Line 51">
                <a:extLst>
                  <a:ext uri="{FF2B5EF4-FFF2-40B4-BE49-F238E27FC236}">
                    <a16:creationId xmlns:a16="http://schemas.microsoft.com/office/drawing/2014/main" id="{4E00E43B-C6F9-435F-95E2-92976F302709}"/>
                  </a:ext>
                </a:extLst>
              </p:cNvPr>
              <p:cNvSpPr>
                <a:spLocks noChangeShapeType="1"/>
              </p:cNvSpPr>
              <p:nvPr/>
            </p:nvSpPr>
            <p:spPr bwMode="auto">
              <a:xfrm>
                <a:off x="3888" y="1816"/>
                <a:ext cx="86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 name="Line 52">
              <a:extLst>
                <a:ext uri="{FF2B5EF4-FFF2-40B4-BE49-F238E27FC236}">
                  <a16:creationId xmlns:a16="http://schemas.microsoft.com/office/drawing/2014/main" id="{BB93F457-D350-47D6-8446-176E3C680D94}"/>
                </a:ext>
              </a:extLst>
            </p:cNvPr>
            <p:cNvSpPr>
              <a:spLocks noChangeShapeType="1"/>
            </p:cNvSpPr>
            <p:nvPr/>
          </p:nvSpPr>
          <p:spPr bwMode="auto">
            <a:xfrm flipH="1">
              <a:off x="4416" y="807"/>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53">
              <a:extLst>
                <a:ext uri="{FF2B5EF4-FFF2-40B4-BE49-F238E27FC236}">
                  <a16:creationId xmlns:a16="http://schemas.microsoft.com/office/drawing/2014/main" id="{9A973B42-03EE-4C20-B8C9-A26402132128}"/>
                </a:ext>
              </a:extLst>
            </p:cNvPr>
            <p:cNvSpPr>
              <a:spLocks noChangeShapeType="1"/>
            </p:cNvSpPr>
            <p:nvPr/>
          </p:nvSpPr>
          <p:spPr bwMode="auto">
            <a:xfrm flipH="1">
              <a:off x="5232" y="807"/>
              <a:ext cx="43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Text Box 54">
              <a:extLst>
                <a:ext uri="{FF2B5EF4-FFF2-40B4-BE49-F238E27FC236}">
                  <a16:creationId xmlns:a16="http://schemas.microsoft.com/office/drawing/2014/main" id="{A7346B5D-AC8D-4385-9E66-0691B5E2A4BD}"/>
                </a:ext>
              </a:extLst>
            </p:cNvPr>
            <p:cNvSpPr txBox="1">
              <a:spLocks noChangeArrowheads="1"/>
            </p:cNvSpPr>
            <p:nvPr/>
          </p:nvSpPr>
          <p:spPr bwMode="auto">
            <a:xfrm>
              <a:off x="5232" y="481"/>
              <a:ext cx="212" cy="28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ahoma" panose="020B0604030504040204" pitchFamily="34" charset="0"/>
                </a:rPr>
                <a:t>L</a:t>
              </a:r>
            </a:p>
          </p:txBody>
        </p:sp>
        <p:sp>
          <p:nvSpPr>
            <p:cNvPr id="61" name="Text Box 55">
              <a:extLst>
                <a:ext uri="{FF2B5EF4-FFF2-40B4-BE49-F238E27FC236}">
                  <a16:creationId xmlns:a16="http://schemas.microsoft.com/office/drawing/2014/main" id="{6B9D57BF-AF93-4D97-9A52-8EAA1CE74669}"/>
                </a:ext>
              </a:extLst>
            </p:cNvPr>
            <p:cNvSpPr txBox="1">
              <a:spLocks noChangeArrowheads="1"/>
            </p:cNvSpPr>
            <p:nvPr/>
          </p:nvSpPr>
          <p:spPr bwMode="auto">
            <a:xfrm flipH="1">
              <a:off x="4656" y="624"/>
              <a:ext cx="144" cy="28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ahoma" panose="020B0604030504040204" pitchFamily="34" charset="0"/>
                </a:rPr>
                <a:t>i</a:t>
              </a:r>
            </a:p>
          </p:txBody>
        </p:sp>
        <p:sp>
          <p:nvSpPr>
            <p:cNvPr id="62" name="Text Box 56">
              <a:extLst>
                <a:ext uri="{FF2B5EF4-FFF2-40B4-BE49-F238E27FC236}">
                  <a16:creationId xmlns:a16="http://schemas.microsoft.com/office/drawing/2014/main" id="{4F52C339-48E1-425D-B85A-60D522DE1E60}"/>
                </a:ext>
              </a:extLst>
            </p:cNvPr>
            <p:cNvSpPr txBox="1">
              <a:spLocks noChangeArrowheads="1"/>
            </p:cNvSpPr>
            <p:nvPr/>
          </p:nvSpPr>
          <p:spPr bwMode="auto">
            <a:xfrm>
              <a:off x="4752" y="241"/>
              <a:ext cx="223" cy="28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ahoma" panose="020B0604030504040204" pitchFamily="34" charset="0"/>
                </a:rPr>
                <a:t>u</a:t>
              </a:r>
            </a:p>
          </p:txBody>
        </p:sp>
      </p:grpSp>
      <p:grpSp>
        <p:nvGrpSpPr>
          <p:cNvPr id="73" name="Group 72">
            <a:extLst>
              <a:ext uri="{FF2B5EF4-FFF2-40B4-BE49-F238E27FC236}">
                <a16:creationId xmlns:a16="http://schemas.microsoft.com/office/drawing/2014/main" id="{5ED64720-3EDB-41C9-80AE-9488016184D9}"/>
              </a:ext>
            </a:extLst>
          </p:cNvPr>
          <p:cNvGrpSpPr/>
          <p:nvPr/>
        </p:nvGrpSpPr>
        <p:grpSpPr>
          <a:xfrm>
            <a:off x="7463946" y="3344527"/>
            <a:ext cx="4170590" cy="3063872"/>
            <a:chOff x="6719238" y="1316240"/>
            <a:chExt cx="4170590" cy="3063872"/>
          </a:xfrm>
        </p:grpSpPr>
        <p:grpSp>
          <p:nvGrpSpPr>
            <p:cNvPr id="74" name="Group 73">
              <a:extLst>
                <a:ext uri="{FF2B5EF4-FFF2-40B4-BE49-F238E27FC236}">
                  <a16:creationId xmlns:a16="http://schemas.microsoft.com/office/drawing/2014/main" id="{5277AAB2-1A75-4CFE-B3CA-E36A6AD11206}"/>
                </a:ext>
              </a:extLst>
            </p:cNvPr>
            <p:cNvGrpSpPr/>
            <p:nvPr/>
          </p:nvGrpSpPr>
          <p:grpSpPr>
            <a:xfrm>
              <a:off x="6719238" y="1316240"/>
              <a:ext cx="4101162" cy="1903206"/>
              <a:chOff x="7244616" y="3429000"/>
              <a:chExt cx="4101162" cy="1903206"/>
            </a:xfrm>
          </p:grpSpPr>
          <p:pic>
            <p:nvPicPr>
              <p:cNvPr id="76" name="Picture 75">
                <a:extLst>
                  <a:ext uri="{FF2B5EF4-FFF2-40B4-BE49-F238E27FC236}">
                    <a16:creationId xmlns:a16="http://schemas.microsoft.com/office/drawing/2014/main" id="{71F2A0F1-D60A-4A4B-BE4D-91F717576D36}"/>
                  </a:ext>
                </a:extLst>
              </p:cNvPr>
              <p:cNvPicPr>
                <a:picLocks noChangeAspect="1"/>
              </p:cNvPicPr>
              <p:nvPr/>
            </p:nvPicPr>
            <p:blipFill rotWithShape="1">
              <a:blip r:embed="rId10"/>
              <a:srcRect l="17520" t="3579" r="7236" b="77197"/>
              <a:stretch/>
            </p:blipFill>
            <p:spPr>
              <a:xfrm>
                <a:off x="7950609" y="3626183"/>
                <a:ext cx="3395169" cy="1305977"/>
              </a:xfrm>
              <a:prstGeom prst="rect">
                <a:avLst/>
              </a:prstGeom>
            </p:spPr>
          </p:pic>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801F0692-8871-4FE7-BF1F-534F435616A6}"/>
                      </a:ext>
                    </a:extLst>
                  </p:cNvPr>
                  <p:cNvSpPr txBox="1"/>
                  <p:nvPr/>
                </p:nvSpPr>
                <p:spPr>
                  <a:xfrm>
                    <a:off x="7250460" y="3429000"/>
                    <a:ext cx="987443"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000" i="1" smtClean="0">
                              <a:solidFill>
                                <a:schemeClr val="tx1"/>
                              </a:solidFill>
                              <a:latin typeface="Cambria Math" panose="02040503050406030204" pitchFamily="18" charset="0"/>
                            </a:rPr>
                            <m:t>𝑖</m:t>
                          </m:r>
                        </m:oMath>
                      </m:oMathPara>
                    </a14:m>
                    <a:endParaRPr lang="en-US" sz="3000"/>
                  </a:p>
                </p:txBody>
              </p:sp>
            </mc:Choice>
            <mc:Fallback xmlns="">
              <p:sp>
                <p:nvSpPr>
                  <p:cNvPr id="77" name="TextBox 76">
                    <a:extLst>
                      <a:ext uri="{FF2B5EF4-FFF2-40B4-BE49-F238E27FC236}">
                        <a16:creationId xmlns:a16="http://schemas.microsoft.com/office/drawing/2014/main" id="{801F0692-8871-4FE7-BF1F-534F435616A6}"/>
                      </a:ext>
                    </a:extLst>
                  </p:cNvPr>
                  <p:cNvSpPr txBox="1">
                    <a:spLocks noRot="1" noChangeAspect="1" noMove="1" noResize="1" noEditPoints="1" noAdjustHandles="1" noChangeArrowheads="1" noChangeShapeType="1" noTextEdit="1"/>
                  </p:cNvSpPr>
                  <p:nvPr/>
                </p:nvSpPr>
                <p:spPr>
                  <a:xfrm>
                    <a:off x="7250460" y="3429000"/>
                    <a:ext cx="987443" cy="55399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C883A2F3-BE88-4662-98CA-3114AA931064}"/>
                      </a:ext>
                    </a:extLst>
                  </p:cNvPr>
                  <p:cNvSpPr txBox="1"/>
                  <p:nvPr/>
                </p:nvSpPr>
                <p:spPr>
                  <a:xfrm>
                    <a:off x="7244616" y="4778208"/>
                    <a:ext cx="987443"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000" b="0" i="1" smtClean="0">
                              <a:solidFill>
                                <a:schemeClr val="tx1"/>
                              </a:solidFill>
                              <a:latin typeface="Cambria Math" panose="02040503050406030204" pitchFamily="18" charset="0"/>
                            </a:rPr>
                            <m:t>𝑢</m:t>
                          </m:r>
                          <m:r>
                            <a:rPr lang="en-US" sz="3000" b="0" i="1" baseline="-25000" smtClean="0">
                              <a:solidFill>
                                <a:schemeClr val="tx1"/>
                              </a:solidFill>
                              <a:latin typeface="Cambria Math" panose="02040503050406030204" pitchFamily="18" charset="0"/>
                            </a:rPr>
                            <m:t>𝐿</m:t>
                          </m:r>
                        </m:oMath>
                      </m:oMathPara>
                    </a14:m>
                    <a:endParaRPr lang="en-US" sz="3000" baseline="-25000"/>
                  </a:p>
                </p:txBody>
              </p:sp>
            </mc:Choice>
            <mc:Fallback xmlns="">
              <p:sp>
                <p:nvSpPr>
                  <p:cNvPr id="78" name="TextBox 77">
                    <a:extLst>
                      <a:ext uri="{FF2B5EF4-FFF2-40B4-BE49-F238E27FC236}">
                        <a16:creationId xmlns:a16="http://schemas.microsoft.com/office/drawing/2014/main" id="{C883A2F3-BE88-4662-98CA-3114AA931064}"/>
                      </a:ext>
                    </a:extLst>
                  </p:cNvPr>
                  <p:cNvSpPr txBox="1">
                    <a:spLocks noRot="1" noChangeAspect="1" noMove="1" noResize="1" noEditPoints="1" noAdjustHandles="1" noChangeArrowheads="1" noChangeShapeType="1" noTextEdit="1"/>
                  </p:cNvSpPr>
                  <p:nvPr/>
                </p:nvSpPr>
                <p:spPr>
                  <a:xfrm>
                    <a:off x="7244616" y="4778208"/>
                    <a:ext cx="987443" cy="553998"/>
                  </a:xfrm>
                  <a:prstGeom prst="rect">
                    <a:avLst/>
                  </a:prstGeom>
                  <a:blipFill>
                    <a:blip r:embed="rId12"/>
                    <a:stretch>
                      <a:fillRect/>
                    </a:stretch>
                  </a:blipFill>
                </p:spPr>
                <p:txBody>
                  <a:bodyPr/>
                  <a:lstStyle/>
                  <a:p>
                    <a:r>
                      <a:rPr lang="en-US">
                        <a:noFill/>
                      </a:rPr>
                      <a:t> </a:t>
                    </a:r>
                  </a:p>
                </p:txBody>
              </p:sp>
            </mc:Fallback>
          </mc:AlternateContent>
        </p:grpSp>
        <p:pic>
          <p:nvPicPr>
            <p:cNvPr id="75" name="Picture 74">
              <a:extLst>
                <a:ext uri="{FF2B5EF4-FFF2-40B4-BE49-F238E27FC236}">
                  <a16:creationId xmlns:a16="http://schemas.microsoft.com/office/drawing/2014/main" id="{207698C2-CF28-4168-B895-3AB715F61F3C}"/>
                </a:ext>
              </a:extLst>
            </p:cNvPr>
            <p:cNvPicPr>
              <a:picLocks noChangeAspect="1"/>
            </p:cNvPicPr>
            <p:nvPr/>
          </p:nvPicPr>
          <p:blipFill rotWithShape="1">
            <a:blip r:embed="rId10"/>
            <a:srcRect l="17414" t="38598" r="5802" b="39979"/>
            <a:stretch/>
          </p:blipFill>
          <p:spPr>
            <a:xfrm>
              <a:off x="7425231" y="2924713"/>
              <a:ext cx="3464597" cy="1455399"/>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
            <a:extLst>
              <a:ext uri="{FF2B5EF4-FFF2-40B4-BE49-F238E27FC236}">
                <a16:creationId xmlns:a16="http://schemas.microsoft.com/office/drawing/2014/main" id="{3F6D23C5-4FD6-48AF-94A4-1EAB168A820B}"/>
              </a:ext>
            </a:extLst>
          </p:cNvPr>
          <p:cNvSpPr>
            <a:spLocks noChangeArrowheads="1"/>
          </p:cNvSpPr>
          <p:nvPr/>
        </p:nvSpPr>
        <p:spPr bwMode="auto">
          <a:xfrm>
            <a:off x="743492" y="784576"/>
            <a:ext cx="4440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t>3. Ý nghĩa của cảm kháng</a:t>
            </a:r>
          </a:p>
        </p:txBody>
      </p:sp>
      <p:grpSp>
        <p:nvGrpSpPr>
          <p:cNvPr id="6" name="Group 5">
            <a:extLst>
              <a:ext uri="{FF2B5EF4-FFF2-40B4-BE49-F238E27FC236}">
                <a16:creationId xmlns:a16="http://schemas.microsoft.com/office/drawing/2014/main" id="{64099629-51FB-48C4-B8E8-2913FC241C10}"/>
              </a:ext>
            </a:extLst>
          </p:cNvPr>
          <p:cNvGrpSpPr>
            <a:grpSpLocks/>
          </p:cNvGrpSpPr>
          <p:nvPr/>
        </p:nvGrpSpPr>
        <p:grpSpPr bwMode="auto">
          <a:xfrm>
            <a:off x="1112749" y="1594994"/>
            <a:ext cx="5633874" cy="495299"/>
            <a:chOff x="228600" y="2743200"/>
            <a:chExt cx="5633874" cy="495300"/>
          </a:xfrm>
        </p:grpSpPr>
        <mc:AlternateContent xmlns:mc="http://schemas.openxmlformats.org/markup-compatibility/2006" xmlns:a14="http://schemas.microsoft.com/office/drawing/2010/main">
          <mc:Choice Requires="a14">
            <p:sp>
              <p:nvSpPr>
                <p:cNvPr id="18445" name="Object 24">
                  <a:extLst>
                    <a:ext uri="{FF2B5EF4-FFF2-40B4-BE49-F238E27FC236}">
                      <a16:creationId xmlns:a16="http://schemas.microsoft.com/office/drawing/2014/main" id="{CDEF2EF4-2C57-4814-B6DA-AADA151AFD1D}"/>
                    </a:ext>
                  </a:extLst>
                </p:cNvPr>
                <p:cNvSpPr txBox="1"/>
                <p:nvPr/>
              </p:nvSpPr>
              <p:spPr bwMode="auto">
                <a:xfrm>
                  <a:off x="3702519" y="2781300"/>
                  <a:ext cx="1249363" cy="457200"/>
                </a:xfrm>
                <a:prstGeom prst="rect">
                  <a:avLst/>
                </a:prstGeom>
                <a:noFill/>
                <a:ln>
                  <a:noFill/>
                </a:ln>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en-US" sz="2500" i="1" smtClean="0">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𝑍</m:t>
                            </m:r>
                          </m:e>
                          <m:sub>
                            <m:r>
                              <a:rPr lang="en-US" sz="2500" i="1">
                                <a:solidFill>
                                  <a:schemeClr val="tx1"/>
                                </a:solidFill>
                                <a:latin typeface="Cambria Math" panose="02040503050406030204" pitchFamily="18" charset="0"/>
                              </a:rPr>
                              <m:t>𝐿</m:t>
                            </m:r>
                          </m:sub>
                        </m:sSub>
                        <m:r>
                          <a:rPr lang="en-US" sz="2500" i="1">
                            <a:solidFill>
                              <a:schemeClr val="tx1"/>
                            </a:solidFill>
                            <a:latin typeface="Cambria Math" panose="02040503050406030204" pitchFamily="18" charset="0"/>
                          </a:rPr>
                          <m:t>=</m:t>
                        </m:r>
                        <m:r>
                          <a:rPr lang="en-US" sz="2500" i="1">
                            <a:solidFill>
                              <a:schemeClr val="tx1"/>
                            </a:solidFill>
                            <a:latin typeface="Cambria Math" panose="02040503050406030204" pitchFamily="18" charset="0"/>
                          </a:rPr>
                          <m:t>𝜔</m:t>
                        </m:r>
                        <m:r>
                          <a:rPr lang="en-US" sz="2500" i="1">
                            <a:solidFill>
                              <a:schemeClr val="tx1"/>
                            </a:solidFill>
                            <a:latin typeface="Cambria Math" panose="02040503050406030204" pitchFamily="18" charset="0"/>
                          </a:rPr>
                          <m:t>𝐿</m:t>
                        </m:r>
                      </m:oMath>
                    </m:oMathPara>
                  </a14:m>
                  <a:endParaRPr lang="en-US" sz="2500">
                    <a:solidFill>
                      <a:schemeClr val="tx1"/>
                    </a:solidFill>
                  </a:endParaRPr>
                </a:p>
              </p:txBody>
            </p:sp>
          </mc:Choice>
          <mc:Fallback xmlns="">
            <p:sp>
              <p:nvSpPr>
                <p:cNvPr id="18445" name="Object 24">
                  <a:extLst>
                    <a:ext uri="{FF2B5EF4-FFF2-40B4-BE49-F238E27FC236}">
                      <a16:creationId xmlns:a16="http://schemas.microsoft.com/office/drawing/2014/main" id="{CDEF2EF4-2C57-4814-B6DA-AADA151AFD1D}"/>
                    </a:ext>
                  </a:extLst>
                </p:cNvPr>
                <p:cNvSpPr txBox="1">
                  <a:spLocks noRot="1" noChangeAspect="1" noMove="1" noResize="1" noEditPoints="1" noAdjustHandles="1" noChangeArrowheads="1" noChangeShapeType="1" noTextEdit="1"/>
                </p:cNvSpPr>
                <p:nvPr/>
              </p:nvSpPr>
              <p:spPr bwMode="auto">
                <a:xfrm>
                  <a:off x="3702519" y="2781300"/>
                  <a:ext cx="1249363" cy="457200"/>
                </a:xfrm>
                <a:prstGeom prst="rect">
                  <a:avLst/>
                </a:prstGeom>
                <a:blipFill>
                  <a:blip r:embed="rId3"/>
                  <a:stretch>
                    <a:fillRect l="-488" b="-13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446" name="Object 25">
                  <a:extLst>
                    <a:ext uri="{FF2B5EF4-FFF2-40B4-BE49-F238E27FC236}">
                      <a16:creationId xmlns:a16="http://schemas.microsoft.com/office/drawing/2014/main" id="{65E8C96C-E1C8-4227-B7CE-FF22C4398652}"/>
                    </a:ext>
                  </a:extLst>
                </p:cNvPr>
                <p:cNvSpPr txBox="1"/>
                <p:nvPr/>
              </p:nvSpPr>
              <p:spPr bwMode="auto">
                <a:xfrm>
                  <a:off x="4948074" y="2770187"/>
                  <a:ext cx="914400" cy="354013"/>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600" i="1" smtClean="0">
                            <a:solidFill>
                              <a:schemeClr val="tx1"/>
                            </a:solidFill>
                            <a:latin typeface="Cambria Math" panose="02040503050406030204" pitchFamily="18" charset="0"/>
                          </a:rPr>
                          <m:t>=2</m:t>
                        </m:r>
                        <m:r>
                          <a:rPr lang="en-US" sz="2600" i="1" smtClean="0">
                            <a:solidFill>
                              <a:schemeClr val="tx1"/>
                            </a:solidFill>
                            <a:latin typeface="Cambria Math" panose="02040503050406030204" pitchFamily="18" charset="0"/>
                          </a:rPr>
                          <m:t>𝜋</m:t>
                        </m:r>
                        <m:r>
                          <a:rPr lang="en-US" sz="2600" i="1" smtClean="0">
                            <a:solidFill>
                              <a:schemeClr val="tx1"/>
                            </a:solidFill>
                            <a:latin typeface="Cambria Math" panose="02040503050406030204" pitchFamily="18" charset="0"/>
                          </a:rPr>
                          <m:t>𝑓𝐿</m:t>
                        </m:r>
                      </m:oMath>
                    </m:oMathPara>
                  </a14:m>
                  <a:endParaRPr lang="en-US" sz="2600">
                    <a:solidFill>
                      <a:schemeClr val="tx1"/>
                    </a:solidFill>
                  </a:endParaRPr>
                </a:p>
              </p:txBody>
            </p:sp>
          </mc:Choice>
          <mc:Fallback xmlns="">
            <p:sp>
              <p:nvSpPr>
                <p:cNvPr id="18446" name="Object 25">
                  <a:extLst>
                    <a:ext uri="{FF2B5EF4-FFF2-40B4-BE49-F238E27FC236}">
                      <a16:creationId xmlns:a16="http://schemas.microsoft.com/office/drawing/2014/main" id="{65E8C96C-E1C8-4227-B7CE-FF22C4398652}"/>
                    </a:ext>
                  </a:extLst>
                </p:cNvPr>
                <p:cNvSpPr txBox="1">
                  <a:spLocks noRot="1" noChangeAspect="1" noMove="1" noResize="1" noEditPoints="1" noAdjustHandles="1" noChangeArrowheads="1" noChangeShapeType="1" noTextEdit="1"/>
                </p:cNvSpPr>
                <p:nvPr/>
              </p:nvSpPr>
              <p:spPr bwMode="auto">
                <a:xfrm>
                  <a:off x="4948074" y="2770187"/>
                  <a:ext cx="914400" cy="354013"/>
                </a:xfrm>
                <a:prstGeom prst="rect">
                  <a:avLst/>
                </a:prstGeom>
                <a:blipFill>
                  <a:blip r:embed="rId4"/>
                  <a:stretch>
                    <a:fillRect r="-26000" b="-25862"/>
                  </a:stretch>
                </a:blipFill>
                <a:ln>
                  <a:noFill/>
                </a:ln>
                <a:effectLst/>
              </p:spPr>
              <p:txBody>
                <a:bodyPr/>
                <a:lstStyle/>
                <a:p>
                  <a:r>
                    <a:rPr lang="en-US">
                      <a:noFill/>
                    </a:rPr>
                    <a:t> </a:t>
                  </a:r>
                </a:p>
              </p:txBody>
            </p:sp>
          </mc:Fallback>
        </mc:AlternateContent>
        <p:sp>
          <p:nvSpPr>
            <p:cNvPr id="18447" name="Rectangle 26">
              <a:extLst>
                <a:ext uri="{FF2B5EF4-FFF2-40B4-BE49-F238E27FC236}">
                  <a16:creationId xmlns:a16="http://schemas.microsoft.com/office/drawing/2014/main" id="{B9F69710-9343-4B5E-839C-9515E0928E71}"/>
                </a:ext>
              </a:extLst>
            </p:cNvPr>
            <p:cNvSpPr>
              <a:spLocks noChangeArrowheads="1"/>
            </p:cNvSpPr>
            <p:nvPr/>
          </p:nvSpPr>
          <p:spPr bwMode="auto">
            <a:xfrm>
              <a:off x="228600" y="2743200"/>
              <a:ext cx="3505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500"/>
                <a:t>* Biểu thức cảm kháng: </a:t>
              </a:r>
            </a:p>
          </p:txBody>
        </p:sp>
      </p:grpSp>
      <mc:AlternateContent xmlns:mc="http://schemas.openxmlformats.org/markup-compatibility/2006" xmlns:a14="http://schemas.microsoft.com/office/drawing/2010/main">
        <mc:Choice Requires="a14">
          <p:sp>
            <p:nvSpPr>
              <p:cNvPr id="2" name="Object 1">
                <a:extLst>
                  <a:ext uri="{FF2B5EF4-FFF2-40B4-BE49-F238E27FC236}">
                    <a16:creationId xmlns:a16="http://schemas.microsoft.com/office/drawing/2014/main" id="{F6C96108-8038-4ECE-A7BC-987102F1DD8B}"/>
                  </a:ext>
                </a:extLst>
              </p:cNvPr>
              <p:cNvSpPr txBox="1"/>
              <p:nvPr/>
            </p:nvSpPr>
            <p:spPr bwMode="auto">
              <a:xfrm>
                <a:off x="4003423" y="2081904"/>
                <a:ext cx="2743200" cy="993775"/>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en-US" sz="2500" i="1" smtClean="0">
                          <a:solidFill>
                            <a:schemeClr val="tx1"/>
                          </a:solidFill>
                          <a:latin typeface="Cambria Math" panose="02040503050406030204" pitchFamily="18" charset="0"/>
                        </a:rPr>
                        <m:t>𝑈</m:t>
                      </m:r>
                      <m:r>
                        <a:rPr lang="en-US" sz="2500" i="1" smtClean="0">
                          <a:solidFill>
                            <a:schemeClr val="tx1"/>
                          </a:solidFill>
                          <a:latin typeface="Cambria Math" panose="02040503050406030204" pitchFamily="18" charset="0"/>
                        </a:rPr>
                        <m:t>=</m:t>
                      </m:r>
                      <m:r>
                        <a:rPr lang="en-US" sz="2500" i="1" smtClean="0">
                          <a:solidFill>
                            <a:schemeClr val="tx1"/>
                          </a:solidFill>
                          <a:latin typeface="Cambria Math" panose="02040503050406030204" pitchFamily="18" charset="0"/>
                        </a:rPr>
                        <m:t>𝐼</m:t>
                      </m:r>
                      <m:r>
                        <a:rPr lang="en-US" sz="2500" i="1" smtClean="0">
                          <a:solidFill>
                            <a:schemeClr val="tx1"/>
                          </a:solidFill>
                          <a:latin typeface="Cambria Math" panose="02040503050406030204" pitchFamily="18" charset="0"/>
                        </a:rPr>
                        <m:t>.</m:t>
                      </m:r>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𝑍</m:t>
                          </m:r>
                        </m:e>
                        <m:sub>
                          <m:r>
                            <a:rPr lang="en-US" sz="2500" i="1">
                              <a:solidFill>
                                <a:schemeClr val="tx1"/>
                              </a:solidFill>
                              <a:latin typeface="Cambria Math" panose="02040503050406030204" pitchFamily="18" charset="0"/>
                            </a:rPr>
                            <m:t>𝐿</m:t>
                          </m:r>
                        </m:sub>
                      </m:sSub>
                      <m:r>
                        <a:rPr lang="en-US" sz="2500" i="1">
                          <a:solidFill>
                            <a:schemeClr val="tx1"/>
                          </a:solidFill>
                          <a:latin typeface="Cambria Math" panose="02040503050406030204" pitchFamily="18" charset="0"/>
                        </a:rPr>
                        <m:t>⇒</m:t>
                      </m:r>
                      <m:r>
                        <a:rPr lang="en-US" sz="2500" i="1">
                          <a:solidFill>
                            <a:schemeClr val="tx1"/>
                          </a:solidFill>
                          <a:latin typeface="Cambria Math" panose="02040503050406030204" pitchFamily="18" charset="0"/>
                        </a:rPr>
                        <m:t>𝐼</m:t>
                      </m:r>
                      <m:r>
                        <a:rPr lang="en-US" sz="2500" i="1">
                          <a:solidFill>
                            <a:schemeClr val="tx1"/>
                          </a:solidFill>
                          <a:latin typeface="Cambria Math" panose="02040503050406030204" pitchFamily="18" charset="0"/>
                        </a:rPr>
                        <m:t>=</m:t>
                      </m:r>
                      <m:f>
                        <m:fPr>
                          <m:ctrlPr>
                            <a:rPr lang="en-US" sz="2500" i="1">
                              <a:solidFill>
                                <a:schemeClr val="tx1"/>
                              </a:solidFill>
                              <a:latin typeface="Cambria Math" panose="02040503050406030204" pitchFamily="18" charset="0"/>
                            </a:rPr>
                          </m:ctrlPr>
                        </m:fPr>
                        <m:num>
                          <m:r>
                            <a:rPr lang="en-US" sz="2500" i="1">
                              <a:solidFill>
                                <a:schemeClr val="tx1"/>
                              </a:solidFill>
                              <a:latin typeface="Cambria Math" panose="02040503050406030204" pitchFamily="18" charset="0"/>
                            </a:rPr>
                            <m:t>𝑈</m:t>
                          </m:r>
                        </m:num>
                        <m:den>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𝑍</m:t>
                              </m:r>
                            </m:e>
                            <m:sub>
                              <m:r>
                                <a:rPr lang="en-US" sz="2500" i="1">
                                  <a:solidFill>
                                    <a:schemeClr val="tx1"/>
                                  </a:solidFill>
                                  <a:latin typeface="Cambria Math" panose="02040503050406030204" pitchFamily="18" charset="0"/>
                                </a:rPr>
                                <m:t>𝐿</m:t>
                              </m:r>
                            </m:sub>
                          </m:sSub>
                        </m:den>
                      </m:f>
                    </m:oMath>
                  </m:oMathPara>
                </a14:m>
                <a:endParaRPr lang="en-US" sz="2500">
                  <a:solidFill>
                    <a:schemeClr val="tx1"/>
                  </a:solidFill>
                </a:endParaRPr>
              </a:p>
            </p:txBody>
          </p:sp>
        </mc:Choice>
        <mc:Fallback xmlns="">
          <p:sp>
            <p:nvSpPr>
              <p:cNvPr id="2" name="Object 1">
                <a:extLst>
                  <a:ext uri="{FF2B5EF4-FFF2-40B4-BE49-F238E27FC236}">
                    <a16:creationId xmlns:a16="http://schemas.microsoft.com/office/drawing/2014/main" id="{F6C96108-8038-4ECE-A7BC-987102F1DD8B}"/>
                  </a:ext>
                </a:extLst>
              </p:cNvPr>
              <p:cNvSpPr txBox="1">
                <a:spLocks noRot="1" noChangeAspect="1" noMove="1" noResize="1" noEditPoints="1" noAdjustHandles="1" noChangeArrowheads="1" noChangeShapeType="1" noTextEdit="1"/>
              </p:cNvSpPr>
              <p:nvPr/>
            </p:nvSpPr>
            <p:spPr bwMode="auto">
              <a:xfrm>
                <a:off x="4003423" y="2081904"/>
                <a:ext cx="2743200" cy="993775"/>
              </a:xfrm>
              <a:prstGeom prst="rect">
                <a:avLst/>
              </a:prstGeom>
              <a:blipFill>
                <a:blip r:embed="rId5"/>
                <a:stretch>
                  <a:fillRect/>
                </a:stretch>
              </a:blipFill>
              <a:ln>
                <a:noFill/>
              </a:ln>
            </p:spPr>
            <p:txBody>
              <a:bodyPr/>
              <a:lstStyle/>
              <a:p>
                <a:r>
                  <a:rPr lang="en-US">
                    <a:noFill/>
                  </a:rPr>
                  <a:t> </a:t>
                </a:r>
              </a:p>
            </p:txBody>
          </p:sp>
        </mc:Fallback>
      </mc:AlternateContent>
      <p:grpSp>
        <p:nvGrpSpPr>
          <p:cNvPr id="5" name="Group 4">
            <a:extLst>
              <a:ext uri="{FF2B5EF4-FFF2-40B4-BE49-F238E27FC236}">
                <a16:creationId xmlns:a16="http://schemas.microsoft.com/office/drawing/2014/main" id="{248A5874-9A90-4D28-922E-79937B888E40}"/>
              </a:ext>
            </a:extLst>
          </p:cNvPr>
          <p:cNvGrpSpPr>
            <a:grpSpLocks/>
          </p:cNvGrpSpPr>
          <p:nvPr/>
        </p:nvGrpSpPr>
        <p:grpSpPr bwMode="auto">
          <a:xfrm>
            <a:off x="7961699" y="1633094"/>
            <a:ext cx="3505200" cy="1260475"/>
            <a:chOff x="1066800" y="2662238"/>
            <a:chExt cx="3505200" cy="1260475"/>
          </a:xfrm>
        </p:grpSpPr>
        <mc:AlternateContent xmlns:mc="http://schemas.openxmlformats.org/markup-compatibility/2006" xmlns:a14="http://schemas.microsoft.com/office/drawing/2010/main">
          <mc:Choice Requires="a14">
            <p:sp>
              <p:nvSpPr>
                <p:cNvPr id="18443" name="Object 2">
                  <a:extLst>
                    <a:ext uri="{FF2B5EF4-FFF2-40B4-BE49-F238E27FC236}">
                      <a16:creationId xmlns:a16="http://schemas.microsoft.com/office/drawing/2014/main" id="{800BF182-EE87-4732-97C7-A1DBA1AC6C7D}"/>
                    </a:ext>
                  </a:extLst>
                </p:cNvPr>
                <p:cNvSpPr txBox="1"/>
                <p:nvPr/>
              </p:nvSpPr>
              <p:spPr bwMode="auto">
                <a:xfrm>
                  <a:off x="1106488" y="2662238"/>
                  <a:ext cx="2743200" cy="554037"/>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en-US" sz="2500" i="1" smtClean="0">
                            <a:solidFill>
                              <a:schemeClr val="tx1"/>
                            </a:solidFill>
                            <a:latin typeface="Cambria Math" panose="02040503050406030204" pitchFamily="18" charset="0"/>
                          </a:rPr>
                          <m:t>𝑖</m:t>
                        </m:r>
                        <m:r>
                          <a:rPr lang="en-US" sz="2500" i="1" smtClean="0">
                            <a:solidFill>
                              <a:schemeClr val="tx1"/>
                            </a:solidFill>
                            <a:latin typeface="Cambria Math" panose="02040503050406030204" pitchFamily="18" charset="0"/>
                          </a:rPr>
                          <m:t>=</m:t>
                        </m:r>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𝐼</m:t>
                            </m:r>
                          </m:e>
                          <m:sub>
                            <m:r>
                              <a:rPr lang="en-US" sz="2500" i="1">
                                <a:solidFill>
                                  <a:schemeClr val="tx1"/>
                                </a:solidFill>
                                <a:latin typeface="Cambria Math" panose="02040503050406030204" pitchFamily="18" charset="0"/>
                              </a:rPr>
                              <m:t>0</m:t>
                            </m:r>
                          </m:sub>
                        </m:sSub>
                        <m:func>
                          <m:funcPr>
                            <m:ctrlPr>
                              <a:rPr lang="en-US" sz="2500" i="1">
                                <a:solidFill>
                                  <a:schemeClr val="tx1"/>
                                </a:solidFill>
                                <a:latin typeface="Cambria Math" panose="02040503050406030204" pitchFamily="18" charset="0"/>
                              </a:rPr>
                            </m:ctrlPr>
                          </m:funcPr>
                          <m:fName>
                            <m:r>
                              <m:rPr>
                                <m:sty m:val="p"/>
                              </m:rPr>
                              <a:rPr lang="en-US" sz="2500" i="0">
                                <a:solidFill>
                                  <a:schemeClr val="tx1"/>
                                </a:solidFill>
                                <a:latin typeface="Cambria Math" panose="02040503050406030204" pitchFamily="18" charset="0"/>
                              </a:rPr>
                              <m:t>cos</m:t>
                            </m:r>
                          </m:fName>
                          <m:e>
                            <m:d>
                              <m:dPr>
                                <m:ctrlPr>
                                  <a:rPr lang="en-US" sz="2500" i="1">
                                    <a:solidFill>
                                      <a:schemeClr val="tx1"/>
                                    </a:solidFill>
                                    <a:latin typeface="Cambria Math" panose="02040503050406030204" pitchFamily="18" charset="0"/>
                                  </a:rPr>
                                </m:ctrlPr>
                              </m:dPr>
                              <m:e>
                                <m:r>
                                  <a:rPr lang="en-US" sz="2500" i="1">
                                    <a:solidFill>
                                      <a:schemeClr val="tx1"/>
                                    </a:solidFill>
                                    <a:latin typeface="Cambria Math" panose="02040503050406030204" pitchFamily="18" charset="0"/>
                                  </a:rPr>
                                  <m:t>𝜔</m:t>
                                </m:r>
                                <m:r>
                                  <a:rPr lang="en-US" sz="2500" i="1">
                                    <a:solidFill>
                                      <a:schemeClr val="tx1"/>
                                    </a:solidFill>
                                    <a:latin typeface="Cambria Math" panose="02040503050406030204" pitchFamily="18" charset="0"/>
                                  </a:rPr>
                                  <m:t>𝑡</m:t>
                                </m:r>
                              </m:e>
                            </m:d>
                          </m:e>
                        </m:func>
                      </m:oMath>
                    </m:oMathPara>
                  </a14:m>
                  <a:endParaRPr lang="en-US" sz="2500">
                    <a:solidFill>
                      <a:schemeClr val="tx1"/>
                    </a:solidFill>
                  </a:endParaRPr>
                </a:p>
              </p:txBody>
            </p:sp>
          </mc:Choice>
          <mc:Fallback xmlns="">
            <p:sp>
              <p:nvSpPr>
                <p:cNvPr id="18443" name="Object 2">
                  <a:extLst>
                    <a:ext uri="{FF2B5EF4-FFF2-40B4-BE49-F238E27FC236}">
                      <a16:creationId xmlns:a16="http://schemas.microsoft.com/office/drawing/2014/main" id="{800BF182-EE87-4732-97C7-A1DBA1AC6C7D}"/>
                    </a:ext>
                  </a:extLst>
                </p:cNvPr>
                <p:cNvSpPr txBox="1">
                  <a:spLocks noRot="1" noChangeAspect="1" noMove="1" noResize="1" noEditPoints="1" noAdjustHandles="1" noChangeArrowheads="1" noChangeShapeType="1" noTextEdit="1"/>
                </p:cNvSpPr>
                <p:nvPr/>
              </p:nvSpPr>
              <p:spPr bwMode="auto">
                <a:xfrm>
                  <a:off x="1106488" y="2662238"/>
                  <a:ext cx="2743200" cy="554037"/>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444" name="Object 3">
                  <a:extLst>
                    <a:ext uri="{FF2B5EF4-FFF2-40B4-BE49-F238E27FC236}">
                      <a16:creationId xmlns:a16="http://schemas.microsoft.com/office/drawing/2014/main" id="{D7F71A88-09DD-4E6A-BC94-39B22E7077AF}"/>
                    </a:ext>
                  </a:extLst>
                </p:cNvPr>
                <p:cNvSpPr txBox="1"/>
                <p:nvPr/>
              </p:nvSpPr>
              <p:spPr bwMode="auto">
                <a:xfrm>
                  <a:off x="1066800" y="3048000"/>
                  <a:ext cx="3505200" cy="874713"/>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500" i="1" smtClean="0">
                            <a:solidFill>
                              <a:schemeClr val="tx1"/>
                            </a:solidFill>
                            <a:latin typeface="Cambria Math" panose="02040503050406030204" pitchFamily="18" charset="0"/>
                          </a:rPr>
                          <m:t>𝑢</m:t>
                        </m:r>
                        <m:r>
                          <a:rPr lang="en-US" sz="2500" i="1" smtClean="0">
                            <a:solidFill>
                              <a:schemeClr val="tx1"/>
                            </a:solidFill>
                            <a:latin typeface="Cambria Math" panose="02040503050406030204" pitchFamily="18" charset="0"/>
                          </a:rPr>
                          <m:t>=</m:t>
                        </m:r>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𝑈</m:t>
                            </m:r>
                          </m:e>
                          <m:sub>
                            <m:r>
                              <a:rPr lang="en-US" sz="2500" i="1">
                                <a:solidFill>
                                  <a:schemeClr val="tx1"/>
                                </a:solidFill>
                                <a:latin typeface="Cambria Math" panose="02040503050406030204" pitchFamily="18" charset="0"/>
                              </a:rPr>
                              <m:t>0</m:t>
                            </m:r>
                          </m:sub>
                        </m:sSub>
                        <m:func>
                          <m:funcPr>
                            <m:ctrlPr>
                              <a:rPr lang="en-US" sz="2500" i="1">
                                <a:solidFill>
                                  <a:schemeClr val="tx1"/>
                                </a:solidFill>
                                <a:latin typeface="Cambria Math" panose="02040503050406030204" pitchFamily="18" charset="0"/>
                              </a:rPr>
                            </m:ctrlPr>
                          </m:funcPr>
                          <m:fName>
                            <m:r>
                              <m:rPr>
                                <m:sty m:val="p"/>
                              </m:rPr>
                              <a:rPr lang="en-US" sz="2500" i="0">
                                <a:solidFill>
                                  <a:schemeClr val="tx1"/>
                                </a:solidFill>
                                <a:latin typeface="Cambria Math" panose="02040503050406030204" pitchFamily="18" charset="0"/>
                              </a:rPr>
                              <m:t>cos</m:t>
                            </m:r>
                          </m:fName>
                          <m:e>
                            <m:d>
                              <m:dPr>
                                <m:ctrlPr>
                                  <a:rPr lang="en-US" sz="2500" i="1">
                                    <a:solidFill>
                                      <a:schemeClr val="tx1"/>
                                    </a:solidFill>
                                    <a:latin typeface="Cambria Math" panose="02040503050406030204" pitchFamily="18" charset="0"/>
                                  </a:rPr>
                                </m:ctrlPr>
                              </m:dPr>
                              <m:e>
                                <m:r>
                                  <a:rPr lang="en-US" sz="2500" i="1">
                                    <a:solidFill>
                                      <a:schemeClr val="tx1"/>
                                    </a:solidFill>
                                    <a:latin typeface="Cambria Math" panose="02040503050406030204" pitchFamily="18" charset="0"/>
                                  </a:rPr>
                                  <m:t>𝜔</m:t>
                                </m:r>
                                <m:r>
                                  <a:rPr lang="en-US" sz="2500" i="1">
                                    <a:solidFill>
                                      <a:schemeClr val="tx1"/>
                                    </a:solidFill>
                                    <a:latin typeface="Cambria Math" panose="02040503050406030204" pitchFamily="18" charset="0"/>
                                  </a:rPr>
                                  <m:t>𝑡</m:t>
                                </m:r>
                                <m:r>
                                  <a:rPr lang="en-US" sz="2500" i="1">
                                    <a:solidFill>
                                      <a:schemeClr val="tx1"/>
                                    </a:solidFill>
                                    <a:latin typeface="Cambria Math" panose="02040503050406030204" pitchFamily="18" charset="0"/>
                                  </a:rPr>
                                  <m:t>+</m:t>
                                </m:r>
                                <m:f>
                                  <m:fPr>
                                    <m:ctrlPr>
                                      <a:rPr lang="en-US" sz="2500" i="1">
                                        <a:solidFill>
                                          <a:schemeClr val="tx1"/>
                                        </a:solidFill>
                                        <a:latin typeface="Cambria Math" panose="02040503050406030204" pitchFamily="18" charset="0"/>
                                      </a:rPr>
                                    </m:ctrlPr>
                                  </m:fPr>
                                  <m:num>
                                    <m:r>
                                      <a:rPr lang="en-US" sz="2500" i="1">
                                        <a:solidFill>
                                          <a:schemeClr val="tx1"/>
                                        </a:solidFill>
                                        <a:latin typeface="Cambria Math" panose="02040503050406030204" pitchFamily="18" charset="0"/>
                                      </a:rPr>
                                      <m:t>𝜋</m:t>
                                    </m:r>
                                  </m:num>
                                  <m:den>
                                    <m:r>
                                      <a:rPr lang="en-US" sz="2500" i="1">
                                        <a:solidFill>
                                          <a:schemeClr val="tx1"/>
                                        </a:solidFill>
                                        <a:latin typeface="Cambria Math" panose="02040503050406030204" pitchFamily="18" charset="0"/>
                                      </a:rPr>
                                      <m:t>2</m:t>
                                    </m:r>
                                  </m:den>
                                </m:f>
                              </m:e>
                            </m:d>
                          </m:e>
                        </m:func>
                      </m:oMath>
                    </m:oMathPara>
                  </a14:m>
                  <a:endParaRPr lang="en-US" sz="2500">
                    <a:solidFill>
                      <a:schemeClr val="tx1"/>
                    </a:solidFill>
                  </a:endParaRPr>
                </a:p>
              </p:txBody>
            </p:sp>
          </mc:Choice>
          <mc:Fallback xmlns="">
            <p:sp>
              <p:nvSpPr>
                <p:cNvPr id="18444" name="Object 3">
                  <a:extLst>
                    <a:ext uri="{FF2B5EF4-FFF2-40B4-BE49-F238E27FC236}">
                      <a16:creationId xmlns:a16="http://schemas.microsoft.com/office/drawing/2014/main" id="{D7F71A88-09DD-4E6A-BC94-39B22E7077AF}"/>
                    </a:ext>
                  </a:extLst>
                </p:cNvPr>
                <p:cNvSpPr txBox="1">
                  <a:spLocks noRot="1" noChangeAspect="1" noMove="1" noResize="1" noEditPoints="1" noAdjustHandles="1" noChangeArrowheads="1" noChangeShapeType="1" noTextEdit="1"/>
                </p:cNvSpPr>
                <p:nvPr/>
              </p:nvSpPr>
              <p:spPr bwMode="auto">
                <a:xfrm>
                  <a:off x="1066800" y="3048000"/>
                  <a:ext cx="3505200" cy="874713"/>
                </a:xfrm>
                <a:prstGeom prst="rect">
                  <a:avLst/>
                </a:prstGeom>
                <a:blipFill>
                  <a:blip r:embed="rId7"/>
                  <a:stretch>
                    <a:fillRect/>
                  </a:stretch>
                </a:blipFill>
                <a:ln>
                  <a:noFill/>
                </a:ln>
              </p:spPr>
              <p:txBody>
                <a:bodyPr/>
                <a:lstStyle/>
                <a:p>
                  <a:r>
                    <a:rPr lang="en-US">
                      <a:noFill/>
                    </a:rPr>
                    <a:t> </a:t>
                  </a:r>
                </a:p>
              </p:txBody>
            </p:sp>
          </mc:Fallback>
        </mc:AlternateContent>
      </p:grpSp>
      <p:grpSp>
        <p:nvGrpSpPr>
          <p:cNvPr id="41" name="Group 40">
            <a:extLst>
              <a:ext uri="{FF2B5EF4-FFF2-40B4-BE49-F238E27FC236}">
                <a16:creationId xmlns:a16="http://schemas.microsoft.com/office/drawing/2014/main" id="{1283D07F-DD89-4582-AE47-ECA97BA380BF}"/>
              </a:ext>
            </a:extLst>
          </p:cNvPr>
          <p:cNvGrpSpPr/>
          <p:nvPr/>
        </p:nvGrpSpPr>
        <p:grpSpPr>
          <a:xfrm>
            <a:off x="-29497" y="76202"/>
            <a:ext cx="8808372" cy="585595"/>
            <a:chOff x="74035" y="2246119"/>
            <a:chExt cx="8753795" cy="817446"/>
          </a:xfrm>
        </p:grpSpPr>
        <p:grpSp>
          <p:nvGrpSpPr>
            <p:cNvPr id="42" name="Group 70">
              <a:extLst>
                <a:ext uri="{FF2B5EF4-FFF2-40B4-BE49-F238E27FC236}">
                  <a16:creationId xmlns:a16="http://schemas.microsoft.com/office/drawing/2014/main" id="{72221884-102C-438A-86AA-82F5F1A6DC2F}"/>
                </a:ext>
              </a:extLst>
            </p:cNvPr>
            <p:cNvGrpSpPr>
              <a:grpSpLocks/>
            </p:cNvGrpSpPr>
            <p:nvPr/>
          </p:nvGrpSpPr>
          <p:grpSpPr bwMode="auto">
            <a:xfrm>
              <a:off x="232497" y="2303830"/>
              <a:ext cx="8595333" cy="759735"/>
              <a:chOff x="537140" y="3448483"/>
              <a:chExt cx="4426195" cy="1463358"/>
            </a:xfrm>
          </p:grpSpPr>
          <p:pic>
            <p:nvPicPr>
              <p:cNvPr id="45" name="Picture 8" descr="empty-green-rectangle">
                <a:extLst>
                  <a:ext uri="{FF2B5EF4-FFF2-40B4-BE49-F238E27FC236}">
                    <a16:creationId xmlns:a16="http://schemas.microsoft.com/office/drawing/2014/main" id="{031FA58F-C8E9-4158-9272-5A3D47EABB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V="1">
                <a:off x="537140" y="3480361"/>
                <a:ext cx="4426195"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9" descr="green-top-faded">
                <a:extLst>
                  <a:ext uri="{FF2B5EF4-FFF2-40B4-BE49-F238E27FC236}">
                    <a16:creationId xmlns:a16="http://schemas.microsoft.com/office/drawing/2014/main" id="{A58516BD-62D6-438B-A14C-BDBC8DEE50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 name="TextBox 42">
              <a:extLst>
                <a:ext uri="{FF2B5EF4-FFF2-40B4-BE49-F238E27FC236}">
                  <a16:creationId xmlns:a16="http://schemas.microsoft.com/office/drawing/2014/main" id="{7B121D69-6645-48C8-92FF-F0ACB4F99D4A}"/>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rPr>
                <a:t>IV</a:t>
              </a:r>
            </a:p>
          </p:txBody>
        </p:sp>
        <p:sp>
          <p:nvSpPr>
            <p:cNvPr id="44" name="Rectangle 1026060">
              <a:extLst>
                <a:ext uri="{FF2B5EF4-FFF2-40B4-BE49-F238E27FC236}">
                  <a16:creationId xmlns:a16="http://schemas.microsoft.com/office/drawing/2014/main" id="{382F6C10-B325-4589-B5BF-88703AF93030}"/>
                </a:ext>
              </a:extLst>
            </p:cNvPr>
            <p:cNvSpPr>
              <a:spLocks noChangeArrowheads="1"/>
            </p:cNvSpPr>
            <p:nvPr/>
          </p:nvSpPr>
          <p:spPr bwMode="auto">
            <a:xfrm>
              <a:off x="1209204" y="2246119"/>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t>Mạch điện xoay chiều chỉ có cuộn cảm thuần</a:t>
              </a:r>
              <a:endParaRPr lang="en-US" sz="2800" dirty="0"/>
            </a:p>
          </p:txBody>
        </p:sp>
      </p:grpSp>
      <p:grpSp>
        <p:nvGrpSpPr>
          <p:cNvPr id="15" name="Group 14">
            <a:extLst>
              <a:ext uri="{FF2B5EF4-FFF2-40B4-BE49-F238E27FC236}">
                <a16:creationId xmlns:a16="http://schemas.microsoft.com/office/drawing/2014/main" id="{F4E59C84-2A99-46FB-8C67-C63B378BF28B}"/>
              </a:ext>
            </a:extLst>
          </p:cNvPr>
          <p:cNvGrpSpPr/>
          <p:nvPr/>
        </p:nvGrpSpPr>
        <p:grpSpPr>
          <a:xfrm>
            <a:off x="1072645" y="3075679"/>
            <a:ext cx="10394254" cy="2682627"/>
            <a:chOff x="1072645" y="3075679"/>
            <a:chExt cx="10394254" cy="2682627"/>
          </a:xfrm>
        </p:grpSpPr>
        <p:sp>
          <p:nvSpPr>
            <p:cNvPr id="29" name="Rectangle 23">
              <a:extLst>
                <a:ext uri="{FF2B5EF4-FFF2-40B4-BE49-F238E27FC236}">
                  <a16:creationId xmlns:a16="http://schemas.microsoft.com/office/drawing/2014/main" id="{7B158F70-1920-4662-A066-9A45D7207A9A}"/>
                </a:ext>
              </a:extLst>
            </p:cNvPr>
            <p:cNvSpPr>
              <a:spLocks noChangeArrowheads="1"/>
            </p:cNvSpPr>
            <p:nvPr/>
          </p:nvSpPr>
          <p:spPr bwMode="auto">
            <a:xfrm>
              <a:off x="1295400" y="3075679"/>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t>* Ý nghĩa:</a:t>
              </a:r>
            </a:p>
          </p:txBody>
        </p:sp>
        <p:pic>
          <p:nvPicPr>
            <p:cNvPr id="47" name="Picture 5" descr="empty-blue-rectangle">
              <a:extLst>
                <a:ext uri="{FF2B5EF4-FFF2-40B4-BE49-F238E27FC236}">
                  <a16:creationId xmlns:a16="http://schemas.microsoft.com/office/drawing/2014/main" id="{F61B0DE0-178C-49C4-A71E-4B423580277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2645" y="3795087"/>
              <a:ext cx="10394254" cy="196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ectangle 27">
              <a:extLst>
                <a:ext uri="{FF2B5EF4-FFF2-40B4-BE49-F238E27FC236}">
                  <a16:creationId xmlns:a16="http://schemas.microsoft.com/office/drawing/2014/main" id="{DA33603B-0E01-4DF1-AE40-F350D07F3C96}"/>
                </a:ext>
              </a:extLst>
            </p:cNvPr>
            <p:cNvSpPr>
              <a:spLocks noChangeArrowheads="1"/>
            </p:cNvSpPr>
            <p:nvPr/>
          </p:nvSpPr>
          <p:spPr bwMode="auto">
            <a:xfrm>
              <a:off x="1828800" y="3853306"/>
              <a:ext cx="8839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a:t>+ Đặc trưng cho tính chất cản trở dòng điện xoay chiều của cuộn cảm. Dòng điện có </a:t>
              </a:r>
              <a:r>
                <a:rPr lang="en-US" altLang="en-US" sz="2400" u="sng"/>
                <a:t>tần số</a:t>
              </a:r>
              <a:r>
                <a:rPr lang="en-US" altLang="en-US" sz="2400"/>
                <a:t> càng </a:t>
              </a:r>
              <a:r>
                <a:rPr lang="en-US" altLang="en-US" sz="2400" u="sng"/>
                <a:t>cao</a:t>
              </a:r>
              <a:r>
                <a:rPr lang="en-US" altLang="en-US" sz="2400"/>
                <a:t> thì cảm kháng càng </a:t>
              </a:r>
              <a:r>
                <a:rPr lang="en-US" altLang="en-US" sz="2400" u="sng"/>
                <a:t>lớn</a:t>
              </a:r>
              <a:r>
                <a:rPr lang="en-US" altLang="en-US" sz="2400"/>
                <a:t>, tức là càng </a:t>
              </a:r>
              <a:r>
                <a:rPr lang="en-US" altLang="en-US" sz="2400" u="sng"/>
                <a:t>khó đi qua</a:t>
              </a:r>
              <a:r>
                <a:rPr lang="en-US" altLang="en-US" sz="2400"/>
                <a:t>.</a:t>
              </a:r>
            </a:p>
          </p:txBody>
        </p:sp>
        <p:sp>
          <p:nvSpPr>
            <p:cNvPr id="49" name="Rectangle 28">
              <a:extLst>
                <a:ext uri="{FF2B5EF4-FFF2-40B4-BE49-F238E27FC236}">
                  <a16:creationId xmlns:a16="http://schemas.microsoft.com/office/drawing/2014/main" id="{86B7AA51-1B14-4367-B2DF-57BF5490A570}"/>
                </a:ext>
              </a:extLst>
            </p:cNvPr>
            <p:cNvSpPr>
              <a:spLocks noChangeArrowheads="1"/>
            </p:cNvSpPr>
            <p:nvPr/>
          </p:nvSpPr>
          <p:spPr bwMode="auto">
            <a:xfrm>
              <a:off x="1828800" y="4996306"/>
              <a:ext cx="8839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t>+ Gây ra cho điện áp sớm pha </a:t>
              </a:r>
              <a:r>
                <a:rPr lang="en-US" altLang="en-US" sz="2400">
                  <a:sym typeface="Symbol" panose="05050102010706020507" pitchFamily="18" charset="2"/>
                </a:rPr>
                <a:t>/2 so với cường độ dòng điện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D25F5809-1C5C-426D-AFA8-68167246C172}"/>
              </a:ext>
            </a:extLst>
          </p:cNvPr>
          <p:cNvGrpSpPr/>
          <p:nvPr/>
        </p:nvGrpSpPr>
        <p:grpSpPr>
          <a:xfrm>
            <a:off x="4333291" y="38481"/>
            <a:ext cx="3339997" cy="581082"/>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71FE7771-E001-47AC-87E6-33431EF64598}"/>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BAD8AC32-A736-46C9-BFA9-7A15246B0CE3}"/>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Vận dụng</a:t>
              </a:r>
            </a:p>
          </p:txBody>
        </p:sp>
      </p:grpSp>
      <p:pic>
        <p:nvPicPr>
          <p:cNvPr id="8" name="Picture 2" descr="http://www.test.e1t.in/wp-content/uploads/2014/08/is2.png">
            <a:hlinkClick r:id="rId2"/>
            <a:extLst>
              <a:ext uri="{FF2B5EF4-FFF2-40B4-BE49-F238E27FC236}">
                <a16:creationId xmlns:a16="http://schemas.microsoft.com/office/drawing/2014/main" id="{1EF700B1-E256-49BC-9C9E-4CD7BB648F44}"/>
              </a:ext>
            </a:extLst>
          </p:cNvPr>
          <p:cNvPicPr>
            <a:picLocks noChangeAspect="1" noChangeArrowheads="1"/>
          </p:cNvPicPr>
          <p:nvPr/>
        </p:nvPicPr>
        <p:blipFill>
          <a:blip r:embed="rId3" cstate="print"/>
          <a:srcRect/>
          <a:stretch>
            <a:fillRect/>
          </a:stretch>
        </p:blipFill>
        <p:spPr bwMode="auto">
          <a:xfrm>
            <a:off x="22123" y="422611"/>
            <a:ext cx="1192260" cy="1326942"/>
          </a:xfrm>
          <a:prstGeom prst="rect">
            <a:avLst/>
          </a:prstGeom>
          <a:noFill/>
        </p:spPr>
      </p:pic>
      <p:pic>
        <p:nvPicPr>
          <p:cNvPr id="14" name="Picture 5" descr="empty-blue-rectangle">
            <a:extLst>
              <a:ext uri="{FF2B5EF4-FFF2-40B4-BE49-F238E27FC236}">
                <a16:creationId xmlns:a16="http://schemas.microsoft.com/office/drawing/2014/main" id="{63B6021A-63D0-4DB4-A1E8-310E77A5B7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667" y="788686"/>
            <a:ext cx="9313333" cy="163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empty-red-rectangle">
            <a:extLst>
              <a:ext uri="{FF2B5EF4-FFF2-40B4-BE49-F238E27FC236}">
                <a16:creationId xmlns:a16="http://schemas.microsoft.com/office/drawing/2014/main" id="{6357F831-B438-4E1B-B327-418231EA89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6505" y="2838329"/>
            <a:ext cx="2959694"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empty-red-rectangle">
            <a:extLst>
              <a:ext uri="{FF2B5EF4-FFF2-40B4-BE49-F238E27FC236}">
                <a16:creationId xmlns:a16="http://schemas.microsoft.com/office/drawing/2014/main" id="{8B1AD564-3233-4692-BA8D-DD7EE8E5A1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5764" y="3835491"/>
            <a:ext cx="290043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28">
            <a:extLst>
              <a:ext uri="{FF2B5EF4-FFF2-40B4-BE49-F238E27FC236}">
                <a16:creationId xmlns:a16="http://schemas.microsoft.com/office/drawing/2014/main" id="{5591AAF4-E768-44CB-A1AB-60C4B303F2E4}"/>
              </a:ext>
            </a:extLst>
          </p:cNvPr>
          <p:cNvGrpSpPr>
            <a:grpSpLocks/>
          </p:cNvGrpSpPr>
          <p:nvPr/>
        </p:nvGrpSpPr>
        <p:grpSpPr bwMode="auto">
          <a:xfrm>
            <a:off x="1883825" y="1026901"/>
            <a:ext cx="8166101" cy="1203325"/>
            <a:chOff x="-30" y="2301"/>
            <a:chExt cx="5144" cy="758"/>
          </a:xfrm>
        </p:grpSpPr>
        <p:sp>
          <p:nvSpPr>
            <p:cNvPr id="21" name="Text Box 29">
              <a:extLst>
                <a:ext uri="{FF2B5EF4-FFF2-40B4-BE49-F238E27FC236}">
                  <a16:creationId xmlns:a16="http://schemas.microsoft.com/office/drawing/2014/main" id="{7E6BF0AB-C5E2-4A3F-8197-F5915894A40F}"/>
                </a:ext>
              </a:extLst>
            </p:cNvPr>
            <p:cNvSpPr txBox="1">
              <a:spLocks noChangeArrowheads="1"/>
            </p:cNvSpPr>
            <p:nvPr/>
          </p:nvSpPr>
          <p:spPr bwMode="auto">
            <a:xfrm>
              <a:off x="-30" y="2338"/>
              <a:ext cx="687" cy="262"/>
            </a:xfrm>
            <a:prstGeom prst="rect">
              <a:avLst/>
            </a:prstGeom>
            <a:noFill/>
            <a:ln>
              <a:noFill/>
            </a:ln>
            <a:effectLst/>
            <a:extLst>
              <a:ext uri="{909E8E84-426E-40DD-AFC4-6F175D3DCCD1}">
                <a14:hiddenFill xmlns:a14="http://schemas.microsoft.com/office/drawing/2010/main">
                  <a:solidFill>
                    <a:srgbClr val="00FFCC"/>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r>
                <a:rPr lang="en-US" sz="2400">
                  <a:latin typeface="+mj-lt"/>
                  <a:sym typeface="Symbol" pitchFamily="18" charset="2"/>
                </a:rPr>
                <a:t>Ví dụ:</a:t>
              </a:r>
            </a:p>
          </p:txBody>
        </p:sp>
        <p:sp>
          <p:nvSpPr>
            <p:cNvPr id="28" name="Text Box 31">
              <a:extLst>
                <a:ext uri="{FF2B5EF4-FFF2-40B4-BE49-F238E27FC236}">
                  <a16:creationId xmlns:a16="http://schemas.microsoft.com/office/drawing/2014/main" id="{78059BCC-EF80-4E94-94E5-25CA6BD6B51B}"/>
                </a:ext>
              </a:extLst>
            </p:cNvPr>
            <p:cNvSpPr txBox="1">
              <a:spLocks noChangeArrowheads="1"/>
            </p:cNvSpPr>
            <p:nvPr/>
          </p:nvSpPr>
          <p:spPr bwMode="auto">
            <a:xfrm>
              <a:off x="3389" y="2301"/>
              <a:ext cx="957" cy="262"/>
            </a:xfrm>
            <a:prstGeom prst="rect">
              <a:avLst/>
            </a:prstGeom>
            <a:noFill/>
            <a:ln>
              <a:noFill/>
            </a:ln>
            <a:effectLst/>
            <a:extLst>
              <a:ext uri="{909E8E84-426E-40DD-AFC4-6F175D3DCCD1}">
                <a14:hiddenFill xmlns:a14="http://schemas.microsoft.com/office/drawing/2010/main">
                  <a:solidFill>
                    <a:srgbClr val="00FFCC"/>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r>
                <a:rPr lang="en-US" sz="2400">
                  <a:solidFill>
                    <a:srgbClr val="003300"/>
                  </a:solidFill>
                  <a:latin typeface="+mj-lt"/>
                  <a:sym typeface="Symbol" pitchFamily="18" charset="2"/>
                </a:rPr>
                <a:t>Tính Z</a:t>
              </a:r>
              <a:r>
                <a:rPr lang="en-US" sz="2400" baseline="-25000">
                  <a:solidFill>
                    <a:srgbClr val="003300"/>
                  </a:solidFill>
                  <a:latin typeface="+mj-lt"/>
                  <a:sym typeface="Symbol" pitchFamily="18" charset="2"/>
                </a:rPr>
                <a:t>L</a:t>
              </a:r>
              <a:r>
                <a:rPr lang="en-US" sz="2400">
                  <a:solidFill>
                    <a:srgbClr val="003300"/>
                  </a:solidFill>
                  <a:latin typeface="+mj-lt"/>
                  <a:sym typeface="Symbol" pitchFamily="18" charset="2"/>
                </a:rPr>
                <a:t>?</a:t>
              </a:r>
            </a:p>
          </p:txBody>
        </p:sp>
        <p:sp>
          <p:nvSpPr>
            <p:cNvPr id="29" name="Text Box 32">
              <a:extLst>
                <a:ext uri="{FF2B5EF4-FFF2-40B4-BE49-F238E27FC236}">
                  <a16:creationId xmlns:a16="http://schemas.microsoft.com/office/drawing/2014/main" id="{07309C66-C017-4647-BD17-389E27E3E604}"/>
                </a:ext>
              </a:extLst>
            </p:cNvPr>
            <p:cNvSpPr txBox="1">
              <a:spLocks noChangeArrowheads="1"/>
            </p:cNvSpPr>
            <p:nvPr/>
          </p:nvSpPr>
          <p:spPr bwMode="auto">
            <a:xfrm>
              <a:off x="3417" y="2563"/>
              <a:ext cx="957" cy="262"/>
            </a:xfrm>
            <a:prstGeom prst="rect">
              <a:avLst/>
            </a:prstGeom>
            <a:noFill/>
            <a:ln>
              <a:noFill/>
            </a:ln>
            <a:effectLst/>
            <a:extLst>
              <a:ext uri="{909E8E84-426E-40DD-AFC4-6F175D3DCCD1}">
                <a14:hiddenFill xmlns:a14="http://schemas.microsoft.com/office/drawing/2010/main">
                  <a:solidFill>
                    <a:srgbClr val="00FFCC"/>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r>
                <a:rPr lang="en-US" sz="2400">
                  <a:solidFill>
                    <a:srgbClr val="003300"/>
                  </a:solidFill>
                  <a:latin typeface="+mj-lt"/>
                  <a:sym typeface="Symbol" pitchFamily="18" charset="2"/>
                </a:rPr>
                <a:t>Tính I?</a:t>
              </a:r>
            </a:p>
          </p:txBody>
        </p:sp>
        <p:sp>
          <p:nvSpPr>
            <p:cNvPr id="30" name="Text Box 33">
              <a:extLst>
                <a:ext uri="{FF2B5EF4-FFF2-40B4-BE49-F238E27FC236}">
                  <a16:creationId xmlns:a16="http://schemas.microsoft.com/office/drawing/2014/main" id="{158743B3-39CC-4936-BAF1-893D8CC255E6}"/>
                </a:ext>
              </a:extLst>
            </p:cNvPr>
            <p:cNvSpPr txBox="1">
              <a:spLocks noChangeArrowheads="1"/>
            </p:cNvSpPr>
            <p:nvPr/>
          </p:nvSpPr>
          <p:spPr bwMode="auto">
            <a:xfrm>
              <a:off x="3439" y="2797"/>
              <a:ext cx="1675" cy="262"/>
            </a:xfrm>
            <a:prstGeom prst="rect">
              <a:avLst/>
            </a:prstGeom>
            <a:noFill/>
            <a:ln>
              <a:noFill/>
            </a:ln>
            <a:effectLst/>
            <a:extLst>
              <a:ext uri="{909E8E84-426E-40DD-AFC4-6F175D3DCCD1}">
                <a14:hiddenFill xmlns:a14="http://schemas.microsoft.com/office/drawing/2010/main">
                  <a:solidFill>
                    <a:srgbClr val="00FFCC"/>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r>
                <a:rPr lang="en-US" sz="2400">
                  <a:solidFill>
                    <a:srgbClr val="003300"/>
                  </a:solidFill>
                  <a:latin typeface="+mj-lt"/>
                  <a:sym typeface="Symbol" pitchFamily="18" charset="2"/>
                </a:rPr>
                <a:t>Viết biểu thức i?</a:t>
              </a:r>
            </a:p>
          </p:txBody>
        </p:sp>
      </p:grpSp>
      <p:pic>
        <p:nvPicPr>
          <p:cNvPr id="34" name="Picture 33" descr="empty-red-rectangle">
            <a:extLst>
              <a:ext uri="{FF2B5EF4-FFF2-40B4-BE49-F238E27FC236}">
                <a16:creationId xmlns:a16="http://schemas.microsoft.com/office/drawing/2014/main" id="{67E81E31-55BE-4AD0-987C-3B784801BB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5122" y="4972669"/>
            <a:ext cx="4767078" cy="1113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36B9CDDC-58CD-485E-84F3-FABEC64C8CF9}"/>
              </a:ext>
            </a:extLst>
          </p:cNvPr>
          <p:cNvGrpSpPr/>
          <p:nvPr/>
        </p:nvGrpSpPr>
        <p:grpSpPr>
          <a:xfrm>
            <a:off x="468183" y="2759299"/>
            <a:ext cx="3921895" cy="3849070"/>
            <a:chOff x="173520" y="2594092"/>
            <a:chExt cx="3921895" cy="3849070"/>
          </a:xfrm>
        </p:grpSpPr>
        <p:pic>
          <p:nvPicPr>
            <p:cNvPr id="41" name="Picture 8" descr="empty-green-rectangle">
              <a:extLst>
                <a:ext uri="{FF2B5EF4-FFF2-40B4-BE49-F238E27FC236}">
                  <a16:creationId xmlns:a16="http://schemas.microsoft.com/office/drawing/2014/main" id="{60D9AD64-8392-4495-B15D-47B82B0F49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73520" y="2594092"/>
              <a:ext cx="3921895" cy="384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 name="Group 42">
              <a:extLst>
                <a:ext uri="{FF2B5EF4-FFF2-40B4-BE49-F238E27FC236}">
                  <a16:creationId xmlns:a16="http://schemas.microsoft.com/office/drawing/2014/main" id="{155DDAE3-152D-411F-B86D-76F6728F9C7E}"/>
                </a:ext>
              </a:extLst>
            </p:cNvPr>
            <p:cNvGrpSpPr/>
            <p:nvPr/>
          </p:nvGrpSpPr>
          <p:grpSpPr>
            <a:xfrm>
              <a:off x="618253" y="3263793"/>
              <a:ext cx="3276600" cy="2738668"/>
              <a:chOff x="685800" y="2841527"/>
              <a:chExt cx="3276600" cy="2738668"/>
            </a:xfrm>
          </p:grpSpPr>
          <p:sp>
            <p:nvSpPr>
              <p:cNvPr id="44" name="Text Box 37">
                <a:extLst>
                  <a:ext uri="{FF2B5EF4-FFF2-40B4-BE49-F238E27FC236}">
                    <a16:creationId xmlns:a16="http://schemas.microsoft.com/office/drawing/2014/main" id="{3DEF3059-E75B-4CE4-99DE-48BB7125C41F}"/>
                  </a:ext>
                </a:extLst>
              </p:cNvPr>
              <p:cNvSpPr txBox="1">
                <a:spLocks noChangeArrowheads="1"/>
              </p:cNvSpPr>
              <p:nvPr/>
            </p:nvSpPr>
            <p:spPr bwMode="auto">
              <a:xfrm>
                <a:off x="754215" y="4584093"/>
                <a:ext cx="28956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latin typeface="+mj-lt"/>
                  </a:rPr>
                  <a:t>i </a:t>
                </a:r>
                <a:r>
                  <a:rPr lang="en-US" sz="2400">
                    <a:latin typeface="+mj-lt"/>
                    <a:sym typeface="Symbol" pitchFamily="18" charset="2"/>
                  </a:rPr>
                  <a:t>= I</a:t>
                </a:r>
                <a:r>
                  <a:rPr lang="en-US" sz="2400">
                    <a:latin typeface="+mj-lt"/>
                    <a:sym typeface="Symbol"/>
                  </a:rPr>
                  <a:t>2</a:t>
                </a:r>
                <a:r>
                  <a:rPr lang="en-US" sz="2400">
                    <a:latin typeface="+mj-lt"/>
                    <a:sym typeface="Symbol" pitchFamily="18" charset="2"/>
                  </a:rPr>
                  <a:t>cost</a:t>
                </a:r>
              </a:p>
            </p:txBody>
          </p:sp>
          <p:sp>
            <p:nvSpPr>
              <p:cNvPr id="45" name="Text Box 40">
                <a:extLst>
                  <a:ext uri="{FF2B5EF4-FFF2-40B4-BE49-F238E27FC236}">
                    <a16:creationId xmlns:a16="http://schemas.microsoft.com/office/drawing/2014/main" id="{FF1C46CA-5D02-424F-92F0-7FF38AD685FC}"/>
                  </a:ext>
                </a:extLst>
              </p:cNvPr>
              <p:cNvSpPr txBox="1">
                <a:spLocks noChangeArrowheads="1"/>
              </p:cNvSpPr>
              <p:nvPr/>
            </p:nvSpPr>
            <p:spPr bwMode="auto">
              <a:xfrm>
                <a:off x="685800" y="5118232"/>
                <a:ext cx="3276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latin typeface="+mj-lt"/>
                  </a:rPr>
                  <a:t>u =</a:t>
                </a:r>
                <a:r>
                  <a:rPr lang="en-US" sz="2400">
                    <a:latin typeface="+mj-lt"/>
                    <a:sym typeface="Symbol" pitchFamily="18" charset="2"/>
                  </a:rPr>
                  <a:t> U</a:t>
                </a:r>
                <a:r>
                  <a:rPr lang="en-US" sz="2400">
                    <a:latin typeface="+mj-lt"/>
                    <a:sym typeface="Symbol"/>
                  </a:rPr>
                  <a:t>2</a:t>
                </a:r>
                <a:r>
                  <a:rPr lang="en-US" sz="2400">
                    <a:latin typeface="+mj-lt"/>
                    <a:sym typeface="Symbol" pitchFamily="18" charset="2"/>
                  </a:rPr>
                  <a:t>cos(t + /2) </a:t>
                </a:r>
              </a:p>
            </p:txBody>
          </p:sp>
          <mc:AlternateContent xmlns:mc="http://schemas.openxmlformats.org/markup-compatibility/2006" xmlns:a14="http://schemas.microsoft.com/office/drawing/2010/main">
            <mc:Choice Requires="a14">
              <p:sp>
                <p:nvSpPr>
                  <p:cNvPr id="46" name="Object 25">
                    <a:extLst>
                      <a:ext uri="{FF2B5EF4-FFF2-40B4-BE49-F238E27FC236}">
                        <a16:creationId xmlns:a16="http://schemas.microsoft.com/office/drawing/2014/main" id="{BF6984EC-8764-4DD8-A45D-73D745BABE91}"/>
                      </a:ext>
                    </a:extLst>
                  </p:cNvPr>
                  <p:cNvSpPr txBox="1"/>
                  <p:nvPr/>
                </p:nvSpPr>
                <p:spPr bwMode="auto">
                  <a:xfrm>
                    <a:off x="685800" y="3550950"/>
                    <a:ext cx="1295400" cy="911225"/>
                  </a:xfrm>
                  <a:prstGeom prst="rect">
                    <a:avLst/>
                  </a:prstGeom>
                  <a:noFill/>
                  <a:ln w="9525">
                    <a:noFill/>
                    <a:miter lim="800000"/>
                    <a:headEnd/>
                    <a:tailEnd/>
                  </a:ln>
                </p:spPr>
                <p:txBody>
                  <a:bodyPr>
                    <a:noAutofit/>
                  </a:bodyPr>
                  <a:lstStyle/>
                  <a:p>
                    <a:pPr/>
                    <a14:m>
                      <m:oMathPara xmlns:m="http://schemas.openxmlformats.org/officeDocument/2006/math">
                        <m:oMathParaPr>
                          <m:jc m:val="left"/>
                        </m:oMathParaPr>
                        <m:oMath xmlns:m="http://schemas.openxmlformats.org/officeDocument/2006/math">
                          <m:r>
                            <a:rPr lang="en-US" sz="2500" i="1" smtClean="0">
                              <a:solidFill>
                                <a:schemeClr val="tx1"/>
                              </a:solidFill>
                              <a:latin typeface="Cambria Math" panose="02040503050406030204" pitchFamily="18" charset="0"/>
                            </a:rPr>
                            <m:t>𝐼</m:t>
                          </m:r>
                          <m:r>
                            <a:rPr lang="en-US" sz="2500" i="1" smtClean="0">
                              <a:solidFill>
                                <a:schemeClr val="tx1"/>
                              </a:solidFill>
                              <a:latin typeface="Cambria Math" panose="02040503050406030204" pitchFamily="18" charset="0"/>
                            </a:rPr>
                            <m:t>=</m:t>
                          </m:r>
                          <m:f>
                            <m:fPr>
                              <m:ctrlPr>
                                <a:rPr lang="en-US" sz="2500" i="1">
                                  <a:solidFill>
                                    <a:schemeClr val="tx1"/>
                                  </a:solidFill>
                                  <a:latin typeface="Cambria Math" panose="02040503050406030204" pitchFamily="18" charset="0"/>
                                </a:rPr>
                              </m:ctrlPr>
                            </m:fPr>
                            <m:num>
                              <m:r>
                                <a:rPr lang="en-US" sz="2500" i="1">
                                  <a:solidFill>
                                    <a:schemeClr val="tx1"/>
                                  </a:solidFill>
                                  <a:latin typeface="Cambria Math" panose="02040503050406030204" pitchFamily="18" charset="0"/>
                                </a:rPr>
                                <m:t>𝑈</m:t>
                              </m:r>
                            </m:num>
                            <m:den>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𝑍</m:t>
                                  </m:r>
                                </m:e>
                                <m:sub>
                                  <m:r>
                                    <a:rPr lang="en-US" sz="2500" b="0" i="1" smtClean="0">
                                      <a:solidFill>
                                        <a:schemeClr val="tx1"/>
                                      </a:solidFill>
                                      <a:latin typeface="Cambria Math" panose="02040503050406030204" pitchFamily="18" charset="0"/>
                                    </a:rPr>
                                    <m:t>𝐿</m:t>
                                  </m:r>
                                </m:sub>
                              </m:sSub>
                            </m:den>
                          </m:f>
                        </m:oMath>
                      </m:oMathPara>
                    </a14:m>
                    <a:endParaRPr lang="en-US" sz="2500">
                      <a:solidFill>
                        <a:schemeClr val="tx1"/>
                      </a:solidFill>
                    </a:endParaRPr>
                  </a:p>
                </p:txBody>
              </p:sp>
            </mc:Choice>
            <mc:Fallback xmlns="">
              <p:sp>
                <p:nvSpPr>
                  <p:cNvPr id="46" name="Object 25">
                    <a:extLst>
                      <a:ext uri="{FF2B5EF4-FFF2-40B4-BE49-F238E27FC236}">
                        <a16:creationId xmlns:a16="http://schemas.microsoft.com/office/drawing/2014/main" id="{BF6984EC-8764-4DD8-A45D-73D745BABE91}"/>
                      </a:ext>
                    </a:extLst>
                  </p:cNvPr>
                  <p:cNvSpPr txBox="1">
                    <a:spLocks noRot="1" noChangeAspect="1" noMove="1" noResize="1" noEditPoints="1" noAdjustHandles="1" noChangeArrowheads="1" noChangeShapeType="1" noTextEdit="1"/>
                  </p:cNvSpPr>
                  <p:nvPr/>
                </p:nvSpPr>
                <p:spPr bwMode="auto">
                  <a:xfrm>
                    <a:off x="685800" y="3550950"/>
                    <a:ext cx="1295400" cy="911225"/>
                  </a:xfrm>
                  <a:prstGeom prst="rect">
                    <a:avLst/>
                  </a:prstGeom>
                  <a:blipFill>
                    <a:blip r:embed="rId7"/>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Object 26">
                    <a:extLst>
                      <a:ext uri="{FF2B5EF4-FFF2-40B4-BE49-F238E27FC236}">
                        <a16:creationId xmlns:a16="http://schemas.microsoft.com/office/drawing/2014/main" id="{407E9462-3064-41B6-B02D-AEE464AF5B4F}"/>
                      </a:ext>
                    </a:extLst>
                  </p:cNvPr>
                  <p:cNvSpPr txBox="1"/>
                  <p:nvPr/>
                </p:nvSpPr>
                <p:spPr bwMode="auto">
                  <a:xfrm>
                    <a:off x="754215" y="2841527"/>
                    <a:ext cx="1599515" cy="795337"/>
                  </a:xfrm>
                  <a:prstGeom prst="rect">
                    <a:avLst/>
                  </a:prstGeom>
                  <a:noFill/>
                  <a:ln w="9525">
                    <a:noFill/>
                    <a:miter lim="800000"/>
                    <a:headEnd/>
                    <a:tailEnd/>
                  </a:ln>
                </p:spPr>
                <p:txBody>
                  <a:bodyPr>
                    <a:noAutofit/>
                  </a:bodyPr>
                  <a:lstStyle/>
                  <a:p>
                    <a:pPr/>
                    <a14:m>
                      <m:oMathPara xmlns:m="http://schemas.openxmlformats.org/officeDocument/2006/math">
                        <m:oMathParaPr>
                          <m:jc m:val="left"/>
                        </m:oMathParaPr>
                        <m:oMath xmlns:m="http://schemas.openxmlformats.org/officeDocument/2006/math">
                          <m:sSub>
                            <m:sSubPr>
                              <m:ctrlPr>
                                <a:rPr lang="en-US" sz="2500" i="1" smtClean="0">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𝑍</m:t>
                              </m:r>
                            </m:e>
                            <m:sub>
                              <m:r>
                                <a:rPr lang="en-US" sz="2500" b="0" i="1" smtClean="0">
                                  <a:solidFill>
                                    <a:schemeClr val="tx1"/>
                                  </a:solidFill>
                                  <a:latin typeface="Cambria Math" panose="02040503050406030204" pitchFamily="18" charset="0"/>
                                </a:rPr>
                                <m:t>𝐿</m:t>
                              </m:r>
                            </m:sub>
                          </m:sSub>
                          <m:r>
                            <a:rPr lang="en-US" sz="2500" i="1">
                              <a:solidFill>
                                <a:schemeClr val="tx1"/>
                              </a:solidFill>
                              <a:latin typeface="Cambria Math" panose="02040503050406030204" pitchFamily="18" charset="0"/>
                            </a:rPr>
                            <m:t>=</m:t>
                          </m:r>
                          <m:r>
                            <a:rPr lang="en-US" sz="2500" i="1">
                              <a:latin typeface="Cambria Math" panose="02040503050406030204" pitchFamily="18" charset="0"/>
                            </a:rPr>
                            <m:t>𝜔</m:t>
                          </m:r>
                          <m:r>
                            <a:rPr lang="en-US" sz="2500" b="0" i="1" smtClean="0">
                              <a:latin typeface="Cambria Math" panose="02040503050406030204" pitchFamily="18" charset="0"/>
                            </a:rPr>
                            <m:t>𝐿</m:t>
                          </m:r>
                        </m:oMath>
                      </m:oMathPara>
                    </a14:m>
                    <a:endParaRPr lang="en-US" sz="2500">
                      <a:solidFill>
                        <a:schemeClr val="tx1"/>
                      </a:solidFill>
                    </a:endParaRPr>
                  </a:p>
                </p:txBody>
              </p:sp>
            </mc:Choice>
            <mc:Fallback xmlns="">
              <p:sp>
                <p:nvSpPr>
                  <p:cNvPr id="47" name="Object 26">
                    <a:extLst>
                      <a:ext uri="{FF2B5EF4-FFF2-40B4-BE49-F238E27FC236}">
                        <a16:creationId xmlns:a16="http://schemas.microsoft.com/office/drawing/2014/main" id="{407E9462-3064-41B6-B02D-AEE464AF5B4F}"/>
                      </a:ext>
                    </a:extLst>
                  </p:cNvPr>
                  <p:cNvSpPr txBox="1">
                    <a:spLocks noRot="1" noChangeAspect="1" noMove="1" noResize="1" noEditPoints="1" noAdjustHandles="1" noChangeArrowheads="1" noChangeShapeType="1" noTextEdit="1"/>
                  </p:cNvSpPr>
                  <p:nvPr/>
                </p:nvSpPr>
                <p:spPr bwMode="auto">
                  <a:xfrm>
                    <a:off x="754215" y="2841527"/>
                    <a:ext cx="1599515" cy="795337"/>
                  </a:xfrm>
                  <a:prstGeom prst="rect">
                    <a:avLst/>
                  </a:prstGeom>
                  <a:blipFill>
                    <a:blip r:embed="rId8"/>
                    <a:stretch>
                      <a:fillRect/>
                    </a:stretch>
                  </a:blipFill>
                  <a:ln w="9525">
                    <a:noFill/>
                    <a:miter lim="800000"/>
                    <a:headEnd/>
                    <a:tailEnd/>
                  </a:ln>
                </p:spPr>
                <p:txBody>
                  <a:bodyPr/>
                  <a:lstStyle/>
                  <a:p>
                    <a:r>
                      <a:rPr lang="en-US">
                        <a:noFill/>
                      </a:rPr>
                      <a:t> </a:t>
                    </a:r>
                  </a:p>
                </p:txBody>
              </p:sp>
            </mc:Fallback>
          </mc:AlternateContent>
        </p:grpSp>
        <p:sp>
          <p:nvSpPr>
            <p:cNvPr id="48" name="TextBox 47">
              <a:extLst>
                <a:ext uri="{FF2B5EF4-FFF2-40B4-BE49-F238E27FC236}">
                  <a16:creationId xmlns:a16="http://schemas.microsoft.com/office/drawing/2014/main" id="{95328E43-CF54-4BEA-8471-F7DFDABEA9F4}"/>
                </a:ext>
              </a:extLst>
            </p:cNvPr>
            <p:cNvSpPr txBox="1"/>
            <p:nvPr/>
          </p:nvSpPr>
          <p:spPr>
            <a:xfrm>
              <a:off x="938835" y="2653789"/>
              <a:ext cx="2166320" cy="477054"/>
            </a:xfrm>
            <a:prstGeom prst="rect">
              <a:avLst/>
            </a:prstGeom>
            <a:noFill/>
          </p:spPr>
          <p:txBody>
            <a:bodyPr wrap="square">
              <a:spAutoFit/>
            </a:bodyPr>
            <a:lstStyle/>
            <a:p>
              <a:pPr algn="ctr"/>
              <a:r>
                <a:rPr lang="en-US" altLang="en-US" sz="2500">
                  <a:solidFill>
                    <a:srgbClr val="000000"/>
                  </a:solidFill>
                  <a:sym typeface="Symbol" panose="05050102010706020507" pitchFamily="18" charset="2"/>
                </a:rPr>
                <a:t>Công thức</a:t>
              </a:r>
              <a:endParaRPr lang="en-US" sz="2500"/>
            </a:p>
          </p:txBody>
        </p:sp>
      </p:grpSp>
      <mc:AlternateContent xmlns:mc="http://schemas.openxmlformats.org/markup-compatibility/2006" xmlns:a14="http://schemas.microsoft.com/office/drawing/2010/main">
        <mc:Choice Requires="a14">
          <p:sp>
            <p:nvSpPr>
              <p:cNvPr id="31" name="Object 30">
                <a:extLst>
                  <a:ext uri="{FF2B5EF4-FFF2-40B4-BE49-F238E27FC236}">
                    <a16:creationId xmlns:a16="http://schemas.microsoft.com/office/drawing/2014/main" id="{CC5439FF-60F9-40EB-954D-0047FC68735D}"/>
                  </a:ext>
                </a:extLst>
              </p:cNvPr>
              <p:cNvSpPr txBox="1"/>
              <p:nvPr/>
            </p:nvSpPr>
            <p:spPr bwMode="auto">
              <a:xfrm>
                <a:off x="2953583" y="883373"/>
                <a:ext cx="4161841" cy="1366838"/>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500" i="1">
                          <a:solidFill>
                            <a:srgbClr val="004000"/>
                          </a:solidFill>
                          <a:latin typeface="Cambria Math" panose="02040503050406030204" pitchFamily="18" charset="0"/>
                        </a:rPr>
                        <m:t>𝑢</m:t>
                      </m:r>
                      <m:r>
                        <a:rPr lang="en-US" sz="2500" i="1">
                          <a:solidFill>
                            <a:srgbClr val="004000"/>
                          </a:solidFill>
                          <a:latin typeface="Cambria Math" panose="02040503050406030204" pitchFamily="18" charset="0"/>
                        </a:rPr>
                        <m:t>=220</m:t>
                      </m:r>
                      <m:rad>
                        <m:radPr>
                          <m:degHide m:val="on"/>
                          <m:ctrlPr>
                            <a:rPr lang="en-US" sz="2500" i="1">
                              <a:solidFill>
                                <a:srgbClr val="004000"/>
                              </a:solidFill>
                              <a:latin typeface="Cambria Math" panose="02040503050406030204" pitchFamily="18" charset="0"/>
                            </a:rPr>
                          </m:ctrlPr>
                        </m:radPr>
                        <m:deg/>
                        <m:e>
                          <m:r>
                            <a:rPr lang="en-US" sz="2500" i="1">
                              <a:solidFill>
                                <a:srgbClr val="004000"/>
                              </a:solidFill>
                              <a:latin typeface="Cambria Math" panose="02040503050406030204" pitchFamily="18" charset="0"/>
                            </a:rPr>
                            <m:t>2</m:t>
                          </m:r>
                        </m:e>
                      </m:rad>
                      <m:func>
                        <m:funcPr>
                          <m:ctrlPr>
                            <a:rPr lang="en-US" sz="2500" i="1">
                              <a:solidFill>
                                <a:srgbClr val="004000"/>
                              </a:solidFill>
                              <a:latin typeface="Cambria Math" panose="02040503050406030204" pitchFamily="18" charset="0"/>
                            </a:rPr>
                          </m:ctrlPr>
                        </m:funcPr>
                        <m:fName>
                          <m:r>
                            <m:rPr>
                              <m:sty m:val="p"/>
                            </m:rPr>
                            <a:rPr lang="en-US" sz="2500" i="0">
                              <a:solidFill>
                                <a:srgbClr val="004000"/>
                              </a:solidFill>
                              <a:latin typeface="Cambria Math" panose="02040503050406030204" pitchFamily="18" charset="0"/>
                            </a:rPr>
                            <m:t>cos</m:t>
                          </m:r>
                        </m:fName>
                        <m:e>
                          <m:r>
                            <a:rPr lang="en-US" sz="2500" i="1">
                              <a:solidFill>
                                <a:srgbClr val="004000"/>
                              </a:solidFill>
                              <a:latin typeface="Cambria Math" panose="02040503050406030204" pitchFamily="18" charset="0"/>
                            </a:rPr>
                            <m:t>1</m:t>
                          </m:r>
                        </m:e>
                      </m:func>
                      <m:r>
                        <a:rPr lang="en-US" sz="2500" i="1">
                          <a:solidFill>
                            <a:srgbClr val="004000"/>
                          </a:solidFill>
                          <a:latin typeface="Cambria Math" panose="02040503050406030204" pitchFamily="18" charset="0"/>
                        </a:rPr>
                        <m:t>00</m:t>
                      </m:r>
                      <m:r>
                        <a:rPr lang="en-US" sz="2500" i="1">
                          <a:solidFill>
                            <a:srgbClr val="004000"/>
                          </a:solidFill>
                          <a:latin typeface="Cambria Math" panose="02040503050406030204" pitchFamily="18" charset="0"/>
                        </a:rPr>
                        <m:t>𝜋</m:t>
                      </m:r>
                      <m:r>
                        <a:rPr lang="en-US" sz="2500" i="1">
                          <a:solidFill>
                            <a:srgbClr val="004000"/>
                          </a:solidFill>
                          <a:latin typeface="Cambria Math" panose="02040503050406030204" pitchFamily="18" charset="0"/>
                        </a:rPr>
                        <m:t>𝑡</m:t>
                      </m:r>
                      <m:d>
                        <m:dPr>
                          <m:ctrlPr>
                            <a:rPr lang="en-US" sz="2500" i="1">
                              <a:solidFill>
                                <a:srgbClr val="004000"/>
                              </a:solidFill>
                              <a:latin typeface="Cambria Math" panose="02040503050406030204" pitchFamily="18" charset="0"/>
                            </a:rPr>
                          </m:ctrlPr>
                        </m:dPr>
                        <m:e>
                          <m:r>
                            <a:rPr lang="en-US" sz="2500" i="1">
                              <a:solidFill>
                                <a:srgbClr val="004000"/>
                              </a:solidFill>
                              <a:latin typeface="Cambria Math" panose="02040503050406030204" pitchFamily="18" charset="0"/>
                            </a:rPr>
                            <m:t>𝑉</m:t>
                          </m:r>
                        </m:e>
                      </m:d>
                    </m:oMath>
                    <m:oMath xmlns:m="http://schemas.openxmlformats.org/officeDocument/2006/math">
                      <m:r>
                        <a:rPr lang="en-US" sz="2500" i="1">
                          <a:solidFill>
                            <a:srgbClr val="004000"/>
                          </a:solidFill>
                          <a:latin typeface="Cambria Math" panose="02040503050406030204" pitchFamily="18" charset="0"/>
                        </a:rPr>
                        <m:t>𝐿</m:t>
                      </m:r>
                      <m:r>
                        <a:rPr lang="en-US" sz="2500" i="1">
                          <a:solidFill>
                            <a:srgbClr val="004000"/>
                          </a:solidFill>
                          <a:latin typeface="Cambria Math" panose="02040503050406030204" pitchFamily="18" charset="0"/>
                        </a:rPr>
                        <m:t>=</m:t>
                      </m:r>
                      <m:f>
                        <m:fPr>
                          <m:ctrlPr>
                            <a:rPr lang="en-US" sz="2500" i="1">
                              <a:solidFill>
                                <a:srgbClr val="004000"/>
                              </a:solidFill>
                              <a:latin typeface="Cambria Math" panose="02040503050406030204" pitchFamily="18" charset="0"/>
                            </a:rPr>
                          </m:ctrlPr>
                        </m:fPr>
                        <m:num>
                          <m:r>
                            <a:rPr lang="en-US" sz="2500" i="1">
                              <a:solidFill>
                                <a:srgbClr val="004000"/>
                              </a:solidFill>
                              <a:latin typeface="Cambria Math" panose="02040503050406030204" pitchFamily="18" charset="0"/>
                            </a:rPr>
                            <m:t>1</m:t>
                          </m:r>
                        </m:num>
                        <m:den>
                          <m:r>
                            <a:rPr lang="en-US" sz="2500" i="1">
                              <a:solidFill>
                                <a:srgbClr val="004000"/>
                              </a:solidFill>
                              <a:latin typeface="Cambria Math" panose="02040503050406030204" pitchFamily="18" charset="0"/>
                            </a:rPr>
                            <m:t>𝜋</m:t>
                          </m:r>
                        </m:den>
                      </m:f>
                      <m:r>
                        <a:rPr lang="en-US" sz="2500" i="1">
                          <a:solidFill>
                            <a:srgbClr val="004000"/>
                          </a:solidFill>
                          <a:latin typeface="Cambria Math" panose="02040503050406030204" pitchFamily="18" charset="0"/>
                        </a:rPr>
                        <m:t>𝐻</m:t>
                      </m:r>
                    </m:oMath>
                  </m:oMathPara>
                </a14:m>
                <a:endParaRPr lang="en-US" sz="2500"/>
              </a:p>
            </p:txBody>
          </p:sp>
        </mc:Choice>
        <mc:Fallback xmlns="">
          <p:sp>
            <p:nvSpPr>
              <p:cNvPr id="31" name="Object 30">
                <a:extLst>
                  <a:ext uri="{FF2B5EF4-FFF2-40B4-BE49-F238E27FC236}">
                    <a16:creationId xmlns:a16="http://schemas.microsoft.com/office/drawing/2014/main" id="{CC5439FF-60F9-40EB-954D-0047FC68735D}"/>
                  </a:ext>
                </a:extLst>
              </p:cNvPr>
              <p:cNvSpPr txBox="1">
                <a:spLocks noRot="1" noChangeAspect="1" noMove="1" noResize="1" noEditPoints="1" noAdjustHandles="1" noChangeArrowheads="1" noChangeShapeType="1" noTextEdit="1"/>
              </p:cNvSpPr>
              <p:nvPr/>
            </p:nvSpPr>
            <p:spPr bwMode="auto">
              <a:xfrm>
                <a:off x="2953583" y="883373"/>
                <a:ext cx="4161841" cy="1366838"/>
              </a:xfrm>
              <a:prstGeom prst="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Object 34">
                <a:extLst>
                  <a:ext uri="{FF2B5EF4-FFF2-40B4-BE49-F238E27FC236}">
                    <a16:creationId xmlns:a16="http://schemas.microsoft.com/office/drawing/2014/main" id="{F0B2E60C-9140-47F0-B715-8CBCE69A100A}"/>
                  </a:ext>
                </a:extLst>
              </p:cNvPr>
              <p:cNvSpPr txBox="1"/>
              <p:nvPr/>
            </p:nvSpPr>
            <p:spPr bwMode="auto">
              <a:xfrm>
                <a:off x="5672929" y="5126960"/>
                <a:ext cx="4014787" cy="958850"/>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en-US" sz="2500" i="1">
                          <a:solidFill>
                            <a:srgbClr val="000000"/>
                          </a:solidFill>
                          <a:latin typeface="Cambria Math" panose="02040503050406030204" pitchFamily="18" charset="0"/>
                        </a:rPr>
                        <m:t>𝑖</m:t>
                      </m:r>
                      <m:r>
                        <a:rPr lang="en-US" sz="2500" i="1">
                          <a:solidFill>
                            <a:srgbClr val="000000"/>
                          </a:solidFill>
                          <a:latin typeface="Cambria Math" panose="02040503050406030204" pitchFamily="18" charset="0"/>
                        </a:rPr>
                        <m:t>=2,2</m:t>
                      </m:r>
                      <m:rad>
                        <m:radPr>
                          <m:degHide m:val="on"/>
                          <m:ctrlPr>
                            <a:rPr lang="en-US" sz="2500" i="1">
                              <a:solidFill>
                                <a:srgbClr val="000000"/>
                              </a:solidFill>
                              <a:latin typeface="Cambria Math" panose="02040503050406030204" pitchFamily="18" charset="0"/>
                            </a:rPr>
                          </m:ctrlPr>
                        </m:radPr>
                        <m:deg/>
                        <m:e>
                          <m:r>
                            <a:rPr lang="en-US" sz="2500" i="1">
                              <a:solidFill>
                                <a:srgbClr val="000000"/>
                              </a:solidFill>
                              <a:latin typeface="Cambria Math" panose="02040503050406030204" pitchFamily="18" charset="0"/>
                            </a:rPr>
                            <m:t>2</m:t>
                          </m:r>
                        </m:e>
                      </m:rad>
                      <m:func>
                        <m:funcPr>
                          <m:ctrlPr>
                            <a:rPr lang="en-US" sz="2500" i="1">
                              <a:solidFill>
                                <a:srgbClr val="000000"/>
                              </a:solidFill>
                              <a:latin typeface="Cambria Math" panose="02040503050406030204" pitchFamily="18" charset="0"/>
                            </a:rPr>
                          </m:ctrlPr>
                        </m:funcPr>
                        <m:fName>
                          <m:r>
                            <m:rPr>
                              <m:sty m:val="p"/>
                            </m:rPr>
                            <a:rPr lang="en-US" sz="2500" i="0">
                              <a:solidFill>
                                <a:srgbClr val="000000"/>
                              </a:solidFill>
                              <a:latin typeface="Cambria Math" panose="02040503050406030204" pitchFamily="18" charset="0"/>
                            </a:rPr>
                            <m:t>cos</m:t>
                          </m:r>
                        </m:fName>
                        <m:e>
                          <m:d>
                            <m:dPr>
                              <m:ctrlPr>
                                <a:rPr lang="en-US" sz="2500" i="1">
                                  <a:solidFill>
                                    <a:srgbClr val="000000"/>
                                  </a:solidFill>
                                  <a:latin typeface="Cambria Math" panose="02040503050406030204" pitchFamily="18" charset="0"/>
                                </a:rPr>
                              </m:ctrlPr>
                            </m:dPr>
                            <m:e>
                              <m:r>
                                <a:rPr lang="en-US" sz="2500" i="1">
                                  <a:solidFill>
                                    <a:srgbClr val="000000"/>
                                  </a:solidFill>
                                  <a:latin typeface="Cambria Math" panose="02040503050406030204" pitchFamily="18" charset="0"/>
                                </a:rPr>
                                <m:t>100</m:t>
                              </m:r>
                              <m:r>
                                <a:rPr lang="en-US" sz="2500" i="1">
                                  <a:solidFill>
                                    <a:srgbClr val="000000"/>
                                  </a:solidFill>
                                  <a:latin typeface="Cambria Math" panose="02040503050406030204" pitchFamily="18" charset="0"/>
                                </a:rPr>
                                <m:t>𝜋</m:t>
                              </m:r>
                              <m:r>
                                <a:rPr lang="en-US" sz="2500" i="1">
                                  <a:solidFill>
                                    <a:srgbClr val="000000"/>
                                  </a:solidFill>
                                  <a:latin typeface="Cambria Math" panose="02040503050406030204" pitchFamily="18" charset="0"/>
                                </a:rPr>
                                <m:t>𝑡</m:t>
                              </m:r>
                              <m:r>
                                <a:rPr lang="en-US" sz="2500" i="1">
                                  <a:solidFill>
                                    <a:srgbClr val="000000"/>
                                  </a:solidFill>
                                  <a:latin typeface="Cambria Math" panose="02040503050406030204" pitchFamily="18" charset="0"/>
                                </a:rPr>
                                <m:t>−</m:t>
                              </m:r>
                              <m:f>
                                <m:fPr>
                                  <m:ctrlPr>
                                    <a:rPr lang="en-US" sz="2500" i="1">
                                      <a:solidFill>
                                        <a:srgbClr val="000000"/>
                                      </a:solidFill>
                                      <a:latin typeface="Cambria Math" panose="02040503050406030204" pitchFamily="18" charset="0"/>
                                    </a:rPr>
                                  </m:ctrlPr>
                                </m:fPr>
                                <m:num>
                                  <m:r>
                                    <a:rPr lang="en-US" sz="2500" i="1">
                                      <a:solidFill>
                                        <a:srgbClr val="000000"/>
                                      </a:solidFill>
                                      <a:latin typeface="Cambria Math" panose="02040503050406030204" pitchFamily="18" charset="0"/>
                                    </a:rPr>
                                    <m:t>𝜋</m:t>
                                  </m:r>
                                </m:num>
                                <m:den>
                                  <m:r>
                                    <a:rPr lang="en-US" sz="2500" i="1">
                                      <a:solidFill>
                                        <a:srgbClr val="000000"/>
                                      </a:solidFill>
                                      <a:latin typeface="Cambria Math" panose="02040503050406030204" pitchFamily="18" charset="0"/>
                                    </a:rPr>
                                    <m:t>2</m:t>
                                  </m:r>
                                </m:den>
                              </m:f>
                            </m:e>
                          </m:d>
                        </m:e>
                      </m:func>
                      <m:d>
                        <m:dPr>
                          <m:ctrlPr>
                            <a:rPr lang="en-US" sz="2500" i="1">
                              <a:solidFill>
                                <a:srgbClr val="000000"/>
                              </a:solidFill>
                              <a:latin typeface="Cambria Math" panose="02040503050406030204" pitchFamily="18" charset="0"/>
                            </a:rPr>
                          </m:ctrlPr>
                        </m:dPr>
                        <m:e>
                          <m:r>
                            <a:rPr lang="en-US" sz="2500" i="1">
                              <a:solidFill>
                                <a:srgbClr val="000000"/>
                              </a:solidFill>
                              <a:latin typeface="Cambria Math" panose="02040503050406030204" pitchFamily="18" charset="0"/>
                            </a:rPr>
                            <m:t>𝐴</m:t>
                          </m:r>
                        </m:e>
                      </m:d>
                    </m:oMath>
                  </m:oMathPara>
                </a14:m>
                <a:endParaRPr lang="en-US" sz="2500"/>
              </a:p>
            </p:txBody>
          </p:sp>
        </mc:Choice>
        <mc:Fallback xmlns="">
          <p:sp>
            <p:nvSpPr>
              <p:cNvPr id="36" name="Object 34">
                <a:extLst>
                  <a:ext uri="{FF2B5EF4-FFF2-40B4-BE49-F238E27FC236}">
                    <a16:creationId xmlns:a16="http://schemas.microsoft.com/office/drawing/2014/main" id="{F0B2E60C-9140-47F0-B715-8CBCE69A100A}"/>
                  </a:ext>
                </a:extLst>
              </p:cNvPr>
              <p:cNvSpPr txBox="1">
                <a:spLocks noRot="1" noChangeAspect="1" noMove="1" noResize="1" noEditPoints="1" noAdjustHandles="1" noChangeArrowheads="1" noChangeShapeType="1" noTextEdit="1"/>
              </p:cNvSpPr>
              <p:nvPr/>
            </p:nvSpPr>
            <p:spPr bwMode="auto">
              <a:xfrm>
                <a:off x="5672929" y="5126960"/>
                <a:ext cx="4014787" cy="958850"/>
              </a:xfrm>
              <a:prstGeom prst="rect">
                <a:avLst/>
              </a:prstGeom>
              <a:blipFill>
                <a:blip r:embed="rId10"/>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Object 34">
                <a:extLst>
                  <a:ext uri="{FF2B5EF4-FFF2-40B4-BE49-F238E27FC236}">
                    <a16:creationId xmlns:a16="http://schemas.microsoft.com/office/drawing/2014/main" id="{4B9C9BBE-074F-4A63-BDE4-2AB3C0A0E6C0}"/>
                  </a:ext>
                </a:extLst>
              </p:cNvPr>
              <p:cNvSpPr txBox="1"/>
              <p:nvPr/>
            </p:nvSpPr>
            <p:spPr bwMode="auto">
              <a:xfrm>
                <a:off x="5511984" y="3054075"/>
                <a:ext cx="2692501" cy="461963"/>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𝑍</m:t>
                          </m:r>
                        </m:e>
                        <m:sub>
                          <m:r>
                            <a:rPr lang="en-US" sz="2500" i="1">
                              <a:solidFill>
                                <a:srgbClr val="000000"/>
                              </a:solidFill>
                              <a:latin typeface="Cambria Math" panose="02040503050406030204" pitchFamily="18" charset="0"/>
                            </a:rPr>
                            <m:t>𝐿</m:t>
                          </m:r>
                        </m:sub>
                      </m:sSub>
                      <m:r>
                        <a:rPr lang="en-US" sz="2500" i="1">
                          <a:solidFill>
                            <a:srgbClr val="000000"/>
                          </a:solidFill>
                          <a:latin typeface="Cambria Math" panose="02040503050406030204" pitchFamily="18" charset="0"/>
                        </a:rPr>
                        <m:t>=</m:t>
                      </m:r>
                      <m:r>
                        <a:rPr lang="en-US" sz="2500" i="1">
                          <a:solidFill>
                            <a:srgbClr val="000000"/>
                          </a:solidFill>
                          <a:latin typeface="Cambria Math" panose="02040503050406030204" pitchFamily="18" charset="0"/>
                        </a:rPr>
                        <m:t>𝜔</m:t>
                      </m:r>
                      <m:r>
                        <a:rPr lang="en-US" sz="2500" i="1">
                          <a:solidFill>
                            <a:srgbClr val="000000"/>
                          </a:solidFill>
                          <a:latin typeface="Cambria Math" panose="02040503050406030204" pitchFamily="18" charset="0"/>
                        </a:rPr>
                        <m:t>𝐿</m:t>
                      </m:r>
                      <m:r>
                        <a:rPr lang="en-US" sz="2500" i="1">
                          <a:solidFill>
                            <a:srgbClr val="000000"/>
                          </a:solidFill>
                          <a:latin typeface="Cambria Math" panose="02040503050406030204" pitchFamily="18" charset="0"/>
                        </a:rPr>
                        <m:t>=100</m:t>
                      </m:r>
                      <m:r>
                        <m:rPr>
                          <m:sty m:val="p"/>
                        </m:rPr>
                        <a:rPr lang="en-US" sz="2500" i="1">
                          <a:solidFill>
                            <a:srgbClr val="000000"/>
                          </a:solidFill>
                          <a:latin typeface="Cambria Math" panose="02040503050406030204" pitchFamily="18" charset="0"/>
                        </a:rPr>
                        <m:t>Ω</m:t>
                      </m:r>
                    </m:oMath>
                  </m:oMathPara>
                </a14:m>
                <a:endParaRPr lang="en-US" sz="2500"/>
              </a:p>
            </p:txBody>
          </p:sp>
        </mc:Choice>
        <mc:Fallback xmlns="">
          <p:sp>
            <p:nvSpPr>
              <p:cNvPr id="37" name="Object 34">
                <a:extLst>
                  <a:ext uri="{FF2B5EF4-FFF2-40B4-BE49-F238E27FC236}">
                    <a16:creationId xmlns:a16="http://schemas.microsoft.com/office/drawing/2014/main" id="{4B9C9BBE-074F-4A63-BDE4-2AB3C0A0E6C0}"/>
                  </a:ext>
                </a:extLst>
              </p:cNvPr>
              <p:cNvSpPr txBox="1">
                <a:spLocks noRot="1" noChangeAspect="1" noMove="1" noResize="1" noEditPoints="1" noAdjustHandles="1" noChangeArrowheads="1" noChangeShapeType="1" noTextEdit="1"/>
              </p:cNvSpPr>
              <p:nvPr/>
            </p:nvSpPr>
            <p:spPr bwMode="auto">
              <a:xfrm>
                <a:off x="5511984" y="3054075"/>
                <a:ext cx="2692501" cy="461963"/>
              </a:xfrm>
              <a:prstGeom prst="rect">
                <a:avLst/>
              </a:prstGeom>
              <a:blipFill>
                <a:blip r:embed="rId11"/>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Object 34">
                <a:extLst>
                  <a:ext uri="{FF2B5EF4-FFF2-40B4-BE49-F238E27FC236}">
                    <a16:creationId xmlns:a16="http://schemas.microsoft.com/office/drawing/2014/main" id="{0C698961-A803-4A0F-ABFE-69D616168934}"/>
                  </a:ext>
                </a:extLst>
              </p:cNvPr>
              <p:cNvSpPr txBox="1"/>
              <p:nvPr/>
            </p:nvSpPr>
            <p:spPr bwMode="auto">
              <a:xfrm>
                <a:off x="5657390" y="3855458"/>
                <a:ext cx="2428442" cy="93980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500" i="1">
                          <a:solidFill>
                            <a:srgbClr val="000000"/>
                          </a:solidFill>
                          <a:latin typeface="Cambria Math" panose="02040503050406030204" pitchFamily="18" charset="0"/>
                        </a:rPr>
                        <m:t>𝐼</m:t>
                      </m:r>
                      <m:r>
                        <a:rPr lang="en-US" sz="2500" i="1">
                          <a:solidFill>
                            <a:srgbClr val="000000"/>
                          </a:solidFill>
                          <a:latin typeface="Cambria Math" panose="02040503050406030204" pitchFamily="18" charset="0"/>
                        </a:rPr>
                        <m:t>=</m:t>
                      </m:r>
                      <m:f>
                        <m:fPr>
                          <m:ctrlPr>
                            <a:rPr lang="en-US" sz="2500" i="1">
                              <a:solidFill>
                                <a:srgbClr val="000000"/>
                              </a:solidFill>
                              <a:latin typeface="Cambria Math" panose="02040503050406030204" pitchFamily="18" charset="0"/>
                            </a:rPr>
                          </m:ctrlPr>
                        </m:fPr>
                        <m:num>
                          <m:r>
                            <a:rPr lang="en-US" sz="2500" i="1">
                              <a:solidFill>
                                <a:srgbClr val="000000"/>
                              </a:solidFill>
                              <a:latin typeface="Cambria Math" panose="02040503050406030204" pitchFamily="18" charset="0"/>
                            </a:rPr>
                            <m:t>𝑈</m:t>
                          </m:r>
                        </m:num>
                        <m:den>
                          <m:sSub>
                            <m:sSubPr>
                              <m:ctrlPr>
                                <a:rPr lang="en-US" sz="2500" i="1">
                                  <a:solidFill>
                                    <a:srgbClr val="000000"/>
                                  </a:solidFill>
                                  <a:latin typeface="Cambria Math" panose="02040503050406030204" pitchFamily="18" charset="0"/>
                                </a:rPr>
                              </m:ctrlPr>
                            </m:sSubPr>
                            <m:e>
                              <m:r>
                                <a:rPr lang="en-US" sz="2500" i="1">
                                  <a:solidFill>
                                    <a:srgbClr val="000000"/>
                                  </a:solidFill>
                                  <a:latin typeface="Cambria Math" panose="02040503050406030204" pitchFamily="18" charset="0"/>
                                </a:rPr>
                                <m:t>𝑍</m:t>
                              </m:r>
                            </m:e>
                            <m:sub>
                              <m:r>
                                <a:rPr lang="en-US" sz="2500" i="1">
                                  <a:solidFill>
                                    <a:srgbClr val="000000"/>
                                  </a:solidFill>
                                  <a:latin typeface="Cambria Math" panose="02040503050406030204" pitchFamily="18" charset="0"/>
                                </a:rPr>
                                <m:t>𝐿</m:t>
                              </m:r>
                            </m:sub>
                          </m:sSub>
                        </m:den>
                      </m:f>
                      <m:r>
                        <a:rPr lang="en-US" sz="2500" i="1">
                          <a:solidFill>
                            <a:srgbClr val="000000"/>
                          </a:solidFill>
                          <a:latin typeface="Cambria Math" panose="02040503050406030204" pitchFamily="18" charset="0"/>
                        </a:rPr>
                        <m:t>=2,2</m:t>
                      </m:r>
                      <m:r>
                        <a:rPr lang="en-US" sz="2500" i="1">
                          <a:solidFill>
                            <a:srgbClr val="000000"/>
                          </a:solidFill>
                          <a:latin typeface="Cambria Math" panose="02040503050406030204" pitchFamily="18" charset="0"/>
                        </a:rPr>
                        <m:t>𝐴</m:t>
                      </m:r>
                    </m:oMath>
                  </m:oMathPara>
                </a14:m>
                <a:endParaRPr lang="en-US" sz="2500"/>
              </a:p>
            </p:txBody>
          </p:sp>
        </mc:Choice>
        <mc:Fallback xmlns="">
          <p:sp>
            <p:nvSpPr>
              <p:cNvPr id="38" name="Object 34">
                <a:extLst>
                  <a:ext uri="{FF2B5EF4-FFF2-40B4-BE49-F238E27FC236}">
                    <a16:creationId xmlns:a16="http://schemas.microsoft.com/office/drawing/2014/main" id="{0C698961-A803-4A0F-ABFE-69D616168934}"/>
                  </a:ext>
                </a:extLst>
              </p:cNvPr>
              <p:cNvSpPr txBox="1">
                <a:spLocks noRot="1" noChangeAspect="1" noMove="1" noResize="1" noEditPoints="1" noAdjustHandles="1" noChangeArrowheads="1" noChangeShapeType="1" noTextEdit="1"/>
              </p:cNvSpPr>
              <p:nvPr/>
            </p:nvSpPr>
            <p:spPr bwMode="auto">
              <a:xfrm>
                <a:off x="5657390" y="3855458"/>
                <a:ext cx="2428442" cy="939800"/>
              </a:xfrm>
              <a:prstGeom prst="rect">
                <a:avLst/>
              </a:prstGeom>
              <a:blipFill>
                <a:blip r:embed="rId12"/>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298316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86">
            <a:extLst>
              <a:ext uri="{FF2B5EF4-FFF2-40B4-BE49-F238E27FC236}">
                <a16:creationId xmlns:a16="http://schemas.microsoft.com/office/drawing/2014/main" id="{B8E8452D-7F6C-4E85-8FFC-29984FB8349C}"/>
              </a:ext>
            </a:extLst>
          </p:cNvPr>
          <p:cNvSpPr>
            <a:spLocks noChangeArrowheads="1"/>
          </p:cNvSpPr>
          <p:nvPr/>
        </p:nvSpPr>
        <p:spPr bwMode="auto">
          <a:xfrm>
            <a:off x="1676399" y="228600"/>
            <a:ext cx="8839200" cy="640080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483" name="Line 187">
            <a:extLst>
              <a:ext uri="{FF2B5EF4-FFF2-40B4-BE49-F238E27FC236}">
                <a16:creationId xmlns:a16="http://schemas.microsoft.com/office/drawing/2014/main" id="{0D64DD2C-3768-4E7E-A3E6-8C3D39E9ADB8}"/>
              </a:ext>
            </a:extLst>
          </p:cNvPr>
          <p:cNvSpPr>
            <a:spLocks noChangeShapeType="1"/>
          </p:cNvSpPr>
          <p:nvPr/>
        </p:nvSpPr>
        <p:spPr bwMode="auto">
          <a:xfrm>
            <a:off x="1733551" y="914400"/>
            <a:ext cx="8786813"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4" name="Line 188">
            <a:extLst>
              <a:ext uri="{FF2B5EF4-FFF2-40B4-BE49-F238E27FC236}">
                <a16:creationId xmlns:a16="http://schemas.microsoft.com/office/drawing/2014/main" id="{F9D72777-C47C-4773-AB64-A54A04AE8910}"/>
              </a:ext>
            </a:extLst>
          </p:cNvPr>
          <p:cNvSpPr>
            <a:spLocks noChangeShapeType="1"/>
          </p:cNvSpPr>
          <p:nvPr/>
        </p:nvSpPr>
        <p:spPr bwMode="auto">
          <a:xfrm>
            <a:off x="3124200" y="914400"/>
            <a:ext cx="0" cy="5715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5" name="Line 189">
            <a:extLst>
              <a:ext uri="{FF2B5EF4-FFF2-40B4-BE49-F238E27FC236}">
                <a16:creationId xmlns:a16="http://schemas.microsoft.com/office/drawing/2014/main" id="{0B1546B6-C031-419A-A629-EE8427796638}"/>
              </a:ext>
            </a:extLst>
          </p:cNvPr>
          <p:cNvSpPr>
            <a:spLocks noChangeShapeType="1"/>
          </p:cNvSpPr>
          <p:nvPr/>
        </p:nvSpPr>
        <p:spPr bwMode="auto">
          <a:xfrm>
            <a:off x="5410200" y="914400"/>
            <a:ext cx="0" cy="5715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6" name="Line 190">
            <a:extLst>
              <a:ext uri="{FF2B5EF4-FFF2-40B4-BE49-F238E27FC236}">
                <a16:creationId xmlns:a16="http://schemas.microsoft.com/office/drawing/2014/main" id="{5B257C5E-FAD7-4820-86D2-250339DC673B}"/>
              </a:ext>
            </a:extLst>
          </p:cNvPr>
          <p:cNvSpPr>
            <a:spLocks noChangeShapeType="1"/>
          </p:cNvSpPr>
          <p:nvPr/>
        </p:nvSpPr>
        <p:spPr bwMode="auto">
          <a:xfrm>
            <a:off x="7924800" y="914400"/>
            <a:ext cx="0" cy="5715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7" name="Line 191">
            <a:extLst>
              <a:ext uri="{FF2B5EF4-FFF2-40B4-BE49-F238E27FC236}">
                <a16:creationId xmlns:a16="http://schemas.microsoft.com/office/drawing/2014/main" id="{CA9DCF24-D9FF-43D5-A21D-C1BE7B357C71}"/>
              </a:ext>
            </a:extLst>
          </p:cNvPr>
          <p:cNvSpPr>
            <a:spLocks noChangeShapeType="1"/>
          </p:cNvSpPr>
          <p:nvPr/>
        </p:nvSpPr>
        <p:spPr bwMode="auto">
          <a:xfrm>
            <a:off x="1676401" y="1600200"/>
            <a:ext cx="882967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8" name="Line 192">
            <a:extLst>
              <a:ext uri="{FF2B5EF4-FFF2-40B4-BE49-F238E27FC236}">
                <a16:creationId xmlns:a16="http://schemas.microsoft.com/office/drawing/2014/main" id="{93BA8D6B-CBEA-4828-85CB-7D035E87D47B}"/>
              </a:ext>
            </a:extLst>
          </p:cNvPr>
          <p:cNvSpPr>
            <a:spLocks noChangeShapeType="1"/>
          </p:cNvSpPr>
          <p:nvPr/>
        </p:nvSpPr>
        <p:spPr bwMode="auto">
          <a:xfrm>
            <a:off x="1714500" y="2362200"/>
            <a:ext cx="87630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9" name="Line 193">
            <a:extLst>
              <a:ext uri="{FF2B5EF4-FFF2-40B4-BE49-F238E27FC236}">
                <a16:creationId xmlns:a16="http://schemas.microsoft.com/office/drawing/2014/main" id="{2D44FD07-1C89-4284-940D-D834A6BBD4C8}"/>
              </a:ext>
            </a:extLst>
          </p:cNvPr>
          <p:cNvSpPr>
            <a:spLocks noChangeShapeType="1"/>
          </p:cNvSpPr>
          <p:nvPr/>
        </p:nvSpPr>
        <p:spPr bwMode="auto">
          <a:xfrm>
            <a:off x="1709738" y="3124200"/>
            <a:ext cx="87630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0" name="Line 194">
            <a:extLst>
              <a:ext uri="{FF2B5EF4-FFF2-40B4-BE49-F238E27FC236}">
                <a16:creationId xmlns:a16="http://schemas.microsoft.com/office/drawing/2014/main" id="{302F4ADB-D72D-434D-82FD-36EF8F689B4B}"/>
              </a:ext>
            </a:extLst>
          </p:cNvPr>
          <p:cNvSpPr>
            <a:spLocks noChangeShapeType="1"/>
          </p:cNvSpPr>
          <p:nvPr/>
        </p:nvSpPr>
        <p:spPr bwMode="auto">
          <a:xfrm>
            <a:off x="1676400" y="4648200"/>
            <a:ext cx="87630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1" name="Rectangle 197">
            <a:extLst>
              <a:ext uri="{FF2B5EF4-FFF2-40B4-BE49-F238E27FC236}">
                <a16:creationId xmlns:a16="http://schemas.microsoft.com/office/drawing/2014/main" id="{C3BD72D6-4073-42B3-863D-C06B4B8368A4}"/>
              </a:ext>
            </a:extLst>
          </p:cNvPr>
          <p:cNvSpPr>
            <a:spLocks noChangeArrowheads="1"/>
          </p:cNvSpPr>
          <p:nvPr/>
        </p:nvSpPr>
        <p:spPr bwMode="auto">
          <a:xfrm>
            <a:off x="2342046" y="313349"/>
            <a:ext cx="756761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Biểu thức cường độ dòng điện qua mạch i = I</a:t>
            </a:r>
            <a:r>
              <a:rPr lang="en-US" altLang="en-US" sz="2400" baseline="-25000"/>
              <a:t>0</a:t>
            </a:r>
            <a:r>
              <a:rPr lang="en-US" altLang="en-US" sz="2400"/>
              <a:t>cos(</a:t>
            </a:r>
            <a:r>
              <a:rPr lang="en-US" altLang="en-US" sz="2400">
                <a:sym typeface="Symbol" panose="05050102010706020507" pitchFamily="18" charset="2"/>
              </a:rPr>
              <a:t></a:t>
            </a:r>
            <a:r>
              <a:rPr lang="en-US" altLang="en-US" sz="2400"/>
              <a:t>t)</a:t>
            </a:r>
            <a:r>
              <a:rPr lang="en-US" altLang="en-US" sz="2400">
                <a:sym typeface="Symbol" panose="05050102010706020507" pitchFamily="18" charset="2"/>
              </a:rPr>
              <a:t> </a:t>
            </a:r>
          </a:p>
        </p:txBody>
      </p:sp>
      <p:sp>
        <p:nvSpPr>
          <p:cNvPr id="20492" name="Rectangle 198">
            <a:extLst>
              <a:ext uri="{FF2B5EF4-FFF2-40B4-BE49-F238E27FC236}">
                <a16:creationId xmlns:a16="http://schemas.microsoft.com/office/drawing/2014/main" id="{064D51AD-8B66-4EE4-B147-216690B5F5EE}"/>
              </a:ext>
            </a:extLst>
          </p:cNvPr>
          <p:cNvSpPr>
            <a:spLocks noChangeArrowheads="1"/>
          </p:cNvSpPr>
          <p:nvPr/>
        </p:nvSpPr>
        <p:spPr bwMode="auto">
          <a:xfrm>
            <a:off x="3200400" y="988369"/>
            <a:ext cx="22204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chemeClr val="accent2"/>
                </a:solidFill>
              </a:rPr>
              <a:t>Mạch chỉ có R </a:t>
            </a:r>
          </a:p>
        </p:txBody>
      </p:sp>
      <p:sp>
        <p:nvSpPr>
          <p:cNvPr id="20493" name="Rectangle 199">
            <a:extLst>
              <a:ext uri="{FF2B5EF4-FFF2-40B4-BE49-F238E27FC236}">
                <a16:creationId xmlns:a16="http://schemas.microsoft.com/office/drawing/2014/main" id="{8772669B-37FB-4E1B-B25C-1D503258B8E4}"/>
              </a:ext>
            </a:extLst>
          </p:cNvPr>
          <p:cNvSpPr>
            <a:spLocks noChangeArrowheads="1"/>
          </p:cNvSpPr>
          <p:nvPr/>
        </p:nvSpPr>
        <p:spPr bwMode="auto">
          <a:xfrm>
            <a:off x="8229601" y="1002657"/>
            <a:ext cx="20842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chemeClr val="accent2"/>
                </a:solidFill>
              </a:rPr>
              <a:t>Mạch chỉ có L</a:t>
            </a:r>
          </a:p>
        </p:txBody>
      </p:sp>
      <p:sp>
        <p:nvSpPr>
          <p:cNvPr id="20494" name="Rectangle 200">
            <a:extLst>
              <a:ext uri="{FF2B5EF4-FFF2-40B4-BE49-F238E27FC236}">
                <a16:creationId xmlns:a16="http://schemas.microsoft.com/office/drawing/2014/main" id="{FBF5AD01-C0AE-435C-B33A-DAFC8A7CA89B}"/>
              </a:ext>
            </a:extLst>
          </p:cNvPr>
          <p:cNvSpPr>
            <a:spLocks noChangeArrowheads="1"/>
          </p:cNvSpPr>
          <p:nvPr/>
        </p:nvSpPr>
        <p:spPr bwMode="auto">
          <a:xfrm>
            <a:off x="5573714" y="988369"/>
            <a:ext cx="21355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chemeClr val="accent2"/>
                </a:solidFill>
              </a:rPr>
              <a:t>Mạch chỉ có C</a:t>
            </a:r>
          </a:p>
        </p:txBody>
      </p:sp>
      <p:sp>
        <p:nvSpPr>
          <p:cNvPr id="20495" name="Rectangle 201">
            <a:extLst>
              <a:ext uri="{FF2B5EF4-FFF2-40B4-BE49-F238E27FC236}">
                <a16:creationId xmlns:a16="http://schemas.microsoft.com/office/drawing/2014/main" id="{33870BEC-F7DE-42AD-A712-1B2A27E0F9E6}"/>
              </a:ext>
            </a:extLst>
          </p:cNvPr>
          <p:cNvSpPr>
            <a:spLocks noChangeArrowheads="1"/>
          </p:cNvSpPr>
          <p:nvPr/>
        </p:nvSpPr>
        <p:spPr bwMode="auto">
          <a:xfrm>
            <a:off x="1600200" y="1646239"/>
            <a:ext cx="1676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t>Độ lệch pha giữa u,i</a:t>
            </a:r>
            <a:r>
              <a:rPr lang="en-US" altLang="en-US"/>
              <a:t> </a:t>
            </a:r>
          </a:p>
        </p:txBody>
      </p:sp>
      <p:sp>
        <p:nvSpPr>
          <p:cNvPr id="20496" name="Rectangle 202">
            <a:extLst>
              <a:ext uri="{FF2B5EF4-FFF2-40B4-BE49-F238E27FC236}">
                <a16:creationId xmlns:a16="http://schemas.microsoft.com/office/drawing/2014/main" id="{4CFDCA5C-DC3F-4CD4-8815-2B9C486B186E}"/>
              </a:ext>
            </a:extLst>
          </p:cNvPr>
          <p:cNvSpPr>
            <a:spLocks noChangeArrowheads="1"/>
          </p:cNvSpPr>
          <p:nvPr/>
        </p:nvSpPr>
        <p:spPr bwMode="auto">
          <a:xfrm>
            <a:off x="1600200" y="2576514"/>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t>Biểu thức u </a:t>
            </a:r>
          </a:p>
        </p:txBody>
      </p:sp>
      <p:sp>
        <p:nvSpPr>
          <p:cNvPr id="20497" name="Rectangle 203">
            <a:extLst>
              <a:ext uri="{FF2B5EF4-FFF2-40B4-BE49-F238E27FC236}">
                <a16:creationId xmlns:a16="http://schemas.microsoft.com/office/drawing/2014/main" id="{4DA93F54-1167-4C5F-877D-42099BBBB3FB}"/>
              </a:ext>
            </a:extLst>
          </p:cNvPr>
          <p:cNvSpPr>
            <a:spLocks noChangeArrowheads="1"/>
          </p:cNvSpPr>
          <p:nvPr/>
        </p:nvSpPr>
        <p:spPr bwMode="auto">
          <a:xfrm>
            <a:off x="1752600" y="3519489"/>
            <a:ext cx="1447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t>Biểu thức ĐL Ôm </a:t>
            </a:r>
          </a:p>
        </p:txBody>
      </p:sp>
      <p:sp>
        <p:nvSpPr>
          <p:cNvPr id="20498" name="Rectangle 204">
            <a:extLst>
              <a:ext uri="{FF2B5EF4-FFF2-40B4-BE49-F238E27FC236}">
                <a16:creationId xmlns:a16="http://schemas.microsoft.com/office/drawing/2014/main" id="{1C3FB38D-C89D-4D9A-A1BD-4A21EE787E8A}"/>
              </a:ext>
            </a:extLst>
          </p:cNvPr>
          <p:cNvSpPr>
            <a:spLocks noChangeArrowheads="1"/>
          </p:cNvSpPr>
          <p:nvPr/>
        </p:nvSpPr>
        <p:spPr bwMode="auto">
          <a:xfrm>
            <a:off x="1752600" y="5272089"/>
            <a:ext cx="1447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t>Giản đồ vectơ</a:t>
            </a:r>
          </a:p>
        </p:txBody>
      </p:sp>
      <p:sp>
        <p:nvSpPr>
          <p:cNvPr id="20499" name="Rectangle 205">
            <a:extLst>
              <a:ext uri="{FF2B5EF4-FFF2-40B4-BE49-F238E27FC236}">
                <a16:creationId xmlns:a16="http://schemas.microsoft.com/office/drawing/2014/main" id="{748F18DF-089A-48E0-A3FA-C602354B0724}"/>
              </a:ext>
            </a:extLst>
          </p:cNvPr>
          <p:cNvSpPr>
            <a:spLocks noChangeArrowheads="1"/>
          </p:cNvSpPr>
          <p:nvPr/>
        </p:nvSpPr>
        <p:spPr bwMode="auto">
          <a:xfrm>
            <a:off x="3200400" y="1752600"/>
            <a:ext cx="27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660033"/>
                </a:solidFill>
              </a:rPr>
              <a:t> </a:t>
            </a:r>
          </a:p>
        </p:txBody>
      </p:sp>
      <p:sp>
        <p:nvSpPr>
          <p:cNvPr id="107726" name="Rectangle 206">
            <a:extLst>
              <a:ext uri="{FF2B5EF4-FFF2-40B4-BE49-F238E27FC236}">
                <a16:creationId xmlns:a16="http://schemas.microsoft.com/office/drawing/2014/main" id="{6D8C4AB0-D97A-4BE1-8B25-2AEF7CF1A955}"/>
              </a:ext>
            </a:extLst>
          </p:cNvPr>
          <p:cNvSpPr>
            <a:spLocks noChangeArrowheads="1"/>
          </p:cNvSpPr>
          <p:nvPr/>
        </p:nvSpPr>
        <p:spPr bwMode="auto">
          <a:xfrm>
            <a:off x="3349626" y="1781146"/>
            <a:ext cx="20056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u </a:t>
            </a:r>
            <a:r>
              <a:rPr lang="en-US" altLang="en-US" sz="2000">
                <a:solidFill>
                  <a:srgbClr val="C00000"/>
                </a:solidFill>
              </a:rPr>
              <a:t>cùng pha </a:t>
            </a:r>
            <a:r>
              <a:rPr lang="en-US" altLang="en-US" sz="2000"/>
              <a:t>với i</a:t>
            </a:r>
          </a:p>
        </p:txBody>
      </p:sp>
      <p:sp>
        <p:nvSpPr>
          <p:cNvPr id="107727" name="Rectangle 207">
            <a:extLst>
              <a:ext uri="{FF2B5EF4-FFF2-40B4-BE49-F238E27FC236}">
                <a16:creationId xmlns:a16="http://schemas.microsoft.com/office/drawing/2014/main" id="{77BCEB5D-0320-4535-B753-937D681D1F31}"/>
              </a:ext>
            </a:extLst>
          </p:cNvPr>
          <p:cNvSpPr>
            <a:spLocks noChangeArrowheads="1"/>
          </p:cNvSpPr>
          <p:nvPr/>
        </p:nvSpPr>
        <p:spPr bwMode="auto">
          <a:xfrm>
            <a:off x="5486400" y="1785938"/>
            <a:ext cx="22733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u </a:t>
            </a:r>
            <a:r>
              <a:rPr lang="en-US" altLang="en-US" sz="2000">
                <a:solidFill>
                  <a:srgbClr val="C00000"/>
                </a:solidFill>
              </a:rPr>
              <a:t>trễ pha </a:t>
            </a:r>
            <a:r>
              <a:rPr lang="en-US" altLang="en-US" sz="2000">
                <a:solidFill>
                  <a:srgbClr val="C00000"/>
                </a:solidFill>
                <a:latin typeface="SimHei" panose="02010609060101010101" pitchFamily="49" charset="-122"/>
                <a:ea typeface="SimHei" panose="02010609060101010101" pitchFamily="49" charset="-122"/>
                <a:sym typeface="Symbol" panose="05050102010706020507" pitchFamily="18" charset="2"/>
              </a:rPr>
              <a:t>/2 </a:t>
            </a:r>
            <a:r>
              <a:rPr lang="en-US" altLang="en-US" sz="2000"/>
              <a:t>với i</a:t>
            </a:r>
          </a:p>
        </p:txBody>
      </p:sp>
      <p:sp>
        <p:nvSpPr>
          <p:cNvPr id="20502" name="Rectangle 209">
            <a:extLst>
              <a:ext uri="{FF2B5EF4-FFF2-40B4-BE49-F238E27FC236}">
                <a16:creationId xmlns:a16="http://schemas.microsoft.com/office/drawing/2014/main" id="{4D7AD870-3B6C-49D7-8D65-5E09253DCE42}"/>
              </a:ext>
            </a:extLst>
          </p:cNvPr>
          <p:cNvSpPr>
            <a:spLocks noChangeArrowheads="1"/>
          </p:cNvSpPr>
          <p:nvPr/>
        </p:nvSpPr>
        <p:spPr bwMode="auto">
          <a:xfrm>
            <a:off x="152400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7730" name="Rectangle 210">
            <a:extLst>
              <a:ext uri="{FF2B5EF4-FFF2-40B4-BE49-F238E27FC236}">
                <a16:creationId xmlns:a16="http://schemas.microsoft.com/office/drawing/2014/main" id="{90734C03-64D9-4A99-BF3E-DCC8F3942D4F}"/>
              </a:ext>
            </a:extLst>
          </p:cNvPr>
          <p:cNvSpPr>
            <a:spLocks noChangeArrowheads="1"/>
          </p:cNvSpPr>
          <p:nvPr/>
        </p:nvSpPr>
        <p:spPr bwMode="auto">
          <a:xfrm>
            <a:off x="3352800" y="2513013"/>
            <a:ext cx="1752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t>u = U</a:t>
            </a:r>
            <a:r>
              <a:rPr lang="en-US" altLang="en-US" sz="2000" baseline="-25000"/>
              <a:t>0</a:t>
            </a:r>
            <a:r>
              <a:rPr lang="en-US" altLang="en-US" sz="2000"/>
              <a:t>cos(</a:t>
            </a:r>
            <a:r>
              <a:rPr lang="en-US" altLang="en-US" sz="2000">
                <a:sym typeface="Symbol" panose="05050102010706020507" pitchFamily="18" charset="2"/>
              </a:rPr>
              <a:t>t)</a:t>
            </a:r>
          </a:p>
        </p:txBody>
      </p:sp>
      <p:sp>
        <p:nvSpPr>
          <p:cNvPr id="107731" name="Rectangle 211">
            <a:extLst>
              <a:ext uri="{FF2B5EF4-FFF2-40B4-BE49-F238E27FC236}">
                <a16:creationId xmlns:a16="http://schemas.microsoft.com/office/drawing/2014/main" id="{21D11797-352F-4187-91CA-36F83FAB1AEF}"/>
              </a:ext>
            </a:extLst>
          </p:cNvPr>
          <p:cNvSpPr>
            <a:spLocks noChangeArrowheads="1"/>
          </p:cNvSpPr>
          <p:nvPr/>
        </p:nvSpPr>
        <p:spPr bwMode="auto">
          <a:xfrm>
            <a:off x="5410200" y="2513013"/>
            <a:ext cx="2514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t>u = U</a:t>
            </a:r>
            <a:r>
              <a:rPr lang="en-US" altLang="en-US" sz="2000" baseline="-25000"/>
              <a:t>0</a:t>
            </a:r>
            <a:r>
              <a:rPr lang="en-US" altLang="en-US" sz="2000"/>
              <a:t>cos(</a:t>
            </a:r>
            <a:r>
              <a:rPr lang="en-US" altLang="en-US" sz="2000">
                <a:sym typeface="Symbol" panose="05050102010706020507" pitchFamily="18" charset="2"/>
              </a:rPr>
              <a:t>t </a:t>
            </a:r>
            <a:r>
              <a:rPr lang="en-US" altLang="en-US" sz="2000">
                <a:solidFill>
                  <a:srgbClr val="0070C0"/>
                </a:solidFill>
                <a:sym typeface="Symbol" panose="05050102010706020507" pitchFamily="18" charset="2"/>
              </a:rPr>
              <a:t>- /2</a:t>
            </a:r>
            <a:r>
              <a:rPr lang="en-US" altLang="en-US" sz="2000">
                <a:sym typeface="Symbol" panose="05050102010706020507" pitchFamily="18" charset="2"/>
              </a:rPr>
              <a:t>)</a:t>
            </a:r>
          </a:p>
        </p:txBody>
      </p:sp>
      <p:grpSp>
        <p:nvGrpSpPr>
          <p:cNvPr id="107755" name="Group 235">
            <a:extLst>
              <a:ext uri="{FF2B5EF4-FFF2-40B4-BE49-F238E27FC236}">
                <a16:creationId xmlns:a16="http://schemas.microsoft.com/office/drawing/2014/main" id="{C83DF0F7-F0C2-4C28-AC21-553840BB4478}"/>
              </a:ext>
            </a:extLst>
          </p:cNvPr>
          <p:cNvGrpSpPr>
            <a:grpSpLocks/>
          </p:cNvGrpSpPr>
          <p:nvPr/>
        </p:nvGrpSpPr>
        <p:grpSpPr bwMode="auto">
          <a:xfrm>
            <a:off x="5888039" y="3124200"/>
            <a:ext cx="1527176" cy="1339850"/>
            <a:chOff x="3178" y="1968"/>
            <a:chExt cx="962" cy="844"/>
          </a:xfrm>
        </p:grpSpPr>
        <mc:AlternateContent xmlns:mc="http://schemas.openxmlformats.org/markup-compatibility/2006" xmlns:a14="http://schemas.microsoft.com/office/drawing/2010/main">
          <mc:Choice Requires="a14">
            <p:sp>
              <p:nvSpPr>
                <p:cNvPr id="20530" name="Object 212">
                  <a:extLst>
                    <a:ext uri="{FF2B5EF4-FFF2-40B4-BE49-F238E27FC236}">
                      <a16:creationId xmlns:a16="http://schemas.microsoft.com/office/drawing/2014/main" id="{8AE7B611-FE81-45E2-933A-89B727CAEE53}"/>
                    </a:ext>
                  </a:extLst>
                </p:cNvPr>
                <p:cNvSpPr txBox="1"/>
                <p:nvPr/>
              </p:nvSpPr>
              <p:spPr bwMode="auto">
                <a:xfrm>
                  <a:off x="3178" y="2428"/>
                  <a:ext cx="962" cy="384"/>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500" i="1" smtClean="0">
                                <a:solidFill>
                                  <a:srgbClr val="00B050"/>
                                </a:solidFill>
                                <a:latin typeface="Cambria Math" panose="02040503050406030204" pitchFamily="18" charset="0"/>
                              </a:rPr>
                            </m:ctrlPr>
                          </m:sSubPr>
                          <m:e>
                            <m:r>
                              <a:rPr lang="en-US" sz="2500" i="1">
                                <a:solidFill>
                                  <a:srgbClr val="00B050"/>
                                </a:solidFill>
                                <a:latin typeface="Cambria Math" panose="02040503050406030204" pitchFamily="18" charset="0"/>
                              </a:rPr>
                              <m:t>𝑍</m:t>
                            </m:r>
                          </m:e>
                          <m:sub>
                            <m:r>
                              <a:rPr lang="en-US" sz="2500" i="1">
                                <a:solidFill>
                                  <a:srgbClr val="00B050"/>
                                </a:solidFill>
                                <a:latin typeface="Cambria Math" panose="02040503050406030204" pitchFamily="18" charset="0"/>
                              </a:rPr>
                              <m:t>𝐶</m:t>
                            </m:r>
                          </m:sub>
                        </m:sSub>
                        <m:r>
                          <a:rPr lang="en-US" sz="2500" i="1">
                            <a:solidFill>
                              <a:srgbClr val="00B050"/>
                            </a:solidFill>
                            <a:latin typeface="Cambria Math" panose="02040503050406030204" pitchFamily="18" charset="0"/>
                          </a:rPr>
                          <m:t>=</m:t>
                        </m:r>
                        <m:f>
                          <m:fPr>
                            <m:ctrlPr>
                              <a:rPr lang="en-US" sz="2500" i="1">
                                <a:solidFill>
                                  <a:srgbClr val="00B050"/>
                                </a:solidFill>
                                <a:latin typeface="Cambria Math" panose="02040503050406030204" pitchFamily="18" charset="0"/>
                              </a:rPr>
                            </m:ctrlPr>
                          </m:fPr>
                          <m:num>
                            <m:r>
                              <a:rPr lang="en-US" sz="2500" i="1">
                                <a:solidFill>
                                  <a:srgbClr val="00B050"/>
                                </a:solidFill>
                                <a:latin typeface="Cambria Math" panose="02040503050406030204" pitchFamily="18" charset="0"/>
                              </a:rPr>
                              <m:t>1</m:t>
                            </m:r>
                          </m:num>
                          <m:den>
                            <m:r>
                              <a:rPr lang="en-US" sz="2500" i="1">
                                <a:solidFill>
                                  <a:srgbClr val="00B050"/>
                                </a:solidFill>
                                <a:latin typeface="Cambria Math" panose="02040503050406030204" pitchFamily="18" charset="0"/>
                              </a:rPr>
                              <m:t>𝜔</m:t>
                            </m:r>
                            <m:r>
                              <a:rPr lang="en-US" sz="2500" i="1">
                                <a:solidFill>
                                  <a:srgbClr val="00B050"/>
                                </a:solidFill>
                                <a:latin typeface="Cambria Math" panose="02040503050406030204" pitchFamily="18" charset="0"/>
                              </a:rPr>
                              <m:t>𝐶</m:t>
                            </m:r>
                          </m:den>
                        </m:f>
                      </m:oMath>
                    </m:oMathPara>
                  </a14:m>
                  <a:endParaRPr lang="en-US" sz="2500">
                    <a:solidFill>
                      <a:srgbClr val="00B050"/>
                    </a:solidFill>
                  </a:endParaRPr>
                </a:p>
              </p:txBody>
            </p:sp>
          </mc:Choice>
          <mc:Fallback xmlns="">
            <p:sp>
              <p:nvSpPr>
                <p:cNvPr id="20530" name="Object 212">
                  <a:extLst>
                    <a:ext uri="{FF2B5EF4-FFF2-40B4-BE49-F238E27FC236}">
                      <a16:creationId xmlns:a16="http://schemas.microsoft.com/office/drawing/2014/main" id="{8AE7B611-FE81-45E2-933A-89B727CAEE53}"/>
                    </a:ext>
                  </a:extLst>
                </p:cNvPr>
                <p:cNvSpPr txBox="1">
                  <a:spLocks noRot="1" noChangeAspect="1" noMove="1" noResize="1" noEditPoints="1" noAdjustHandles="1" noChangeArrowheads="1" noChangeShapeType="1" noTextEdit="1"/>
                </p:cNvSpPr>
                <p:nvPr/>
              </p:nvSpPr>
              <p:spPr bwMode="auto">
                <a:xfrm>
                  <a:off x="3178" y="2428"/>
                  <a:ext cx="962" cy="384"/>
                </a:xfrm>
                <a:prstGeom prst="rect">
                  <a:avLst/>
                </a:prstGeom>
                <a:blipFill>
                  <a:blip r:embed="rId3"/>
                  <a:stretch>
                    <a:fillRect b="-26000"/>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31" name="Object 214">
                  <a:extLst>
                    <a:ext uri="{FF2B5EF4-FFF2-40B4-BE49-F238E27FC236}">
                      <a16:creationId xmlns:a16="http://schemas.microsoft.com/office/drawing/2014/main" id="{BC9C4575-B990-4E9D-B5D2-72CD250A4D76}"/>
                    </a:ext>
                  </a:extLst>
                </p:cNvPr>
                <p:cNvSpPr txBox="1"/>
                <p:nvPr/>
              </p:nvSpPr>
              <p:spPr bwMode="auto">
                <a:xfrm>
                  <a:off x="3366" y="1968"/>
                  <a:ext cx="368" cy="424"/>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500" i="1" smtClean="0">
                            <a:solidFill>
                              <a:srgbClr val="00B050"/>
                            </a:solidFill>
                            <a:latin typeface="Cambria Math" panose="02040503050406030204" pitchFamily="18" charset="0"/>
                          </a:rPr>
                          <m:t>=</m:t>
                        </m:r>
                        <m:f>
                          <m:fPr>
                            <m:ctrlPr>
                              <a:rPr lang="en-US" sz="2500" i="1">
                                <a:solidFill>
                                  <a:srgbClr val="00B050"/>
                                </a:solidFill>
                                <a:latin typeface="Cambria Math" panose="02040503050406030204" pitchFamily="18" charset="0"/>
                              </a:rPr>
                            </m:ctrlPr>
                          </m:fPr>
                          <m:num>
                            <m:r>
                              <a:rPr lang="en-US" sz="2500" i="1">
                                <a:solidFill>
                                  <a:srgbClr val="00B050"/>
                                </a:solidFill>
                                <a:latin typeface="Cambria Math" panose="02040503050406030204" pitchFamily="18" charset="0"/>
                              </a:rPr>
                              <m:t>𝑈</m:t>
                            </m:r>
                          </m:num>
                          <m:den>
                            <m:sSub>
                              <m:sSubPr>
                                <m:ctrlPr>
                                  <a:rPr lang="en-US" sz="2500" i="1">
                                    <a:solidFill>
                                      <a:srgbClr val="00B050"/>
                                    </a:solidFill>
                                    <a:latin typeface="Cambria Math" panose="02040503050406030204" pitchFamily="18" charset="0"/>
                                  </a:rPr>
                                </m:ctrlPr>
                              </m:sSubPr>
                              <m:e>
                                <m:r>
                                  <a:rPr lang="en-US" sz="2500" i="1">
                                    <a:solidFill>
                                      <a:srgbClr val="00B050"/>
                                    </a:solidFill>
                                    <a:latin typeface="Cambria Math" panose="02040503050406030204" pitchFamily="18" charset="0"/>
                                  </a:rPr>
                                  <m:t>𝑍</m:t>
                                </m:r>
                              </m:e>
                              <m:sub>
                                <m:r>
                                  <a:rPr lang="en-US" sz="2500" i="1">
                                    <a:solidFill>
                                      <a:srgbClr val="00B050"/>
                                    </a:solidFill>
                                    <a:latin typeface="Cambria Math" panose="02040503050406030204" pitchFamily="18" charset="0"/>
                                  </a:rPr>
                                  <m:t>𝐶</m:t>
                                </m:r>
                              </m:sub>
                            </m:sSub>
                          </m:den>
                        </m:f>
                      </m:oMath>
                    </m:oMathPara>
                  </a14:m>
                  <a:endParaRPr lang="en-US" sz="2500">
                    <a:solidFill>
                      <a:srgbClr val="00B050"/>
                    </a:solidFill>
                  </a:endParaRPr>
                </a:p>
              </p:txBody>
            </p:sp>
          </mc:Choice>
          <mc:Fallback xmlns="">
            <p:sp>
              <p:nvSpPr>
                <p:cNvPr id="20531" name="Object 214">
                  <a:extLst>
                    <a:ext uri="{FF2B5EF4-FFF2-40B4-BE49-F238E27FC236}">
                      <a16:creationId xmlns:a16="http://schemas.microsoft.com/office/drawing/2014/main" id="{BC9C4575-B990-4E9D-B5D2-72CD250A4D76}"/>
                    </a:ext>
                  </a:extLst>
                </p:cNvPr>
                <p:cNvSpPr txBox="1">
                  <a:spLocks noRot="1" noChangeAspect="1" noMove="1" noResize="1" noEditPoints="1" noAdjustHandles="1" noChangeArrowheads="1" noChangeShapeType="1" noTextEdit="1"/>
                </p:cNvSpPr>
                <p:nvPr/>
              </p:nvSpPr>
              <p:spPr bwMode="auto">
                <a:xfrm>
                  <a:off x="3366" y="1968"/>
                  <a:ext cx="368" cy="424"/>
                </a:xfrm>
                <a:prstGeom prst="rect">
                  <a:avLst/>
                </a:prstGeom>
                <a:blipFill>
                  <a:blip r:embed="rId4"/>
                  <a:stretch>
                    <a:fillRect r="-29167" b="-23636"/>
                  </a:stretch>
                </a:blipFill>
                <a:ln>
                  <a:noFill/>
                </a:ln>
                <a:effectLst/>
              </p:spPr>
              <p:txBody>
                <a:bodyPr/>
                <a:lstStyle/>
                <a:p>
                  <a:r>
                    <a:rPr lang="en-US">
                      <a:noFill/>
                    </a:rPr>
                    <a:t> </a:t>
                  </a:r>
                </a:p>
              </p:txBody>
            </p:sp>
          </mc:Fallback>
        </mc:AlternateContent>
        <p:sp>
          <p:nvSpPr>
            <p:cNvPr id="20532" name="Text Box 217">
              <a:extLst>
                <a:ext uri="{FF2B5EF4-FFF2-40B4-BE49-F238E27FC236}">
                  <a16:creationId xmlns:a16="http://schemas.microsoft.com/office/drawing/2014/main" id="{0C19C7FB-AB72-4C4E-9A11-4D3C8C3B1F0A}"/>
                </a:ext>
              </a:extLst>
            </p:cNvPr>
            <p:cNvSpPr txBox="1">
              <a:spLocks noChangeArrowheads="1"/>
            </p:cNvSpPr>
            <p:nvPr/>
          </p:nvSpPr>
          <p:spPr bwMode="auto">
            <a:xfrm>
              <a:off x="3213" y="2075"/>
              <a:ext cx="173"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500">
                  <a:solidFill>
                    <a:srgbClr val="00B050"/>
                  </a:solidFill>
                </a:rPr>
                <a:t>I</a:t>
              </a:r>
            </a:p>
          </p:txBody>
        </p:sp>
      </p:grpSp>
      <mc:AlternateContent xmlns:mc="http://schemas.openxmlformats.org/markup-compatibility/2006" xmlns:a14="http://schemas.microsoft.com/office/drawing/2010/main">
        <mc:Choice Requires="a14">
          <p:sp>
            <p:nvSpPr>
              <p:cNvPr id="107738" name="Object 218">
                <a:extLst>
                  <a:ext uri="{FF2B5EF4-FFF2-40B4-BE49-F238E27FC236}">
                    <a16:creationId xmlns:a16="http://schemas.microsoft.com/office/drawing/2014/main" id="{FC47153D-1C86-4A8B-AE18-7FD182C2A401}"/>
                  </a:ext>
                </a:extLst>
              </p:cNvPr>
              <p:cNvSpPr txBox="1">
                <a:spLocks noGrp="1"/>
              </p:cNvSpPr>
              <p:nvPr>
                <p:ph sz="quarter" idx="3"/>
              </p:nvPr>
            </p:nvSpPr>
            <p:spPr bwMode="auto">
              <a:xfrm>
                <a:off x="3886199" y="3505200"/>
                <a:ext cx="1038221" cy="685800"/>
              </a:xfrm>
              <a:prstGeom prst="rect">
                <a:avLst/>
              </a:prstGeom>
              <a:noFill/>
              <a:ln>
                <a:noFill/>
              </a:ln>
              <a:effectLst/>
            </p:spPr>
            <p:txBody>
              <a:bodyPr>
                <a:noAutofit/>
              </a:bodyPr>
              <a:lstStyle/>
              <a:p>
                <a:pPr>
                  <a:buNone/>
                </a:pPr>
                <a14:m>
                  <m:oMathPara xmlns:m="http://schemas.openxmlformats.org/officeDocument/2006/math">
                    <m:oMathParaPr>
                      <m:jc m:val="left"/>
                    </m:oMathParaPr>
                    <m:oMath xmlns:m="http://schemas.openxmlformats.org/officeDocument/2006/math">
                      <m:r>
                        <a:rPr lang="en-US" sz="2500" i="1" smtClean="0">
                          <a:solidFill>
                            <a:srgbClr val="00B050"/>
                          </a:solidFill>
                          <a:latin typeface="Cambria Math" panose="02040503050406030204" pitchFamily="18" charset="0"/>
                        </a:rPr>
                        <m:t>𝐼</m:t>
                      </m:r>
                      <m:r>
                        <a:rPr lang="en-US" sz="2500" i="1" smtClean="0">
                          <a:solidFill>
                            <a:srgbClr val="00B050"/>
                          </a:solidFill>
                          <a:latin typeface="Cambria Math" panose="02040503050406030204" pitchFamily="18" charset="0"/>
                        </a:rPr>
                        <m:t>=</m:t>
                      </m:r>
                      <m:f>
                        <m:fPr>
                          <m:ctrlPr>
                            <a:rPr lang="en-US" sz="2500" i="1">
                              <a:solidFill>
                                <a:srgbClr val="00B050"/>
                              </a:solidFill>
                              <a:latin typeface="Cambria Math" panose="02040503050406030204" pitchFamily="18" charset="0"/>
                            </a:rPr>
                          </m:ctrlPr>
                        </m:fPr>
                        <m:num>
                          <m:r>
                            <a:rPr lang="en-US" sz="2500" i="1">
                              <a:solidFill>
                                <a:srgbClr val="00B050"/>
                              </a:solidFill>
                              <a:latin typeface="Cambria Math" panose="02040503050406030204" pitchFamily="18" charset="0"/>
                            </a:rPr>
                            <m:t>𝑈</m:t>
                          </m:r>
                        </m:num>
                        <m:den>
                          <m:r>
                            <a:rPr lang="en-US" sz="2500" i="1">
                              <a:solidFill>
                                <a:srgbClr val="00B050"/>
                              </a:solidFill>
                              <a:latin typeface="Cambria Math" panose="02040503050406030204" pitchFamily="18" charset="0"/>
                            </a:rPr>
                            <m:t>𝑅</m:t>
                          </m:r>
                        </m:den>
                      </m:f>
                    </m:oMath>
                  </m:oMathPara>
                </a14:m>
                <a:endParaRPr lang="en-US" sz="2500">
                  <a:solidFill>
                    <a:srgbClr val="00B050"/>
                  </a:solidFill>
                </a:endParaRPr>
              </a:p>
            </p:txBody>
          </p:sp>
        </mc:Choice>
        <mc:Fallback xmlns="">
          <p:sp>
            <p:nvSpPr>
              <p:cNvPr id="107738" name="Object 218">
                <a:extLst>
                  <a:ext uri="{FF2B5EF4-FFF2-40B4-BE49-F238E27FC236}">
                    <a16:creationId xmlns:a16="http://schemas.microsoft.com/office/drawing/2014/main" id="{FC47153D-1C86-4A8B-AE18-7FD182C2A401}"/>
                  </a:ext>
                </a:extLst>
              </p:cNvPr>
              <p:cNvSpPr txBox="1">
                <a:spLocks noRot="1" noChangeAspect="1" noMove="1" noResize="1" noEditPoints="1" noAdjustHandles="1" noChangeArrowheads="1" noChangeShapeType="1" noTextEdit="1"/>
              </p:cNvSpPr>
              <p:nvPr>
                <p:ph sz="quarter" idx="3"/>
              </p:nvPr>
            </p:nvSpPr>
            <p:spPr bwMode="auto">
              <a:xfrm>
                <a:off x="3886199" y="3505200"/>
                <a:ext cx="1038221" cy="685800"/>
              </a:xfrm>
              <a:prstGeom prst="rect">
                <a:avLst/>
              </a:prstGeom>
              <a:blipFill>
                <a:blip r:embed="rId5"/>
                <a:stretch>
                  <a:fillRect b="-10619"/>
                </a:stretch>
              </a:blipFill>
              <a:ln>
                <a:noFill/>
              </a:ln>
              <a:effectLst/>
            </p:spPr>
            <p:txBody>
              <a:bodyPr/>
              <a:lstStyle/>
              <a:p>
                <a:r>
                  <a:rPr lang="en-US">
                    <a:noFill/>
                  </a:rPr>
                  <a:t> </a:t>
                </a:r>
              </a:p>
            </p:txBody>
          </p:sp>
        </mc:Fallback>
      </mc:AlternateContent>
      <p:grpSp>
        <p:nvGrpSpPr>
          <p:cNvPr id="107748" name="Group 228">
            <a:extLst>
              <a:ext uri="{FF2B5EF4-FFF2-40B4-BE49-F238E27FC236}">
                <a16:creationId xmlns:a16="http://schemas.microsoft.com/office/drawing/2014/main" id="{6DC65BFA-4AF3-4A14-B396-746A25E7ED0E}"/>
              </a:ext>
            </a:extLst>
          </p:cNvPr>
          <p:cNvGrpSpPr>
            <a:grpSpLocks/>
          </p:cNvGrpSpPr>
          <p:nvPr/>
        </p:nvGrpSpPr>
        <p:grpSpPr bwMode="auto">
          <a:xfrm>
            <a:off x="5715001" y="4876800"/>
            <a:ext cx="1946275" cy="1581150"/>
            <a:chOff x="2832" y="3072"/>
            <a:chExt cx="1226" cy="996"/>
          </a:xfrm>
        </p:grpSpPr>
        <p:sp>
          <p:nvSpPr>
            <p:cNvPr id="20526" name="Line 222">
              <a:extLst>
                <a:ext uri="{FF2B5EF4-FFF2-40B4-BE49-F238E27FC236}">
                  <a16:creationId xmlns:a16="http://schemas.microsoft.com/office/drawing/2014/main" id="{1D9EDB6C-CE99-4D2C-9239-6546C1BD84F0}"/>
                </a:ext>
              </a:extLst>
            </p:cNvPr>
            <p:cNvSpPr>
              <a:spLocks noChangeShapeType="1"/>
            </p:cNvSpPr>
            <p:nvPr/>
          </p:nvSpPr>
          <p:spPr bwMode="auto">
            <a:xfrm>
              <a:off x="2832" y="3216"/>
              <a:ext cx="1109" cy="0"/>
            </a:xfrm>
            <a:prstGeom prst="line">
              <a:avLst/>
            </a:prstGeom>
            <a:noFill/>
            <a:ln w="38100">
              <a:solidFill>
                <a:srgbClr val="0033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20527" name="Object 223">
                  <a:extLst>
                    <a:ext uri="{FF2B5EF4-FFF2-40B4-BE49-F238E27FC236}">
                      <a16:creationId xmlns:a16="http://schemas.microsoft.com/office/drawing/2014/main" id="{0A6D07F9-13B0-4D37-BC8B-AAC029921DE0}"/>
                    </a:ext>
                  </a:extLst>
                </p:cNvPr>
                <p:cNvSpPr txBox="1"/>
                <p:nvPr/>
              </p:nvSpPr>
              <p:spPr bwMode="auto">
                <a:xfrm>
                  <a:off x="3936" y="3072"/>
                  <a:ext cx="122" cy="336"/>
                </a:xfrm>
                <a:prstGeom prst="rect">
                  <a:avLst/>
                </a:prstGeom>
                <a:noFill/>
                <a:ln>
                  <a:noFill/>
                </a:ln>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𝐼</m:t>
                                </m:r>
                              </m:e>
                            </m:acc>
                          </m:e>
                          <m:sub>
                            <m:r>
                              <a:rPr lang="en-US" i="1">
                                <a:solidFill>
                                  <a:srgbClr val="000000"/>
                                </a:solidFill>
                                <a:latin typeface="Cambria Math" panose="02040503050406030204" pitchFamily="18" charset="0"/>
                              </a:rPr>
                              <m:t>0</m:t>
                            </m:r>
                          </m:sub>
                        </m:sSub>
                      </m:oMath>
                    </m:oMathPara>
                  </a14:m>
                  <a:endParaRPr lang="en-US"/>
                </a:p>
              </p:txBody>
            </p:sp>
          </mc:Choice>
          <mc:Fallback xmlns="">
            <p:sp>
              <p:nvSpPr>
                <p:cNvPr id="20527" name="Object 223">
                  <a:extLst>
                    <a:ext uri="{FF2B5EF4-FFF2-40B4-BE49-F238E27FC236}">
                      <a16:creationId xmlns:a16="http://schemas.microsoft.com/office/drawing/2014/main" id="{0A6D07F9-13B0-4D37-BC8B-AAC029921DE0}"/>
                    </a:ext>
                  </a:extLst>
                </p:cNvPr>
                <p:cNvSpPr txBox="1">
                  <a:spLocks noRot="1" noChangeAspect="1" noMove="1" noResize="1" noEditPoints="1" noAdjustHandles="1" noChangeArrowheads="1" noChangeShapeType="1" noTextEdit="1"/>
                </p:cNvSpPr>
                <p:nvPr/>
              </p:nvSpPr>
              <p:spPr bwMode="auto">
                <a:xfrm>
                  <a:off x="3936" y="3072"/>
                  <a:ext cx="122" cy="336"/>
                </a:xfrm>
                <a:prstGeom prst="rect">
                  <a:avLst/>
                </a:prstGeom>
                <a:blipFill>
                  <a:blip r:embed="rId6"/>
                  <a:stretch>
                    <a:fillRect t="-5682" r="-34375"/>
                  </a:stretch>
                </a:blipFill>
                <a:ln>
                  <a:noFill/>
                </a:ln>
              </p:spPr>
              <p:txBody>
                <a:bodyPr/>
                <a:lstStyle/>
                <a:p>
                  <a:r>
                    <a:rPr lang="en-US">
                      <a:noFill/>
                    </a:rPr>
                    <a:t> </a:t>
                  </a:r>
                </a:p>
              </p:txBody>
            </p:sp>
          </mc:Fallback>
        </mc:AlternateContent>
        <p:sp>
          <p:nvSpPr>
            <p:cNvPr id="20528" name="Line 225">
              <a:extLst>
                <a:ext uri="{FF2B5EF4-FFF2-40B4-BE49-F238E27FC236}">
                  <a16:creationId xmlns:a16="http://schemas.microsoft.com/office/drawing/2014/main" id="{B9861EE3-BAD4-4652-BCAB-3852D7FC2E0C}"/>
                </a:ext>
              </a:extLst>
            </p:cNvPr>
            <p:cNvSpPr>
              <a:spLocks noChangeShapeType="1"/>
            </p:cNvSpPr>
            <p:nvPr/>
          </p:nvSpPr>
          <p:spPr bwMode="auto">
            <a:xfrm>
              <a:off x="2832" y="3216"/>
              <a:ext cx="0" cy="723"/>
            </a:xfrm>
            <a:prstGeom prst="line">
              <a:avLst/>
            </a:prstGeom>
            <a:noFill/>
            <a:ln w="38100">
              <a:solidFill>
                <a:srgbClr val="660066"/>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20529" name="Object 226">
                  <a:extLst>
                    <a:ext uri="{FF2B5EF4-FFF2-40B4-BE49-F238E27FC236}">
                      <a16:creationId xmlns:a16="http://schemas.microsoft.com/office/drawing/2014/main" id="{3BC42B3B-55D6-4717-B4DD-22521875089A}"/>
                    </a:ext>
                  </a:extLst>
                </p:cNvPr>
                <p:cNvSpPr txBox="1"/>
                <p:nvPr/>
              </p:nvSpPr>
              <p:spPr bwMode="auto">
                <a:xfrm>
                  <a:off x="2880" y="3840"/>
                  <a:ext cx="192" cy="228"/>
                </a:xfrm>
                <a:prstGeom prst="rect">
                  <a:avLst/>
                </a:prstGeom>
                <a:noFill/>
                <a:ln>
                  <a:noFill/>
                </a:ln>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𝑈</m:t>
                                </m:r>
                              </m:e>
                            </m:acc>
                          </m:e>
                          <m:sub>
                            <m:r>
                              <a:rPr lang="en-US" i="1">
                                <a:solidFill>
                                  <a:srgbClr val="000000"/>
                                </a:solidFill>
                                <a:latin typeface="Cambria Math" panose="02040503050406030204" pitchFamily="18" charset="0"/>
                              </a:rPr>
                              <m:t>0</m:t>
                            </m:r>
                            <m:r>
                              <a:rPr lang="en-US" i="1">
                                <a:solidFill>
                                  <a:srgbClr val="000000"/>
                                </a:solidFill>
                                <a:latin typeface="Cambria Math" panose="02040503050406030204" pitchFamily="18" charset="0"/>
                              </a:rPr>
                              <m:t>𝐶</m:t>
                            </m:r>
                          </m:sub>
                        </m:sSub>
                      </m:oMath>
                    </m:oMathPara>
                  </a14:m>
                  <a:endParaRPr lang="en-US"/>
                </a:p>
              </p:txBody>
            </p:sp>
          </mc:Choice>
          <mc:Fallback xmlns="">
            <p:sp>
              <p:nvSpPr>
                <p:cNvPr id="20529" name="Object 226">
                  <a:extLst>
                    <a:ext uri="{FF2B5EF4-FFF2-40B4-BE49-F238E27FC236}">
                      <a16:creationId xmlns:a16="http://schemas.microsoft.com/office/drawing/2014/main" id="{3BC42B3B-55D6-4717-B4DD-22521875089A}"/>
                    </a:ext>
                  </a:extLst>
                </p:cNvPr>
                <p:cNvSpPr txBox="1">
                  <a:spLocks noRot="1" noChangeAspect="1" noMove="1" noResize="1" noEditPoints="1" noAdjustHandles="1" noChangeArrowheads="1" noChangeShapeType="1" noTextEdit="1"/>
                </p:cNvSpPr>
                <p:nvPr/>
              </p:nvSpPr>
              <p:spPr bwMode="auto">
                <a:xfrm>
                  <a:off x="2880" y="3840"/>
                  <a:ext cx="192" cy="228"/>
                </a:xfrm>
                <a:prstGeom prst="rect">
                  <a:avLst/>
                </a:prstGeom>
                <a:blipFill>
                  <a:blip r:embed="rId7"/>
                  <a:stretch>
                    <a:fillRect r="-12000"/>
                  </a:stretch>
                </a:blipFill>
                <a:ln>
                  <a:noFill/>
                </a:ln>
              </p:spPr>
              <p:txBody>
                <a:bodyPr/>
                <a:lstStyle/>
                <a:p>
                  <a:r>
                    <a:rPr lang="en-US">
                      <a:noFill/>
                    </a:rPr>
                    <a:t> </a:t>
                  </a:r>
                </a:p>
              </p:txBody>
            </p:sp>
          </mc:Fallback>
        </mc:AlternateContent>
      </p:grpSp>
      <p:grpSp>
        <p:nvGrpSpPr>
          <p:cNvPr id="107756" name="Group 236">
            <a:extLst>
              <a:ext uri="{FF2B5EF4-FFF2-40B4-BE49-F238E27FC236}">
                <a16:creationId xmlns:a16="http://schemas.microsoft.com/office/drawing/2014/main" id="{F1D5E9C8-1763-456E-A92A-36B95BDD9AD7}"/>
              </a:ext>
            </a:extLst>
          </p:cNvPr>
          <p:cNvGrpSpPr>
            <a:grpSpLocks/>
          </p:cNvGrpSpPr>
          <p:nvPr/>
        </p:nvGrpSpPr>
        <p:grpSpPr bwMode="auto">
          <a:xfrm>
            <a:off x="3198813" y="5105400"/>
            <a:ext cx="2138362" cy="609600"/>
            <a:chOff x="1199" y="3216"/>
            <a:chExt cx="1347" cy="384"/>
          </a:xfrm>
        </p:grpSpPr>
        <p:grpSp>
          <p:nvGrpSpPr>
            <p:cNvPr id="20520" name="Group 229">
              <a:extLst>
                <a:ext uri="{FF2B5EF4-FFF2-40B4-BE49-F238E27FC236}">
                  <a16:creationId xmlns:a16="http://schemas.microsoft.com/office/drawing/2014/main" id="{9B76B7AB-8200-4944-BD93-B3597002DA8F}"/>
                </a:ext>
              </a:extLst>
            </p:cNvPr>
            <p:cNvGrpSpPr>
              <a:grpSpLocks/>
            </p:cNvGrpSpPr>
            <p:nvPr/>
          </p:nvGrpSpPr>
          <p:grpSpPr bwMode="auto">
            <a:xfrm>
              <a:off x="1199" y="3264"/>
              <a:ext cx="1347" cy="336"/>
              <a:chOff x="2607" y="3264"/>
              <a:chExt cx="1834" cy="336"/>
            </a:xfrm>
          </p:grpSpPr>
          <p:sp>
            <p:nvSpPr>
              <p:cNvPr id="20524" name="Line 230">
                <a:extLst>
                  <a:ext uri="{FF2B5EF4-FFF2-40B4-BE49-F238E27FC236}">
                    <a16:creationId xmlns:a16="http://schemas.microsoft.com/office/drawing/2014/main" id="{E19D20D5-6507-4CEF-8F39-884C04E11973}"/>
                  </a:ext>
                </a:extLst>
              </p:cNvPr>
              <p:cNvSpPr>
                <a:spLocks noChangeShapeType="1"/>
              </p:cNvSpPr>
              <p:nvPr/>
            </p:nvSpPr>
            <p:spPr bwMode="auto">
              <a:xfrm>
                <a:off x="2607" y="3591"/>
                <a:ext cx="1824" cy="0"/>
              </a:xfrm>
              <a:prstGeom prst="line">
                <a:avLst/>
              </a:prstGeom>
              <a:noFill/>
              <a:ln w="38100">
                <a:solidFill>
                  <a:srgbClr val="0033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20525" name="Object 231">
                    <a:extLst>
                      <a:ext uri="{FF2B5EF4-FFF2-40B4-BE49-F238E27FC236}">
                        <a16:creationId xmlns:a16="http://schemas.microsoft.com/office/drawing/2014/main" id="{83F2A411-320A-47E0-BF39-80EBA66E9C62}"/>
                      </a:ext>
                    </a:extLst>
                  </p:cNvPr>
                  <p:cNvSpPr txBox="1"/>
                  <p:nvPr/>
                </p:nvSpPr>
                <p:spPr bwMode="auto">
                  <a:xfrm>
                    <a:off x="4242" y="3264"/>
                    <a:ext cx="199" cy="336"/>
                  </a:xfrm>
                  <a:prstGeom prst="rect">
                    <a:avLst/>
                  </a:prstGeom>
                  <a:noFill/>
                  <a:ln>
                    <a:noFill/>
                  </a:ln>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𝐼</m:t>
                                  </m:r>
                                </m:e>
                              </m:acc>
                            </m:e>
                            <m:sub>
                              <m:r>
                                <a:rPr lang="en-US" i="1">
                                  <a:solidFill>
                                    <a:srgbClr val="000000"/>
                                  </a:solidFill>
                                  <a:latin typeface="Cambria Math" panose="02040503050406030204" pitchFamily="18" charset="0"/>
                                </a:rPr>
                                <m:t>0</m:t>
                              </m:r>
                            </m:sub>
                          </m:sSub>
                        </m:oMath>
                      </m:oMathPara>
                    </a14:m>
                    <a:endParaRPr lang="en-US"/>
                  </a:p>
                </p:txBody>
              </p:sp>
            </mc:Choice>
            <mc:Fallback xmlns="">
              <p:sp>
                <p:nvSpPr>
                  <p:cNvPr id="20525" name="Object 231">
                    <a:extLst>
                      <a:ext uri="{FF2B5EF4-FFF2-40B4-BE49-F238E27FC236}">
                        <a16:creationId xmlns:a16="http://schemas.microsoft.com/office/drawing/2014/main" id="{83F2A411-320A-47E0-BF39-80EBA66E9C62}"/>
                      </a:ext>
                    </a:extLst>
                  </p:cNvPr>
                  <p:cNvSpPr txBox="1">
                    <a:spLocks noRot="1" noChangeAspect="1" noMove="1" noResize="1" noEditPoints="1" noAdjustHandles="1" noChangeArrowheads="1" noChangeShapeType="1" noTextEdit="1"/>
                  </p:cNvSpPr>
                  <p:nvPr/>
                </p:nvSpPr>
                <p:spPr bwMode="auto">
                  <a:xfrm>
                    <a:off x="4242" y="3264"/>
                    <a:ext cx="199" cy="336"/>
                  </a:xfrm>
                  <a:prstGeom prst="rect">
                    <a:avLst/>
                  </a:prstGeom>
                  <a:blipFill>
                    <a:blip r:embed="rId8"/>
                    <a:stretch>
                      <a:fillRect t="-9091" r="-30769"/>
                    </a:stretch>
                  </a:blipFill>
                  <a:ln>
                    <a:noFill/>
                  </a:ln>
                </p:spPr>
                <p:txBody>
                  <a:bodyPr/>
                  <a:lstStyle/>
                  <a:p>
                    <a:r>
                      <a:rPr lang="en-US">
                        <a:noFill/>
                      </a:rPr>
                      <a:t> </a:t>
                    </a:r>
                  </a:p>
                </p:txBody>
              </p:sp>
            </mc:Fallback>
          </mc:AlternateContent>
        </p:grpSp>
        <p:grpSp>
          <p:nvGrpSpPr>
            <p:cNvPr id="20521" name="Group 232">
              <a:extLst>
                <a:ext uri="{FF2B5EF4-FFF2-40B4-BE49-F238E27FC236}">
                  <a16:creationId xmlns:a16="http://schemas.microsoft.com/office/drawing/2014/main" id="{40F27104-4766-4396-91D0-55B3BFD5BD45}"/>
                </a:ext>
              </a:extLst>
            </p:cNvPr>
            <p:cNvGrpSpPr>
              <a:grpSpLocks/>
            </p:cNvGrpSpPr>
            <p:nvPr/>
          </p:nvGrpSpPr>
          <p:grpSpPr bwMode="auto">
            <a:xfrm>
              <a:off x="1200" y="3216"/>
              <a:ext cx="988" cy="344"/>
              <a:chOff x="2592" y="3207"/>
              <a:chExt cx="1344" cy="345"/>
            </a:xfrm>
          </p:grpSpPr>
          <p:sp>
            <p:nvSpPr>
              <p:cNvPr id="20522" name="Line 233">
                <a:extLst>
                  <a:ext uri="{FF2B5EF4-FFF2-40B4-BE49-F238E27FC236}">
                    <a16:creationId xmlns:a16="http://schemas.microsoft.com/office/drawing/2014/main" id="{22141BC5-C452-4755-BADF-419E1B24B32D}"/>
                  </a:ext>
                </a:extLst>
              </p:cNvPr>
              <p:cNvSpPr>
                <a:spLocks noChangeShapeType="1"/>
              </p:cNvSpPr>
              <p:nvPr/>
            </p:nvSpPr>
            <p:spPr bwMode="auto">
              <a:xfrm>
                <a:off x="2592" y="3552"/>
                <a:ext cx="1296" cy="0"/>
              </a:xfrm>
              <a:prstGeom prst="line">
                <a:avLst/>
              </a:prstGeom>
              <a:noFill/>
              <a:ln w="38100">
                <a:solidFill>
                  <a:srgbClr val="6600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20523" name="Object 234">
                    <a:extLst>
                      <a:ext uri="{FF2B5EF4-FFF2-40B4-BE49-F238E27FC236}">
                        <a16:creationId xmlns:a16="http://schemas.microsoft.com/office/drawing/2014/main" id="{5ED771B3-8500-4072-B2A9-BE2F84D48FED}"/>
                      </a:ext>
                    </a:extLst>
                  </p:cNvPr>
                  <p:cNvSpPr txBox="1"/>
                  <p:nvPr/>
                </p:nvSpPr>
                <p:spPr bwMode="auto">
                  <a:xfrm>
                    <a:off x="3600" y="3207"/>
                    <a:ext cx="336" cy="324"/>
                  </a:xfrm>
                  <a:prstGeom prst="rect">
                    <a:avLst/>
                  </a:prstGeom>
                  <a:noFill/>
                  <a:ln>
                    <a:no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𝑈</m:t>
                                  </m:r>
                                </m:e>
                              </m:acc>
                            </m:e>
                            <m:sub>
                              <m:r>
                                <a:rPr lang="en-US" i="1">
                                  <a:solidFill>
                                    <a:srgbClr val="000000"/>
                                  </a:solidFill>
                                  <a:latin typeface="Cambria Math" panose="02040503050406030204" pitchFamily="18" charset="0"/>
                                </a:rPr>
                                <m:t>0</m:t>
                              </m:r>
                              <m:r>
                                <a:rPr lang="en-US" i="1">
                                  <a:solidFill>
                                    <a:srgbClr val="000000"/>
                                  </a:solidFill>
                                  <a:latin typeface="Cambria Math" panose="02040503050406030204" pitchFamily="18" charset="0"/>
                                </a:rPr>
                                <m:t>𝑅</m:t>
                              </m:r>
                            </m:sub>
                          </m:sSub>
                        </m:oMath>
                      </m:oMathPara>
                    </a14:m>
                    <a:endParaRPr lang="en-US"/>
                  </a:p>
                </p:txBody>
              </p:sp>
            </mc:Choice>
            <mc:Fallback xmlns="">
              <p:sp>
                <p:nvSpPr>
                  <p:cNvPr id="20523" name="Object 234">
                    <a:extLst>
                      <a:ext uri="{FF2B5EF4-FFF2-40B4-BE49-F238E27FC236}">
                        <a16:creationId xmlns:a16="http://schemas.microsoft.com/office/drawing/2014/main" id="{5ED771B3-8500-4072-B2A9-BE2F84D48FED}"/>
                      </a:ext>
                    </a:extLst>
                  </p:cNvPr>
                  <p:cNvSpPr txBox="1">
                    <a:spLocks noRot="1" noChangeAspect="1" noMove="1" noResize="1" noEditPoints="1" noAdjustHandles="1" noChangeArrowheads="1" noChangeShapeType="1" noTextEdit="1"/>
                  </p:cNvSpPr>
                  <p:nvPr/>
                </p:nvSpPr>
                <p:spPr bwMode="auto">
                  <a:xfrm>
                    <a:off x="3600" y="3207"/>
                    <a:ext cx="336" cy="324"/>
                  </a:xfrm>
                  <a:prstGeom prst="rect">
                    <a:avLst/>
                  </a:prstGeom>
                  <a:blipFill>
                    <a:blip r:embed="rId9"/>
                    <a:stretch>
                      <a:fillRect r="-9375"/>
                    </a:stretch>
                  </a:blipFill>
                  <a:ln>
                    <a:noFill/>
                  </a:ln>
                </p:spPr>
                <p:txBody>
                  <a:bodyPr/>
                  <a:lstStyle/>
                  <a:p>
                    <a:r>
                      <a:rPr lang="en-US">
                        <a:noFill/>
                      </a:rPr>
                      <a:t> </a:t>
                    </a:r>
                  </a:p>
                </p:txBody>
              </p:sp>
            </mc:Fallback>
          </mc:AlternateContent>
        </p:grpSp>
      </p:grpSp>
      <p:sp>
        <p:nvSpPr>
          <p:cNvPr id="42" name="Rectangle 207">
            <a:extLst>
              <a:ext uri="{FF2B5EF4-FFF2-40B4-BE49-F238E27FC236}">
                <a16:creationId xmlns:a16="http://schemas.microsoft.com/office/drawing/2014/main" id="{DA0785C0-0CBC-49FC-AD77-E738C2916100}"/>
              </a:ext>
            </a:extLst>
          </p:cNvPr>
          <p:cNvSpPr>
            <a:spLocks noChangeArrowheads="1"/>
          </p:cNvSpPr>
          <p:nvPr/>
        </p:nvSpPr>
        <p:spPr bwMode="auto">
          <a:xfrm>
            <a:off x="7962900" y="1762125"/>
            <a:ext cx="25527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t>u </a:t>
            </a:r>
            <a:r>
              <a:rPr lang="en-US" altLang="en-US" sz="2000">
                <a:solidFill>
                  <a:srgbClr val="C00000"/>
                </a:solidFill>
              </a:rPr>
              <a:t>sớm pha </a:t>
            </a:r>
            <a:r>
              <a:rPr lang="en-US" altLang="en-US" sz="2000">
                <a:solidFill>
                  <a:srgbClr val="C00000"/>
                </a:solidFill>
                <a:latin typeface="SimHei" panose="02010609060101010101" pitchFamily="49" charset="-122"/>
                <a:ea typeface="SimHei" panose="02010609060101010101" pitchFamily="49" charset="-122"/>
                <a:sym typeface="Symbol" panose="05050102010706020507" pitchFamily="18" charset="2"/>
              </a:rPr>
              <a:t>/2 </a:t>
            </a:r>
            <a:r>
              <a:rPr lang="en-US" altLang="en-US" sz="2000"/>
              <a:t>với i</a:t>
            </a:r>
          </a:p>
        </p:txBody>
      </p:sp>
      <p:sp>
        <p:nvSpPr>
          <p:cNvPr id="43" name="Rectangle 211">
            <a:extLst>
              <a:ext uri="{FF2B5EF4-FFF2-40B4-BE49-F238E27FC236}">
                <a16:creationId xmlns:a16="http://schemas.microsoft.com/office/drawing/2014/main" id="{08BCEC5D-2964-426C-B82B-45408CA9FCC7}"/>
              </a:ext>
            </a:extLst>
          </p:cNvPr>
          <p:cNvSpPr>
            <a:spLocks noChangeArrowheads="1"/>
          </p:cNvSpPr>
          <p:nvPr/>
        </p:nvSpPr>
        <p:spPr bwMode="auto">
          <a:xfrm>
            <a:off x="7953375" y="2513012"/>
            <a:ext cx="251936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t>u = U</a:t>
            </a:r>
            <a:r>
              <a:rPr lang="en-US" altLang="en-US" sz="2000" baseline="-25000"/>
              <a:t>0</a:t>
            </a:r>
            <a:r>
              <a:rPr lang="en-US" altLang="en-US" sz="2000"/>
              <a:t>cos(</a:t>
            </a:r>
            <a:r>
              <a:rPr lang="en-US" altLang="en-US" sz="2000">
                <a:sym typeface="Symbol" panose="05050102010706020507" pitchFamily="18" charset="2"/>
              </a:rPr>
              <a:t>t </a:t>
            </a:r>
            <a:r>
              <a:rPr lang="en-US" altLang="en-US" sz="2000">
                <a:solidFill>
                  <a:srgbClr val="0070C0"/>
                </a:solidFill>
                <a:sym typeface="Symbol" panose="05050102010706020507" pitchFamily="18" charset="2"/>
              </a:rPr>
              <a:t>+ /2</a:t>
            </a:r>
            <a:r>
              <a:rPr lang="en-US" altLang="en-US" sz="2000">
                <a:sym typeface="Symbol" panose="05050102010706020507" pitchFamily="18" charset="2"/>
              </a:rPr>
              <a:t>)</a:t>
            </a:r>
          </a:p>
        </p:txBody>
      </p:sp>
      <p:grpSp>
        <p:nvGrpSpPr>
          <p:cNvPr id="44" name="Group 235">
            <a:extLst>
              <a:ext uri="{FF2B5EF4-FFF2-40B4-BE49-F238E27FC236}">
                <a16:creationId xmlns:a16="http://schemas.microsoft.com/office/drawing/2014/main" id="{77C2E4E0-AC34-4630-AA3E-069B467258BA}"/>
              </a:ext>
            </a:extLst>
          </p:cNvPr>
          <p:cNvGrpSpPr>
            <a:grpSpLocks/>
          </p:cNvGrpSpPr>
          <p:nvPr/>
        </p:nvGrpSpPr>
        <p:grpSpPr bwMode="auto">
          <a:xfrm>
            <a:off x="8829674" y="3263900"/>
            <a:ext cx="1457324" cy="1301750"/>
            <a:chOff x="3240" y="2016"/>
            <a:chExt cx="918" cy="820"/>
          </a:xfrm>
        </p:grpSpPr>
        <mc:AlternateContent xmlns:mc="http://schemas.openxmlformats.org/markup-compatibility/2006" xmlns:a14="http://schemas.microsoft.com/office/drawing/2010/main">
          <mc:Choice Requires="a14">
            <p:sp>
              <p:nvSpPr>
                <p:cNvPr id="20517" name="Object 212">
                  <a:extLst>
                    <a:ext uri="{FF2B5EF4-FFF2-40B4-BE49-F238E27FC236}">
                      <a16:creationId xmlns:a16="http://schemas.microsoft.com/office/drawing/2014/main" id="{C6318BE6-61A3-4966-80CF-FF2AC5AE207D}"/>
                    </a:ext>
                  </a:extLst>
                </p:cNvPr>
                <p:cNvSpPr txBox="1"/>
                <p:nvPr/>
              </p:nvSpPr>
              <p:spPr bwMode="auto">
                <a:xfrm>
                  <a:off x="3240" y="2584"/>
                  <a:ext cx="918" cy="25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500" i="1" smtClean="0">
                                <a:solidFill>
                                  <a:srgbClr val="00B050"/>
                                </a:solidFill>
                                <a:latin typeface="Cambria Math" panose="02040503050406030204" pitchFamily="18" charset="0"/>
                              </a:rPr>
                            </m:ctrlPr>
                          </m:sSubPr>
                          <m:e>
                            <m:r>
                              <a:rPr lang="en-US" sz="2500" i="1">
                                <a:solidFill>
                                  <a:srgbClr val="00B050"/>
                                </a:solidFill>
                                <a:latin typeface="Cambria Math" panose="02040503050406030204" pitchFamily="18" charset="0"/>
                              </a:rPr>
                              <m:t>𝑍</m:t>
                            </m:r>
                          </m:e>
                          <m:sub>
                            <m:r>
                              <a:rPr lang="en-US" sz="2500" i="1">
                                <a:solidFill>
                                  <a:srgbClr val="00B050"/>
                                </a:solidFill>
                                <a:latin typeface="Cambria Math" panose="02040503050406030204" pitchFamily="18" charset="0"/>
                              </a:rPr>
                              <m:t>𝐿</m:t>
                            </m:r>
                          </m:sub>
                        </m:sSub>
                        <m:r>
                          <a:rPr lang="en-US" sz="2500" i="1">
                            <a:solidFill>
                              <a:srgbClr val="00B050"/>
                            </a:solidFill>
                            <a:latin typeface="Cambria Math" panose="02040503050406030204" pitchFamily="18" charset="0"/>
                          </a:rPr>
                          <m:t>=</m:t>
                        </m:r>
                        <m:r>
                          <a:rPr lang="en-US" sz="2500" i="1">
                            <a:solidFill>
                              <a:srgbClr val="00B050"/>
                            </a:solidFill>
                            <a:latin typeface="Cambria Math" panose="02040503050406030204" pitchFamily="18" charset="0"/>
                          </a:rPr>
                          <m:t>𝐿</m:t>
                        </m:r>
                        <m:r>
                          <a:rPr lang="en-US" sz="2500" i="1">
                            <a:solidFill>
                              <a:srgbClr val="00B050"/>
                            </a:solidFill>
                            <a:latin typeface="Cambria Math" panose="02040503050406030204" pitchFamily="18" charset="0"/>
                          </a:rPr>
                          <m:t>𝜔</m:t>
                        </m:r>
                      </m:oMath>
                    </m:oMathPara>
                  </a14:m>
                  <a:endParaRPr lang="en-US" sz="2500">
                    <a:solidFill>
                      <a:srgbClr val="00B050"/>
                    </a:solidFill>
                  </a:endParaRPr>
                </a:p>
              </p:txBody>
            </p:sp>
          </mc:Choice>
          <mc:Fallback xmlns="">
            <p:sp>
              <p:nvSpPr>
                <p:cNvPr id="20517" name="Object 212">
                  <a:extLst>
                    <a:ext uri="{FF2B5EF4-FFF2-40B4-BE49-F238E27FC236}">
                      <a16:creationId xmlns:a16="http://schemas.microsoft.com/office/drawing/2014/main" id="{C6318BE6-61A3-4966-80CF-FF2AC5AE207D}"/>
                    </a:ext>
                  </a:extLst>
                </p:cNvPr>
                <p:cNvSpPr txBox="1">
                  <a:spLocks noRot="1" noChangeAspect="1" noMove="1" noResize="1" noEditPoints="1" noAdjustHandles="1" noChangeArrowheads="1" noChangeShapeType="1" noTextEdit="1"/>
                </p:cNvSpPr>
                <p:nvPr/>
              </p:nvSpPr>
              <p:spPr bwMode="auto">
                <a:xfrm>
                  <a:off x="3240" y="2584"/>
                  <a:ext cx="918" cy="252"/>
                </a:xfrm>
                <a:prstGeom prst="rect">
                  <a:avLst/>
                </a:prstGeom>
                <a:blipFill>
                  <a:blip r:embed="rId10"/>
                  <a:stretch>
                    <a:fillRect b="-606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18" name="Object 214">
                  <a:extLst>
                    <a:ext uri="{FF2B5EF4-FFF2-40B4-BE49-F238E27FC236}">
                      <a16:creationId xmlns:a16="http://schemas.microsoft.com/office/drawing/2014/main" id="{64C746FF-1AC2-41D5-9CF8-587CE335D6D1}"/>
                    </a:ext>
                  </a:extLst>
                </p:cNvPr>
                <p:cNvSpPr txBox="1"/>
                <p:nvPr/>
              </p:nvSpPr>
              <p:spPr bwMode="auto">
                <a:xfrm>
                  <a:off x="3412" y="2016"/>
                  <a:ext cx="505" cy="424"/>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500" i="1" smtClean="0">
                            <a:solidFill>
                              <a:srgbClr val="00B050"/>
                            </a:solidFill>
                            <a:latin typeface="Cambria Math" panose="02040503050406030204" pitchFamily="18" charset="0"/>
                          </a:rPr>
                          <m:t>=</m:t>
                        </m:r>
                        <m:f>
                          <m:fPr>
                            <m:ctrlPr>
                              <a:rPr lang="en-US" sz="2500" i="1">
                                <a:solidFill>
                                  <a:srgbClr val="00B050"/>
                                </a:solidFill>
                                <a:latin typeface="Cambria Math" panose="02040503050406030204" pitchFamily="18" charset="0"/>
                              </a:rPr>
                            </m:ctrlPr>
                          </m:fPr>
                          <m:num>
                            <m:r>
                              <a:rPr lang="en-US" sz="2500" i="1">
                                <a:solidFill>
                                  <a:srgbClr val="00B050"/>
                                </a:solidFill>
                                <a:latin typeface="Cambria Math" panose="02040503050406030204" pitchFamily="18" charset="0"/>
                              </a:rPr>
                              <m:t>𝑈</m:t>
                            </m:r>
                          </m:num>
                          <m:den>
                            <m:sSub>
                              <m:sSubPr>
                                <m:ctrlPr>
                                  <a:rPr lang="en-US" sz="2500" i="1">
                                    <a:solidFill>
                                      <a:srgbClr val="00B050"/>
                                    </a:solidFill>
                                    <a:latin typeface="Cambria Math" panose="02040503050406030204" pitchFamily="18" charset="0"/>
                                  </a:rPr>
                                </m:ctrlPr>
                              </m:sSubPr>
                              <m:e>
                                <m:r>
                                  <a:rPr lang="en-US" sz="2500" i="1">
                                    <a:solidFill>
                                      <a:srgbClr val="00B050"/>
                                    </a:solidFill>
                                    <a:latin typeface="Cambria Math" panose="02040503050406030204" pitchFamily="18" charset="0"/>
                                  </a:rPr>
                                  <m:t>𝑍</m:t>
                                </m:r>
                              </m:e>
                              <m:sub>
                                <m:r>
                                  <a:rPr lang="en-US" sz="2500" i="1">
                                    <a:solidFill>
                                      <a:srgbClr val="00B050"/>
                                    </a:solidFill>
                                    <a:latin typeface="Cambria Math" panose="02040503050406030204" pitchFamily="18" charset="0"/>
                                  </a:rPr>
                                  <m:t>𝐿</m:t>
                                </m:r>
                              </m:sub>
                            </m:sSub>
                          </m:den>
                        </m:f>
                      </m:oMath>
                    </m:oMathPara>
                  </a14:m>
                  <a:endParaRPr lang="en-US" sz="2500">
                    <a:solidFill>
                      <a:srgbClr val="00B050"/>
                    </a:solidFill>
                  </a:endParaRPr>
                </a:p>
              </p:txBody>
            </p:sp>
          </mc:Choice>
          <mc:Fallback xmlns="">
            <p:sp>
              <p:nvSpPr>
                <p:cNvPr id="20518" name="Object 214">
                  <a:extLst>
                    <a:ext uri="{FF2B5EF4-FFF2-40B4-BE49-F238E27FC236}">
                      <a16:creationId xmlns:a16="http://schemas.microsoft.com/office/drawing/2014/main" id="{64C746FF-1AC2-41D5-9CF8-587CE335D6D1}"/>
                    </a:ext>
                  </a:extLst>
                </p:cNvPr>
                <p:cNvSpPr txBox="1">
                  <a:spLocks noRot="1" noChangeAspect="1" noMove="1" noResize="1" noEditPoints="1" noAdjustHandles="1" noChangeArrowheads="1" noChangeShapeType="1" noTextEdit="1"/>
                </p:cNvSpPr>
                <p:nvPr/>
              </p:nvSpPr>
              <p:spPr bwMode="auto">
                <a:xfrm>
                  <a:off x="3412" y="2016"/>
                  <a:ext cx="505" cy="424"/>
                </a:xfrm>
                <a:prstGeom prst="rect">
                  <a:avLst/>
                </a:prstGeom>
                <a:blipFill>
                  <a:blip r:embed="rId11"/>
                  <a:stretch>
                    <a:fillRect b="-22523"/>
                  </a:stretch>
                </a:blipFill>
                <a:ln>
                  <a:noFill/>
                </a:ln>
                <a:effectLst/>
              </p:spPr>
              <p:txBody>
                <a:bodyPr/>
                <a:lstStyle/>
                <a:p>
                  <a:r>
                    <a:rPr lang="en-US">
                      <a:noFill/>
                    </a:rPr>
                    <a:t> </a:t>
                  </a:r>
                </a:p>
              </p:txBody>
            </p:sp>
          </mc:Fallback>
        </mc:AlternateContent>
        <p:sp>
          <p:nvSpPr>
            <p:cNvPr id="20519" name="Text Box 217">
              <a:extLst>
                <a:ext uri="{FF2B5EF4-FFF2-40B4-BE49-F238E27FC236}">
                  <a16:creationId xmlns:a16="http://schemas.microsoft.com/office/drawing/2014/main" id="{E8679880-1C39-4050-BB60-B31B78BD42F8}"/>
                </a:ext>
              </a:extLst>
            </p:cNvPr>
            <p:cNvSpPr txBox="1">
              <a:spLocks noChangeArrowheads="1"/>
            </p:cNvSpPr>
            <p:nvPr/>
          </p:nvSpPr>
          <p:spPr bwMode="auto">
            <a:xfrm>
              <a:off x="3274" y="2158"/>
              <a:ext cx="16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B050"/>
                  </a:solidFill>
                </a:rPr>
                <a:t>I</a:t>
              </a:r>
            </a:p>
          </p:txBody>
        </p:sp>
      </p:grpSp>
      <p:grpSp>
        <p:nvGrpSpPr>
          <p:cNvPr id="48" name="Group 228">
            <a:extLst>
              <a:ext uri="{FF2B5EF4-FFF2-40B4-BE49-F238E27FC236}">
                <a16:creationId xmlns:a16="http://schemas.microsoft.com/office/drawing/2014/main" id="{B6757BED-E952-4DC5-B517-225A3B83D6A1}"/>
              </a:ext>
            </a:extLst>
          </p:cNvPr>
          <p:cNvGrpSpPr>
            <a:grpSpLocks/>
          </p:cNvGrpSpPr>
          <p:nvPr/>
        </p:nvGrpSpPr>
        <p:grpSpPr bwMode="auto">
          <a:xfrm>
            <a:off x="8340726" y="4953000"/>
            <a:ext cx="1946275" cy="1447800"/>
            <a:chOff x="2832" y="3120"/>
            <a:chExt cx="1226" cy="912"/>
          </a:xfrm>
        </p:grpSpPr>
        <p:sp>
          <p:nvSpPr>
            <p:cNvPr id="20513" name="Line 222">
              <a:extLst>
                <a:ext uri="{FF2B5EF4-FFF2-40B4-BE49-F238E27FC236}">
                  <a16:creationId xmlns:a16="http://schemas.microsoft.com/office/drawing/2014/main" id="{D8B9775B-685B-4266-97FA-35F35E6F2696}"/>
                </a:ext>
              </a:extLst>
            </p:cNvPr>
            <p:cNvSpPr>
              <a:spLocks noChangeShapeType="1"/>
            </p:cNvSpPr>
            <p:nvPr/>
          </p:nvSpPr>
          <p:spPr bwMode="auto">
            <a:xfrm>
              <a:off x="2832" y="3936"/>
              <a:ext cx="1109" cy="0"/>
            </a:xfrm>
            <a:prstGeom prst="line">
              <a:avLst/>
            </a:prstGeom>
            <a:noFill/>
            <a:ln w="38100">
              <a:solidFill>
                <a:srgbClr val="0033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20514" name="Object 223">
                  <a:extLst>
                    <a:ext uri="{FF2B5EF4-FFF2-40B4-BE49-F238E27FC236}">
                      <a16:creationId xmlns:a16="http://schemas.microsoft.com/office/drawing/2014/main" id="{4BB9D074-13D0-4FC1-82F3-9ED54EC59094}"/>
                    </a:ext>
                  </a:extLst>
                </p:cNvPr>
                <p:cNvSpPr txBox="1"/>
                <p:nvPr/>
              </p:nvSpPr>
              <p:spPr bwMode="auto">
                <a:xfrm>
                  <a:off x="3936" y="3696"/>
                  <a:ext cx="122" cy="336"/>
                </a:xfrm>
                <a:prstGeom prst="rect">
                  <a:avLst/>
                </a:prstGeom>
                <a:noFill/>
                <a:ln>
                  <a:noFill/>
                </a:ln>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𝐼</m:t>
                                </m:r>
                              </m:e>
                            </m:acc>
                          </m:e>
                          <m:sub>
                            <m:r>
                              <a:rPr lang="en-US" i="1">
                                <a:solidFill>
                                  <a:srgbClr val="000000"/>
                                </a:solidFill>
                                <a:latin typeface="Cambria Math" panose="02040503050406030204" pitchFamily="18" charset="0"/>
                              </a:rPr>
                              <m:t>0</m:t>
                            </m:r>
                          </m:sub>
                        </m:sSub>
                      </m:oMath>
                    </m:oMathPara>
                  </a14:m>
                  <a:endParaRPr lang="en-US"/>
                </a:p>
              </p:txBody>
            </p:sp>
          </mc:Choice>
          <mc:Fallback xmlns="">
            <p:sp>
              <p:nvSpPr>
                <p:cNvPr id="20514" name="Object 223">
                  <a:extLst>
                    <a:ext uri="{FF2B5EF4-FFF2-40B4-BE49-F238E27FC236}">
                      <a16:creationId xmlns:a16="http://schemas.microsoft.com/office/drawing/2014/main" id="{4BB9D074-13D0-4FC1-82F3-9ED54EC59094}"/>
                    </a:ext>
                  </a:extLst>
                </p:cNvPr>
                <p:cNvSpPr txBox="1">
                  <a:spLocks noRot="1" noChangeAspect="1" noMove="1" noResize="1" noEditPoints="1" noAdjustHandles="1" noChangeArrowheads="1" noChangeShapeType="1" noTextEdit="1"/>
                </p:cNvSpPr>
                <p:nvPr/>
              </p:nvSpPr>
              <p:spPr bwMode="auto">
                <a:xfrm>
                  <a:off x="3936" y="3696"/>
                  <a:ext cx="122" cy="336"/>
                </a:xfrm>
                <a:prstGeom prst="rect">
                  <a:avLst/>
                </a:prstGeom>
                <a:blipFill>
                  <a:blip r:embed="rId12"/>
                  <a:stretch>
                    <a:fillRect t="-5747" r="-34375"/>
                  </a:stretch>
                </a:blipFill>
                <a:ln>
                  <a:noFill/>
                </a:ln>
              </p:spPr>
              <p:txBody>
                <a:bodyPr/>
                <a:lstStyle/>
                <a:p>
                  <a:r>
                    <a:rPr lang="en-US">
                      <a:noFill/>
                    </a:rPr>
                    <a:t> </a:t>
                  </a:r>
                </a:p>
              </p:txBody>
            </p:sp>
          </mc:Fallback>
        </mc:AlternateContent>
        <p:sp>
          <p:nvSpPr>
            <p:cNvPr id="20515" name="Line 225">
              <a:extLst>
                <a:ext uri="{FF2B5EF4-FFF2-40B4-BE49-F238E27FC236}">
                  <a16:creationId xmlns:a16="http://schemas.microsoft.com/office/drawing/2014/main" id="{6ACFA5B0-A653-4D5F-BB30-EFA9E4F01564}"/>
                </a:ext>
              </a:extLst>
            </p:cNvPr>
            <p:cNvSpPr>
              <a:spLocks noChangeShapeType="1"/>
            </p:cNvSpPr>
            <p:nvPr/>
          </p:nvSpPr>
          <p:spPr bwMode="auto">
            <a:xfrm>
              <a:off x="2832" y="3216"/>
              <a:ext cx="0" cy="723"/>
            </a:xfrm>
            <a:prstGeom prst="line">
              <a:avLst/>
            </a:prstGeom>
            <a:noFill/>
            <a:ln w="38100">
              <a:solidFill>
                <a:srgbClr val="660066"/>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20516" name="Object 226">
                  <a:extLst>
                    <a:ext uri="{FF2B5EF4-FFF2-40B4-BE49-F238E27FC236}">
                      <a16:creationId xmlns:a16="http://schemas.microsoft.com/office/drawing/2014/main" id="{DF191411-A1A5-4C69-8196-FECA809ABCCA}"/>
                    </a:ext>
                  </a:extLst>
                </p:cNvPr>
                <p:cNvSpPr txBox="1"/>
                <p:nvPr/>
              </p:nvSpPr>
              <p:spPr bwMode="auto">
                <a:xfrm>
                  <a:off x="2876" y="3120"/>
                  <a:ext cx="201" cy="228"/>
                </a:xfrm>
                <a:prstGeom prst="rect">
                  <a:avLst/>
                </a:prstGeom>
                <a:noFill/>
                <a:ln>
                  <a:noFill/>
                </a:ln>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𝑈</m:t>
                                </m:r>
                              </m:e>
                            </m:acc>
                          </m:e>
                          <m:sub>
                            <m:r>
                              <a:rPr lang="en-US" i="1">
                                <a:solidFill>
                                  <a:srgbClr val="000000"/>
                                </a:solidFill>
                                <a:latin typeface="Cambria Math" panose="02040503050406030204" pitchFamily="18" charset="0"/>
                              </a:rPr>
                              <m:t>0</m:t>
                            </m:r>
                            <m:r>
                              <a:rPr lang="en-US" i="1">
                                <a:solidFill>
                                  <a:srgbClr val="000000"/>
                                </a:solidFill>
                                <a:latin typeface="Cambria Math" panose="02040503050406030204" pitchFamily="18" charset="0"/>
                              </a:rPr>
                              <m:t>𝐿</m:t>
                            </m:r>
                          </m:sub>
                        </m:sSub>
                      </m:oMath>
                    </m:oMathPara>
                  </a14:m>
                  <a:endParaRPr lang="en-US"/>
                </a:p>
              </p:txBody>
            </p:sp>
          </mc:Choice>
          <mc:Fallback xmlns="">
            <p:sp>
              <p:nvSpPr>
                <p:cNvPr id="20516" name="Object 226">
                  <a:extLst>
                    <a:ext uri="{FF2B5EF4-FFF2-40B4-BE49-F238E27FC236}">
                      <a16:creationId xmlns:a16="http://schemas.microsoft.com/office/drawing/2014/main" id="{DF191411-A1A5-4C69-8196-FECA809ABCCA}"/>
                    </a:ext>
                  </a:extLst>
                </p:cNvPr>
                <p:cNvSpPr txBox="1">
                  <a:spLocks noRot="1" noChangeAspect="1" noMove="1" noResize="1" noEditPoints="1" noAdjustHandles="1" noChangeArrowheads="1" noChangeShapeType="1" noTextEdit="1"/>
                </p:cNvSpPr>
                <p:nvPr/>
              </p:nvSpPr>
              <p:spPr bwMode="auto">
                <a:xfrm>
                  <a:off x="2876" y="3120"/>
                  <a:ext cx="201" cy="228"/>
                </a:xfrm>
                <a:prstGeom prst="rect">
                  <a:avLst/>
                </a:prstGeom>
                <a:blipFill>
                  <a:blip r:embed="rId13"/>
                  <a:stretch>
                    <a:fillRect r="-21154"/>
                  </a:stretch>
                </a:blipFill>
                <a:ln>
                  <a:noFill/>
                </a:ln>
              </p:spPr>
              <p:txBody>
                <a:bodyPr/>
                <a:lstStyle/>
                <a:p>
                  <a:r>
                    <a:rPr lang="en-US">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7726"/>
                                        </p:tgtEl>
                                        <p:attrNameLst>
                                          <p:attrName>style.visibility</p:attrName>
                                        </p:attrNameLst>
                                      </p:cBhvr>
                                      <p:to>
                                        <p:strVal val="visible"/>
                                      </p:to>
                                    </p:set>
                                    <p:animEffect transition="in" filter="fade">
                                      <p:cBhvr>
                                        <p:cTn id="7" dur="1000"/>
                                        <p:tgtEl>
                                          <p:spTgt spid="1077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7730"/>
                                        </p:tgtEl>
                                        <p:attrNameLst>
                                          <p:attrName>style.visibility</p:attrName>
                                        </p:attrNameLst>
                                      </p:cBhvr>
                                      <p:to>
                                        <p:strVal val="visible"/>
                                      </p:to>
                                    </p:set>
                                    <p:animEffect transition="in" filter="diamond(in)">
                                      <p:cBhvr>
                                        <p:cTn id="12" dur="1000"/>
                                        <p:tgtEl>
                                          <p:spTgt spid="1077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773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07756"/>
                                        </p:tgtEl>
                                        <p:attrNameLst>
                                          <p:attrName>style.visibility</p:attrName>
                                        </p:attrNameLst>
                                      </p:cBhvr>
                                      <p:to>
                                        <p:strVal val="visible"/>
                                      </p:to>
                                    </p:set>
                                    <p:animEffect transition="in" filter="checkerboard(across)">
                                      <p:cBhvr>
                                        <p:cTn id="21" dur="1000"/>
                                        <p:tgtEl>
                                          <p:spTgt spid="10775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07727"/>
                                        </p:tgtEl>
                                        <p:attrNameLst>
                                          <p:attrName>style.visibility</p:attrName>
                                        </p:attrNameLst>
                                      </p:cBhvr>
                                      <p:to>
                                        <p:strVal val="visible"/>
                                      </p:to>
                                    </p:set>
                                    <p:animEffect transition="in" filter="checkerboard(across)">
                                      <p:cBhvr>
                                        <p:cTn id="26" dur="1000"/>
                                        <p:tgtEl>
                                          <p:spTgt spid="10772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07731"/>
                                        </p:tgtEl>
                                        <p:attrNameLst>
                                          <p:attrName>style.visibility</p:attrName>
                                        </p:attrNameLst>
                                      </p:cBhvr>
                                      <p:to>
                                        <p:strVal val="visible"/>
                                      </p:to>
                                    </p:set>
                                    <p:animEffect transition="in" filter="dissolve">
                                      <p:cBhvr>
                                        <p:cTn id="31" dur="1000"/>
                                        <p:tgtEl>
                                          <p:spTgt spid="10773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nodeType="clickEffect">
                                  <p:stCondLst>
                                    <p:cond delay="0"/>
                                  </p:stCondLst>
                                  <p:childTnLst>
                                    <p:set>
                                      <p:cBhvr>
                                        <p:cTn id="35" dur="1" fill="hold">
                                          <p:stCondLst>
                                            <p:cond delay="0"/>
                                          </p:stCondLst>
                                        </p:cTn>
                                        <p:tgtEl>
                                          <p:spTgt spid="107755"/>
                                        </p:tgtEl>
                                        <p:attrNameLst>
                                          <p:attrName>style.visibility</p:attrName>
                                        </p:attrNameLst>
                                      </p:cBhvr>
                                      <p:to>
                                        <p:strVal val="visible"/>
                                      </p:to>
                                    </p:set>
                                    <p:animEffect transition="in" filter="checkerboard(across)">
                                      <p:cBhvr>
                                        <p:cTn id="36" dur="1000"/>
                                        <p:tgtEl>
                                          <p:spTgt spid="10775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8" presetClass="entr" presetSubtype="16" fill="hold" nodeType="clickEffect">
                                  <p:stCondLst>
                                    <p:cond delay="0"/>
                                  </p:stCondLst>
                                  <p:childTnLst>
                                    <p:set>
                                      <p:cBhvr>
                                        <p:cTn id="40" dur="1" fill="hold">
                                          <p:stCondLst>
                                            <p:cond delay="0"/>
                                          </p:stCondLst>
                                        </p:cTn>
                                        <p:tgtEl>
                                          <p:spTgt spid="107748"/>
                                        </p:tgtEl>
                                        <p:attrNameLst>
                                          <p:attrName>style.visibility</p:attrName>
                                        </p:attrNameLst>
                                      </p:cBhvr>
                                      <p:to>
                                        <p:strVal val="visible"/>
                                      </p:to>
                                    </p:set>
                                    <p:animEffect transition="in" filter="diamond(in)">
                                      <p:cBhvr>
                                        <p:cTn id="41" dur="1000"/>
                                        <p:tgtEl>
                                          <p:spTgt spid="10774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checkerboard(across)">
                                      <p:cBhvr>
                                        <p:cTn id="46" dur="1000"/>
                                        <p:tgtEl>
                                          <p:spTgt spid="4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dissolve">
                                      <p:cBhvr>
                                        <p:cTn id="51" dur="1000"/>
                                        <p:tgtEl>
                                          <p:spTgt spid="4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ntr" presetSubtype="10" fill="hold" nodeType="click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checkerboard(across)">
                                      <p:cBhvr>
                                        <p:cTn id="56" dur="1000"/>
                                        <p:tgtEl>
                                          <p:spTgt spid="4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8" presetClass="entr" presetSubtype="16"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diamond(in)">
                                      <p:cBhvr>
                                        <p:cTn id="6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26" grpId="0"/>
      <p:bldP spid="107727" grpId="0"/>
      <p:bldP spid="107730" grpId="0"/>
      <p:bldP spid="107731" grpId="0"/>
      <p:bldP spid="107738" grpId="0" build="p"/>
      <p:bldP spid="42" grpId="0"/>
      <p:bldP spid="4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DO THI UR-UL-UC">
            <a:hlinkClick r:id="" action="ppaction://media"/>
            <a:extLst>
              <a:ext uri="{FF2B5EF4-FFF2-40B4-BE49-F238E27FC236}">
                <a16:creationId xmlns:a16="http://schemas.microsoft.com/office/drawing/2014/main" id="{91BD3FAD-B764-4359-B63F-87387A8220B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9489" y="2241"/>
            <a:ext cx="12271489" cy="6855759"/>
          </a:xfrm>
          <a:prstGeom prst="rect">
            <a:avLst/>
          </a:prstGeom>
        </p:spPr>
      </p:pic>
    </p:spTree>
    <p:extLst>
      <p:ext uri="{BB962C8B-B14F-4D97-AF65-F5344CB8AC3E}">
        <p14:creationId xmlns:p14="http://schemas.microsoft.com/office/powerpoint/2010/main" val="50197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8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
            <a:extLst>
              <a:ext uri="{FF2B5EF4-FFF2-40B4-BE49-F238E27FC236}">
                <a16:creationId xmlns:a16="http://schemas.microsoft.com/office/drawing/2014/main" id="{69D92768-6563-4415-A607-29A89587E4D5}"/>
              </a:ext>
            </a:extLst>
          </p:cNvPr>
          <p:cNvGrpSpPr>
            <a:grpSpLocks/>
          </p:cNvGrpSpPr>
          <p:nvPr/>
        </p:nvGrpSpPr>
        <p:grpSpPr bwMode="auto">
          <a:xfrm>
            <a:off x="2085976" y="626530"/>
            <a:ext cx="2590800" cy="1905000"/>
            <a:chOff x="3984" y="726"/>
            <a:chExt cx="1632" cy="1299"/>
          </a:xfrm>
        </p:grpSpPr>
        <p:grpSp>
          <p:nvGrpSpPr>
            <p:cNvPr id="8" name="Group 11">
              <a:extLst>
                <a:ext uri="{FF2B5EF4-FFF2-40B4-BE49-F238E27FC236}">
                  <a16:creationId xmlns:a16="http://schemas.microsoft.com/office/drawing/2014/main" id="{E6FCED2F-2354-4AF1-AF3F-D7B211E575DB}"/>
                </a:ext>
              </a:extLst>
            </p:cNvPr>
            <p:cNvGrpSpPr>
              <a:grpSpLocks/>
            </p:cNvGrpSpPr>
            <p:nvPr/>
          </p:nvGrpSpPr>
          <p:grpSpPr bwMode="auto">
            <a:xfrm>
              <a:off x="3984" y="1737"/>
              <a:ext cx="1632" cy="288"/>
              <a:chOff x="816" y="2208"/>
              <a:chExt cx="1344" cy="288"/>
            </a:xfrm>
          </p:grpSpPr>
          <p:sp>
            <p:nvSpPr>
              <p:cNvPr id="19" name="Rectangle 12">
                <a:extLst>
                  <a:ext uri="{FF2B5EF4-FFF2-40B4-BE49-F238E27FC236}">
                    <a16:creationId xmlns:a16="http://schemas.microsoft.com/office/drawing/2014/main" id="{F618117D-39FF-45B4-B1D3-1219AA18DD89}"/>
                  </a:ext>
                </a:extLst>
              </p:cNvPr>
              <p:cNvSpPr>
                <a:spLocks noChangeArrowheads="1"/>
              </p:cNvSpPr>
              <p:nvPr/>
            </p:nvSpPr>
            <p:spPr bwMode="auto">
              <a:xfrm>
                <a:off x="1104" y="2208"/>
                <a:ext cx="768" cy="288"/>
              </a:xfrm>
              <a:prstGeom prst="rect">
                <a:avLst/>
              </a:prstGeom>
              <a:solidFill>
                <a:srgbClr val="00B05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500" b="1">
                    <a:solidFill>
                      <a:schemeClr val="bg1"/>
                    </a:solidFill>
                    <a:latin typeface="+mj-lt"/>
                  </a:rPr>
                  <a:t>R</a:t>
                </a:r>
              </a:p>
            </p:txBody>
          </p:sp>
          <p:sp>
            <p:nvSpPr>
              <p:cNvPr id="20" name="Line 13">
                <a:extLst>
                  <a:ext uri="{FF2B5EF4-FFF2-40B4-BE49-F238E27FC236}">
                    <a16:creationId xmlns:a16="http://schemas.microsoft.com/office/drawing/2014/main" id="{C66A4D32-36B7-49A9-86A9-D38015706F78}"/>
                  </a:ext>
                </a:extLst>
              </p:cNvPr>
              <p:cNvSpPr>
                <a:spLocks noChangeShapeType="1"/>
              </p:cNvSpPr>
              <p:nvPr/>
            </p:nvSpPr>
            <p:spPr bwMode="auto">
              <a:xfrm>
                <a:off x="1872" y="2352"/>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4">
                <a:extLst>
                  <a:ext uri="{FF2B5EF4-FFF2-40B4-BE49-F238E27FC236}">
                    <a16:creationId xmlns:a16="http://schemas.microsoft.com/office/drawing/2014/main" id="{F521D44F-301C-4BFA-860B-AE20D5430C77}"/>
                  </a:ext>
                </a:extLst>
              </p:cNvPr>
              <p:cNvSpPr>
                <a:spLocks noChangeShapeType="1"/>
              </p:cNvSpPr>
              <p:nvPr/>
            </p:nvSpPr>
            <p:spPr bwMode="auto">
              <a:xfrm flipH="1">
                <a:off x="816" y="2352"/>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 name="Group 15">
              <a:extLst>
                <a:ext uri="{FF2B5EF4-FFF2-40B4-BE49-F238E27FC236}">
                  <a16:creationId xmlns:a16="http://schemas.microsoft.com/office/drawing/2014/main" id="{0C726D60-026A-4A67-BE05-C22333B9C795}"/>
                </a:ext>
              </a:extLst>
            </p:cNvPr>
            <p:cNvGrpSpPr>
              <a:grpSpLocks/>
            </p:cNvGrpSpPr>
            <p:nvPr/>
          </p:nvGrpSpPr>
          <p:grpSpPr bwMode="auto">
            <a:xfrm>
              <a:off x="4320" y="726"/>
              <a:ext cx="960" cy="384"/>
              <a:chOff x="1440" y="870"/>
              <a:chExt cx="960" cy="384"/>
            </a:xfrm>
          </p:grpSpPr>
          <p:sp>
            <p:nvSpPr>
              <p:cNvPr id="16" name="Oval 16">
                <a:extLst>
                  <a:ext uri="{FF2B5EF4-FFF2-40B4-BE49-F238E27FC236}">
                    <a16:creationId xmlns:a16="http://schemas.microsoft.com/office/drawing/2014/main" id="{25D0F6BA-F845-415E-89F6-D7790DA128CB}"/>
                  </a:ext>
                </a:extLst>
              </p:cNvPr>
              <p:cNvSpPr>
                <a:spLocks noChangeArrowheads="1"/>
              </p:cNvSpPr>
              <p:nvPr/>
            </p:nvSpPr>
            <p:spPr bwMode="auto">
              <a:xfrm>
                <a:off x="1752" y="870"/>
                <a:ext cx="384" cy="384"/>
              </a:xfrm>
              <a:prstGeom prst="ellipse">
                <a:avLst/>
              </a:prstGeom>
              <a:solidFill>
                <a:srgbClr val="002060"/>
              </a:solidFill>
              <a:ln w="2857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b="1">
                    <a:solidFill>
                      <a:schemeClr val="bg1"/>
                    </a:solidFill>
                    <a:latin typeface="Tahoma" panose="020B0604030504040204" pitchFamily="34" charset="0"/>
                    <a:sym typeface="Symbol" panose="05050102010706020507" pitchFamily="18" charset="2"/>
                  </a:rPr>
                  <a:t></a:t>
                </a:r>
              </a:p>
            </p:txBody>
          </p:sp>
          <p:sp>
            <p:nvSpPr>
              <p:cNvPr id="17" name="Line 17">
                <a:extLst>
                  <a:ext uri="{FF2B5EF4-FFF2-40B4-BE49-F238E27FC236}">
                    <a16:creationId xmlns:a16="http://schemas.microsoft.com/office/drawing/2014/main" id="{66682E09-EAAC-450F-AB3A-7FB22D1B61ED}"/>
                  </a:ext>
                </a:extLst>
              </p:cNvPr>
              <p:cNvSpPr>
                <a:spLocks noChangeShapeType="1"/>
              </p:cNvSpPr>
              <p:nvPr/>
            </p:nvSpPr>
            <p:spPr bwMode="auto">
              <a:xfrm>
                <a:off x="2112" y="1104"/>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8">
                <a:extLst>
                  <a:ext uri="{FF2B5EF4-FFF2-40B4-BE49-F238E27FC236}">
                    <a16:creationId xmlns:a16="http://schemas.microsoft.com/office/drawing/2014/main" id="{D889407E-2AB7-43BA-AC95-5D5CB8CB1188}"/>
                  </a:ext>
                </a:extLst>
              </p:cNvPr>
              <p:cNvSpPr>
                <a:spLocks noChangeShapeType="1"/>
              </p:cNvSpPr>
              <p:nvPr/>
            </p:nvSpPr>
            <p:spPr bwMode="auto">
              <a:xfrm>
                <a:off x="1440" y="1104"/>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 name="Line 19">
              <a:extLst>
                <a:ext uri="{FF2B5EF4-FFF2-40B4-BE49-F238E27FC236}">
                  <a16:creationId xmlns:a16="http://schemas.microsoft.com/office/drawing/2014/main" id="{EB473593-7CAF-42CC-9F9C-F6DA5655D81F}"/>
                </a:ext>
              </a:extLst>
            </p:cNvPr>
            <p:cNvSpPr>
              <a:spLocks noChangeShapeType="1"/>
            </p:cNvSpPr>
            <p:nvPr/>
          </p:nvSpPr>
          <p:spPr bwMode="auto">
            <a:xfrm flipV="1">
              <a:off x="5616" y="969"/>
              <a:ext cx="0" cy="9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20">
              <a:extLst>
                <a:ext uri="{FF2B5EF4-FFF2-40B4-BE49-F238E27FC236}">
                  <a16:creationId xmlns:a16="http://schemas.microsoft.com/office/drawing/2014/main" id="{06B03B71-8AED-43DE-857C-ECF2D94863D2}"/>
                </a:ext>
              </a:extLst>
            </p:cNvPr>
            <p:cNvSpPr>
              <a:spLocks noChangeShapeType="1"/>
            </p:cNvSpPr>
            <p:nvPr/>
          </p:nvSpPr>
          <p:spPr bwMode="auto">
            <a:xfrm flipV="1">
              <a:off x="3984" y="969"/>
              <a:ext cx="0" cy="9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21">
              <a:extLst>
                <a:ext uri="{FF2B5EF4-FFF2-40B4-BE49-F238E27FC236}">
                  <a16:creationId xmlns:a16="http://schemas.microsoft.com/office/drawing/2014/main" id="{D1026E47-6D7A-41B5-9C98-66187CB404E5}"/>
                </a:ext>
              </a:extLst>
            </p:cNvPr>
            <p:cNvSpPr>
              <a:spLocks noChangeShapeType="1"/>
            </p:cNvSpPr>
            <p:nvPr/>
          </p:nvSpPr>
          <p:spPr bwMode="auto">
            <a:xfrm>
              <a:off x="3984" y="96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22">
              <a:extLst>
                <a:ext uri="{FF2B5EF4-FFF2-40B4-BE49-F238E27FC236}">
                  <a16:creationId xmlns:a16="http://schemas.microsoft.com/office/drawing/2014/main" id="{7ABC392C-6038-44FE-8D61-FDE03A2922A4}"/>
                </a:ext>
              </a:extLst>
            </p:cNvPr>
            <p:cNvSpPr>
              <a:spLocks noChangeShapeType="1"/>
            </p:cNvSpPr>
            <p:nvPr/>
          </p:nvSpPr>
          <p:spPr bwMode="auto">
            <a:xfrm>
              <a:off x="5280" y="96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 Box 23">
              <a:extLst>
                <a:ext uri="{FF2B5EF4-FFF2-40B4-BE49-F238E27FC236}">
                  <a16:creationId xmlns:a16="http://schemas.microsoft.com/office/drawing/2014/main" id="{0421B643-544A-444D-9418-05CDB618BDC2}"/>
                </a:ext>
              </a:extLst>
            </p:cNvPr>
            <p:cNvSpPr txBox="1">
              <a:spLocks noChangeArrowheads="1"/>
            </p:cNvSpPr>
            <p:nvPr/>
          </p:nvSpPr>
          <p:spPr bwMode="auto">
            <a:xfrm>
              <a:off x="4380" y="936"/>
              <a:ext cx="280" cy="33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i="1">
                  <a:latin typeface="Times New Roman" panose="02020603050405020304" pitchFamily="18" charset="0"/>
                </a:rPr>
                <a:t>U</a:t>
              </a:r>
            </a:p>
          </p:txBody>
        </p:sp>
        <p:sp>
          <p:nvSpPr>
            <p:cNvPr id="15" name="Text Box 24">
              <a:extLst>
                <a:ext uri="{FF2B5EF4-FFF2-40B4-BE49-F238E27FC236}">
                  <a16:creationId xmlns:a16="http://schemas.microsoft.com/office/drawing/2014/main" id="{C9E76F13-4C55-49A1-9FD8-E74C8AC573EC}"/>
                </a:ext>
              </a:extLst>
            </p:cNvPr>
            <p:cNvSpPr txBox="1">
              <a:spLocks noChangeArrowheads="1"/>
            </p:cNvSpPr>
            <p:nvPr/>
          </p:nvSpPr>
          <p:spPr bwMode="auto">
            <a:xfrm>
              <a:off x="4070" y="1530"/>
              <a:ext cx="178" cy="327"/>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i="1">
                  <a:latin typeface="Times New Roman" panose="02020603050405020304" pitchFamily="18" charset="0"/>
                </a:rPr>
                <a:t>i</a:t>
              </a:r>
            </a:p>
          </p:txBody>
        </p:sp>
      </p:grpSp>
      <p:grpSp>
        <p:nvGrpSpPr>
          <p:cNvPr id="22" name="Group 35">
            <a:extLst>
              <a:ext uri="{FF2B5EF4-FFF2-40B4-BE49-F238E27FC236}">
                <a16:creationId xmlns:a16="http://schemas.microsoft.com/office/drawing/2014/main" id="{48B4A5D0-7BE2-4FDF-81F4-7B934DE5BB07}"/>
              </a:ext>
            </a:extLst>
          </p:cNvPr>
          <p:cNvGrpSpPr>
            <a:grpSpLocks/>
          </p:cNvGrpSpPr>
          <p:nvPr/>
        </p:nvGrpSpPr>
        <p:grpSpPr bwMode="auto">
          <a:xfrm>
            <a:off x="2027121" y="2667000"/>
            <a:ext cx="2889249" cy="1827213"/>
            <a:chOff x="4416" y="144"/>
            <a:chExt cx="1248" cy="768"/>
          </a:xfrm>
        </p:grpSpPr>
        <p:sp>
          <p:nvSpPr>
            <p:cNvPr id="23" name="Line 36">
              <a:extLst>
                <a:ext uri="{FF2B5EF4-FFF2-40B4-BE49-F238E27FC236}">
                  <a16:creationId xmlns:a16="http://schemas.microsoft.com/office/drawing/2014/main" id="{0A1E954D-A007-47A2-9F6F-5CB8BF6838C3}"/>
                </a:ext>
              </a:extLst>
            </p:cNvPr>
            <p:cNvSpPr>
              <a:spLocks noChangeShapeType="1"/>
            </p:cNvSpPr>
            <p:nvPr/>
          </p:nvSpPr>
          <p:spPr bwMode="auto">
            <a:xfrm flipV="1">
              <a:off x="4416" y="275"/>
              <a:ext cx="0" cy="52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7">
              <a:extLst>
                <a:ext uri="{FF2B5EF4-FFF2-40B4-BE49-F238E27FC236}">
                  <a16:creationId xmlns:a16="http://schemas.microsoft.com/office/drawing/2014/main" id="{103DC8BC-E1E4-433A-8CB6-3C7BEE1CFD46}"/>
                </a:ext>
              </a:extLst>
            </p:cNvPr>
            <p:cNvSpPr>
              <a:spLocks noChangeShapeType="1"/>
            </p:cNvSpPr>
            <p:nvPr/>
          </p:nvSpPr>
          <p:spPr bwMode="auto">
            <a:xfrm>
              <a:off x="4416" y="275"/>
              <a:ext cx="2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38">
              <a:extLst>
                <a:ext uri="{FF2B5EF4-FFF2-40B4-BE49-F238E27FC236}">
                  <a16:creationId xmlns:a16="http://schemas.microsoft.com/office/drawing/2014/main" id="{35C173B1-192F-45D2-B4D8-3E65BA6181FF}"/>
                </a:ext>
              </a:extLst>
            </p:cNvPr>
            <p:cNvSpPr>
              <a:spLocks noChangeShapeType="1"/>
            </p:cNvSpPr>
            <p:nvPr/>
          </p:nvSpPr>
          <p:spPr bwMode="auto">
            <a:xfrm>
              <a:off x="5336" y="275"/>
              <a:ext cx="3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9">
              <a:extLst>
                <a:ext uri="{FF2B5EF4-FFF2-40B4-BE49-F238E27FC236}">
                  <a16:creationId xmlns:a16="http://schemas.microsoft.com/office/drawing/2014/main" id="{A085E981-76A1-4351-9529-A97CF5E42008}"/>
                </a:ext>
              </a:extLst>
            </p:cNvPr>
            <p:cNvSpPr>
              <a:spLocks noChangeShapeType="1"/>
            </p:cNvSpPr>
            <p:nvPr/>
          </p:nvSpPr>
          <p:spPr bwMode="auto">
            <a:xfrm>
              <a:off x="5664" y="275"/>
              <a:ext cx="0" cy="52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7" name="Group 40">
              <a:extLst>
                <a:ext uri="{FF2B5EF4-FFF2-40B4-BE49-F238E27FC236}">
                  <a16:creationId xmlns:a16="http://schemas.microsoft.com/office/drawing/2014/main" id="{239A007C-C5AF-483E-BB04-DAEEFC5FD6C8}"/>
                </a:ext>
              </a:extLst>
            </p:cNvPr>
            <p:cNvGrpSpPr>
              <a:grpSpLocks/>
            </p:cNvGrpSpPr>
            <p:nvPr/>
          </p:nvGrpSpPr>
          <p:grpSpPr bwMode="auto">
            <a:xfrm>
              <a:off x="4679" y="144"/>
              <a:ext cx="657" cy="263"/>
              <a:chOff x="1440" y="912"/>
              <a:chExt cx="960" cy="384"/>
            </a:xfrm>
          </p:grpSpPr>
          <p:sp>
            <p:nvSpPr>
              <p:cNvPr id="41" name="Oval 41">
                <a:extLst>
                  <a:ext uri="{FF2B5EF4-FFF2-40B4-BE49-F238E27FC236}">
                    <a16:creationId xmlns:a16="http://schemas.microsoft.com/office/drawing/2014/main" id="{99624B84-441C-44CF-99D8-2289FC9BEFDD}"/>
                  </a:ext>
                </a:extLst>
              </p:cNvPr>
              <p:cNvSpPr>
                <a:spLocks noChangeArrowheads="1"/>
              </p:cNvSpPr>
              <p:nvPr/>
            </p:nvSpPr>
            <p:spPr bwMode="auto">
              <a:xfrm>
                <a:off x="1728" y="912"/>
                <a:ext cx="384" cy="384"/>
              </a:xfrm>
              <a:prstGeom prst="ellipse">
                <a:avLst/>
              </a:prstGeom>
              <a:solidFill>
                <a:srgbClr val="00206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500" b="1">
                    <a:solidFill>
                      <a:schemeClr val="bg1"/>
                    </a:solidFill>
                    <a:latin typeface="Tahoma" panose="020B0604030504040204" pitchFamily="34" charset="0"/>
                    <a:sym typeface="Symbol" panose="05050102010706020507" pitchFamily="18" charset="2"/>
                  </a:rPr>
                  <a:t></a:t>
                </a:r>
              </a:p>
            </p:txBody>
          </p:sp>
          <p:sp>
            <p:nvSpPr>
              <p:cNvPr id="42" name="Line 42">
                <a:extLst>
                  <a:ext uri="{FF2B5EF4-FFF2-40B4-BE49-F238E27FC236}">
                    <a16:creationId xmlns:a16="http://schemas.microsoft.com/office/drawing/2014/main" id="{84D36290-2D6F-4DAC-9A02-DC560CCD7478}"/>
                  </a:ext>
                </a:extLst>
              </p:cNvPr>
              <p:cNvSpPr>
                <a:spLocks noChangeShapeType="1"/>
              </p:cNvSpPr>
              <p:nvPr/>
            </p:nvSpPr>
            <p:spPr bwMode="auto">
              <a:xfrm>
                <a:off x="2112" y="1104"/>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43">
                <a:extLst>
                  <a:ext uri="{FF2B5EF4-FFF2-40B4-BE49-F238E27FC236}">
                    <a16:creationId xmlns:a16="http://schemas.microsoft.com/office/drawing/2014/main" id="{6F2124E4-AC40-4A0F-B5AD-C98A4B5D995F}"/>
                  </a:ext>
                </a:extLst>
              </p:cNvPr>
              <p:cNvSpPr>
                <a:spLocks noChangeShapeType="1"/>
              </p:cNvSpPr>
              <p:nvPr/>
            </p:nvSpPr>
            <p:spPr bwMode="auto">
              <a:xfrm>
                <a:off x="1440" y="1104"/>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 name="Group 44">
              <a:extLst>
                <a:ext uri="{FF2B5EF4-FFF2-40B4-BE49-F238E27FC236}">
                  <a16:creationId xmlns:a16="http://schemas.microsoft.com/office/drawing/2014/main" id="{9B62B3A5-520E-4191-8BD4-76F0882F25F7}"/>
                </a:ext>
              </a:extLst>
            </p:cNvPr>
            <p:cNvGrpSpPr>
              <a:grpSpLocks/>
            </p:cNvGrpSpPr>
            <p:nvPr/>
          </p:nvGrpSpPr>
          <p:grpSpPr bwMode="auto">
            <a:xfrm>
              <a:off x="4752" y="711"/>
              <a:ext cx="480" cy="96"/>
              <a:chOff x="3696" y="1776"/>
              <a:chExt cx="1200" cy="240"/>
            </a:xfrm>
          </p:grpSpPr>
          <p:sp>
            <p:nvSpPr>
              <p:cNvPr id="34" name="Arc 45">
                <a:extLst>
                  <a:ext uri="{FF2B5EF4-FFF2-40B4-BE49-F238E27FC236}">
                    <a16:creationId xmlns:a16="http://schemas.microsoft.com/office/drawing/2014/main" id="{157C5841-8F6C-4450-B536-A5F1AEA0FA7C}"/>
                  </a:ext>
                </a:extLst>
              </p:cNvPr>
              <p:cNvSpPr>
                <a:spLocks/>
              </p:cNvSpPr>
              <p:nvPr/>
            </p:nvSpPr>
            <p:spPr bwMode="auto">
              <a:xfrm>
                <a:off x="4176" y="1872"/>
                <a:ext cx="288" cy="1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Lst>
                <a:ahLst/>
                <a:cxnLst>
                  <a:cxn ang="T6">
                    <a:pos x="T0" y="T1"/>
                  </a:cxn>
                  <a:cxn ang="T7">
                    <a:pos x="T2" y="T3"/>
                  </a:cxn>
                  <a:cxn ang="T8">
                    <a:pos x="T4" y="T5"/>
                  </a:cxn>
                </a:cxnLst>
                <a:rect l="0" t="0" r="r" b="b"/>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Arc 46">
                <a:extLst>
                  <a:ext uri="{FF2B5EF4-FFF2-40B4-BE49-F238E27FC236}">
                    <a16:creationId xmlns:a16="http://schemas.microsoft.com/office/drawing/2014/main" id="{8AB1108B-A774-4E90-8B3D-4D63141EDFF6}"/>
                  </a:ext>
                </a:extLst>
              </p:cNvPr>
              <p:cNvSpPr>
                <a:spLocks/>
              </p:cNvSpPr>
              <p:nvPr/>
            </p:nvSpPr>
            <p:spPr bwMode="auto">
              <a:xfrm>
                <a:off x="4464" y="1872"/>
                <a:ext cx="288" cy="1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Lst>
                <a:ahLst/>
                <a:cxnLst>
                  <a:cxn ang="T6">
                    <a:pos x="T0" y="T1"/>
                  </a:cxn>
                  <a:cxn ang="T7">
                    <a:pos x="T2" y="T3"/>
                  </a:cxn>
                  <a:cxn ang="T8">
                    <a:pos x="T4" y="T5"/>
                  </a:cxn>
                </a:cxnLst>
                <a:rect l="0" t="0" r="r" b="b"/>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rc 47">
                <a:extLst>
                  <a:ext uri="{FF2B5EF4-FFF2-40B4-BE49-F238E27FC236}">
                    <a16:creationId xmlns:a16="http://schemas.microsoft.com/office/drawing/2014/main" id="{ED0F669D-5B87-43BD-88F2-B6FB8FE71264}"/>
                  </a:ext>
                </a:extLst>
              </p:cNvPr>
              <p:cNvSpPr>
                <a:spLocks/>
              </p:cNvSpPr>
              <p:nvPr/>
            </p:nvSpPr>
            <p:spPr bwMode="auto">
              <a:xfrm>
                <a:off x="3888" y="1872"/>
                <a:ext cx="288" cy="1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Lst>
                <a:ahLst/>
                <a:cxnLst>
                  <a:cxn ang="T6">
                    <a:pos x="T0" y="T1"/>
                  </a:cxn>
                  <a:cxn ang="T7">
                    <a:pos x="T2" y="T3"/>
                  </a:cxn>
                  <a:cxn ang="T8">
                    <a:pos x="T4" y="T5"/>
                  </a:cxn>
                </a:cxnLst>
                <a:rect l="0" t="0" r="r" b="b"/>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48">
                <a:extLst>
                  <a:ext uri="{FF2B5EF4-FFF2-40B4-BE49-F238E27FC236}">
                    <a16:creationId xmlns:a16="http://schemas.microsoft.com/office/drawing/2014/main" id="{6430F989-96FD-4E59-A2E3-ED5212B05BF8}"/>
                  </a:ext>
                </a:extLst>
              </p:cNvPr>
              <p:cNvSpPr>
                <a:spLocks noChangeShapeType="1"/>
              </p:cNvSpPr>
              <p:nvPr/>
            </p:nvSpPr>
            <p:spPr bwMode="auto">
              <a:xfrm flipH="1">
                <a:off x="3696" y="2016"/>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49">
                <a:extLst>
                  <a:ext uri="{FF2B5EF4-FFF2-40B4-BE49-F238E27FC236}">
                    <a16:creationId xmlns:a16="http://schemas.microsoft.com/office/drawing/2014/main" id="{583806E4-FFB7-42FE-8A8C-15A12C7F23DE}"/>
                  </a:ext>
                </a:extLst>
              </p:cNvPr>
              <p:cNvSpPr>
                <a:spLocks noChangeShapeType="1"/>
              </p:cNvSpPr>
              <p:nvPr/>
            </p:nvSpPr>
            <p:spPr bwMode="auto">
              <a:xfrm>
                <a:off x="4752" y="2016"/>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50">
                <a:extLst>
                  <a:ext uri="{FF2B5EF4-FFF2-40B4-BE49-F238E27FC236}">
                    <a16:creationId xmlns:a16="http://schemas.microsoft.com/office/drawing/2014/main" id="{1FCD8081-89D1-4CAE-9FD6-EF1AA612411E}"/>
                  </a:ext>
                </a:extLst>
              </p:cNvPr>
              <p:cNvSpPr>
                <a:spLocks noChangeShapeType="1"/>
              </p:cNvSpPr>
              <p:nvPr/>
            </p:nvSpPr>
            <p:spPr bwMode="auto">
              <a:xfrm>
                <a:off x="3888" y="1776"/>
                <a:ext cx="86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51">
                <a:extLst>
                  <a:ext uri="{FF2B5EF4-FFF2-40B4-BE49-F238E27FC236}">
                    <a16:creationId xmlns:a16="http://schemas.microsoft.com/office/drawing/2014/main" id="{82D12243-C60B-4E3A-89A0-99B5634B56FE}"/>
                  </a:ext>
                </a:extLst>
              </p:cNvPr>
              <p:cNvSpPr>
                <a:spLocks noChangeShapeType="1"/>
              </p:cNvSpPr>
              <p:nvPr/>
            </p:nvSpPr>
            <p:spPr bwMode="auto">
              <a:xfrm>
                <a:off x="3888" y="1816"/>
                <a:ext cx="86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 name="Line 52">
              <a:extLst>
                <a:ext uri="{FF2B5EF4-FFF2-40B4-BE49-F238E27FC236}">
                  <a16:creationId xmlns:a16="http://schemas.microsoft.com/office/drawing/2014/main" id="{318473C2-0EBC-4B6E-A0F0-DE94BF0E27DD}"/>
                </a:ext>
              </a:extLst>
            </p:cNvPr>
            <p:cNvSpPr>
              <a:spLocks noChangeShapeType="1"/>
            </p:cNvSpPr>
            <p:nvPr/>
          </p:nvSpPr>
          <p:spPr bwMode="auto">
            <a:xfrm flipH="1">
              <a:off x="4416" y="807"/>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53">
              <a:extLst>
                <a:ext uri="{FF2B5EF4-FFF2-40B4-BE49-F238E27FC236}">
                  <a16:creationId xmlns:a16="http://schemas.microsoft.com/office/drawing/2014/main" id="{BB90D48E-A8B5-4FCB-80D5-39F56AB10E1A}"/>
                </a:ext>
              </a:extLst>
            </p:cNvPr>
            <p:cNvSpPr>
              <a:spLocks noChangeShapeType="1"/>
            </p:cNvSpPr>
            <p:nvPr/>
          </p:nvSpPr>
          <p:spPr bwMode="auto">
            <a:xfrm flipH="1">
              <a:off x="5232" y="807"/>
              <a:ext cx="43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Text Box 54">
              <a:extLst>
                <a:ext uri="{FF2B5EF4-FFF2-40B4-BE49-F238E27FC236}">
                  <a16:creationId xmlns:a16="http://schemas.microsoft.com/office/drawing/2014/main" id="{A2D238DE-45FA-40B8-AA69-0ACEDDCC387C}"/>
                </a:ext>
              </a:extLst>
            </p:cNvPr>
            <p:cNvSpPr txBox="1">
              <a:spLocks noChangeArrowheads="1"/>
            </p:cNvSpPr>
            <p:nvPr/>
          </p:nvSpPr>
          <p:spPr bwMode="auto">
            <a:xfrm>
              <a:off x="5232" y="481"/>
              <a:ext cx="212" cy="28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ahoma" panose="020B0604030504040204" pitchFamily="34" charset="0"/>
                </a:rPr>
                <a:t>L</a:t>
              </a:r>
            </a:p>
          </p:txBody>
        </p:sp>
        <p:sp>
          <p:nvSpPr>
            <p:cNvPr id="32" name="Text Box 55">
              <a:extLst>
                <a:ext uri="{FF2B5EF4-FFF2-40B4-BE49-F238E27FC236}">
                  <a16:creationId xmlns:a16="http://schemas.microsoft.com/office/drawing/2014/main" id="{A69FC213-B52F-4EE0-97DA-CAC793FF655D}"/>
                </a:ext>
              </a:extLst>
            </p:cNvPr>
            <p:cNvSpPr txBox="1">
              <a:spLocks noChangeArrowheads="1"/>
            </p:cNvSpPr>
            <p:nvPr/>
          </p:nvSpPr>
          <p:spPr bwMode="auto">
            <a:xfrm flipH="1">
              <a:off x="4656" y="624"/>
              <a:ext cx="144" cy="28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ahoma" panose="020B0604030504040204" pitchFamily="34" charset="0"/>
                </a:rPr>
                <a:t>i</a:t>
              </a:r>
            </a:p>
          </p:txBody>
        </p:sp>
        <p:sp>
          <p:nvSpPr>
            <p:cNvPr id="33" name="Text Box 56">
              <a:extLst>
                <a:ext uri="{FF2B5EF4-FFF2-40B4-BE49-F238E27FC236}">
                  <a16:creationId xmlns:a16="http://schemas.microsoft.com/office/drawing/2014/main" id="{EA4875EC-C8E7-4D48-A4B0-4B85B17AF1C4}"/>
                </a:ext>
              </a:extLst>
            </p:cNvPr>
            <p:cNvSpPr txBox="1">
              <a:spLocks noChangeArrowheads="1"/>
            </p:cNvSpPr>
            <p:nvPr/>
          </p:nvSpPr>
          <p:spPr bwMode="auto">
            <a:xfrm>
              <a:off x="4752" y="241"/>
              <a:ext cx="223" cy="28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ahoma" panose="020B0604030504040204" pitchFamily="34" charset="0"/>
                </a:rPr>
                <a:t>u</a:t>
              </a:r>
            </a:p>
          </p:txBody>
        </p:sp>
      </p:grpSp>
      <p:grpSp>
        <p:nvGrpSpPr>
          <p:cNvPr id="44" name="Group 7">
            <a:extLst>
              <a:ext uri="{FF2B5EF4-FFF2-40B4-BE49-F238E27FC236}">
                <a16:creationId xmlns:a16="http://schemas.microsoft.com/office/drawing/2014/main" id="{E6035E6D-A7AA-424A-8C26-AA53DF35576A}"/>
              </a:ext>
            </a:extLst>
          </p:cNvPr>
          <p:cNvGrpSpPr>
            <a:grpSpLocks/>
          </p:cNvGrpSpPr>
          <p:nvPr/>
        </p:nvGrpSpPr>
        <p:grpSpPr bwMode="auto">
          <a:xfrm>
            <a:off x="2148473" y="4380012"/>
            <a:ext cx="2714775" cy="1811338"/>
            <a:chOff x="4368" y="175"/>
            <a:chExt cx="1248" cy="833"/>
          </a:xfrm>
        </p:grpSpPr>
        <p:grpSp>
          <p:nvGrpSpPr>
            <p:cNvPr id="45" name="Group 8">
              <a:extLst>
                <a:ext uri="{FF2B5EF4-FFF2-40B4-BE49-F238E27FC236}">
                  <a16:creationId xmlns:a16="http://schemas.microsoft.com/office/drawing/2014/main" id="{51F8205E-37E5-4D31-ADEF-FEFA26AAFFCF}"/>
                </a:ext>
              </a:extLst>
            </p:cNvPr>
            <p:cNvGrpSpPr>
              <a:grpSpLocks/>
            </p:cNvGrpSpPr>
            <p:nvPr/>
          </p:nvGrpSpPr>
          <p:grpSpPr bwMode="auto">
            <a:xfrm>
              <a:off x="4739" y="811"/>
              <a:ext cx="493" cy="197"/>
              <a:chOff x="1920" y="3024"/>
              <a:chExt cx="720" cy="288"/>
            </a:xfrm>
          </p:grpSpPr>
          <p:sp>
            <p:nvSpPr>
              <p:cNvPr id="59" name="Line 9">
                <a:extLst>
                  <a:ext uri="{FF2B5EF4-FFF2-40B4-BE49-F238E27FC236}">
                    <a16:creationId xmlns:a16="http://schemas.microsoft.com/office/drawing/2014/main" id="{E6EFD8B2-4E67-487A-A764-4AC16F443E96}"/>
                  </a:ext>
                </a:extLst>
              </p:cNvPr>
              <p:cNvSpPr>
                <a:spLocks noChangeShapeType="1"/>
              </p:cNvSpPr>
              <p:nvPr/>
            </p:nvSpPr>
            <p:spPr bwMode="auto">
              <a:xfrm>
                <a:off x="2208" y="3024"/>
                <a:ext cx="0" cy="288"/>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60" name="Line 10">
                <a:extLst>
                  <a:ext uri="{FF2B5EF4-FFF2-40B4-BE49-F238E27FC236}">
                    <a16:creationId xmlns:a16="http://schemas.microsoft.com/office/drawing/2014/main" id="{99EA7B2E-29D7-4A14-AD8F-F52ECFC5FC92}"/>
                  </a:ext>
                </a:extLst>
              </p:cNvPr>
              <p:cNvSpPr>
                <a:spLocks noChangeShapeType="1"/>
              </p:cNvSpPr>
              <p:nvPr/>
            </p:nvSpPr>
            <p:spPr bwMode="auto">
              <a:xfrm>
                <a:off x="2352" y="3024"/>
                <a:ext cx="0" cy="288"/>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61" name="Line 11">
                <a:extLst>
                  <a:ext uri="{FF2B5EF4-FFF2-40B4-BE49-F238E27FC236}">
                    <a16:creationId xmlns:a16="http://schemas.microsoft.com/office/drawing/2014/main" id="{A91342A6-0B38-4F77-9C15-E33B2E95A8E5}"/>
                  </a:ext>
                </a:extLst>
              </p:cNvPr>
              <p:cNvSpPr>
                <a:spLocks noChangeShapeType="1"/>
              </p:cNvSpPr>
              <p:nvPr/>
            </p:nvSpPr>
            <p:spPr bwMode="auto">
              <a:xfrm>
                <a:off x="2352" y="3168"/>
                <a:ext cx="286"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62" name="Line 12">
                <a:extLst>
                  <a:ext uri="{FF2B5EF4-FFF2-40B4-BE49-F238E27FC236}">
                    <a16:creationId xmlns:a16="http://schemas.microsoft.com/office/drawing/2014/main" id="{3581EA23-1818-4A8A-8C92-B22BD618643C}"/>
                  </a:ext>
                </a:extLst>
              </p:cNvPr>
              <p:cNvSpPr>
                <a:spLocks noChangeShapeType="1"/>
              </p:cNvSpPr>
              <p:nvPr/>
            </p:nvSpPr>
            <p:spPr bwMode="auto">
              <a:xfrm flipH="1">
                <a:off x="1922" y="3168"/>
                <a:ext cx="286"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grpSp>
        <p:sp>
          <p:nvSpPr>
            <p:cNvPr id="46" name="Line 13">
              <a:extLst>
                <a:ext uri="{FF2B5EF4-FFF2-40B4-BE49-F238E27FC236}">
                  <a16:creationId xmlns:a16="http://schemas.microsoft.com/office/drawing/2014/main" id="{1ACC2430-CA8C-4C73-BBFF-7E4EB7FE1C7F}"/>
                </a:ext>
              </a:extLst>
            </p:cNvPr>
            <p:cNvSpPr>
              <a:spLocks noChangeShapeType="1"/>
            </p:cNvSpPr>
            <p:nvPr/>
          </p:nvSpPr>
          <p:spPr bwMode="auto">
            <a:xfrm flipV="1">
              <a:off x="4368" y="376"/>
              <a:ext cx="0" cy="526"/>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47" name="Line 14">
              <a:extLst>
                <a:ext uri="{FF2B5EF4-FFF2-40B4-BE49-F238E27FC236}">
                  <a16:creationId xmlns:a16="http://schemas.microsoft.com/office/drawing/2014/main" id="{C024039F-CA93-4757-B7AB-E88108EAE76A}"/>
                </a:ext>
              </a:extLst>
            </p:cNvPr>
            <p:cNvSpPr>
              <a:spLocks noChangeShapeType="1"/>
            </p:cNvSpPr>
            <p:nvPr/>
          </p:nvSpPr>
          <p:spPr bwMode="auto">
            <a:xfrm>
              <a:off x="4368" y="376"/>
              <a:ext cx="263"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48" name="Line 15">
              <a:extLst>
                <a:ext uri="{FF2B5EF4-FFF2-40B4-BE49-F238E27FC236}">
                  <a16:creationId xmlns:a16="http://schemas.microsoft.com/office/drawing/2014/main" id="{B7714F13-339E-49D1-9A95-7EEBAF88C063}"/>
                </a:ext>
              </a:extLst>
            </p:cNvPr>
            <p:cNvSpPr>
              <a:spLocks noChangeShapeType="1"/>
            </p:cNvSpPr>
            <p:nvPr/>
          </p:nvSpPr>
          <p:spPr bwMode="auto">
            <a:xfrm>
              <a:off x="5288" y="376"/>
              <a:ext cx="328"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49" name="Line 16">
              <a:extLst>
                <a:ext uri="{FF2B5EF4-FFF2-40B4-BE49-F238E27FC236}">
                  <a16:creationId xmlns:a16="http://schemas.microsoft.com/office/drawing/2014/main" id="{A864D19E-3C6C-47EF-916F-17C567BD47C5}"/>
                </a:ext>
              </a:extLst>
            </p:cNvPr>
            <p:cNvSpPr>
              <a:spLocks noChangeShapeType="1"/>
            </p:cNvSpPr>
            <p:nvPr/>
          </p:nvSpPr>
          <p:spPr bwMode="auto">
            <a:xfrm>
              <a:off x="5616" y="376"/>
              <a:ext cx="0" cy="526"/>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grpSp>
          <p:nvGrpSpPr>
            <p:cNvPr id="50" name="Group 17">
              <a:extLst>
                <a:ext uri="{FF2B5EF4-FFF2-40B4-BE49-F238E27FC236}">
                  <a16:creationId xmlns:a16="http://schemas.microsoft.com/office/drawing/2014/main" id="{BC1D5B1D-595C-4169-AAC3-C69379812581}"/>
                </a:ext>
              </a:extLst>
            </p:cNvPr>
            <p:cNvGrpSpPr>
              <a:grpSpLocks/>
            </p:cNvGrpSpPr>
            <p:nvPr/>
          </p:nvGrpSpPr>
          <p:grpSpPr bwMode="auto">
            <a:xfrm>
              <a:off x="4622" y="245"/>
              <a:ext cx="675" cy="263"/>
              <a:chOff x="1427" y="912"/>
              <a:chExt cx="986" cy="384"/>
            </a:xfrm>
          </p:grpSpPr>
          <p:sp>
            <p:nvSpPr>
              <p:cNvPr id="56" name="Oval 18">
                <a:extLst>
                  <a:ext uri="{FF2B5EF4-FFF2-40B4-BE49-F238E27FC236}">
                    <a16:creationId xmlns:a16="http://schemas.microsoft.com/office/drawing/2014/main" id="{849772BF-0A4E-4786-8E14-E23E91E6A70C}"/>
                  </a:ext>
                </a:extLst>
              </p:cNvPr>
              <p:cNvSpPr>
                <a:spLocks noChangeArrowheads="1"/>
              </p:cNvSpPr>
              <p:nvPr/>
            </p:nvSpPr>
            <p:spPr bwMode="auto">
              <a:xfrm>
                <a:off x="1729" y="912"/>
                <a:ext cx="383" cy="384"/>
              </a:xfrm>
              <a:prstGeom prst="ellipse">
                <a:avLst/>
              </a:prstGeom>
              <a:solidFill>
                <a:srgbClr val="002060"/>
              </a:solidFill>
              <a:ln w="381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b"/>
              <a:lstStyle/>
              <a:p>
                <a:pPr algn="ctr" eaLnBrk="0" hangingPunct="0">
                  <a:defRPr/>
                </a:pPr>
                <a:r>
                  <a:rPr lang="en-US" sz="3000" b="1" i="1">
                    <a:solidFill>
                      <a:schemeClr val="bg1"/>
                    </a:solidFill>
                    <a:latin typeface="Times New Roman" panose="02020603050405020304" pitchFamily="18" charset="0"/>
                    <a:cs typeface="Times New Roman" panose="02020603050405020304" pitchFamily="18" charset="0"/>
                    <a:sym typeface="Symbol" pitchFamily="18" charset="2"/>
                  </a:rPr>
                  <a:t></a:t>
                </a:r>
              </a:p>
            </p:txBody>
          </p:sp>
          <p:sp>
            <p:nvSpPr>
              <p:cNvPr id="57" name="Line 19">
                <a:extLst>
                  <a:ext uri="{FF2B5EF4-FFF2-40B4-BE49-F238E27FC236}">
                    <a16:creationId xmlns:a16="http://schemas.microsoft.com/office/drawing/2014/main" id="{223032D8-CC7A-4FD9-9C57-27574E04B1E2}"/>
                  </a:ext>
                </a:extLst>
              </p:cNvPr>
              <p:cNvSpPr>
                <a:spLocks noChangeShapeType="1"/>
              </p:cNvSpPr>
              <p:nvPr/>
            </p:nvSpPr>
            <p:spPr bwMode="auto">
              <a:xfrm>
                <a:off x="2125" y="1104"/>
                <a:ext cx="288"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58" name="Line 20">
                <a:extLst>
                  <a:ext uri="{FF2B5EF4-FFF2-40B4-BE49-F238E27FC236}">
                    <a16:creationId xmlns:a16="http://schemas.microsoft.com/office/drawing/2014/main" id="{6811408E-3FFB-4C48-8B75-42BB74746CD3}"/>
                  </a:ext>
                </a:extLst>
              </p:cNvPr>
              <p:cNvSpPr>
                <a:spLocks noChangeShapeType="1"/>
              </p:cNvSpPr>
              <p:nvPr/>
            </p:nvSpPr>
            <p:spPr bwMode="auto">
              <a:xfrm>
                <a:off x="1429" y="1104"/>
                <a:ext cx="289"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grpSp>
        <p:sp>
          <p:nvSpPr>
            <p:cNvPr id="51" name="Line 21">
              <a:extLst>
                <a:ext uri="{FF2B5EF4-FFF2-40B4-BE49-F238E27FC236}">
                  <a16:creationId xmlns:a16="http://schemas.microsoft.com/office/drawing/2014/main" id="{65786F38-61E0-4AD7-B71F-3D38291314C8}"/>
                </a:ext>
              </a:extLst>
            </p:cNvPr>
            <p:cNvSpPr>
              <a:spLocks noChangeShapeType="1"/>
            </p:cNvSpPr>
            <p:nvPr/>
          </p:nvSpPr>
          <p:spPr bwMode="auto">
            <a:xfrm>
              <a:off x="4368" y="908"/>
              <a:ext cx="384"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52" name="Line 22">
              <a:extLst>
                <a:ext uri="{FF2B5EF4-FFF2-40B4-BE49-F238E27FC236}">
                  <a16:creationId xmlns:a16="http://schemas.microsoft.com/office/drawing/2014/main" id="{D9B13D49-1F9A-431F-B62B-4D9366504771}"/>
                </a:ext>
              </a:extLst>
            </p:cNvPr>
            <p:cNvSpPr>
              <a:spLocks noChangeShapeType="1"/>
            </p:cNvSpPr>
            <p:nvPr/>
          </p:nvSpPr>
          <p:spPr bwMode="auto">
            <a:xfrm flipH="1">
              <a:off x="5184" y="908"/>
              <a:ext cx="432" cy="0"/>
            </a:xfrm>
            <a:prstGeom prst="line">
              <a:avLst/>
            </a:prstGeom>
            <a:noFill/>
            <a:ln w="3810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i="1">
                <a:solidFill>
                  <a:srgbClr val="003300"/>
                </a:solidFill>
                <a:latin typeface="Times New Roman" panose="02020603050405020304" pitchFamily="18" charset="0"/>
                <a:cs typeface="Times New Roman" panose="02020603050405020304" pitchFamily="18" charset="0"/>
              </a:endParaRPr>
            </a:p>
          </p:txBody>
        </p:sp>
        <p:sp>
          <p:nvSpPr>
            <p:cNvPr id="53" name="Text Box 23">
              <a:extLst>
                <a:ext uri="{FF2B5EF4-FFF2-40B4-BE49-F238E27FC236}">
                  <a16:creationId xmlns:a16="http://schemas.microsoft.com/office/drawing/2014/main" id="{EDB808A9-97B0-4FDF-8176-BF218E9EC360}"/>
                </a:ext>
              </a:extLst>
            </p:cNvPr>
            <p:cNvSpPr txBox="1">
              <a:spLocks noChangeArrowheads="1"/>
            </p:cNvSpPr>
            <p:nvPr/>
          </p:nvSpPr>
          <p:spPr bwMode="auto">
            <a:xfrm>
              <a:off x="5035" y="659"/>
              <a:ext cx="179" cy="212"/>
            </a:xfrm>
            <a:prstGeom prst="rect">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US" sz="2400" i="1">
                  <a:solidFill>
                    <a:srgbClr val="003300"/>
                  </a:solidFill>
                  <a:latin typeface="Times New Roman" panose="02020603050405020304" pitchFamily="18" charset="0"/>
                  <a:cs typeface="Times New Roman" panose="02020603050405020304" pitchFamily="18" charset="0"/>
                </a:rPr>
                <a:t>C</a:t>
              </a:r>
            </a:p>
          </p:txBody>
        </p:sp>
        <p:sp>
          <p:nvSpPr>
            <p:cNvPr id="54" name="Text Box 24">
              <a:extLst>
                <a:ext uri="{FF2B5EF4-FFF2-40B4-BE49-F238E27FC236}">
                  <a16:creationId xmlns:a16="http://schemas.microsoft.com/office/drawing/2014/main" id="{B37163BC-E628-4D6A-B5DF-32B999271EDB}"/>
                </a:ext>
              </a:extLst>
            </p:cNvPr>
            <p:cNvSpPr txBox="1">
              <a:spLocks noChangeArrowheads="1"/>
            </p:cNvSpPr>
            <p:nvPr/>
          </p:nvSpPr>
          <p:spPr bwMode="auto">
            <a:xfrm>
              <a:off x="5060" y="175"/>
              <a:ext cx="156" cy="212"/>
            </a:xfrm>
            <a:prstGeom prst="rect">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US" sz="2400" i="1">
                  <a:solidFill>
                    <a:srgbClr val="003300"/>
                  </a:solidFill>
                  <a:latin typeface="Times New Roman" panose="02020603050405020304" pitchFamily="18" charset="0"/>
                  <a:cs typeface="Times New Roman" panose="02020603050405020304" pitchFamily="18" charset="0"/>
                </a:rPr>
                <a:t>u</a:t>
              </a:r>
            </a:p>
          </p:txBody>
        </p:sp>
        <p:sp>
          <p:nvSpPr>
            <p:cNvPr id="55" name="Text Box 25">
              <a:extLst>
                <a:ext uri="{FF2B5EF4-FFF2-40B4-BE49-F238E27FC236}">
                  <a16:creationId xmlns:a16="http://schemas.microsoft.com/office/drawing/2014/main" id="{45FCA3F4-BDF9-498A-8708-A9EEB2795602}"/>
                </a:ext>
              </a:extLst>
            </p:cNvPr>
            <p:cNvSpPr txBox="1">
              <a:spLocks noChangeArrowheads="1"/>
            </p:cNvSpPr>
            <p:nvPr/>
          </p:nvSpPr>
          <p:spPr bwMode="auto">
            <a:xfrm>
              <a:off x="4454" y="650"/>
              <a:ext cx="124" cy="212"/>
            </a:xfrm>
            <a:prstGeom prst="rect">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US" sz="2400" i="1">
                  <a:solidFill>
                    <a:srgbClr val="003300"/>
                  </a:solidFill>
                  <a:latin typeface="Times New Roman" panose="02020603050405020304" pitchFamily="18" charset="0"/>
                  <a:cs typeface="Times New Roman" panose="02020603050405020304" pitchFamily="18" charset="0"/>
                </a:rPr>
                <a:t>i</a:t>
              </a:r>
            </a:p>
          </p:txBody>
        </p:sp>
      </p:grpSp>
      <p:sp>
        <p:nvSpPr>
          <p:cNvPr id="63" name="Rectangle 206">
            <a:extLst>
              <a:ext uri="{FF2B5EF4-FFF2-40B4-BE49-F238E27FC236}">
                <a16:creationId xmlns:a16="http://schemas.microsoft.com/office/drawing/2014/main" id="{F49D32E0-B218-4F39-A3BB-ABC27BC4B6D3}"/>
              </a:ext>
            </a:extLst>
          </p:cNvPr>
          <p:cNvSpPr>
            <a:spLocks noChangeArrowheads="1"/>
          </p:cNvSpPr>
          <p:nvPr/>
        </p:nvSpPr>
        <p:spPr bwMode="auto">
          <a:xfrm>
            <a:off x="5129563" y="1562070"/>
            <a:ext cx="20056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u </a:t>
            </a:r>
            <a:r>
              <a:rPr lang="en-US" altLang="en-US" sz="2000">
                <a:solidFill>
                  <a:srgbClr val="C00000"/>
                </a:solidFill>
              </a:rPr>
              <a:t>cùng pha </a:t>
            </a:r>
            <a:r>
              <a:rPr lang="en-US" altLang="en-US" sz="2000"/>
              <a:t>với i</a:t>
            </a:r>
          </a:p>
        </p:txBody>
      </p:sp>
      <p:sp>
        <p:nvSpPr>
          <p:cNvPr id="64" name="Rectangle 207">
            <a:extLst>
              <a:ext uri="{FF2B5EF4-FFF2-40B4-BE49-F238E27FC236}">
                <a16:creationId xmlns:a16="http://schemas.microsoft.com/office/drawing/2014/main" id="{A4E44EF3-8D34-4AEB-8890-FA8EAEFA4BF8}"/>
              </a:ext>
            </a:extLst>
          </p:cNvPr>
          <p:cNvSpPr>
            <a:spLocks noChangeArrowheads="1"/>
          </p:cNvSpPr>
          <p:nvPr/>
        </p:nvSpPr>
        <p:spPr bwMode="auto">
          <a:xfrm>
            <a:off x="5206054" y="5188944"/>
            <a:ext cx="22733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u </a:t>
            </a:r>
            <a:r>
              <a:rPr lang="en-US" altLang="en-US" sz="2000">
                <a:solidFill>
                  <a:srgbClr val="C00000"/>
                </a:solidFill>
              </a:rPr>
              <a:t>trễ pha </a:t>
            </a:r>
            <a:r>
              <a:rPr lang="en-US" altLang="en-US" sz="2000">
                <a:solidFill>
                  <a:srgbClr val="C00000"/>
                </a:solidFill>
                <a:latin typeface="SimHei" panose="02010609060101010101" pitchFamily="49" charset="-122"/>
                <a:ea typeface="SimHei" panose="02010609060101010101" pitchFamily="49" charset="-122"/>
                <a:sym typeface="Symbol" panose="05050102010706020507" pitchFamily="18" charset="2"/>
              </a:rPr>
              <a:t>/2 </a:t>
            </a:r>
            <a:r>
              <a:rPr lang="en-US" altLang="en-US" sz="2000"/>
              <a:t>với i</a:t>
            </a:r>
          </a:p>
        </p:txBody>
      </p:sp>
      <p:sp>
        <p:nvSpPr>
          <p:cNvPr id="65" name="Rectangle 207">
            <a:extLst>
              <a:ext uri="{FF2B5EF4-FFF2-40B4-BE49-F238E27FC236}">
                <a16:creationId xmlns:a16="http://schemas.microsoft.com/office/drawing/2014/main" id="{79BF5B0D-46DF-4615-A9F8-FD73C7EE6DEB}"/>
              </a:ext>
            </a:extLst>
          </p:cNvPr>
          <p:cNvSpPr>
            <a:spLocks noChangeArrowheads="1"/>
          </p:cNvSpPr>
          <p:nvPr/>
        </p:nvSpPr>
        <p:spPr bwMode="auto">
          <a:xfrm>
            <a:off x="5020538" y="3404373"/>
            <a:ext cx="25527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t>u </a:t>
            </a:r>
            <a:r>
              <a:rPr lang="en-US" altLang="en-US" sz="2000">
                <a:solidFill>
                  <a:srgbClr val="C00000"/>
                </a:solidFill>
              </a:rPr>
              <a:t>sớm pha </a:t>
            </a:r>
            <a:r>
              <a:rPr lang="en-US" altLang="en-US" sz="2000">
                <a:solidFill>
                  <a:srgbClr val="C00000"/>
                </a:solidFill>
                <a:latin typeface="SimHei" panose="02010609060101010101" pitchFamily="49" charset="-122"/>
                <a:ea typeface="SimHei" panose="02010609060101010101" pitchFamily="49" charset="-122"/>
                <a:sym typeface="Symbol" panose="05050102010706020507" pitchFamily="18" charset="2"/>
              </a:rPr>
              <a:t>/2 </a:t>
            </a:r>
            <a:r>
              <a:rPr lang="en-US" altLang="en-US" sz="2000"/>
              <a:t>với i</a:t>
            </a:r>
          </a:p>
        </p:txBody>
      </p:sp>
      <p:grpSp>
        <p:nvGrpSpPr>
          <p:cNvPr id="71" name="Group 70">
            <a:extLst>
              <a:ext uri="{FF2B5EF4-FFF2-40B4-BE49-F238E27FC236}">
                <a16:creationId xmlns:a16="http://schemas.microsoft.com/office/drawing/2014/main" id="{EA6177D4-FBE4-435F-B85A-F78140542C34}"/>
              </a:ext>
            </a:extLst>
          </p:cNvPr>
          <p:cNvGrpSpPr/>
          <p:nvPr/>
        </p:nvGrpSpPr>
        <p:grpSpPr>
          <a:xfrm>
            <a:off x="7822159" y="722591"/>
            <a:ext cx="4068583" cy="5720790"/>
            <a:chOff x="7504992" y="518046"/>
            <a:chExt cx="4068583" cy="5720790"/>
          </a:xfrm>
        </p:grpSpPr>
        <p:pic>
          <p:nvPicPr>
            <p:cNvPr id="6" name="Picture 5">
              <a:extLst>
                <a:ext uri="{FF2B5EF4-FFF2-40B4-BE49-F238E27FC236}">
                  <a16:creationId xmlns:a16="http://schemas.microsoft.com/office/drawing/2014/main" id="{DC959F40-CD92-4A2D-892B-8BD60D1676B4}"/>
                </a:ext>
              </a:extLst>
            </p:cNvPr>
            <p:cNvPicPr>
              <a:picLocks noChangeAspect="1"/>
            </p:cNvPicPr>
            <p:nvPr/>
          </p:nvPicPr>
          <p:blipFill rotWithShape="1">
            <a:blip r:embed="rId2"/>
            <a:srcRect l="16276" t="3536"/>
            <a:stretch/>
          </p:blipFill>
          <p:spPr>
            <a:xfrm>
              <a:off x="8275756" y="518046"/>
              <a:ext cx="3297819" cy="5720790"/>
            </a:xfrm>
            <a:prstGeom prst="rect">
              <a:avLst/>
            </a:prstGeom>
          </p:spPr>
        </p:pic>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DD648935-977F-4EB6-876B-BC2A925B6F35}"/>
                    </a:ext>
                  </a:extLst>
                </p:cNvPr>
                <p:cNvSpPr txBox="1"/>
                <p:nvPr/>
              </p:nvSpPr>
              <p:spPr>
                <a:xfrm>
                  <a:off x="7628056" y="657499"/>
                  <a:ext cx="987443"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000" i="1" smtClean="0">
                            <a:solidFill>
                              <a:schemeClr val="tx1"/>
                            </a:solidFill>
                            <a:latin typeface="Cambria Math" panose="02040503050406030204" pitchFamily="18" charset="0"/>
                          </a:rPr>
                          <m:t>𝑖</m:t>
                        </m:r>
                      </m:oMath>
                    </m:oMathPara>
                  </a14:m>
                  <a:endParaRPr lang="en-US" sz="3000"/>
                </a:p>
              </p:txBody>
            </p:sp>
          </mc:Choice>
          <mc:Fallback xmlns="">
            <p:sp>
              <p:nvSpPr>
                <p:cNvPr id="66" name="TextBox 65">
                  <a:extLst>
                    <a:ext uri="{FF2B5EF4-FFF2-40B4-BE49-F238E27FC236}">
                      <a16:creationId xmlns:a16="http://schemas.microsoft.com/office/drawing/2014/main" id="{DD648935-977F-4EB6-876B-BC2A925B6F35}"/>
                    </a:ext>
                  </a:extLst>
                </p:cNvPr>
                <p:cNvSpPr txBox="1">
                  <a:spLocks noRot="1" noChangeAspect="1" noMove="1" noResize="1" noEditPoints="1" noAdjustHandles="1" noChangeArrowheads="1" noChangeShapeType="1" noTextEdit="1"/>
                </p:cNvSpPr>
                <p:nvPr/>
              </p:nvSpPr>
              <p:spPr>
                <a:xfrm>
                  <a:off x="7628056" y="657499"/>
                  <a:ext cx="987443" cy="55399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1F86500E-86EF-4B31-87DC-8985A49DB29E}"/>
                    </a:ext>
                  </a:extLst>
                </p:cNvPr>
                <p:cNvSpPr txBox="1"/>
                <p:nvPr/>
              </p:nvSpPr>
              <p:spPr>
                <a:xfrm>
                  <a:off x="7555013" y="4015997"/>
                  <a:ext cx="987443"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000" b="0" i="1" smtClean="0">
                            <a:solidFill>
                              <a:schemeClr val="tx1"/>
                            </a:solidFill>
                            <a:latin typeface="Cambria Math" panose="02040503050406030204" pitchFamily="18" charset="0"/>
                          </a:rPr>
                          <m:t>𝑢</m:t>
                        </m:r>
                        <m:r>
                          <a:rPr lang="en-US" sz="3000" b="0" i="1" baseline="-25000" smtClean="0">
                            <a:solidFill>
                              <a:schemeClr val="tx1"/>
                            </a:solidFill>
                            <a:latin typeface="Cambria Math" panose="02040503050406030204" pitchFamily="18" charset="0"/>
                          </a:rPr>
                          <m:t>𝐿</m:t>
                        </m:r>
                      </m:oMath>
                    </m:oMathPara>
                  </a14:m>
                  <a:endParaRPr lang="en-US" sz="3000" baseline="-25000"/>
                </a:p>
              </p:txBody>
            </p:sp>
          </mc:Choice>
          <mc:Fallback xmlns="">
            <p:sp>
              <p:nvSpPr>
                <p:cNvPr id="67" name="TextBox 66">
                  <a:extLst>
                    <a:ext uri="{FF2B5EF4-FFF2-40B4-BE49-F238E27FC236}">
                      <a16:creationId xmlns:a16="http://schemas.microsoft.com/office/drawing/2014/main" id="{1F86500E-86EF-4B31-87DC-8985A49DB29E}"/>
                    </a:ext>
                  </a:extLst>
                </p:cNvPr>
                <p:cNvSpPr txBox="1">
                  <a:spLocks noRot="1" noChangeAspect="1" noMove="1" noResize="1" noEditPoints="1" noAdjustHandles="1" noChangeArrowheads="1" noChangeShapeType="1" noTextEdit="1"/>
                </p:cNvSpPr>
                <p:nvPr/>
              </p:nvSpPr>
              <p:spPr>
                <a:xfrm>
                  <a:off x="7555013" y="4015997"/>
                  <a:ext cx="987443"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A2D5F801-8DCF-4733-974D-9A14404B0D01}"/>
                    </a:ext>
                  </a:extLst>
                </p:cNvPr>
                <p:cNvSpPr txBox="1"/>
                <p:nvPr/>
              </p:nvSpPr>
              <p:spPr>
                <a:xfrm>
                  <a:off x="7574801" y="2963384"/>
                  <a:ext cx="987443"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000" b="0" i="1" smtClean="0">
                            <a:solidFill>
                              <a:schemeClr val="tx1"/>
                            </a:solidFill>
                            <a:latin typeface="Cambria Math" panose="02040503050406030204" pitchFamily="18" charset="0"/>
                          </a:rPr>
                          <m:t>𝑢</m:t>
                        </m:r>
                        <m:r>
                          <a:rPr lang="en-US" sz="3000" b="0" i="1" baseline="-25000" smtClean="0">
                            <a:solidFill>
                              <a:schemeClr val="tx1"/>
                            </a:solidFill>
                            <a:latin typeface="Cambria Math" panose="02040503050406030204" pitchFamily="18" charset="0"/>
                          </a:rPr>
                          <m:t>𝐿</m:t>
                        </m:r>
                      </m:oMath>
                    </m:oMathPara>
                  </a14:m>
                  <a:endParaRPr lang="en-US" sz="3000" baseline="-25000"/>
                </a:p>
              </p:txBody>
            </p:sp>
          </mc:Choice>
          <mc:Fallback xmlns="">
            <p:sp>
              <p:nvSpPr>
                <p:cNvPr id="68" name="TextBox 67">
                  <a:extLst>
                    <a:ext uri="{FF2B5EF4-FFF2-40B4-BE49-F238E27FC236}">
                      <a16:creationId xmlns:a16="http://schemas.microsoft.com/office/drawing/2014/main" id="{A2D5F801-8DCF-4733-974D-9A14404B0D01}"/>
                    </a:ext>
                  </a:extLst>
                </p:cNvPr>
                <p:cNvSpPr txBox="1">
                  <a:spLocks noRot="1" noChangeAspect="1" noMove="1" noResize="1" noEditPoints="1" noAdjustHandles="1" noChangeArrowheads="1" noChangeShapeType="1" noTextEdit="1"/>
                </p:cNvSpPr>
                <p:nvPr/>
              </p:nvSpPr>
              <p:spPr>
                <a:xfrm>
                  <a:off x="7574801" y="2963384"/>
                  <a:ext cx="987443" cy="55399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CF71A2AB-3F4E-4AC2-A4CD-068F53AD4A87}"/>
                    </a:ext>
                  </a:extLst>
                </p:cNvPr>
                <p:cNvSpPr txBox="1"/>
                <p:nvPr/>
              </p:nvSpPr>
              <p:spPr>
                <a:xfrm>
                  <a:off x="7580983" y="1773522"/>
                  <a:ext cx="987443"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000" b="0" i="1" smtClean="0">
                            <a:solidFill>
                              <a:schemeClr val="tx1"/>
                            </a:solidFill>
                            <a:latin typeface="Cambria Math" panose="02040503050406030204" pitchFamily="18" charset="0"/>
                          </a:rPr>
                          <m:t>𝑢</m:t>
                        </m:r>
                        <m:r>
                          <a:rPr lang="en-US" sz="3000" b="0" i="1" baseline="-25000" smtClean="0">
                            <a:solidFill>
                              <a:schemeClr val="tx1"/>
                            </a:solidFill>
                            <a:latin typeface="Cambria Math" panose="02040503050406030204" pitchFamily="18" charset="0"/>
                          </a:rPr>
                          <m:t>𝑅</m:t>
                        </m:r>
                      </m:oMath>
                    </m:oMathPara>
                  </a14:m>
                  <a:endParaRPr lang="en-US" sz="3000" baseline="-25000"/>
                </a:p>
              </p:txBody>
            </p:sp>
          </mc:Choice>
          <mc:Fallback xmlns="">
            <p:sp>
              <p:nvSpPr>
                <p:cNvPr id="69" name="TextBox 68">
                  <a:extLst>
                    <a:ext uri="{FF2B5EF4-FFF2-40B4-BE49-F238E27FC236}">
                      <a16:creationId xmlns:a16="http://schemas.microsoft.com/office/drawing/2014/main" id="{CF71A2AB-3F4E-4AC2-A4CD-068F53AD4A87}"/>
                    </a:ext>
                  </a:extLst>
                </p:cNvPr>
                <p:cNvSpPr txBox="1">
                  <a:spLocks noRot="1" noChangeAspect="1" noMove="1" noResize="1" noEditPoints="1" noAdjustHandles="1" noChangeArrowheads="1" noChangeShapeType="1" noTextEdit="1"/>
                </p:cNvSpPr>
                <p:nvPr/>
              </p:nvSpPr>
              <p:spPr>
                <a:xfrm>
                  <a:off x="7580983" y="1773522"/>
                  <a:ext cx="987443" cy="5539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FB38C515-09B1-4E8C-A718-BFD35C80E837}"/>
                    </a:ext>
                  </a:extLst>
                </p:cNvPr>
                <p:cNvSpPr txBox="1"/>
                <p:nvPr/>
              </p:nvSpPr>
              <p:spPr>
                <a:xfrm>
                  <a:off x="7504992" y="5357460"/>
                  <a:ext cx="987443"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000" b="0" i="1" smtClean="0">
                            <a:solidFill>
                              <a:schemeClr val="tx1"/>
                            </a:solidFill>
                            <a:latin typeface="Cambria Math" panose="02040503050406030204" pitchFamily="18" charset="0"/>
                          </a:rPr>
                          <m:t>𝑢</m:t>
                        </m:r>
                        <m:r>
                          <a:rPr lang="en-US" sz="3000" b="0" i="1" baseline="-25000" smtClean="0">
                            <a:solidFill>
                              <a:schemeClr val="tx1"/>
                            </a:solidFill>
                            <a:latin typeface="Cambria Math" panose="02040503050406030204" pitchFamily="18" charset="0"/>
                          </a:rPr>
                          <m:t>𝑅𝐿𝐶</m:t>
                        </m:r>
                      </m:oMath>
                    </m:oMathPara>
                  </a14:m>
                  <a:endParaRPr lang="en-US" sz="3000" baseline="-25000"/>
                </a:p>
              </p:txBody>
            </p:sp>
          </mc:Choice>
          <mc:Fallback xmlns="">
            <p:sp>
              <p:nvSpPr>
                <p:cNvPr id="70" name="TextBox 69">
                  <a:extLst>
                    <a:ext uri="{FF2B5EF4-FFF2-40B4-BE49-F238E27FC236}">
                      <a16:creationId xmlns:a16="http://schemas.microsoft.com/office/drawing/2014/main" id="{FB38C515-09B1-4E8C-A718-BFD35C80E837}"/>
                    </a:ext>
                  </a:extLst>
                </p:cNvPr>
                <p:cNvSpPr txBox="1">
                  <a:spLocks noRot="1" noChangeAspect="1" noMove="1" noResize="1" noEditPoints="1" noAdjustHandles="1" noChangeArrowheads="1" noChangeShapeType="1" noTextEdit="1"/>
                </p:cNvSpPr>
                <p:nvPr/>
              </p:nvSpPr>
              <p:spPr>
                <a:xfrm>
                  <a:off x="7504992" y="5357460"/>
                  <a:ext cx="987443" cy="553998"/>
                </a:xfrm>
                <a:prstGeom prst="rect">
                  <a:avLst/>
                </a:prstGeom>
                <a:blipFill>
                  <a:blip r:embed="rId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3743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4)">
                                      <p:cBhvr>
                                        <p:cTn id="12" dur="1000"/>
                                        <p:tgtEl>
                                          <p:spTgt spid="22"/>
                                        </p:tgtEl>
                                      </p:cBhvr>
                                    </p:animEffect>
                                  </p:childTnLst>
                                </p:cTn>
                              </p:par>
                              <p:par>
                                <p:cTn id="13" presetID="42"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10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checkerboard(across)">
                                      <p:cBhvr>
                                        <p:cTn id="27" dur="10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checkerboard(across)">
                                      <p:cBhvr>
                                        <p:cTn id="3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3A962AA-A868-4DDB-B8DC-E967CC270311}"/>
              </a:ext>
            </a:extLst>
          </p:cNvPr>
          <p:cNvGrpSpPr/>
          <p:nvPr/>
        </p:nvGrpSpPr>
        <p:grpSpPr>
          <a:xfrm>
            <a:off x="3352800" y="193964"/>
            <a:ext cx="5039124" cy="581082"/>
            <a:chOff x="2193" y="0"/>
            <a:chExt cx="2245706" cy="1239104"/>
          </a:xfrm>
          <a:solidFill>
            <a:srgbClr val="002060"/>
          </a:solidFill>
          <a:scene3d>
            <a:camera prst="orthographicFront"/>
            <a:lightRig rig="threePt" dir="t">
              <a:rot lat="0" lon="0" rev="7500000"/>
            </a:lightRig>
          </a:scene3d>
        </p:grpSpPr>
        <p:sp>
          <p:nvSpPr>
            <p:cNvPr id="9" name="Rounded Rectangle 36">
              <a:extLst>
                <a:ext uri="{FF2B5EF4-FFF2-40B4-BE49-F238E27FC236}">
                  <a16:creationId xmlns:a16="http://schemas.microsoft.com/office/drawing/2014/main" id="{84E53D26-F81F-4C57-9942-5AB335C96926}"/>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0" name="Rounded Rectangle 4">
              <a:extLst>
                <a:ext uri="{FF2B5EF4-FFF2-40B4-BE49-F238E27FC236}">
                  <a16:creationId xmlns:a16="http://schemas.microsoft.com/office/drawing/2014/main" id="{C70C06EC-90B3-4EF8-A6BC-D1F1BEF230D5}"/>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Aft>
                  <a:spcPct val="35000"/>
                </a:spcAft>
              </a:pPr>
              <a:r>
                <a:rPr lang="en-US" sz="3200" b="1" dirty="0">
                  <a:latin typeface="Arial" panose="020B0604020202020204" pitchFamily="34" charset="0"/>
                  <a:cs typeface="Arial" panose="020B0604020202020204" pitchFamily="34" charset="0"/>
                </a:rPr>
                <a:t>Củng </a:t>
              </a:r>
              <a:r>
                <a:rPr lang="en-US" sz="3200" b="1" dirty="0" err="1">
                  <a:latin typeface="Arial" panose="020B0604020202020204" pitchFamily="34" charset="0"/>
                  <a:cs typeface="Arial" panose="020B0604020202020204" pitchFamily="34" charset="0"/>
                </a:rPr>
                <a:t>cố</a:t>
              </a:r>
              <a:endParaRPr lang="en-US" sz="3200" b="1" dirty="0">
                <a:latin typeface="Arial" panose="020B0604020202020204" pitchFamily="34" charset="0"/>
                <a:cs typeface="Arial" panose="020B0604020202020204" pitchFamily="34" charset="0"/>
              </a:endParaRPr>
            </a:p>
          </p:txBody>
        </p:sp>
      </p:grpSp>
      <p:pic>
        <p:nvPicPr>
          <p:cNvPr id="11" name="Picture 10" descr="http://tmjpainandtreatment.com/wp-content/uploads/2014/09/little-man-with-red-question-mark.jpg">
            <a:hlinkClick r:id="rId3"/>
            <a:extLst>
              <a:ext uri="{FF2B5EF4-FFF2-40B4-BE49-F238E27FC236}">
                <a16:creationId xmlns:a16="http://schemas.microsoft.com/office/drawing/2014/main" id="{2FEAF928-8F2C-4986-8F9F-412EFB10F9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298" y="228600"/>
            <a:ext cx="870394" cy="12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empty-blue-rectangle">
            <a:extLst>
              <a:ext uri="{FF2B5EF4-FFF2-40B4-BE49-F238E27FC236}">
                <a16:creationId xmlns:a16="http://schemas.microsoft.com/office/drawing/2014/main" id="{90818F7C-FADD-4774-BC39-EA71E0A9B996}"/>
              </a:ext>
            </a:extLst>
          </p:cNvPr>
          <p:cNvPicPr>
            <a:picLocks noChangeAspect="1" noChangeArrowheads="1"/>
          </p:cNvPicPr>
          <p:nvPr/>
        </p:nvPicPr>
        <p:blipFill>
          <a:blip r:embed="rId5"/>
          <a:srcRect/>
          <a:stretch>
            <a:fillRect/>
          </a:stretch>
        </p:blipFill>
        <p:spPr bwMode="auto">
          <a:xfrm>
            <a:off x="1219200" y="1143000"/>
            <a:ext cx="10479513" cy="2667000"/>
          </a:xfrm>
          <a:prstGeom prst="rect">
            <a:avLst/>
          </a:prstGeom>
          <a:noFill/>
          <a:ln w="9525">
            <a:noFill/>
            <a:miter lim="800000"/>
            <a:headEnd/>
            <a:tailEnd/>
          </a:ln>
        </p:spPr>
      </p:pic>
      <p:sp>
        <p:nvSpPr>
          <p:cNvPr id="7" name="Rectangle 6">
            <a:extLst>
              <a:ext uri="{FF2B5EF4-FFF2-40B4-BE49-F238E27FC236}">
                <a16:creationId xmlns:a16="http://schemas.microsoft.com/office/drawing/2014/main" id="{ACCD45E9-6838-9946-91FF-7967BA42A22B}"/>
              </a:ext>
            </a:extLst>
          </p:cNvPr>
          <p:cNvSpPr/>
          <p:nvPr/>
        </p:nvSpPr>
        <p:spPr>
          <a:xfrm>
            <a:off x="1981200" y="1524000"/>
            <a:ext cx="8915400" cy="1818639"/>
          </a:xfrm>
          <a:prstGeom prst="rect">
            <a:avLst/>
          </a:prstGeom>
        </p:spPr>
        <p:txBody>
          <a:bodyPr wrap="square">
            <a:spAutoFit/>
          </a:bodyPr>
          <a:lstStyle/>
          <a:p>
            <a:pPr marL="226695" indent="-226695">
              <a:lnSpc>
                <a:spcPct val="150000"/>
              </a:lnSpc>
            </a:pPr>
            <a:r>
              <a:rPr lang="vi-VN" sz="2600" b="1" dirty="0">
                <a:ea typeface="Calibri" panose="020F0502020204030204" pitchFamily="34" charset="0"/>
                <a:cs typeface="Arial" panose="020B0604020202020204" pitchFamily="34" charset="0"/>
              </a:rPr>
              <a:t>Câu </a:t>
            </a:r>
            <a:r>
              <a:rPr lang="it-IT" sz="2600" b="1" dirty="0">
                <a:ea typeface="Calibri" panose="020F0502020204030204" pitchFamily="34" charset="0"/>
                <a:cs typeface="Arial" panose="020B0604020202020204" pitchFamily="34" charset="0"/>
              </a:rPr>
              <a:t>1</a:t>
            </a:r>
            <a:r>
              <a:rPr lang="vi-VN" sz="2600" b="1" dirty="0">
                <a:ea typeface="Calibri" panose="020F0502020204030204" pitchFamily="34" charset="0"/>
                <a:cs typeface="Arial" panose="020B0604020202020204" pitchFamily="34" charset="0"/>
              </a:rPr>
              <a:t>:</a:t>
            </a:r>
            <a:r>
              <a:rPr lang="vi-VN" sz="2600" dirty="0">
                <a:ea typeface="Calibri" panose="020F0502020204030204" pitchFamily="34" charset="0"/>
                <a:cs typeface="Arial" panose="020B0604020202020204" pitchFamily="34" charset="0"/>
              </a:rPr>
              <a:t> Điện áp giữa hai đầu của một cuộn cảm thuần là</a:t>
            </a:r>
          </a:p>
          <a:p>
            <a:pPr marL="226695" indent="-226695">
              <a:lnSpc>
                <a:spcPct val="150000"/>
              </a:lnSpc>
            </a:pPr>
            <a:r>
              <a:rPr lang="vi-VN" sz="2600" dirty="0">
                <a:ea typeface="Calibri" panose="020F0502020204030204" pitchFamily="34" charset="0"/>
                <a:cs typeface="Arial" panose="020B0604020202020204" pitchFamily="34" charset="0"/>
              </a:rPr>
              <a:t>  					Biết cường độ hiệu dụng trong mạch là 5A. Độ tự cảm của cuộn cảm là:</a:t>
            </a:r>
            <a:endParaRPr lang="en-VN" sz="2600" dirty="0">
              <a:effectLst/>
              <a:ea typeface="Calibri" panose="020F0502020204030204" pitchFamily="34" charset="0"/>
              <a:cs typeface="Arial" panose="020B0604020202020204" pitchFamily="34" charset="0"/>
            </a:endParaRPr>
          </a:p>
        </p:txBody>
      </p:sp>
      <p:sp>
        <p:nvSpPr>
          <p:cNvPr id="17" name="Rectangle 9">
            <a:extLst>
              <a:ext uri="{FF2B5EF4-FFF2-40B4-BE49-F238E27FC236}">
                <a16:creationId xmlns:a16="http://schemas.microsoft.com/office/drawing/2014/main" id="{AD1D212B-9744-1B42-8BB1-7BCFF6A5A0AB}"/>
              </a:ext>
            </a:extLst>
          </p:cNvPr>
          <p:cNvSpPr>
            <a:spLocks noChangeArrowheads="1"/>
          </p:cNvSpPr>
          <p:nvPr/>
        </p:nvSpPr>
        <p:spPr bwMode="auto">
          <a:xfrm>
            <a:off x="2133600" y="1963578"/>
            <a:ext cx="218382" cy="102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sz="2600"/>
          </a:p>
        </p:txBody>
      </p:sp>
      <p:graphicFrame>
        <p:nvGraphicFramePr>
          <p:cNvPr id="18" name="Object 17">
            <a:extLst>
              <a:ext uri="{FF2B5EF4-FFF2-40B4-BE49-F238E27FC236}">
                <a16:creationId xmlns:a16="http://schemas.microsoft.com/office/drawing/2014/main" id="{587507C2-8585-284C-9749-0AF86573D652}"/>
              </a:ext>
            </a:extLst>
          </p:cNvPr>
          <p:cNvGraphicFramePr>
            <a:graphicFrameLocks noChangeAspect="1"/>
          </p:cNvGraphicFramePr>
          <p:nvPr>
            <p:extLst>
              <p:ext uri="{D42A27DB-BD31-4B8C-83A1-F6EECF244321}">
                <p14:modId xmlns:p14="http://schemas.microsoft.com/office/powerpoint/2010/main" val="3237596488"/>
              </p:ext>
            </p:extLst>
          </p:nvPr>
        </p:nvGraphicFramePr>
        <p:xfrm>
          <a:off x="2133599" y="2209800"/>
          <a:ext cx="3339548" cy="609600"/>
        </p:xfrm>
        <a:graphic>
          <a:graphicData uri="http://schemas.openxmlformats.org/presentationml/2006/ole">
            <mc:AlternateContent xmlns:mc="http://schemas.openxmlformats.org/markup-compatibility/2006">
              <mc:Choice xmlns:v="urn:schemas-microsoft-com:vml" Requires="v">
                <p:oleObj spid="_x0000_s1031" r:id="rId6" imgW="1600200" imgH="292100" progId="Equation.DSMT4">
                  <p:embed/>
                </p:oleObj>
              </mc:Choice>
              <mc:Fallback>
                <p:oleObj r:id="rId6" imgW="1600200" imgH="29210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599" y="2209800"/>
                        <a:ext cx="3339548" cy="609600"/>
                      </a:xfrm>
                      <a:prstGeom prst="rect">
                        <a:avLst/>
                      </a:prstGeom>
                      <a:noFill/>
                    </p:spPr>
                  </p:pic>
                </p:oleObj>
              </mc:Fallback>
            </mc:AlternateContent>
          </a:graphicData>
        </a:graphic>
      </p:graphicFrame>
      <p:pic>
        <p:nvPicPr>
          <p:cNvPr id="20" name="Picture 19" descr="Background pattern&#10;&#10;Description automatically generated with low confidence">
            <a:extLst>
              <a:ext uri="{FF2B5EF4-FFF2-40B4-BE49-F238E27FC236}">
                <a16:creationId xmlns:a16="http://schemas.microsoft.com/office/drawing/2014/main" id="{C9EF8583-98CA-EC47-9CBE-DDB7892025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33600" y="4057936"/>
            <a:ext cx="8763000" cy="2357961"/>
          </a:xfrm>
          <a:prstGeom prst="rect">
            <a:avLst/>
          </a:prstGeom>
        </p:spPr>
      </p:pic>
      <p:pic>
        <p:nvPicPr>
          <p:cNvPr id="22" name="Picture 21" descr="Text&#10;&#10;Description automatically generated with low confidence">
            <a:extLst>
              <a:ext uri="{FF2B5EF4-FFF2-40B4-BE49-F238E27FC236}">
                <a16:creationId xmlns:a16="http://schemas.microsoft.com/office/drawing/2014/main" id="{B33B36AD-8E47-8D44-A90D-CB6687E95F2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89075" y="5246748"/>
            <a:ext cx="2489200" cy="1096936"/>
          </a:xfrm>
          <a:prstGeom prst="rect">
            <a:avLst/>
          </a:prstGeom>
        </p:spPr>
      </p:pic>
    </p:spTree>
    <p:extLst>
      <p:ext uri="{BB962C8B-B14F-4D97-AF65-F5344CB8AC3E}">
        <p14:creationId xmlns:p14="http://schemas.microsoft.com/office/powerpoint/2010/main" val="232532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3A962AA-A868-4DDB-B8DC-E967CC270311}"/>
              </a:ext>
            </a:extLst>
          </p:cNvPr>
          <p:cNvGrpSpPr/>
          <p:nvPr/>
        </p:nvGrpSpPr>
        <p:grpSpPr>
          <a:xfrm>
            <a:off x="3352800" y="193964"/>
            <a:ext cx="5039124" cy="581082"/>
            <a:chOff x="2193" y="0"/>
            <a:chExt cx="2245706" cy="1239104"/>
          </a:xfrm>
          <a:solidFill>
            <a:srgbClr val="002060"/>
          </a:solidFill>
          <a:scene3d>
            <a:camera prst="orthographicFront"/>
            <a:lightRig rig="threePt" dir="t">
              <a:rot lat="0" lon="0" rev="7500000"/>
            </a:lightRig>
          </a:scene3d>
        </p:grpSpPr>
        <p:sp>
          <p:nvSpPr>
            <p:cNvPr id="9" name="Rounded Rectangle 36">
              <a:extLst>
                <a:ext uri="{FF2B5EF4-FFF2-40B4-BE49-F238E27FC236}">
                  <a16:creationId xmlns:a16="http://schemas.microsoft.com/office/drawing/2014/main" id="{84E53D26-F81F-4C57-9942-5AB335C96926}"/>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0" name="Rounded Rectangle 4">
              <a:extLst>
                <a:ext uri="{FF2B5EF4-FFF2-40B4-BE49-F238E27FC236}">
                  <a16:creationId xmlns:a16="http://schemas.microsoft.com/office/drawing/2014/main" id="{C70C06EC-90B3-4EF8-A6BC-D1F1BEF230D5}"/>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Aft>
                  <a:spcPct val="35000"/>
                </a:spcAft>
              </a:pPr>
              <a:r>
                <a:rPr lang="en-US" sz="3200" b="1" dirty="0">
                  <a:latin typeface="Arial" panose="020B0604020202020204" pitchFamily="34" charset="0"/>
                  <a:cs typeface="Arial" panose="020B0604020202020204" pitchFamily="34" charset="0"/>
                </a:rPr>
                <a:t>Củng </a:t>
              </a:r>
              <a:r>
                <a:rPr lang="en-US" sz="3200" b="1" dirty="0" err="1">
                  <a:latin typeface="Arial" panose="020B0604020202020204" pitchFamily="34" charset="0"/>
                  <a:cs typeface="Arial" panose="020B0604020202020204" pitchFamily="34" charset="0"/>
                </a:rPr>
                <a:t>cố</a:t>
              </a:r>
              <a:endParaRPr lang="en-US" sz="3200" b="1" dirty="0">
                <a:latin typeface="Arial" panose="020B0604020202020204" pitchFamily="34" charset="0"/>
                <a:cs typeface="Arial" panose="020B0604020202020204" pitchFamily="34" charset="0"/>
              </a:endParaRPr>
            </a:p>
          </p:txBody>
        </p:sp>
      </p:grpSp>
      <p:pic>
        <p:nvPicPr>
          <p:cNvPr id="11" name="Picture 10" descr="http://tmjpainandtreatment.com/wp-content/uploads/2014/09/little-man-with-red-question-mark.jpg">
            <a:hlinkClick r:id="rId2"/>
            <a:extLst>
              <a:ext uri="{FF2B5EF4-FFF2-40B4-BE49-F238E27FC236}">
                <a16:creationId xmlns:a16="http://schemas.microsoft.com/office/drawing/2014/main" id="{2FEAF928-8F2C-4986-8F9F-412EFB10F9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298" y="228600"/>
            <a:ext cx="870394" cy="12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empty-blue-rectangle">
            <a:extLst>
              <a:ext uri="{FF2B5EF4-FFF2-40B4-BE49-F238E27FC236}">
                <a16:creationId xmlns:a16="http://schemas.microsoft.com/office/drawing/2014/main" id="{90818F7C-FADD-4774-BC39-EA71E0A9B996}"/>
              </a:ext>
            </a:extLst>
          </p:cNvPr>
          <p:cNvPicPr>
            <a:picLocks noChangeAspect="1" noChangeArrowheads="1"/>
          </p:cNvPicPr>
          <p:nvPr/>
        </p:nvPicPr>
        <p:blipFill>
          <a:blip r:embed="rId4"/>
          <a:srcRect/>
          <a:stretch>
            <a:fillRect/>
          </a:stretch>
        </p:blipFill>
        <p:spPr bwMode="auto">
          <a:xfrm>
            <a:off x="1219200" y="1143000"/>
            <a:ext cx="10479513" cy="2667000"/>
          </a:xfrm>
          <a:prstGeom prst="rect">
            <a:avLst/>
          </a:prstGeom>
          <a:noFill/>
          <a:ln w="9525">
            <a:noFill/>
            <a:miter lim="800000"/>
            <a:headEnd/>
            <a:tailEnd/>
          </a:ln>
        </p:spPr>
      </p:pic>
      <p:sp>
        <p:nvSpPr>
          <p:cNvPr id="17" name="Rectangle 9">
            <a:extLst>
              <a:ext uri="{FF2B5EF4-FFF2-40B4-BE49-F238E27FC236}">
                <a16:creationId xmlns:a16="http://schemas.microsoft.com/office/drawing/2014/main" id="{AD1D212B-9744-1B42-8BB1-7BCFF6A5A0AB}"/>
              </a:ext>
            </a:extLst>
          </p:cNvPr>
          <p:cNvSpPr>
            <a:spLocks noChangeArrowheads="1"/>
          </p:cNvSpPr>
          <p:nvPr/>
        </p:nvSpPr>
        <p:spPr bwMode="auto">
          <a:xfrm>
            <a:off x="2133600" y="1963578"/>
            <a:ext cx="218382" cy="102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sz="2600"/>
          </a:p>
        </p:txBody>
      </p:sp>
      <p:sp>
        <p:nvSpPr>
          <p:cNvPr id="15" name="Rectangle 14">
            <a:extLst>
              <a:ext uri="{FF2B5EF4-FFF2-40B4-BE49-F238E27FC236}">
                <a16:creationId xmlns:a16="http://schemas.microsoft.com/office/drawing/2014/main" id="{6B13355C-B095-DF4B-80BB-0500757208FD}"/>
              </a:ext>
            </a:extLst>
          </p:cNvPr>
          <p:cNvSpPr/>
          <p:nvPr/>
        </p:nvSpPr>
        <p:spPr>
          <a:xfrm>
            <a:off x="1752600" y="1425261"/>
            <a:ext cx="9067800" cy="1828193"/>
          </a:xfrm>
          <a:prstGeom prst="rect">
            <a:avLst/>
          </a:prstGeom>
        </p:spPr>
        <p:txBody>
          <a:bodyPr wrap="square">
            <a:spAutoFit/>
          </a:bodyPr>
          <a:lstStyle/>
          <a:p>
            <a:pPr marL="226695" indent="-226695">
              <a:lnSpc>
                <a:spcPct val="150000"/>
              </a:lnSpc>
              <a:tabLst>
                <a:tab pos="-685800" algn="ctr"/>
              </a:tabLst>
            </a:pPr>
            <a:r>
              <a:rPr lang="vi-VN" sz="2600" b="1" dirty="0">
                <a:ea typeface="Calibri" panose="020F0502020204030204" pitchFamily="34" charset="0"/>
                <a:cs typeface="Times New Roman" panose="02020603050405020304" pitchFamily="18" charset="0"/>
              </a:rPr>
              <a:t>Câu 2:</a:t>
            </a:r>
            <a:r>
              <a:rPr lang="vi-VN" sz="2600" dirty="0">
                <a:ea typeface="Calibri" panose="020F0502020204030204" pitchFamily="34" charset="0"/>
                <a:cs typeface="Times New Roman" panose="02020603050405020304" pitchFamily="18" charset="0"/>
              </a:rPr>
              <a:t> Điều nào sau đây là đúng khi nói về mối quan hệ giữa dòng điện và điện áp trong đoạn mạch điện xoay chiều chỉ có cuộn cảm thuần L?</a:t>
            </a:r>
            <a:endParaRPr lang="en-VN" sz="2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descr="Graphical user interface, text, application&#10;&#10;Description automatically generated">
            <a:extLst>
              <a:ext uri="{FF2B5EF4-FFF2-40B4-BE49-F238E27FC236}">
                <a16:creationId xmlns:a16="http://schemas.microsoft.com/office/drawing/2014/main" id="{96E5ABB1-FEE7-FA47-B3B3-E30A3934BE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5383" y="3811437"/>
            <a:ext cx="10316756" cy="2824233"/>
          </a:xfrm>
          <a:prstGeom prst="rect">
            <a:avLst/>
          </a:prstGeom>
        </p:spPr>
      </p:pic>
      <p:pic>
        <p:nvPicPr>
          <p:cNvPr id="27" name="Picture 26">
            <a:extLst>
              <a:ext uri="{FF2B5EF4-FFF2-40B4-BE49-F238E27FC236}">
                <a16:creationId xmlns:a16="http://schemas.microsoft.com/office/drawing/2014/main" id="{C793E2D5-FF7F-6A40-85B2-7D95AE1753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9756" y="3902640"/>
            <a:ext cx="10058400" cy="891354"/>
          </a:xfrm>
          <a:prstGeom prst="rect">
            <a:avLst/>
          </a:prstGeom>
        </p:spPr>
      </p:pic>
    </p:spTree>
    <p:extLst>
      <p:ext uri="{BB962C8B-B14F-4D97-AF65-F5344CB8AC3E}">
        <p14:creationId xmlns:p14="http://schemas.microsoft.com/office/powerpoint/2010/main" val="33671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night sky&#10;&#10;Description automatically generated">
            <a:extLst>
              <a:ext uri="{FF2B5EF4-FFF2-40B4-BE49-F238E27FC236}">
                <a16:creationId xmlns:a16="http://schemas.microsoft.com/office/drawing/2014/main" id="{A45D2AD7-1A20-44A8-A475-9BACE5CAFF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53" y="64318"/>
            <a:ext cx="12123447" cy="6809335"/>
          </a:xfrm>
          <a:prstGeom prst="rect">
            <a:avLst/>
          </a:prstGeom>
        </p:spPr>
      </p:pic>
      <p:sp>
        <p:nvSpPr>
          <p:cNvPr id="11" name="Rectangle 8">
            <a:extLst>
              <a:ext uri="{FF2B5EF4-FFF2-40B4-BE49-F238E27FC236}">
                <a16:creationId xmlns:a16="http://schemas.microsoft.com/office/drawing/2014/main" id="{BED5E0ED-A322-4D09-B842-40737CEE5E09}"/>
              </a:ext>
            </a:extLst>
          </p:cNvPr>
          <p:cNvSpPr>
            <a:spLocks noChangeArrowheads="1"/>
          </p:cNvSpPr>
          <p:nvPr/>
        </p:nvSpPr>
        <p:spPr bwMode="auto">
          <a:xfrm>
            <a:off x="-6982" y="1927191"/>
            <a:ext cx="12211682" cy="2438400"/>
          </a:xfrm>
          <a:prstGeom prst="rect">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 name="TextBox 10">
            <a:extLst>
              <a:ext uri="{FF2B5EF4-FFF2-40B4-BE49-F238E27FC236}">
                <a16:creationId xmlns:a16="http://schemas.microsoft.com/office/drawing/2014/main" id="{4128AD93-C88F-490E-9EA8-24F0D30BBBBE}"/>
              </a:ext>
            </a:extLst>
          </p:cNvPr>
          <p:cNvSpPr>
            <a:spLocks noChangeArrowheads="1"/>
          </p:cNvSpPr>
          <p:nvPr>
            <p:custDataLst>
              <p:tags r:id="rId1"/>
            </p:custDataLst>
          </p:nvPr>
        </p:nvSpPr>
        <p:spPr bwMode="auto">
          <a:xfrm>
            <a:off x="68553" y="2945652"/>
            <a:ext cx="12782606" cy="95345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5000" b="1">
                <a:solidFill>
                  <a:srgbClr val="C00000"/>
                </a:solidFill>
                <a:ea typeface="ＭＳ Ｐゴシック" panose="020B0600070205080204" pitchFamily="50" charset="-128"/>
              </a:rPr>
              <a:t>Các mạch điện xoay chiều</a:t>
            </a:r>
            <a:endParaRPr lang="en-US" altLang="en-US" sz="5000" b="1">
              <a:solidFill>
                <a:srgbClr val="C00000"/>
              </a:solidFill>
            </a:endParaRPr>
          </a:p>
        </p:txBody>
      </p:sp>
      <p:sp>
        <p:nvSpPr>
          <p:cNvPr id="17" name="TextBox 11">
            <a:extLst>
              <a:ext uri="{FF2B5EF4-FFF2-40B4-BE49-F238E27FC236}">
                <a16:creationId xmlns:a16="http://schemas.microsoft.com/office/drawing/2014/main" id="{3E6D13A8-5113-4FB7-8DD2-C9A1D50B97BC}"/>
              </a:ext>
            </a:extLst>
          </p:cNvPr>
          <p:cNvSpPr>
            <a:spLocks noChangeArrowheads="1"/>
          </p:cNvSpPr>
          <p:nvPr>
            <p:custDataLst>
              <p:tags r:id="rId2"/>
            </p:custDataLst>
          </p:nvPr>
        </p:nvSpPr>
        <p:spPr bwMode="auto">
          <a:xfrm>
            <a:off x="-32382" y="2155587"/>
            <a:ext cx="2446338" cy="8509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4400" b="1" i="1">
                <a:latin typeface="Times New Roman" panose="02020603050405020304" pitchFamily="18" charset="0"/>
                <a:cs typeface="Times New Roman" panose="02020603050405020304" pitchFamily="18" charset="0"/>
              </a:rPr>
              <a:t>Bài 13:</a:t>
            </a:r>
          </a:p>
        </p:txBody>
      </p:sp>
    </p:spTree>
    <p:extLst>
      <p:ext uri="{BB962C8B-B14F-4D97-AF65-F5344CB8AC3E}">
        <p14:creationId xmlns:p14="http://schemas.microsoft.com/office/powerpoint/2010/main" val="1644351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3A962AA-A868-4DDB-B8DC-E967CC270311}"/>
              </a:ext>
            </a:extLst>
          </p:cNvPr>
          <p:cNvGrpSpPr/>
          <p:nvPr/>
        </p:nvGrpSpPr>
        <p:grpSpPr>
          <a:xfrm>
            <a:off x="3352800" y="193964"/>
            <a:ext cx="5039124" cy="581082"/>
            <a:chOff x="2193" y="0"/>
            <a:chExt cx="2245706" cy="1239104"/>
          </a:xfrm>
          <a:solidFill>
            <a:srgbClr val="002060"/>
          </a:solidFill>
          <a:scene3d>
            <a:camera prst="orthographicFront"/>
            <a:lightRig rig="threePt" dir="t">
              <a:rot lat="0" lon="0" rev="7500000"/>
            </a:lightRig>
          </a:scene3d>
        </p:grpSpPr>
        <p:sp>
          <p:nvSpPr>
            <p:cNvPr id="9" name="Rounded Rectangle 36">
              <a:extLst>
                <a:ext uri="{FF2B5EF4-FFF2-40B4-BE49-F238E27FC236}">
                  <a16:creationId xmlns:a16="http://schemas.microsoft.com/office/drawing/2014/main" id="{84E53D26-F81F-4C57-9942-5AB335C96926}"/>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0" name="Rounded Rectangle 4">
              <a:extLst>
                <a:ext uri="{FF2B5EF4-FFF2-40B4-BE49-F238E27FC236}">
                  <a16:creationId xmlns:a16="http://schemas.microsoft.com/office/drawing/2014/main" id="{C70C06EC-90B3-4EF8-A6BC-D1F1BEF230D5}"/>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Aft>
                  <a:spcPct val="35000"/>
                </a:spcAft>
              </a:pPr>
              <a:r>
                <a:rPr lang="en-US" sz="3200" b="1" dirty="0">
                  <a:latin typeface="Arial" panose="020B0604020202020204" pitchFamily="34" charset="0"/>
                  <a:cs typeface="Arial" panose="020B0604020202020204" pitchFamily="34" charset="0"/>
                </a:rPr>
                <a:t>Củng </a:t>
              </a:r>
              <a:r>
                <a:rPr lang="en-US" sz="3200" b="1" dirty="0" err="1">
                  <a:latin typeface="Arial" panose="020B0604020202020204" pitchFamily="34" charset="0"/>
                  <a:cs typeface="Arial" panose="020B0604020202020204" pitchFamily="34" charset="0"/>
                </a:rPr>
                <a:t>cố</a:t>
              </a:r>
              <a:endParaRPr lang="en-US" sz="3200" b="1" dirty="0">
                <a:latin typeface="Arial" panose="020B0604020202020204" pitchFamily="34" charset="0"/>
                <a:cs typeface="Arial" panose="020B0604020202020204" pitchFamily="34" charset="0"/>
              </a:endParaRPr>
            </a:p>
          </p:txBody>
        </p:sp>
      </p:grpSp>
      <p:pic>
        <p:nvPicPr>
          <p:cNvPr id="11" name="Picture 10" descr="http://tmjpainandtreatment.com/wp-content/uploads/2014/09/little-man-with-red-question-mark.jpg">
            <a:hlinkClick r:id="rId2"/>
            <a:extLst>
              <a:ext uri="{FF2B5EF4-FFF2-40B4-BE49-F238E27FC236}">
                <a16:creationId xmlns:a16="http://schemas.microsoft.com/office/drawing/2014/main" id="{2FEAF928-8F2C-4986-8F9F-412EFB10F9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298" y="228600"/>
            <a:ext cx="870394" cy="12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empty-blue-rectangle">
            <a:extLst>
              <a:ext uri="{FF2B5EF4-FFF2-40B4-BE49-F238E27FC236}">
                <a16:creationId xmlns:a16="http://schemas.microsoft.com/office/drawing/2014/main" id="{90818F7C-FADD-4774-BC39-EA71E0A9B996}"/>
              </a:ext>
            </a:extLst>
          </p:cNvPr>
          <p:cNvPicPr>
            <a:picLocks noChangeAspect="1" noChangeArrowheads="1"/>
          </p:cNvPicPr>
          <p:nvPr/>
        </p:nvPicPr>
        <p:blipFill>
          <a:blip r:embed="rId4"/>
          <a:srcRect/>
          <a:stretch>
            <a:fillRect/>
          </a:stretch>
        </p:blipFill>
        <p:spPr bwMode="auto">
          <a:xfrm>
            <a:off x="1143000" y="1454758"/>
            <a:ext cx="10479513" cy="3962400"/>
          </a:xfrm>
          <a:prstGeom prst="rect">
            <a:avLst/>
          </a:prstGeom>
          <a:noFill/>
          <a:ln w="9525">
            <a:noFill/>
            <a:miter lim="800000"/>
            <a:headEnd/>
            <a:tailEnd/>
          </a:ln>
        </p:spPr>
      </p:pic>
      <p:sp>
        <p:nvSpPr>
          <p:cNvPr id="17" name="Rectangle 9">
            <a:extLst>
              <a:ext uri="{FF2B5EF4-FFF2-40B4-BE49-F238E27FC236}">
                <a16:creationId xmlns:a16="http://schemas.microsoft.com/office/drawing/2014/main" id="{AD1D212B-9744-1B42-8BB1-7BCFF6A5A0AB}"/>
              </a:ext>
            </a:extLst>
          </p:cNvPr>
          <p:cNvSpPr>
            <a:spLocks noChangeArrowheads="1"/>
          </p:cNvSpPr>
          <p:nvPr/>
        </p:nvSpPr>
        <p:spPr bwMode="auto">
          <a:xfrm>
            <a:off x="2133600" y="1963578"/>
            <a:ext cx="218382" cy="102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sz="2600"/>
          </a:p>
        </p:txBody>
      </p:sp>
      <p:sp>
        <p:nvSpPr>
          <p:cNvPr id="15" name="Rectangle 14">
            <a:extLst>
              <a:ext uri="{FF2B5EF4-FFF2-40B4-BE49-F238E27FC236}">
                <a16:creationId xmlns:a16="http://schemas.microsoft.com/office/drawing/2014/main" id="{6B13355C-B095-DF4B-80BB-0500757208FD}"/>
              </a:ext>
            </a:extLst>
          </p:cNvPr>
          <p:cNvSpPr/>
          <p:nvPr/>
        </p:nvSpPr>
        <p:spPr>
          <a:xfrm>
            <a:off x="1848856" y="1828800"/>
            <a:ext cx="9067800" cy="3018968"/>
          </a:xfrm>
          <a:prstGeom prst="rect">
            <a:avLst/>
          </a:prstGeom>
        </p:spPr>
        <p:txBody>
          <a:bodyPr wrap="square">
            <a:spAutoFit/>
          </a:bodyPr>
          <a:lstStyle/>
          <a:p>
            <a:pPr>
              <a:lnSpc>
                <a:spcPct val="150000"/>
              </a:lnSpc>
            </a:pPr>
            <a:r>
              <a:rPr lang="vi-VN" sz="2600" b="1" dirty="0"/>
              <a:t>Câu 3:</a:t>
            </a:r>
            <a:r>
              <a:rPr lang="vi-VN" sz="2600" dirty="0"/>
              <a:t> Khi tần số của dòng điện xoay chiều chạy qua đoạn mạch chỉ chứa tụ điện tăng lên 2 lần thì dung kháng của điện</a:t>
            </a:r>
            <a:endParaRPr lang="en-VN" sz="2600" dirty="0"/>
          </a:p>
          <a:p>
            <a:pPr marL="514350" indent="-514350">
              <a:lnSpc>
                <a:spcPct val="150000"/>
              </a:lnSpc>
              <a:buAutoNum type="alphaUcPeriod"/>
            </a:pPr>
            <a:r>
              <a:rPr lang="vi-VN" sz="2600" dirty="0"/>
              <a:t>giảm đi 4 lần.				B. giảm đi 2 lần.	</a:t>
            </a:r>
          </a:p>
          <a:p>
            <a:pPr>
              <a:lnSpc>
                <a:spcPct val="150000"/>
              </a:lnSpc>
            </a:pPr>
            <a:r>
              <a:rPr lang="vi-VN" sz="2600" dirty="0"/>
              <a:t>C. tăng lên 4 lần.				D. tăng lên 2 lần.</a:t>
            </a:r>
            <a:endParaRPr lang="en-VN" sz="2600" dirty="0"/>
          </a:p>
        </p:txBody>
      </p:sp>
      <p:sp>
        <p:nvSpPr>
          <p:cNvPr id="2" name="TextBox 1">
            <a:extLst>
              <a:ext uri="{FF2B5EF4-FFF2-40B4-BE49-F238E27FC236}">
                <a16:creationId xmlns:a16="http://schemas.microsoft.com/office/drawing/2014/main" id="{06770961-1D09-3747-A7AF-4D909638EB9D}"/>
              </a:ext>
            </a:extLst>
          </p:cNvPr>
          <p:cNvSpPr txBox="1"/>
          <p:nvPr/>
        </p:nvSpPr>
        <p:spPr>
          <a:xfrm>
            <a:off x="7315200" y="3733800"/>
            <a:ext cx="2579552" cy="492443"/>
          </a:xfrm>
          <a:prstGeom prst="rect">
            <a:avLst/>
          </a:prstGeom>
          <a:noFill/>
        </p:spPr>
        <p:txBody>
          <a:bodyPr wrap="none" rtlCol="0">
            <a:spAutoFit/>
          </a:bodyPr>
          <a:lstStyle/>
          <a:p>
            <a:r>
              <a:rPr lang="vi-VN" sz="2600" dirty="0">
                <a:solidFill>
                  <a:srgbClr val="C00000"/>
                </a:solidFill>
              </a:rPr>
              <a:t>B. giảm đi 2 lần.</a:t>
            </a:r>
            <a:endParaRPr lang="en-VN" sz="2600" dirty="0"/>
          </a:p>
        </p:txBody>
      </p:sp>
    </p:spTree>
    <p:extLst>
      <p:ext uri="{BB962C8B-B14F-4D97-AF65-F5344CB8AC3E}">
        <p14:creationId xmlns:p14="http://schemas.microsoft.com/office/powerpoint/2010/main" val="104722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3A962AA-A868-4DDB-B8DC-E967CC270311}"/>
              </a:ext>
            </a:extLst>
          </p:cNvPr>
          <p:cNvGrpSpPr/>
          <p:nvPr/>
        </p:nvGrpSpPr>
        <p:grpSpPr>
          <a:xfrm>
            <a:off x="3352800" y="193964"/>
            <a:ext cx="5039124" cy="581082"/>
            <a:chOff x="2193" y="0"/>
            <a:chExt cx="2245706" cy="1239104"/>
          </a:xfrm>
          <a:solidFill>
            <a:srgbClr val="002060"/>
          </a:solidFill>
          <a:scene3d>
            <a:camera prst="orthographicFront"/>
            <a:lightRig rig="threePt" dir="t">
              <a:rot lat="0" lon="0" rev="7500000"/>
            </a:lightRig>
          </a:scene3d>
        </p:grpSpPr>
        <p:sp>
          <p:nvSpPr>
            <p:cNvPr id="9" name="Rounded Rectangle 36">
              <a:extLst>
                <a:ext uri="{FF2B5EF4-FFF2-40B4-BE49-F238E27FC236}">
                  <a16:creationId xmlns:a16="http://schemas.microsoft.com/office/drawing/2014/main" id="{84E53D26-F81F-4C57-9942-5AB335C96926}"/>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0" name="Rounded Rectangle 4">
              <a:extLst>
                <a:ext uri="{FF2B5EF4-FFF2-40B4-BE49-F238E27FC236}">
                  <a16:creationId xmlns:a16="http://schemas.microsoft.com/office/drawing/2014/main" id="{C70C06EC-90B3-4EF8-A6BC-D1F1BEF230D5}"/>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Aft>
                  <a:spcPct val="35000"/>
                </a:spcAft>
              </a:pPr>
              <a:r>
                <a:rPr lang="en-US" sz="3200" b="1" dirty="0">
                  <a:latin typeface="Arial" panose="020B0604020202020204" pitchFamily="34" charset="0"/>
                  <a:cs typeface="Arial" panose="020B0604020202020204" pitchFamily="34" charset="0"/>
                </a:rPr>
                <a:t>Củng </a:t>
              </a:r>
              <a:r>
                <a:rPr lang="en-US" sz="3200" b="1" dirty="0" err="1">
                  <a:latin typeface="Arial" panose="020B0604020202020204" pitchFamily="34" charset="0"/>
                  <a:cs typeface="Arial" panose="020B0604020202020204" pitchFamily="34" charset="0"/>
                </a:rPr>
                <a:t>cố</a:t>
              </a:r>
              <a:endParaRPr lang="en-US" sz="3200" b="1" dirty="0">
                <a:latin typeface="Arial" panose="020B0604020202020204" pitchFamily="34" charset="0"/>
                <a:cs typeface="Arial" panose="020B0604020202020204" pitchFamily="34" charset="0"/>
              </a:endParaRPr>
            </a:p>
          </p:txBody>
        </p:sp>
      </p:grpSp>
      <p:pic>
        <p:nvPicPr>
          <p:cNvPr id="11" name="Picture 10" descr="http://tmjpainandtreatment.com/wp-content/uploads/2014/09/little-man-with-red-question-mark.jpg">
            <a:hlinkClick r:id="rId2"/>
            <a:extLst>
              <a:ext uri="{FF2B5EF4-FFF2-40B4-BE49-F238E27FC236}">
                <a16:creationId xmlns:a16="http://schemas.microsoft.com/office/drawing/2014/main" id="{2FEAF928-8F2C-4986-8F9F-412EFB10F9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298" y="228600"/>
            <a:ext cx="870394" cy="12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empty-blue-rectangle">
            <a:extLst>
              <a:ext uri="{FF2B5EF4-FFF2-40B4-BE49-F238E27FC236}">
                <a16:creationId xmlns:a16="http://schemas.microsoft.com/office/drawing/2014/main" id="{90818F7C-FADD-4774-BC39-EA71E0A9B996}"/>
              </a:ext>
            </a:extLst>
          </p:cNvPr>
          <p:cNvPicPr>
            <a:picLocks noChangeAspect="1" noChangeArrowheads="1"/>
          </p:cNvPicPr>
          <p:nvPr/>
        </p:nvPicPr>
        <p:blipFill>
          <a:blip r:embed="rId4"/>
          <a:srcRect/>
          <a:stretch>
            <a:fillRect/>
          </a:stretch>
        </p:blipFill>
        <p:spPr bwMode="auto">
          <a:xfrm>
            <a:off x="1084842" y="873634"/>
            <a:ext cx="10479513" cy="2707766"/>
          </a:xfrm>
          <a:prstGeom prst="rect">
            <a:avLst/>
          </a:prstGeom>
          <a:noFill/>
          <a:ln w="9525">
            <a:noFill/>
            <a:miter lim="800000"/>
            <a:headEnd/>
            <a:tailEnd/>
          </a:ln>
        </p:spPr>
      </p:pic>
      <p:sp>
        <p:nvSpPr>
          <p:cNvPr id="17" name="Rectangle 9">
            <a:extLst>
              <a:ext uri="{FF2B5EF4-FFF2-40B4-BE49-F238E27FC236}">
                <a16:creationId xmlns:a16="http://schemas.microsoft.com/office/drawing/2014/main" id="{AD1D212B-9744-1B42-8BB1-7BCFF6A5A0AB}"/>
              </a:ext>
            </a:extLst>
          </p:cNvPr>
          <p:cNvSpPr>
            <a:spLocks noChangeArrowheads="1"/>
          </p:cNvSpPr>
          <p:nvPr/>
        </p:nvSpPr>
        <p:spPr bwMode="auto">
          <a:xfrm>
            <a:off x="2133600" y="1963578"/>
            <a:ext cx="218382" cy="102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sz="2600"/>
          </a:p>
        </p:txBody>
      </p:sp>
      <p:sp>
        <p:nvSpPr>
          <p:cNvPr id="3" name="Rectangle 2">
            <a:extLst>
              <a:ext uri="{FF2B5EF4-FFF2-40B4-BE49-F238E27FC236}">
                <a16:creationId xmlns:a16="http://schemas.microsoft.com/office/drawing/2014/main" id="{07DA9436-E76C-6F40-B5E8-C82677FDE503}"/>
              </a:ext>
            </a:extLst>
          </p:cNvPr>
          <p:cNvSpPr/>
          <p:nvPr/>
        </p:nvSpPr>
        <p:spPr>
          <a:xfrm>
            <a:off x="1904999" y="1295400"/>
            <a:ext cx="8839200" cy="1828193"/>
          </a:xfrm>
          <a:prstGeom prst="rect">
            <a:avLst/>
          </a:prstGeom>
        </p:spPr>
        <p:txBody>
          <a:bodyPr wrap="square">
            <a:spAutoFit/>
          </a:bodyPr>
          <a:lstStyle/>
          <a:p>
            <a:pPr marL="226695" indent="-226695">
              <a:lnSpc>
                <a:spcPct val="150000"/>
              </a:lnSpc>
              <a:tabLst>
                <a:tab pos="-685800" algn="ctr"/>
              </a:tabLst>
            </a:pPr>
            <a:r>
              <a:rPr lang="vi-VN" sz="2600" b="1" dirty="0">
                <a:ea typeface="Calibri" panose="020F0502020204030204" pitchFamily="34" charset="0"/>
                <a:cs typeface="Times New Roman" panose="02020603050405020304" pitchFamily="18" charset="0"/>
              </a:rPr>
              <a:t>Câu 4:</a:t>
            </a:r>
            <a:r>
              <a:rPr lang="vi-VN" sz="2600" dirty="0">
                <a:ea typeface="Calibri" panose="020F0502020204030204" pitchFamily="34" charset="0"/>
                <a:cs typeface="Times New Roman" panose="02020603050405020304" pitchFamily="18" charset="0"/>
              </a:rPr>
              <a:t> Đặt điện áp u = U</a:t>
            </a:r>
            <a:r>
              <a:rPr lang="vi-VN" sz="2600" baseline="-25000" dirty="0">
                <a:ea typeface="Calibri" panose="020F0502020204030204" pitchFamily="34" charset="0"/>
                <a:cs typeface="Times New Roman" panose="02020603050405020304" pitchFamily="18" charset="0"/>
              </a:rPr>
              <a:t>0</a:t>
            </a:r>
            <a:r>
              <a:rPr lang="vi-VN" sz="2600" dirty="0">
                <a:ea typeface="Calibri" panose="020F0502020204030204" pitchFamily="34" charset="0"/>
                <a:cs typeface="Times New Roman" panose="02020603050405020304" pitchFamily="18" charset="0"/>
              </a:rPr>
              <a:t>cos</a:t>
            </a:r>
            <a:r>
              <a:rPr lang="en-US" sz="2600" dirty="0">
                <a:ea typeface="Calibri" panose="020F0502020204030204" pitchFamily="34" charset="0"/>
                <a:cs typeface="Arial" panose="020B0604020202020204" pitchFamily="34" charset="0"/>
                <a:sym typeface="Symbol" pitchFamily="2" charset="2"/>
              </a:rPr>
              <a:t></a:t>
            </a:r>
            <a:r>
              <a:rPr lang="vi-VN" sz="2600" dirty="0">
                <a:ea typeface="Calibri" panose="020F0502020204030204" pitchFamily="34" charset="0"/>
                <a:cs typeface="Times New Roman" panose="02020603050405020304" pitchFamily="18" charset="0"/>
              </a:rPr>
              <a:t>t (V) vào hai đầu một đoạn mạch chỉ chứa tụ điện C thì cường độ hiệu dụng trong mạch là</a:t>
            </a:r>
            <a:endParaRPr lang="en-VN" sz="2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Background pattern&#10;&#10;Description automatically generated with low confidence">
            <a:extLst>
              <a:ext uri="{FF2B5EF4-FFF2-40B4-BE49-F238E27FC236}">
                <a16:creationId xmlns:a16="http://schemas.microsoft.com/office/drawing/2014/main" id="{5591D1D1-E3D2-1D49-942B-6D6353ABFB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4999" y="3679988"/>
            <a:ext cx="9232900" cy="26035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483313D6-A784-7645-9404-E914D399B8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2799" y="5004126"/>
            <a:ext cx="2705100" cy="1231900"/>
          </a:xfrm>
          <a:prstGeom prst="rect">
            <a:avLst/>
          </a:prstGeom>
        </p:spPr>
      </p:pic>
    </p:spTree>
    <p:extLst>
      <p:ext uri="{BB962C8B-B14F-4D97-AF65-F5344CB8AC3E}">
        <p14:creationId xmlns:p14="http://schemas.microsoft.com/office/powerpoint/2010/main" val="37001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10">
            <a:extLst>
              <a:ext uri="{FF2B5EF4-FFF2-40B4-BE49-F238E27FC236}">
                <a16:creationId xmlns:a16="http://schemas.microsoft.com/office/drawing/2014/main" id="{D3050691-9C6A-40C3-B35B-55BA9EE973E4}"/>
              </a:ext>
            </a:extLst>
          </p:cNvPr>
          <p:cNvGrpSpPr>
            <a:grpSpLocks/>
          </p:cNvGrpSpPr>
          <p:nvPr/>
        </p:nvGrpSpPr>
        <p:grpSpPr bwMode="auto">
          <a:xfrm>
            <a:off x="8915395" y="1192412"/>
            <a:ext cx="2590800" cy="2062162"/>
            <a:chOff x="3984" y="726"/>
            <a:chExt cx="1632" cy="1299"/>
          </a:xfrm>
        </p:grpSpPr>
        <p:grpSp>
          <p:nvGrpSpPr>
            <p:cNvPr id="4110" name="Group 11">
              <a:extLst>
                <a:ext uri="{FF2B5EF4-FFF2-40B4-BE49-F238E27FC236}">
                  <a16:creationId xmlns:a16="http://schemas.microsoft.com/office/drawing/2014/main" id="{CA835F1E-9EAA-4F7A-BF92-DDD1054990C7}"/>
                </a:ext>
              </a:extLst>
            </p:cNvPr>
            <p:cNvGrpSpPr>
              <a:grpSpLocks/>
            </p:cNvGrpSpPr>
            <p:nvPr/>
          </p:nvGrpSpPr>
          <p:grpSpPr bwMode="auto">
            <a:xfrm>
              <a:off x="3984" y="1737"/>
              <a:ext cx="1632" cy="288"/>
              <a:chOff x="816" y="2208"/>
              <a:chExt cx="1344" cy="288"/>
            </a:xfrm>
          </p:grpSpPr>
          <p:sp>
            <p:nvSpPr>
              <p:cNvPr id="4121" name="Rectangle 12">
                <a:extLst>
                  <a:ext uri="{FF2B5EF4-FFF2-40B4-BE49-F238E27FC236}">
                    <a16:creationId xmlns:a16="http://schemas.microsoft.com/office/drawing/2014/main" id="{3C9A92B3-2848-461B-AE61-DE8F9F4B23E1}"/>
                  </a:ext>
                </a:extLst>
              </p:cNvPr>
              <p:cNvSpPr>
                <a:spLocks noChangeArrowheads="1"/>
              </p:cNvSpPr>
              <p:nvPr/>
            </p:nvSpPr>
            <p:spPr bwMode="auto">
              <a:xfrm>
                <a:off x="1104" y="2208"/>
                <a:ext cx="768" cy="288"/>
              </a:xfrm>
              <a:prstGeom prst="rect">
                <a:avLst/>
              </a:prstGeom>
              <a:solidFill>
                <a:srgbClr val="7030A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a:solidFill>
                      <a:schemeClr val="bg1"/>
                    </a:solidFill>
                    <a:latin typeface="+mj-lt"/>
                  </a:rPr>
                  <a:t>Mạch tiêu thụ</a:t>
                </a:r>
              </a:p>
            </p:txBody>
          </p:sp>
          <p:sp>
            <p:nvSpPr>
              <p:cNvPr id="4122" name="Line 13">
                <a:extLst>
                  <a:ext uri="{FF2B5EF4-FFF2-40B4-BE49-F238E27FC236}">
                    <a16:creationId xmlns:a16="http://schemas.microsoft.com/office/drawing/2014/main" id="{80A20FA6-ED3C-4EA8-A781-34732358F8F4}"/>
                  </a:ext>
                </a:extLst>
              </p:cNvPr>
              <p:cNvSpPr>
                <a:spLocks noChangeShapeType="1"/>
              </p:cNvSpPr>
              <p:nvPr/>
            </p:nvSpPr>
            <p:spPr bwMode="auto">
              <a:xfrm>
                <a:off x="1872" y="2352"/>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123" name="Line 14">
                <a:extLst>
                  <a:ext uri="{FF2B5EF4-FFF2-40B4-BE49-F238E27FC236}">
                    <a16:creationId xmlns:a16="http://schemas.microsoft.com/office/drawing/2014/main" id="{6808ABA9-0311-4AD9-A2EE-322FACE8CF28}"/>
                  </a:ext>
                </a:extLst>
              </p:cNvPr>
              <p:cNvSpPr>
                <a:spLocks noChangeShapeType="1"/>
              </p:cNvSpPr>
              <p:nvPr/>
            </p:nvSpPr>
            <p:spPr bwMode="auto">
              <a:xfrm flipH="1">
                <a:off x="816" y="2352"/>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grpSp>
          <p:nvGrpSpPr>
            <p:cNvPr id="4111" name="Group 15">
              <a:extLst>
                <a:ext uri="{FF2B5EF4-FFF2-40B4-BE49-F238E27FC236}">
                  <a16:creationId xmlns:a16="http://schemas.microsoft.com/office/drawing/2014/main" id="{3F7CE30F-395E-4890-A3FB-9DB8BB8FE3E0}"/>
                </a:ext>
              </a:extLst>
            </p:cNvPr>
            <p:cNvGrpSpPr>
              <a:grpSpLocks/>
            </p:cNvGrpSpPr>
            <p:nvPr/>
          </p:nvGrpSpPr>
          <p:grpSpPr bwMode="auto">
            <a:xfrm>
              <a:off x="4320" y="726"/>
              <a:ext cx="960" cy="384"/>
              <a:chOff x="1440" y="870"/>
              <a:chExt cx="960" cy="384"/>
            </a:xfrm>
          </p:grpSpPr>
          <p:sp>
            <p:nvSpPr>
              <p:cNvPr id="4118" name="Oval 16">
                <a:extLst>
                  <a:ext uri="{FF2B5EF4-FFF2-40B4-BE49-F238E27FC236}">
                    <a16:creationId xmlns:a16="http://schemas.microsoft.com/office/drawing/2014/main" id="{1E9D092C-2E38-4F70-BD6A-DE51CF337805}"/>
                  </a:ext>
                </a:extLst>
              </p:cNvPr>
              <p:cNvSpPr>
                <a:spLocks noChangeArrowheads="1"/>
              </p:cNvSpPr>
              <p:nvPr/>
            </p:nvSpPr>
            <p:spPr bwMode="auto">
              <a:xfrm>
                <a:off x="1752" y="870"/>
                <a:ext cx="384" cy="384"/>
              </a:xfrm>
              <a:prstGeom prst="ellipse">
                <a:avLst/>
              </a:prstGeom>
              <a:solidFill>
                <a:srgbClr val="002060"/>
              </a:solidFill>
              <a:ln w="2857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a:solidFill>
                      <a:schemeClr val="bg1"/>
                    </a:solidFill>
                    <a:latin typeface="Tahoma" panose="020B0604030504040204" pitchFamily="34" charset="0"/>
                    <a:sym typeface="Symbol" panose="05050102010706020507" pitchFamily="18" charset="2"/>
                  </a:rPr>
                  <a:t></a:t>
                </a:r>
              </a:p>
            </p:txBody>
          </p:sp>
          <p:sp>
            <p:nvSpPr>
              <p:cNvPr id="4119" name="Line 17">
                <a:extLst>
                  <a:ext uri="{FF2B5EF4-FFF2-40B4-BE49-F238E27FC236}">
                    <a16:creationId xmlns:a16="http://schemas.microsoft.com/office/drawing/2014/main" id="{5C4CC5AC-4AD2-40C2-9F4C-EB520196BA2E}"/>
                  </a:ext>
                </a:extLst>
              </p:cNvPr>
              <p:cNvSpPr>
                <a:spLocks noChangeShapeType="1"/>
              </p:cNvSpPr>
              <p:nvPr/>
            </p:nvSpPr>
            <p:spPr bwMode="auto">
              <a:xfrm>
                <a:off x="2112" y="1104"/>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120" name="Line 18">
                <a:extLst>
                  <a:ext uri="{FF2B5EF4-FFF2-40B4-BE49-F238E27FC236}">
                    <a16:creationId xmlns:a16="http://schemas.microsoft.com/office/drawing/2014/main" id="{421B5CEB-F007-425B-83BD-12F1085858A6}"/>
                  </a:ext>
                </a:extLst>
              </p:cNvPr>
              <p:cNvSpPr>
                <a:spLocks noChangeShapeType="1"/>
              </p:cNvSpPr>
              <p:nvPr/>
            </p:nvSpPr>
            <p:spPr bwMode="auto">
              <a:xfrm>
                <a:off x="1440" y="1104"/>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sp>
          <p:nvSpPr>
            <p:cNvPr id="4112" name="Line 19">
              <a:extLst>
                <a:ext uri="{FF2B5EF4-FFF2-40B4-BE49-F238E27FC236}">
                  <a16:creationId xmlns:a16="http://schemas.microsoft.com/office/drawing/2014/main" id="{50576447-20A7-4952-835A-FFF53E49B3FA}"/>
                </a:ext>
              </a:extLst>
            </p:cNvPr>
            <p:cNvSpPr>
              <a:spLocks noChangeShapeType="1"/>
            </p:cNvSpPr>
            <p:nvPr/>
          </p:nvSpPr>
          <p:spPr bwMode="auto">
            <a:xfrm flipV="1">
              <a:off x="5616" y="969"/>
              <a:ext cx="0" cy="9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113" name="Line 20">
              <a:extLst>
                <a:ext uri="{FF2B5EF4-FFF2-40B4-BE49-F238E27FC236}">
                  <a16:creationId xmlns:a16="http://schemas.microsoft.com/office/drawing/2014/main" id="{60A3AF28-4E4B-4CDC-8EF0-BA2FE5DBC755}"/>
                </a:ext>
              </a:extLst>
            </p:cNvPr>
            <p:cNvSpPr>
              <a:spLocks noChangeShapeType="1"/>
            </p:cNvSpPr>
            <p:nvPr/>
          </p:nvSpPr>
          <p:spPr bwMode="auto">
            <a:xfrm flipV="1">
              <a:off x="3984" y="969"/>
              <a:ext cx="0" cy="9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114" name="Line 21">
              <a:extLst>
                <a:ext uri="{FF2B5EF4-FFF2-40B4-BE49-F238E27FC236}">
                  <a16:creationId xmlns:a16="http://schemas.microsoft.com/office/drawing/2014/main" id="{C1D5EAEA-5771-4114-8623-3431BE5FF7AE}"/>
                </a:ext>
              </a:extLst>
            </p:cNvPr>
            <p:cNvSpPr>
              <a:spLocks noChangeShapeType="1"/>
            </p:cNvSpPr>
            <p:nvPr/>
          </p:nvSpPr>
          <p:spPr bwMode="auto">
            <a:xfrm>
              <a:off x="3984" y="96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115" name="Line 22">
              <a:extLst>
                <a:ext uri="{FF2B5EF4-FFF2-40B4-BE49-F238E27FC236}">
                  <a16:creationId xmlns:a16="http://schemas.microsoft.com/office/drawing/2014/main" id="{797C498F-C5EE-4ED5-85AD-56BB585C818D}"/>
                </a:ext>
              </a:extLst>
            </p:cNvPr>
            <p:cNvSpPr>
              <a:spLocks noChangeShapeType="1"/>
            </p:cNvSpPr>
            <p:nvPr/>
          </p:nvSpPr>
          <p:spPr bwMode="auto">
            <a:xfrm>
              <a:off x="5280" y="96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116" name="Text Box 23">
              <a:extLst>
                <a:ext uri="{FF2B5EF4-FFF2-40B4-BE49-F238E27FC236}">
                  <a16:creationId xmlns:a16="http://schemas.microsoft.com/office/drawing/2014/main" id="{EEF617C4-D50B-497A-87AD-F516F473D8D1}"/>
                </a:ext>
              </a:extLst>
            </p:cNvPr>
            <p:cNvSpPr txBox="1">
              <a:spLocks noChangeArrowheads="1"/>
            </p:cNvSpPr>
            <p:nvPr/>
          </p:nvSpPr>
          <p:spPr bwMode="auto">
            <a:xfrm>
              <a:off x="4412" y="886"/>
              <a:ext cx="229" cy="33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i="1">
                  <a:latin typeface="Times New Roman" panose="02020603050405020304" pitchFamily="18" charset="0"/>
                </a:rPr>
                <a:t>u</a:t>
              </a:r>
            </a:p>
          </p:txBody>
        </p:sp>
        <p:sp>
          <p:nvSpPr>
            <p:cNvPr id="4117" name="Text Box 24">
              <a:extLst>
                <a:ext uri="{FF2B5EF4-FFF2-40B4-BE49-F238E27FC236}">
                  <a16:creationId xmlns:a16="http://schemas.microsoft.com/office/drawing/2014/main" id="{906F59B7-CF5D-4F5F-8A3F-5588A05CFA75}"/>
                </a:ext>
              </a:extLst>
            </p:cNvPr>
            <p:cNvSpPr txBox="1">
              <a:spLocks noChangeArrowheads="1"/>
            </p:cNvSpPr>
            <p:nvPr/>
          </p:nvSpPr>
          <p:spPr bwMode="auto">
            <a:xfrm>
              <a:off x="4070" y="1530"/>
              <a:ext cx="179" cy="33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i="1">
                  <a:latin typeface="Times New Roman" panose="02020603050405020304" pitchFamily="18" charset="0"/>
                </a:rPr>
                <a:t>i</a:t>
              </a:r>
            </a:p>
          </p:txBody>
        </p:sp>
      </p:grpSp>
      <p:sp>
        <p:nvSpPr>
          <p:cNvPr id="69" name="Rectangle 27">
            <a:extLst>
              <a:ext uri="{FF2B5EF4-FFF2-40B4-BE49-F238E27FC236}">
                <a16:creationId xmlns:a16="http://schemas.microsoft.com/office/drawing/2014/main" id="{E4E079C6-793C-4C86-9874-D22F8425AB54}"/>
              </a:ext>
            </a:extLst>
          </p:cNvPr>
          <p:cNvSpPr>
            <a:spLocks noChangeArrowheads="1"/>
          </p:cNvSpPr>
          <p:nvPr/>
        </p:nvSpPr>
        <p:spPr bwMode="auto">
          <a:xfrm>
            <a:off x="685799" y="4108909"/>
            <a:ext cx="11160114"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12800" indent="-812800">
              <a:spcBef>
                <a:spcPts val="0"/>
              </a:spcBef>
              <a:defRPr/>
            </a:pPr>
            <a:r>
              <a:rPr lang="en-US" sz="2800" dirty="0">
                <a:latin typeface="+mj-lt"/>
                <a:sym typeface="Symbol"/>
              </a:rPr>
              <a:t></a:t>
            </a:r>
            <a:r>
              <a:rPr lang="en-US" sz="2800" dirty="0">
                <a:latin typeface="+mj-lt"/>
              </a:rPr>
              <a:t> Dòng điện và điện áp có cùng tần số góc </a:t>
            </a:r>
            <a:r>
              <a:rPr lang="en-US" sz="2800" dirty="0">
                <a:latin typeface="+mj-lt"/>
                <a:sym typeface="Symbol" pitchFamily="18" charset="2"/>
              </a:rPr>
              <a:t> (cùng f, cùng T)</a:t>
            </a:r>
          </a:p>
          <a:p>
            <a:pPr marL="812800" indent="-812800">
              <a:spcBef>
                <a:spcPts val="0"/>
              </a:spcBef>
              <a:defRPr/>
            </a:pPr>
            <a:r>
              <a:rPr lang="en-US" sz="2800" dirty="0">
                <a:sym typeface="Symbol"/>
              </a:rPr>
              <a:t></a:t>
            </a:r>
            <a:r>
              <a:rPr lang="en-US" sz="2800" dirty="0"/>
              <a:t> Độ lệch pha giữa điện áp và dòng điện: </a:t>
            </a:r>
          </a:p>
        </p:txBody>
      </p:sp>
      <p:sp>
        <p:nvSpPr>
          <p:cNvPr id="4109" name="Rectangle 25">
            <a:extLst>
              <a:ext uri="{FF2B5EF4-FFF2-40B4-BE49-F238E27FC236}">
                <a16:creationId xmlns:a16="http://schemas.microsoft.com/office/drawing/2014/main" id="{6A869F78-C1D1-40F4-80DD-A08D77ECCCA2}"/>
              </a:ext>
            </a:extLst>
          </p:cNvPr>
          <p:cNvSpPr>
            <a:spLocks noChangeArrowheads="1"/>
          </p:cNvSpPr>
          <p:nvPr/>
        </p:nvSpPr>
        <p:spPr bwMode="auto">
          <a:xfrm>
            <a:off x="1318577" y="5410200"/>
            <a:ext cx="6911023"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12800" indent="-8128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t>Nếu: 	+ </a:t>
            </a:r>
            <a:r>
              <a:rPr lang="en-US" altLang="en-US" sz="2800" dirty="0">
                <a:sym typeface="Symbol" panose="05050102010706020507" pitchFamily="18" charset="2"/>
              </a:rPr>
              <a:t> &gt; 0: </a:t>
            </a:r>
            <a:r>
              <a:rPr lang="en-US" altLang="en-US" sz="2800" dirty="0"/>
              <a:t>u sớm pha </a:t>
            </a:r>
            <a:r>
              <a:rPr lang="en-US" altLang="en-US" sz="2800" dirty="0">
                <a:sym typeface="Symbol" panose="05050102010706020507" pitchFamily="18" charset="2"/>
              </a:rPr>
              <a:t> </a:t>
            </a:r>
            <a:r>
              <a:rPr lang="en-US" altLang="en-US" sz="2800" dirty="0"/>
              <a:t>so với i</a:t>
            </a:r>
          </a:p>
          <a:p>
            <a:pPr eaLnBrk="1" hangingPunct="1"/>
            <a:r>
              <a:rPr lang="en-US" altLang="en-US" sz="2800" dirty="0"/>
              <a:t>	+ </a:t>
            </a:r>
            <a:r>
              <a:rPr lang="en-US" altLang="en-US" sz="2800" dirty="0">
                <a:sym typeface="Symbol" panose="05050102010706020507" pitchFamily="18" charset="2"/>
              </a:rPr>
              <a:t> &lt; 0: </a:t>
            </a:r>
            <a:r>
              <a:rPr lang="en-US" altLang="en-US" sz="2800" dirty="0"/>
              <a:t>u trễ pha</a:t>
            </a:r>
            <a:r>
              <a:rPr lang="en-US" altLang="en-US" sz="2800" dirty="0">
                <a:sym typeface="Symbol" panose="05050102010706020507" pitchFamily="18" charset="2"/>
              </a:rPr>
              <a:t></a:t>
            </a:r>
            <a:r>
              <a:rPr lang="en-US" altLang="en-US" sz="2800" dirty="0"/>
              <a:t>so với i</a:t>
            </a:r>
          </a:p>
          <a:p>
            <a:pPr eaLnBrk="1" hangingPunct="1"/>
            <a:r>
              <a:rPr lang="en-US" altLang="en-US" sz="2800" dirty="0"/>
              <a:t>	+ </a:t>
            </a:r>
            <a:r>
              <a:rPr lang="en-US" altLang="en-US" sz="2800" dirty="0">
                <a:sym typeface="Symbol" panose="05050102010706020507" pitchFamily="18" charset="2"/>
              </a:rPr>
              <a:t> = 0: </a:t>
            </a:r>
            <a:r>
              <a:rPr lang="en-US" altLang="en-US" sz="2800" dirty="0"/>
              <a:t>u cùng pha với i</a:t>
            </a:r>
          </a:p>
          <a:p>
            <a:pPr eaLnBrk="1" hangingPunct="1"/>
            <a:endParaRPr lang="en-US" altLang="en-US" sz="2800" dirty="0"/>
          </a:p>
          <a:p>
            <a:pPr eaLnBrk="1" hangingPunct="1"/>
            <a:endParaRPr lang="en-US" altLang="en-US" sz="2800" dirty="0"/>
          </a:p>
        </p:txBody>
      </p:sp>
      <p:grpSp>
        <p:nvGrpSpPr>
          <p:cNvPr id="27" name="Group 26">
            <a:extLst>
              <a:ext uri="{FF2B5EF4-FFF2-40B4-BE49-F238E27FC236}">
                <a16:creationId xmlns:a16="http://schemas.microsoft.com/office/drawing/2014/main" id="{FFF66222-9126-4D20-96BA-99DFE0558F5F}"/>
              </a:ext>
            </a:extLst>
          </p:cNvPr>
          <p:cNvGrpSpPr/>
          <p:nvPr/>
        </p:nvGrpSpPr>
        <p:grpSpPr>
          <a:xfrm>
            <a:off x="164875" y="109697"/>
            <a:ext cx="11681041" cy="585595"/>
            <a:chOff x="232496" y="2246119"/>
            <a:chExt cx="11608665" cy="817446"/>
          </a:xfrm>
        </p:grpSpPr>
        <p:pic>
          <p:nvPicPr>
            <p:cNvPr id="31" name="Picture 8" descr="empty-green-rectangle">
              <a:extLst>
                <a:ext uri="{FF2B5EF4-FFF2-40B4-BE49-F238E27FC236}">
                  <a16:creationId xmlns:a16="http://schemas.microsoft.com/office/drawing/2014/main" id="{9869523F-FC7C-4D81-B41C-9F2F8CCB8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232496" y="2320379"/>
              <a:ext cx="11608665" cy="743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1026060">
              <a:extLst>
                <a:ext uri="{FF2B5EF4-FFF2-40B4-BE49-F238E27FC236}">
                  <a16:creationId xmlns:a16="http://schemas.microsoft.com/office/drawing/2014/main" id="{3972581D-BA7B-4B4C-BA5A-275DAD58A42C}"/>
                </a:ext>
              </a:extLst>
            </p:cNvPr>
            <p:cNvSpPr>
              <a:spLocks noChangeArrowheads="1"/>
            </p:cNvSpPr>
            <p:nvPr/>
          </p:nvSpPr>
          <p:spPr bwMode="auto">
            <a:xfrm>
              <a:off x="1209204" y="2246119"/>
              <a:ext cx="10329048"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ctr" defTabSz="1095376">
                <a:buClr>
                  <a:schemeClr val="tx2"/>
                </a:buClr>
                <a:buSzPct val="95000"/>
                <a:defRPr/>
              </a:pPr>
              <a:r>
                <a:rPr lang="en-US" sz="2800" i="1" dirty="0"/>
                <a:t>I. Độ lệch pha giữa điện áp và dòng điện xoay chiều</a:t>
              </a:r>
              <a:endParaRPr lang="en-US" sz="2800" dirty="0"/>
            </a:p>
          </p:txBody>
        </p:sp>
      </p:grpSp>
      <p:grpSp>
        <p:nvGrpSpPr>
          <p:cNvPr id="19" name="Group 18">
            <a:extLst>
              <a:ext uri="{FF2B5EF4-FFF2-40B4-BE49-F238E27FC236}">
                <a16:creationId xmlns:a16="http://schemas.microsoft.com/office/drawing/2014/main" id="{2AAB9634-361A-4D98-98F8-0B2B3F3E4E77}"/>
              </a:ext>
            </a:extLst>
          </p:cNvPr>
          <p:cNvGrpSpPr/>
          <p:nvPr/>
        </p:nvGrpSpPr>
        <p:grpSpPr>
          <a:xfrm>
            <a:off x="7753591" y="4708985"/>
            <a:ext cx="2990604" cy="601106"/>
            <a:chOff x="4972296" y="4809094"/>
            <a:chExt cx="2990604" cy="601106"/>
          </a:xfrm>
        </p:grpSpPr>
        <p:pic>
          <p:nvPicPr>
            <p:cNvPr id="55" name="Picture 54" descr="empty-red-rectangle">
              <a:extLst>
                <a:ext uri="{FF2B5EF4-FFF2-40B4-BE49-F238E27FC236}">
                  <a16:creationId xmlns:a16="http://schemas.microsoft.com/office/drawing/2014/main" id="{C4285E4A-0AAA-432D-AFC6-2EBD1EA85E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296" y="4869583"/>
              <a:ext cx="2990604" cy="54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6" name="Object 5">
                  <a:extLst>
                    <a:ext uri="{FF2B5EF4-FFF2-40B4-BE49-F238E27FC236}">
                      <a16:creationId xmlns:a16="http://schemas.microsoft.com/office/drawing/2014/main" id="{D4DEE81C-5C31-4357-8AE9-632E513027CD}"/>
                    </a:ext>
                  </a:extLst>
                </p:cNvPr>
                <p:cNvSpPr txBox="1"/>
                <p:nvPr/>
              </p:nvSpPr>
              <p:spPr bwMode="auto">
                <a:xfrm>
                  <a:off x="5402923" y="4809094"/>
                  <a:ext cx="2129349" cy="51435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800" i="1" smtClean="0">
                            <a:solidFill>
                              <a:schemeClr val="tx1"/>
                            </a:solidFill>
                            <a:latin typeface="Cambria Math" panose="02040503050406030204" pitchFamily="18" charset="0"/>
                          </a:rPr>
                          <m:t>𝜑</m:t>
                        </m:r>
                        <m:r>
                          <a:rPr lang="en-US" sz="2800" i="1" smtClean="0">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𝜑</m:t>
                            </m:r>
                          </m:e>
                          <m:sub>
                            <m:r>
                              <a:rPr lang="en-US" sz="2800" i="1">
                                <a:solidFill>
                                  <a:schemeClr val="tx1"/>
                                </a:solidFill>
                                <a:latin typeface="Cambria Math" panose="02040503050406030204" pitchFamily="18" charset="0"/>
                              </a:rPr>
                              <m:t>𝑢</m:t>
                            </m:r>
                          </m:sub>
                        </m:sSub>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𝜑</m:t>
                            </m:r>
                          </m:e>
                          <m:sub>
                            <m:r>
                              <a:rPr lang="en-US" sz="2800" i="1">
                                <a:solidFill>
                                  <a:schemeClr val="tx1"/>
                                </a:solidFill>
                                <a:latin typeface="Cambria Math" panose="02040503050406030204" pitchFamily="18" charset="0"/>
                              </a:rPr>
                              <m:t>𝑖</m:t>
                            </m:r>
                          </m:sub>
                        </m:sSub>
                      </m:oMath>
                    </m:oMathPara>
                  </a14:m>
                  <a:endParaRPr lang="en-US" sz="2800" dirty="0">
                    <a:solidFill>
                      <a:schemeClr val="tx1"/>
                    </a:solidFill>
                  </a:endParaRPr>
                </a:p>
              </p:txBody>
            </p:sp>
          </mc:Choice>
          <mc:Fallback xmlns="">
            <p:sp>
              <p:nvSpPr>
                <p:cNvPr id="56" name="Object 5">
                  <a:extLst>
                    <a:ext uri="{FF2B5EF4-FFF2-40B4-BE49-F238E27FC236}">
                      <a16:creationId xmlns:a16="http://schemas.microsoft.com/office/drawing/2014/main" id="{D4DEE81C-5C31-4357-8AE9-632E513027CD}"/>
                    </a:ext>
                  </a:extLst>
                </p:cNvPr>
                <p:cNvSpPr txBox="1">
                  <a:spLocks noRot="1" noChangeAspect="1" noMove="1" noResize="1" noEditPoints="1" noAdjustHandles="1" noChangeArrowheads="1" noChangeShapeType="1" noTextEdit="1"/>
                </p:cNvSpPr>
                <p:nvPr/>
              </p:nvSpPr>
              <p:spPr bwMode="auto">
                <a:xfrm>
                  <a:off x="5402923" y="4809094"/>
                  <a:ext cx="2129349" cy="514350"/>
                </a:xfrm>
                <a:prstGeom prst="rect">
                  <a:avLst/>
                </a:prstGeom>
                <a:blipFill>
                  <a:blip r:embed="rId5"/>
                  <a:stretch>
                    <a:fillRect/>
                  </a:stretch>
                </a:blipFill>
                <a:ln>
                  <a:noFill/>
                </a:ln>
              </p:spPr>
              <p:txBody>
                <a:bodyPr/>
                <a:lstStyle/>
                <a:p>
                  <a:r>
                    <a:rPr lang="en-US">
                      <a:noFill/>
                    </a:rPr>
                    <a:t> </a:t>
                  </a:r>
                </a:p>
              </p:txBody>
            </p:sp>
          </mc:Fallback>
        </mc:AlternateContent>
      </p:grpSp>
      <p:grpSp>
        <p:nvGrpSpPr>
          <p:cNvPr id="18" name="Group 17">
            <a:extLst>
              <a:ext uri="{FF2B5EF4-FFF2-40B4-BE49-F238E27FC236}">
                <a16:creationId xmlns:a16="http://schemas.microsoft.com/office/drawing/2014/main" id="{AEE6E9C1-7642-4582-B5F1-2ED66BADA66E}"/>
              </a:ext>
            </a:extLst>
          </p:cNvPr>
          <p:cNvGrpSpPr/>
          <p:nvPr/>
        </p:nvGrpSpPr>
        <p:grpSpPr>
          <a:xfrm>
            <a:off x="685799" y="922689"/>
            <a:ext cx="7059495" cy="1441973"/>
            <a:chOff x="685799" y="922689"/>
            <a:chExt cx="7059495" cy="1441973"/>
          </a:xfrm>
        </p:grpSpPr>
        <p:sp>
          <p:nvSpPr>
            <p:cNvPr id="63" name="Rectangle 8">
              <a:extLst>
                <a:ext uri="{FF2B5EF4-FFF2-40B4-BE49-F238E27FC236}">
                  <a16:creationId xmlns:a16="http://schemas.microsoft.com/office/drawing/2014/main" id="{81B9A16D-B6F6-4591-AA8D-ACC67DB6E415}"/>
                </a:ext>
              </a:extLst>
            </p:cNvPr>
            <p:cNvSpPr>
              <a:spLocks noChangeArrowheads="1"/>
            </p:cNvSpPr>
            <p:nvPr/>
          </p:nvSpPr>
          <p:spPr bwMode="auto">
            <a:xfrm>
              <a:off x="685799" y="922689"/>
              <a:ext cx="471712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12800" indent="-812800">
                <a:spcBef>
                  <a:spcPct val="50000"/>
                </a:spcBef>
                <a:defRPr/>
              </a:pPr>
              <a:r>
                <a:rPr lang="en-US" sz="2800" dirty="0">
                  <a:latin typeface="+mj-lt"/>
                </a:rPr>
                <a:t>- Biểu thức dòng điện: </a:t>
              </a:r>
            </a:p>
          </p:txBody>
        </p:sp>
        <p:grpSp>
          <p:nvGrpSpPr>
            <p:cNvPr id="15" name="Group 14">
              <a:extLst>
                <a:ext uri="{FF2B5EF4-FFF2-40B4-BE49-F238E27FC236}">
                  <a16:creationId xmlns:a16="http://schemas.microsoft.com/office/drawing/2014/main" id="{38F72ECC-AA0A-4D4F-BFFC-6BBF7F75B9B0}"/>
                </a:ext>
              </a:extLst>
            </p:cNvPr>
            <p:cNvGrpSpPr/>
            <p:nvPr/>
          </p:nvGrpSpPr>
          <p:grpSpPr>
            <a:xfrm>
              <a:off x="1318577" y="1434823"/>
              <a:ext cx="6426717" cy="929839"/>
              <a:chOff x="1318577" y="1434823"/>
              <a:chExt cx="6426717" cy="929839"/>
            </a:xfrm>
          </p:grpSpPr>
          <p:pic>
            <p:nvPicPr>
              <p:cNvPr id="57" name="Picture 5" descr="empty-blue-rectangle">
                <a:extLst>
                  <a:ext uri="{FF2B5EF4-FFF2-40B4-BE49-F238E27FC236}">
                    <a16:creationId xmlns:a16="http://schemas.microsoft.com/office/drawing/2014/main" id="{7E0F9BF8-C4F1-4C1C-8308-6C4CB8742A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8577" y="1434823"/>
                <a:ext cx="6426717" cy="92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8" name="Object 3">
                    <a:extLst>
                      <a:ext uri="{FF2B5EF4-FFF2-40B4-BE49-F238E27FC236}">
                        <a16:creationId xmlns:a16="http://schemas.microsoft.com/office/drawing/2014/main" id="{BB32CC25-347D-46F4-B756-DB25E2116E13}"/>
                      </a:ext>
                    </a:extLst>
                  </p:cNvPr>
                  <p:cNvSpPr txBox="1"/>
                  <p:nvPr/>
                </p:nvSpPr>
                <p:spPr bwMode="auto">
                  <a:xfrm>
                    <a:off x="1673224" y="1616717"/>
                    <a:ext cx="2839834" cy="509588"/>
                  </a:xfrm>
                  <a:prstGeom prst="rect">
                    <a:avLst/>
                  </a:prstGeom>
                  <a:noFill/>
                  <a:ln>
                    <a:no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US" sz="2800" i="1" smtClean="0">
                              <a:solidFill>
                                <a:schemeClr val="tx1"/>
                              </a:solidFill>
                              <a:latin typeface="Cambria Math" panose="02040503050406030204" pitchFamily="18" charset="0"/>
                            </a:rPr>
                            <m:t>𝑖</m:t>
                          </m:r>
                          <m:r>
                            <a:rPr lang="en-US" sz="2800" i="1" smtClean="0">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𝐼</m:t>
                              </m:r>
                            </m:e>
                            <m:sub>
                              <m:r>
                                <a:rPr lang="en-US" sz="2800" i="1">
                                  <a:solidFill>
                                    <a:schemeClr val="tx1"/>
                                  </a:solidFill>
                                  <a:latin typeface="Cambria Math" panose="02040503050406030204" pitchFamily="18" charset="0"/>
                                </a:rPr>
                                <m:t>0</m:t>
                              </m:r>
                            </m:sub>
                          </m:sSub>
                          <m:func>
                            <m:funcPr>
                              <m:ctrlPr>
                                <a:rPr lang="en-US" sz="2800" i="1">
                                  <a:solidFill>
                                    <a:schemeClr val="tx1"/>
                                  </a:solidFill>
                                  <a:latin typeface="Cambria Math" panose="02040503050406030204" pitchFamily="18" charset="0"/>
                                </a:rPr>
                              </m:ctrlPr>
                            </m:funcPr>
                            <m:fName>
                              <m:r>
                                <m:rPr>
                                  <m:sty m:val="p"/>
                                </m:rPr>
                                <a:rPr lang="en-US" sz="2800" i="0">
                                  <a:solidFill>
                                    <a:schemeClr val="tx1"/>
                                  </a:solidFill>
                                  <a:latin typeface="Cambria Math" panose="02040503050406030204" pitchFamily="18" charset="0"/>
                                </a:rPr>
                                <m:t>cos</m:t>
                              </m:r>
                            </m:fName>
                            <m:e>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𝜔</m:t>
                                  </m:r>
                                  <m:r>
                                    <a:rPr lang="en-US" sz="2800" i="1">
                                      <a:solidFill>
                                        <a:schemeClr val="tx1"/>
                                      </a:solidFill>
                                      <a:latin typeface="Cambria Math" panose="02040503050406030204" pitchFamily="18" charset="0"/>
                                    </a:rPr>
                                    <m:t>𝑡</m:t>
                                  </m:r>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𝜑</m:t>
                                      </m:r>
                                    </m:e>
                                    <m:sub>
                                      <m:r>
                                        <a:rPr lang="en-US" sz="2800" i="1">
                                          <a:solidFill>
                                            <a:schemeClr val="tx1"/>
                                          </a:solidFill>
                                          <a:latin typeface="Cambria Math" panose="02040503050406030204" pitchFamily="18" charset="0"/>
                                        </a:rPr>
                                        <m:t>𝑖</m:t>
                                      </m:r>
                                    </m:sub>
                                  </m:sSub>
                                </m:e>
                              </m:d>
                            </m:e>
                          </m:func>
                        </m:oMath>
                      </m:oMathPara>
                    </a14:m>
                    <a:endParaRPr lang="en-US" sz="2800">
                      <a:solidFill>
                        <a:schemeClr val="tx1"/>
                      </a:solidFill>
                    </a:endParaRPr>
                  </a:p>
                </p:txBody>
              </p:sp>
            </mc:Choice>
            <mc:Fallback xmlns="">
              <p:sp>
                <p:nvSpPr>
                  <p:cNvPr id="58" name="Object 3">
                    <a:extLst>
                      <a:ext uri="{FF2B5EF4-FFF2-40B4-BE49-F238E27FC236}">
                        <a16:creationId xmlns:a16="http://schemas.microsoft.com/office/drawing/2014/main" id="{BB32CC25-347D-46F4-B756-DB25E2116E13}"/>
                      </a:ext>
                    </a:extLst>
                  </p:cNvPr>
                  <p:cNvSpPr txBox="1">
                    <a:spLocks noRot="1" noChangeAspect="1" noMove="1" noResize="1" noEditPoints="1" noAdjustHandles="1" noChangeArrowheads="1" noChangeShapeType="1" noTextEdit="1"/>
                  </p:cNvSpPr>
                  <p:nvPr/>
                </p:nvSpPr>
                <p:spPr bwMode="auto">
                  <a:xfrm>
                    <a:off x="1673224" y="1616717"/>
                    <a:ext cx="2839834" cy="509588"/>
                  </a:xfrm>
                  <a:prstGeom prst="rect">
                    <a:avLst/>
                  </a:prstGeom>
                  <a:blipFill>
                    <a:blip r:embed="rId7"/>
                    <a:stretch>
                      <a:fillRect l="-429" b="-2381"/>
                    </a:stretch>
                  </a:blipFill>
                  <a:ln>
                    <a:no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9" name="Object 25">
                    <a:extLst>
                      <a:ext uri="{FF2B5EF4-FFF2-40B4-BE49-F238E27FC236}">
                        <a16:creationId xmlns:a16="http://schemas.microsoft.com/office/drawing/2014/main" id="{31BC7C57-C6C9-493A-85A5-D0459A9A9E1A}"/>
                      </a:ext>
                    </a:extLst>
                  </p:cNvPr>
                  <p:cNvSpPr txBox="1"/>
                  <p:nvPr/>
                </p:nvSpPr>
                <p:spPr bwMode="auto">
                  <a:xfrm>
                    <a:off x="4411547" y="1537342"/>
                    <a:ext cx="3187699" cy="563563"/>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800" i="1" smtClean="0">
                              <a:solidFill>
                                <a:schemeClr val="tx1"/>
                              </a:solidFill>
                              <a:latin typeface="Cambria Math" panose="02040503050406030204" pitchFamily="18" charset="0"/>
                            </a:rPr>
                            <m:t>=</m:t>
                          </m:r>
                          <m:r>
                            <a:rPr lang="en-US" sz="2800" i="1" smtClean="0">
                              <a:solidFill>
                                <a:schemeClr val="tx1"/>
                              </a:solidFill>
                              <a:latin typeface="Cambria Math" panose="02040503050406030204" pitchFamily="18" charset="0"/>
                            </a:rPr>
                            <m:t>𝐼</m:t>
                          </m:r>
                          <m:rad>
                            <m:radPr>
                              <m:degHide m:val="on"/>
                              <m:ctrlPr>
                                <a:rPr lang="en-US" sz="2800" i="1">
                                  <a:solidFill>
                                    <a:schemeClr val="tx1"/>
                                  </a:solidFill>
                                  <a:latin typeface="Cambria Math" panose="02040503050406030204" pitchFamily="18" charset="0"/>
                                </a:rPr>
                              </m:ctrlPr>
                            </m:radPr>
                            <m:deg/>
                            <m:e>
                              <m:r>
                                <a:rPr lang="en-US" sz="2800" i="1">
                                  <a:solidFill>
                                    <a:schemeClr val="tx1"/>
                                  </a:solidFill>
                                  <a:latin typeface="Cambria Math" panose="02040503050406030204" pitchFamily="18" charset="0"/>
                                </a:rPr>
                                <m:t>2</m:t>
                              </m:r>
                            </m:e>
                          </m:rad>
                          <m:func>
                            <m:funcPr>
                              <m:ctrlPr>
                                <a:rPr lang="en-US" sz="2800" i="1">
                                  <a:solidFill>
                                    <a:schemeClr val="tx1"/>
                                  </a:solidFill>
                                  <a:latin typeface="Cambria Math" panose="02040503050406030204" pitchFamily="18" charset="0"/>
                                </a:rPr>
                              </m:ctrlPr>
                            </m:funcPr>
                            <m:fName>
                              <m:r>
                                <m:rPr>
                                  <m:sty m:val="p"/>
                                </m:rPr>
                                <a:rPr lang="en-US" sz="2800" i="0">
                                  <a:solidFill>
                                    <a:schemeClr val="tx1"/>
                                  </a:solidFill>
                                  <a:latin typeface="Cambria Math" panose="02040503050406030204" pitchFamily="18" charset="0"/>
                                </a:rPr>
                                <m:t>cos</m:t>
                              </m:r>
                            </m:fName>
                            <m:e>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𝜔</m:t>
                                  </m:r>
                                  <m:r>
                                    <a:rPr lang="en-US" sz="2800" i="1">
                                      <a:solidFill>
                                        <a:schemeClr val="tx1"/>
                                      </a:solidFill>
                                      <a:latin typeface="Cambria Math" panose="02040503050406030204" pitchFamily="18" charset="0"/>
                                    </a:rPr>
                                    <m:t>𝑡</m:t>
                                  </m:r>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𝜑</m:t>
                                      </m:r>
                                    </m:e>
                                    <m:sub>
                                      <m:r>
                                        <a:rPr lang="en-US" sz="2800" i="1">
                                          <a:solidFill>
                                            <a:schemeClr val="tx1"/>
                                          </a:solidFill>
                                          <a:latin typeface="Cambria Math" panose="02040503050406030204" pitchFamily="18" charset="0"/>
                                        </a:rPr>
                                        <m:t>𝑖</m:t>
                                      </m:r>
                                    </m:sub>
                                  </m:sSub>
                                </m:e>
                              </m:d>
                            </m:e>
                          </m:func>
                        </m:oMath>
                      </m:oMathPara>
                    </a14:m>
                    <a:endParaRPr lang="en-US" sz="2800">
                      <a:solidFill>
                        <a:schemeClr val="tx1"/>
                      </a:solidFill>
                    </a:endParaRPr>
                  </a:p>
                </p:txBody>
              </p:sp>
            </mc:Choice>
            <mc:Fallback xmlns="">
              <p:sp>
                <p:nvSpPr>
                  <p:cNvPr id="59" name="Object 25">
                    <a:extLst>
                      <a:ext uri="{FF2B5EF4-FFF2-40B4-BE49-F238E27FC236}">
                        <a16:creationId xmlns:a16="http://schemas.microsoft.com/office/drawing/2014/main" id="{31BC7C57-C6C9-493A-85A5-D0459A9A9E1A}"/>
                      </a:ext>
                    </a:extLst>
                  </p:cNvPr>
                  <p:cNvSpPr txBox="1">
                    <a:spLocks noRot="1" noChangeAspect="1" noMove="1" noResize="1" noEditPoints="1" noAdjustHandles="1" noChangeArrowheads="1" noChangeShapeType="1" noTextEdit="1"/>
                  </p:cNvSpPr>
                  <p:nvPr/>
                </p:nvSpPr>
                <p:spPr bwMode="auto">
                  <a:xfrm>
                    <a:off x="4411547" y="1537342"/>
                    <a:ext cx="3187699" cy="563563"/>
                  </a:xfrm>
                  <a:prstGeom prst="rect">
                    <a:avLst/>
                  </a:prstGeom>
                  <a:blipFill>
                    <a:blip r:embed="rId8"/>
                    <a:stretch>
                      <a:fillRect/>
                    </a:stretch>
                  </a:blipFill>
                  <a:ln>
                    <a:noFill/>
                  </a:ln>
                </p:spPr>
                <p:txBody>
                  <a:bodyPr/>
                  <a:lstStyle/>
                  <a:p>
                    <a:r>
                      <a:rPr lang="en-US">
                        <a:noFill/>
                      </a:rPr>
                      <a:t> </a:t>
                    </a:r>
                  </a:p>
                </p:txBody>
              </p:sp>
            </mc:Fallback>
          </mc:AlternateContent>
        </p:grpSp>
      </p:grpSp>
      <p:grpSp>
        <p:nvGrpSpPr>
          <p:cNvPr id="17" name="Group 16">
            <a:extLst>
              <a:ext uri="{FF2B5EF4-FFF2-40B4-BE49-F238E27FC236}">
                <a16:creationId xmlns:a16="http://schemas.microsoft.com/office/drawing/2014/main" id="{E60ED3FE-11BB-454C-868D-CD78E225C4B2}"/>
              </a:ext>
            </a:extLst>
          </p:cNvPr>
          <p:cNvGrpSpPr/>
          <p:nvPr/>
        </p:nvGrpSpPr>
        <p:grpSpPr>
          <a:xfrm>
            <a:off x="685800" y="2590800"/>
            <a:ext cx="8229594" cy="1478763"/>
            <a:chOff x="685800" y="2590800"/>
            <a:chExt cx="7467599" cy="1478763"/>
          </a:xfrm>
        </p:grpSpPr>
        <p:sp>
          <p:nvSpPr>
            <p:cNvPr id="64" name="Rectangle 9">
              <a:extLst>
                <a:ext uri="{FF2B5EF4-FFF2-40B4-BE49-F238E27FC236}">
                  <a16:creationId xmlns:a16="http://schemas.microsoft.com/office/drawing/2014/main" id="{31B37254-7B21-497F-85C4-10F56EA660A0}"/>
                </a:ext>
              </a:extLst>
            </p:cNvPr>
            <p:cNvSpPr>
              <a:spLocks noChangeArrowheads="1"/>
            </p:cNvSpPr>
            <p:nvPr/>
          </p:nvSpPr>
          <p:spPr bwMode="auto">
            <a:xfrm>
              <a:off x="685800" y="2590800"/>
              <a:ext cx="428649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12800" indent="-812800">
                <a:spcBef>
                  <a:spcPct val="50000"/>
                </a:spcBef>
                <a:defRPr/>
              </a:pPr>
              <a:r>
                <a:rPr lang="en-US" sz="2800" dirty="0">
                  <a:latin typeface="+mj-lt"/>
                </a:rPr>
                <a:t>- Biểu thức điện áp:</a:t>
              </a:r>
            </a:p>
          </p:txBody>
        </p:sp>
        <p:grpSp>
          <p:nvGrpSpPr>
            <p:cNvPr id="16" name="Group 15">
              <a:extLst>
                <a:ext uri="{FF2B5EF4-FFF2-40B4-BE49-F238E27FC236}">
                  <a16:creationId xmlns:a16="http://schemas.microsoft.com/office/drawing/2014/main" id="{8FA1EA6F-CAE6-4A1E-A35F-88508BE1BD41}"/>
                </a:ext>
              </a:extLst>
            </p:cNvPr>
            <p:cNvGrpSpPr/>
            <p:nvPr/>
          </p:nvGrpSpPr>
          <p:grpSpPr>
            <a:xfrm>
              <a:off x="1443198" y="3139724"/>
              <a:ext cx="6710201" cy="929839"/>
              <a:chOff x="1443198" y="3139724"/>
              <a:chExt cx="6710201" cy="929839"/>
            </a:xfrm>
          </p:grpSpPr>
          <p:pic>
            <p:nvPicPr>
              <p:cNvPr id="71" name="Picture 5" descr="empty-blue-rectangle">
                <a:extLst>
                  <a:ext uri="{FF2B5EF4-FFF2-40B4-BE49-F238E27FC236}">
                    <a16:creationId xmlns:a16="http://schemas.microsoft.com/office/drawing/2014/main" id="{BC618702-C660-4F53-B298-21921CD5CA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3198" y="3139724"/>
                <a:ext cx="6710201" cy="92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72" name="Object 4">
                    <a:extLst>
                      <a:ext uri="{FF2B5EF4-FFF2-40B4-BE49-F238E27FC236}">
                        <a16:creationId xmlns:a16="http://schemas.microsoft.com/office/drawing/2014/main" id="{CA504A3C-FA85-4425-96BD-8CBA2E2FD00D}"/>
                      </a:ext>
                    </a:extLst>
                  </p:cNvPr>
                  <p:cNvSpPr txBox="1"/>
                  <p:nvPr/>
                </p:nvSpPr>
                <p:spPr bwMode="auto">
                  <a:xfrm>
                    <a:off x="1576867" y="3302794"/>
                    <a:ext cx="3221431" cy="509588"/>
                  </a:xfrm>
                  <a:prstGeom prst="rect">
                    <a:avLst/>
                  </a:prstGeom>
                  <a:noFill/>
                  <a:ln>
                    <a:noFill/>
                  </a:ln>
                </p:spPr>
                <p:txBody>
                  <a:bodyPr>
                    <a:normAutofit fontScale="92500"/>
                  </a:bodyPr>
                  <a:lstStyle/>
                  <a:p>
                    <a:pPr/>
                    <a14:m>
                      <m:oMathPara xmlns:m="http://schemas.openxmlformats.org/officeDocument/2006/math">
                        <m:oMathParaPr>
                          <m:jc m:val="left"/>
                        </m:oMathParaPr>
                        <m:oMath xmlns:m="http://schemas.openxmlformats.org/officeDocument/2006/math">
                          <m:r>
                            <a:rPr lang="en-US" sz="2800" i="1" smtClean="0">
                              <a:solidFill>
                                <a:schemeClr val="tx1"/>
                              </a:solidFill>
                              <a:latin typeface="Cambria Math" panose="02040503050406030204" pitchFamily="18" charset="0"/>
                            </a:rPr>
                            <m:t>𝑢</m:t>
                          </m:r>
                          <m:r>
                            <a:rPr lang="en-US" sz="2800" i="1" smtClean="0">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𝑈</m:t>
                              </m:r>
                            </m:e>
                            <m:sub>
                              <m:r>
                                <a:rPr lang="en-US" sz="2800" i="1">
                                  <a:solidFill>
                                    <a:schemeClr val="tx1"/>
                                  </a:solidFill>
                                  <a:latin typeface="Cambria Math" panose="02040503050406030204" pitchFamily="18" charset="0"/>
                                </a:rPr>
                                <m:t>0</m:t>
                              </m:r>
                            </m:sub>
                          </m:sSub>
                          <m:func>
                            <m:funcPr>
                              <m:ctrlPr>
                                <a:rPr lang="en-US" sz="2800" i="1">
                                  <a:solidFill>
                                    <a:schemeClr val="tx1"/>
                                  </a:solidFill>
                                  <a:latin typeface="Cambria Math" panose="02040503050406030204" pitchFamily="18" charset="0"/>
                                </a:rPr>
                              </m:ctrlPr>
                            </m:funcPr>
                            <m:fName>
                              <m:r>
                                <m:rPr>
                                  <m:sty m:val="p"/>
                                </m:rPr>
                                <a:rPr lang="en-US" sz="2800" i="0">
                                  <a:solidFill>
                                    <a:schemeClr val="tx1"/>
                                  </a:solidFill>
                                  <a:latin typeface="Cambria Math" panose="02040503050406030204" pitchFamily="18" charset="0"/>
                                </a:rPr>
                                <m:t>cos</m:t>
                              </m:r>
                            </m:fName>
                            <m:e>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𝜔</m:t>
                                  </m:r>
                                  <m:r>
                                    <a:rPr lang="en-US" sz="2800" i="1">
                                      <a:solidFill>
                                        <a:schemeClr val="tx1"/>
                                      </a:solidFill>
                                      <a:latin typeface="Cambria Math" panose="02040503050406030204" pitchFamily="18" charset="0"/>
                                    </a:rPr>
                                    <m:t>𝑡</m:t>
                                  </m:r>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𝜑</m:t>
                                      </m:r>
                                    </m:e>
                                    <m:sub>
                                      <m:r>
                                        <a:rPr lang="en-US" sz="2800" i="1">
                                          <a:solidFill>
                                            <a:schemeClr val="tx1"/>
                                          </a:solidFill>
                                          <a:latin typeface="Cambria Math" panose="02040503050406030204" pitchFamily="18" charset="0"/>
                                        </a:rPr>
                                        <m:t>𝑢</m:t>
                                      </m:r>
                                    </m:sub>
                                  </m:sSub>
                                </m:e>
                              </m:d>
                            </m:e>
                          </m:func>
                        </m:oMath>
                      </m:oMathPara>
                    </a14:m>
                    <a:endParaRPr lang="en-US" sz="2800">
                      <a:solidFill>
                        <a:schemeClr val="tx1"/>
                      </a:solidFill>
                    </a:endParaRPr>
                  </a:p>
                </p:txBody>
              </p:sp>
            </mc:Choice>
            <mc:Fallback xmlns="">
              <p:sp>
                <p:nvSpPr>
                  <p:cNvPr id="72" name="Object 4">
                    <a:extLst>
                      <a:ext uri="{FF2B5EF4-FFF2-40B4-BE49-F238E27FC236}">
                        <a16:creationId xmlns:a16="http://schemas.microsoft.com/office/drawing/2014/main" id="{CA504A3C-FA85-4425-96BD-8CBA2E2FD00D}"/>
                      </a:ext>
                    </a:extLst>
                  </p:cNvPr>
                  <p:cNvSpPr txBox="1">
                    <a:spLocks noRot="1" noChangeAspect="1" noMove="1" noResize="1" noEditPoints="1" noAdjustHandles="1" noChangeArrowheads="1" noChangeShapeType="1" noTextEdit="1"/>
                  </p:cNvSpPr>
                  <p:nvPr/>
                </p:nvSpPr>
                <p:spPr bwMode="auto">
                  <a:xfrm>
                    <a:off x="1576867" y="3302794"/>
                    <a:ext cx="3221431" cy="509588"/>
                  </a:xfrm>
                  <a:prstGeom prst="rect">
                    <a:avLst/>
                  </a:prstGeom>
                  <a:blipFill>
                    <a:blip r:embed="rId9"/>
                    <a:stretch>
                      <a:fillRect/>
                    </a:stretch>
                  </a:blipFill>
                  <a:ln>
                    <a:no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Object 26">
                    <a:extLst>
                      <a:ext uri="{FF2B5EF4-FFF2-40B4-BE49-F238E27FC236}">
                        <a16:creationId xmlns:a16="http://schemas.microsoft.com/office/drawing/2014/main" id="{3575711E-1E56-47DA-99E3-62D66068EC0D}"/>
                      </a:ext>
                    </a:extLst>
                  </p:cNvPr>
                  <p:cNvSpPr txBox="1"/>
                  <p:nvPr/>
                </p:nvSpPr>
                <p:spPr bwMode="auto">
                  <a:xfrm>
                    <a:off x="4627139" y="3275146"/>
                    <a:ext cx="3212998" cy="550862"/>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800" i="1" smtClean="0">
                              <a:solidFill>
                                <a:schemeClr val="tx1"/>
                              </a:solidFill>
                              <a:latin typeface="Cambria Math" panose="02040503050406030204" pitchFamily="18" charset="0"/>
                            </a:rPr>
                            <m:t>=</m:t>
                          </m:r>
                          <m:r>
                            <a:rPr lang="en-US" sz="2800" i="1" smtClean="0">
                              <a:solidFill>
                                <a:schemeClr val="tx1"/>
                              </a:solidFill>
                              <a:latin typeface="Cambria Math" panose="02040503050406030204" pitchFamily="18" charset="0"/>
                            </a:rPr>
                            <m:t>𝑈</m:t>
                          </m:r>
                          <m:rad>
                            <m:radPr>
                              <m:degHide m:val="on"/>
                              <m:ctrlPr>
                                <a:rPr lang="en-US" sz="2800" i="1">
                                  <a:solidFill>
                                    <a:schemeClr val="tx1"/>
                                  </a:solidFill>
                                  <a:latin typeface="Cambria Math" panose="02040503050406030204" pitchFamily="18" charset="0"/>
                                </a:rPr>
                              </m:ctrlPr>
                            </m:radPr>
                            <m:deg/>
                            <m:e>
                              <m:r>
                                <a:rPr lang="en-US" sz="2800" i="1">
                                  <a:solidFill>
                                    <a:schemeClr val="tx1"/>
                                  </a:solidFill>
                                  <a:latin typeface="Cambria Math" panose="02040503050406030204" pitchFamily="18" charset="0"/>
                                </a:rPr>
                                <m:t>2</m:t>
                              </m:r>
                            </m:e>
                          </m:rad>
                          <m:func>
                            <m:funcPr>
                              <m:ctrlPr>
                                <a:rPr lang="en-US" sz="2800" i="1">
                                  <a:solidFill>
                                    <a:schemeClr val="tx1"/>
                                  </a:solidFill>
                                  <a:latin typeface="Cambria Math" panose="02040503050406030204" pitchFamily="18" charset="0"/>
                                </a:rPr>
                              </m:ctrlPr>
                            </m:funcPr>
                            <m:fName>
                              <m:r>
                                <m:rPr>
                                  <m:sty m:val="p"/>
                                </m:rPr>
                                <a:rPr lang="en-US" sz="2800" i="0">
                                  <a:solidFill>
                                    <a:schemeClr val="tx1"/>
                                  </a:solidFill>
                                  <a:latin typeface="Cambria Math" panose="02040503050406030204" pitchFamily="18" charset="0"/>
                                </a:rPr>
                                <m:t>cos</m:t>
                              </m:r>
                            </m:fName>
                            <m:e>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𝜔</m:t>
                                  </m:r>
                                  <m:r>
                                    <a:rPr lang="en-US" sz="2800" i="1">
                                      <a:solidFill>
                                        <a:schemeClr val="tx1"/>
                                      </a:solidFill>
                                      <a:latin typeface="Cambria Math" panose="02040503050406030204" pitchFamily="18" charset="0"/>
                                    </a:rPr>
                                    <m:t>𝑡</m:t>
                                  </m:r>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𝜑</m:t>
                                      </m:r>
                                    </m:e>
                                    <m:sub>
                                      <m:r>
                                        <a:rPr lang="en-US" sz="2800" i="1">
                                          <a:solidFill>
                                            <a:schemeClr val="tx1"/>
                                          </a:solidFill>
                                          <a:latin typeface="Cambria Math" panose="02040503050406030204" pitchFamily="18" charset="0"/>
                                        </a:rPr>
                                        <m:t>𝑢</m:t>
                                      </m:r>
                                    </m:sub>
                                  </m:sSub>
                                </m:e>
                              </m:d>
                            </m:e>
                          </m:func>
                        </m:oMath>
                      </m:oMathPara>
                    </a14:m>
                    <a:endParaRPr lang="en-US" sz="2800" dirty="0">
                      <a:solidFill>
                        <a:schemeClr val="tx1"/>
                      </a:solidFill>
                    </a:endParaRPr>
                  </a:p>
                </p:txBody>
              </p:sp>
            </mc:Choice>
            <mc:Fallback xmlns="">
              <p:sp>
                <p:nvSpPr>
                  <p:cNvPr id="73" name="Object 26">
                    <a:extLst>
                      <a:ext uri="{FF2B5EF4-FFF2-40B4-BE49-F238E27FC236}">
                        <a16:creationId xmlns:a16="http://schemas.microsoft.com/office/drawing/2014/main" id="{3575711E-1E56-47DA-99E3-62D66068EC0D}"/>
                      </a:ext>
                    </a:extLst>
                  </p:cNvPr>
                  <p:cNvSpPr txBox="1">
                    <a:spLocks noRot="1" noChangeAspect="1" noMove="1" noResize="1" noEditPoints="1" noAdjustHandles="1" noChangeArrowheads="1" noChangeShapeType="1" noTextEdit="1"/>
                  </p:cNvSpPr>
                  <p:nvPr/>
                </p:nvSpPr>
                <p:spPr bwMode="auto">
                  <a:xfrm>
                    <a:off x="4627139" y="3275146"/>
                    <a:ext cx="3212998" cy="550862"/>
                  </a:xfrm>
                  <a:prstGeom prst="rect">
                    <a:avLst/>
                  </a:prstGeom>
                  <a:blipFill>
                    <a:blip r:embed="rId10"/>
                    <a:stretch>
                      <a:fillRect/>
                    </a:stretch>
                  </a:blipFill>
                  <a:ln>
                    <a:noFill/>
                  </a:ln>
                </p:spPr>
                <p:txBody>
                  <a:bodyPr/>
                  <a:lstStyle/>
                  <a:p>
                    <a:r>
                      <a:rPr lang="en-US">
                        <a:noFill/>
                      </a:rPr>
                      <a:t> </a:t>
                    </a:r>
                  </a:p>
                </p:txBody>
              </p:sp>
            </mc:Fallback>
          </mc:AlternateContent>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69">
                                            <p:txEl>
                                              <p:pRg st="0" end="0"/>
                                            </p:txEl>
                                          </p:spTgt>
                                        </p:tgtEl>
                                        <p:attrNameLst>
                                          <p:attrName>style.visibility</p:attrName>
                                        </p:attrNameLst>
                                      </p:cBhvr>
                                      <p:to>
                                        <p:strVal val="visible"/>
                                      </p:to>
                                    </p:set>
                                    <p:animEffect transition="in" filter="wipe(left)">
                                      <p:cBhvr>
                                        <p:cTn id="15" dur="1000"/>
                                        <p:tgtEl>
                                          <p:spTgt spid="6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69">
                                            <p:txEl>
                                              <p:pRg st="1" end="1"/>
                                            </p:txEl>
                                          </p:spTgt>
                                        </p:tgtEl>
                                        <p:attrNameLst>
                                          <p:attrName>style.visibility</p:attrName>
                                        </p:attrNameLst>
                                      </p:cBhvr>
                                      <p:to>
                                        <p:strVal val="visible"/>
                                      </p:to>
                                    </p:set>
                                    <p:animEffect transition="in" filter="wipe(left)">
                                      <p:cBhvr>
                                        <p:cTn id="20" dur="1000"/>
                                        <p:tgtEl>
                                          <p:spTgt spid="6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4109">
                                            <p:txEl>
                                              <p:pRg st="0" end="0"/>
                                            </p:txEl>
                                          </p:spTgt>
                                        </p:tgtEl>
                                        <p:attrNameLst>
                                          <p:attrName>style.visibility</p:attrName>
                                        </p:attrNameLst>
                                      </p:cBhvr>
                                      <p:to>
                                        <p:strVal val="visible"/>
                                      </p:to>
                                    </p:set>
                                    <p:animEffect transition="in" filter="wipe(left)">
                                      <p:cBhvr>
                                        <p:cTn id="29" dur="1000"/>
                                        <p:tgtEl>
                                          <p:spTgt spid="4109">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4109">
                                            <p:txEl>
                                              <p:pRg st="1" end="1"/>
                                            </p:txEl>
                                          </p:spTgt>
                                        </p:tgtEl>
                                        <p:attrNameLst>
                                          <p:attrName>style.visibility</p:attrName>
                                        </p:attrNameLst>
                                      </p:cBhvr>
                                      <p:to>
                                        <p:strVal val="visible"/>
                                      </p:to>
                                    </p:set>
                                    <p:animEffect transition="in" filter="wipe(left)">
                                      <p:cBhvr>
                                        <p:cTn id="34" dur="1000"/>
                                        <p:tgtEl>
                                          <p:spTgt spid="4109">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4109">
                                            <p:txEl>
                                              <p:pRg st="2" end="2"/>
                                            </p:txEl>
                                          </p:spTgt>
                                        </p:tgtEl>
                                        <p:attrNameLst>
                                          <p:attrName>style.visibility</p:attrName>
                                        </p:attrNameLst>
                                      </p:cBhvr>
                                      <p:to>
                                        <p:strVal val="visible"/>
                                      </p:to>
                                    </p:set>
                                    <p:animEffect transition="in" filter="wipe(left)">
                                      <p:cBhvr>
                                        <p:cTn id="39" dur="1000"/>
                                        <p:tgtEl>
                                          <p:spTgt spid="41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O THI PHA I-UR">
            <a:hlinkClick r:id="" action="ppaction://media"/>
            <a:extLst>
              <a:ext uri="{FF2B5EF4-FFF2-40B4-BE49-F238E27FC236}">
                <a16:creationId xmlns:a16="http://schemas.microsoft.com/office/drawing/2014/main" id="{B0259061-359A-4334-9B37-3DAFE80BFBD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7214" y="1"/>
            <a:ext cx="12164786" cy="6858000"/>
          </a:xfrm>
          <a:prstGeom prst="rect">
            <a:avLst/>
          </a:prstGeom>
        </p:spPr>
      </p:pic>
    </p:spTree>
    <p:extLst>
      <p:ext uri="{BB962C8B-B14F-4D97-AF65-F5344CB8AC3E}">
        <p14:creationId xmlns:p14="http://schemas.microsoft.com/office/powerpoint/2010/main" val="30729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2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23">
            <a:extLst>
              <a:ext uri="{FF2B5EF4-FFF2-40B4-BE49-F238E27FC236}">
                <a16:creationId xmlns:a16="http://schemas.microsoft.com/office/drawing/2014/main" id="{7CE46D79-0817-4815-B87F-7FC6036A164F}"/>
              </a:ext>
            </a:extLst>
          </p:cNvPr>
          <p:cNvSpPr>
            <a:spLocks noChangeArrowheads="1"/>
          </p:cNvSpPr>
          <p:nvPr/>
        </p:nvSpPr>
        <p:spPr bwMode="auto">
          <a:xfrm>
            <a:off x="487779" y="4213226"/>
            <a:ext cx="315389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r>
              <a:rPr lang="en-US" sz="2800" b="1" dirty="0">
                <a:latin typeface="+mj-lt"/>
              </a:rPr>
              <a:t>2. Định luật Ôm:</a:t>
            </a:r>
          </a:p>
        </p:txBody>
      </p:sp>
      <p:sp>
        <p:nvSpPr>
          <p:cNvPr id="83" name="Rectangle 5">
            <a:extLst>
              <a:ext uri="{FF2B5EF4-FFF2-40B4-BE49-F238E27FC236}">
                <a16:creationId xmlns:a16="http://schemas.microsoft.com/office/drawing/2014/main" id="{9D1F5374-8E5D-41A5-BE79-75DD7905A00E}"/>
              </a:ext>
            </a:extLst>
          </p:cNvPr>
          <p:cNvSpPr>
            <a:spLocks noChangeArrowheads="1"/>
          </p:cNvSpPr>
          <p:nvPr/>
        </p:nvSpPr>
        <p:spPr bwMode="auto">
          <a:xfrm>
            <a:off x="695045" y="5220673"/>
            <a:ext cx="1905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r>
              <a:rPr lang="en-US" sz="2800" dirty="0">
                <a:latin typeface="+mj-lt"/>
              </a:rPr>
              <a:t> Biên độ:</a:t>
            </a:r>
          </a:p>
        </p:txBody>
      </p:sp>
      <p:sp>
        <p:nvSpPr>
          <p:cNvPr id="106" name="Rectangle 5">
            <a:extLst>
              <a:ext uri="{FF2B5EF4-FFF2-40B4-BE49-F238E27FC236}">
                <a16:creationId xmlns:a16="http://schemas.microsoft.com/office/drawing/2014/main" id="{37B3A636-677B-4B69-912E-5E33EDDAD2B9}"/>
              </a:ext>
            </a:extLst>
          </p:cNvPr>
          <p:cNvSpPr>
            <a:spLocks noChangeArrowheads="1"/>
          </p:cNvSpPr>
          <p:nvPr/>
        </p:nvSpPr>
        <p:spPr bwMode="auto">
          <a:xfrm>
            <a:off x="1465258" y="6195199"/>
            <a:ext cx="61785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r>
              <a:rPr lang="en-US" sz="2800">
                <a:solidFill>
                  <a:srgbClr val="0070C0"/>
                </a:solidFill>
                <a:latin typeface="+mj-lt"/>
              </a:rPr>
              <a:t>Điện trở cản trở dòng điện xoay chiều</a:t>
            </a:r>
          </a:p>
        </p:txBody>
      </p:sp>
      <p:grpSp>
        <p:nvGrpSpPr>
          <p:cNvPr id="55" name="Group 54">
            <a:extLst>
              <a:ext uri="{FF2B5EF4-FFF2-40B4-BE49-F238E27FC236}">
                <a16:creationId xmlns:a16="http://schemas.microsoft.com/office/drawing/2014/main" id="{13E8B48C-8019-4A25-9930-3B5B3DBB309A}"/>
              </a:ext>
            </a:extLst>
          </p:cNvPr>
          <p:cNvGrpSpPr/>
          <p:nvPr/>
        </p:nvGrpSpPr>
        <p:grpSpPr>
          <a:xfrm>
            <a:off x="-29497" y="76202"/>
            <a:ext cx="8808372" cy="585595"/>
            <a:chOff x="74035" y="2246119"/>
            <a:chExt cx="8753795" cy="817446"/>
          </a:xfrm>
        </p:grpSpPr>
        <p:grpSp>
          <p:nvGrpSpPr>
            <p:cNvPr id="56" name="Group 70">
              <a:extLst>
                <a:ext uri="{FF2B5EF4-FFF2-40B4-BE49-F238E27FC236}">
                  <a16:creationId xmlns:a16="http://schemas.microsoft.com/office/drawing/2014/main" id="{1646D2E1-129B-47F8-AB3B-0E8B2C8F5E16}"/>
                </a:ext>
              </a:extLst>
            </p:cNvPr>
            <p:cNvGrpSpPr>
              <a:grpSpLocks/>
            </p:cNvGrpSpPr>
            <p:nvPr/>
          </p:nvGrpSpPr>
          <p:grpSpPr bwMode="auto">
            <a:xfrm>
              <a:off x="232497" y="2303830"/>
              <a:ext cx="8595333" cy="759735"/>
              <a:chOff x="537140" y="3448483"/>
              <a:chExt cx="4426195" cy="1463358"/>
            </a:xfrm>
          </p:grpSpPr>
          <p:pic>
            <p:nvPicPr>
              <p:cNvPr id="59" name="Picture 8" descr="empty-green-rectangle">
                <a:extLst>
                  <a:ext uri="{FF2B5EF4-FFF2-40B4-BE49-F238E27FC236}">
                    <a16:creationId xmlns:a16="http://schemas.microsoft.com/office/drawing/2014/main" id="{2880169D-9B5F-47D6-B7A5-9D9407A98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537140" y="3480361"/>
                <a:ext cx="4426195"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9" descr="green-top-faded">
                <a:extLst>
                  <a:ext uri="{FF2B5EF4-FFF2-40B4-BE49-F238E27FC236}">
                    <a16:creationId xmlns:a16="http://schemas.microsoft.com/office/drawing/2014/main" id="{7B5083D5-90B5-46AC-8EB0-AE888FAB8D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 name="TextBox 56">
              <a:extLst>
                <a:ext uri="{FF2B5EF4-FFF2-40B4-BE49-F238E27FC236}">
                  <a16:creationId xmlns:a16="http://schemas.microsoft.com/office/drawing/2014/main" id="{87FDFB09-855C-499B-9204-4966047AF9B5}"/>
                </a:ext>
              </a:extLst>
            </p:cNvPr>
            <p:cNvSpPr txBox="1"/>
            <p:nvPr/>
          </p:nvSpPr>
          <p:spPr bwMode="auto">
            <a:xfrm>
              <a:off x="74035" y="2267003"/>
              <a:ext cx="1501326" cy="730375"/>
            </a:xfrm>
            <a:prstGeom prst="rect">
              <a:avLst/>
            </a:prstGeom>
            <a:noFill/>
          </p:spPr>
          <p:txBody>
            <a:bodyPr wrap="square">
              <a:spAutoFit/>
            </a:bodyPr>
            <a:lstStyle/>
            <a:p>
              <a:pPr algn="ctr">
                <a:defRPr/>
              </a:pPr>
              <a:r>
                <a:rPr lang="en-US" sz="28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rPr>
                <a:t>II</a:t>
              </a:r>
            </a:p>
          </p:txBody>
        </p:sp>
        <p:sp>
          <p:nvSpPr>
            <p:cNvPr id="58" name="Rectangle 1026060">
              <a:extLst>
                <a:ext uri="{FF2B5EF4-FFF2-40B4-BE49-F238E27FC236}">
                  <a16:creationId xmlns:a16="http://schemas.microsoft.com/office/drawing/2014/main" id="{69ECB373-E533-4FB0-9BFE-A7EE63E1C37B}"/>
                </a:ext>
              </a:extLst>
            </p:cNvPr>
            <p:cNvSpPr>
              <a:spLocks noChangeArrowheads="1"/>
            </p:cNvSpPr>
            <p:nvPr/>
          </p:nvSpPr>
          <p:spPr bwMode="auto">
            <a:xfrm>
              <a:off x="1209204" y="2246119"/>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t>Mạch điện xoay chiều chỉ có điện trở thuần</a:t>
              </a:r>
              <a:endParaRPr lang="en-US" sz="2800" dirty="0"/>
            </a:p>
          </p:txBody>
        </p:sp>
      </p:grpSp>
      <p:grpSp>
        <p:nvGrpSpPr>
          <p:cNvPr id="79" name="Group 10">
            <a:extLst>
              <a:ext uri="{FF2B5EF4-FFF2-40B4-BE49-F238E27FC236}">
                <a16:creationId xmlns:a16="http://schemas.microsoft.com/office/drawing/2014/main" id="{80FAEBAA-52E6-424B-9F6C-43AA4FD48D79}"/>
              </a:ext>
            </a:extLst>
          </p:cNvPr>
          <p:cNvGrpSpPr>
            <a:grpSpLocks/>
          </p:cNvGrpSpPr>
          <p:nvPr/>
        </p:nvGrpSpPr>
        <p:grpSpPr bwMode="auto">
          <a:xfrm>
            <a:off x="9075737" y="505778"/>
            <a:ext cx="2590800" cy="2062162"/>
            <a:chOff x="3984" y="726"/>
            <a:chExt cx="1632" cy="1299"/>
          </a:xfrm>
        </p:grpSpPr>
        <p:grpSp>
          <p:nvGrpSpPr>
            <p:cNvPr id="81" name="Group 11">
              <a:extLst>
                <a:ext uri="{FF2B5EF4-FFF2-40B4-BE49-F238E27FC236}">
                  <a16:creationId xmlns:a16="http://schemas.microsoft.com/office/drawing/2014/main" id="{A3954C94-1943-483C-A42F-2598B06FFBAD}"/>
                </a:ext>
              </a:extLst>
            </p:cNvPr>
            <p:cNvGrpSpPr>
              <a:grpSpLocks/>
            </p:cNvGrpSpPr>
            <p:nvPr/>
          </p:nvGrpSpPr>
          <p:grpSpPr bwMode="auto">
            <a:xfrm>
              <a:off x="3984" y="1737"/>
              <a:ext cx="1632" cy="288"/>
              <a:chOff x="816" y="2208"/>
              <a:chExt cx="1344" cy="288"/>
            </a:xfrm>
          </p:grpSpPr>
          <p:sp>
            <p:nvSpPr>
              <p:cNvPr id="96" name="Rectangle 12">
                <a:extLst>
                  <a:ext uri="{FF2B5EF4-FFF2-40B4-BE49-F238E27FC236}">
                    <a16:creationId xmlns:a16="http://schemas.microsoft.com/office/drawing/2014/main" id="{F0E252E8-6BE1-4F86-9AA8-1582BFD26B79}"/>
                  </a:ext>
                </a:extLst>
              </p:cNvPr>
              <p:cNvSpPr>
                <a:spLocks noChangeArrowheads="1"/>
              </p:cNvSpPr>
              <p:nvPr/>
            </p:nvSpPr>
            <p:spPr bwMode="auto">
              <a:xfrm>
                <a:off x="1104" y="2208"/>
                <a:ext cx="768" cy="288"/>
              </a:xfrm>
              <a:prstGeom prst="rect">
                <a:avLst/>
              </a:prstGeom>
              <a:solidFill>
                <a:srgbClr val="00B05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a:solidFill>
                      <a:schemeClr val="bg1"/>
                    </a:solidFill>
                    <a:latin typeface="+mj-lt"/>
                  </a:rPr>
                  <a:t>R</a:t>
                </a:r>
              </a:p>
            </p:txBody>
          </p:sp>
          <p:sp>
            <p:nvSpPr>
              <p:cNvPr id="97" name="Line 13">
                <a:extLst>
                  <a:ext uri="{FF2B5EF4-FFF2-40B4-BE49-F238E27FC236}">
                    <a16:creationId xmlns:a16="http://schemas.microsoft.com/office/drawing/2014/main" id="{B6B3E366-1B23-4F00-8E5E-E0DA509E05E5}"/>
                  </a:ext>
                </a:extLst>
              </p:cNvPr>
              <p:cNvSpPr>
                <a:spLocks noChangeShapeType="1"/>
              </p:cNvSpPr>
              <p:nvPr/>
            </p:nvSpPr>
            <p:spPr bwMode="auto">
              <a:xfrm>
                <a:off x="1872" y="2352"/>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98" name="Line 14">
                <a:extLst>
                  <a:ext uri="{FF2B5EF4-FFF2-40B4-BE49-F238E27FC236}">
                    <a16:creationId xmlns:a16="http://schemas.microsoft.com/office/drawing/2014/main" id="{9054CE0F-D779-4D21-A745-9ACFB8B2170B}"/>
                  </a:ext>
                </a:extLst>
              </p:cNvPr>
              <p:cNvSpPr>
                <a:spLocks noChangeShapeType="1"/>
              </p:cNvSpPr>
              <p:nvPr/>
            </p:nvSpPr>
            <p:spPr bwMode="auto">
              <a:xfrm flipH="1">
                <a:off x="816" y="2352"/>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grpSp>
          <p:nvGrpSpPr>
            <p:cNvPr id="82" name="Group 15">
              <a:extLst>
                <a:ext uri="{FF2B5EF4-FFF2-40B4-BE49-F238E27FC236}">
                  <a16:creationId xmlns:a16="http://schemas.microsoft.com/office/drawing/2014/main" id="{5D35A152-CCB1-4450-B606-35EAA2F2268D}"/>
                </a:ext>
              </a:extLst>
            </p:cNvPr>
            <p:cNvGrpSpPr>
              <a:grpSpLocks/>
            </p:cNvGrpSpPr>
            <p:nvPr/>
          </p:nvGrpSpPr>
          <p:grpSpPr bwMode="auto">
            <a:xfrm>
              <a:off x="4320" y="726"/>
              <a:ext cx="960" cy="384"/>
              <a:chOff x="1440" y="870"/>
              <a:chExt cx="960" cy="384"/>
            </a:xfrm>
          </p:grpSpPr>
          <p:sp>
            <p:nvSpPr>
              <p:cNvPr id="93" name="Oval 16">
                <a:extLst>
                  <a:ext uri="{FF2B5EF4-FFF2-40B4-BE49-F238E27FC236}">
                    <a16:creationId xmlns:a16="http://schemas.microsoft.com/office/drawing/2014/main" id="{BE634786-BACF-4A23-9ACF-5B95C33F12C9}"/>
                  </a:ext>
                </a:extLst>
              </p:cNvPr>
              <p:cNvSpPr>
                <a:spLocks noChangeArrowheads="1"/>
              </p:cNvSpPr>
              <p:nvPr/>
            </p:nvSpPr>
            <p:spPr bwMode="auto">
              <a:xfrm>
                <a:off x="1752" y="870"/>
                <a:ext cx="384" cy="384"/>
              </a:xfrm>
              <a:prstGeom prst="ellipse">
                <a:avLst/>
              </a:prstGeom>
              <a:solidFill>
                <a:srgbClr val="002060"/>
              </a:solidFill>
              <a:ln w="2857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a:solidFill>
                      <a:schemeClr val="bg1"/>
                    </a:solidFill>
                    <a:latin typeface="Tahoma" panose="020B0604030504040204" pitchFamily="34" charset="0"/>
                    <a:sym typeface="Symbol" panose="05050102010706020507" pitchFamily="18" charset="2"/>
                  </a:rPr>
                  <a:t></a:t>
                </a:r>
              </a:p>
            </p:txBody>
          </p:sp>
          <p:sp>
            <p:nvSpPr>
              <p:cNvPr id="94" name="Line 17">
                <a:extLst>
                  <a:ext uri="{FF2B5EF4-FFF2-40B4-BE49-F238E27FC236}">
                    <a16:creationId xmlns:a16="http://schemas.microsoft.com/office/drawing/2014/main" id="{F0FF1717-6090-4361-A7EA-3616296F59C4}"/>
                  </a:ext>
                </a:extLst>
              </p:cNvPr>
              <p:cNvSpPr>
                <a:spLocks noChangeShapeType="1"/>
              </p:cNvSpPr>
              <p:nvPr/>
            </p:nvSpPr>
            <p:spPr bwMode="auto">
              <a:xfrm>
                <a:off x="2112" y="1104"/>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95" name="Line 18">
                <a:extLst>
                  <a:ext uri="{FF2B5EF4-FFF2-40B4-BE49-F238E27FC236}">
                    <a16:creationId xmlns:a16="http://schemas.microsoft.com/office/drawing/2014/main" id="{D213ECF2-8911-48B1-AF03-4B52EB153721}"/>
                  </a:ext>
                </a:extLst>
              </p:cNvPr>
              <p:cNvSpPr>
                <a:spLocks noChangeShapeType="1"/>
              </p:cNvSpPr>
              <p:nvPr/>
            </p:nvSpPr>
            <p:spPr bwMode="auto">
              <a:xfrm>
                <a:off x="1440" y="1104"/>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sp>
          <p:nvSpPr>
            <p:cNvPr id="86" name="Line 19">
              <a:extLst>
                <a:ext uri="{FF2B5EF4-FFF2-40B4-BE49-F238E27FC236}">
                  <a16:creationId xmlns:a16="http://schemas.microsoft.com/office/drawing/2014/main" id="{B1CD727F-C6C5-4953-97BC-3FE1344CC877}"/>
                </a:ext>
              </a:extLst>
            </p:cNvPr>
            <p:cNvSpPr>
              <a:spLocks noChangeShapeType="1"/>
            </p:cNvSpPr>
            <p:nvPr/>
          </p:nvSpPr>
          <p:spPr bwMode="auto">
            <a:xfrm flipV="1">
              <a:off x="5616" y="969"/>
              <a:ext cx="0" cy="9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88" name="Line 20">
              <a:extLst>
                <a:ext uri="{FF2B5EF4-FFF2-40B4-BE49-F238E27FC236}">
                  <a16:creationId xmlns:a16="http://schemas.microsoft.com/office/drawing/2014/main" id="{AA3268AF-A71C-46F0-801B-15BADB203EA1}"/>
                </a:ext>
              </a:extLst>
            </p:cNvPr>
            <p:cNvSpPr>
              <a:spLocks noChangeShapeType="1"/>
            </p:cNvSpPr>
            <p:nvPr/>
          </p:nvSpPr>
          <p:spPr bwMode="auto">
            <a:xfrm flipV="1">
              <a:off x="3984" y="969"/>
              <a:ext cx="0" cy="9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89" name="Line 21">
              <a:extLst>
                <a:ext uri="{FF2B5EF4-FFF2-40B4-BE49-F238E27FC236}">
                  <a16:creationId xmlns:a16="http://schemas.microsoft.com/office/drawing/2014/main" id="{8583DC3A-FFEB-41DF-8F04-624E7C2EC943}"/>
                </a:ext>
              </a:extLst>
            </p:cNvPr>
            <p:cNvSpPr>
              <a:spLocks noChangeShapeType="1"/>
            </p:cNvSpPr>
            <p:nvPr/>
          </p:nvSpPr>
          <p:spPr bwMode="auto">
            <a:xfrm>
              <a:off x="3984" y="96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90" name="Line 22">
              <a:extLst>
                <a:ext uri="{FF2B5EF4-FFF2-40B4-BE49-F238E27FC236}">
                  <a16:creationId xmlns:a16="http://schemas.microsoft.com/office/drawing/2014/main" id="{2D86E534-9D02-4582-A7B6-6A8357460828}"/>
                </a:ext>
              </a:extLst>
            </p:cNvPr>
            <p:cNvSpPr>
              <a:spLocks noChangeShapeType="1"/>
            </p:cNvSpPr>
            <p:nvPr/>
          </p:nvSpPr>
          <p:spPr bwMode="auto">
            <a:xfrm>
              <a:off x="5280" y="96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91" name="Text Box 23">
              <a:extLst>
                <a:ext uri="{FF2B5EF4-FFF2-40B4-BE49-F238E27FC236}">
                  <a16:creationId xmlns:a16="http://schemas.microsoft.com/office/drawing/2014/main" id="{9DCD3F4B-1EFF-4BBB-9FA2-E249FAE5B3AE}"/>
                </a:ext>
              </a:extLst>
            </p:cNvPr>
            <p:cNvSpPr txBox="1">
              <a:spLocks noChangeArrowheads="1"/>
            </p:cNvSpPr>
            <p:nvPr/>
          </p:nvSpPr>
          <p:spPr bwMode="auto">
            <a:xfrm>
              <a:off x="4380" y="936"/>
              <a:ext cx="280" cy="33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i="1">
                  <a:latin typeface="Times New Roman" panose="02020603050405020304" pitchFamily="18" charset="0"/>
                </a:rPr>
                <a:t>U</a:t>
              </a:r>
            </a:p>
          </p:txBody>
        </p:sp>
        <p:sp>
          <p:nvSpPr>
            <p:cNvPr id="92" name="Text Box 24">
              <a:extLst>
                <a:ext uri="{FF2B5EF4-FFF2-40B4-BE49-F238E27FC236}">
                  <a16:creationId xmlns:a16="http://schemas.microsoft.com/office/drawing/2014/main" id="{BCDEC48A-8C38-44C3-90CB-7D31EE8A17ED}"/>
                </a:ext>
              </a:extLst>
            </p:cNvPr>
            <p:cNvSpPr txBox="1">
              <a:spLocks noChangeArrowheads="1"/>
            </p:cNvSpPr>
            <p:nvPr/>
          </p:nvSpPr>
          <p:spPr bwMode="auto">
            <a:xfrm>
              <a:off x="4070" y="1530"/>
              <a:ext cx="178" cy="327"/>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i="1">
                  <a:latin typeface="Times New Roman" panose="02020603050405020304" pitchFamily="18" charset="0"/>
                </a:rPr>
                <a:t>i</a:t>
              </a:r>
            </a:p>
          </p:txBody>
        </p:sp>
      </p:grpSp>
      <p:grpSp>
        <p:nvGrpSpPr>
          <p:cNvPr id="26" name="Group 25">
            <a:extLst>
              <a:ext uri="{FF2B5EF4-FFF2-40B4-BE49-F238E27FC236}">
                <a16:creationId xmlns:a16="http://schemas.microsoft.com/office/drawing/2014/main" id="{196D4DB9-B441-412E-9F88-98CAD4FDDD87}"/>
              </a:ext>
            </a:extLst>
          </p:cNvPr>
          <p:cNvGrpSpPr/>
          <p:nvPr/>
        </p:nvGrpSpPr>
        <p:grpSpPr>
          <a:xfrm>
            <a:off x="847807" y="802095"/>
            <a:ext cx="8204109" cy="538163"/>
            <a:chOff x="876300" y="802462"/>
            <a:chExt cx="6760074" cy="538163"/>
          </a:xfrm>
        </p:grpSpPr>
        <p:sp>
          <p:nvSpPr>
            <p:cNvPr id="68" name="Rectangle 20">
              <a:extLst>
                <a:ext uri="{FF2B5EF4-FFF2-40B4-BE49-F238E27FC236}">
                  <a16:creationId xmlns:a16="http://schemas.microsoft.com/office/drawing/2014/main" id="{C46AF471-85CC-4355-88DD-F8DDCA9229EC}"/>
                </a:ext>
              </a:extLst>
            </p:cNvPr>
            <p:cNvSpPr>
              <a:spLocks noChangeArrowheads="1"/>
            </p:cNvSpPr>
            <p:nvPr/>
          </p:nvSpPr>
          <p:spPr bwMode="auto">
            <a:xfrm>
              <a:off x="876300" y="850297"/>
              <a:ext cx="430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r>
                <a:rPr lang="en-US" sz="2800" dirty="0">
                  <a:latin typeface="+mj-lt"/>
                </a:rPr>
                <a:t>Điện áp hai đầu đoạn mạch:</a:t>
              </a:r>
            </a:p>
          </p:txBody>
        </p:sp>
        <mc:AlternateContent xmlns:mc="http://schemas.openxmlformats.org/markup-compatibility/2006" xmlns:a14="http://schemas.microsoft.com/office/drawing/2010/main">
          <mc:Choice Requires="a14">
            <p:sp>
              <p:nvSpPr>
                <p:cNvPr id="100" name="Object 24">
                  <a:extLst>
                    <a:ext uri="{FF2B5EF4-FFF2-40B4-BE49-F238E27FC236}">
                      <a16:creationId xmlns:a16="http://schemas.microsoft.com/office/drawing/2014/main" id="{48CD5D4B-429D-47B4-B501-D32C99FBAAC7}"/>
                    </a:ext>
                  </a:extLst>
                </p:cNvPr>
                <p:cNvSpPr txBox="1"/>
                <p:nvPr/>
              </p:nvSpPr>
              <p:spPr bwMode="auto">
                <a:xfrm>
                  <a:off x="5061550" y="802462"/>
                  <a:ext cx="2574824" cy="538163"/>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800" i="1" smtClean="0">
                            <a:solidFill>
                              <a:schemeClr val="tx1"/>
                            </a:solidFill>
                            <a:latin typeface="Cambria Math" panose="02040503050406030204" pitchFamily="18" charset="0"/>
                          </a:rPr>
                          <m:t>𝑢</m:t>
                        </m:r>
                        <m:r>
                          <a:rPr lang="en-US" sz="2800" i="1" smtClean="0">
                            <a:solidFill>
                              <a:schemeClr val="tx1"/>
                            </a:solidFill>
                            <a:latin typeface="Cambria Math" panose="02040503050406030204" pitchFamily="18" charset="0"/>
                          </a:rPr>
                          <m:t>=</m:t>
                        </m:r>
                        <m:r>
                          <a:rPr lang="en-US" sz="2800" i="1" smtClean="0">
                            <a:solidFill>
                              <a:schemeClr val="tx1"/>
                            </a:solidFill>
                            <a:latin typeface="Cambria Math" panose="02040503050406030204" pitchFamily="18" charset="0"/>
                          </a:rPr>
                          <m:t>𝑈</m:t>
                        </m:r>
                        <m:rad>
                          <m:radPr>
                            <m:degHide m:val="on"/>
                            <m:ctrlPr>
                              <a:rPr lang="en-US" sz="2800" i="1">
                                <a:solidFill>
                                  <a:schemeClr val="tx1"/>
                                </a:solidFill>
                                <a:latin typeface="Cambria Math" panose="02040503050406030204" pitchFamily="18" charset="0"/>
                              </a:rPr>
                            </m:ctrlPr>
                          </m:radPr>
                          <m:deg/>
                          <m:e>
                            <m:r>
                              <a:rPr lang="en-US" sz="2800" i="1">
                                <a:solidFill>
                                  <a:schemeClr val="tx1"/>
                                </a:solidFill>
                                <a:latin typeface="Cambria Math" panose="02040503050406030204" pitchFamily="18" charset="0"/>
                              </a:rPr>
                              <m:t>2</m:t>
                            </m:r>
                          </m:e>
                        </m:rad>
                        <m:func>
                          <m:funcPr>
                            <m:ctrlPr>
                              <a:rPr lang="en-US" sz="2800" i="1">
                                <a:solidFill>
                                  <a:schemeClr val="tx1"/>
                                </a:solidFill>
                                <a:latin typeface="Cambria Math" panose="02040503050406030204" pitchFamily="18" charset="0"/>
                              </a:rPr>
                            </m:ctrlPr>
                          </m:funcPr>
                          <m:fName>
                            <m:r>
                              <m:rPr>
                                <m:sty m:val="p"/>
                              </m:rPr>
                              <a:rPr lang="en-US" sz="2800" i="0">
                                <a:solidFill>
                                  <a:schemeClr val="tx1"/>
                                </a:solidFill>
                                <a:latin typeface="Cambria Math" panose="02040503050406030204" pitchFamily="18" charset="0"/>
                              </a:rPr>
                              <m:t>cos</m:t>
                            </m:r>
                          </m:fName>
                          <m:e>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𝜔</m:t>
                                </m:r>
                                <m:r>
                                  <a:rPr lang="en-US" sz="2800" i="1">
                                    <a:solidFill>
                                      <a:schemeClr val="tx1"/>
                                    </a:solidFill>
                                    <a:latin typeface="Cambria Math" panose="02040503050406030204" pitchFamily="18" charset="0"/>
                                  </a:rPr>
                                  <m:t>𝑡</m:t>
                                </m:r>
                              </m:e>
                            </m:d>
                          </m:e>
                        </m:func>
                      </m:oMath>
                    </m:oMathPara>
                  </a14:m>
                  <a:endParaRPr lang="en-US" sz="2800" dirty="0">
                    <a:solidFill>
                      <a:schemeClr val="tx1"/>
                    </a:solidFill>
                  </a:endParaRPr>
                </a:p>
              </p:txBody>
            </p:sp>
          </mc:Choice>
          <mc:Fallback xmlns="">
            <p:sp>
              <p:nvSpPr>
                <p:cNvPr id="100" name="Object 24">
                  <a:extLst>
                    <a:ext uri="{FF2B5EF4-FFF2-40B4-BE49-F238E27FC236}">
                      <a16:creationId xmlns:a16="http://schemas.microsoft.com/office/drawing/2014/main" id="{48CD5D4B-429D-47B4-B501-D32C99FBAAC7}"/>
                    </a:ext>
                  </a:extLst>
                </p:cNvPr>
                <p:cNvSpPr txBox="1">
                  <a:spLocks noRot="1" noChangeAspect="1" noMove="1" noResize="1" noEditPoints="1" noAdjustHandles="1" noChangeArrowheads="1" noChangeShapeType="1" noTextEdit="1"/>
                </p:cNvSpPr>
                <p:nvPr/>
              </p:nvSpPr>
              <p:spPr bwMode="auto">
                <a:xfrm>
                  <a:off x="5061550" y="802462"/>
                  <a:ext cx="2574824" cy="538163"/>
                </a:xfrm>
                <a:prstGeom prst="rect">
                  <a:avLst/>
                </a:prstGeom>
                <a:blipFill>
                  <a:blip r:embed="rId5"/>
                  <a:stretch>
                    <a:fillRect/>
                  </a:stretch>
                </a:blipFill>
                <a:ln>
                  <a:noFill/>
                </a:ln>
              </p:spPr>
              <p:txBody>
                <a:bodyPr/>
                <a:lstStyle/>
                <a:p>
                  <a:r>
                    <a:rPr lang="en-US">
                      <a:noFill/>
                    </a:rPr>
                    <a:t> </a:t>
                  </a:r>
                </a:p>
              </p:txBody>
            </p:sp>
          </mc:Fallback>
        </mc:AlternateContent>
      </p:grpSp>
      <p:grpSp>
        <p:nvGrpSpPr>
          <p:cNvPr id="27" name="Group 26">
            <a:extLst>
              <a:ext uri="{FF2B5EF4-FFF2-40B4-BE49-F238E27FC236}">
                <a16:creationId xmlns:a16="http://schemas.microsoft.com/office/drawing/2014/main" id="{7589B484-1ACA-4252-9CCC-7BE2C905136C}"/>
              </a:ext>
            </a:extLst>
          </p:cNvPr>
          <p:cNvGrpSpPr/>
          <p:nvPr/>
        </p:nvGrpSpPr>
        <p:grpSpPr>
          <a:xfrm>
            <a:off x="721533" y="1719417"/>
            <a:ext cx="7667625" cy="1464647"/>
            <a:chOff x="819145" y="1721465"/>
            <a:chExt cx="6723531" cy="1464647"/>
          </a:xfrm>
        </p:grpSpPr>
        <p:sp>
          <p:nvSpPr>
            <p:cNvPr id="69" name="Rectangle 21">
              <a:extLst>
                <a:ext uri="{FF2B5EF4-FFF2-40B4-BE49-F238E27FC236}">
                  <a16:creationId xmlns:a16="http://schemas.microsoft.com/office/drawing/2014/main" id="{7618E759-F573-4DF6-8BC0-809ADFA09B26}"/>
                </a:ext>
              </a:extLst>
            </p:cNvPr>
            <p:cNvSpPr>
              <a:spLocks noChangeArrowheads="1"/>
            </p:cNvSpPr>
            <p:nvPr/>
          </p:nvSpPr>
          <p:spPr bwMode="auto">
            <a:xfrm>
              <a:off x="819145" y="1721465"/>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r>
                <a:rPr lang="en-US" sz="2800" dirty="0">
                  <a:latin typeface="+mj-lt"/>
                </a:rPr>
                <a:t>Cường độ dòng điện tức thời trong mạch:</a:t>
              </a:r>
            </a:p>
          </p:txBody>
        </p:sp>
        <p:grpSp>
          <p:nvGrpSpPr>
            <p:cNvPr id="102" name="Group 101">
              <a:extLst>
                <a:ext uri="{FF2B5EF4-FFF2-40B4-BE49-F238E27FC236}">
                  <a16:creationId xmlns:a16="http://schemas.microsoft.com/office/drawing/2014/main" id="{DC77AA33-ED9E-411E-B853-471CD0E3A394}"/>
                </a:ext>
              </a:extLst>
            </p:cNvPr>
            <p:cNvGrpSpPr/>
            <p:nvPr/>
          </p:nvGrpSpPr>
          <p:grpSpPr>
            <a:xfrm>
              <a:off x="2346269" y="2197993"/>
              <a:ext cx="5196407" cy="988119"/>
              <a:chOff x="2346269" y="2197993"/>
              <a:chExt cx="5196407" cy="988119"/>
            </a:xfrm>
          </p:grpSpPr>
          <mc:AlternateContent xmlns:mc="http://schemas.openxmlformats.org/markup-compatibility/2006" xmlns:a14="http://schemas.microsoft.com/office/drawing/2010/main">
            <mc:Choice Requires="a14">
              <p:sp>
                <p:nvSpPr>
                  <p:cNvPr id="103" name="Object 25">
                    <a:extLst>
                      <a:ext uri="{FF2B5EF4-FFF2-40B4-BE49-F238E27FC236}">
                        <a16:creationId xmlns:a16="http://schemas.microsoft.com/office/drawing/2014/main" id="{99389766-CC6E-4E2C-AD38-B58FCE38CE44}"/>
                      </a:ext>
                    </a:extLst>
                  </p:cNvPr>
                  <p:cNvSpPr txBox="1"/>
                  <p:nvPr/>
                </p:nvSpPr>
                <p:spPr bwMode="auto">
                  <a:xfrm>
                    <a:off x="2346269" y="2224087"/>
                    <a:ext cx="931862" cy="96202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sz="2800" i="1" smtClean="0">
                              <a:solidFill>
                                <a:schemeClr val="tx1"/>
                              </a:solidFill>
                              <a:latin typeface="Cambria Math" panose="02040503050406030204" pitchFamily="18" charset="0"/>
                            </a:rPr>
                            <m:t>𝑖</m:t>
                          </m:r>
                          <m:r>
                            <a:rPr lang="en-US" sz="2800" i="1" smtClean="0">
                              <a:solidFill>
                                <a:schemeClr val="tx1"/>
                              </a:solidFill>
                              <a:latin typeface="Cambria Math" panose="02040503050406030204" pitchFamily="18" charset="0"/>
                            </a:rPr>
                            <m:t>=</m:t>
                          </m:r>
                          <m:f>
                            <m:fPr>
                              <m:ctrlPr>
                                <a:rPr lang="en-US" sz="2800" i="1">
                                  <a:solidFill>
                                    <a:schemeClr val="tx1"/>
                                  </a:solidFill>
                                  <a:latin typeface="Cambria Math" panose="02040503050406030204" pitchFamily="18" charset="0"/>
                                </a:rPr>
                              </m:ctrlPr>
                            </m:fPr>
                            <m:num>
                              <m:r>
                                <a:rPr lang="en-US" sz="2800" i="1">
                                  <a:solidFill>
                                    <a:schemeClr val="tx1"/>
                                  </a:solidFill>
                                  <a:latin typeface="Cambria Math" panose="02040503050406030204" pitchFamily="18" charset="0"/>
                                </a:rPr>
                                <m:t>𝑢</m:t>
                              </m:r>
                            </m:num>
                            <m:den>
                              <m:r>
                                <a:rPr lang="en-US" sz="2800" i="1">
                                  <a:solidFill>
                                    <a:schemeClr val="tx1"/>
                                  </a:solidFill>
                                  <a:latin typeface="Cambria Math" panose="02040503050406030204" pitchFamily="18" charset="0"/>
                                </a:rPr>
                                <m:t>𝑅</m:t>
                              </m:r>
                            </m:den>
                          </m:f>
                        </m:oMath>
                      </m:oMathPara>
                    </a14:m>
                    <a:endParaRPr lang="en-US" sz="2800">
                      <a:solidFill>
                        <a:schemeClr val="tx1"/>
                      </a:solidFill>
                    </a:endParaRPr>
                  </a:p>
                </p:txBody>
              </p:sp>
            </mc:Choice>
            <mc:Fallback xmlns="">
              <p:sp>
                <p:nvSpPr>
                  <p:cNvPr id="103" name="Object 25">
                    <a:extLst>
                      <a:ext uri="{FF2B5EF4-FFF2-40B4-BE49-F238E27FC236}">
                        <a16:creationId xmlns:a16="http://schemas.microsoft.com/office/drawing/2014/main" id="{99389766-CC6E-4E2C-AD38-B58FCE38CE44}"/>
                      </a:ext>
                    </a:extLst>
                  </p:cNvPr>
                  <p:cNvSpPr txBox="1">
                    <a:spLocks noRot="1" noChangeAspect="1" noMove="1" noResize="1" noEditPoints="1" noAdjustHandles="1" noChangeArrowheads="1" noChangeShapeType="1" noTextEdit="1"/>
                  </p:cNvSpPr>
                  <p:nvPr/>
                </p:nvSpPr>
                <p:spPr bwMode="auto">
                  <a:xfrm>
                    <a:off x="2346269" y="2224087"/>
                    <a:ext cx="931862" cy="962025"/>
                  </a:xfrm>
                  <a:prstGeom prst="rect">
                    <a:avLst/>
                  </a:prstGeom>
                  <a:blipFill>
                    <a:blip r:embed="rId6"/>
                    <a:stretch>
                      <a:fillRect/>
                    </a:stretch>
                  </a:blipFill>
                  <a:ln>
                    <a:noFill/>
                  </a:ln>
                  <a:effectLst/>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4" name="Object 26">
                    <a:extLst>
                      <a:ext uri="{FF2B5EF4-FFF2-40B4-BE49-F238E27FC236}">
                        <a16:creationId xmlns:a16="http://schemas.microsoft.com/office/drawing/2014/main" id="{00525EDE-5C7C-4676-A993-1283C32D67A3}"/>
                      </a:ext>
                    </a:extLst>
                  </p:cNvPr>
                  <p:cNvSpPr txBox="1"/>
                  <p:nvPr/>
                </p:nvSpPr>
                <p:spPr bwMode="auto">
                  <a:xfrm>
                    <a:off x="5778964" y="2389802"/>
                    <a:ext cx="1763712" cy="568325"/>
                  </a:xfrm>
                  <a:prstGeom prst="rect">
                    <a:avLst/>
                  </a:prstGeom>
                  <a:noFill/>
                  <a:ln>
                    <a:no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US" sz="2800" i="1" smtClean="0">
                              <a:solidFill>
                                <a:schemeClr val="tx1"/>
                              </a:solidFill>
                              <a:latin typeface="Cambria Math" panose="02040503050406030204" pitchFamily="18" charset="0"/>
                            </a:rPr>
                            <m:t>=</m:t>
                          </m:r>
                          <m:r>
                            <a:rPr lang="en-US" sz="2800" i="1" smtClean="0">
                              <a:solidFill>
                                <a:schemeClr val="tx1"/>
                              </a:solidFill>
                              <a:latin typeface="Cambria Math" panose="02040503050406030204" pitchFamily="18" charset="0"/>
                            </a:rPr>
                            <m:t>𝐼</m:t>
                          </m:r>
                          <m:rad>
                            <m:radPr>
                              <m:degHide m:val="on"/>
                              <m:ctrlPr>
                                <a:rPr lang="en-US" sz="2800" i="1">
                                  <a:solidFill>
                                    <a:schemeClr val="tx1"/>
                                  </a:solidFill>
                                  <a:latin typeface="Cambria Math" panose="02040503050406030204" pitchFamily="18" charset="0"/>
                                </a:rPr>
                              </m:ctrlPr>
                            </m:radPr>
                            <m:deg/>
                            <m:e>
                              <m:r>
                                <a:rPr lang="en-US" sz="2800" i="1">
                                  <a:solidFill>
                                    <a:schemeClr val="tx1"/>
                                  </a:solidFill>
                                  <a:latin typeface="Cambria Math" panose="02040503050406030204" pitchFamily="18" charset="0"/>
                                </a:rPr>
                                <m:t>2</m:t>
                              </m:r>
                            </m:e>
                          </m:rad>
                          <m:func>
                            <m:funcPr>
                              <m:ctrlPr>
                                <a:rPr lang="en-US" sz="2800" i="1">
                                  <a:solidFill>
                                    <a:schemeClr val="tx1"/>
                                  </a:solidFill>
                                  <a:latin typeface="Cambria Math" panose="02040503050406030204" pitchFamily="18" charset="0"/>
                                </a:rPr>
                              </m:ctrlPr>
                            </m:funcPr>
                            <m:fName>
                              <m:r>
                                <m:rPr>
                                  <m:sty m:val="p"/>
                                </m:rPr>
                                <a:rPr lang="en-US" sz="2800" i="0">
                                  <a:solidFill>
                                    <a:schemeClr val="tx1"/>
                                  </a:solidFill>
                                  <a:latin typeface="Cambria Math" panose="02040503050406030204" pitchFamily="18" charset="0"/>
                                </a:rPr>
                                <m:t>cos</m:t>
                              </m:r>
                            </m:fName>
                            <m:e>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𝜔</m:t>
                                  </m:r>
                                  <m:r>
                                    <a:rPr lang="en-US" sz="2800" i="1">
                                      <a:solidFill>
                                        <a:schemeClr val="tx1"/>
                                      </a:solidFill>
                                      <a:latin typeface="Cambria Math" panose="02040503050406030204" pitchFamily="18" charset="0"/>
                                    </a:rPr>
                                    <m:t>𝑡</m:t>
                                  </m:r>
                                </m:e>
                              </m:d>
                            </m:e>
                          </m:func>
                        </m:oMath>
                      </m:oMathPara>
                    </a14:m>
                    <a:endParaRPr lang="en-US" sz="2800">
                      <a:solidFill>
                        <a:schemeClr val="tx1"/>
                      </a:solidFill>
                    </a:endParaRPr>
                  </a:p>
                </p:txBody>
              </p:sp>
            </mc:Choice>
            <mc:Fallback xmlns="">
              <p:sp>
                <p:nvSpPr>
                  <p:cNvPr id="104" name="Object 26">
                    <a:extLst>
                      <a:ext uri="{FF2B5EF4-FFF2-40B4-BE49-F238E27FC236}">
                        <a16:creationId xmlns:a16="http://schemas.microsoft.com/office/drawing/2014/main" id="{00525EDE-5C7C-4676-A993-1283C32D67A3}"/>
                      </a:ext>
                    </a:extLst>
                  </p:cNvPr>
                  <p:cNvSpPr txBox="1">
                    <a:spLocks noRot="1" noChangeAspect="1" noMove="1" noResize="1" noEditPoints="1" noAdjustHandles="1" noChangeArrowheads="1" noChangeShapeType="1" noTextEdit="1"/>
                  </p:cNvSpPr>
                  <p:nvPr/>
                </p:nvSpPr>
                <p:spPr bwMode="auto">
                  <a:xfrm>
                    <a:off x="5778964" y="2389802"/>
                    <a:ext cx="1763712" cy="568325"/>
                  </a:xfrm>
                  <a:prstGeom prst="rect">
                    <a:avLst/>
                  </a:prstGeom>
                  <a:blipFill>
                    <a:blip r:embed="rId7"/>
                    <a:stretch>
                      <a:fillRect/>
                    </a:stretch>
                  </a:blipFill>
                  <a:ln>
                    <a:no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5" name="Object 27">
                    <a:extLst>
                      <a:ext uri="{FF2B5EF4-FFF2-40B4-BE49-F238E27FC236}">
                        <a16:creationId xmlns:a16="http://schemas.microsoft.com/office/drawing/2014/main" id="{DBD8496C-B45C-40CC-ACFD-589266B57C2E}"/>
                      </a:ext>
                    </a:extLst>
                  </p:cNvPr>
                  <p:cNvSpPr txBox="1"/>
                  <p:nvPr/>
                </p:nvSpPr>
                <p:spPr bwMode="auto">
                  <a:xfrm>
                    <a:off x="3453549" y="2197993"/>
                    <a:ext cx="2239962" cy="915988"/>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en-US" sz="2800" i="1" smtClean="0">
                              <a:solidFill>
                                <a:schemeClr val="tx1"/>
                              </a:solidFill>
                              <a:latin typeface="Cambria Math" panose="02040503050406030204" pitchFamily="18" charset="0"/>
                            </a:rPr>
                            <m:t>=</m:t>
                          </m:r>
                          <m:f>
                            <m:fPr>
                              <m:ctrlPr>
                                <a:rPr lang="en-US" sz="2800" i="1">
                                  <a:solidFill>
                                    <a:schemeClr val="tx1"/>
                                  </a:solidFill>
                                  <a:latin typeface="Cambria Math" panose="02040503050406030204" pitchFamily="18" charset="0"/>
                                </a:rPr>
                              </m:ctrlPr>
                            </m:fPr>
                            <m:num>
                              <m:r>
                                <a:rPr lang="en-US" sz="2800" i="1">
                                  <a:solidFill>
                                    <a:schemeClr val="tx1"/>
                                  </a:solidFill>
                                  <a:latin typeface="Cambria Math" panose="02040503050406030204" pitchFamily="18" charset="0"/>
                                </a:rPr>
                                <m:t>𝑈</m:t>
                              </m:r>
                            </m:num>
                            <m:den>
                              <m:r>
                                <a:rPr lang="en-US" sz="2800" i="1">
                                  <a:solidFill>
                                    <a:schemeClr val="tx1"/>
                                  </a:solidFill>
                                  <a:latin typeface="Cambria Math" panose="02040503050406030204" pitchFamily="18" charset="0"/>
                                </a:rPr>
                                <m:t>𝑅</m:t>
                              </m:r>
                            </m:den>
                          </m:f>
                          <m:rad>
                            <m:radPr>
                              <m:degHide m:val="on"/>
                              <m:ctrlPr>
                                <a:rPr lang="en-US" sz="2800" i="1">
                                  <a:solidFill>
                                    <a:schemeClr val="tx1"/>
                                  </a:solidFill>
                                  <a:latin typeface="Cambria Math" panose="02040503050406030204" pitchFamily="18" charset="0"/>
                                </a:rPr>
                              </m:ctrlPr>
                            </m:radPr>
                            <m:deg/>
                            <m:e>
                              <m:r>
                                <a:rPr lang="en-US" sz="2800" i="1">
                                  <a:solidFill>
                                    <a:schemeClr val="tx1"/>
                                  </a:solidFill>
                                  <a:latin typeface="Cambria Math" panose="02040503050406030204" pitchFamily="18" charset="0"/>
                                </a:rPr>
                                <m:t>2</m:t>
                              </m:r>
                            </m:e>
                          </m:rad>
                          <m:func>
                            <m:funcPr>
                              <m:ctrlPr>
                                <a:rPr lang="en-US" sz="2800" i="1">
                                  <a:solidFill>
                                    <a:schemeClr val="tx1"/>
                                  </a:solidFill>
                                  <a:latin typeface="Cambria Math" panose="02040503050406030204" pitchFamily="18" charset="0"/>
                                </a:rPr>
                              </m:ctrlPr>
                            </m:funcPr>
                            <m:fName>
                              <m:r>
                                <m:rPr>
                                  <m:sty m:val="p"/>
                                </m:rPr>
                                <a:rPr lang="en-US" sz="2800" i="0">
                                  <a:solidFill>
                                    <a:schemeClr val="tx1"/>
                                  </a:solidFill>
                                  <a:latin typeface="Cambria Math" panose="02040503050406030204" pitchFamily="18" charset="0"/>
                                </a:rPr>
                                <m:t>cos</m:t>
                              </m:r>
                            </m:fName>
                            <m:e>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𝜔</m:t>
                                  </m:r>
                                  <m:r>
                                    <a:rPr lang="en-US" sz="2800" i="1">
                                      <a:solidFill>
                                        <a:schemeClr val="tx1"/>
                                      </a:solidFill>
                                      <a:latin typeface="Cambria Math" panose="02040503050406030204" pitchFamily="18" charset="0"/>
                                    </a:rPr>
                                    <m:t>𝑡</m:t>
                                  </m:r>
                                </m:e>
                              </m:d>
                            </m:e>
                          </m:func>
                        </m:oMath>
                      </m:oMathPara>
                    </a14:m>
                    <a:endParaRPr lang="en-US" sz="2800">
                      <a:solidFill>
                        <a:schemeClr val="tx1"/>
                      </a:solidFill>
                    </a:endParaRPr>
                  </a:p>
                </p:txBody>
              </p:sp>
            </mc:Choice>
            <mc:Fallback xmlns="">
              <p:sp>
                <p:nvSpPr>
                  <p:cNvPr id="105" name="Object 27">
                    <a:extLst>
                      <a:ext uri="{FF2B5EF4-FFF2-40B4-BE49-F238E27FC236}">
                        <a16:creationId xmlns:a16="http://schemas.microsoft.com/office/drawing/2014/main" id="{DBD8496C-B45C-40CC-ACFD-589266B57C2E}"/>
                      </a:ext>
                    </a:extLst>
                  </p:cNvPr>
                  <p:cNvSpPr txBox="1">
                    <a:spLocks noRot="1" noChangeAspect="1" noMove="1" noResize="1" noEditPoints="1" noAdjustHandles="1" noChangeArrowheads="1" noChangeShapeType="1" noTextEdit="1"/>
                  </p:cNvSpPr>
                  <p:nvPr/>
                </p:nvSpPr>
                <p:spPr bwMode="auto">
                  <a:xfrm>
                    <a:off x="3453549" y="2197993"/>
                    <a:ext cx="2239962" cy="915988"/>
                  </a:xfrm>
                  <a:prstGeom prst="rect">
                    <a:avLst/>
                  </a:prstGeom>
                  <a:blipFill>
                    <a:blip r:embed="rId8"/>
                    <a:stretch>
                      <a:fillRect/>
                    </a:stretch>
                  </a:blipFill>
                  <a:ln>
                    <a:noFill/>
                  </a:ln>
                </p:spPr>
                <p:txBody>
                  <a:bodyPr/>
                  <a:lstStyle/>
                  <a:p>
                    <a:r>
                      <a:rPr lang="vi-VN">
                        <a:noFill/>
                      </a:rPr>
                      <a:t> </a:t>
                    </a:r>
                  </a:p>
                </p:txBody>
              </p:sp>
            </mc:Fallback>
          </mc:AlternateContent>
        </p:grpSp>
      </p:grpSp>
      <mc:AlternateContent xmlns:mc="http://schemas.openxmlformats.org/markup-compatibility/2006" xmlns:a14="http://schemas.microsoft.com/office/drawing/2010/main">
        <mc:Choice Requires="a14">
          <p:sp>
            <p:nvSpPr>
              <p:cNvPr id="118" name="Object 6">
                <a:extLst>
                  <a:ext uri="{FF2B5EF4-FFF2-40B4-BE49-F238E27FC236}">
                    <a16:creationId xmlns:a16="http://schemas.microsoft.com/office/drawing/2014/main" id="{9F12ADF7-1AE3-4D06-BA85-EA3FB88D1F84}"/>
                  </a:ext>
                </a:extLst>
              </p:cNvPr>
              <p:cNvSpPr txBox="1"/>
              <p:nvPr/>
            </p:nvSpPr>
            <p:spPr bwMode="auto">
              <a:xfrm>
                <a:off x="2851822" y="5021844"/>
                <a:ext cx="1530460" cy="884238"/>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en-US" sz="2800" i="1" smtClean="0">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𝐼</m:t>
                          </m:r>
                        </m:e>
                        <m:sub>
                          <m:r>
                            <a:rPr lang="en-US" sz="2800" i="1">
                              <a:solidFill>
                                <a:schemeClr val="tx1"/>
                              </a:solidFill>
                              <a:latin typeface="Cambria Math" panose="02040503050406030204" pitchFamily="18" charset="0"/>
                            </a:rPr>
                            <m:t>0</m:t>
                          </m:r>
                        </m:sub>
                      </m:sSub>
                      <m:r>
                        <a:rPr lang="en-US" sz="2800" i="1">
                          <a:solidFill>
                            <a:schemeClr val="tx1"/>
                          </a:solidFill>
                          <a:latin typeface="Cambria Math" panose="02040503050406030204" pitchFamily="18" charset="0"/>
                        </a:rPr>
                        <m:t>=</m:t>
                      </m:r>
                      <m:f>
                        <m:fPr>
                          <m:ctrlPr>
                            <a:rPr lang="en-US" sz="2800" i="1">
                              <a:solidFill>
                                <a:schemeClr val="tx1"/>
                              </a:solidFill>
                              <a:latin typeface="Cambria Math" panose="02040503050406030204" pitchFamily="18" charset="0"/>
                            </a:rPr>
                          </m:ctrlPr>
                        </m:fPr>
                        <m:num>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𝑈</m:t>
                              </m:r>
                            </m:e>
                            <m:sub>
                              <m:r>
                                <a:rPr lang="en-US" sz="2800" i="1">
                                  <a:solidFill>
                                    <a:schemeClr val="tx1"/>
                                  </a:solidFill>
                                  <a:latin typeface="Cambria Math" panose="02040503050406030204" pitchFamily="18" charset="0"/>
                                </a:rPr>
                                <m:t>0</m:t>
                              </m:r>
                            </m:sub>
                          </m:sSub>
                        </m:num>
                        <m:den>
                          <m:r>
                            <a:rPr lang="en-US" sz="2800" i="1">
                              <a:solidFill>
                                <a:schemeClr val="tx1"/>
                              </a:solidFill>
                              <a:latin typeface="Cambria Math" panose="02040503050406030204" pitchFamily="18" charset="0"/>
                            </a:rPr>
                            <m:t>𝑅</m:t>
                          </m:r>
                        </m:den>
                      </m:f>
                    </m:oMath>
                  </m:oMathPara>
                </a14:m>
                <a:endParaRPr lang="en-US" sz="2800" dirty="0">
                  <a:solidFill>
                    <a:schemeClr val="tx1"/>
                  </a:solidFill>
                </a:endParaRPr>
              </a:p>
            </p:txBody>
          </p:sp>
        </mc:Choice>
        <mc:Fallback xmlns="">
          <p:sp>
            <p:nvSpPr>
              <p:cNvPr id="118" name="Object 6">
                <a:extLst>
                  <a:ext uri="{FF2B5EF4-FFF2-40B4-BE49-F238E27FC236}">
                    <a16:creationId xmlns:a16="http://schemas.microsoft.com/office/drawing/2014/main" id="{9F12ADF7-1AE3-4D06-BA85-EA3FB88D1F84}"/>
                  </a:ext>
                </a:extLst>
              </p:cNvPr>
              <p:cNvSpPr txBox="1">
                <a:spLocks noRot="1" noChangeAspect="1" noMove="1" noResize="1" noEditPoints="1" noAdjustHandles="1" noChangeArrowheads="1" noChangeShapeType="1" noTextEdit="1"/>
              </p:cNvSpPr>
              <p:nvPr/>
            </p:nvSpPr>
            <p:spPr bwMode="auto">
              <a:xfrm>
                <a:off x="2851822" y="5021844"/>
                <a:ext cx="1530460" cy="884238"/>
              </a:xfrm>
              <a:prstGeom prst="rect">
                <a:avLst/>
              </a:prstGeom>
              <a:blipFill>
                <a:blip r:embed="rId9"/>
                <a:stretch>
                  <a:fillRect/>
                </a:stretch>
              </a:blipFill>
              <a:ln>
                <a:noFill/>
              </a:ln>
            </p:spPr>
            <p:txBody>
              <a:bodyPr/>
              <a:lstStyle/>
              <a:p>
                <a:r>
                  <a:rPr lang="vi-VN">
                    <a:noFill/>
                  </a:rPr>
                  <a:t> </a:t>
                </a:r>
              </a:p>
            </p:txBody>
          </p:sp>
        </mc:Fallback>
      </mc:AlternateContent>
      <p:sp>
        <p:nvSpPr>
          <p:cNvPr id="121" name="Rectangle 9">
            <a:extLst>
              <a:ext uri="{FF2B5EF4-FFF2-40B4-BE49-F238E27FC236}">
                <a16:creationId xmlns:a16="http://schemas.microsoft.com/office/drawing/2014/main" id="{2CA5E4E1-492D-4D5A-BC74-F75A4664CDF9}"/>
              </a:ext>
            </a:extLst>
          </p:cNvPr>
          <p:cNvSpPr>
            <a:spLocks noChangeArrowheads="1"/>
          </p:cNvSpPr>
          <p:nvPr/>
        </p:nvSpPr>
        <p:spPr bwMode="auto">
          <a:xfrm>
            <a:off x="4474928" y="5191028"/>
            <a:ext cx="77640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r>
              <a:rPr lang="en-US" sz="2800" dirty="0">
                <a:latin typeface="+mj-lt"/>
              </a:rPr>
              <a:t>hay</a:t>
            </a:r>
          </a:p>
        </p:txBody>
      </p:sp>
      <mc:AlternateContent xmlns:mc="http://schemas.openxmlformats.org/markup-compatibility/2006" xmlns:a14="http://schemas.microsoft.com/office/drawing/2010/main">
        <mc:Choice Requires="a14">
          <p:sp>
            <p:nvSpPr>
              <p:cNvPr id="122" name="Object 8">
                <a:extLst>
                  <a:ext uri="{FF2B5EF4-FFF2-40B4-BE49-F238E27FC236}">
                    <a16:creationId xmlns:a16="http://schemas.microsoft.com/office/drawing/2014/main" id="{E60B2E79-F4E9-4F0F-9E43-9041E8681679}"/>
                  </a:ext>
                </a:extLst>
              </p:cNvPr>
              <p:cNvSpPr txBox="1"/>
              <p:nvPr/>
            </p:nvSpPr>
            <p:spPr bwMode="auto">
              <a:xfrm>
                <a:off x="5582179" y="5240725"/>
                <a:ext cx="2716980" cy="460375"/>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en-US" sz="2800" i="1" smtClean="0">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𝑈</m:t>
                          </m:r>
                        </m:e>
                        <m:sub>
                          <m:r>
                            <a:rPr lang="en-US" sz="2800" i="1">
                              <a:solidFill>
                                <a:schemeClr val="tx1"/>
                              </a:solidFill>
                              <a:latin typeface="Cambria Math" panose="02040503050406030204" pitchFamily="18" charset="0"/>
                            </a:rPr>
                            <m:t>0</m:t>
                          </m:r>
                        </m:sub>
                      </m:sSub>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𝐼</m:t>
                          </m:r>
                        </m:e>
                        <m:sub>
                          <m:r>
                            <a:rPr lang="en-US" sz="2800" i="1">
                              <a:solidFill>
                                <a:schemeClr val="tx1"/>
                              </a:solidFill>
                              <a:latin typeface="Cambria Math" panose="02040503050406030204" pitchFamily="18" charset="0"/>
                            </a:rPr>
                            <m:t>0</m:t>
                          </m:r>
                        </m:sub>
                      </m:sSub>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𝑅</m:t>
                      </m:r>
                    </m:oMath>
                  </m:oMathPara>
                </a14:m>
                <a:endParaRPr lang="en-US" sz="2800" dirty="0">
                  <a:solidFill>
                    <a:schemeClr val="tx1"/>
                  </a:solidFill>
                </a:endParaRPr>
              </a:p>
            </p:txBody>
          </p:sp>
        </mc:Choice>
        <mc:Fallback xmlns="">
          <p:sp>
            <p:nvSpPr>
              <p:cNvPr id="122" name="Object 8">
                <a:extLst>
                  <a:ext uri="{FF2B5EF4-FFF2-40B4-BE49-F238E27FC236}">
                    <a16:creationId xmlns:a16="http://schemas.microsoft.com/office/drawing/2014/main" id="{E60B2E79-F4E9-4F0F-9E43-9041E8681679}"/>
                  </a:ext>
                </a:extLst>
              </p:cNvPr>
              <p:cNvSpPr txBox="1">
                <a:spLocks noRot="1" noChangeAspect="1" noMove="1" noResize="1" noEditPoints="1" noAdjustHandles="1" noChangeArrowheads="1" noChangeShapeType="1" noTextEdit="1"/>
              </p:cNvSpPr>
              <p:nvPr/>
            </p:nvSpPr>
            <p:spPr bwMode="auto">
              <a:xfrm>
                <a:off x="5582179" y="5240725"/>
                <a:ext cx="2716980" cy="460375"/>
              </a:xfrm>
              <a:prstGeom prst="rect">
                <a:avLst/>
              </a:prstGeom>
              <a:blipFill>
                <a:blip r:embed="rId10"/>
                <a:stretch>
                  <a:fillRect b="-2667"/>
                </a:stretch>
              </a:blipFill>
              <a:ln>
                <a:noFill/>
              </a:ln>
            </p:spPr>
            <p:txBody>
              <a:bodyPr/>
              <a:lstStyle/>
              <a:p>
                <a:r>
                  <a:rPr lang="vi-VN">
                    <a:noFill/>
                  </a:rPr>
                  <a:t> </a:t>
                </a:r>
              </a:p>
            </p:txBody>
          </p:sp>
        </mc:Fallback>
      </mc:AlternateContent>
      <p:sp>
        <p:nvSpPr>
          <p:cNvPr id="124" name="Rectangle 28">
            <a:extLst>
              <a:ext uri="{FF2B5EF4-FFF2-40B4-BE49-F238E27FC236}">
                <a16:creationId xmlns:a16="http://schemas.microsoft.com/office/drawing/2014/main" id="{4A4FA120-03EC-4DA4-BF44-B767CEDC0C21}"/>
              </a:ext>
            </a:extLst>
          </p:cNvPr>
          <p:cNvSpPr>
            <a:spLocks noChangeArrowheads="1"/>
          </p:cNvSpPr>
          <p:nvPr/>
        </p:nvSpPr>
        <p:spPr bwMode="auto">
          <a:xfrm>
            <a:off x="442285" y="3304101"/>
            <a:ext cx="2957974"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r>
              <a:rPr lang="en-US" sz="2800" b="1" dirty="0">
                <a:latin typeface="+mj-lt"/>
                <a:sym typeface="Symbol"/>
              </a:rPr>
              <a:t>1. Quan hệ pha:</a:t>
            </a:r>
            <a:endParaRPr lang="en-US" sz="2800" dirty="0">
              <a:latin typeface="+mj-lt"/>
            </a:endParaRPr>
          </a:p>
        </p:txBody>
      </p:sp>
      <p:grpSp>
        <p:nvGrpSpPr>
          <p:cNvPr id="24" name="Group 23">
            <a:extLst>
              <a:ext uri="{FF2B5EF4-FFF2-40B4-BE49-F238E27FC236}">
                <a16:creationId xmlns:a16="http://schemas.microsoft.com/office/drawing/2014/main" id="{1E1637D8-D8AF-4F65-9916-19C1988F204A}"/>
              </a:ext>
            </a:extLst>
          </p:cNvPr>
          <p:cNvGrpSpPr/>
          <p:nvPr/>
        </p:nvGrpSpPr>
        <p:grpSpPr>
          <a:xfrm>
            <a:off x="3617052" y="3133833"/>
            <a:ext cx="5027006" cy="650980"/>
            <a:chOff x="3617052" y="3133833"/>
            <a:chExt cx="4511079" cy="650980"/>
          </a:xfrm>
        </p:grpSpPr>
        <p:pic>
          <p:nvPicPr>
            <p:cNvPr id="107" name="Picture 106" descr="empty-red-rectangle">
              <a:extLst>
                <a:ext uri="{FF2B5EF4-FFF2-40B4-BE49-F238E27FC236}">
                  <a16:creationId xmlns:a16="http://schemas.microsoft.com/office/drawing/2014/main" id="{F93CC042-692A-402F-8573-653B96BF8F5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17052" y="3133833"/>
              <a:ext cx="3867146" cy="65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TextBox 124">
              <a:extLst>
                <a:ext uri="{FF2B5EF4-FFF2-40B4-BE49-F238E27FC236}">
                  <a16:creationId xmlns:a16="http://schemas.microsoft.com/office/drawing/2014/main" id="{498026D8-BB2A-4CA2-AA1D-88346CDDCE49}"/>
                </a:ext>
              </a:extLst>
            </p:cNvPr>
            <p:cNvSpPr txBox="1"/>
            <p:nvPr/>
          </p:nvSpPr>
          <p:spPr>
            <a:xfrm>
              <a:off x="3788659" y="3207320"/>
              <a:ext cx="4339472" cy="523220"/>
            </a:xfrm>
            <a:prstGeom prst="rect">
              <a:avLst/>
            </a:prstGeom>
            <a:noFill/>
          </p:spPr>
          <p:txBody>
            <a:bodyPr wrap="square">
              <a:spAutoFit/>
            </a:bodyPr>
            <a:lstStyle/>
            <a:p>
              <a:r>
                <a:rPr lang="en-US" sz="2800">
                  <a:latin typeface="+mj-lt"/>
                </a:rPr>
                <a:t>u cùng pha với i: </a:t>
              </a:r>
              <a:r>
                <a:rPr lang="en-US" sz="2800">
                  <a:latin typeface="+mj-lt"/>
                  <a:sym typeface="Symbol" pitchFamily="18" charset="2"/>
                </a:rPr>
                <a:t></a:t>
              </a:r>
              <a:r>
                <a:rPr lang="en-US" sz="2800" baseline="-25000">
                  <a:latin typeface="+mj-lt"/>
                  <a:sym typeface="Symbol" pitchFamily="18" charset="2"/>
                </a:rPr>
                <a:t>u</a:t>
              </a:r>
              <a:r>
                <a:rPr lang="en-US" sz="2800">
                  <a:latin typeface="+mj-lt"/>
                  <a:sym typeface="Symbol" pitchFamily="18" charset="2"/>
                </a:rPr>
                <a:t>= </a:t>
              </a:r>
              <a:r>
                <a:rPr lang="en-US" sz="2800" baseline="-25000">
                  <a:latin typeface="+mj-lt"/>
                  <a:sym typeface="Symbol" pitchFamily="18" charset="2"/>
                </a:rPr>
                <a:t>i</a:t>
              </a:r>
              <a:r>
                <a:rPr lang="en-US" sz="2800">
                  <a:latin typeface="+mj-lt"/>
                  <a:sym typeface="Symbol" pitchFamily="18" charset="2"/>
                </a:rPr>
                <a:t>.</a:t>
              </a:r>
              <a:r>
                <a:rPr lang="en-US" sz="2800">
                  <a:latin typeface="+mj-lt"/>
                </a:rPr>
                <a:t> </a:t>
              </a:r>
              <a:endParaRPr lang="en-US" sz="2800"/>
            </a:p>
          </p:txBody>
        </p:sp>
      </p:grpSp>
      <p:grpSp>
        <p:nvGrpSpPr>
          <p:cNvPr id="25" name="Group 24">
            <a:extLst>
              <a:ext uri="{FF2B5EF4-FFF2-40B4-BE49-F238E27FC236}">
                <a16:creationId xmlns:a16="http://schemas.microsoft.com/office/drawing/2014/main" id="{6E94B088-68DC-43C2-891B-4E16275044E1}"/>
              </a:ext>
            </a:extLst>
          </p:cNvPr>
          <p:cNvGrpSpPr/>
          <p:nvPr/>
        </p:nvGrpSpPr>
        <p:grpSpPr>
          <a:xfrm>
            <a:off x="3935021" y="4068288"/>
            <a:ext cx="4454137" cy="967262"/>
            <a:chOff x="3935021" y="4068288"/>
            <a:chExt cx="3854569" cy="967262"/>
          </a:xfrm>
        </p:grpSpPr>
        <p:pic>
          <p:nvPicPr>
            <p:cNvPr id="123" name="Picture 5" descr="empty-blue-rectangle">
              <a:extLst>
                <a:ext uri="{FF2B5EF4-FFF2-40B4-BE49-F238E27FC236}">
                  <a16:creationId xmlns:a16="http://schemas.microsoft.com/office/drawing/2014/main" id="{6BC412DB-5B12-46A1-966E-DBA3B26744E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35021" y="4068288"/>
              <a:ext cx="3854569" cy="92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a:extLst>
                <a:ext uri="{FF2B5EF4-FFF2-40B4-BE49-F238E27FC236}">
                  <a16:creationId xmlns:a16="http://schemas.microsoft.com/office/drawing/2014/main" id="{6A476DA5-48B5-4054-BB7D-FEBD686A73DF}"/>
                </a:ext>
              </a:extLst>
            </p:cNvPr>
            <p:cNvGrpSpPr/>
            <p:nvPr/>
          </p:nvGrpSpPr>
          <p:grpSpPr>
            <a:xfrm>
              <a:off x="4260850" y="4114800"/>
              <a:ext cx="3224015" cy="920750"/>
              <a:chOff x="4260850" y="4114800"/>
              <a:chExt cx="3224015" cy="920750"/>
            </a:xfrm>
          </p:grpSpPr>
          <mc:AlternateContent xmlns:mc="http://schemas.openxmlformats.org/markup-compatibility/2006" xmlns:a14="http://schemas.microsoft.com/office/drawing/2010/main">
            <mc:Choice Requires="a14">
              <p:sp>
                <p:nvSpPr>
                  <p:cNvPr id="130" name="Object 29">
                    <a:extLst>
                      <a:ext uri="{FF2B5EF4-FFF2-40B4-BE49-F238E27FC236}">
                        <a16:creationId xmlns:a16="http://schemas.microsoft.com/office/drawing/2014/main" id="{1BE8CBBE-4BAB-4559-BFA5-7032E6328C59}"/>
                      </a:ext>
                    </a:extLst>
                  </p:cNvPr>
                  <p:cNvSpPr txBox="1"/>
                  <p:nvPr/>
                </p:nvSpPr>
                <p:spPr bwMode="auto">
                  <a:xfrm>
                    <a:off x="4260850" y="4114800"/>
                    <a:ext cx="920750" cy="920750"/>
                  </a:xfrm>
                  <a:prstGeom prst="rect">
                    <a:avLst/>
                  </a:prstGeom>
                  <a:noFill/>
                  <a:ln w="9525">
                    <a:noFill/>
                    <a:miter lim="800000"/>
                    <a:headEnd/>
                    <a:tailEnd/>
                  </a:ln>
                </p:spPr>
                <p:txBody>
                  <a:bodyPr>
                    <a:normAutofit/>
                  </a:bodyPr>
                  <a:lstStyle/>
                  <a:p>
                    <a:pPr/>
                    <a14:m>
                      <m:oMathPara xmlns:m="http://schemas.openxmlformats.org/officeDocument/2006/math">
                        <m:oMathParaPr>
                          <m:jc m:val="left"/>
                        </m:oMathParaPr>
                        <m:oMath xmlns:m="http://schemas.openxmlformats.org/officeDocument/2006/math">
                          <m:r>
                            <a:rPr lang="en-US" sz="2800" i="1" smtClean="0">
                              <a:solidFill>
                                <a:schemeClr val="tx1"/>
                              </a:solidFill>
                              <a:latin typeface="Cambria Math" panose="02040503050406030204" pitchFamily="18" charset="0"/>
                            </a:rPr>
                            <m:t>𝐼</m:t>
                          </m:r>
                          <m:r>
                            <a:rPr lang="en-US" sz="2800" i="1" smtClean="0">
                              <a:solidFill>
                                <a:schemeClr val="tx1"/>
                              </a:solidFill>
                              <a:latin typeface="Cambria Math" panose="02040503050406030204" pitchFamily="18" charset="0"/>
                            </a:rPr>
                            <m:t>=</m:t>
                          </m:r>
                          <m:f>
                            <m:fPr>
                              <m:ctrlPr>
                                <a:rPr lang="en-US" sz="2800" i="1">
                                  <a:solidFill>
                                    <a:schemeClr val="tx1"/>
                                  </a:solidFill>
                                  <a:latin typeface="Cambria Math" panose="02040503050406030204" pitchFamily="18" charset="0"/>
                                </a:rPr>
                              </m:ctrlPr>
                            </m:fPr>
                            <m:num>
                              <m:r>
                                <a:rPr lang="en-US" sz="2800" i="1">
                                  <a:solidFill>
                                    <a:schemeClr val="tx1"/>
                                  </a:solidFill>
                                  <a:latin typeface="Cambria Math" panose="02040503050406030204" pitchFamily="18" charset="0"/>
                                </a:rPr>
                                <m:t>𝑈</m:t>
                              </m:r>
                            </m:num>
                            <m:den>
                              <m:r>
                                <a:rPr lang="en-US" sz="2800" i="1">
                                  <a:solidFill>
                                    <a:schemeClr val="tx1"/>
                                  </a:solidFill>
                                  <a:latin typeface="Cambria Math" panose="02040503050406030204" pitchFamily="18" charset="0"/>
                                </a:rPr>
                                <m:t>𝑅</m:t>
                              </m:r>
                            </m:den>
                          </m:f>
                        </m:oMath>
                      </m:oMathPara>
                    </a14:m>
                    <a:endParaRPr lang="en-US" sz="2800">
                      <a:solidFill>
                        <a:schemeClr val="tx1"/>
                      </a:solidFill>
                    </a:endParaRPr>
                  </a:p>
                </p:txBody>
              </p:sp>
            </mc:Choice>
            <mc:Fallback xmlns="">
              <p:sp>
                <p:nvSpPr>
                  <p:cNvPr id="130" name="Object 29">
                    <a:extLst>
                      <a:ext uri="{FF2B5EF4-FFF2-40B4-BE49-F238E27FC236}">
                        <a16:creationId xmlns:a16="http://schemas.microsoft.com/office/drawing/2014/main" id="{1BE8CBBE-4BAB-4559-BFA5-7032E6328C59}"/>
                      </a:ext>
                    </a:extLst>
                  </p:cNvPr>
                  <p:cNvSpPr txBox="1">
                    <a:spLocks noRot="1" noChangeAspect="1" noMove="1" noResize="1" noEditPoints="1" noAdjustHandles="1" noChangeArrowheads="1" noChangeShapeType="1" noTextEdit="1"/>
                  </p:cNvSpPr>
                  <p:nvPr/>
                </p:nvSpPr>
                <p:spPr bwMode="auto">
                  <a:xfrm>
                    <a:off x="4260850" y="4114800"/>
                    <a:ext cx="920750" cy="920750"/>
                  </a:xfrm>
                  <a:prstGeom prst="rect">
                    <a:avLst/>
                  </a:prstGeom>
                  <a:blipFill>
                    <a:blip r:embed="rId13"/>
                    <a:stretch>
                      <a:fillRect/>
                    </a:stretch>
                  </a:blipFill>
                  <a:ln w="9525">
                    <a:noFill/>
                    <a:miter lim="800000"/>
                    <a:headEnd/>
                    <a:tailEnd/>
                  </a:ln>
                </p:spPr>
                <p:txBody>
                  <a:bodyPr/>
                  <a:lstStyle/>
                  <a:p>
                    <a:r>
                      <a:rPr lang="vi-VN">
                        <a:noFill/>
                      </a:rPr>
                      <a:t> </a:t>
                    </a:r>
                  </a:p>
                </p:txBody>
              </p:sp>
            </mc:Fallback>
          </mc:AlternateContent>
          <p:grpSp>
            <p:nvGrpSpPr>
              <p:cNvPr id="131" name="Group 30">
                <a:extLst>
                  <a:ext uri="{FF2B5EF4-FFF2-40B4-BE49-F238E27FC236}">
                    <a16:creationId xmlns:a16="http://schemas.microsoft.com/office/drawing/2014/main" id="{02F9FA1B-2C71-4F53-AEC4-83174C7F787F}"/>
                  </a:ext>
                </a:extLst>
              </p:cNvPr>
              <p:cNvGrpSpPr>
                <a:grpSpLocks/>
              </p:cNvGrpSpPr>
              <p:nvPr/>
            </p:nvGrpSpPr>
            <p:grpSpPr bwMode="auto">
              <a:xfrm>
                <a:off x="5264868" y="4293181"/>
                <a:ext cx="2219997" cy="416253"/>
                <a:chOff x="2434" y="2079"/>
                <a:chExt cx="886" cy="193"/>
              </a:xfrm>
            </p:grpSpPr>
            <mc:AlternateContent xmlns:mc="http://schemas.openxmlformats.org/markup-compatibility/2006" xmlns:a14="http://schemas.microsoft.com/office/drawing/2010/main">
              <mc:Choice Requires="a14">
                <p:sp>
                  <p:nvSpPr>
                    <p:cNvPr id="132" name="Object 31">
                      <a:extLst>
                        <a:ext uri="{FF2B5EF4-FFF2-40B4-BE49-F238E27FC236}">
                          <a16:creationId xmlns:a16="http://schemas.microsoft.com/office/drawing/2014/main" id="{D593C5DA-0FC1-432A-B475-84110B0C41D0}"/>
                        </a:ext>
                      </a:extLst>
                    </p:cNvPr>
                    <p:cNvSpPr txBox="1"/>
                    <p:nvPr/>
                  </p:nvSpPr>
                  <p:spPr bwMode="auto">
                    <a:xfrm>
                      <a:off x="2757" y="2084"/>
                      <a:ext cx="563" cy="18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800" i="1" smtClean="0">
                                <a:solidFill>
                                  <a:schemeClr val="tx1"/>
                                </a:solidFill>
                                <a:latin typeface="Cambria Math" panose="02040503050406030204" pitchFamily="18" charset="0"/>
                              </a:rPr>
                              <m:t>𝑈</m:t>
                            </m:r>
                            <m:r>
                              <a:rPr lang="en-US" sz="2800" i="1" smtClean="0">
                                <a:solidFill>
                                  <a:schemeClr val="tx1"/>
                                </a:solidFill>
                                <a:latin typeface="Cambria Math" panose="02040503050406030204" pitchFamily="18" charset="0"/>
                              </a:rPr>
                              <m:t>=</m:t>
                            </m:r>
                            <m:r>
                              <a:rPr lang="en-US" sz="2800" i="1" smtClean="0">
                                <a:solidFill>
                                  <a:schemeClr val="tx1"/>
                                </a:solidFill>
                                <a:latin typeface="Cambria Math" panose="02040503050406030204" pitchFamily="18" charset="0"/>
                              </a:rPr>
                              <m:t>𝐼</m:t>
                            </m:r>
                            <m:r>
                              <a:rPr lang="en-US" sz="2800" i="1" smtClean="0">
                                <a:solidFill>
                                  <a:schemeClr val="tx1"/>
                                </a:solidFill>
                                <a:latin typeface="Cambria Math" panose="02040503050406030204" pitchFamily="18" charset="0"/>
                              </a:rPr>
                              <m:t>.</m:t>
                            </m:r>
                            <m:r>
                              <a:rPr lang="en-US" sz="2800" i="1" smtClean="0">
                                <a:solidFill>
                                  <a:schemeClr val="tx1"/>
                                </a:solidFill>
                                <a:latin typeface="Cambria Math" panose="02040503050406030204" pitchFamily="18" charset="0"/>
                              </a:rPr>
                              <m:t>𝑅</m:t>
                            </m:r>
                          </m:oMath>
                        </m:oMathPara>
                      </a14:m>
                      <a:endParaRPr lang="en-US" sz="2800">
                        <a:solidFill>
                          <a:schemeClr val="tx1"/>
                        </a:solidFill>
                      </a:endParaRPr>
                    </a:p>
                  </p:txBody>
                </p:sp>
              </mc:Choice>
              <mc:Fallback xmlns="">
                <p:sp>
                  <p:nvSpPr>
                    <p:cNvPr id="132" name="Object 31">
                      <a:extLst>
                        <a:ext uri="{FF2B5EF4-FFF2-40B4-BE49-F238E27FC236}">
                          <a16:creationId xmlns:a16="http://schemas.microsoft.com/office/drawing/2014/main" id="{D593C5DA-0FC1-432A-B475-84110B0C41D0}"/>
                        </a:ext>
                      </a:extLst>
                    </p:cNvPr>
                    <p:cNvSpPr txBox="1">
                      <a:spLocks noRot="1" noChangeAspect="1" noMove="1" noResize="1" noEditPoints="1" noAdjustHandles="1" noChangeArrowheads="1" noChangeShapeType="1" noTextEdit="1"/>
                    </p:cNvSpPr>
                    <p:nvPr/>
                  </p:nvSpPr>
                  <p:spPr bwMode="auto">
                    <a:xfrm>
                      <a:off x="2757" y="2084"/>
                      <a:ext cx="563" cy="188"/>
                    </a:xfrm>
                    <a:prstGeom prst="rect">
                      <a:avLst/>
                    </a:prstGeom>
                    <a:blipFill>
                      <a:blip r:embed="rId14"/>
                      <a:stretch>
                        <a:fillRect/>
                      </a:stretch>
                    </a:blipFill>
                    <a:ln>
                      <a:noFill/>
                    </a:ln>
                    <a:effectLst/>
                  </p:spPr>
                  <p:txBody>
                    <a:bodyPr/>
                    <a:lstStyle/>
                    <a:p>
                      <a:r>
                        <a:rPr lang="en-US">
                          <a:noFill/>
                        </a:rPr>
                        <a:t> </a:t>
                      </a:r>
                    </a:p>
                  </p:txBody>
                </p:sp>
              </mc:Fallback>
            </mc:AlternateContent>
            <p:sp>
              <p:nvSpPr>
                <p:cNvPr id="133" name="Rectangle 32">
                  <a:extLst>
                    <a:ext uri="{FF2B5EF4-FFF2-40B4-BE49-F238E27FC236}">
                      <a16:creationId xmlns:a16="http://schemas.microsoft.com/office/drawing/2014/main" id="{F505FF49-DCB6-4AA6-A366-92D7EBADE529}"/>
                    </a:ext>
                  </a:extLst>
                </p:cNvPr>
                <p:cNvSpPr>
                  <a:spLocks noChangeArrowheads="1"/>
                </p:cNvSpPr>
                <p:nvPr/>
              </p:nvSpPr>
              <p:spPr bwMode="auto">
                <a:xfrm>
                  <a:off x="2434" y="2079"/>
                  <a:ext cx="432"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r>
                    <a:rPr lang="en-US" sz="2800">
                      <a:latin typeface="+mj-lt"/>
                    </a:rPr>
                    <a:t>hay</a:t>
                  </a:r>
                </a:p>
              </p:txBody>
            </p:sp>
          </p:grpSp>
        </p:grpSp>
      </p:grpSp>
      <p:sp>
        <p:nvSpPr>
          <p:cNvPr id="134" name="TextBox 133">
            <a:extLst>
              <a:ext uri="{FF2B5EF4-FFF2-40B4-BE49-F238E27FC236}">
                <a16:creationId xmlns:a16="http://schemas.microsoft.com/office/drawing/2014/main" id="{A63D6D87-DFC5-4C00-AE5F-9BBB7AD791E6}"/>
              </a:ext>
            </a:extLst>
          </p:cNvPr>
          <p:cNvSpPr txBox="1"/>
          <p:nvPr/>
        </p:nvSpPr>
        <p:spPr>
          <a:xfrm>
            <a:off x="8808583" y="5110906"/>
            <a:ext cx="3184525" cy="1815882"/>
          </a:xfrm>
          <a:prstGeom prst="rect">
            <a:avLst/>
          </a:prstGeom>
          <a:noFill/>
        </p:spPr>
        <p:txBody>
          <a:bodyPr wrap="square">
            <a:spAutoFit/>
          </a:bodyPr>
          <a:lstStyle/>
          <a:p>
            <a:pPr algn="ctr"/>
            <a:r>
              <a:rPr lang="en-US" sz="2800" dirty="0">
                <a:latin typeface="+mj-lt"/>
              </a:rPr>
              <a:t>Xét đơn giản, mạch có bóng đèn dây tóc là mạch chỉ có điện trở </a:t>
            </a:r>
            <a:endParaRPr lang="en-US" sz="2800" dirty="0"/>
          </a:p>
        </p:txBody>
      </p:sp>
      <p:pic>
        <p:nvPicPr>
          <p:cNvPr id="135" name="Content Placeholder 4" descr="A picture containing light&#10;&#10;Description automatically generated">
            <a:extLst>
              <a:ext uri="{FF2B5EF4-FFF2-40B4-BE49-F238E27FC236}">
                <a16:creationId xmlns:a16="http://schemas.microsoft.com/office/drawing/2014/main" id="{36FBBC2B-1187-4206-888A-FA4B5D457C0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bwMode="auto">
          <a:xfrm>
            <a:off x="8969696" y="2795971"/>
            <a:ext cx="2957971" cy="2225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3" grpId="0"/>
      <p:bldP spid="106" grpId="0"/>
      <p:bldP spid="118" grpId="0"/>
      <p:bldP spid="121" grpId="0"/>
      <p:bldP spid="122" grpId="0"/>
      <p:bldP spid="1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20">
            <a:extLst>
              <a:ext uri="{FF2B5EF4-FFF2-40B4-BE49-F238E27FC236}">
                <a16:creationId xmlns:a16="http://schemas.microsoft.com/office/drawing/2014/main" id="{B95A9483-AB4E-4BAF-A004-BB3A17B27163}"/>
              </a:ext>
            </a:extLst>
          </p:cNvPr>
          <p:cNvSpPr>
            <a:spLocks noChangeArrowheads="1"/>
          </p:cNvSpPr>
          <p:nvPr/>
        </p:nvSpPr>
        <p:spPr bwMode="auto">
          <a:xfrm>
            <a:off x="259125" y="1037114"/>
            <a:ext cx="496533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r>
              <a:rPr lang="en-US" sz="2800" dirty="0">
                <a:latin typeface="+mj-lt"/>
              </a:rPr>
              <a:t>Điện áp hai đầu đoạn mạch:</a:t>
            </a:r>
          </a:p>
        </p:txBody>
      </p:sp>
      <p:sp>
        <p:nvSpPr>
          <p:cNvPr id="69" name="Rectangle 21">
            <a:extLst>
              <a:ext uri="{FF2B5EF4-FFF2-40B4-BE49-F238E27FC236}">
                <a16:creationId xmlns:a16="http://schemas.microsoft.com/office/drawing/2014/main" id="{DB379603-88E1-4884-802C-AEA8120A2549}"/>
              </a:ext>
            </a:extLst>
          </p:cNvPr>
          <p:cNvSpPr>
            <a:spLocks noChangeArrowheads="1"/>
          </p:cNvSpPr>
          <p:nvPr/>
        </p:nvSpPr>
        <p:spPr bwMode="auto">
          <a:xfrm>
            <a:off x="241504" y="1775272"/>
            <a:ext cx="71575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r>
              <a:rPr lang="en-US" sz="2800" dirty="0">
                <a:latin typeface="+mj-lt"/>
              </a:rPr>
              <a:t>Cường độ dòng điện tức thời trong mạch:</a:t>
            </a:r>
          </a:p>
        </p:txBody>
      </p:sp>
      <p:sp>
        <p:nvSpPr>
          <p:cNvPr id="88" name="Rectangle 23">
            <a:extLst>
              <a:ext uri="{FF2B5EF4-FFF2-40B4-BE49-F238E27FC236}">
                <a16:creationId xmlns:a16="http://schemas.microsoft.com/office/drawing/2014/main" id="{8B008C47-325D-4F19-96F6-450CD761CAE8}"/>
              </a:ext>
            </a:extLst>
          </p:cNvPr>
          <p:cNvSpPr>
            <a:spLocks noChangeArrowheads="1"/>
          </p:cNvSpPr>
          <p:nvPr/>
        </p:nvSpPr>
        <p:spPr bwMode="auto">
          <a:xfrm>
            <a:off x="619887" y="3760480"/>
            <a:ext cx="320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r>
              <a:rPr lang="en-US" sz="2800" i="1">
                <a:solidFill>
                  <a:srgbClr val="0070C0"/>
                </a:solidFill>
                <a:latin typeface="+mj-lt"/>
              </a:rPr>
              <a:t>3. Giản đồ vectơ:</a:t>
            </a:r>
          </a:p>
        </p:txBody>
      </p:sp>
      <p:grpSp>
        <p:nvGrpSpPr>
          <p:cNvPr id="3" name="Group 2">
            <a:extLst>
              <a:ext uri="{FF2B5EF4-FFF2-40B4-BE49-F238E27FC236}">
                <a16:creationId xmlns:a16="http://schemas.microsoft.com/office/drawing/2014/main" id="{FF4CB60A-10D1-4EA4-9023-172C5CF50F19}"/>
              </a:ext>
            </a:extLst>
          </p:cNvPr>
          <p:cNvGrpSpPr>
            <a:grpSpLocks/>
          </p:cNvGrpSpPr>
          <p:nvPr/>
        </p:nvGrpSpPr>
        <p:grpSpPr bwMode="auto">
          <a:xfrm>
            <a:off x="2625493" y="4601496"/>
            <a:ext cx="2057400" cy="623890"/>
            <a:chOff x="1143000" y="4205285"/>
            <a:chExt cx="2057400" cy="623890"/>
          </a:xfrm>
        </p:grpSpPr>
        <p:sp>
          <p:nvSpPr>
            <p:cNvPr id="6171" name="Line 24">
              <a:extLst>
                <a:ext uri="{FF2B5EF4-FFF2-40B4-BE49-F238E27FC236}">
                  <a16:creationId xmlns:a16="http://schemas.microsoft.com/office/drawing/2014/main" id="{099B4641-EF16-473A-84A1-566794C9A421}"/>
                </a:ext>
              </a:extLst>
            </p:cNvPr>
            <p:cNvSpPr>
              <a:spLocks noChangeShapeType="1"/>
            </p:cNvSpPr>
            <p:nvPr/>
          </p:nvSpPr>
          <p:spPr bwMode="auto">
            <a:xfrm>
              <a:off x="1143000" y="4829175"/>
              <a:ext cx="2057400" cy="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nvGrpSpPr>
            <p:cNvPr id="6172" name="Group 34">
              <a:extLst>
                <a:ext uri="{FF2B5EF4-FFF2-40B4-BE49-F238E27FC236}">
                  <a16:creationId xmlns:a16="http://schemas.microsoft.com/office/drawing/2014/main" id="{97F5EB37-5FAF-401C-9E25-553A7B940BE0}"/>
                </a:ext>
              </a:extLst>
            </p:cNvPr>
            <p:cNvGrpSpPr>
              <a:grpSpLocks/>
            </p:cNvGrpSpPr>
            <p:nvPr/>
          </p:nvGrpSpPr>
          <p:grpSpPr bwMode="auto">
            <a:xfrm>
              <a:off x="2043113" y="4205285"/>
              <a:ext cx="914400" cy="523874"/>
              <a:chOff x="4032" y="1824"/>
              <a:chExt cx="576" cy="330"/>
            </a:xfrm>
          </p:grpSpPr>
          <p:sp>
            <p:nvSpPr>
              <p:cNvPr id="6173" name="Text Box 35">
                <a:extLst>
                  <a:ext uri="{FF2B5EF4-FFF2-40B4-BE49-F238E27FC236}">
                    <a16:creationId xmlns:a16="http://schemas.microsoft.com/office/drawing/2014/main" id="{9DBB2E33-8FF5-4B82-948B-0AC0F505DC6B}"/>
                  </a:ext>
                </a:extLst>
              </p:cNvPr>
              <p:cNvSpPr txBox="1">
                <a:spLocks noChangeArrowheads="1"/>
              </p:cNvSpPr>
              <p:nvPr/>
            </p:nvSpPr>
            <p:spPr bwMode="auto">
              <a:xfrm>
                <a:off x="4032" y="1824"/>
                <a:ext cx="57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0000FF"/>
                    </a:solidFill>
                    <a:latin typeface="Times New Roman" panose="02020603050405020304" pitchFamily="18" charset="0"/>
                  </a:rPr>
                  <a:t>U</a:t>
                </a:r>
                <a:r>
                  <a:rPr lang="en-US" altLang="en-US" sz="2800" b="1" baseline="-25000">
                    <a:solidFill>
                      <a:srgbClr val="0000FF"/>
                    </a:solidFill>
                    <a:latin typeface="Times New Roman" panose="02020603050405020304" pitchFamily="18" charset="0"/>
                  </a:rPr>
                  <a:t>oR</a:t>
                </a:r>
                <a:endParaRPr lang="en-US" altLang="en-US" sz="2800" b="1">
                  <a:solidFill>
                    <a:srgbClr val="0000FF"/>
                  </a:solidFill>
                  <a:latin typeface="Times New Roman" panose="02020603050405020304" pitchFamily="18" charset="0"/>
                </a:endParaRPr>
              </a:p>
            </p:txBody>
          </p:sp>
          <p:sp>
            <p:nvSpPr>
              <p:cNvPr id="6174" name="Line 36">
                <a:extLst>
                  <a:ext uri="{FF2B5EF4-FFF2-40B4-BE49-F238E27FC236}">
                    <a16:creationId xmlns:a16="http://schemas.microsoft.com/office/drawing/2014/main" id="{3E68F8AA-1369-43DA-8715-754031F52908}"/>
                  </a:ext>
                </a:extLst>
              </p:cNvPr>
              <p:cNvSpPr>
                <a:spLocks noChangeShapeType="1"/>
              </p:cNvSpPr>
              <p:nvPr/>
            </p:nvSpPr>
            <p:spPr bwMode="auto">
              <a:xfrm>
                <a:off x="4053" y="1842"/>
                <a:ext cx="288"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grpSp>
      <p:grpSp>
        <p:nvGrpSpPr>
          <p:cNvPr id="2" name="Group 1">
            <a:extLst>
              <a:ext uri="{FF2B5EF4-FFF2-40B4-BE49-F238E27FC236}">
                <a16:creationId xmlns:a16="http://schemas.microsoft.com/office/drawing/2014/main" id="{E88CBA82-731A-482F-AF07-55DC1324E305}"/>
              </a:ext>
            </a:extLst>
          </p:cNvPr>
          <p:cNvGrpSpPr>
            <a:grpSpLocks/>
          </p:cNvGrpSpPr>
          <p:nvPr/>
        </p:nvGrpSpPr>
        <p:grpSpPr bwMode="auto">
          <a:xfrm>
            <a:off x="2175438" y="4780349"/>
            <a:ext cx="3681412" cy="881065"/>
            <a:chOff x="738188" y="4300535"/>
            <a:chExt cx="3681412" cy="881065"/>
          </a:xfrm>
        </p:grpSpPr>
        <p:grpSp>
          <p:nvGrpSpPr>
            <p:cNvPr id="6165" name="Group 25">
              <a:extLst>
                <a:ext uri="{FF2B5EF4-FFF2-40B4-BE49-F238E27FC236}">
                  <a16:creationId xmlns:a16="http://schemas.microsoft.com/office/drawing/2014/main" id="{38CE0156-7901-4D11-881A-26710ACEDC5D}"/>
                </a:ext>
              </a:extLst>
            </p:cNvPr>
            <p:cNvGrpSpPr>
              <a:grpSpLocks/>
            </p:cNvGrpSpPr>
            <p:nvPr/>
          </p:nvGrpSpPr>
          <p:grpSpPr bwMode="auto">
            <a:xfrm>
              <a:off x="738188" y="4572000"/>
              <a:ext cx="3300412" cy="609600"/>
              <a:chOff x="336" y="2352"/>
              <a:chExt cx="2079" cy="384"/>
            </a:xfrm>
          </p:grpSpPr>
          <p:sp>
            <p:nvSpPr>
              <p:cNvPr id="6169" name="Line 26">
                <a:extLst>
                  <a:ext uri="{FF2B5EF4-FFF2-40B4-BE49-F238E27FC236}">
                    <a16:creationId xmlns:a16="http://schemas.microsoft.com/office/drawing/2014/main" id="{89510C41-A168-48CF-8ABB-1F80E3C9A4C3}"/>
                  </a:ext>
                </a:extLst>
              </p:cNvPr>
              <p:cNvSpPr>
                <a:spLocks noChangeShapeType="1"/>
              </p:cNvSpPr>
              <p:nvPr/>
            </p:nvSpPr>
            <p:spPr bwMode="auto">
              <a:xfrm>
                <a:off x="591" y="2577"/>
                <a:ext cx="1824" cy="0"/>
              </a:xfrm>
              <a:prstGeom prst="line">
                <a:avLst/>
              </a:prstGeom>
              <a:noFill/>
              <a:ln w="571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6170" name="Rectangle 27">
                <a:extLst>
                  <a:ext uri="{FF2B5EF4-FFF2-40B4-BE49-F238E27FC236}">
                    <a16:creationId xmlns:a16="http://schemas.microsoft.com/office/drawing/2014/main" id="{E5AB7EEF-FC68-44A4-81D5-309F68B8785F}"/>
                  </a:ext>
                </a:extLst>
              </p:cNvPr>
              <p:cNvSpPr>
                <a:spLocks noChangeArrowheads="1"/>
              </p:cNvSpPr>
              <p:nvPr/>
            </p:nvSpPr>
            <p:spPr bwMode="auto">
              <a:xfrm>
                <a:off x="336" y="2352"/>
                <a:ext cx="28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rPr>
                  <a:t>O</a:t>
                </a:r>
              </a:p>
            </p:txBody>
          </p:sp>
        </p:grpSp>
        <p:grpSp>
          <p:nvGrpSpPr>
            <p:cNvPr id="6166" name="Group 37">
              <a:extLst>
                <a:ext uri="{FF2B5EF4-FFF2-40B4-BE49-F238E27FC236}">
                  <a16:creationId xmlns:a16="http://schemas.microsoft.com/office/drawing/2014/main" id="{14ABA3C6-55EA-4E73-8CC7-FB4784D0E670}"/>
                </a:ext>
              </a:extLst>
            </p:cNvPr>
            <p:cNvGrpSpPr>
              <a:grpSpLocks/>
            </p:cNvGrpSpPr>
            <p:nvPr/>
          </p:nvGrpSpPr>
          <p:grpSpPr bwMode="auto">
            <a:xfrm>
              <a:off x="3505200" y="4300535"/>
              <a:ext cx="914400" cy="523874"/>
              <a:chOff x="4032" y="1824"/>
              <a:chExt cx="576" cy="330"/>
            </a:xfrm>
          </p:grpSpPr>
          <p:sp>
            <p:nvSpPr>
              <p:cNvPr id="6167" name="Text Box 38">
                <a:extLst>
                  <a:ext uri="{FF2B5EF4-FFF2-40B4-BE49-F238E27FC236}">
                    <a16:creationId xmlns:a16="http://schemas.microsoft.com/office/drawing/2014/main" id="{42F2C822-345A-4C6A-BB30-107BDC802819}"/>
                  </a:ext>
                </a:extLst>
              </p:cNvPr>
              <p:cNvSpPr txBox="1">
                <a:spLocks noChangeArrowheads="1"/>
              </p:cNvSpPr>
              <p:nvPr/>
            </p:nvSpPr>
            <p:spPr bwMode="auto">
              <a:xfrm>
                <a:off x="4032" y="1824"/>
                <a:ext cx="57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00B050"/>
                    </a:solidFill>
                    <a:latin typeface="Times New Roman" panose="02020603050405020304" pitchFamily="18" charset="0"/>
                  </a:rPr>
                  <a:t>I</a:t>
                </a:r>
                <a:r>
                  <a:rPr lang="en-US" altLang="en-US" sz="2800" b="1" baseline="-25000">
                    <a:solidFill>
                      <a:srgbClr val="00B050"/>
                    </a:solidFill>
                    <a:latin typeface="Times New Roman" panose="02020603050405020304" pitchFamily="18" charset="0"/>
                  </a:rPr>
                  <a:t>oR</a:t>
                </a:r>
                <a:endParaRPr lang="en-US" altLang="en-US" sz="2800" b="1">
                  <a:solidFill>
                    <a:srgbClr val="00B050"/>
                  </a:solidFill>
                  <a:latin typeface="Times New Roman" panose="02020603050405020304" pitchFamily="18" charset="0"/>
                </a:endParaRPr>
              </a:p>
            </p:txBody>
          </p:sp>
          <p:sp>
            <p:nvSpPr>
              <p:cNvPr id="6168" name="Line 39">
                <a:extLst>
                  <a:ext uri="{FF2B5EF4-FFF2-40B4-BE49-F238E27FC236}">
                    <a16:creationId xmlns:a16="http://schemas.microsoft.com/office/drawing/2014/main" id="{34F16ECB-84EA-482F-BC69-298ED68BF0F1}"/>
                  </a:ext>
                </a:extLst>
              </p:cNvPr>
              <p:cNvSpPr>
                <a:spLocks noChangeShapeType="1"/>
              </p:cNvSpPr>
              <p:nvPr/>
            </p:nvSpPr>
            <p:spPr bwMode="auto">
              <a:xfrm>
                <a:off x="4053" y="1842"/>
                <a:ext cx="288" cy="0"/>
              </a:xfrm>
              <a:prstGeom prst="line">
                <a:avLst/>
              </a:prstGeom>
              <a:noFill/>
              <a:ln w="381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grpSp>
      <p:grpSp>
        <p:nvGrpSpPr>
          <p:cNvPr id="71" name="Group 70">
            <a:extLst>
              <a:ext uri="{FF2B5EF4-FFF2-40B4-BE49-F238E27FC236}">
                <a16:creationId xmlns:a16="http://schemas.microsoft.com/office/drawing/2014/main" id="{6398E528-23F7-42CA-9C88-66B42B8C5D4D}"/>
              </a:ext>
            </a:extLst>
          </p:cNvPr>
          <p:cNvGrpSpPr/>
          <p:nvPr/>
        </p:nvGrpSpPr>
        <p:grpSpPr>
          <a:xfrm>
            <a:off x="-29497" y="76202"/>
            <a:ext cx="8808372" cy="585595"/>
            <a:chOff x="74035" y="2246119"/>
            <a:chExt cx="8753795" cy="817446"/>
          </a:xfrm>
        </p:grpSpPr>
        <p:grpSp>
          <p:nvGrpSpPr>
            <p:cNvPr id="72" name="Group 70">
              <a:extLst>
                <a:ext uri="{FF2B5EF4-FFF2-40B4-BE49-F238E27FC236}">
                  <a16:creationId xmlns:a16="http://schemas.microsoft.com/office/drawing/2014/main" id="{F7081493-EF2F-4C1B-960A-F4F757FDCAB6}"/>
                </a:ext>
              </a:extLst>
            </p:cNvPr>
            <p:cNvGrpSpPr>
              <a:grpSpLocks/>
            </p:cNvGrpSpPr>
            <p:nvPr/>
          </p:nvGrpSpPr>
          <p:grpSpPr bwMode="auto">
            <a:xfrm>
              <a:off x="232497" y="2303830"/>
              <a:ext cx="8595333" cy="759735"/>
              <a:chOff x="537140" y="3448483"/>
              <a:chExt cx="4426195" cy="1463358"/>
            </a:xfrm>
          </p:grpSpPr>
          <p:pic>
            <p:nvPicPr>
              <p:cNvPr id="75" name="Picture 8" descr="empty-green-rectangle">
                <a:extLst>
                  <a:ext uri="{FF2B5EF4-FFF2-40B4-BE49-F238E27FC236}">
                    <a16:creationId xmlns:a16="http://schemas.microsoft.com/office/drawing/2014/main" id="{F624EFF4-19B8-4F4B-86FE-D10EBD4AAA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537140" y="3480361"/>
                <a:ext cx="4426195"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9" descr="green-top-faded">
                <a:extLst>
                  <a:ext uri="{FF2B5EF4-FFF2-40B4-BE49-F238E27FC236}">
                    <a16:creationId xmlns:a16="http://schemas.microsoft.com/office/drawing/2014/main" id="{8EBDD77B-2C1C-4A46-8B00-AB5449ABDE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3" name="TextBox 72">
              <a:extLst>
                <a:ext uri="{FF2B5EF4-FFF2-40B4-BE49-F238E27FC236}">
                  <a16:creationId xmlns:a16="http://schemas.microsoft.com/office/drawing/2014/main" id="{983D14BA-A01C-44FB-BB1C-6485AB854633}"/>
                </a:ext>
              </a:extLst>
            </p:cNvPr>
            <p:cNvSpPr txBox="1"/>
            <p:nvPr/>
          </p:nvSpPr>
          <p:spPr bwMode="auto">
            <a:xfrm>
              <a:off x="74035" y="2267003"/>
              <a:ext cx="1501326" cy="730375"/>
            </a:xfrm>
            <a:prstGeom prst="rect">
              <a:avLst/>
            </a:prstGeom>
            <a:noFill/>
          </p:spPr>
          <p:txBody>
            <a:bodyPr wrap="square">
              <a:spAutoFit/>
            </a:bodyPr>
            <a:lstStyle/>
            <a:p>
              <a:pPr algn="ctr">
                <a:defRPr/>
              </a:pPr>
              <a:r>
                <a:rPr lang="en-US" sz="28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rPr>
                <a:t>II</a:t>
              </a:r>
            </a:p>
          </p:txBody>
        </p:sp>
        <p:sp>
          <p:nvSpPr>
            <p:cNvPr id="74" name="Rectangle 1026060">
              <a:extLst>
                <a:ext uri="{FF2B5EF4-FFF2-40B4-BE49-F238E27FC236}">
                  <a16:creationId xmlns:a16="http://schemas.microsoft.com/office/drawing/2014/main" id="{B1853AE0-C7B9-42EF-BB95-4A3F2445AF03}"/>
                </a:ext>
              </a:extLst>
            </p:cNvPr>
            <p:cNvSpPr>
              <a:spLocks noChangeArrowheads="1"/>
            </p:cNvSpPr>
            <p:nvPr/>
          </p:nvSpPr>
          <p:spPr bwMode="auto">
            <a:xfrm>
              <a:off x="1209204" y="2246119"/>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t>Mạch điện xoay chiều chỉ có điện trở thuần</a:t>
              </a:r>
              <a:endParaRPr lang="en-US" sz="2800" dirty="0"/>
            </a:p>
          </p:txBody>
        </p:sp>
      </p:grpSp>
      <p:grpSp>
        <p:nvGrpSpPr>
          <p:cNvPr id="99" name="Group 10">
            <a:extLst>
              <a:ext uri="{FF2B5EF4-FFF2-40B4-BE49-F238E27FC236}">
                <a16:creationId xmlns:a16="http://schemas.microsoft.com/office/drawing/2014/main" id="{77520C10-4D2C-46E7-A1C8-98F77E927AC9}"/>
              </a:ext>
            </a:extLst>
          </p:cNvPr>
          <p:cNvGrpSpPr>
            <a:grpSpLocks/>
          </p:cNvGrpSpPr>
          <p:nvPr/>
        </p:nvGrpSpPr>
        <p:grpSpPr bwMode="auto">
          <a:xfrm>
            <a:off x="9205908" y="720646"/>
            <a:ext cx="2590800" cy="2062162"/>
            <a:chOff x="3984" y="726"/>
            <a:chExt cx="1632" cy="1299"/>
          </a:xfrm>
        </p:grpSpPr>
        <p:grpSp>
          <p:nvGrpSpPr>
            <p:cNvPr id="100" name="Group 11">
              <a:extLst>
                <a:ext uri="{FF2B5EF4-FFF2-40B4-BE49-F238E27FC236}">
                  <a16:creationId xmlns:a16="http://schemas.microsoft.com/office/drawing/2014/main" id="{7987D6FF-371F-4E35-8A9C-6C75D665D394}"/>
                </a:ext>
              </a:extLst>
            </p:cNvPr>
            <p:cNvGrpSpPr>
              <a:grpSpLocks/>
            </p:cNvGrpSpPr>
            <p:nvPr/>
          </p:nvGrpSpPr>
          <p:grpSpPr bwMode="auto">
            <a:xfrm>
              <a:off x="3984" y="1737"/>
              <a:ext cx="1632" cy="288"/>
              <a:chOff x="816" y="2208"/>
              <a:chExt cx="1344" cy="288"/>
            </a:xfrm>
          </p:grpSpPr>
          <p:sp>
            <p:nvSpPr>
              <p:cNvPr id="111" name="Rectangle 12">
                <a:extLst>
                  <a:ext uri="{FF2B5EF4-FFF2-40B4-BE49-F238E27FC236}">
                    <a16:creationId xmlns:a16="http://schemas.microsoft.com/office/drawing/2014/main" id="{CB0B13F9-9F3E-435D-B4AB-F9828481B664}"/>
                  </a:ext>
                </a:extLst>
              </p:cNvPr>
              <p:cNvSpPr>
                <a:spLocks noChangeArrowheads="1"/>
              </p:cNvSpPr>
              <p:nvPr/>
            </p:nvSpPr>
            <p:spPr bwMode="auto">
              <a:xfrm>
                <a:off x="1104" y="2208"/>
                <a:ext cx="768" cy="288"/>
              </a:xfrm>
              <a:prstGeom prst="rect">
                <a:avLst/>
              </a:prstGeom>
              <a:solidFill>
                <a:srgbClr val="00B050"/>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a:solidFill>
                      <a:schemeClr val="bg1"/>
                    </a:solidFill>
                    <a:latin typeface="+mj-lt"/>
                  </a:rPr>
                  <a:t>R</a:t>
                </a:r>
              </a:p>
            </p:txBody>
          </p:sp>
          <p:sp>
            <p:nvSpPr>
              <p:cNvPr id="112" name="Line 13">
                <a:extLst>
                  <a:ext uri="{FF2B5EF4-FFF2-40B4-BE49-F238E27FC236}">
                    <a16:creationId xmlns:a16="http://schemas.microsoft.com/office/drawing/2014/main" id="{C0881485-EBEF-42B0-9C68-D244F05C9779}"/>
                  </a:ext>
                </a:extLst>
              </p:cNvPr>
              <p:cNvSpPr>
                <a:spLocks noChangeShapeType="1"/>
              </p:cNvSpPr>
              <p:nvPr/>
            </p:nvSpPr>
            <p:spPr bwMode="auto">
              <a:xfrm>
                <a:off x="1872" y="2352"/>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13" name="Line 14">
                <a:extLst>
                  <a:ext uri="{FF2B5EF4-FFF2-40B4-BE49-F238E27FC236}">
                    <a16:creationId xmlns:a16="http://schemas.microsoft.com/office/drawing/2014/main" id="{C195A89C-BDD4-47C5-83C1-6CF29868316F}"/>
                  </a:ext>
                </a:extLst>
              </p:cNvPr>
              <p:cNvSpPr>
                <a:spLocks noChangeShapeType="1"/>
              </p:cNvSpPr>
              <p:nvPr/>
            </p:nvSpPr>
            <p:spPr bwMode="auto">
              <a:xfrm flipH="1">
                <a:off x="816" y="2352"/>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grpSp>
          <p:nvGrpSpPr>
            <p:cNvPr id="101" name="Group 15">
              <a:extLst>
                <a:ext uri="{FF2B5EF4-FFF2-40B4-BE49-F238E27FC236}">
                  <a16:creationId xmlns:a16="http://schemas.microsoft.com/office/drawing/2014/main" id="{F6876E5D-BD2E-4113-B234-68B0C14D0B9D}"/>
                </a:ext>
              </a:extLst>
            </p:cNvPr>
            <p:cNvGrpSpPr>
              <a:grpSpLocks/>
            </p:cNvGrpSpPr>
            <p:nvPr/>
          </p:nvGrpSpPr>
          <p:grpSpPr bwMode="auto">
            <a:xfrm>
              <a:off x="4320" y="726"/>
              <a:ext cx="960" cy="384"/>
              <a:chOff x="1440" y="870"/>
              <a:chExt cx="960" cy="384"/>
            </a:xfrm>
          </p:grpSpPr>
          <p:sp>
            <p:nvSpPr>
              <p:cNvPr id="108" name="Oval 16">
                <a:extLst>
                  <a:ext uri="{FF2B5EF4-FFF2-40B4-BE49-F238E27FC236}">
                    <a16:creationId xmlns:a16="http://schemas.microsoft.com/office/drawing/2014/main" id="{0B24B956-4B78-4273-90D7-CEC4A2681882}"/>
                  </a:ext>
                </a:extLst>
              </p:cNvPr>
              <p:cNvSpPr>
                <a:spLocks noChangeArrowheads="1"/>
              </p:cNvSpPr>
              <p:nvPr/>
            </p:nvSpPr>
            <p:spPr bwMode="auto">
              <a:xfrm>
                <a:off x="1752" y="870"/>
                <a:ext cx="384" cy="384"/>
              </a:xfrm>
              <a:prstGeom prst="ellipse">
                <a:avLst/>
              </a:prstGeom>
              <a:solidFill>
                <a:srgbClr val="002060"/>
              </a:solidFill>
              <a:ln w="2857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a:solidFill>
                      <a:schemeClr val="bg1"/>
                    </a:solidFill>
                    <a:latin typeface="Tahoma" panose="020B0604030504040204" pitchFamily="34" charset="0"/>
                    <a:sym typeface="Symbol" panose="05050102010706020507" pitchFamily="18" charset="2"/>
                  </a:rPr>
                  <a:t></a:t>
                </a:r>
              </a:p>
            </p:txBody>
          </p:sp>
          <p:sp>
            <p:nvSpPr>
              <p:cNvPr id="109" name="Line 17">
                <a:extLst>
                  <a:ext uri="{FF2B5EF4-FFF2-40B4-BE49-F238E27FC236}">
                    <a16:creationId xmlns:a16="http://schemas.microsoft.com/office/drawing/2014/main" id="{B00A58DB-2B2F-4CA7-BCCC-5C13C6F00F30}"/>
                  </a:ext>
                </a:extLst>
              </p:cNvPr>
              <p:cNvSpPr>
                <a:spLocks noChangeShapeType="1"/>
              </p:cNvSpPr>
              <p:nvPr/>
            </p:nvSpPr>
            <p:spPr bwMode="auto">
              <a:xfrm>
                <a:off x="2112" y="1104"/>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10" name="Line 18">
                <a:extLst>
                  <a:ext uri="{FF2B5EF4-FFF2-40B4-BE49-F238E27FC236}">
                    <a16:creationId xmlns:a16="http://schemas.microsoft.com/office/drawing/2014/main" id="{30CDF907-2E07-4E1C-A41F-16FCF124310E}"/>
                  </a:ext>
                </a:extLst>
              </p:cNvPr>
              <p:cNvSpPr>
                <a:spLocks noChangeShapeType="1"/>
              </p:cNvSpPr>
              <p:nvPr/>
            </p:nvSpPr>
            <p:spPr bwMode="auto">
              <a:xfrm>
                <a:off x="1440" y="1104"/>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sp>
          <p:nvSpPr>
            <p:cNvPr id="102" name="Line 19">
              <a:extLst>
                <a:ext uri="{FF2B5EF4-FFF2-40B4-BE49-F238E27FC236}">
                  <a16:creationId xmlns:a16="http://schemas.microsoft.com/office/drawing/2014/main" id="{417EB0E7-491F-4AC6-8FE1-568E7D6D9CF2}"/>
                </a:ext>
              </a:extLst>
            </p:cNvPr>
            <p:cNvSpPr>
              <a:spLocks noChangeShapeType="1"/>
            </p:cNvSpPr>
            <p:nvPr/>
          </p:nvSpPr>
          <p:spPr bwMode="auto">
            <a:xfrm flipV="1">
              <a:off x="5616" y="969"/>
              <a:ext cx="0" cy="9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3" name="Line 20">
              <a:extLst>
                <a:ext uri="{FF2B5EF4-FFF2-40B4-BE49-F238E27FC236}">
                  <a16:creationId xmlns:a16="http://schemas.microsoft.com/office/drawing/2014/main" id="{B468ABDA-1FEF-4D86-AC1A-136812EBD789}"/>
                </a:ext>
              </a:extLst>
            </p:cNvPr>
            <p:cNvSpPr>
              <a:spLocks noChangeShapeType="1"/>
            </p:cNvSpPr>
            <p:nvPr/>
          </p:nvSpPr>
          <p:spPr bwMode="auto">
            <a:xfrm flipV="1">
              <a:off x="3984" y="969"/>
              <a:ext cx="0" cy="9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4" name="Line 21">
              <a:extLst>
                <a:ext uri="{FF2B5EF4-FFF2-40B4-BE49-F238E27FC236}">
                  <a16:creationId xmlns:a16="http://schemas.microsoft.com/office/drawing/2014/main" id="{D2D0D92D-A6FB-4C2B-8E32-F7083B9A87CB}"/>
                </a:ext>
              </a:extLst>
            </p:cNvPr>
            <p:cNvSpPr>
              <a:spLocks noChangeShapeType="1"/>
            </p:cNvSpPr>
            <p:nvPr/>
          </p:nvSpPr>
          <p:spPr bwMode="auto">
            <a:xfrm>
              <a:off x="3984" y="96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5" name="Line 22">
              <a:extLst>
                <a:ext uri="{FF2B5EF4-FFF2-40B4-BE49-F238E27FC236}">
                  <a16:creationId xmlns:a16="http://schemas.microsoft.com/office/drawing/2014/main" id="{894A7E6A-7802-4D7F-8197-76F18A543B92}"/>
                </a:ext>
              </a:extLst>
            </p:cNvPr>
            <p:cNvSpPr>
              <a:spLocks noChangeShapeType="1"/>
            </p:cNvSpPr>
            <p:nvPr/>
          </p:nvSpPr>
          <p:spPr bwMode="auto">
            <a:xfrm>
              <a:off x="5280" y="96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106" name="Text Box 23">
              <a:extLst>
                <a:ext uri="{FF2B5EF4-FFF2-40B4-BE49-F238E27FC236}">
                  <a16:creationId xmlns:a16="http://schemas.microsoft.com/office/drawing/2014/main" id="{DDA5C7AC-F795-4538-B30B-47EAA9087271}"/>
                </a:ext>
              </a:extLst>
            </p:cNvPr>
            <p:cNvSpPr txBox="1">
              <a:spLocks noChangeArrowheads="1"/>
            </p:cNvSpPr>
            <p:nvPr/>
          </p:nvSpPr>
          <p:spPr bwMode="auto">
            <a:xfrm>
              <a:off x="4380" y="936"/>
              <a:ext cx="280" cy="33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i="1">
                  <a:latin typeface="Times New Roman" panose="02020603050405020304" pitchFamily="18" charset="0"/>
                </a:rPr>
                <a:t>U</a:t>
              </a:r>
            </a:p>
          </p:txBody>
        </p:sp>
        <p:sp>
          <p:nvSpPr>
            <p:cNvPr id="107" name="Text Box 24">
              <a:extLst>
                <a:ext uri="{FF2B5EF4-FFF2-40B4-BE49-F238E27FC236}">
                  <a16:creationId xmlns:a16="http://schemas.microsoft.com/office/drawing/2014/main" id="{A175A2BD-200D-4D55-AD78-BA7F235EA779}"/>
                </a:ext>
              </a:extLst>
            </p:cNvPr>
            <p:cNvSpPr txBox="1">
              <a:spLocks noChangeArrowheads="1"/>
            </p:cNvSpPr>
            <p:nvPr/>
          </p:nvSpPr>
          <p:spPr bwMode="auto">
            <a:xfrm>
              <a:off x="4070" y="1530"/>
              <a:ext cx="179" cy="33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i="1">
                  <a:latin typeface="Times New Roman" panose="02020603050405020304" pitchFamily="18" charset="0"/>
                </a:rPr>
                <a:t>i</a:t>
              </a:r>
            </a:p>
          </p:txBody>
        </p:sp>
      </p:grpSp>
      <p:grpSp>
        <p:nvGrpSpPr>
          <p:cNvPr id="15" name="Group 14">
            <a:extLst>
              <a:ext uri="{FF2B5EF4-FFF2-40B4-BE49-F238E27FC236}">
                <a16:creationId xmlns:a16="http://schemas.microsoft.com/office/drawing/2014/main" id="{545B9AC7-AE77-4DC2-9453-3DE04D40B063}"/>
              </a:ext>
            </a:extLst>
          </p:cNvPr>
          <p:cNvGrpSpPr/>
          <p:nvPr/>
        </p:nvGrpSpPr>
        <p:grpSpPr>
          <a:xfrm>
            <a:off x="4886616" y="860936"/>
            <a:ext cx="3548935" cy="809557"/>
            <a:chOff x="4477460" y="713205"/>
            <a:chExt cx="3548935" cy="809557"/>
          </a:xfrm>
        </p:grpSpPr>
        <p:pic>
          <p:nvPicPr>
            <p:cNvPr id="114" name="Picture 5" descr="empty-blue-rectangle">
              <a:extLst>
                <a:ext uri="{FF2B5EF4-FFF2-40B4-BE49-F238E27FC236}">
                  <a16:creationId xmlns:a16="http://schemas.microsoft.com/office/drawing/2014/main" id="{12AF0896-0336-4461-BFEB-EFE093805B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7460" y="713205"/>
              <a:ext cx="3548935" cy="809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15" name="Object 24">
                  <a:extLst>
                    <a:ext uri="{FF2B5EF4-FFF2-40B4-BE49-F238E27FC236}">
                      <a16:creationId xmlns:a16="http://schemas.microsoft.com/office/drawing/2014/main" id="{8A2B1B6C-F082-477B-8C37-23D8408D1F36}"/>
                    </a:ext>
                  </a:extLst>
                </p:cNvPr>
                <p:cNvSpPr txBox="1"/>
                <p:nvPr/>
              </p:nvSpPr>
              <p:spPr bwMode="auto">
                <a:xfrm>
                  <a:off x="4769965" y="807025"/>
                  <a:ext cx="2984503" cy="538163"/>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800" i="1" smtClean="0">
                            <a:solidFill>
                              <a:schemeClr val="tx1"/>
                            </a:solidFill>
                            <a:latin typeface="Cambria Math" panose="02040503050406030204" pitchFamily="18" charset="0"/>
                          </a:rPr>
                          <m:t>𝑢</m:t>
                        </m:r>
                        <m:r>
                          <a:rPr lang="en-US" sz="2800" i="1" smtClean="0">
                            <a:solidFill>
                              <a:schemeClr val="tx1"/>
                            </a:solidFill>
                            <a:latin typeface="Cambria Math" panose="02040503050406030204" pitchFamily="18" charset="0"/>
                          </a:rPr>
                          <m:t>=</m:t>
                        </m:r>
                        <m:r>
                          <a:rPr lang="en-US" sz="2800" i="1" smtClean="0">
                            <a:solidFill>
                              <a:schemeClr val="tx1"/>
                            </a:solidFill>
                            <a:latin typeface="Cambria Math" panose="02040503050406030204" pitchFamily="18" charset="0"/>
                          </a:rPr>
                          <m:t>𝑈</m:t>
                        </m:r>
                        <m:rad>
                          <m:radPr>
                            <m:degHide m:val="on"/>
                            <m:ctrlPr>
                              <a:rPr lang="en-US" sz="2800" i="1">
                                <a:solidFill>
                                  <a:schemeClr val="tx1"/>
                                </a:solidFill>
                                <a:latin typeface="Cambria Math" panose="02040503050406030204" pitchFamily="18" charset="0"/>
                              </a:rPr>
                            </m:ctrlPr>
                          </m:radPr>
                          <m:deg/>
                          <m:e>
                            <m:r>
                              <a:rPr lang="en-US" sz="2800" i="1">
                                <a:solidFill>
                                  <a:schemeClr val="tx1"/>
                                </a:solidFill>
                                <a:latin typeface="Cambria Math" panose="02040503050406030204" pitchFamily="18" charset="0"/>
                              </a:rPr>
                              <m:t>2</m:t>
                            </m:r>
                          </m:e>
                        </m:rad>
                        <m:func>
                          <m:funcPr>
                            <m:ctrlPr>
                              <a:rPr lang="en-US" sz="2800" i="1">
                                <a:solidFill>
                                  <a:schemeClr val="tx1"/>
                                </a:solidFill>
                                <a:latin typeface="Cambria Math" panose="02040503050406030204" pitchFamily="18" charset="0"/>
                              </a:rPr>
                            </m:ctrlPr>
                          </m:funcPr>
                          <m:fName>
                            <m:r>
                              <m:rPr>
                                <m:sty m:val="p"/>
                              </m:rPr>
                              <a:rPr lang="en-US" sz="2800" i="0">
                                <a:solidFill>
                                  <a:schemeClr val="tx1"/>
                                </a:solidFill>
                                <a:latin typeface="Cambria Math" panose="02040503050406030204" pitchFamily="18" charset="0"/>
                              </a:rPr>
                              <m:t>cos</m:t>
                            </m:r>
                          </m:fName>
                          <m:e>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𝜔</m:t>
                                </m:r>
                                <m:r>
                                  <a:rPr lang="en-US" sz="2800" i="1">
                                    <a:solidFill>
                                      <a:schemeClr val="tx1"/>
                                    </a:solidFill>
                                    <a:latin typeface="Cambria Math" panose="02040503050406030204" pitchFamily="18" charset="0"/>
                                  </a:rPr>
                                  <m:t>𝑡</m:t>
                                </m:r>
                              </m:e>
                            </m:d>
                          </m:e>
                        </m:func>
                      </m:oMath>
                    </m:oMathPara>
                  </a14:m>
                  <a:endParaRPr lang="en-US" sz="2800" dirty="0">
                    <a:solidFill>
                      <a:schemeClr val="tx1"/>
                    </a:solidFill>
                  </a:endParaRPr>
                </a:p>
              </p:txBody>
            </p:sp>
          </mc:Choice>
          <mc:Fallback xmlns="">
            <p:sp>
              <p:nvSpPr>
                <p:cNvPr id="115" name="Object 24">
                  <a:extLst>
                    <a:ext uri="{FF2B5EF4-FFF2-40B4-BE49-F238E27FC236}">
                      <a16:creationId xmlns:a16="http://schemas.microsoft.com/office/drawing/2014/main" id="{8A2B1B6C-F082-477B-8C37-23D8408D1F36}"/>
                    </a:ext>
                  </a:extLst>
                </p:cNvPr>
                <p:cNvSpPr txBox="1">
                  <a:spLocks noRot="1" noChangeAspect="1" noMove="1" noResize="1" noEditPoints="1" noAdjustHandles="1" noChangeArrowheads="1" noChangeShapeType="1" noTextEdit="1"/>
                </p:cNvSpPr>
                <p:nvPr/>
              </p:nvSpPr>
              <p:spPr bwMode="auto">
                <a:xfrm>
                  <a:off x="4769965" y="807025"/>
                  <a:ext cx="2984503" cy="538163"/>
                </a:xfrm>
                <a:prstGeom prst="rect">
                  <a:avLst/>
                </a:prstGeom>
                <a:blipFill>
                  <a:blip r:embed="rId6"/>
                  <a:stretch>
                    <a:fillRect/>
                  </a:stretch>
                </a:blipFill>
                <a:ln>
                  <a:noFill/>
                </a:ln>
              </p:spPr>
              <p:txBody>
                <a:bodyPr/>
                <a:lstStyle/>
                <a:p>
                  <a:r>
                    <a:rPr lang="en-US">
                      <a:noFill/>
                    </a:rPr>
                    <a:t> </a:t>
                  </a:r>
                </a:p>
              </p:txBody>
            </p:sp>
          </mc:Fallback>
        </mc:AlternateContent>
      </p:grpSp>
      <p:pic>
        <p:nvPicPr>
          <p:cNvPr id="116" name="Picture 5" descr="empty-blue-rectangle">
            <a:extLst>
              <a:ext uri="{FF2B5EF4-FFF2-40B4-BE49-F238E27FC236}">
                <a16:creationId xmlns:a16="http://schemas.microsoft.com/office/drawing/2014/main" id="{DB851EC0-3836-46A0-86B4-BF4A2D06B4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334" y="2459474"/>
            <a:ext cx="5969946" cy="9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7" name="Group 116">
            <a:extLst>
              <a:ext uri="{FF2B5EF4-FFF2-40B4-BE49-F238E27FC236}">
                <a16:creationId xmlns:a16="http://schemas.microsoft.com/office/drawing/2014/main" id="{D50269F6-BE6C-4767-A06C-A9A39E5F74DC}"/>
              </a:ext>
            </a:extLst>
          </p:cNvPr>
          <p:cNvGrpSpPr/>
          <p:nvPr/>
        </p:nvGrpSpPr>
        <p:grpSpPr>
          <a:xfrm>
            <a:off x="1246704" y="2501590"/>
            <a:ext cx="5082245" cy="1007171"/>
            <a:chOff x="2672223" y="2440087"/>
            <a:chExt cx="5082245" cy="1007171"/>
          </a:xfrm>
        </p:grpSpPr>
        <mc:AlternateContent xmlns:mc="http://schemas.openxmlformats.org/markup-compatibility/2006" xmlns:a14="http://schemas.microsoft.com/office/drawing/2010/main">
          <mc:Choice Requires="a14">
            <p:sp>
              <p:nvSpPr>
                <p:cNvPr id="118" name="Object 25">
                  <a:extLst>
                    <a:ext uri="{FF2B5EF4-FFF2-40B4-BE49-F238E27FC236}">
                      <a16:creationId xmlns:a16="http://schemas.microsoft.com/office/drawing/2014/main" id="{0B035B20-4ED0-4ADC-A530-D628DAC5566A}"/>
                    </a:ext>
                  </a:extLst>
                </p:cNvPr>
                <p:cNvSpPr txBox="1"/>
                <p:nvPr/>
              </p:nvSpPr>
              <p:spPr bwMode="auto">
                <a:xfrm>
                  <a:off x="2672223" y="2485233"/>
                  <a:ext cx="931862" cy="962025"/>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US" sz="2800" i="1" smtClean="0">
                            <a:solidFill>
                              <a:schemeClr val="tx1"/>
                            </a:solidFill>
                            <a:latin typeface="Cambria Math" panose="02040503050406030204" pitchFamily="18" charset="0"/>
                          </a:rPr>
                          <m:t>𝑖</m:t>
                        </m:r>
                        <m:r>
                          <a:rPr lang="en-US" sz="2800" i="1" smtClean="0">
                            <a:solidFill>
                              <a:schemeClr val="tx1"/>
                            </a:solidFill>
                            <a:latin typeface="Cambria Math" panose="02040503050406030204" pitchFamily="18" charset="0"/>
                          </a:rPr>
                          <m:t>=</m:t>
                        </m:r>
                        <m:f>
                          <m:fPr>
                            <m:ctrlPr>
                              <a:rPr lang="en-US" sz="2800" i="1">
                                <a:solidFill>
                                  <a:schemeClr val="tx1"/>
                                </a:solidFill>
                                <a:latin typeface="Cambria Math" panose="02040503050406030204" pitchFamily="18" charset="0"/>
                              </a:rPr>
                            </m:ctrlPr>
                          </m:fPr>
                          <m:num>
                            <m:r>
                              <a:rPr lang="en-US" sz="2800" i="1">
                                <a:solidFill>
                                  <a:schemeClr val="tx1"/>
                                </a:solidFill>
                                <a:latin typeface="Cambria Math" panose="02040503050406030204" pitchFamily="18" charset="0"/>
                              </a:rPr>
                              <m:t>𝑢</m:t>
                            </m:r>
                          </m:num>
                          <m:den>
                            <m:r>
                              <a:rPr lang="en-US" sz="2800" i="1">
                                <a:solidFill>
                                  <a:schemeClr val="tx1"/>
                                </a:solidFill>
                                <a:latin typeface="Cambria Math" panose="02040503050406030204" pitchFamily="18" charset="0"/>
                              </a:rPr>
                              <m:t>𝑅</m:t>
                            </m:r>
                          </m:den>
                        </m:f>
                      </m:oMath>
                    </m:oMathPara>
                  </a14:m>
                  <a:endParaRPr lang="en-US" sz="2800">
                    <a:solidFill>
                      <a:schemeClr val="tx1"/>
                    </a:solidFill>
                  </a:endParaRPr>
                </a:p>
              </p:txBody>
            </p:sp>
          </mc:Choice>
          <mc:Fallback xmlns="">
            <p:sp>
              <p:nvSpPr>
                <p:cNvPr id="118" name="Object 25">
                  <a:extLst>
                    <a:ext uri="{FF2B5EF4-FFF2-40B4-BE49-F238E27FC236}">
                      <a16:creationId xmlns:a16="http://schemas.microsoft.com/office/drawing/2014/main" id="{0B035B20-4ED0-4ADC-A530-D628DAC5566A}"/>
                    </a:ext>
                  </a:extLst>
                </p:cNvPr>
                <p:cNvSpPr txBox="1">
                  <a:spLocks noRot="1" noChangeAspect="1" noMove="1" noResize="1" noEditPoints="1" noAdjustHandles="1" noChangeArrowheads="1" noChangeShapeType="1" noTextEdit="1"/>
                </p:cNvSpPr>
                <p:nvPr/>
              </p:nvSpPr>
              <p:spPr bwMode="auto">
                <a:xfrm>
                  <a:off x="2672223" y="2485233"/>
                  <a:ext cx="931862" cy="962025"/>
                </a:xfrm>
                <a:prstGeom prst="rect">
                  <a:avLst/>
                </a:prstGeom>
                <a:blipFill>
                  <a:blip r:embed="rId7"/>
                  <a:stretch>
                    <a:fillRect/>
                  </a:stretch>
                </a:blipFill>
                <a:ln>
                  <a:noFill/>
                </a:ln>
                <a:effectLst/>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9" name="Object 26">
                  <a:extLst>
                    <a:ext uri="{FF2B5EF4-FFF2-40B4-BE49-F238E27FC236}">
                      <a16:creationId xmlns:a16="http://schemas.microsoft.com/office/drawing/2014/main" id="{ABFE127A-2BB1-415E-BE36-7F4B0E86A082}"/>
                    </a:ext>
                  </a:extLst>
                </p:cNvPr>
                <p:cNvSpPr txBox="1"/>
                <p:nvPr/>
              </p:nvSpPr>
              <p:spPr bwMode="auto">
                <a:xfrm>
                  <a:off x="5990756" y="2597846"/>
                  <a:ext cx="1763712" cy="568325"/>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800" i="1" smtClean="0">
                            <a:solidFill>
                              <a:schemeClr val="tx1"/>
                            </a:solidFill>
                            <a:latin typeface="Cambria Math" panose="02040503050406030204" pitchFamily="18" charset="0"/>
                          </a:rPr>
                          <m:t>=</m:t>
                        </m:r>
                        <m:r>
                          <a:rPr lang="en-US" sz="2800" i="1" smtClean="0">
                            <a:solidFill>
                              <a:schemeClr val="tx1"/>
                            </a:solidFill>
                            <a:latin typeface="Cambria Math" panose="02040503050406030204" pitchFamily="18" charset="0"/>
                          </a:rPr>
                          <m:t>𝐼</m:t>
                        </m:r>
                        <m:rad>
                          <m:radPr>
                            <m:degHide m:val="on"/>
                            <m:ctrlPr>
                              <a:rPr lang="en-US" sz="2800" i="1">
                                <a:solidFill>
                                  <a:schemeClr val="tx1"/>
                                </a:solidFill>
                                <a:latin typeface="Cambria Math" panose="02040503050406030204" pitchFamily="18" charset="0"/>
                              </a:rPr>
                            </m:ctrlPr>
                          </m:radPr>
                          <m:deg/>
                          <m:e>
                            <m:r>
                              <a:rPr lang="en-US" sz="2800" i="1">
                                <a:solidFill>
                                  <a:schemeClr val="tx1"/>
                                </a:solidFill>
                                <a:latin typeface="Cambria Math" panose="02040503050406030204" pitchFamily="18" charset="0"/>
                              </a:rPr>
                              <m:t>2</m:t>
                            </m:r>
                          </m:e>
                        </m:rad>
                        <m:func>
                          <m:funcPr>
                            <m:ctrlPr>
                              <a:rPr lang="en-US" sz="2800" i="1">
                                <a:solidFill>
                                  <a:schemeClr val="tx1"/>
                                </a:solidFill>
                                <a:latin typeface="Cambria Math" panose="02040503050406030204" pitchFamily="18" charset="0"/>
                              </a:rPr>
                            </m:ctrlPr>
                          </m:funcPr>
                          <m:fName>
                            <m:r>
                              <m:rPr>
                                <m:sty m:val="p"/>
                              </m:rPr>
                              <a:rPr lang="en-US" sz="2800" i="0">
                                <a:solidFill>
                                  <a:schemeClr val="tx1"/>
                                </a:solidFill>
                                <a:latin typeface="Cambria Math" panose="02040503050406030204" pitchFamily="18" charset="0"/>
                              </a:rPr>
                              <m:t>cos</m:t>
                            </m:r>
                          </m:fName>
                          <m:e>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𝜔</m:t>
                                </m:r>
                                <m:r>
                                  <a:rPr lang="en-US" sz="2800" i="1">
                                    <a:solidFill>
                                      <a:schemeClr val="tx1"/>
                                    </a:solidFill>
                                    <a:latin typeface="Cambria Math" panose="02040503050406030204" pitchFamily="18" charset="0"/>
                                  </a:rPr>
                                  <m:t>𝑡</m:t>
                                </m:r>
                              </m:e>
                            </m:d>
                          </m:e>
                        </m:func>
                      </m:oMath>
                    </m:oMathPara>
                  </a14:m>
                  <a:endParaRPr lang="en-US" sz="2800">
                    <a:solidFill>
                      <a:schemeClr val="tx1"/>
                    </a:solidFill>
                  </a:endParaRPr>
                </a:p>
              </p:txBody>
            </p:sp>
          </mc:Choice>
          <mc:Fallback xmlns="">
            <p:sp>
              <p:nvSpPr>
                <p:cNvPr id="119" name="Object 26">
                  <a:extLst>
                    <a:ext uri="{FF2B5EF4-FFF2-40B4-BE49-F238E27FC236}">
                      <a16:creationId xmlns:a16="http://schemas.microsoft.com/office/drawing/2014/main" id="{ABFE127A-2BB1-415E-BE36-7F4B0E86A082}"/>
                    </a:ext>
                  </a:extLst>
                </p:cNvPr>
                <p:cNvSpPr txBox="1">
                  <a:spLocks noRot="1" noChangeAspect="1" noMove="1" noResize="1" noEditPoints="1" noAdjustHandles="1" noChangeArrowheads="1" noChangeShapeType="1" noTextEdit="1"/>
                </p:cNvSpPr>
                <p:nvPr/>
              </p:nvSpPr>
              <p:spPr bwMode="auto">
                <a:xfrm>
                  <a:off x="5990756" y="2597846"/>
                  <a:ext cx="1763712" cy="568325"/>
                </a:xfrm>
                <a:prstGeom prst="rect">
                  <a:avLst/>
                </a:prstGeom>
                <a:blipFill>
                  <a:blip r:embed="rId8"/>
                  <a:stretch>
                    <a:fillRect r="-1522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Object 27">
                  <a:extLst>
                    <a:ext uri="{FF2B5EF4-FFF2-40B4-BE49-F238E27FC236}">
                      <a16:creationId xmlns:a16="http://schemas.microsoft.com/office/drawing/2014/main" id="{0E013CC3-8F60-481F-A838-F489D571CCA6}"/>
                    </a:ext>
                  </a:extLst>
                </p:cNvPr>
                <p:cNvSpPr txBox="1"/>
                <p:nvPr/>
              </p:nvSpPr>
              <p:spPr bwMode="auto">
                <a:xfrm>
                  <a:off x="3634735" y="2440087"/>
                  <a:ext cx="2209800" cy="846138"/>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US" sz="2800" i="1" smtClean="0">
                            <a:solidFill>
                              <a:schemeClr val="tx1"/>
                            </a:solidFill>
                            <a:latin typeface="Cambria Math" panose="02040503050406030204" pitchFamily="18" charset="0"/>
                          </a:rPr>
                          <m:t>=</m:t>
                        </m:r>
                        <m:f>
                          <m:fPr>
                            <m:ctrlPr>
                              <a:rPr lang="en-US" sz="2800" i="1">
                                <a:solidFill>
                                  <a:schemeClr val="tx1"/>
                                </a:solidFill>
                                <a:latin typeface="Cambria Math" panose="02040503050406030204" pitchFamily="18" charset="0"/>
                              </a:rPr>
                            </m:ctrlPr>
                          </m:fPr>
                          <m:num>
                            <m:r>
                              <a:rPr lang="en-US" sz="2800" i="1">
                                <a:solidFill>
                                  <a:schemeClr val="tx1"/>
                                </a:solidFill>
                                <a:latin typeface="Cambria Math" panose="02040503050406030204" pitchFamily="18" charset="0"/>
                              </a:rPr>
                              <m:t>𝑈</m:t>
                            </m:r>
                          </m:num>
                          <m:den>
                            <m:r>
                              <a:rPr lang="en-US" sz="2800" i="1">
                                <a:solidFill>
                                  <a:schemeClr val="tx1"/>
                                </a:solidFill>
                                <a:latin typeface="Cambria Math" panose="02040503050406030204" pitchFamily="18" charset="0"/>
                              </a:rPr>
                              <m:t>𝑅</m:t>
                            </m:r>
                          </m:den>
                        </m:f>
                        <m:rad>
                          <m:radPr>
                            <m:degHide m:val="on"/>
                            <m:ctrlPr>
                              <a:rPr lang="en-US" sz="2800" i="1">
                                <a:solidFill>
                                  <a:schemeClr val="tx1"/>
                                </a:solidFill>
                                <a:latin typeface="Cambria Math" panose="02040503050406030204" pitchFamily="18" charset="0"/>
                              </a:rPr>
                            </m:ctrlPr>
                          </m:radPr>
                          <m:deg/>
                          <m:e>
                            <m:r>
                              <a:rPr lang="en-US" sz="2800" i="1">
                                <a:solidFill>
                                  <a:schemeClr val="tx1"/>
                                </a:solidFill>
                                <a:latin typeface="Cambria Math" panose="02040503050406030204" pitchFamily="18" charset="0"/>
                              </a:rPr>
                              <m:t>2</m:t>
                            </m:r>
                          </m:e>
                        </m:rad>
                        <m:func>
                          <m:funcPr>
                            <m:ctrlPr>
                              <a:rPr lang="en-US" sz="2800" i="1">
                                <a:solidFill>
                                  <a:schemeClr val="tx1"/>
                                </a:solidFill>
                                <a:latin typeface="Cambria Math" panose="02040503050406030204" pitchFamily="18" charset="0"/>
                              </a:rPr>
                            </m:ctrlPr>
                          </m:funcPr>
                          <m:fName>
                            <m:r>
                              <m:rPr>
                                <m:sty m:val="p"/>
                              </m:rPr>
                              <a:rPr lang="en-US" sz="2800" i="0">
                                <a:solidFill>
                                  <a:schemeClr val="tx1"/>
                                </a:solidFill>
                                <a:latin typeface="Cambria Math" panose="02040503050406030204" pitchFamily="18" charset="0"/>
                              </a:rPr>
                              <m:t>cos</m:t>
                            </m:r>
                          </m:fName>
                          <m:e>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𝜔</m:t>
                                </m:r>
                                <m:r>
                                  <a:rPr lang="en-US" sz="2800" i="1">
                                    <a:solidFill>
                                      <a:schemeClr val="tx1"/>
                                    </a:solidFill>
                                    <a:latin typeface="Cambria Math" panose="02040503050406030204" pitchFamily="18" charset="0"/>
                                  </a:rPr>
                                  <m:t>𝑡</m:t>
                                </m:r>
                              </m:e>
                            </m:d>
                          </m:e>
                        </m:func>
                      </m:oMath>
                    </m:oMathPara>
                  </a14:m>
                  <a:endParaRPr lang="en-US" sz="2800" dirty="0">
                    <a:solidFill>
                      <a:schemeClr val="tx1"/>
                    </a:solidFill>
                  </a:endParaRPr>
                </a:p>
              </p:txBody>
            </p:sp>
          </mc:Choice>
          <mc:Fallback xmlns="">
            <p:sp>
              <p:nvSpPr>
                <p:cNvPr id="120" name="Object 27">
                  <a:extLst>
                    <a:ext uri="{FF2B5EF4-FFF2-40B4-BE49-F238E27FC236}">
                      <a16:creationId xmlns:a16="http://schemas.microsoft.com/office/drawing/2014/main" id="{0E013CC3-8F60-481F-A838-F489D571CCA6}"/>
                    </a:ext>
                  </a:extLst>
                </p:cNvPr>
                <p:cNvSpPr txBox="1">
                  <a:spLocks noRot="1" noChangeAspect="1" noMove="1" noResize="1" noEditPoints="1" noAdjustHandles="1" noChangeArrowheads="1" noChangeShapeType="1" noTextEdit="1"/>
                </p:cNvSpPr>
                <p:nvPr/>
              </p:nvSpPr>
              <p:spPr bwMode="auto">
                <a:xfrm>
                  <a:off x="3634735" y="2440087"/>
                  <a:ext cx="2209800" cy="846138"/>
                </a:xfrm>
                <a:prstGeom prst="rect">
                  <a:avLst/>
                </a:prstGeom>
                <a:blipFill>
                  <a:blip r:embed="rId9"/>
                  <a:stretch>
                    <a:fillRect/>
                  </a:stretch>
                </a:blipFill>
                <a:ln>
                  <a:noFill/>
                </a:ln>
                <a:effectLst/>
              </p:spPr>
              <p:txBody>
                <a:bodyPr/>
                <a:lstStyle/>
                <a:p>
                  <a:r>
                    <a:rPr lang="vi-VN">
                      <a:noFill/>
                    </a:rPr>
                    <a:t> </a:t>
                  </a:r>
                </a:p>
              </p:txBody>
            </p:sp>
          </mc:Fallback>
        </mc:AlternateContent>
      </p:grpSp>
      <p:grpSp>
        <p:nvGrpSpPr>
          <p:cNvPr id="14" name="Group 13">
            <a:extLst>
              <a:ext uri="{FF2B5EF4-FFF2-40B4-BE49-F238E27FC236}">
                <a16:creationId xmlns:a16="http://schemas.microsoft.com/office/drawing/2014/main" id="{EF07C439-EA88-4CDA-B9AC-BE6BD0532833}"/>
              </a:ext>
            </a:extLst>
          </p:cNvPr>
          <p:cNvGrpSpPr/>
          <p:nvPr/>
        </p:nvGrpSpPr>
        <p:grpSpPr>
          <a:xfrm>
            <a:off x="7346240" y="3910774"/>
            <a:ext cx="4274506" cy="2698416"/>
            <a:chOff x="7244616" y="3429000"/>
            <a:chExt cx="4274506" cy="2698416"/>
          </a:xfrm>
        </p:grpSpPr>
        <p:pic>
          <p:nvPicPr>
            <p:cNvPr id="121" name="Picture 120">
              <a:extLst>
                <a:ext uri="{FF2B5EF4-FFF2-40B4-BE49-F238E27FC236}">
                  <a16:creationId xmlns:a16="http://schemas.microsoft.com/office/drawing/2014/main" id="{6284055F-4B81-43F8-8EFA-2558535924A2}"/>
                </a:ext>
              </a:extLst>
            </p:cNvPr>
            <p:cNvPicPr>
              <a:picLocks noChangeAspect="1"/>
            </p:cNvPicPr>
            <p:nvPr/>
          </p:nvPicPr>
          <p:blipFill rotWithShape="1">
            <a:blip r:embed="rId10"/>
            <a:srcRect l="17520" t="3579" r="3394" b="59604"/>
            <a:stretch/>
          </p:blipFill>
          <p:spPr>
            <a:xfrm>
              <a:off x="7950609" y="3626183"/>
              <a:ext cx="3568513" cy="2501233"/>
            </a:xfrm>
            <a:prstGeom prst="rect">
              <a:avLst/>
            </a:prstGeom>
          </p:spPr>
        </p:pic>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A67750B8-6DF9-46AE-9832-AB59FD5EA16B}"/>
                    </a:ext>
                  </a:extLst>
                </p:cNvPr>
                <p:cNvSpPr txBox="1"/>
                <p:nvPr/>
              </p:nvSpPr>
              <p:spPr>
                <a:xfrm>
                  <a:off x="7250460" y="3429000"/>
                  <a:ext cx="987443"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rPr>
                          <m:t>𝑖</m:t>
                        </m:r>
                      </m:oMath>
                    </m:oMathPara>
                  </a14:m>
                  <a:endParaRPr lang="en-US" sz="2800"/>
                </a:p>
              </p:txBody>
            </p:sp>
          </mc:Choice>
          <mc:Fallback xmlns="">
            <p:sp>
              <p:nvSpPr>
                <p:cNvPr id="122" name="TextBox 121">
                  <a:extLst>
                    <a:ext uri="{FF2B5EF4-FFF2-40B4-BE49-F238E27FC236}">
                      <a16:creationId xmlns:a16="http://schemas.microsoft.com/office/drawing/2014/main" id="{A67750B8-6DF9-46AE-9832-AB59FD5EA16B}"/>
                    </a:ext>
                  </a:extLst>
                </p:cNvPr>
                <p:cNvSpPr txBox="1">
                  <a:spLocks noRot="1" noChangeAspect="1" noMove="1" noResize="1" noEditPoints="1" noAdjustHandles="1" noChangeArrowheads="1" noChangeShapeType="1" noTextEdit="1"/>
                </p:cNvSpPr>
                <p:nvPr/>
              </p:nvSpPr>
              <p:spPr>
                <a:xfrm>
                  <a:off x="7250460" y="3429000"/>
                  <a:ext cx="987443" cy="523220"/>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1AA0E183-517C-416C-87BE-51D073191AC2}"/>
                    </a:ext>
                  </a:extLst>
                </p:cNvPr>
                <p:cNvSpPr txBox="1"/>
                <p:nvPr/>
              </p:nvSpPr>
              <p:spPr>
                <a:xfrm>
                  <a:off x="7244616" y="4778208"/>
                  <a:ext cx="987443" cy="5132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𝑢</m:t>
                        </m:r>
                        <m:r>
                          <a:rPr lang="en-US" sz="2800" b="0" i="1" baseline="-25000" smtClean="0">
                            <a:solidFill>
                              <a:schemeClr val="tx1"/>
                            </a:solidFill>
                            <a:latin typeface="Cambria Math" panose="02040503050406030204" pitchFamily="18" charset="0"/>
                          </a:rPr>
                          <m:t>𝑅</m:t>
                        </m:r>
                      </m:oMath>
                    </m:oMathPara>
                  </a14:m>
                  <a:endParaRPr lang="en-US" sz="2800" baseline="-25000"/>
                </a:p>
              </p:txBody>
            </p:sp>
          </mc:Choice>
          <mc:Fallback xmlns="">
            <p:sp>
              <p:nvSpPr>
                <p:cNvPr id="123" name="TextBox 122">
                  <a:extLst>
                    <a:ext uri="{FF2B5EF4-FFF2-40B4-BE49-F238E27FC236}">
                      <a16:creationId xmlns:a16="http://schemas.microsoft.com/office/drawing/2014/main" id="{1AA0E183-517C-416C-87BE-51D073191AC2}"/>
                    </a:ext>
                  </a:extLst>
                </p:cNvPr>
                <p:cNvSpPr txBox="1">
                  <a:spLocks noRot="1" noChangeAspect="1" noMove="1" noResize="1" noEditPoints="1" noAdjustHandles="1" noChangeArrowheads="1" noChangeShapeType="1" noTextEdit="1"/>
                </p:cNvSpPr>
                <p:nvPr/>
              </p:nvSpPr>
              <p:spPr>
                <a:xfrm>
                  <a:off x="7244616" y="4778208"/>
                  <a:ext cx="987443" cy="513282"/>
                </a:xfrm>
                <a:prstGeom prst="rect">
                  <a:avLst/>
                </a:prstGeom>
                <a:blipFill>
                  <a:blip r:embed="rId12"/>
                  <a:stretch>
                    <a:fillRect/>
                  </a:stretch>
                </a:blipFill>
              </p:spPr>
              <p:txBody>
                <a:bodyPr/>
                <a:lstStyle/>
                <a:p>
                  <a:r>
                    <a:rPr lang="vi-VN">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D25F5809-1C5C-426D-AFA8-68167246C172}"/>
              </a:ext>
            </a:extLst>
          </p:cNvPr>
          <p:cNvGrpSpPr/>
          <p:nvPr/>
        </p:nvGrpSpPr>
        <p:grpSpPr>
          <a:xfrm>
            <a:off x="4333291" y="38481"/>
            <a:ext cx="3339997" cy="581082"/>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71FE7771-E001-47AC-87E6-33431EF64598}"/>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BAD8AC32-A736-46C9-BFA9-7A15246B0CE3}"/>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800" b="1">
                  <a:latin typeface="Arial" panose="020B0604020202020204" pitchFamily="34" charset="0"/>
                  <a:cs typeface="Arial" panose="020B0604020202020204" pitchFamily="34" charset="0"/>
                </a:rPr>
                <a:t>Vận dụng</a:t>
              </a:r>
            </a:p>
          </p:txBody>
        </p:sp>
      </p:grpSp>
      <p:pic>
        <p:nvPicPr>
          <p:cNvPr id="8" name="Picture 2" descr="http://www.test.e1t.in/wp-content/uploads/2014/08/is2.png">
            <a:hlinkClick r:id="rId2"/>
            <a:extLst>
              <a:ext uri="{FF2B5EF4-FFF2-40B4-BE49-F238E27FC236}">
                <a16:creationId xmlns:a16="http://schemas.microsoft.com/office/drawing/2014/main" id="{1EF700B1-E256-49BC-9C9E-4CD7BB648F44}"/>
              </a:ext>
            </a:extLst>
          </p:cNvPr>
          <p:cNvPicPr>
            <a:picLocks noChangeAspect="1" noChangeArrowheads="1"/>
          </p:cNvPicPr>
          <p:nvPr/>
        </p:nvPicPr>
        <p:blipFill>
          <a:blip r:embed="rId3" cstate="print"/>
          <a:srcRect/>
          <a:stretch>
            <a:fillRect/>
          </a:stretch>
        </p:blipFill>
        <p:spPr bwMode="auto">
          <a:xfrm>
            <a:off x="22123" y="422611"/>
            <a:ext cx="1192260" cy="1326942"/>
          </a:xfrm>
          <a:prstGeom prst="rect">
            <a:avLst/>
          </a:prstGeom>
          <a:noFill/>
        </p:spPr>
      </p:pic>
      <p:pic>
        <p:nvPicPr>
          <p:cNvPr id="14" name="Picture 5" descr="empty-blue-rectangle">
            <a:extLst>
              <a:ext uri="{FF2B5EF4-FFF2-40B4-BE49-F238E27FC236}">
                <a16:creationId xmlns:a16="http://schemas.microsoft.com/office/drawing/2014/main" id="{63B6021A-63D0-4DB4-A1E8-310E77A5B7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1" y="942669"/>
            <a:ext cx="11103076" cy="132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a:extLst>
              <a:ext uri="{FF2B5EF4-FFF2-40B4-BE49-F238E27FC236}">
                <a16:creationId xmlns:a16="http://schemas.microsoft.com/office/drawing/2014/main" id="{0821307F-7C64-4244-9441-6047E2763B17}"/>
              </a:ext>
            </a:extLst>
          </p:cNvPr>
          <p:cNvGrpSpPr>
            <a:grpSpLocks/>
          </p:cNvGrpSpPr>
          <p:nvPr/>
        </p:nvGrpSpPr>
        <p:grpSpPr bwMode="auto">
          <a:xfrm>
            <a:off x="1371599" y="978706"/>
            <a:ext cx="11049001" cy="1411307"/>
            <a:chOff x="376534" y="3505200"/>
            <a:chExt cx="9361190" cy="1411307"/>
          </a:xfrm>
        </p:grpSpPr>
        <p:sp>
          <p:nvSpPr>
            <p:cNvPr id="16" name="Rectangle 23">
              <a:extLst>
                <a:ext uri="{FF2B5EF4-FFF2-40B4-BE49-F238E27FC236}">
                  <a16:creationId xmlns:a16="http://schemas.microsoft.com/office/drawing/2014/main" id="{5BE700E4-F969-4DE3-AAEC-9DCCD12288F7}"/>
                </a:ext>
              </a:extLst>
            </p:cNvPr>
            <p:cNvSpPr>
              <a:spLocks noChangeArrowheads="1"/>
            </p:cNvSpPr>
            <p:nvPr/>
          </p:nvSpPr>
          <p:spPr bwMode="auto">
            <a:xfrm>
              <a:off x="376534" y="3590788"/>
              <a:ext cx="1371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r>
                <a:rPr lang="en-US" sz="2800" dirty="0">
                  <a:latin typeface="+mj-lt"/>
                </a:rPr>
                <a:t>Ví dụ:</a:t>
              </a:r>
            </a:p>
          </p:txBody>
        </p:sp>
        <p:sp>
          <p:nvSpPr>
            <p:cNvPr id="17" name="Text Box 27">
              <a:extLst>
                <a:ext uri="{FF2B5EF4-FFF2-40B4-BE49-F238E27FC236}">
                  <a16:creationId xmlns:a16="http://schemas.microsoft.com/office/drawing/2014/main" id="{B030B03D-1555-4B94-8D5F-6C5C5167B6C9}"/>
                </a:ext>
              </a:extLst>
            </p:cNvPr>
            <p:cNvSpPr txBox="1">
              <a:spLocks noChangeArrowheads="1"/>
            </p:cNvSpPr>
            <p:nvPr/>
          </p:nvSpPr>
          <p:spPr bwMode="auto">
            <a:xfrm>
              <a:off x="1447800" y="3581400"/>
              <a:ext cx="457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003300"/>
                  </a:solidFill>
                </a:rPr>
                <a:t>Điện áp vào 2 đầu điện trở R:</a:t>
              </a:r>
            </a:p>
          </p:txBody>
        </p:sp>
        <p:sp>
          <p:nvSpPr>
            <p:cNvPr id="18" name="Text Box 28">
              <a:extLst>
                <a:ext uri="{FF2B5EF4-FFF2-40B4-BE49-F238E27FC236}">
                  <a16:creationId xmlns:a16="http://schemas.microsoft.com/office/drawing/2014/main" id="{B03D67AD-949C-46D9-9D78-04AFA694736F}"/>
                </a:ext>
              </a:extLst>
            </p:cNvPr>
            <p:cNvSpPr txBox="1">
              <a:spLocks noChangeArrowheads="1"/>
            </p:cNvSpPr>
            <p:nvPr/>
          </p:nvSpPr>
          <p:spPr bwMode="auto">
            <a:xfrm>
              <a:off x="1447800" y="3962400"/>
              <a:ext cx="75120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a:solidFill>
                    <a:srgbClr val="003300"/>
                  </a:solidFill>
                </a:rPr>
                <a:t>Điện trở R = 20</a:t>
              </a:r>
              <a:r>
                <a:rPr lang="en-US" altLang="en-US" sz="2800" dirty="0">
                  <a:solidFill>
                    <a:srgbClr val="003300"/>
                  </a:solidFill>
                  <a:sym typeface="Symbol" panose="05050102010706020507" pitchFamily="18" charset="2"/>
                </a:rPr>
                <a:t></a:t>
              </a:r>
              <a:r>
                <a:rPr lang="en-US" altLang="en-US" sz="2800" dirty="0">
                  <a:solidFill>
                    <a:srgbClr val="003300"/>
                  </a:solidFill>
                </a:rPr>
                <a:t> . Xác định I  và viết biểu thức của i.</a:t>
              </a:r>
            </a:p>
          </p:txBody>
        </p:sp>
        <mc:AlternateContent xmlns:mc="http://schemas.openxmlformats.org/markup-compatibility/2006" xmlns:a14="http://schemas.microsoft.com/office/drawing/2010/main">
          <mc:Choice Requires="a14">
            <p:sp>
              <p:nvSpPr>
                <p:cNvPr id="19" name="Object 30">
                  <a:extLst>
                    <a:ext uri="{FF2B5EF4-FFF2-40B4-BE49-F238E27FC236}">
                      <a16:creationId xmlns:a16="http://schemas.microsoft.com/office/drawing/2014/main" id="{862CC0BE-86B7-4891-9EF5-3F7E0CB5B912}"/>
                    </a:ext>
                  </a:extLst>
                </p:cNvPr>
                <p:cNvSpPr txBox="1"/>
                <p:nvPr/>
              </p:nvSpPr>
              <p:spPr bwMode="auto">
                <a:xfrm>
                  <a:off x="5556249" y="3505200"/>
                  <a:ext cx="4181475" cy="59690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800" i="1">
                            <a:solidFill>
                              <a:srgbClr val="004000"/>
                            </a:solidFill>
                            <a:latin typeface="Cambria Math" panose="02040503050406030204" pitchFamily="18" charset="0"/>
                          </a:rPr>
                          <m:t>𝑢</m:t>
                        </m:r>
                        <m:r>
                          <a:rPr lang="en-US" sz="2800" i="1">
                            <a:solidFill>
                              <a:srgbClr val="004000"/>
                            </a:solidFill>
                            <a:latin typeface="Cambria Math" panose="02040503050406030204" pitchFamily="18" charset="0"/>
                          </a:rPr>
                          <m:t>=100</m:t>
                        </m:r>
                        <m:rad>
                          <m:radPr>
                            <m:degHide m:val="on"/>
                            <m:ctrlPr>
                              <a:rPr lang="en-US" sz="2800" i="1">
                                <a:solidFill>
                                  <a:srgbClr val="004000"/>
                                </a:solidFill>
                                <a:latin typeface="Cambria Math" panose="02040503050406030204" pitchFamily="18" charset="0"/>
                              </a:rPr>
                            </m:ctrlPr>
                          </m:radPr>
                          <m:deg/>
                          <m:e>
                            <m:r>
                              <a:rPr lang="en-US" sz="2800" i="1">
                                <a:solidFill>
                                  <a:srgbClr val="004000"/>
                                </a:solidFill>
                                <a:latin typeface="Cambria Math" panose="02040503050406030204" pitchFamily="18" charset="0"/>
                              </a:rPr>
                              <m:t>2</m:t>
                            </m:r>
                          </m:e>
                        </m:rad>
                        <m:func>
                          <m:funcPr>
                            <m:ctrlPr>
                              <a:rPr lang="en-US" sz="2800" i="1">
                                <a:solidFill>
                                  <a:srgbClr val="004000"/>
                                </a:solidFill>
                                <a:latin typeface="Cambria Math" panose="02040503050406030204" pitchFamily="18" charset="0"/>
                              </a:rPr>
                            </m:ctrlPr>
                          </m:funcPr>
                          <m:fName>
                            <m:r>
                              <m:rPr>
                                <m:sty m:val="p"/>
                              </m:rPr>
                              <a:rPr lang="en-US" sz="2800" i="0">
                                <a:solidFill>
                                  <a:srgbClr val="004000"/>
                                </a:solidFill>
                                <a:latin typeface="Cambria Math" panose="02040503050406030204" pitchFamily="18" charset="0"/>
                              </a:rPr>
                              <m:t>cos</m:t>
                            </m:r>
                          </m:fName>
                          <m:e>
                            <m:r>
                              <a:rPr lang="en-US" sz="2800" i="1">
                                <a:solidFill>
                                  <a:srgbClr val="004000"/>
                                </a:solidFill>
                                <a:latin typeface="Cambria Math" panose="02040503050406030204" pitchFamily="18" charset="0"/>
                              </a:rPr>
                              <m:t>(</m:t>
                            </m:r>
                          </m:e>
                        </m:func>
                        <m:r>
                          <a:rPr lang="en-US" sz="2800" i="1">
                            <a:solidFill>
                              <a:srgbClr val="004000"/>
                            </a:solidFill>
                            <a:latin typeface="Cambria Math" panose="02040503050406030204" pitchFamily="18" charset="0"/>
                          </a:rPr>
                          <m:t>100</m:t>
                        </m:r>
                        <m:r>
                          <a:rPr lang="en-US" sz="2800" i="1">
                            <a:solidFill>
                              <a:srgbClr val="004000"/>
                            </a:solidFill>
                            <a:latin typeface="Cambria Math" panose="02040503050406030204" pitchFamily="18" charset="0"/>
                          </a:rPr>
                          <m:t>𝜋</m:t>
                        </m:r>
                        <m:r>
                          <a:rPr lang="en-US" sz="2800" i="1">
                            <a:solidFill>
                              <a:srgbClr val="004000"/>
                            </a:solidFill>
                            <a:latin typeface="Cambria Math" panose="02040503050406030204" pitchFamily="18" charset="0"/>
                          </a:rPr>
                          <m:t>𝑡</m:t>
                        </m:r>
                        <m:r>
                          <a:rPr lang="en-US" sz="2800" i="1">
                            <a:solidFill>
                              <a:srgbClr val="004000"/>
                            </a:solidFill>
                            <a:latin typeface="Cambria Math" panose="02040503050406030204" pitchFamily="18" charset="0"/>
                          </a:rPr>
                          <m:t>)</m:t>
                        </m:r>
                        <m:r>
                          <a:rPr lang="en-US" sz="2800" i="1">
                            <a:solidFill>
                              <a:srgbClr val="004000"/>
                            </a:solidFill>
                            <a:latin typeface="Cambria Math" panose="02040503050406030204" pitchFamily="18" charset="0"/>
                          </a:rPr>
                          <m:t>𝑉</m:t>
                        </m:r>
                      </m:oMath>
                    </m:oMathPara>
                  </a14:m>
                  <a:endParaRPr lang="en-US" sz="2800"/>
                </a:p>
              </p:txBody>
            </p:sp>
          </mc:Choice>
          <mc:Fallback xmlns="">
            <p:sp>
              <p:nvSpPr>
                <p:cNvPr id="19" name="Object 30">
                  <a:extLst>
                    <a:ext uri="{FF2B5EF4-FFF2-40B4-BE49-F238E27FC236}">
                      <a16:creationId xmlns:a16="http://schemas.microsoft.com/office/drawing/2014/main" id="{862CC0BE-86B7-4891-9EF5-3F7E0CB5B912}"/>
                    </a:ext>
                  </a:extLst>
                </p:cNvPr>
                <p:cNvSpPr txBox="1">
                  <a:spLocks noRot="1" noChangeAspect="1" noMove="1" noResize="1" noEditPoints="1" noAdjustHandles="1" noChangeArrowheads="1" noChangeShapeType="1" noTextEdit="1"/>
                </p:cNvSpPr>
                <p:nvPr/>
              </p:nvSpPr>
              <p:spPr bwMode="auto">
                <a:xfrm>
                  <a:off x="5556249" y="3505200"/>
                  <a:ext cx="4181475" cy="596900"/>
                </a:xfrm>
                <a:prstGeom prst="rect">
                  <a:avLst/>
                </a:prstGeom>
                <a:blipFill>
                  <a:blip r:embed="rId5"/>
                  <a:stretch>
                    <a:fillRect/>
                  </a:stretch>
                </a:blipFill>
                <a:ln>
                  <a:noFill/>
                </a:ln>
              </p:spPr>
              <p:txBody>
                <a:bodyPr/>
                <a:lstStyle/>
                <a:p>
                  <a:r>
                    <a:rPr lang="en-US">
                      <a:noFill/>
                    </a:rPr>
                    <a:t> </a:t>
                  </a:r>
                </a:p>
              </p:txBody>
            </p:sp>
          </mc:Fallback>
        </mc:AlternateContent>
      </p:grpSp>
      <p:pic>
        <p:nvPicPr>
          <p:cNvPr id="22" name="Picture 21" descr="empty-red-rectangle">
            <a:extLst>
              <a:ext uri="{FF2B5EF4-FFF2-40B4-BE49-F238E27FC236}">
                <a16:creationId xmlns:a16="http://schemas.microsoft.com/office/drawing/2014/main" id="{6357F831-B438-4E1B-B327-418231EA89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2827" y="2760476"/>
            <a:ext cx="43087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empty-red-rectangle">
            <a:extLst>
              <a:ext uri="{FF2B5EF4-FFF2-40B4-BE49-F238E27FC236}">
                <a16:creationId xmlns:a16="http://schemas.microsoft.com/office/drawing/2014/main" id="{8B1AD564-3233-4692-BA8D-DD7EE8E5A1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6482" y="4353038"/>
            <a:ext cx="4601406" cy="65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4" name="Object 1">
                <a:extLst>
                  <a:ext uri="{FF2B5EF4-FFF2-40B4-BE49-F238E27FC236}">
                    <a16:creationId xmlns:a16="http://schemas.microsoft.com/office/drawing/2014/main" id="{AEC75328-2E8D-478B-96F3-F94AF0250A9F}"/>
                  </a:ext>
                </a:extLst>
              </p:cNvPr>
              <p:cNvSpPr txBox="1"/>
              <p:nvPr/>
            </p:nvSpPr>
            <p:spPr bwMode="auto">
              <a:xfrm>
                <a:off x="3428944" y="2912876"/>
                <a:ext cx="5894386" cy="87630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800" i="1" smtClean="0">
                          <a:solidFill>
                            <a:srgbClr val="000000"/>
                          </a:solidFill>
                          <a:latin typeface="Cambria Math" panose="02040503050406030204" pitchFamily="18" charset="0"/>
                        </a:rPr>
                        <m:t>𝑇𝑎</m:t>
                      </m:r>
                      <m:r>
                        <a:rPr lang="en-US" sz="2800" b="0" i="1" smtClean="0">
                          <a:solidFill>
                            <a:srgbClr val="000000"/>
                          </a:solidFill>
                          <a:latin typeface="Cambria Math" panose="02040503050406030204" pitchFamily="18" charset="0"/>
                        </a:rPr>
                        <m:t> </m:t>
                      </m:r>
                      <m:r>
                        <a:rPr lang="en-US" sz="2800" i="1">
                          <a:solidFill>
                            <a:srgbClr val="000000"/>
                          </a:solidFill>
                          <a:latin typeface="Cambria Math" panose="02040503050406030204" pitchFamily="18" charset="0"/>
                        </a:rPr>
                        <m:t>𝑐</m:t>
                      </m:r>
                      <m:r>
                        <a:rPr lang="en-US" sz="2800" i="1">
                          <a:solidFill>
                            <a:srgbClr val="000000"/>
                          </a:solidFill>
                          <a:latin typeface="Cambria Math" panose="02040503050406030204" pitchFamily="18" charset="0"/>
                        </a:rPr>
                        <m:t>ó :    </m:t>
                      </m:r>
                      <m:r>
                        <a:rPr lang="en-US" sz="2800" i="1">
                          <a:solidFill>
                            <a:srgbClr val="000000"/>
                          </a:solidFill>
                          <a:latin typeface="Cambria Math" panose="02040503050406030204" pitchFamily="18" charset="0"/>
                        </a:rPr>
                        <m:t>𝐼</m:t>
                      </m:r>
                      <m:r>
                        <a:rPr lang="en-US" sz="2800" i="1">
                          <a:solidFill>
                            <a:srgbClr val="000000"/>
                          </a:solidFill>
                          <a:latin typeface="Cambria Math" panose="02040503050406030204" pitchFamily="18" charset="0"/>
                        </a:rPr>
                        <m:t>=</m:t>
                      </m:r>
                      <m:f>
                        <m:fPr>
                          <m:ctrlPr>
                            <a:rPr lang="en-US" sz="2800" i="1">
                              <a:solidFill>
                                <a:srgbClr val="000000"/>
                              </a:solidFill>
                              <a:latin typeface="Cambria Math" panose="02040503050406030204" pitchFamily="18" charset="0"/>
                            </a:rPr>
                          </m:ctrlPr>
                        </m:fPr>
                        <m:num>
                          <m:r>
                            <a:rPr lang="en-US" sz="2800" i="1">
                              <a:solidFill>
                                <a:srgbClr val="000000"/>
                              </a:solidFill>
                              <a:latin typeface="Cambria Math" panose="02040503050406030204" pitchFamily="18" charset="0"/>
                            </a:rPr>
                            <m:t>𝑈</m:t>
                          </m:r>
                        </m:num>
                        <m:den>
                          <m:r>
                            <a:rPr lang="en-US" sz="2800" i="1">
                              <a:solidFill>
                                <a:srgbClr val="000000"/>
                              </a:solidFill>
                              <a:latin typeface="Cambria Math" panose="02040503050406030204" pitchFamily="18" charset="0"/>
                            </a:rPr>
                            <m:t>𝑅</m:t>
                          </m:r>
                        </m:den>
                      </m:f>
                      <m:r>
                        <a:rPr lang="en-US" sz="2800" i="1">
                          <a:solidFill>
                            <a:srgbClr val="000000"/>
                          </a:solidFill>
                          <a:latin typeface="Cambria Math" panose="02040503050406030204" pitchFamily="18" charset="0"/>
                        </a:rPr>
                        <m:t>=</m:t>
                      </m:r>
                      <m:f>
                        <m:fPr>
                          <m:ctrlPr>
                            <a:rPr lang="en-US" sz="2800" i="1">
                              <a:solidFill>
                                <a:srgbClr val="000000"/>
                              </a:solidFill>
                              <a:latin typeface="Cambria Math" panose="02040503050406030204" pitchFamily="18" charset="0"/>
                            </a:rPr>
                          </m:ctrlPr>
                        </m:fPr>
                        <m:num>
                          <m:r>
                            <a:rPr lang="en-US" sz="2800" i="1">
                              <a:solidFill>
                                <a:srgbClr val="000000"/>
                              </a:solidFill>
                              <a:latin typeface="Cambria Math" panose="02040503050406030204" pitchFamily="18" charset="0"/>
                            </a:rPr>
                            <m:t>100</m:t>
                          </m:r>
                        </m:num>
                        <m:den>
                          <m:r>
                            <a:rPr lang="en-US" sz="2800" i="1">
                              <a:solidFill>
                                <a:srgbClr val="000000"/>
                              </a:solidFill>
                              <a:latin typeface="Cambria Math" panose="02040503050406030204" pitchFamily="18" charset="0"/>
                            </a:rPr>
                            <m:t>20</m:t>
                          </m:r>
                        </m:den>
                      </m:f>
                      <m:r>
                        <a:rPr lang="en-US" sz="2800" i="1">
                          <a:solidFill>
                            <a:srgbClr val="000000"/>
                          </a:solidFill>
                          <a:latin typeface="Cambria Math" panose="02040503050406030204" pitchFamily="18" charset="0"/>
                        </a:rPr>
                        <m:t>=5(</m:t>
                      </m:r>
                      <m:r>
                        <a:rPr lang="en-US" sz="2800" i="1">
                          <a:solidFill>
                            <a:srgbClr val="000000"/>
                          </a:solidFill>
                          <a:latin typeface="Cambria Math" panose="02040503050406030204" pitchFamily="18" charset="0"/>
                        </a:rPr>
                        <m:t>𝐴</m:t>
                      </m:r>
                      <m:r>
                        <a:rPr lang="en-US" sz="2800" i="1">
                          <a:solidFill>
                            <a:srgbClr val="000000"/>
                          </a:solidFill>
                          <a:latin typeface="Cambria Math" panose="02040503050406030204" pitchFamily="18" charset="0"/>
                        </a:rPr>
                        <m:t>)</m:t>
                      </m:r>
                    </m:oMath>
                  </m:oMathPara>
                </a14:m>
                <a:endParaRPr lang="en-US" sz="2800"/>
              </a:p>
            </p:txBody>
          </p:sp>
        </mc:Choice>
        <mc:Fallback xmlns="">
          <p:sp>
            <p:nvSpPr>
              <p:cNvPr id="24" name="Object 1">
                <a:extLst>
                  <a:ext uri="{FF2B5EF4-FFF2-40B4-BE49-F238E27FC236}">
                    <a16:creationId xmlns:a16="http://schemas.microsoft.com/office/drawing/2014/main" id="{AEC75328-2E8D-478B-96F3-F94AF0250A9F}"/>
                  </a:ext>
                </a:extLst>
              </p:cNvPr>
              <p:cNvSpPr txBox="1">
                <a:spLocks noRot="1" noChangeAspect="1" noMove="1" noResize="1" noEditPoints="1" noAdjustHandles="1" noChangeArrowheads="1" noChangeShapeType="1" noTextEdit="1"/>
              </p:cNvSpPr>
              <p:nvPr/>
            </p:nvSpPr>
            <p:spPr bwMode="auto">
              <a:xfrm>
                <a:off x="3428944" y="2912876"/>
                <a:ext cx="5894386" cy="876300"/>
              </a:xfrm>
              <a:prstGeom prst="rect">
                <a:avLst/>
              </a:prstGeom>
              <a:blipFill>
                <a:blip r:embed="rId7"/>
                <a:stretch>
                  <a:fillRect/>
                </a:stretch>
              </a:blipFill>
              <a:ln>
                <a:no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Object 77">
                <a:extLst>
                  <a:ext uri="{FF2B5EF4-FFF2-40B4-BE49-F238E27FC236}">
                    <a16:creationId xmlns:a16="http://schemas.microsoft.com/office/drawing/2014/main" id="{8D937281-8FA9-41E0-85A5-73C38A5335FC}"/>
                  </a:ext>
                </a:extLst>
              </p:cNvPr>
              <p:cNvSpPr txBox="1"/>
              <p:nvPr/>
            </p:nvSpPr>
            <p:spPr bwMode="auto">
              <a:xfrm>
                <a:off x="4724344" y="4321393"/>
                <a:ext cx="5058606" cy="568325"/>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800" i="1">
                          <a:solidFill>
                            <a:srgbClr val="000000"/>
                          </a:solidFill>
                          <a:latin typeface="Cambria Math" panose="02040503050406030204" pitchFamily="18" charset="0"/>
                        </a:rPr>
                        <m:t>𝑖</m:t>
                      </m:r>
                      <m:r>
                        <a:rPr lang="en-US" sz="2800" i="1">
                          <a:solidFill>
                            <a:srgbClr val="000000"/>
                          </a:solidFill>
                          <a:latin typeface="Cambria Math" panose="02040503050406030204" pitchFamily="18" charset="0"/>
                        </a:rPr>
                        <m:t>=5</m:t>
                      </m:r>
                      <m:rad>
                        <m:radPr>
                          <m:degHide m:val="on"/>
                          <m:ctrlPr>
                            <a:rPr lang="en-US" sz="2800" i="1">
                              <a:solidFill>
                                <a:srgbClr val="000000"/>
                              </a:solidFill>
                              <a:latin typeface="Cambria Math" panose="02040503050406030204" pitchFamily="18" charset="0"/>
                            </a:rPr>
                          </m:ctrlPr>
                        </m:radPr>
                        <m:deg/>
                        <m:e>
                          <m:r>
                            <a:rPr lang="en-US" sz="2800" i="1">
                              <a:solidFill>
                                <a:srgbClr val="000000"/>
                              </a:solidFill>
                              <a:latin typeface="Cambria Math" panose="02040503050406030204" pitchFamily="18" charset="0"/>
                            </a:rPr>
                            <m:t>2</m:t>
                          </m:r>
                        </m:e>
                      </m:rad>
                      <m:func>
                        <m:funcPr>
                          <m:ctrlPr>
                            <a:rPr lang="en-US" sz="2800" i="1">
                              <a:solidFill>
                                <a:srgbClr val="000000"/>
                              </a:solidFill>
                              <a:latin typeface="Cambria Math" panose="02040503050406030204" pitchFamily="18" charset="0"/>
                            </a:rPr>
                          </m:ctrlPr>
                        </m:funcPr>
                        <m:fName>
                          <m:r>
                            <m:rPr>
                              <m:sty m:val="p"/>
                            </m:rPr>
                            <a:rPr lang="en-US" sz="2800" i="0">
                              <a:solidFill>
                                <a:srgbClr val="000000"/>
                              </a:solidFill>
                              <a:latin typeface="Cambria Math" panose="02040503050406030204" pitchFamily="18" charset="0"/>
                            </a:rPr>
                            <m:t>cos</m:t>
                          </m:r>
                        </m:fName>
                        <m:e>
                          <m:r>
                            <a:rPr lang="en-US" sz="2800" i="1">
                              <a:solidFill>
                                <a:srgbClr val="000000"/>
                              </a:solidFill>
                              <a:latin typeface="Cambria Math" panose="02040503050406030204" pitchFamily="18" charset="0"/>
                            </a:rPr>
                            <m:t>(</m:t>
                          </m:r>
                        </m:e>
                      </m:func>
                      <m:r>
                        <a:rPr lang="en-US" sz="2800" i="1">
                          <a:solidFill>
                            <a:srgbClr val="000000"/>
                          </a:solidFill>
                          <a:latin typeface="Cambria Math" panose="02040503050406030204" pitchFamily="18" charset="0"/>
                        </a:rPr>
                        <m:t>100</m:t>
                      </m:r>
                      <m:r>
                        <a:rPr lang="en-US" sz="2800" i="1">
                          <a:solidFill>
                            <a:srgbClr val="000000"/>
                          </a:solidFill>
                          <a:latin typeface="Cambria Math" panose="02040503050406030204" pitchFamily="18" charset="0"/>
                        </a:rPr>
                        <m:t>𝜋</m:t>
                      </m:r>
                      <m:r>
                        <a:rPr lang="en-US" sz="2800" i="1">
                          <a:solidFill>
                            <a:srgbClr val="000000"/>
                          </a:solidFill>
                          <a:latin typeface="Cambria Math" panose="02040503050406030204" pitchFamily="18" charset="0"/>
                        </a:rPr>
                        <m:t>𝑡</m:t>
                      </m:r>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𝐴</m:t>
                      </m:r>
                      <m:r>
                        <a:rPr lang="en-US" sz="2800" i="1">
                          <a:solidFill>
                            <a:srgbClr val="000000"/>
                          </a:solidFill>
                          <a:latin typeface="Cambria Math" panose="02040503050406030204" pitchFamily="18" charset="0"/>
                        </a:rPr>
                        <m:t>)</m:t>
                      </m:r>
                    </m:oMath>
                  </m:oMathPara>
                </a14:m>
                <a:endParaRPr lang="en-US" sz="2800"/>
              </a:p>
            </p:txBody>
          </p:sp>
        </mc:Choice>
        <mc:Fallback xmlns="">
          <p:sp>
            <p:nvSpPr>
              <p:cNvPr id="25" name="Object 77">
                <a:extLst>
                  <a:ext uri="{FF2B5EF4-FFF2-40B4-BE49-F238E27FC236}">
                    <a16:creationId xmlns:a16="http://schemas.microsoft.com/office/drawing/2014/main" id="{8D937281-8FA9-41E0-85A5-73C38A5335FC}"/>
                  </a:ext>
                </a:extLst>
              </p:cNvPr>
              <p:cNvSpPr txBox="1">
                <a:spLocks noRot="1" noChangeAspect="1" noMove="1" noResize="1" noEditPoints="1" noAdjustHandles="1" noChangeArrowheads="1" noChangeShapeType="1" noTextEdit="1"/>
              </p:cNvSpPr>
              <p:nvPr/>
            </p:nvSpPr>
            <p:spPr bwMode="auto">
              <a:xfrm>
                <a:off x="4724344" y="4321393"/>
                <a:ext cx="5058606" cy="568325"/>
              </a:xfrm>
              <a:prstGeom prst="rect">
                <a:avLst/>
              </a:prstGeom>
              <a:blipFill>
                <a:blip r:embed="rId8"/>
                <a:stretch>
                  <a:fillRect/>
                </a:stretch>
              </a:blipFill>
              <a:ln>
                <a:noFill/>
              </a:ln>
            </p:spPr>
            <p:txBody>
              <a:bodyPr/>
              <a:lstStyle/>
              <a:p>
                <a:r>
                  <a:rPr lang="vi-VN">
                    <a:noFill/>
                  </a:rPr>
                  <a:t> </a:t>
                </a:r>
              </a:p>
            </p:txBody>
          </p:sp>
        </mc:Fallback>
      </mc:AlternateContent>
      <p:sp>
        <p:nvSpPr>
          <p:cNvPr id="26" name="Rectangle 21">
            <a:extLst>
              <a:ext uri="{FF2B5EF4-FFF2-40B4-BE49-F238E27FC236}">
                <a16:creationId xmlns:a16="http://schemas.microsoft.com/office/drawing/2014/main" id="{380B6AF6-CD59-4542-940D-AE4502B20801}"/>
              </a:ext>
            </a:extLst>
          </p:cNvPr>
          <p:cNvSpPr>
            <a:spLocks noChangeArrowheads="1"/>
          </p:cNvSpPr>
          <p:nvPr/>
        </p:nvSpPr>
        <p:spPr bwMode="auto">
          <a:xfrm>
            <a:off x="2990497" y="4332718"/>
            <a:ext cx="236825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r>
              <a:rPr lang="en-US" sz="2800">
                <a:latin typeface="+mj-lt"/>
              </a:rPr>
              <a:t>Biểu thức</a:t>
            </a:r>
          </a:p>
        </p:txBody>
      </p:sp>
    </p:spTree>
    <p:extLst>
      <p:ext uri="{BB962C8B-B14F-4D97-AF65-F5344CB8AC3E}">
        <p14:creationId xmlns:p14="http://schemas.microsoft.com/office/powerpoint/2010/main" val="117248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10291423-95A1-40E3-8DFB-3DD0214E5A61}"/>
              </a:ext>
            </a:extLst>
          </p:cNvPr>
          <p:cNvGrpSpPr/>
          <p:nvPr/>
        </p:nvGrpSpPr>
        <p:grpSpPr>
          <a:xfrm>
            <a:off x="4333291" y="38481"/>
            <a:ext cx="3339997" cy="581082"/>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C7FB6C2F-506F-454E-8581-A27C7BF6A8CB}"/>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D4EA860B-76BB-4F82-8CD2-232B80EA5986}"/>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Thảo luận</a:t>
              </a:r>
            </a:p>
          </p:txBody>
        </p:sp>
      </p:grpSp>
      <p:pic>
        <p:nvPicPr>
          <p:cNvPr id="7" name="Picture 2" descr="http://www.test.e1t.in/wp-content/uploads/2014/08/is2.png">
            <a:hlinkClick r:id="rId2"/>
            <a:extLst>
              <a:ext uri="{FF2B5EF4-FFF2-40B4-BE49-F238E27FC236}">
                <a16:creationId xmlns:a16="http://schemas.microsoft.com/office/drawing/2014/main" id="{84536FC9-99D1-42B3-AAA8-9DBA2A2CE04F}"/>
              </a:ext>
            </a:extLst>
          </p:cNvPr>
          <p:cNvPicPr>
            <a:picLocks noChangeAspect="1" noChangeArrowheads="1"/>
          </p:cNvPicPr>
          <p:nvPr/>
        </p:nvPicPr>
        <p:blipFill>
          <a:blip r:embed="rId3" cstate="print"/>
          <a:srcRect/>
          <a:stretch>
            <a:fillRect/>
          </a:stretch>
        </p:blipFill>
        <p:spPr bwMode="auto">
          <a:xfrm>
            <a:off x="22123" y="422611"/>
            <a:ext cx="1192260" cy="1326942"/>
          </a:xfrm>
          <a:prstGeom prst="rect">
            <a:avLst/>
          </a:prstGeom>
          <a:noFill/>
        </p:spPr>
      </p:pic>
      <p:sp>
        <p:nvSpPr>
          <p:cNvPr id="8" name="Rectangle 7">
            <a:extLst>
              <a:ext uri="{FF2B5EF4-FFF2-40B4-BE49-F238E27FC236}">
                <a16:creationId xmlns:a16="http://schemas.microsoft.com/office/drawing/2014/main" id="{0EAB15CD-06C0-4414-BBA9-486464F88EF7}"/>
              </a:ext>
            </a:extLst>
          </p:cNvPr>
          <p:cNvSpPr/>
          <p:nvPr/>
        </p:nvSpPr>
        <p:spPr>
          <a:xfrm>
            <a:off x="914400" y="832166"/>
            <a:ext cx="11201400" cy="507831"/>
          </a:xfrm>
          <a:prstGeom prst="rect">
            <a:avLst/>
          </a:prstGeom>
        </p:spPr>
        <p:txBody>
          <a:bodyPr wrap="square">
            <a:spAutoFit/>
          </a:bodyPr>
          <a:lstStyle/>
          <a:p>
            <a:pPr marL="514350" indent="-514350" algn="ctr"/>
            <a:r>
              <a:rPr lang="en-US" sz="2700" i="1" dirty="0">
                <a:solidFill>
                  <a:srgbClr val="0070C0"/>
                </a:solidFill>
                <a:cs typeface="Arial" panose="020B0604020202020204" pitchFamily="34" charset="0"/>
              </a:rPr>
              <a:t>Điều gì xảy ra khi dòng điện đi qua một tụ điện?</a:t>
            </a:r>
            <a:endParaRPr lang="en-US" sz="2700" i="1" dirty="0">
              <a:solidFill>
                <a:srgbClr val="0070C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F5F1F3A-80E6-48A3-9659-6E42DB05CCA1}"/>
              </a:ext>
            </a:extLst>
          </p:cNvPr>
          <p:cNvSpPr txBox="1"/>
          <p:nvPr/>
        </p:nvSpPr>
        <p:spPr>
          <a:xfrm>
            <a:off x="2019300" y="6304002"/>
            <a:ext cx="7467600" cy="553998"/>
          </a:xfrm>
          <a:prstGeom prst="rect">
            <a:avLst/>
          </a:prstGeom>
          <a:noFill/>
        </p:spPr>
        <p:txBody>
          <a:bodyPr wrap="square" rtlCol="0">
            <a:spAutoFit/>
          </a:bodyPr>
          <a:lstStyle/>
          <a:p>
            <a:pPr algn="ctr"/>
            <a:r>
              <a:rPr lang="en-US" sz="3000"/>
              <a:t>Một số loại tụ điện</a:t>
            </a:r>
          </a:p>
        </p:txBody>
      </p:sp>
      <p:pic>
        <p:nvPicPr>
          <p:cNvPr id="12" name="Content Placeholder 4" descr="A picture containing text, wall, indoor&#10;&#10;Description automatically generated">
            <a:extLst>
              <a:ext uri="{FF2B5EF4-FFF2-40B4-BE49-F238E27FC236}">
                <a16:creationId xmlns:a16="http://schemas.microsoft.com/office/drawing/2014/main" id="{7A2FFE79-4C70-43A2-9BDB-ACA3908407A4}"/>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16840" t="4458" r="19905" b="660"/>
          <a:stretch/>
        </p:blipFill>
        <p:spPr>
          <a:xfrm>
            <a:off x="1447800" y="1727202"/>
            <a:ext cx="3743829" cy="3743828"/>
          </a:xfrm>
          <a:prstGeom prst="rect">
            <a:avLst/>
          </a:prstGeom>
          <a:ln>
            <a:noFill/>
          </a:ln>
          <a:effectLst>
            <a:softEdge rad="112500"/>
          </a:effectLst>
        </p:spPr>
      </p:pic>
      <p:pic>
        <p:nvPicPr>
          <p:cNvPr id="13" name="Picture 12" descr="A picture containing wall, indoor&#10;&#10;Description automatically generated">
            <a:extLst>
              <a:ext uri="{FF2B5EF4-FFF2-40B4-BE49-F238E27FC236}">
                <a16:creationId xmlns:a16="http://schemas.microsoft.com/office/drawing/2014/main" id="{9382DE31-1619-4C74-BA48-C6BB6042D12A}"/>
              </a:ext>
            </a:extLst>
          </p:cNvPr>
          <p:cNvPicPr>
            <a:picLocks noChangeAspect="1"/>
          </p:cNvPicPr>
          <p:nvPr/>
        </p:nvPicPr>
        <p:blipFill rotWithShape="1">
          <a:blip r:embed="rId5">
            <a:extLst>
              <a:ext uri="{28A0092B-C50C-407E-A947-70E740481C1C}">
                <a14:useLocalDpi xmlns:a14="http://schemas.microsoft.com/office/drawing/2010/main" val="0"/>
              </a:ext>
            </a:extLst>
          </a:blip>
          <a:srcRect l="11089" r="12742" b="-1133"/>
          <a:stretch/>
        </p:blipFill>
        <p:spPr>
          <a:xfrm>
            <a:off x="5525359" y="1727202"/>
            <a:ext cx="4295857" cy="3833979"/>
          </a:xfrm>
          <a:prstGeom prst="rect">
            <a:avLst/>
          </a:prstGeom>
          <a:ln>
            <a:noFill/>
          </a:ln>
          <a:effectLst>
            <a:softEdge rad="112500"/>
          </a:effectLst>
        </p:spPr>
      </p:pic>
    </p:spTree>
    <p:extLst>
      <p:ext uri="{BB962C8B-B14F-4D97-AF65-F5344CB8AC3E}">
        <p14:creationId xmlns:p14="http://schemas.microsoft.com/office/powerpoint/2010/main" val="36898935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2500</TotalTime>
  <Words>2126</Words>
  <PresentationFormat>Widescreen</PresentationFormat>
  <Paragraphs>358</Paragraphs>
  <Slides>31</Slides>
  <Notes>15</Notes>
  <HiddenSlides>0</HiddenSlides>
  <MMClips>4</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0" baseType="lpstr">
      <vt:lpstr>SimHei</vt:lpstr>
      <vt:lpstr>Arial</vt:lpstr>
      <vt:lpstr>Calibri</vt:lpstr>
      <vt:lpstr>Cambria Math</vt:lpstr>
      <vt:lpstr>Symbol</vt:lpstr>
      <vt:lpstr>Tahoma</vt:lpstr>
      <vt:lpstr>Times New Roman</vt:lpstr>
      <vt:lpstr>Default Design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2010-11-06T19:18:40Z</dcterms:created>
  <dcterms:modified xsi:type="dcterms:W3CDTF">2021-11-03T08:48:46Z</dcterms:modified>
</cp:coreProperties>
</file>