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81" r:id="rId24"/>
    <p:sldId id="282" r:id="rId25"/>
    <p:sldId id="283" r:id="rId26"/>
    <p:sldId id="284" r:id="rId27"/>
    <p:sldId id="285" r:id="rId28"/>
    <p:sldId id="287" r:id="rId29"/>
    <p:sldId id="288" r:id="rId30"/>
    <p:sldId id="289" r:id="rId31"/>
    <p:sldId id="290" r:id="rId32"/>
    <p:sldId id="291" r:id="rId33"/>
    <p:sldId id="292"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C098B9-70E4-4FEB-87EB-26CE5415CC2B}" type="doc">
      <dgm:prSet loTypeId="urn:microsoft.com/office/officeart/2008/layout/VerticalCurvedList" loCatId="list" qsTypeId="urn:microsoft.com/office/officeart/2005/8/quickstyle/3d4" qsCatId="3D" csTypeId="urn:microsoft.com/office/officeart/2005/8/colors/accent1_2" csCatId="accent1" phldr="1"/>
      <dgm:spPr/>
      <dgm:t>
        <a:bodyPr/>
        <a:lstStyle/>
        <a:p>
          <a:endParaRPr lang="en-US"/>
        </a:p>
      </dgm:t>
    </dgm:pt>
    <dgm:pt modelId="{5A8C025B-A032-4582-B16F-53AFE6F4EF22}">
      <dgm:prSet phldrT="[Text]" custT="1"/>
      <dgm:spPr/>
      <dgm:t>
        <a:bodyPr/>
        <a:lstStyle/>
        <a:p>
          <a:r>
            <a:rPr lang="en-US" sz="2400" dirty="0" smtClean="0"/>
            <a:t>(6 </a:t>
          </a:r>
          <a:r>
            <a:rPr lang="en-US" sz="2400" dirty="0" err="1" smtClean="0"/>
            <a:t>câu</a:t>
          </a:r>
          <a:r>
            <a:rPr lang="en-US" sz="2400" dirty="0" smtClean="0"/>
            <a:t> </a:t>
          </a:r>
          <a:r>
            <a:rPr lang="en-US" sz="2400" dirty="0" err="1" smtClean="0"/>
            <a:t>đầu</a:t>
          </a:r>
          <a:r>
            <a:rPr lang="en-US" sz="2400" dirty="0" smtClean="0"/>
            <a:t>): </a:t>
          </a:r>
          <a:r>
            <a:rPr lang="en-US" sz="2400" dirty="0" err="1" smtClean="0"/>
            <a:t>Khung</a:t>
          </a:r>
          <a:r>
            <a:rPr lang="en-US" sz="2400" dirty="0" smtClean="0"/>
            <a:t> </a:t>
          </a:r>
          <a:r>
            <a:rPr lang="en-US" sz="2400" dirty="0" err="1" smtClean="0"/>
            <a:t>cảnh</a:t>
          </a:r>
          <a:r>
            <a:rPr lang="en-US" sz="2400" dirty="0" smtClean="0"/>
            <a:t> </a:t>
          </a:r>
          <a:r>
            <a:rPr lang="en-US" sz="2400" dirty="0" err="1" smtClean="0"/>
            <a:t>lầu</a:t>
          </a:r>
          <a:r>
            <a:rPr lang="en-US" sz="2400" dirty="0" smtClean="0"/>
            <a:t> </a:t>
          </a:r>
          <a:r>
            <a:rPr lang="en-US" sz="2400" dirty="0" err="1" smtClean="0"/>
            <a:t>Ngưng</a:t>
          </a:r>
          <a:r>
            <a:rPr lang="en-US" sz="2400" dirty="0" smtClean="0"/>
            <a:t> </a:t>
          </a:r>
          <a:r>
            <a:rPr lang="en-US" sz="2400" dirty="0" err="1" smtClean="0"/>
            <a:t>Bích</a:t>
          </a:r>
          <a:r>
            <a:rPr lang="en-US" sz="2400" dirty="0" smtClean="0"/>
            <a:t> </a:t>
          </a:r>
          <a:r>
            <a:rPr lang="en-US" sz="2400" dirty="0" err="1" smtClean="0"/>
            <a:t>và</a:t>
          </a:r>
          <a:r>
            <a:rPr lang="en-US" sz="2400" dirty="0" smtClean="0"/>
            <a:t> </a:t>
          </a:r>
          <a:r>
            <a:rPr lang="en-US" sz="2400" dirty="0" err="1" smtClean="0"/>
            <a:t>tâm</a:t>
          </a:r>
          <a:r>
            <a:rPr lang="en-US" sz="2400" dirty="0" smtClean="0"/>
            <a:t> </a:t>
          </a:r>
          <a:r>
            <a:rPr lang="en-US" sz="2400" dirty="0" err="1" smtClean="0"/>
            <a:t>trạng</a:t>
          </a:r>
          <a:r>
            <a:rPr lang="en-US" sz="2400" dirty="0" smtClean="0"/>
            <a:t> </a:t>
          </a:r>
          <a:r>
            <a:rPr lang="en-US" sz="2400" dirty="0" err="1" smtClean="0"/>
            <a:t>của</a:t>
          </a:r>
          <a:r>
            <a:rPr lang="en-US" sz="2400" dirty="0" smtClean="0"/>
            <a:t> </a:t>
          </a:r>
          <a:r>
            <a:rPr lang="en-US" sz="2400" dirty="0" err="1" smtClean="0"/>
            <a:t>Kiều</a:t>
          </a:r>
          <a:endParaRPr lang="en-US" sz="2400" dirty="0"/>
        </a:p>
      </dgm:t>
    </dgm:pt>
    <dgm:pt modelId="{83C3EF4C-0A5F-4E74-98A4-9664F9F5587A}" type="parTrans" cxnId="{8861C1DF-7BB4-4880-952B-C6BBC71BF977}">
      <dgm:prSet/>
      <dgm:spPr/>
      <dgm:t>
        <a:bodyPr/>
        <a:lstStyle/>
        <a:p>
          <a:endParaRPr lang="en-US"/>
        </a:p>
      </dgm:t>
    </dgm:pt>
    <dgm:pt modelId="{D252D635-2DF9-4D2D-A5A9-FBA5CF46A0F4}" type="sibTrans" cxnId="{8861C1DF-7BB4-4880-952B-C6BBC71BF977}">
      <dgm:prSet/>
      <dgm:spPr/>
      <dgm:t>
        <a:bodyPr/>
        <a:lstStyle/>
        <a:p>
          <a:endParaRPr lang="en-US"/>
        </a:p>
      </dgm:t>
    </dgm:pt>
    <dgm:pt modelId="{D89F14AE-9100-4B1E-8BA8-1A6FC514E13F}">
      <dgm:prSet phldrT="[Text]" custT="1"/>
      <dgm:spPr/>
      <dgm:t>
        <a:bodyPr/>
        <a:lstStyle/>
        <a:p>
          <a:r>
            <a:rPr lang="en-US" sz="2400" dirty="0" smtClean="0"/>
            <a:t>(8 </a:t>
          </a:r>
          <a:r>
            <a:rPr lang="en-US" sz="2400" dirty="0" err="1" smtClean="0"/>
            <a:t>câu</a:t>
          </a:r>
          <a:r>
            <a:rPr lang="en-US" sz="2400" dirty="0" smtClean="0"/>
            <a:t> </a:t>
          </a:r>
          <a:r>
            <a:rPr lang="en-US" sz="2400" dirty="0" err="1" smtClean="0"/>
            <a:t>tiếp</a:t>
          </a:r>
          <a:r>
            <a:rPr lang="en-US" sz="2400" dirty="0" smtClean="0"/>
            <a:t>): </a:t>
          </a:r>
          <a:r>
            <a:rPr lang="en-US" sz="2400" dirty="0" err="1" smtClean="0"/>
            <a:t>Nỗi</a:t>
          </a:r>
          <a:r>
            <a:rPr lang="en-US" sz="2400" dirty="0" smtClean="0"/>
            <a:t> </a:t>
          </a:r>
          <a:r>
            <a:rPr lang="en-US" sz="2400" dirty="0" err="1" smtClean="0"/>
            <a:t>nhớ</a:t>
          </a:r>
          <a:r>
            <a:rPr lang="en-US" sz="2400" dirty="0" smtClean="0"/>
            <a:t> </a:t>
          </a:r>
          <a:r>
            <a:rPr lang="en-US" sz="2400" dirty="0" err="1" smtClean="0"/>
            <a:t>người</a:t>
          </a:r>
          <a:r>
            <a:rPr lang="en-US" sz="2400" dirty="0" smtClean="0"/>
            <a:t> </a:t>
          </a:r>
          <a:r>
            <a:rPr lang="en-US" sz="2400" dirty="0" err="1" smtClean="0"/>
            <a:t>thân</a:t>
          </a:r>
          <a:endParaRPr lang="en-US" sz="2400" dirty="0"/>
        </a:p>
      </dgm:t>
    </dgm:pt>
    <dgm:pt modelId="{5F953F10-0D6A-49AB-9283-BC6CB0822DBB}" type="parTrans" cxnId="{AFEBC121-573B-46AB-8F43-9E3C8321BC71}">
      <dgm:prSet/>
      <dgm:spPr/>
      <dgm:t>
        <a:bodyPr/>
        <a:lstStyle/>
        <a:p>
          <a:endParaRPr lang="en-US"/>
        </a:p>
      </dgm:t>
    </dgm:pt>
    <dgm:pt modelId="{F32E480E-9A7C-4E63-8470-95E951CEBC56}" type="sibTrans" cxnId="{AFEBC121-573B-46AB-8F43-9E3C8321BC71}">
      <dgm:prSet/>
      <dgm:spPr/>
      <dgm:t>
        <a:bodyPr/>
        <a:lstStyle/>
        <a:p>
          <a:endParaRPr lang="en-US"/>
        </a:p>
      </dgm:t>
    </dgm:pt>
    <dgm:pt modelId="{B12912C3-B647-4A5A-95AB-CA4432D5D2F1}">
      <dgm:prSet phldrT="[Text]" custT="1"/>
      <dgm:spPr/>
      <dgm:t>
        <a:bodyPr/>
        <a:lstStyle/>
        <a:p>
          <a:r>
            <a:rPr lang="en-US" sz="2400" dirty="0" smtClean="0"/>
            <a:t>(8 </a:t>
          </a:r>
          <a:r>
            <a:rPr lang="en-US" sz="2400" dirty="0" err="1" smtClean="0"/>
            <a:t>câu</a:t>
          </a:r>
          <a:r>
            <a:rPr lang="en-US" sz="2400" dirty="0" smtClean="0"/>
            <a:t> </a:t>
          </a:r>
          <a:r>
            <a:rPr lang="en-US" sz="2400" dirty="0" err="1" smtClean="0"/>
            <a:t>cuối</a:t>
          </a:r>
          <a:r>
            <a:rPr lang="en-US" sz="2400" dirty="0" smtClean="0"/>
            <a:t>): </a:t>
          </a:r>
          <a:r>
            <a:rPr lang="en-US" sz="2400" dirty="0" err="1" smtClean="0"/>
            <a:t>Tâm</a:t>
          </a:r>
          <a:r>
            <a:rPr lang="en-US" sz="2400" dirty="0" smtClean="0"/>
            <a:t> </a:t>
          </a:r>
          <a:r>
            <a:rPr lang="en-US" sz="2400" dirty="0" err="1" smtClean="0"/>
            <a:t>trạng</a:t>
          </a:r>
          <a:r>
            <a:rPr lang="en-US" sz="2400" dirty="0" smtClean="0"/>
            <a:t> </a:t>
          </a:r>
          <a:r>
            <a:rPr lang="en-US" sz="2400" dirty="0" err="1" smtClean="0"/>
            <a:t>buồn</a:t>
          </a:r>
          <a:r>
            <a:rPr lang="en-US" sz="2400" dirty="0" smtClean="0"/>
            <a:t> lo </a:t>
          </a:r>
          <a:r>
            <a:rPr lang="en-US" sz="2400" dirty="0" err="1" smtClean="0"/>
            <a:t>của</a:t>
          </a:r>
          <a:r>
            <a:rPr lang="en-US" sz="2400" dirty="0" smtClean="0"/>
            <a:t> </a:t>
          </a:r>
          <a:r>
            <a:rPr lang="en-US" sz="2400" dirty="0" err="1" smtClean="0"/>
            <a:t>Kiều</a:t>
          </a:r>
          <a:endParaRPr lang="en-US" sz="2400" dirty="0"/>
        </a:p>
      </dgm:t>
    </dgm:pt>
    <dgm:pt modelId="{BAA26B58-2C58-40CC-918A-6783E793C917}" type="parTrans" cxnId="{52448E18-A5A5-4908-9A21-AE600B58A7F1}">
      <dgm:prSet/>
      <dgm:spPr/>
      <dgm:t>
        <a:bodyPr/>
        <a:lstStyle/>
        <a:p>
          <a:endParaRPr lang="en-US"/>
        </a:p>
      </dgm:t>
    </dgm:pt>
    <dgm:pt modelId="{405DE262-A680-495D-978E-396A0EAE9085}" type="sibTrans" cxnId="{52448E18-A5A5-4908-9A21-AE600B58A7F1}">
      <dgm:prSet/>
      <dgm:spPr/>
      <dgm:t>
        <a:bodyPr/>
        <a:lstStyle/>
        <a:p>
          <a:endParaRPr lang="en-US"/>
        </a:p>
      </dgm:t>
    </dgm:pt>
    <dgm:pt modelId="{352ADF6A-A7FF-411D-AF33-7F18EEE0E4A6}" type="pres">
      <dgm:prSet presAssocID="{BCC098B9-70E4-4FEB-87EB-26CE5415CC2B}" presName="Name0" presStyleCnt="0">
        <dgm:presLayoutVars>
          <dgm:chMax val="7"/>
          <dgm:chPref val="7"/>
          <dgm:dir/>
        </dgm:presLayoutVars>
      </dgm:prSet>
      <dgm:spPr/>
      <dgm:t>
        <a:bodyPr/>
        <a:lstStyle/>
        <a:p>
          <a:endParaRPr lang="en-US"/>
        </a:p>
      </dgm:t>
    </dgm:pt>
    <dgm:pt modelId="{15AA40C9-4E9C-4EA7-8511-D3B7A0A72698}" type="pres">
      <dgm:prSet presAssocID="{BCC098B9-70E4-4FEB-87EB-26CE5415CC2B}" presName="Name1" presStyleCnt="0"/>
      <dgm:spPr/>
    </dgm:pt>
    <dgm:pt modelId="{2DFD5CF6-6A2C-4A61-8005-726AEFEA6494}" type="pres">
      <dgm:prSet presAssocID="{BCC098B9-70E4-4FEB-87EB-26CE5415CC2B}" presName="cycle" presStyleCnt="0"/>
      <dgm:spPr/>
    </dgm:pt>
    <dgm:pt modelId="{4A93A8D0-80CA-40EB-9062-3666FB667E41}" type="pres">
      <dgm:prSet presAssocID="{BCC098B9-70E4-4FEB-87EB-26CE5415CC2B}" presName="srcNode" presStyleLbl="node1" presStyleIdx="0" presStyleCnt="3"/>
      <dgm:spPr/>
    </dgm:pt>
    <dgm:pt modelId="{829F577F-1FC0-4791-9DDF-C9CAA4D409E5}" type="pres">
      <dgm:prSet presAssocID="{BCC098B9-70E4-4FEB-87EB-26CE5415CC2B}" presName="conn" presStyleLbl="parChTrans1D2" presStyleIdx="0" presStyleCnt="1"/>
      <dgm:spPr/>
      <dgm:t>
        <a:bodyPr/>
        <a:lstStyle/>
        <a:p>
          <a:endParaRPr lang="en-US"/>
        </a:p>
      </dgm:t>
    </dgm:pt>
    <dgm:pt modelId="{E4E6EEBC-6876-43BA-91C5-D22E5BFE6DCA}" type="pres">
      <dgm:prSet presAssocID="{BCC098B9-70E4-4FEB-87EB-26CE5415CC2B}" presName="extraNode" presStyleLbl="node1" presStyleIdx="0" presStyleCnt="3"/>
      <dgm:spPr/>
    </dgm:pt>
    <dgm:pt modelId="{0E688D22-7159-46B8-9C1A-59E5A13B6CD7}" type="pres">
      <dgm:prSet presAssocID="{BCC098B9-70E4-4FEB-87EB-26CE5415CC2B}" presName="dstNode" presStyleLbl="node1" presStyleIdx="0" presStyleCnt="3"/>
      <dgm:spPr/>
    </dgm:pt>
    <dgm:pt modelId="{8E3F8B5C-27C1-42FF-A2CF-97AF920843BC}" type="pres">
      <dgm:prSet presAssocID="{5A8C025B-A032-4582-B16F-53AFE6F4EF22}" presName="text_1" presStyleLbl="node1" presStyleIdx="0" presStyleCnt="3">
        <dgm:presLayoutVars>
          <dgm:bulletEnabled val="1"/>
        </dgm:presLayoutVars>
      </dgm:prSet>
      <dgm:spPr/>
      <dgm:t>
        <a:bodyPr/>
        <a:lstStyle/>
        <a:p>
          <a:endParaRPr lang="en-US"/>
        </a:p>
      </dgm:t>
    </dgm:pt>
    <dgm:pt modelId="{2629F0DC-46AF-42DE-A395-40FA5B373F6F}" type="pres">
      <dgm:prSet presAssocID="{5A8C025B-A032-4582-B16F-53AFE6F4EF22}" presName="accent_1" presStyleCnt="0"/>
      <dgm:spPr/>
    </dgm:pt>
    <dgm:pt modelId="{18648DE8-D703-4D4B-A0DA-934D900250F1}" type="pres">
      <dgm:prSet presAssocID="{5A8C025B-A032-4582-B16F-53AFE6F4EF22}" presName="accentRepeatNode" presStyleLbl="solidFgAcc1" presStyleIdx="0" presStyleCnt="3"/>
      <dgm:spPr/>
    </dgm:pt>
    <dgm:pt modelId="{59C97008-8719-4B58-B16E-B84EC831ECA8}" type="pres">
      <dgm:prSet presAssocID="{D89F14AE-9100-4B1E-8BA8-1A6FC514E13F}" presName="text_2" presStyleLbl="node1" presStyleIdx="1" presStyleCnt="3">
        <dgm:presLayoutVars>
          <dgm:bulletEnabled val="1"/>
        </dgm:presLayoutVars>
      </dgm:prSet>
      <dgm:spPr/>
      <dgm:t>
        <a:bodyPr/>
        <a:lstStyle/>
        <a:p>
          <a:endParaRPr lang="en-US"/>
        </a:p>
      </dgm:t>
    </dgm:pt>
    <dgm:pt modelId="{CA9FC4EA-DEEE-4409-9448-BDCDBE93D2DA}" type="pres">
      <dgm:prSet presAssocID="{D89F14AE-9100-4B1E-8BA8-1A6FC514E13F}" presName="accent_2" presStyleCnt="0"/>
      <dgm:spPr/>
    </dgm:pt>
    <dgm:pt modelId="{54EEE7E8-3330-4406-95ED-33926B05005A}" type="pres">
      <dgm:prSet presAssocID="{D89F14AE-9100-4B1E-8BA8-1A6FC514E13F}" presName="accentRepeatNode" presStyleLbl="solidFgAcc1" presStyleIdx="1" presStyleCnt="3"/>
      <dgm:spPr/>
    </dgm:pt>
    <dgm:pt modelId="{A2E59995-7C74-4CD7-93FE-7AF67F03CB7F}" type="pres">
      <dgm:prSet presAssocID="{B12912C3-B647-4A5A-95AB-CA4432D5D2F1}" presName="text_3" presStyleLbl="node1" presStyleIdx="2" presStyleCnt="3">
        <dgm:presLayoutVars>
          <dgm:bulletEnabled val="1"/>
        </dgm:presLayoutVars>
      </dgm:prSet>
      <dgm:spPr/>
      <dgm:t>
        <a:bodyPr/>
        <a:lstStyle/>
        <a:p>
          <a:endParaRPr lang="en-US"/>
        </a:p>
      </dgm:t>
    </dgm:pt>
    <dgm:pt modelId="{C624309A-C925-41E6-8B1C-239D6CD951C3}" type="pres">
      <dgm:prSet presAssocID="{B12912C3-B647-4A5A-95AB-CA4432D5D2F1}" presName="accent_3" presStyleCnt="0"/>
      <dgm:spPr/>
    </dgm:pt>
    <dgm:pt modelId="{4D2AC726-AE19-4678-864E-AC9536504BDD}" type="pres">
      <dgm:prSet presAssocID="{B12912C3-B647-4A5A-95AB-CA4432D5D2F1}" presName="accentRepeatNode" presStyleLbl="solidFgAcc1" presStyleIdx="2" presStyleCnt="3"/>
      <dgm:spPr/>
    </dgm:pt>
  </dgm:ptLst>
  <dgm:cxnLst>
    <dgm:cxn modelId="{52448E18-A5A5-4908-9A21-AE600B58A7F1}" srcId="{BCC098B9-70E4-4FEB-87EB-26CE5415CC2B}" destId="{B12912C3-B647-4A5A-95AB-CA4432D5D2F1}" srcOrd="2" destOrd="0" parTransId="{BAA26B58-2C58-40CC-918A-6783E793C917}" sibTransId="{405DE262-A680-495D-978E-396A0EAE9085}"/>
    <dgm:cxn modelId="{AFEBC121-573B-46AB-8F43-9E3C8321BC71}" srcId="{BCC098B9-70E4-4FEB-87EB-26CE5415CC2B}" destId="{D89F14AE-9100-4B1E-8BA8-1A6FC514E13F}" srcOrd="1" destOrd="0" parTransId="{5F953F10-0D6A-49AB-9283-BC6CB0822DBB}" sibTransId="{F32E480E-9A7C-4E63-8470-95E951CEBC56}"/>
    <dgm:cxn modelId="{8B481492-929E-4829-A804-07863117AE00}" type="presOf" srcId="{D89F14AE-9100-4B1E-8BA8-1A6FC514E13F}" destId="{59C97008-8719-4B58-B16E-B84EC831ECA8}" srcOrd="0" destOrd="0" presId="urn:microsoft.com/office/officeart/2008/layout/VerticalCurvedList"/>
    <dgm:cxn modelId="{62854770-9764-4799-BE80-A9E02BC82743}" type="presOf" srcId="{B12912C3-B647-4A5A-95AB-CA4432D5D2F1}" destId="{A2E59995-7C74-4CD7-93FE-7AF67F03CB7F}" srcOrd="0" destOrd="0" presId="urn:microsoft.com/office/officeart/2008/layout/VerticalCurvedList"/>
    <dgm:cxn modelId="{D42C4226-A38B-4999-A9CF-CFA72C36C939}" type="presOf" srcId="{D252D635-2DF9-4D2D-A5A9-FBA5CF46A0F4}" destId="{829F577F-1FC0-4791-9DDF-C9CAA4D409E5}" srcOrd="0" destOrd="0" presId="urn:microsoft.com/office/officeart/2008/layout/VerticalCurvedList"/>
    <dgm:cxn modelId="{538783F5-F791-46A2-97FB-C76D8BF5E776}" type="presOf" srcId="{5A8C025B-A032-4582-B16F-53AFE6F4EF22}" destId="{8E3F8B5C-27C1-42FF-A2CF-97AF920843BC}" srcOrd="0" destOrd="0" presId="urn:microsoft.com/office/officeart/2008/layout/VerticalCurvedList"/>
    <dgm:cxn modelId="{276D9E0C-451C-47BB-9F01-7DB6F3505A70}" type="presOf" srcId="{BCC098B9-70E4-4FEB-87EB-26CE5415CC2B}" destId="{352ADF6A-A7FF-411D-AF33-7F18EEE0E4A6}" srcOrd="0" destOrd="0" presId="urn:microsoft.com/office/officeart/2008/layout/VerticalCurvedList"/>
    <dgm:cxn modelId="{8861C1DF-7BB4-4880-952B-C6BBC71BF977}" srcId="{BCC098B9-70E4-4FEB-87EB-26CE5415CC2B}" destId="{5A8C025B-A032-4582-B16F-53AFE6F4EF22}" srcOrd="0" destOrd="0" parTransId="{83C3EF4C-0A5F-4E74-98A4-9664F9F5587A}" sibTransId="{D252D635-2DF9-4D2D-A5A9-FBA5CF46A0F4}"/>
    <dgm:cxn modelId="{A0BAB77E-35DF-4F39-AB52-57BC64DA8F84}" type="presParOf" srcId="{352ADF6A-A7FF-411D-AF33-7F18EEE0E4A6}" destId="{15AA40C9-4E9C-4EA7-8511-D3B7A0A72698}" srcOrd="0" destOrd="0" presId="urn:microsoft.com/office/officeart/2008/layout/VerticalCurvedList"/>
    <dgm:cxn modelId="{D91B4C5F-4AD0-4F77-9818-076A7FB6E937}" type="presParOf" srcId="{15AA40C9-4E9C-4EA7-8511-D3B7A0A72698}" destId="{2DFD5CF6-6A2C-4A61-8005-726AEFEA6494}" srcOrd="0" destOrd="0" presId="urn:microsoft.com/office/officeart/2008/layout/VerticalCurvedList"/>
    <dgm:cxn modelId="{6BD6B47E-92C6-4135-BE42-D3A8251C0904}" type="presParOf" srcId="{2DFD5CF6-6A2C-4A61-8005-726AEFEA6494}" destId="{4A93A8D0-80CA-40EB-9062-3666FB667E41}" srcOrd="0" destOrd="0" presId="urn:microsoft.com/office/officeart/2008/layout/VerticalCurvedList"/>
    <dgm:cxn modelId="{1F0F9762-B82C-40C9-A5A1-116ED914131B}" type="presParOf" srcId="{2DFD5CF6-6A2C-4A61-8005-726AEFEA6494}" destId="{829F577F-1FC0-4791-9DDF-C9CAA4D409E5}" srcOrd="1" destOrd="0" presId="urn:microsoft.com/office/officeart/2008/layout/VerticalCurvedList"/>
    <dgm:cxn modelId="{41071B60-316E-4EBE-B25D-D6BBAD8FA522}" type="presParOf" srcId="{2DFD5CF6-6A2C-4A61-8005-726AEFEA6494}" destId="{E4E6EEBC-6876-43BA-91C5-D22E5BFE6DCA}" srcOrd="2" destOrd="0" presId="urn:microsoft.com/office/officeart/2008/layout/VerticalCurvedList"/>
    <dgm:cxn modelId="{4F7C1388-5FA6-4C1C-86EC-70CAE3A0832E}" type="presParOf" srcId="{2DFD5CF6-6A2C-4A61-8005-726AEFEA6494}" destId="{0E688D22-7159-46B8-9C1A-59E5A13B6CD7}" srcOrd="3" destOrd="0" presId="urn:microsoft.com/office/officeart/2008/layout/VerticalCurvedList"/>
    <dgm:cxn modelId="{E49E6DD2-8744-4155-830E-65947E7FA7D7}" type="presParOf" srcId="{15AA40C9-4E9C-4EA7-8511-D3B7A0A72698}" destId="{8E3F8B5C-27C1-42FF-A2CF-97AF920843BC}" srcOrd="1" destOrd="0" presId="urn:microsoft.com/office/officeart/2008/layout/VerticalCurvedList"/>
    <dgm:cxn modelId="{4F00B15C-0AAB-4049-B8E8-DB446C255B08}" type="presParOf" srcId="{15AA40C9-4E9C-4EA7-8511-D3B7A0A72698}" destId="{2629F0DC-46AF-42DE-A395-40FA5B373F6F}" srcOrd="2" destOrd="0" presId="urn:microsoft.com/office/officeart/2008/layout/VerticalCurvedList"/>
    <dgm:cxn modelId="{E43AB016-9F0F-4B76-8CED-CC7099A05BAA}" type="presParOf" srcId="{2629F0DC-46AF-42DE-A395-40FA5B373F6F}" destId="{18648DE8-D703-4D4B-A0DA-934D900250F1}" srcOrd="0" destOrd="0" presId="urn:microsoft.com/office/officeart/2008/layout/VerticalCurvedList"/>
    <dgm:cxn modelId="{8ED1A00C-63AD-49E9-809B-602C892D8CC2}" type="presParOf" srcId="{15AA40C9-4E9C-4EA7-8511-D3B7A0A72698}" destId="{59C97008-8719-4B58-B16E-B84EC831ECA8}" srcOrd="3" destOrd="0" presId="urn:microsoft.com/office/officeart/2008/layout/VerticalCurvedList"/>
    <dgm:cxn modelId="{5957C21E-50FC-47A0-AB26-B6424D852FD5}" type="presParOf" srcId="{15AA40C9-4E9C-4EA7-8511-D3B7A0A72698}" destId="{CA9FC4EA-DEEE-4409-9448-BDCDBE93D2DA}" srcOrd="4" destOrd="0" presId="urn:microsoft.com/office/officeart/2008/layout/VerticalCurvedList"/>
    <dgm:cxn modelId="{44F26778-35CE-473B-97CE-D82829AD4765}" type="presParOf" srcId="{CA9FC4EA-DEEE-4409-9448-BDCDBE93D2DA}" destId="{54EEE7E8-3330-4406-95ED-33926B05005A}" srcOrd="0" destOrd="0" presId="urn:microsoft.com/office/officeart/2008/layout/VerticalCurvedList"/>
    <dgm:cxn modelId="{A7F4F14F-5142-4F6E-B96A-2450430D8C09}" type="presParOf" srcId="{15AA40C9-4E9C-4EA7-8511-D3B7A0A72698}" destId="{A2E59995-7C74-4CD7-93FE-7AF67F03CB7F}" srcOrd="5" destOrd="0" presId="urn:microsoft.com/office/officeart/2008/layout/VerticalCurvedList"/>
    <dgm:cxn modelId="{1D41A815-B52F-45F2-9540-300A1EA05563}" type="presParOf" srcId="{15AA40C9-4E9C-4EA7-8511-D3B7A0A72698}" destId="{C624309A-C925-41E6-8B1C-239D6CD951C3}" srcOrd="6" destOrd="0" presId="urn:microsoft.com/office/officeart/2008/layout/VerticalCurvedList"/>
    <dgm:cxn modelId="{566E5592-2FB8-4079-907E-8B38454A80B0}" type="presParOf" srcId="{C624309A-C925-41E6-8B1C-239D6CD951C3}" destId="{4D2AC726-AE19-4678-864E-AC9536504BD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395036-8905-4502-84C4-EF34146EB29A}"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C0110-A897-40EC-A2B9-0A297EABAC3A}" type="slidenum">
              <a:rPr lang="en-US" smtClean="0"/>
              <a:t>‹#›</a:t>
            </a:fld>
            <a:endParaRPr lang="en-US"/>
          </a:p>
        </p:txBody>
      </p:sp>
    </p:spTree>
    <p:extLst>
      <p:ext uri="{BB962C8B-B14F-4D97-AF65-F5344CB8AC3E}">
        <p14:creationId xmlns:p14="http://schemas.microsoft.com/office/powerpoint/2010/main" val="172638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395036-8905-4502-84C4-EF34146EB29A}"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C0110-A897-40EC-A2B9-0A297EABAC3A}" type="slidenum">
              <a:rPr lang="en-US" smtClean="0"/>
              <a:t>‹#›</a:t>
            </a:fld>
            <a:endParaRPr lang="en-US"/>
          </a:p>
        </p:txBody>
      </p:sp>
    </p:spTree>
    <p:extLst>
      <p:ext uri="{BB962C8B-B14F-4D97-AF65-F5344CB8AC3E}">
        <p14:creationId xmlns:p14="http://schemas.microsoft.com/office/powerpoint/2010/main" val="1184867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395036-8905-4502-84C4-EF34146EB29A}"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C0110-A897-40EC-A2B9-0A297EABAC3A}" type="slidenum">
              <a:rPr lang="en-US" smtClean="0"/>
              <a:t>‹#›</a:t>
            </a:fld>
            <a:endParaRPr lang="en-US"/>
          </a:p>
        </p:txBody>
      </p:sp>
    </p:spTree>
    <p:extLst>
      <p:ext uri="{BB962C8B-B14F-4D97-AF65-F5344CB8AC3E}">
        <p14:creationId xmlns:p14="http://schemas.microsoft.com/office/powerpoint/2010/main" val="373099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395036-8905-4502-84C4-EF34146EB29A}"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C0110-A897-40EC-A2B9-0A297EABAC3A}" type="slidenum">
              <a:rPr lang="en-US" smtClean="0"/>
              <a:t>‹#›</a:t>
            </a:fld>
            <a:endParaRPr lang="en-US"/>
          </a:p>
        </p:txBody>
      </p:sp>
    </p:spTree>
    <p:extLst>
      <p:ext uri="{BB962C8B-B14F-4D97-AF65-F5344CB8AC3E}">
        <p14:creationId xmlns:p14="http://schemas.microsoft.com/office/powerpoint/2010/main" val="2857045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395036-8905-4502-84C4-EF34146EB29A}"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C0110-A897-40EC-A2B9-0A297EABAC3A}" type="slidenum">
              <a:rPr lang="en-US" smtClean="0"/>
              <a:t>‹#›</a:t>
            </a:fld>
            <a:endParaRPr lang="en-US"/>
          </a:p>
        </p:txBody>
      </p:sp>
    </p:spTree>
    <p:extLst>
      <p:ext uri="{BB962C8B-B14F-4D97-AF65-F5344CB8AC3E}">
        <p14:creationId xmlns:p14="http://schemas.microsoft.com/office/powerpoint/2010/main" val="759702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395036-8905-4502-84C4-EF34146EB29A}"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C0110-A897-40EC-A2B9-0A297EABAC3A}" type="slidenum">
              <a:rPr lang="en-US" smtClean="0"/>
              <a:t>‹#›</a:t>
            </a:fld>
            <a:endParaRPr lang="en-US"/>
          </a:p>
        </p:txBody>
      </p:sp>
    </p:spTree>
    <p:extLst>
      <p:ext uri="{BB962C8B-B14F-4D97-AF65-F5344CB8AC3E}">
        <p14:creationId xmlns:p14="http://schemas.microsoft.com/office/powerpoint/2010/main" val="687597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395036-8905-4502-84C4-EF34146EB29A}" type="datetimeFigureOut">
              <a:rPr lang="en-US" smtClean="0"/>
              <a:t>8/8/2021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1C0110-A897-40EC-A2B9-0A297EABAC3A}" type="slidenum">
              <a:rPr lang="en-US" smtClean="0"/>
              <a:t>‹#›</a:t>
            </a:fld>
            <a:endParaRPr lang="en-US"/>
          </a:p>
        </p:txBody>
      </p:sp>
    </p:spTree>
    <p:extLst>
      <p:ext uri="{BB962C8B-B14F-4D97-AF65-F5344CB8AC3E}">
        <p14:creationId xmlns:p14="http://schemas.microsoft.com/office/powerpoint/2010/main" val="3140412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395036-8905-4502-84C4-EF34146EB29A}" type="datetimeFigureOut">
              <a:rPr lang="en-US" smtClean="0"/>
              <a:t>8/8/2021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1C0110-A897-40EC-A2B9-0A297EABAC3A}" type="slidenum">
              <a:rPr lang="en-US" smtClean="0"/>
              <a:t>‹#›</a:t>
            </a:fld>
            <a:endParaRPr lang="en-US"/>
          </a:p>
        </p:txBody>
      </p:sp>
    </p:spTree>
    <p:extLst>
      <p:ext uri="{BB962C8B-B14F-4D97-AF65-F5344CB8AC3E}">
        <p14:creationId xmlns:p14="http://schemas.microsoft.com/office/powerpoint/2010/main" val="1452503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95036-8905-4502-84C4-EF34146EB29A}" type="datetimeFigureOut">
              <a:rPr lang="en-US" smtClean="0"/>
              <a:t>8/8/2021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1C0110-A897-40EC-A2B9-0A297EABAC3A}" type="slidenum">
              <a:rPr lang="en-US" smtClean="0"/>
              <a:t>‹#›</a:t>
            </a:fld>
            <a:endParaRPr lang="en-US"/>
          </a:p>
        </p:txBody>
      </p:sp>
    </p:spTree>
    <p:extLst>
      <p:ext uri="{BB962C8B-B14F-4D97-AF65-F5344CB8AC3E}">
        <p14:creationId xmlns:p14="http://schemas.microsoft.com/office/powerpoint/2010/main" val="708339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395036-8905-4502-84C4-EF34146EB29A}"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C0110-A897-40EC-A2B9-0A297EABAC3A}" type="slidenum">
              <a:rPr lang="en-US" smtClean="0"/>
              <a:t>‹#›</a:t>
            </a:fld>
            <a:endParaRPr lang="en-US"/>
          </a:p>
        </p:txBody>
      </p:sp>
    </p:spTree>
    <p:extLst>
      <p:ext uri="{BB962C8B-B14F-4D97-AF65-F5344CB8AC3E}">
        <p14:creationId xmlns:p14="http://schemas.microsoft.com/office/powerpoint/2010/main" val="1462054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395036-8905-4502-84C4-EF34146EB29A}"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C0110-A897-40EC-A2B9-0A297EABAC3A}" type="slidenum">
              <a:rPr lang="en-US" smtClean="0"/>
              <a:t>‹#›</a:t>
            </a:fld>
            <a:endParaRPr lang="en-US"/>
          </a:p>
        </p:txBody>
      </p:sp>
    </p:spTree>
    <p:extLst>
      <p:ext uri="{BB962C8B-B14F-4D97-AF65-F5344CB8AC3E}">
        <p14:creationId xmlns:p14="http://schemas.microsoft.com/office/powerpoint/2010/main" val="169745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395036-8905-4502-84C4-EF34146EB29A}" type="datetimeFigureOut">
              <a:rPr lang="en-US" smtClean="0"/>
              <a:t>8/8/2021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1C0110-A897-40EC-A2B9-0A297EABAC3A}" type="slidenum">
              <a:rPr lang="en-US" smtClean="0"/>
              <a:t>‹#›</a:t>
            </a:fld>
            <a:endParaRPr lang="en-US"/>
          </a:p>
        </p:txBody>
      </p:sp>
    </p:spTree>
    <p:extLst>
      <p:ext uri="{BB962C8B-B14F-4D97-AF65-F5344CB8AC3E}">
        <p14:creationId xmlns:p14="http://schemas.microsoft.com/office/powerpoint/2010/main" val="1038038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audio" Target="../media/audio1.wav"/><Relationship Id="rId7"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audio" Target="file:///D:\THI%20DO%20EM%2007-08\1.WAV" TargetMode="External"/><Relationship Id="rId6" Type="http://schemas.openxmlformats.org/officeDocument/2006/relationships/image" Target="../media/image9.png"/><Relationship Id="rId5" Type="http://schemas.openxmlformats.org/officeDocument/2006/relationships/audio" Target="../media/audio3.wav"/><Relationship Id="rId4" Type="http://schemas.openxmlformats.org/officeDocument/2006/relationships/audio" Target="../media/audio2.wav"/><Relationship Id="rId9" Type="http://schemas.openxmlformats.org/officeDocument/2006/relationships/image" Target="../media/image12.wmf"/></Relationships>
</file>

<file path=ppt/slides/_rels/slide25.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audio" Target="../media/audio1.wav"/><Relationship Id="rId7"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audio" Target="file:///D:\THI%20DO%20EM%2007-08\1.WAV" TargetMode="External"/><Relationship Id="rId6" Type="http://schemas.openxmlformats.org/officeDocument/2006/relationships/image" Target="../media/image9.png"/><Relationship Id="rId5" Type="http://schemas.openxmlformats.org/officeDocument/2006/relationships/audio" Target="../media/audio3.wav"/><Relationship Id="rId4" Type="http://schemas.openxmlformats.org/officeDocument/2006/relationships/audio" Target="../media/audio2.wav"/><Relationship Id="rId9" Type="http://schemas.openxmlformats.org/officeDocument/2006/relationships/image" Target="../media/image12.wmf"/></Relationships>
</file>

<file path=ppt/slides/_rels/slide26.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diagramLayout" Target="../diagrams/layout1.xml"/><Relationship Id="rId7" Type="http://schemas.openxmlformats.org/officeDocument/2006/relationships/image" Target="../media/image2.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22739" y="1582341"/>
            <a:ext cx="8886422" cy="2585323"/>
          </a:xfrm>
          <a:prstGeom prst="rect">
            <a:avLst/>
          </a:prstGeom>
        </p:spPr>
        <p:txBody>
          <a:bodyPr wrap="square">
            <a:spAutoFit/>
          </a:bodyPr>
          <a:lstStyle/>
          <a:p>
            <a:r>
              <a:rPr lang="vi-VN" dirty="0">
                <a:solidFill>
                  <a:srgbClr val="E4E6EB"/>
                </a:solidFill>
                <a:latin typeface="Segoe UI Historic" panose="020B0502040204020203" pitchFamily="34" charset="0"/>
              </a:rPr>
              <a:t>Đề tài về người phụ nữ luôn là nỗi trăn trở của các nhà thơ lớn. Không chỉ khắc họa những nét đẹp trong tâm hồn, tính cách mà các nhà thơ còn cảm nhận rõ được nỗi bất hạnh của người phụ nữ. Và Nguyễn Du đã rất thành công khi chọn người phụ nữ làm đề tài trong tác phẩm của mình với kiệt tác dựa theo cốt truyện của Kim Vân Kiều truyện của Thanh Tâm ở Trung Quốc đó là Truyện Kiều. Đoạn trích Kiều ở lầu Ngưng Bích được trích trong tác phẩm đó là một đoạn trích hay và giàu cảm xúc. Bằng ngòi bút tả cảnh ngụ tình nhà thơ đã diễn tả tâm trạng của Thúy Kiều trong hoàn cảnh bị giam cầm, nỗi nhớ Kim Trọng, nhớ gia đình và đặc biệt là tâm trạng của Kiều trước cảnh vật ở lầu Ngưng Bích</a:t>
            </a:r>
            <a:endParaRPr lang="en-US" dirty="0"/>
          </a:p>
        </p:txBody>
      </p:sp>
      <p:sp>
        <p:nvSpPr>
          <p:cNvPr id="6" name="TextBox 4"/>
          <p:cNvSpPr txBox="1">
            <a:spLocks noChangeArrowheads="1"/>
          </p:cNvSpPr>
          <p:nvPr/>
        </p:nvSpPr>
        <p:spPr bwMode="auto">
          <a:xfrm>
            <a:off x="1622739" y="540100"/>
            <a:ext cx="3657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5pPr>
            <a:lvl6pPr marL="2286000" algn="l" defTabSz="914400" rtl="0" eaLnBrk="1" latinLnBrk="0" hangingPunct="1">
              <a:defRPr sz="2400" kern="1200">
                <a:solidFill>
                  <a:schemeClr val="tx1"/>
                </a:solidFill>
                <a:latin typeface=".VnTime" panose="020B7200000000000000" pitchFamily="34" charset="0"/>
                <a:ea typeface="+mn-ea"/>
                <a:cs typeface="+mn-cs"/>
              </a:defRPr>
            </a:lvl6pPr>
            <a:lvl7pPr marL="2743200" algn="l" defTabSz="914400" rtl="0" eaLnBrk="1" latinLnBrk="0" hangingPunct="1">
              <a:defRPr sz="2400" kern="1200">
                <a:solidFill>
                  <a:schemeClr val="tx1"/>
                </a:solidFill>
                <a:latin typeface=".VnTime" panose="020B7200000000000000" pitchFamily="34" charset="0"/>
                <a:ea typeface="+mn-ea"/>
                <a:cs typeface="+mn-cs"/>
              </a:defRPr>
            </a:lvl7pPr>
            <a:lvl8pPr marL="3200400" algn="l" defTabSz="914400" rtl="0" eaLnBrk="1" latinLnBrk="0" hangingPunct="1">
              <a:defRPr sz="2400" kern="1200">
                <a:solidFill>
                  <a:schemeClr val="tx1"/>
                </a:solidFill>
                <a:latin typeface=".VnTime" panose="020B7200000000000000" pitchFamily="34" charset="0"/>
                <a:ea typeface="+mn-ea"/>
                <a:cs typeface="+mn-cs"/>
              </a:defRPr>
            </a:lvl8pPr>
            <a:lvl9pPr marL="3657600" algn="l" defTabSz="914400" rtl="0" eaLnBrk="1" latinLnBrk="0" hangingPunct="1">
              <a:defRPr sz="2400" kern="1200">
                <a:solidFill>
                  <a:schemeClr val="tx1"/>
                </a:solidFill>
                <a:latin typeface=".VnTime" panose="020B7200000000000000" pitchFamily="34" charset="0"/>
                <a:ea typeface="+mn-ea"/>
                <a:cs typeface="+mn-cs"/>
              </a:defRPr>
            </a:lvl9pPr>
          </a:lstStyle>
          <a:p>
            <a:r>
              <a:rPr lang="en-US" dirty="0" err="1">
                <a:solidFill>
                  <a:schemeClr val="bg1"/>
                </a:solidFill>
                <a:latin typeface="Snap ITC" panose="04040A07060A02020202" pitchFamily="82" charset="0"/>
                <a:cs typeface="Times New Roman" panose="02020603050405020304" pitchFamily="18" charset="0"/>
              </a:rPr>
              <a:t>Lời</a:t>
            </a:r>
            <a:r>
              <a:rPr lang="en-US" dirty="0">
                <a:solidFill>
                  <a:schemeClr val="bg1"/>
                </a:solidFill>
                <a:latin typeface="Snap ITC" panose="04040A07060A02020202" pitchFamily="82" charset="0"/>
                <a:cs typeface="Times New Roman" panose="02020603050405020304" pitchFamily="18" charset="0"/>
              </a:rPr>
              <a:t> </a:t>
            </a:r>
            <a:r>
              <a:rPr lang="en-US" dirty="0" err="1">
                <a:solidFill>
                  <a:schemeClr val="bg1"/>
                </a:solidFill>
                <a:latin typeface="Snap ITC" panose="04040A07060A02020202" pitchFamily="82" charset="0"/>
                <a:cs typeface="Times New Roman" panose="02020603050405020304" pitchFamily="18" charset="0"/>
              </a:rPr>
              <a:t>dẫn</a:t>
            </a:r>
            <a:r>
              <a:rPr lang="en-US" dirty="0">
                <a:solidFill>
                  <a:schemeClr val="bg1"/>
                </a:solidFill>
                <a:latin typeface="Snap ITC" panose="04040A07060A02020202" pitchFamily="82" charset="0"/>
                <a:cs typeface="Times New Roman" panose="02020603050405020304" pitchFamily="18" charset="0"/>
              </a:rPr>
              <a:t> </a:t>
            </a:r>
            <a:r>
              <a:rPr lang="en-US" dirty="0" err="1">
                <a:solidFill>
                  <a:schemeClr val="bg1"/>
                </a:solidFill>
                <a:latin typeface="Snap ITC" panose="04040A07060A02020202" pitchFamily="82" charset="0"/>
                <a:cs typeface="Times New Roman" panose="02020603050405020304" pitchFamily="18" charset="0"/>
              </a:rPr>
              <a:t>vào</a:t>
            </a:r>
            <a:r>
              <a:rPr lang="en-US" dirty="0">
                <a:solidFill>
                  <a:schemeClr val="bg1"/>
                </a:solidFill>
                <a:latin typeface="Snap ITC" panose="04040A07060A02020202" pitchFamily="82" charset="0"/>
                <a:cs typeface="Times New Roman" panose="02020603050405020304" pitchFamily="18" charset="0"/>
              </a:rPr>
              <a:t> </a:t>
            </a:r>
            <a:r>
              <a:rPr lang="en-US" dirty="0" err="1">
                <a:solidFill>
                  <a:schemeClr val="bg1"/>
                </a:solidFill>
                <a:latin typeface="Snap ITC" panose="04040A07060A02020202" pitchFamily="82" charset="0"/>
                <a:cs typeface="Times New Roman" panose="02020603050405020304" pitchFamily="18" charset="0"/>
              </a:rPr>
              <a:t>bài</a:t>
            </a:r>
            <a:endParaRPr lang="en-US" dirty="0">
              <a:solidFill>
                <a:schemeClr val="bg1"/>
              </a:solidFill>
              <a:latin typeface="Snap ITC" panose="04040A07060A02020202" pitchFamily="82" charset="0"/>
              <a:cs typeface="Times New Roman" panose="02020603050405020304" pitchFamily="18" charset="0"/>
            </a:endParaRPr>
          </a:p>
        </p:txBody>
      </p:sp>
    </p:spTree>
    <p:extLst>
      <p:ext uri="{BB962C8B-B14F-4D97-AF65-F5344CB8AC3E}">
        <p14:creationId xmlns:p14="http://schemas.microsoft.com/office/powerpoint/2010/main" val="1542814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90499" y="76200"/>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42900" y="762000"/>
            <a:ext cx="390637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2. </a:t>
            </a:r>
            <a:r>
              <a:rPr lang="en-US" sz="2800" b="1" dirty="0" err="1" smtClean="0">
                <a:solidFill>
                  <a:schemeClr val="bg1"/>
                </a:solidFill>
                <a:latin typeface="Times New Roman" panose="02020603050405020304" pitchFamily="18" charset="0"/>
              </a:rPr>
              <a:t>Nỗi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nhớ</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người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thân</a:t>
            </a:r>
            <a:endParaRPr lang="en-US" sz="2800" b="1" dirty="0">
              <a:solidFill>
                <a:schemeClr val="bg1"/>
              </a:solidFill>
              <a:latin typeface="Times New Roman" panose="02020603050405020304" pitchFamily="18" charset="0"/>
            </a:endParaRPr>
          </a:p>
        </p:txBody>
      </p:sp>
      <p:sp>
        <p:nvSpPr>
          <p:cNvPr id="8" name="Rectangle 3"/>
          <p:cNvSpPr>
            <a:spLocks noGrp="1" noRot="1" noChangeArrowheads="1"/>
          </p:cNvSpPr>
          <p:nvPr>
            <p:ph/>
          </p:nvPr>
        </p:nvSpPr>
        <p:spPr>
          <a:xfrm>
            <a:off x="5038165" y="-88740"/>
            <a:ext cx="6013450" cy="1905000"/>
          </a:xfrm>
          <a:ln>
            <a:solidFill>
              <a:schemeClr val="tx1"/>
            </a:solidFill>
            <a:miter lim="800000"/>
            <a:headEnd/>
            <a:tailEnd/>
          </a:ln>
        </p:spPr>
        <p:txBody>
          <a:bodyPr>
            <a:normAutofit/>
          </a:bodyPr>
          <a:lstStyle/>
          <a:p>
            <a:pPr algn="ctr" eaLnBrk="1" hangingPunct="1">
              <a:buFont typeface="Wingdings" panose="05000000000000000000" pitchFamily="2" charset="2"/>
              <a:buNone/>
            </a:pP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Tưởng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người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dưới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nguyệt</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chén</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đồng</a:t>
            </a:r>
            <a:r>
              <a:rPr lang="en-US" sz="2000" b="1" i="1" dirty="0" smtClean="0">
                <a:solidFill>
                  <a:schemeClr val="bg1"/>
                </a:solidFill>
                <a:latin typeface="Times New Roman" panose="02020603050405020304" pitchFamily="18" charset="0"/>
              </a:rPr>
              <a:t>,</a:t>
            </a:r>
          </a:p>
          <a:p>
            <a:pPr algn="ctr" eaLnBrk="1" hangingPunct="1">
              <a:buFont typeface="Wingdings" panose="05000000000000000000" pitchFamily="2" charset="2"/>
              <a:buNone/>
            </a:pPr>
            <a:r>
              <a:rPr lang="en-US" sz="2000" b="1" i="1" dirty="0" smtClean="0">
                <a:solidFill>
                  <a:schemeClr val="bg1"/>
                </a:solidFill>
                <a:latin typeface="Times New Roman" panose="02020603050405020304" pitchFamily="18" charset="0"/>
              </a:rPr>
              <a:t>              Tin </a:t>
            </a:r>
            <a:r>
              <a:rPr lang="en-US" sz="2000" b="1" i="1" dirty="0" err="1" smtClean="0">
                <a:solidFill>
                  <a:schemeClr val="bg1"/>
                </a:solidFill>
                <a:latin typeface="Times New Roman" panose="02020603050405020304" pitchFamily="18" charset="0"/>
              </a:rPr>
              <a:t>sương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luống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những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rày</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trông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mai</a:t>
            </a:r>
            <a:r>
              <a:rPr lang="en-US" sz="2000" b="1" i="1" dirty="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chờ</a:t>
            </a:r>
            <a:endParaRPr lang="en-US" sz="2000" b="1" i="1" dirty="0" smtClean="0">
              <a:solidFill>
                <a:schemeClr val="bg1"/>
              </a:solidFill>
              <a:latin typeface="Times New Roman" panose="02020603050405020304" pitchFamily="18" charset="0"/>
            </a:endParaRPr>
          </a:p>
          <a:p>
            <a:pPr algn="ctr" eaLnBrk="1" hangingPunct="1">
              <a:buFont typeface="Wingdings" panose="05000000000000000000" pitchFamily="2" charset="2"/>
              <a:buNone/>
            </a:pPr>
            <a:r>
              <a:rPr lang="en-US" sz="2000" b="1" i="1" dirty="0" err="1" smtClean="0">
                <a:solidFill>
                  <a:schemeClr val="bg1"/>
                </a:solidFill>
                <a:latin typeface="Times New Roman" panose="02020603050405020304" pitchFamily="18" charset="0"/>
              </a:rPr>
              <a:t>Bên</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trời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góc</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bể</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bơ</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vơ</a:t>
            </a:r>
            <a:r>
              <a:rPr lang="en-US" sz="2000" b="1" i="1" dirty="0" smtClean="0">
                <a:solidFill>
                  <a:schemeClr val="bg1"/>
                </a:solidFill>
                <a:latin typeface="Times New Roman" panose="02020603050405020304" pitchFamily="18" charset="0"/>
              </a:rPr>
              <a:t>, </a:t>
            </a:r>
          </a:p>
          <a:p>
            <a:pPr algn="ctr" eaLnBrk="1" hangingPunct="1">
              <a:buFont typeface="Wingdings" panose="05000000000000000000" pitchFamily="2" charset="2"/>
              <a:buNone/>
            </a:pPr>
            <a:r>
              <a:rPr lang="en-US" sz="2000" b="1" i="1" dirty="0" err="1" smtClean="0">
                <a:solidFill>
                  <a:schemeClr val="bg1"/>
                </a:solidFill>
                <a:latin typeface="Times New Roman" panose="02020603050405020304" pitchFamily="18" charset="0"/>
              </a:rPr>
              <a:t>Tấm</a:t>
            </a:r>
            <a:r>
              <a:rPr lang="en-US" sz="2000" b="1" i="1" dirty="0" smtClean="0">
                <a:solidFill>
                  <a:schemeClr val="bg1"/>
                </a:solidFill>
                <a:latin typeface="Times New Roman" panose="02020603050405020304" pitchFamily="18" charset="0"/>
              </a:rPr>
              <a:t> son </a:t>
            </a:r>
            <a:r>
              <a:rPr lang="en-US" sz="2000" b="1" i="1" dirty="0" err="1" smtClean="0">
                <a:solidFill>
                  <a:schemeClr val="bg1"/>
                </a:solidFill>
                <a:latin typeface="Times New Roman" panose="02020603050405020304" pitchFamily="18" charset="0"/>
              </a:rPr>
              <a:t>gột</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rửa</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bao</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giờ</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cho</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phai</a:t>
            </a:r>
            <a:r>
              <a:rPr lang="en-US" sz="2000" b="1" i="1" dirty="0" smtClean="0">
                <a:solidFill>
                  <a:schemeClr val="bg1"/>
                </a:solidFill>
                <a:latin typeface="Times New Roman" panose="02020603050405020304" pitchFamily="18" charset="0"/>
              </a:rPr>
              <a:t>.</a:t>
            </a:r>
          </a:p>
        </p:txBody>
      </p:sp>
      <p:sp>
        <p:nvSpPr>
          <p:cNvPr id="13" name="Rounded Rectangular Callout 12"/>
          <p:cNvSpPr/>
          <p:nvPr/>
        </p:nvSpPr>
        <p:spPr>
          <a:xfrm>
            <a:off x="1711325" y="2440488"/>
            <a:ext cx="3872753" cy="1640541"/>
          </a:xfrm>
          <a:prstGeom prst="wedgeRoundRectCallou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a:spLocks noChangeArrowheads="1"/>
          </p:cNvSpPr>
          <p:nvPr/>
        </p:nvSpPr>
        <p:spPr bwMode="auto">
          <a:xfrm>
            <a:off x="1711324" y="4962571"/>
            <a:ext cx="9664887" cy="1201738"/>
          </a:xfrm>
          <a:prstGeom prst="rect">
            <a:avLst/>
          </a:prstGeom>
          <a:solidFill>
            <a:schemeClr val="bg1"/>
          </a:solidFill>
          <a:ln w="38100">
            <a:solidFill>
              <a:schemeClr val="accent1">
                <a:lumMod val="75000"/>
              </a:schemeClr>
            </a:solid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Bởi</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vì</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khi</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Kiều</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bán</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mình</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chuộc</a:t>
            </a:r>
            <a:r>
              <a:rPr lang="en-US" b="1" dirty="0">
                <a:solidFill>
                  <a:schemeClr val="accent1">
                    <a:lumMod val="75000"/>
                  </a:schemeClr>
                </a:solidFill>
                <a:sym typeface="Wingdings" panose="05000000000000000000" pitchFamily="2" charset="2"/>
              </a:rPr>
              <a:t> cha </a:t>
            </a:r>
            <a:r>
              <a:rPr lang="en-US" b="1" dirty="0" err="1">
                <a:solidFill>
                  <a:schemeClr val="accent1">
                    <a:lumMod val="75000"/>
                  </a:schemeClr>
                </a:solidFill>
                <a:sym typeface="Wingdings" panose="05000000000000000000" pitchFamily="2" charset="2"/>
              </a:rPr>
              <a:t>là</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nàng</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đã</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làm</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tròn</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chữ</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Hiếu</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mà</a:t>
            </a:r>
            <a:r>
              <a:rPr lang="en-US" b="1" dirty="0">
                <a:solidFill>
                  <a:schemeClr val="accent1">
                    <a:lumMod val="75000"/>
                  </a:schemeClr>
                </a:solidFill>
                <a:sym typeface="Wingdings" panose="05000000000000000000" pitchFamily="2" charset="2"/>
              </a:rPr>
              <a:t> dang </a:t>
            </a:r>
            <a:r>
              <a:rPr lang="en-US" b="1" dirty="0" err="1">
                <a:solidFill>
                  <a:schemeClr val="accent1">
                    <a:lumMod val="75000"/>
                  </a:schemeClr>
                </a:solidFill>
                <a:sym typeface="Wingdings" panose="05000000000000000000" pitchFamily="2" charset="2"/>
              </a:rPr>
              <a:t>dở</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chữ</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tình</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Cái</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mặc</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cảm</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một</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kẻ</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phụ</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tình</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luôn</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thường</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trực</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trong</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suy</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nghĩ</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của</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nàng</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nên</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nó</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đã</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xuất</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hiện</a:t>
            </a:r>
            <a:r>
              <a:rPr lang="en-US" b="1" dirty="0">
                <a:solidFill>
                  <a:schemeClr val="accent1">
                    <a:lumMod val="75000"/>
                  </a:schemeClr>
                </a:solidFill>
                <a:sym typeface="Wingdings" panose="05000000000000000000" pitchFamily="2" charset="2"/>
              </a:rPr>
              <a:t> </a:t>
            </a:r>
            <a:r>
              <a:rPr lang="en-US" b="1" dirty="0" err="1">
                <a:solidFill>
                  <a:schemeClr val="accent1">
                    <a:lumMod val="75000"/>
                  </a:schemeClr>
                </a:solidFill>
                <a:sym typeface="Wingdings" panose="05000000000000000000" pitchFamily="2" charset="2"/>
              </a:rPr>
              <a:t>trước</a:t>
            </a:r>
            <a:endParaRPr lang="en-US" b="1" i="1" dirty="0">
              <a:solidFill>
                <a:schemeClr val="accent1">
                  <a:lumMod val="75000"/>
                </a:schemeClr>
              </a:solidFill>
            </a:endParaRPr>
          </a:p>
        </p:txBody>
      </p:sp>
      <p:sp>
        <p:nvSpPr>
          <p:cNvPr id="11" name="TextBox 10"/>
          <p:cNvSpPr txBox="1"/>
          <p:nvPr/>
        </p:nvSpPr>
        <p:spPr>
          <a:xfrm>
            <a:off x="619685" y="1525587"/>
            <a:ext cx="3818964" cy="400110"/>
          </a:xfrm>
          <a:prstGeom prst="rect">
            <a:avLst/>
          </a:prstGeom>
          <a:noFill/>
        </p:spPr>
        <p:txBody>
          <a:bodyPr wrap="square" rtlCol="0">
            <a:spAutoFit/>
          </a:bodyPr>
          <a:lstStyle/>
          <a:p>
            <a:r>
              <a:rPr lang="en-US" sz="2000" b="1" u="sng" dirty="0">
                <a:solidFill>
                  <a:schemeClr val="bg1"/>
                </a:solidFill>
                <a:latin typeface="Times New Roman" panose="02020603050405020304" pitchFamily="18" charset="0"/>
                <a:cs typeface="Times New Roman" panose="02020603050405020304" pitchFamily="18" charset="0"/>
              </a:rPr>
              <a:t>a</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Nỗi</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nhớ</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về</a:t>
            </a:r>
            <a:r>
              <a:rPr lang="en-US" sz="2000" b="1" u="sng" dirty="0" smtClean="0">
                <a:solidFill>
                  <a:schemeClr val="bg1"/>
                </a:solidFill>
                <a:latin typeface="Times New Roman" panose="02020603050405020304" pitchFamily="18" charset="0"/>
                <a:cs typeface="Times New Roman" panose="02020603050405020304" pitchFamily="18" charset="0"/>
              </a:rPr>
              <a:t> Kim </a:t>
            </a:r>
            <a:r>
              <a:rPr lang="en-US" sz="2000" b="1" u="sng" dirty="0" err="1" smtClean="0">
                <a:solidFill>
                  <a:schemeClr val="bg1"/>
                </a:solidFill>
                <a:latin typeface="Times New Roman" panose="02020603050405020304" pitchFamily="18" charset="0"/>
                <a:cs typeface="Times New Roman" panose="02020603050405020304" pitchFamily="18" charset="0"/>
              </a:rPr>
              <a:t>Trọng</a:t>
            </a:r>
            <a:endParaRPr lang="en-US" sz="2000" b="1" u="sng" dirty="0">
              <a:solidFill>
                <a:schemeClr val="bg1"/>
              </a:solidFill>
              <a:latin typeface="Times New Roman" panose="02020603050405020304" pitchFamily="18" charset="0"/>
              <a:cs typeface="Times New Roman" panose="02020603050405020304" pitchFamily="18" charset="0"/>
            </a:endParaRPr>
          </a:p>
        </p:txBody>
      </p:sp>
      <p:sp>
        <p:nvSpPr>
          <p:cNvPr id="14" name="TextBox 1"/>
          <p:cNvSpPr txBox="1">
            <a:spLocks noChangeArrowheads="1"/>
          </p:cNvSpPr>
          <p:nvPr/>
        </p:nvSpPr>
        <p:spPr bwMode="auto">
          <a:xfrm>
            <a:off x="1988763" y="2660593"/>
            <a:ext cx="3317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a:solidFill>
                  <a:schemeClr val="bg1"/>
                </a:solidFill>
              </a:rPr>
              <a:t>? </a:t>
            </a:r>
            <a:r>
              <a:rPr lang="en-US" dirty="0" err="1">
                <a:solidFill>
                  <a:schemeClr val="bg1"/>
                </a:solidFill>
              </a:rPr>
              <a:t>Tại</a:t>
            </a:r>
            <a:r>
              <a:rPr lang="en-US" dirty="0">
                <a:solidFill>
                  <a:schemeClr val="bg1"/>
                </a:solidFill>
              </a:rPr>
              <a:t> </a:t>
            </a:r>
            <a:r>
              <a:rPr lang="en-US" dirty="0" err="1">
                <a:solidFill>
                  <a:schemeClr val="bg1"/>
                </a:solidFill>
              </a:rPr>
              <a:t>sao</a:t>
            </a:r>
            <a:r>
              <a:rPr lang="en-US" dirty="0">
                <a:solidFill>
                  <a:schemeClr val="bg1"/>
                </a:solidFill>
              </a:rPr>
              <a:t> </a:t>
            </a:r>
            <a:r>
              <a:rPr lang="en-US" dirty="0" err="1">
                <a:solidFill>
                  <a:schemeClr val="bg1"/>
                </a:solidFill>
              </a:rPr>
              <a:t>Kiều</a:t>
            </a:r>
            <a:r>
              <a:rPr lang="en-US" dirty="0">
                <a:solidFill>
                  <a:schemeClr val="bg1"/>
                </a:solidFill>
              </a:rPr>
              <a:t> </a:t>
            </a:r>
            <a:r>
              <a:rPr lang="en-US" dirty="0" err="1">
                <a:solidFill>
                  <a:schemeClr val="bg1"/>
                </a:solidFill>
              </a:rPr>
              <a:t>không</a:t>
            </a:r>
            <a:r>
              <a:rPr lang="en-US" dirty="0">
                <a:solidFill>
                  <a:schemeClr val="bg1"/>
                </a:solidFill>
              </a:rPr>
              <a:t> </a:t>
            </a:r>
            <a:r>
              <a:rPr lang="en-US" dirty="0" err="1">
                <a:solidFill>
                  <a:schemeClr val="bg1"/>
                </a:solidFill>
              </a:rPr>
              <a:t>nhớ</a:t>
            </a:r>
            <a:r>
              <a:rPr lang="en-US" dirty="0">
                <a:solidFill>
                  <a:schemeClr val="bg1"/>
                </a:solidFill>
              </a:rPr>
              <a:t> </a:t>
            </a:r>
            <a:r>
              <a:rPr lang="en-US" dirty="0" err="1">
                <a:solidFill>
                  <a:schemeClr val="bg1"/>
                </a:solidFill>
              </a:rPr>
              <a:t>về</a:t>
            </a:r>
            <a:r>
              <a:rPr lang="en-US" dirty="0">
                <a:solidFill>
                  <a:schemeClr val="bg1"/>
                </a:solidFill>
              </a:rPr>
              <a:t> Cha </a:t>
            </a:r>
            <a:r>
              <a:rPr lang="en-US" dirty="0" err="1">
                <a:solidFill>
                  <a:schemeClr val="bg1"/>
                </a:solidFill>
              </a:rPr>
              <a:t>mẹ</a:t>
            </a:r>
            <a:r>
              <a:rPr lang="en-US" dirty="0">
                <a:solidFill>
                  <a:schemeClr val="bg1"/>
                </a:solidFill>
              </a:rPr>
              <a:t> </a:t>
            </a:r>
            <a:r>
              <a:rPr lang="en-US" dirty="0" err="1">
                <a:solidFill>
                  <a:schemeClr val="bg1"/>
                </a:solidFill>
              </a:rPr>
              <a:t>trước</a:t>
            </a:r>
            <a:r>
              <a:rPr lang="en-US" dirty="0">
                <a:solidFill>
                  <a:schemeClr val="bg1"/>
                </a:solidFill>
              </a:rPr>
              <a:t> </a:t>
            </a:r>
            <a:r>
              <a:rPr lang="en-US" dirty="0" err="1">
                <a:solidFill>
                  <a:schemeClr val="bg1"/>
                </a:solidFill>
              </a:rPr>
              <a:t>mà</a:t>
            </a:r>
            <a:r>
              <a:rPr lang="en-US" dirty="0">
                <a:solidFill>
                  <a:schemeClr val="bg1"/>
                </a:solidFill>
              </a:rPr>
              <a:t> </a:t>
            </a:r>
            <a:r>
              <a:rPr lang="en-US" dirty="0" err="1">
                <a:solidFill>
                  <a:schemeClr val="bg1"/>
                </a:solidFill>
              </a:rPr>
              <a:t>lại</a:t>
            </a:r>
            <a:r>
              <a:rPr lang="en-US" dirty="0">
                <a:solidFill>
                  <a:schemeClr val="bg1"/>
                </a:solidFill>
              </a:rPr>
              <a:t> </a:t>
            </a:r>
            <a:r>
              <a:rPr lang="en-US" dirty="0" err="1">
                <a:solidFill>
                  <a:schemeClr val="bg1"/>
                </a:solidFill>
              </a:rPr>
              <a:t>nhớ</a:t>
            </a:r>
            <a:r>
              <a:rPr lang="en-US" dirty="0">
                <a:solidFill>
                  <a:schemeClr val="bg1"/>
                </a:solidFill>
              </a:rPr>
              <a:t> </a:t>
            </a:r>
            <a:r>
              <a:rPr lang="en-US" dirty="0" err="1">
                <a:solidFill>
                  <a:schemeClr val="bg1"/>
                </a:solidFill>
              </a:rPr>
              <a:t>về</a:t>
            </a:r>
            <a:r>
              <a:rPr lang="en-US" dirty="0">
                <a:solidFill>
                  <a:schemeClr val="bg1"/>
                </a:solidFill>
              </a:rPr>
              <a:t> </a:t>
            </a:r>
            <a:r>
              <a:rPr lang="en-US" dirty="0" err="1">
                <a:solidFill>
                  <a:schemeClr val="bg1"/>
                </a:solidFill>
              </a:rPr>
              <a:t>Chàng</a:t>
            </a:r>
            <a:r>
              <a:rPr lang="en-US" dirty="0">
                <a:solidFill>
                  <a:schemeClr val="bg1"/>
                </a:solidFill>
              </a:rPr>
              <a:t> Kim?</a:t>
            </a:r>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5138" y="1893830"/>
            <a:ext cx="3464197" cy="218719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6" name="Right Arrow 15"/>
          <p:cNvSpPr/>
          <p:nvPr/>
        </p:nvSpPr>
        <p:spPr>
          <a:xfrm>
            <a:off x="524435" y="5213817"/>
            <a:ext cx="927847" cy="699247"/>
          </a:xfrm>
          <a:prstGeom prst="rightArrow">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84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
                                            <p:bg/>
                                          </p:spTgt>
                                        </p:tgtEl>
                                        <p:attrNameLst>
                                          <p:attrName>style.visibility</p:attrName>
                                        </p:attrNameLst>
                                      </p:cBhvr>
                                      <p:to>
                                        <p:strVal val="visible"/>
                                      </p:to>
                                    </p:set>
                                    <p:animEffect transition="in" filter="wipe(down)">
                                      <p:cBhvr>
                                        <p:cTn id="13" dur="500"/>
                                        <p:tgtEl>
                                          <p:spTgt spid="8">
                                            <p:bg/>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wipe(down)">
                                      <p:cBhvr>
                                        <p:cTn id="18" dur="500"/>
                                        <p:tgtEl>
                                          <p:spTgt spid="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Effect transition="in" filter="wipe(down)">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wipe(down)">
                                      <p:cBhvr>
                                        <p:cTn id="28" dur="500"/>
                                        <p:tgtEl>
                                          <p:spTgt spid="8">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8">
                                            <p:txEl>
                                              <p:pRg st="3" end="3"/>
                                            </p:txEl>
                                          </p:spTgt>
                                        </p:tgtEl>
                                        <p:attrNameLst>
                                          <p:attrName>style.visibility</p:attrName>
                                        </p:attrNameLst>
                                      </p:cBhvr>
                                      <p:to>
                                        <p:strVal val="visible"/>
                                      </p:to>
                                    </p:set>
                                    <p:animEffect transition="in" filter="wipe(down)">
                                      <p:cBhvr>
                                        <p:cTn id="33" dur="500"/>
                                        <p:tgtEl>
                                          <p:spTgt spid="8">
                                            <p:txEl>
                                              <p:pRg st="3" end="3"/>
                                            </p:txEl>
                                          </p:spTgt>
                                        </p:tgtEl>
                                      </p:cBhvr>
                                    </p:animEffect>
                                  </p:childTnLst>
                                </p:cTn>
                              </p:par>
                              <p:par>
                                <p:cTn id="34" presetID="22" presetClass="entr" presetSubtype="4"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down)">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down)">
                                      <p:cBhvr>
                                        <p:cTn id="41" dur="500"/>
                                        <p:tgtEl>
                                          <p:spTgt spid="14"/>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additive="base">
                                        <p:cTn id="53" dur="500" fill="hold"/>
                                        <p:tgtEl>
                                          <p:spTgt spid="10"/>
                                        </p:tgtEl>
                                        <p:attrNameLst>
                                          <p:attrName>ppt_x</p:attrName>
                                        </p:attrNameLst>
                                      </p:cBhvr>
                                      <p:tavLst>
                                        <p:tav tm="0">
                                          <p:val>
                                            <p:strVal val="#ppt_x"/>
                                          </p:val>
                                        </p:tav>
                                        <p:tav tm="100000">
                                          <p:val>
                                            <p:strVal val="#ppt_x"/>
                                          </p:val>
                                        </p:tav>
                                      </p:tavLst>
                                    </p:anim>
                                    <p:anim calcmode="lin" valueType="num">
                                      <p:cBhvr additive="base">
                                        <p:cTn id="5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13" grpId="0" animBg="1"/>
      <p:bldP spid="10" grpId="0" animBg="1"/>
      <p:bldP spid="11" grpId="0"/>
      <p:bldP spid="14" grpId="0"/>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90499" y="76200"/>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42900" y="762000"/>
            <a:ext cx="390637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2. </a:t>
            </a:r>
            <a:r>
              <a:rPr lang="en-US" sz="2800" b="1" dirty="0" err="1" smtClean="0">
                <a:solidFill>
                  <a:schemeClr val="bg1"/>
                </a:solidFill>
                <a:latin typeface="Times New Roman" panose="02020603050405020304" pitchFamily="18" charset="0"/>
              </a:rPr>
              <a:t>Nỗi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nhớ</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người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thân</a:t>
            </a:r>
            <a:endParaRPr lang="en-US" sz="2800" b="1" dirty="0">
              <a:solidFill>
                <a:schemeClr val="bg1"/>
              </a:solidFill>
              <a:latin typeface="Times New Roman" panose="02020603050405020304" pitchFamily="18" charset="0"/>
            </a:endParaRPr>
          </a:p>
        </p:txBody>
      </p:sp>
      <p:sp>
        <p:nvSpPr>
          <p:cNvPr id="6" name="Rectangle 3"/>
          <p:cNvSpPr>
            <a:spLocks noGrp="1" noRot="1" noChangeArrowheads="1"/>
          </p:cNvSpPr>
          <p:nvPr>
            <p:ph/>
          </p:nvPr>
        </p:nvSpPr>
        <p:spPr>
          <a:xfrm>
            <a:off x="5038165" y="-88740"/>
            <a:ext cx="6013450" cy="1905000"/>
          </a:xfrm>
          <a:ln>
            <a:solidFill>
              <a:schemeClr val="tx1"/>
            </a:solidFill>
            <a:miter lim="800000"/>
            <a:headEnd/>
            <a:tailEnd/>
          </a:ln>
        </p:spPr>
        <p:txBody>
          <a:bodyPr>
            <a:normAutofit/>
          </a:bodyPr>
          <a:lstStyle/>
          <a:p>
            <a:pPr algn="ctr" eaLnBrk="1" hangingPunct="1">
              <a:buFont typeface="Wingdings" panose="05000000000000000000" pitchFamily="2" charset="2"/>
              <a:buNone/>
            </a:pP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Tưởng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người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dưới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nguyệt</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chén</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đồng</a:t>
            </a:r>
            <a:r>
              <a:rPr lang="en-US" sz="2000" b="1" i="1" dirty="0" smtClean="0">
                <a:solidFill>
                  <a:schemeClr val="bg1"/>
                </a:solidFill>
                <a:latin typeface="Times New Roman" panose="02020603050405020304" pitchFamily="18" charset="0"/>
              </a:rPr>
              <a:t>,</a:t>
            </a:r>
          </a:p>
          <a:p>
            <a:pPr algn="ctr" eaLnBrk="1" hangingPunct="1">
              <a:buFont typeface="Wingdings" panose="05000000000000000000" pitchFamily="2" charset="2"/>
              <a:buNone/>
            </a:pPr>
            <a:r>
              <a:rPr lang="en-US" sz="2000" b="1" i="1" dirty="0" smtClean="0">
                <a:solidFill>
                  <a:schemeClr val="bg1"/>
                </a:solidFill>
                <a:latin typeface="Times New Roman" panose="02020603050405020304" pitchFamily="18" charset="0"/>
              </a:rPr>
              <a:t>              Tin </a:t>
            </a:r>
            <a:r>
              <a:rPr lang="en-US" sz="2000" b="1" i="1" dirty="0" err="1" smtClean="0">
                <a:solidFill>
                  <a:schemeClr val="bg1"/>
                </a:solidFill>
                <a:latin typeface="Times New Roman" panose="02020603050405020304" pitchFamily="18" charset="0"/>
              </a:rPr>
              <a:t>sương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luống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những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rày</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trông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mai</a:t>
            </a:r>
            <a:r>
              <a:rPr lang="en-US" sz="2000" b="1" i="1" dirty="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chờ</a:t>
            </a:r>
            <a:endParaRPr lang="en-US" sz="2000" b="1" i="1" dirty="0" smtClean="0">
              <a:solidFill>
                <a:schemeClr val="bg1"/>
              </a:solidFill>
              <a:latin typeface="Times New Roman" panose="02020603050405020304" pitchFamily="18" charset="0"/>
            </a:endParaRPr>
          </a:p>
          <a:p>
            <a:pPr algn="ctr" eaLnBrk="1" hangingPunct="1">
              <a:buFont typeface="Wingdings" panose="05000000000000000000" pitchFamily="2" charset="2"/>
              <a:buNone/>
            </a:pPr>
            <a:r>
              <a:rPr lang="en-US" sz="2000" b="1" i="1" dirty="0" err="1" smtClean="0">
                <a:solidFill>
                  <a:schemeClr val="bg1"/>
                </a:solidFill>
                <a:latin typeface="Times New Roman" panose="02020603050405020304" pitchFamily="18" charset="0"/>
              </a:rPr>
              <a:t>Bên</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trời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góc</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bể</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bơ</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vơ</a:t>
            </a:r>
            <a:r>
              <a:rPr lang="en-US" sz="2000" b="1" i="1" dirty="0" smtClean="0">
                <a:solidFill>
                  <a:schemeClr val="bg1"/>
                </a:solidFill>
                <a:latin typeface="Times New Roman" panose="02020603050405020304" pitchFamily="18" charset="0"/>
              </a:rPr>
              <a:t>, </a:t>
            </a:r>
          </a:p>
          <a:p>
            <a:pPr algn="ctr" eaLnBrk="1" hangingPunct="1">
              <a:buFont typeface="Wingdings" panose="05000000000000000000" pitchFamily="2" charset="2"/>
              <a:buNone/>
            </a:pPr>
            <a:r>
              <a:rPr lang="en-US" sz="2000" b="1" i="1" dirty="0" err="1" smtClean="0">
                <a:solidFill>
                  <a:schemeClr val="bg1"/>
                </a:solidFill>
                <a:latin typeface="Times New Roman" panose="02020603050405020304" pitchFamily="18" charset="0"/>
              </a:rPr>
              <a:t>Tấm</a:t>
            </a:r>
            <a:r>
              <a:rPr lang="en-US" sz="2000" b="1" i="1" dirty="0" smtClean="0">
                <a:solidFill>
                  <a:schemeClr val="bg1"/>
                </a:solidFill>
                <a:latin typeface="Times New Roman" panose="02020603050405020304" pitchFamily="18" charset="0"/>
              </a:rPr>
              <a:t> son </a:t>
            </a:r>
            <a:r>
              <a:rPr lang="en-US" sz="2000" b="1" i="1" dirty="0" err="1" smtClean="0">
                <a:solidFill>
                  <a:schemeClr val="bg1"/>
                </a:solidFill>
                <a:latin typeface="Times New Roman" panose="02020603050405020304" pitchFamily="18" charset="0"/>
              </a:rPr>
              <a:t>gột</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rửa</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bao</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giờ</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cho</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phai</a:t>
            </a:r>
            <a:r>
              <a:rPr lang="en-US" sz="2000" b="1" i="1" dirty="0" smtClean="0">
                <a:solidFill>
                  <a:schemeClr val="bg1"/>
                </a:solidFill>
                <a:latin typeface="Times New Roman" panose="02020603050405020304" pitchFamily="18" charset="0"/>
              </a:rPr>
              <a:t>.</a:t>
            </a:r>
          </a:p>
        </p:txBody>
      </p:sp>
      <p:sp>
        <p:nvSpPr>
          <p:cNvPr id="7" name="TextBox 6"/>
          <p:cNvSpPr txBox="1"/>
          <p:nvPr/>
        </p:nvSpPr>
        <p:spPr>
          <a:xfrm>
            <a:off x="619685" y="1525587"/>
            <a:ext cx="3818964" cy="400110"/>
          </a:xfrm>
          <a:prstGeom prst="rect">
            <a:avLst/>
          </a:prstGeom>
          <a:noFill/>
        </p:spPr>
        <p:txBody>
          <a:bodyPr wrap="square" rtlCol="0">
            <a:spAutoFit/>
          </a:bodyPr>
          <a:lstStyle/>
          <a:p>
            <a:r>
              <a:rPr lang="en-US" sz="2000" b="1" u="sng" dirty="0">
                <a:solidFill>
                  <a:schemeClr val="bg1"/>
                </a:solidFill>
                <a:latin typeface="Times New Roman" panose="02020603050405020304" pitchFamily="18" charset="0"/>
                <a:cs typeface="Times New Roman" panose="02020603050405020304" pitchFamily="18" charset="0"/>
              </a:rPr>
              <a:t>a</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Nỗi</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nhớ</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về</a:t>
            </a:r>
            <a:r>
              <a:rPr lang="en-US" sz="2000" b="1" u="sng" dirty="0" smtClean="0">
                <a:solidFill>
                  <a:schemeClr val="bg1"/>
                </a:solidFill>
                <a:latin typeface="Times New Roman" panose="02020603050405020304" pitchFamily="18" charset="0"/>
                <a:cs typeface="Times New Roman" panose="02020603050405020304" pitchFamily="18" charset="0"/>
              </a:rPr>
              <a:t> Kim </a:t>
            </a:r>
            <a:r>
              <a:rPr lang="en-US" sz="2000" b="1" u="sng" dirty="0" err="1" smtClean="0">
                <a:solidFill>
                  <a:schemeClr val="bg1"/>
                </a:solidFill>
                <a:latin typeface="Times New Roman" panose="02020603050405020304" pitchFamily="18" charset="0"/>
                <a:cs typeface="Times New Roman" panose="02020603050405020304" pitchFamily="18" charset="0"/>
              </a:rPr>
              <a:t>Trọng</a:t>
            </a:r>
            <a:endParaRPr lang="en-US" sz="2000" b="1" u="sng" dirty="0">
              <a:solidFill>
                <a:schemeClr val="bg1"/>
              </a:solidFill>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0428" y="1191175"/>
            <a:ext cx="1980081" cy="125016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9" name="TextBox 1"/>
          <p:cNvSpPr txBox="1">
            <a:spLocks noChangeArrowheads="1"/>
          </p:cNvSpPr>
          <p:nvPr/>
        </p:nvSpPr>
        <p:spPr bwMode="auto">
          <a:xfrm>
            <a:off x="482600" y="1972347"/>
            <a:ext cx="8916894" cy="830262"/>
          </a:xfrm>
          <a:prstGeom prst="rect">
            <a:avLst/>
          </a:prstGeom>
          <a:solidFill>
            <a:schemeClr val="tx2">
              <a:lumMod val="40000"/>
              <a:lumOff val="60000"/>
            </a:schemeClr>
          </a:solidFill>
          <a:ln>
            <a:noFill/>
          </a:ln>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Wingdings" panose="05000000000000000000" pitchFamily="2" charset="2"/>
              <a:buChar char="§"/>
            </a:pPr>
            <a:r>
              <a:rPr lang="en-US" dirty="0" err="1"/>
              <a:t>Nói</a:t>
            </a:r>
            <a:r>
              <a:rPr lang="en-US" dirty="0"/>
              <a:t> </a:t>
            </a:r>
            <a:r>
              <a:rPr lang="en-US" dirty="0" err="1"/>
              <a:t>đến</a:t>
            </a:r>
            <a:r>
              <a:rPr lang="en-US" dirty="0"/>
              <a:t> </a:t>
            </a:r>
            <a:r>
              <a:rPr lang="en-US" dirty="0" err="1"/>
              <a:t>nỗi</a:t>
            </a:r>
            <a:r>
              <a:rPr lang="en-US" dirty="0"/>
              <a:t> </a:t>
            </a:r>
            <a:r>
              <a:rPr lang="en-US" dirty="0" err="1"/>
              <a:t>nhớ</a:t>
            </a:r>
            <a:r>
              <a:rPr lang="en-US" dirty="0"/>
              <a:t> </a:t>
            </a:r>
            <a:r>
              <a:rPr lang="en-US" dirty="0" err="1"/>
              <a:t>của</a:t>
            </a:r>
            <a:r>
              <a:rPr lang="en-US" dirty="0"/>
              <a:t> </a:t>
            </a:r>
            <a:r>
              <a:rPr lang="en-US" dirty="0" err="1"/>
              <a:t>Thúy</a:t>
            </a:r>
            <a:r>
              <a:rPr lang="en-US" dirty="0"/>
              <a:t> </a:t>
            </a:r>
            <a:r>
              <a:rPr lang="en-US" dirty="0" err="1"/>
              <a:t>Kiều</a:t>
            </a:r>
            <a:r>
              <a:rPr lang="en-US" dirty="0"/>
              <a:t>, </a:t>
            </a:r>
            <a:r>
              <a:rPr lang="en-US" dirty="0" err="1"/>
              <a:t>Nguyễn</a:t>
            </a:r>
            <a:r>
              <a:rPr lang="en-US" dirty="0"/>
              <a:t> Du </a:t>
            </a:r>
            <a:r>
              <a:rPr lang="en-US" dirty="0" err="1"/>
              <a:t>không</a:t>
            </a:r>
            <a:r>
              <a:rPr lang="en-US" dirty="0"/>
              <a:t> </a:t>
            </a:r>
            <a:r>
              <a:rPr lang="en-US" dirty="0" err="1"/>
              <a:t>dùng</a:t>
            </a:r>
            <a:r>
              <a:rPr lang="en-US" dirty="0"/>
              <a:t> </a:t>
            </a:r>
            <a:r>
              <a:rPr lang="en-US" dirty="0" err="1"/>
              <a:t>từ</a:t>
            </a:r>
            <a:r>
              <a:rPr lang="en-US" dirty="0"/>
              <a:t> </a:t>
            </a:r>
            <a:r>
              <a:rPr lang="en-US" b="1" dirty="0" err="1">
                <a:solidFill>
                  <a:srgbClr val="FF0000"/>
                </a:solidFill>
              </a:rPr>
              <a:t>nhớ</a:t>
            </a:r>
            <a:r>
              <a:rPr lang="en-US" dirty="0"/>
              <a:t> </a:t>
            </a:r>
            <a:r>
              <a:rPr lang="en-US" dirty="0" err="1"/>
              <a:t>mà</a:t>
            </a:r>
            <a:r>
              <a:rPr lang="en-US" dirty="0"/>
              <a:t> </a:t>
            </a:r>
            <a:r>
              <a:rPr lang="en-US" dirty="0" err="1"/>
              <a:t>dùng</a:t>
            </a:r>
            <a:r>
              <a:rPr lang="en-US" dirty="0"/>
              <a:t> </a:t>
            </a:r>
            <a:r>
              <a:rPr lang="en-US" dirty="0" err="1"/>
              <a:t>từ</a:t>
            </a:r>
            <a:r>
              <a:rPr lang="en-US" dirty="0"/>
              <a:t> </a:t>
            </a:r>
            <a:r>
              <a:rPr lang="en-US" b="1" dirty="0" err="1">
                <a:solidFill>
                  <a:srgbClr val="FF0000"/>
                </a:solidFill>
              </a:rPr>
              <a:t>tưởng</a:t>
            </a:r>
            <a:r>
              <a:rPr lang="en-US" b="1" dirty="0">
                <a:solidFill>
                  <a:srgbClr val="FF0000"/>
                </a:solidFill>
              </a:rPr>
              <a:t>:</a:t>
            </a:r>
          </a:p>
        </p:txBody>
      </p:sp>
      <p:sp>
        <p:nvSpPr>
          <p:cNvPr id="10" name="TextBox 9"/>
          <p:cNvSpPr txBox="1">
            <a:spLocks noChangeArrowheads="1"/>
          </p:cNvSpPr>
          <p:nvPr/>
        </p:nvSpPr>
        <p:spPr bwMode="auto">
          <a:xfrm>
            <a:off x="990600" y="2987767"/>
            <a:ext cx="10515600" cy="1862137"/>
          </a:xfrm>
          <a:prstGeom prst="rect">
            <a:avLst/>
          </a:prstGeom>
          <a:solidFill>
            <a:schemeClr val="bg1"/>
          </a:solidFill>
          <a:ln w="28575">
            <a:solidFill>
              <a:schemeClr val="accent1">
                <a:lumMod val="75000"/>
              </a:schemeClr>
            </a:solidFill>
          </a:ln>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Wingdings" panose="05000000000000000000" pitchFamily="2" charset="2"/>
              <a:buChar char="à"/>
            </a:pPr>
            <a:r>
              <a:rPr lang="en-US" sz="2300" dirty="0" err="1">
                <a:sym typeface="Wingdings" panose="05000000000000000000" pitchFamily="2" charset="2"/>
              </a:rPr>
              <a:t>Từ</a:t>
            </a:r>
            <a:r>
              <a:rPr lang="en-US" sz="2300" dirty="0">
                <a:sym typeface="Wingdings" panose="05000000000000000000" pitchFamily="2" charset="2"/>
              </a:rPr>
              <a:t> </a:t>
            </a:r>
            <a:r>
              <a:rPr lang="en-US" sz="2300" dirty="0" err="1">
                <a:sym typeface="Wingdings" panose="05000000000000000000" pitchFamily="2" charset="2"/>
              </a:rPr>
              <a:t>tưởng</a:t>
            </a:r>
            <a:r>
              <a:rPr lang="en-US" sz="2300" dirty="0">
                <a:sym typeface="Wingdings" panose="05000000000000000000" pitchFamily="2" charset="2"/>
              </a:rPr>
              <a:t> </a:t>
            </a:r>
            <a:r>
              <a:rPr lang="en-US" sz="2300" dirty="0" err="1">
                <a:sym typeface="Wingdings" panose="05000000000000000000" pitchFamily="2" charset="2"/>
              </a:rPr>
              <a:t>vừa</a:t>
            </a:r>
            <a:r>
              <a:rPr lang="en-US" sz="2300" dirty="0">
                <a:sym typeface="Wingdings" panose="05000000000000000000" pitchFamily="2" charset="2"/>
              </a:rPr>
              <a:t> </a:t>
            </a:r>
            <a:r>
              <a:rPr lang="en-US" sz="2300" dirty="0" err="1">
                <a:sym typeface="Wingdings" panose="05000000000000000000" pitchFamily="2" charset="2"/>
              </a:rPr>
              <a:t>là</a:t>
            </a:r>
            <a:r>
              <a:rPr lang="en-US" sz="2300" dirty="0">
                <a:sym typeface="Wingdings" panose="05000000000000000000" pitchFamily="2" charset="2"/>
              </a:rPr>
              <a:t> </a:t>
            </a:r>
            <a:r>
              <a:rPr lang="en-US" sz="2300" dirty="0" err="1">
                <a:sym typeface="Wingdings" panose="05000000000000000000" pitchFamily="2" charset="2"/>
              </a:rPr>
              <a:t>nhớ</a:t>
            </a:r>
            <a:r>
              <a:rPr lang="en-US" sz="2300" dirty="0">
                <a:sym typeface="Wingdings" panose="05000000000000000000" pitchFamily="2" charset="2"/>
              </a:rPr>
              <a:t>, </a:t>
            </a:r>
            <a:r>
              <a:rPr lang="en-US" sz="2300" dirty="0" err="1">
                <a:sym typeface="Wingdings" panose="05000000000000000000" pitchFamily="2" charset="2"/>
              </a:rPr>
              <a:t>vừa</a:t>
            </a:r>
            <a:r>
              <a:rPr lang="en-US" sz="2300" dirty="0">
                <a:sym typeface="Wingdings" panose="05000000000000000000" pitchFamily="2" charset="2"/>
              </a:rPr>
              <a:t> </a:t>
            </a:r>
            <a:r>
              <a:rPr lang="en-US" sz="2300" dirty="0" err="1">
                <a:sym typeface="Wingdings" panose="05000000000000000000" pitchFamily="2" charset="2"/>
              </a:rPr>
              <a:t>là</a:t>
            </a:r>
            <a:r>
              <a:rPr lang="en-US" sz="2300" dirty="0">
                <a:sym typeface="Wingdings" panose="05000000000000000000" pitchFamily="2" charset="2"/>
              </a:rPr>
              <a:t> </a:t>
            </a:r>
            <a:r>
              <a:rPr lang="en-US" sz="2300" dirty="0" err="1">
                <a:sym typeface="Wingdings" panose="05000000000000000000" pitchFamily="2" charset="2"/>
              </a:rPr>
              <a:t>hình</a:t>
            </a:r>
            <a:r>
              <a:rPr lang="en-US" sz="2300" dirty="0">
                <a:sym typeface="Wingdings" panose="05000000000000000000" pitchFamily="2" charset="2"/>
              </a:rPr>
              <a:t> dung, </a:t>
            </a:r>
            <a:r>
              <a:rPr lang="en-US" sz="2300" dirty="0" err="1">
                <a:sym typeface="Wingdings" panose="05000000000000000000" pitchFamily="2" charset="2"/>
              </a:rPr>
              <a:t>tưởng</a:t>
            </a:r>
            <a:r>
              <a:rPr lang="en-US" sz="2300" dirty="0">
                <a:sym typeface="Wingdings" panose="05000000000000000000" pitchFamily="2" charset="2"/>
              </a:rPr>
              <a:t> </a:t>
            </a:r>
            <a:r>
              <a:rPr lang="en-US" sz="2300" dirty="0" err="1">
                <a:sym typeface="Wingdings" panose="05000000000000000000" pitchFamily="2" charset="2"/>
              </a:rPr>
              <a:t>tượng</a:t>
            </a:r>
            <a:r>
              <a:rPr lang="en-US" sz="2300" dirty="0">
                <a:sym typeface="Wingdings" panose="05000000000000000000" pitchFamily="2" charset="2"/>
              </a:rPr>
              <a:t> </a:t>
            </a:r>
            <a:r>
              <a:rPr lang="en-US" sz="2300" dirty="0" err="1">
                <a:sym typeface="Wingdings" panose="05000000000000000000" pitchFamily="2" charset="2"/>
              </a:rPr>
              <a:t>ra</a:t>
            </a:r>
            <a:r>
              <a:rPr lang="en-US" sz="2300" dirty="0">
                <a:sym typeface="Wingdings" panose="05000000000000000000" pitchFamily="2" charset="2"/>
              </a:rPr>
              <a:t> </a:t>
            </a:r>
            <a:r>
              <a:rPr lang="en-US" sz="2300" dirty="0" err="1">
                <a:sym typeface="Wingdings" panose="05000000000000000000" pitchFamily="2" charset="2"/>
              </a:rPr>
              <a:t>người</a:t>
            </a:r>
            <a:r>
              <a:rPr lang="en-US" sz="2300" dirty="0">
                <a:sym typeface="Wingdings" panose="05000000000000000000" pitchFamily="2" charset="2"/>
              </a:rPr>
              <a:t> </a:t>
            </a:r>
            <a:r>
              <a:rPr lang="en-US" sz="2300" dirty="0" err="1">
                <a:sym typeface="Wingdings" panose="05000000000000000000" pitchFamily="2" charset="2"/>
              </a:rPr>
              <a:t>mình</a:t>
            </a:r>
            <a:r>
              <a:rPr lang="en-US" sz="2300" dirty="0">
                <a:sym typeface="Wingdings" panose="05000000000000000000" pitchFamily="2" charset="2"/>
              </a:rPr>
              <a:t> </a:t>
            </a:r>
            <a:r>
              <a:rPr lang="en-US" sz="2300" dirty="0" err="1">
                <a:sym typeface="Wingdings" panose="05000000000000000000" pitchFamily="2" charset="2"/>
              </a:rPr>
              <a:t>yêu</a:t>
            </a:r>
            <a:endParaRPr lang="en-US" sz="2300" dirty="0">
              <a:sym typeface="Wingdings" panose="05000000000000000000" pitchFamily="2" charset="2"/>
            </a:endParaRPr>
          </a:p>
          <a:p>
            <a:pPr>
              <a:buFont typeface="Wingdings" panose="05000000000000000000" pitchFamily="2" charset="2"/>
              <a:buChar char="à"/>
            </a:pPr>
            <a:r>
              <a:rPr lang="en-US" sz="2300" dirty="0" err="1">
                <a:sym typeface="Wingdings" panose="05000000000000000000" pitchFamily="2" charset="2"/>
              </a:rPr>
              <a:t>Kiều</a:t>
            </a:r>
            <a:r>
              <a:rPr lang="en-US" sz="2300" dirty="0">
                <a:sym typeface="Wingdings" panose="05000000000000000000" pitchFamily="2" charset="2"/>
              </a:rPr>
              <a:t> </a:t>
            </a:r>
            <a:r>
              <a:rPr lang="en-US" sz="2300" dirty="0" err="1">
                <a:sym typeface="Wingdings" panose="05000000000000000000" pitchFamily="2" charset="2"/>
              </a:rPr>
              <a:t>tưởng</a:t>
            </a:r>
            <a:r>
              <a:rPr lang="en-US" sz="2300" dirty="0">
                <a:sym typeface="Wingdings" panose="05000000000000000000" pitchFamily="2" charset="2"/>
              </a:rPr>
              <a:t> </a:t>
            </a:r>
            <a:r>
              <a:rPr lang="en-US" sz="2300" dirty="0" err="1">
                <a:sym typeface="Wingdings" panose="05000000000000000000" pitchFamily="2" charset="2"/>
              </a:rPr>
              <a:t>như</a:t>
            </a:r>
            <a:r>
              <a:rPr lang="en-US" sz="2300" dirty="0">
                <a:sym typeface="Wingdings" panose="05000000000000000000" pitchFamily="2" charset="2"/>
              </a:rPr>
              <a:t> </a:t>
            </a:r>
            <a:r>
              <a:rPr lang="en-US" sz="2300" dirty="0" err="1">
                <a:sym typeface="Wingdings" panose="05000000000000000000" pitchFamily="2" charset="2"/>
              </a:rPr>
              <a:t>thấy</a:t>
            </a:r>
            <a:r>
              <a:rPr lang="en-US" sz="2300" dirty="0">
                <a:sym typeface="Wingdings" panose="05000000000000000000" pitchFamily="2" charset="2"/>
              </a:rPr>
              <a:t> </a:t>
            </a:r>
            <a:r>
              <a:rPr lang="en-US" sz="2300" dirty="0" err="1">
                <a:sym typeface="Wingdings" panose="05000000000000000000" pitchFamily="2" charset="2"/>
              </a:rPr>
              <a:t>lại</a:t>
            </a:r>
            <a:r>
              <a:rPr lang="en-US" sz="2300" dirty="0">
                <a:sym typeface="Wingdings" panose="05000000000000000000" pitchFamily="2" charset="2"/>
              </a:rPr>
              <a:t> </a:t>
            </a:r>
            <a:r>
              <a:rPr lang="en-US" sz="2300" dirty="0" err="1">
                <a:sym typeface="Wingdings" panose="05000000000000000000" pitchFamily="2" charset="2"/>
              </a:rPr>
              <a:t>đêm</a:t>
            </a:r>
            <a:r>
              <a:rPr lang="en-US" sz="2300" dirty="0">
                <a:sym typeface="Wingdings" panose="05000000000000000000" pitchFamily="2" charset="2"/>
              </a:rPr>
              <a:t> </a:t>
            </a:r>
            <a:r>
              <a:rPr lang="en-US" sz="2300" dirty="0" err="1">
                <a:sym typeface="Wingdings" panose="05000000000000000000" pitchFamily="2" charset="2"/>
              </a:rPr>
              <a:t>trăng</a:t>
            </a:r>
            <a:r>
              <a:rPr lang="en-US" sz="2300" dirty="0">
                <a:sym typeface="Wingdings" panose="05000000000000000000" pitchFamily="2" charset="2"/>
              </a:rPr>
              <a:t> </a:t>
            </a:r>
            <a:r>
              <a:rPr lang="en-US" sz="2300" dirty="0" err="1">
                <a:sym typeface="Wingdings" panose="05000000000000000000" pitchFamily="2" charset="2"/>
              </a:rPr>
              <a:t>đẹp</a:t>
            </a:r>
            <a:r>
              <a:rPr lang="en-US" sz="2300" dirty="0">
                <a:sym typeface="Wingdings" panose="05000000000000000000" pitchFamily="2" charset="2"/>
              </a:rPr>
              <a:t> </a:t>
            </a:r>
            <a:r>
              <a:rPr lang="en-US" sz="2300" dirty="0" err="1">
                <a:sym typeface="Wingdings" panose="05000000000000000000" pitchFamily="2" charset="2"/>
              </a:rPr>
              <a:t>nhất</a:t>
            </a:r>
            <a:r>
              <a:rPr lang="en-US" sz="2300" dirty="0">
                <a:sym typeface="Wingdings" panose="05000000000000000000" pitchFamily="2" charset="2"/>
              </a:rPr>
              <a:t> </a:t>
            </a:r>
            <a:r>
              <a:rPr lang="en-US" sz="2300" dirty="0" err="1">
                <a:sym typeface="Wingdings" panose="05000000000000000000" pitchFamily="2" charset="2"/>
              </a:rPr>
              <a:t>của</a:t>
            </a:r>
            <a:r>
              <a:rPr lang="en-US" sz="2300" dirty="0">
                <a:sym typeface="Wingdings" panose="05000000000000000000" pitchFamily="2" charset="2"/>
              </a:rPr>
              <a:t> </a:t>
            </a:r>
            <a:r>
              <a:rPr lang="en-US" sz="2300" dirty="0" err="1">
                <a:sym typeface="Wingdings" panose="05000000000000000000" pitchFamily="2" charset="2"/>
              </a:rPr>
              <a:t>cuộc</a:t>
            </a:r>
            <a:r>
              <a:rPr lang="en-US" sz="2300" dirty="0">
                <a:sym typeface="Wingdings" panose="05000000000000000000" pitchFamily="2" charset="2"/>
              </a:rPr>
              <a:t> </a:t>
            </a:r>
            <a:r>
              <a:rPr lang="en-US" sz="2300" dirty="0" err="1">
                <a:sym typeface="Wingdings" panose="05000000000000000000" pitchFamily="2" charset="2"/>
              </a:rPr>
              <a:t>đời</a:t>
            </a:r>
            <a:r>
              <a:rPr lang="en-US" sz="2300" dirty="0">
                <a:sym typeface="Wingdings" panose="05000000000000000000" pitchFamily="2" charset="2"/>
              </a:rPr>
              <a:t> </a:t>
            </a:r>
            <a:r>
              <a:rPr lang="en-US" sz="2300" dirty="0" err="1">
                <a:sym typeface="Wingdings" panose="05000000000000000000" pitchFamily="2" charset="2"/>
              </a:rPr>
              <a:t>mình</a:t>
            </a:r>
            <a:r>
              <a:rPr lang="en-US" sz="2300" dirty="0">
                <a:sym typeface="Wingdings" panose="05000000000000000000" pitchFamily="2" charset="2"/>
              </a:rPr>
              <a:t>. </a:t>
            </a:r>
            <a:r>
              <a:rPr lang="en-US" sz="2300" dirty="0" err="1">
                <a:sym typeface="Wingdings" panose="05000000000000000000" pitchFamily="2" charset="2"/>
              </a:rPr>
              <a:t>Cái</a:t>
            </a:r>
            <a:r>
              <a:rPr lang="en-US" sz="2300" dirty="0">
                <a:sym typeface="Wingdings" panose="05000000000000000000" pitchFamily="2" charset="2"/>
              </a:rPr>
              <a:t> </a:t>
            </a:r>
            <a:r>
              <a:rPr lang="en-US" sz="2300" dirty="0" err="1">
                <a:sym typeface="Wingdings" panose="05000000000000000000" pitchFamily="2" charset="2"/>
              </a:rPr>
              <a:t>đêm</a:t>
            </a:r>
            <a:r>
              <a:rPr lang="en-US" sz="2300" dirty="0">
                <a:sym typeface="Wingdings" panose="05000000000000000000" pitchFamily="2" charset="2"/>
              </a:rPr>
              <a:t> </a:t>
            </a:r>
            <a:r>
              <a:rPr lang="en-US" sz="2300" dirty="0" err="1">
                <a:sym typeface="Wingdings" panose="05000000000000000000" pitchFamily="2" charset="2"/>
              </a:rPr>
              <a:t>mà</a:t>
            </a:r>
            <a:r>
              <a:rPr lang="en-US" sz="2300" dirty="0">
                <a:sym typeface="Wingdings" panose="05000000000000000000" pitchFamily="2" charset="2"/>
              </a:rPr>
              <a:t> </a:t>
            </a:r>
            <a:r>
              <a:rPr lang="en-US" sz="2300" dirty="0" err="1">
                <a:sym typeface="Wingdings" panose="05000000000000000000" pitchFamily="2" charset="2"/>
              </a:rPr>
              <a:t>nàng</a:t>
            </a:r>
            <a:r>
              <a:rPr lang="en-US" sz="2300" dirty="0">
                <a:sym typeface="Wingdings" panose="05000000000000000000" pitchFamily="2" charset="2"/>
              </a:rPr>
              <a:t> </a:t>
            </a:r>
            <a:r>
              <a:rPr lang="en-US" sz="2300" dirty="0" err="1">
                <a:sym typeface="Wingdings" panose="05000000000000000000" pitchFamily="2" charset="2"/>
              </a:rPr>
              <a:t>cùng</a:t>
            </a:r>
            <a:r>
              <a:rPr lang="en-US" sz="2300" dirty="0">
                <a:sym typeface="Wingdings" panose="05000000000000000000" pitchFamily="2" charset="2"/>
              </a:rPr>
              <a:t> </a:t>
            </a:r>
            <a:r>
              <a:rPr lang="en-US" sz="2300" dirty="0" err="1">
                <a:sym typeface="Wingdings" panose="05000000000000000000" pitchFamily="2" charset="2"/>
              </a:rPr>
              <a:t>với</a:t>
            </a:r>
            <a:r>
              <a:rPr lang="en-US" sz="2300" dirty="0">
                <a:sym typeface="Wingdings" panose="05000000000000000000" pitchFamily="2" charset="2"/>
              </a:rPr>
              <a:t> Kim </a:t>
            </a:r>
            <a:r>
              <a:rPr lang="en-US" sz="2300" dirty="0" err="1">
                <a:sym typeface="Wingdings" panose="05000000000000000000" pitchFamily="2" charset="2"/>
              </a:rPr>
              <a:t>Trọng</a:t>
            </a:r>
            <a:r>
              <a:rPr lang="en-US" sz="2300" dirty="0">
                <a:sym typeface="Wingdings" panose="05000000000000000000" pitchFamily="2" charset="2"/>
              </a:rPr>
              <a:t> </a:t>
            </a:r>
            <a:r>
              <a:rPr lang="en-US" sz="2300" dirty="0" err="1">
                <a:sym typeface="Wingdings" panose="05000000000000000000" pitchFamily="2" charset="2"/>
              </a:rPr>
              <a:t>thề</a:t>
            </a:r>
            <a:r>
              <a:rPr lang="en-US" sz="2300" dirty="0">
                <a:sym typeface="Wingdings" panose="05000000000000000000" pitchFamily="2" charset="2"/>
              </a:rPr>
              <a:t> </a:t>
            </a:r>
            <a:r>
              <a:rPr lang="en-US" sz="2300" dirty="0" err="1">
                <a:sym typeface="Wingdings" panose="05000000000000000000" pitchFamily="2" charset="2"/>
              </a:rPr>
              <a:t>nguyền</a:t>
            </a:r>
            <a:r>
              <a:rPr lang="en-US" sz="2300" dirty="0">
                <a:sym typeface="Wingdings" panose="05000000000000000000" pitchFamily="2" charset="2"/>
              </a:rPr>
              <a:t> </a:t>
            </a:r>
            <a:r>
              <a:rPr lang="en-US" sz="2300" dirty="0" err="1">
                <a:sym typeface="Wingdings" panose="05000000000000000000" pitchFamily="2" charset="2"/>
              </a:rPr>
              <a:t>đính</a:t>
            </a:r>
            <a:r>
              <a:rPr lang="en-US" sz="2300" dirty="0">
                <a:sym typeface="Wingdings" panose="05000000000000000000" pitchFamily="2" charset="2"/>
              </a:rPr>
              <a:t> </a:t>
            </a:r>
            <a:r>
              <a:rPr lang="en-US" sz="2300" dirty="0" err="1">
                <a:sym typeface="Wingdings" panose="05000000000000000000" pitchFamily="2" charset="2"/>
              </a:rPr>
              <a:t>ước</a:t>
            </a:r>
            <a:r>
              <a:rPr lang="en-US" sz="2300" dirty="0">
                <a:sym typeface="Wingdings" panose="05000000000000000000" pitchFamily="2" charset="2"/>
              </a:rPr>
              <a:t> </a:t>
            </a:r>
            <a:r>
              <a:rPr lang="en-US" sz="2300" dirty="0" err="1">
                <a:sym typeface="Wingdings" panose="05000000000000000000" pitchFamily="2" charset="2"/>
              </a:rPr>
              <a:t>bên</a:t>
            </a:r>
            <a:r>
              <a:rPr lang="en-US" sz="2300" dirty="0">
                <a:sym typeface="Wingdings" panose="05000000000000000000" pitchFamily="2" charset="2"/>
              </a:rPr>
              <a:t> </a:t>
            </a:r>
            <a:r>
              <a:rPr lang="en-US" sz="2300" dirty="0" err="1">
                <a:sym typeface="Wingdings" panose="05000000000000000000" pitchFamily="2" charset="2"/>
              </a:rPr>
              <a:t>nhau</a:t>
            </a:r>
            <a:r>
              <a:rPr lang="en-US" sz="2300" b="1" i="1" dirty="0">
                <a:solidFill>
                  <a:srgbClr val="FF0000"/>
                </a:solidFill>
                <a:sym typeface="Wingdings" panose="05000000000000000000" pitchFamily="2" charset="2"/>
              </a:rPr>
              <a:t>.</a:t>
            </a:r>
          </a:p>
          <a:p>
            <a:pPr>
              <a:buFont typeface="Wingdings" panose="05000000000000000000" pitchFamily="2" charset="2"/>
              <a:buChar char="à"/>
            </a:pPr>
            <a:r>
              <a:rPr lang="en-US" sz="2300" b="1" i="1" dirty="0">
                <a:solidFill>
                  <a:srgbClr val="FF0000"/>
                </a:solidFill>
                <a:sym typeface="Wingdings" panose="05000000000000000000" pitchFamily="2" charset="2"/>
              </a:rPr>
              <a:t> </a:t>
            </a:r>
            <a:r>
              <a:rPr lang="en-US" sz="2300" dirty="0" err="1">
                <a:sym typeface="Wingdings" panose="05000000000000000000" pitchFamily="2" charset="2"/>
              </a:rPr>
              <a:t>Thúy</a:t>
            </a:r>
            <a:r>
              <a:rPr lang="en-US" sz="2300" dirty="0">
                <a:sym typeface="Wingdings" panose="05000000000000000000" pitchFamily="2" charset="2"/>
              </a:rPr>
              <a:t> </a:t>
            </a:r>
            <a:r>
              <a:rPr lang="en-US" sz="2300" dirty="0" err="1">
                <a:sym typeface="Wingdings" panose="05000000000000000000" pitchFamily="2" charset="2"/>
              </a:rPr>
              <a:t>Kiều</a:t>
            </a:r>
            <a:r>
              <a:rPr lang="en-US" sz="2300" dirty="0">
                <a:sym typeface="Wingdings" panose="05000000000000000000" pitchFamily="2" charset="2"/>
              </a:rPr>
              <a:t> </a:t>
            </a:r>
            <a:r>
              <a:rPr lang="en-US" sz="2300" dirty="0" err="1">
                <a:sym typeface="Wingdings" panose="05000000000000000000" pitchFamily="2" charset="2"/>
              </a:rPr>
              <a:t>như</a:t>
            </a:r>
            <a:r>
              <a:rPr lang="en-US" sz="2300" dirty="0">
                <a:sym typeface="Wingdings" panose="05000000000000000000" pitchFamily="2" charset="2"/>
              </a:rPr>
              <a:t> </a:t>
            </a:r>
            <a:r>
              <a:rPr lang="en-US" sz="2300" dirty="0" err="1">
                <a:sym typeface="Wingdings" panose="05000000000000000000" pitchFamily="2" charset="2"/>
              </a:rPr>
              <a:t>tưởng</a:t>
            </a:r>
            <a:r>
              <a:rPr lang="en-US" sz="2300" dirty="0">
                <a:sym typeface="Wingdings" panose="05000000000000000000" pitchFamily="2" charset="2"/>
              </a:rPr>
              <a:t> </a:t>
            </a:r>
            <a:r>
              <a:rPr lang="en-US" sz="2300" dirty="0" err="1">
                <a:sym typeface="Wingdings" panose="05000000000000000000" pitchFamily="2" charset="2"/>
              </a:rPr>
              <a:t>tượng</a:t>
            </a:r>
            <a:r>
              <a:rPr lang="en-US" sz="2300" dirty="0">
                <a:sym typeface="Wingdings" panose="05000000000000000000" pitchFamily="2" charset="2"/>
              </a:rPr>
              <a:t> </a:t>
            </a:r>
            <a:r>
              <a:rPr lang="en-US" sz="2300" dirty="0" err="1">
                <a:sym typeface="Wingdings" panose="05000000000000000000" pitchFamily="2" charset="2"/>
              </a:rPr>
              <a:t>thấy</a:t>
            </a:r>
            <a:r>
              <a:rPr lang="en-US" sz="2300" dirty="0">
                <a:sym typeface="Wingdings" panose="05000000000000000000" pitchFamily="2" charset="2"/>
              </a:rPr>
              <a:t>, </a:t>
            </a:r>
            <a:r>
              <a:rPr lang="en-US" sz="2300" dirty="0" err="1">
                <a:sym typeface="Wingdings" panose="05000000000000000000" pitchFamily="2" charset="2"/>
              </a:rPr>
              <a:t>nơi</a:t>
            </a:r>
            <a:r>
              <a:rPr lang="en-US" sz="2300" dirty="0">
                <a:sym typeface="Wingdings" panose="05000000000000000000" pitchFamily="2" charset="2"/>
              </a:rPr>
              <a:t> </a:t>
            </a:r>
            <a:r>
              <a:rPr lang="en-US" sz="2300" dirty="0" err="1">
                <a:sym typeface="Wingdings" panose="05000000000000000000" pitchFamily="2" charset="2"/>
              </a:rPr>
              <a:t>xa</a:t>
            </a:r>
            <a:r>
              <a:rPr lang="en-US" sz="2300" dirty="0">
                <a:sym typeface="Wingdings" panose="05000000000000000000" pitchFamily="2" charset="2"/>
              </a:rPr>
              <a:t> </a:t>
            </a:r>
            <a:r>
              <a:rPr lang="en-US" sz="2300" dirty="0" err="1">
                <a:sym typeface="Wingdings" panose="05000000000000000000" pitchFamily="2" charset="2"/>
              </a:rPr>
              <a:t>kia</a:t>
            </a:r>
            <a:r>
              <a:rPr lang="en-US" sz="2300" dirty="0">
                <a:sym typeface="Wingdings" panose="05000000000000000000" pitchFamily="2" charset="2"/>
              </a:rPr>
              <a:t>, </a:t>
            </a:r>
            <a:r>
              <a:rPr lang="en-US" sz="2300" dirty="0" err="1">
                <a:sym typeface="Wingdings" panose="05000000000000000000" pitchFamily="2" charset="2"/>
              </a:rPr>
              <a:t>người</a:t>
            </a:r>
            <a:r>
              <a:rPr lang="en-US" sz="2300" dirty="0">
                <a:sym typeface="Wingdings" panose="05000000000000000000" pitchFamily="2" charset="2"/>
              </a:rPr>
              <a:t> </a:t>
            </a:r>
            <a:r>
              <a:rPr lang="en-US" sz="2300" dirty="0" err="1">
                <a:sym typeface="Wingdings" panose="05000000000000000000" pitchFamily="2" charset="2"/>
              </a:rPr>
              <a:t>yêu</a:t>
            </a:r>
            <a:r>
              <a:rPr lang="en-US" sz="2300" dirty="0">
                <a:sym typeface="Wingdings" panose="05000000000000000000" pitchFamily="2" charset="2"/>
              </a:rPr>
              <a:t> </a:t>
            </a:r>
            <a:r>
              <a:rPr lang="en-US" sz="2300" dirty="0" err="1">
                <a:sym typeface="Wingdings" panose="05000000000000000000" pitchFamily="2" charset="2"/>
              </a:rPr>
              <a:t>cũng</a:t>
            </a:r>
            <a:r>
              <a:rPr lang="en-US" sz="2300" dirty="0">
                <a:sym typeface="Wingdings" panose="05000000000000000000" pitchFamily="2" charset="2"/>
              </a:rPr>
              <a:t> </a:t>
            </a:r>
            <a:r>
              <a:rPr lang="en-US" sz="2300" dirty="0" err="1">
                <a:sym typeface="Wingdings" panose="05000000000000000000" pitchFamily="2" charset="2"/>
              </a:rPr>
              <a:t>đang</a:t>
            </a:r>
            <a:r>
              <a:rPr lang="en-US" sz="2300" dirty="0">
                <a:sym typeface="Wingdings" panose="05000000000000000000" pitchFamily="2" charset="2"/>
              </a:rPr>
              <a:t> </a:t>
            </a:r>
            <a:r>
              <a:rPr lang="en-US" sz="2300" dirty="0" err="1">
                <a:sym typeface="Wingdings" panose="05000000000000000000" pitchFamily="2" charset="2"/>
              </a:rPr>
              <a:t>hướng</a:t>
            </a:r>
            <a:r>
              <a:rPr lang="en-US" sz="2300" dirty="0">
                <a:sym typeface="Wingdings" panose="05000000000000000000" pitchFamily="2" charset="2"/>
              </a:rPr>
              <a:t> </a:t>
            </a:r>
            <a:r>
              <a:rPr lang="en-US" sz="2300" dirty="0" err="1">
                <a:sym typeface="Wingdings" panose="05000000000000000000" pitchFamily="2" charset="2"/>
              </a:rPr>
              <a:t>về</a:t>
            </a:r>
            <a:r>
              <a:rPr lang="en-US" sz="2300" dirty="0">
                <a:sym typeface="Wingdings" panose="05000000000000000000" pitchFamily="2" charset="2"/>
              </a:rPr>
              <a:t> </a:t>
            </a:r>
            <a:r>
              <a:rPr lang="en-US" sz="2300" dirty="0" err="1">
                <a:sym typeface="Wingdings" panose="05000000000000000000" pitchFamily="2" charset="2"/>
              </a:rPr>
              <a:t>mình</a:t>
            </a:r>
            <a:r>
              <a:rPr lang="en-US" sz="2300" dirty="0">
                <a:sym typeface="Wingdings" panose="05000000000000000000" pitchFamily="2" charset="2"/>
              </a:rPr>
              <a:t>, </a:t>
            </a:r>
            <a:r>
              <a:rPr lang="en-US" sz="2300" dirty="0" err="1">
                <a:sym typeface="Wingdings" panose="05000000000000000000" pitchFamily="2" charset="2"/>
              </a:rPr>
              <a:t>đang</a:t>
            </a:r>
            <a:r>
              <a:rPr lang="en-US" sz="2300" dirty="0">
                <a:sym typeface="Wingdings" panose="05000000000000000000" pitchFamily="2" charset="2"/>
              </a:rPr>
              <a:t> </a:t>
            </a:r>
            <a:r>
              <a:rPr lang="en-US" sz="2300" dirty="0" err="1">
                <a:sym typeface="Wingdings" panose="05000000000000000000" pitchFamily="2" charset="2"/>
              </a:rPr>
              <a:t>ngày</a:t>
            </a:r>
            <a:r>
              <a:rPr lang="en-US" sz="2300" dirty="0">
                <a:sym typeface="Wingdings" panose="05000000000000000000" pitchFamily="2" charset="2"/>
              </a:rPr>
              <a:t> </a:t>
            </a:r>
            <a:r>
              <a:rPr lang="en-US" sz="2300" dirty="0" err="1">
                <a:sym typeface="Wingdings" panose="05000000000000000000" pitchFamily="2" charset="2"/>
              </a:rPr>
              <a:t>đêm</a:t>
            </a:r>
            <a:r>
              <a:rPr lang="en-US" sz="2300" dirty="0">
                <a:sym typeface="Wingdings" panose="05000000000000000000" pitchFamily="2" charset="2"/>
              </a:rPr>
              <a:t> </a:t>
            </a:r>
            <a:r>
              <a:rPr lang="en-US" sz="2300" dirty="0" err="1">
                <a:sym typeface="Wingdings" panose="05000000000000000000" pitchFamily="2" charset="2"/>
              </a:rPr>
              <a:t>đau</a:t>
            </a:r>
            <a:r>
              <a:rPr lang="en-US" sz="2300" dirty="0">
                <a:sym typeface="Wingdings" panose="05000000000000000000" pitchFamily="2" charset="2"/>
              </a:rPr>
              <a:t> </a:t>
            </a:r>
            <a:r>
              <a:rPr lang="en-US" sz="2300" dirty="0" err="1">
                <a:sym typeface="Wingdings" panose="05000000000000000000" pitchFamily="2" charset="2"/>
              </a:rPr>
              <a:t>đáu</a:t>
            </a:r>
            <a:r>
              <a:rPr lang="en-US" sz="2300" dirty="0">
                <a:sym typeface="Wingdings" panose="05000000000000000000" pitchFamily="2" charset="2"/>
              </a:rPr>
              <a:t> </a:t>
            </a:r>
            <a:r>
              <a:rPr lang="en-US" sz="2300" dirty="0" err="1">
                <a:sym typeface="Wingdings" panose="05000000000000000000" pitchFamily="2" charset="2"/>
              </a:rPr>
              <a:t>nhờ</a:t>
            </a:r>
            <a:r>
              <a:rPr lang="en-US" sz="2300" dirty="0">
                <a:sym typeface="Wingdings" panose="05000000000000000000" pitchFamily="2" charset="2"/>
              </a:rPr>
              <a:t> tin </a:t>
            </a:r>
            <a:r>
              <a:rPr lang="en-US" sz="2300" dirty="0" err="1">
                <a:sym typeface="Wingdings" panose="05000000000000000000" pitchFamily="2" charset="2"/>
              </a:rPr>
              <a:t>nàng</a:t>
            </a:r>
            <a:r>
              <a:rPr lang="en-US" sz="2300" dirty="0">
                <a:sym typeface="Wingdings" panose="05000000000000000000" pitchFamily="2" charset="2"/>
              </a:rPr>
              <a:t>: </a:t>
            </a:r>
            <a:r>
              <a:rPr lang="en-US" sz="2300" b="1" i="1" dirty="0">
                <a:solidFill>
                  <a:srgbClr val="FF0000"/>
                </a:solidFill>
                <a:sym typeface="Wingdings" panose="05000000000000000000" pitchFamily="2" charset="2"/>
              </a:rPr>
              <a:t>tin </a:t>
            </a:r>
            <a:r>
              <a:rPr lang="en-US" sz="2300" b="1" i="1" dirty="0" err="1">
                <a:solidFill>
                  <a:srgbClr val="FF0000"/>
                </a:solidFill>
                <a:sym typeface="Wingdings" panose="05000000000000000000" pitchFamily="2" charset="2"/>
              </a:rPr>
              <a:t>sương</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luống</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những</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rày</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trông</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mai</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chờ</a:t>
            </a:r>
            <a:r>
              <a:rPr lang="en-US" sz="2300" b="1" i="1" dirty="0">
                <a:solidFill>
                  <a:srgbClr val="FF0000"/>
                </a:solidFill>
                <a:sym typeface="Wingdings" panose="05000000000000000000" pitchFamily="2" charset="2"/>
              </a:rPr>
              <a:t>.</a:t>
            </a:r>
          </a:p>
        </p:txBody>
      </p:sp>
      <p:sp>
        <p:nvSpPr>
          <p:cNvPr id="11" name="TextBox 1"/>
          <p:cNvSpPr txBox="1">
            <a:spLocks noChangeArrowheads="1"/>
          </p:cNvSpPr>
          <p:nvPr/>
        </p:nvSpPr>
        <p:spPr bwMode="auto">
          <a:xfrm>
            <a:off x="482600" y="5002304"/>
            <a:ext cx="8916894" cy="830997"/>
          </a:xfrm>
          <a:prstGeom prst="rect">
            <a:avLst/>
          </a:prstGeom>
          <a:solidFill>
            <a:schemeClr val="tx2">
              <a:lumMod val="40000"/>
              <a:lumOff val="60000"/>
            </a:schemeClr>
          </a:solidFill>
          <a:ln>
            <a:noFill/>
          </a:ln>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342900" indent="-342900">
              <a:buFont typeface="Wingdings" panose="05000000000000000000" pitchFamily="2" charset="2"/>
              <a:buChar char="§"/>
              <a:defRPr/>
            </a:pPr>
            <a:r>
              <a:rPr lang="en-US" b="1" dirty="0" err="1" smtClean="0"/>
              <a:t>Càng</a:t>
            </a:r>
            <a:r>
              <a:rPr lang="en-US" b="1" dirty="0" smtClean="0"/>
              <a:t> </a:t>
            </a:r>
            <a:r>
              <a:rPr lang="en-US" b="1" dirty="0" err="1" smtClean="0"/>
              <a:t>nhớ</a:t>
            </a:r>
            <a:r>
              <a:rPr lang="en-US" b="1" dirty="0" smtClean="0"/>
              <a:t> </a:t>
            </a:r>
            <a:r>
              <a:rPr lang="en-US" b="1" dirty="0" err="1" smtClean="0"/>
              <a:t>chàng</a:t>
            </a:r>
            <a:r>
              <a:rPr lang="en-US" b="1" dirty="0" smtClean="0"/>
              <a:t> Kim, </a:t>
            </a:r>
            <a:r>
              <a:rPr lang="en-US" b="1" dirty="0" err="1" smtClean="0"/>
              <a:t>càng</a:t>
            </a:r>
            <a:r>
              <a:rPr lang="en-US" b="1" dirty="0" smtClean="0"/>
              <a:t> </a:t>
            </a:r>
            <a:r>
              <a:rPr lang="en-US" b="1" dirty="0" err="1" smtClean="0"/>
              <a:t>nuối</a:t>
            </a:r>
            <a:r>
              <a:rPr lang="en-US" b="1" dirty="0" smtClean="0"/>
              <a:t> </a:t>
            </a:r>
            <a:r>
              <a:rPr lang="en-US" b="1" dirty="0" err="1" smtClean="0"/>
              <a:t>tiếc</a:t>
            </a:r>
            <a:r>
              <a:rPr lang="en-US" b="1" dirty="0" smtClean="0"/>
              <a:t> </a:t>
            </a:r>
            <a:r>
              <a:rPr lang="en-US" b="1" dirty="0" err="1" smtClean="0"/>
              <a:t>mối</a:t>
            </a:r>
            <a:r>
              <a:rPr lang="en-US" b="1" dirty="0" smtClean="0"/>
              <a:t> </a:t>
            </a:r>
            <a:r>
              <a:rPr lang="en-US" b="1" dirty="0" err="1" smtClean="0"/>
              <a:t>tình</a:t>
            </a:r>
            <a:r>
              <a:rPr lang="en-US" b="1" dirty="0" smtClean="0"/>
              <a:t> </a:t>
            </a:r>
            <a:r>
              <a:rPr lang="en-US" b="1" dirty="0" err="1" smtClean="0"/>
              <a:t>đầu</a:t>
            </a:r>
            <a:r>
              <a:rPr lang="en-US" b="1" dirty="0" smtClean="0"/>
              <a:t>, </a:t>
            </a:r>
            <a:r>
              <a:rPr lang="en-US" b="1" dirty="0" err="1" smtClean="0"/>
              <a:t>Kiều</a:t>
            </a:r>
            <a:r>
              <a:rPr lang="en-US" b="1" dirty="0" smtClean="0"/>
              <a:t> </a:t>
            </a:r>
            <a:r>
              <a:rPr lang="en-US" b="1" dirty="0" err="1" smtClean="0"/>
              <a:t>càng</a:t>
            </a:r>
            <a:r>
              <a:rPr lang="en-US" b="1" dirty="0" smtClean="0"/>
              <a:t> </a:t>
            </a:r>
            <a:r>
              <a:rPr lang="en-US" b="1" dirty="0" err="1" smtClean="0"/>
              <a:t>thấm</a:t>
            </a:r>
            <a:r>
              <a:rPr lang="en-US" b="1" dirty="0" smtClean="0"/>
              <a:t> </a:t>
            </a:r>
            <a:r>
              <a:rPr lang="en-US" b="1" dirty="0" err="1" smtClean="0"/>
              <a:t>thía</a:t>
            </a:r>
            <a:r>
              <a:rPr lang="en-US" b="1" dirty="0" smtClean="0"/>
              <a:t> </a:t>
            </a:r>
            <a:r>
              <a:rPr lang="en-US" b="1" dirty="0" err="1" smtClean="0"/>
              <a:t>tình</a:t>
            </a:r>
            <a:r>
              <a:rPr lang="en-US" b="1" dirty="0" smtClean="0"/>
              <a:t> </a:t>
            </a:r>
            <a:r>
              <a:rPr lang="en-US" b="1" dirty="0" err="1" smtClean="0"/>
              <a:t>cảnh</a:t>
            </a:r>
            <a:r>
              <a:rPr lang="en-US" b="1" dirty="0" smtClean="0"/>
              <a:t> </a:t>
            </a:r>
            <a:r>
              <a:rPr lang="en-US" b="1" dirty="0" err="1" smtClean="0"/>
              <a:t>của</a:t>
            </a:r>
            <a:r>
              <a:rPr lang="en-US" b="1" dirty="0" smtClean="0"/>
              <a:t> </a:t>
            </a:r>
            <a:r>
              <a:rPr lang="en-US" b="1" dirty="0" err="1" smtClean="0"/>
              <a:t>mình</a:t>
            </a:r>
            <a:endParaRPr lang="en-US" b="1" dirty="0" smtClean="0"/>
          </a:p>
        </p:txBody>
      </p:sp>
      <p:sp>
        <p:nvSpPr>
          <p:cNvPr id="12" name="Rectangle 11"/>
          <p:cNvSpPr/>
          <p:nvPr/>
        </p:nvSpPr>
        <p:spPr>
          <a:xfrm>
            <a:off x="1990165" y="5985701"/>
            <a:ext cx="6096000" cy="707886"/>
          </a:xfrm>
          <a:prstGeom prst="rect">
            <a:avLst/>
          </a:prstGeom>
        </p:spPr>
        <p:txBody>
          <a:bodyPr>
            <a:spAutoFit/>
          </a:bodyPr>
          <a:lstStyle/>
          <a:p>
            <a:pPr algn="ctr"/>
            <a:r>
              <a:rPr lang="en-US" sz="2000" b="1" i="1" dirty="0" err="1" smtClean="0">
                <a:solidFill>
                  <a:schemeClr val="bg1"/>
                </a:solidFill>
                <a:latin typeface="Times New Roman" panose="02020603050405020304" pitchFamily="18" charset="0"/>
              </a:rPr>
              <a:t>Bên</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trời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góc</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bể</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bơ</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vơ</a:t>
            </a:r>
            <a:r>
              <a:rPr lang="en-US" sz="2000" b="1" i="1" dirty="0" smtClean="0">
                <a:solidFill>
                  <a:schemeClr val="bg1"/>
                </a:solidFill>
                <a:latin typeface="Times New Roman" panose="02020603050405020304" pitchFamily="18" charset="0"/>
              </a:rPr>
              <a:t>, </a:t>
            </a:r>
          </a:p>
          <a:p>
            <a:pPr algn="ctr"/>
            <a:r>
              <a:rPr lang="en-US" sz="2000" b="1" i="1" dirty="0" err="1" smtClean="0">
                <a:solidFill>
                  <a:schemeClr val="bg1"/>
                </a:solidFill>
                <a:latin typeface="Times New Roman" panose="02020603050405020304" pitchFamily="18" charset="0"/>
              </a:rPr>
              <a:t>Tấm</a:t>
            </a:r>
            <a:r>
              <a:rPr lang="en-US" sz="2000" b="1" i="1" dirty="0" smtClean="0">
                <a:solidFill>
                  <a:schemeClr val="bg1"/>
                </a:solidFill>
                <a:latin typeface="Times New Roman" panose="02020603050405020304" pitchFamily="18" charset="0"/>
              </a:rPr>
              <a:t> son </a:t>
            </a:r>
            <a:r>
              <a:rPr lang="en-US" sz="2000" b="1" i="1" dirty="0" err="1" smtClean="0">
                <a:solidFill>
                  <a:schemeClr val="bg1"/>
                </a:solidFill>
                <a:latin typeface="Times New Roman" panose="02020603050405020304" pitchFamily="18" charset="0"/>
              </a:rPr>
              <a:t>gột</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rửa</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bao</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giờ</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cho</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phai</a:t>
            </a:r>
            <a:r>
              <a:rPr lang="en-US" sz="2000" b="1" i="1" dirty="0" smtClean="0">
                <a:solidFill>
                  <a:schemeClr val="bg1"/>
                </a:solidFill>
                <a:latin typeface="Times New Roman" panose="02020603050405020304" pitchFamily="18" charset="0"/>
              </a:rPr>
              <a:t>.</a:t>
            </a:r>
          </a:p>
        </p:txBody>
      </p:sp>
    </p:spTree>
    <p:extLst>
      <p:ext uri="{BB962C8B-B14F-4D97-AF65-F5344CB8AC3E}">
        <p14:creationId xmlns:p14="http://schemas.microsoft.com/office/powerpoint/2010/main" val="194196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90499" y="76200"/>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42900" y="762000"/>
            <a:ext cx="390637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2. </a:t>
            </a:r>
            <a:r>
              <a:rPr lang="en-US" sz="2800" b="1" dirty="0" err="1" smtClean="0">
                <a:solidFill>
                  <a:schemeClr val="bg1"/>
                </a:solidFill>
                <a:latin typeface="Times New Roman" panose="02020603050405020304" pitchFamily="18" charset="0"/>
              </a:rPr>
              <a:t>Nỗi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nhớ</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người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thân</a:t>
            </a:r>
            <a:endParaRPr lang="en-US" sz="2800" b="1" dirty="0">
              <a:solidFill>
                <a:schemeClr val="bg1"/>
              </a:solidFill>
              <a:latin typeface="Times New Roman" panose="02020603050405020304" pitchFamily="18" charset="0"/>
            </a:endParaRPr>
          </a:p>
        </p:txBody>
      </p:sp>
      <p:sp>
        <p:nvSpPr>
          <p:cNvPr id="6" name="Rectangle 3"/>
          <p:cNvSpPr>
            <a:spLocks noGrp="1" noRot="1" noChangeArrowheads="1"/>
          </p:cNvSpPr>
          <p:nvPr>
            <p:ph/>
          </p:nvPr>
        </p:nvSpPr>
        <p:spPr>
          <a:xfrm>
            <a:off x="2124541" y="1536422"/>
            <a:ext cx="6013450" cy="1905000"/>
          </a:xfrm>
          <a:ln>
            <a:solidFill>
              <a:schemeClr val="tx1"/>
            </a:solidFill>
            <a:miter lim="800000"/>
            <a:headEnd/>
            <a:tailEnd/>
          </a:ln>
        </p:spPr>
        <p:txBody>
          <a:bodyPr>
            <a:normAutofit/>
          </a:bodyPr>
          <a:lstStyle/>
          <a:p>
            <a:pPr algn="ctr" eaLnBrk="1" hangingPunct="1">
              <a:buFont typeface="Wingdings" panose="05000000000000000000" pitchFamily="2" charset="2"/>
              <a:buNone/>
            </a:pP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Tưởng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người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dưới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nguyệt</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chén</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đồng</a:t>
            </a:r>
            <a:r>
              <a:rPr lang="en-US" sz="2000" b="1" i="1" dirty="0" smtClean="0">
                <a:solidFill>
                  <a:schemeClr val="bg1"/>
                </a:solidFill>
                <a:latin typeface="Times New Roman" panose="02020603050405020304" pitchFamily="18" charset="0"/>
              </a:rPr>
              <a:t>,</a:t>
            </a:r>
          </a:p>
          <a:p>
            <a:pPr algn="ctr" eaLnBrk="1" hangingPunct="1">
              <a:buFont typeface="Wingdings" panose="05000000000000000000" pitchFamily="2" charset="2"/>
              <a:buNone/>
            </a:pPr>
            <a:r>
              <a:rPr lang="en-US" sz="2000" b="1" i="1" dirty="0" smtClean="0">
                <a:solidFill>
                  <a:schemeClr val="bg1"/>
                </a:solidFill>
                <a:latin typeface="Times New Roman" panose="02020603050405020304" pitchFamily="18" charset="0"/>
              </a:rPr>
              <a:t>              Tin </a:t>
            </a:r>
            <a:r>
              <a:rPr lang="en-US" sz="2000" b="1" i="1" dirty="0" err="1" smtClean="0">
                <a:solidFill>
                  <a:schemeClr val="bg1"/>
                </a:solidFill>
                <a:latin typeface="Times New Roman" panose="02020603050405020304" pitchFamily="18" charset="0"/>
              </a:rPr>
              <a:t>sương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luống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những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rày</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trông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mai</a:t>
            </a:r>
            <a:r>
              <a:rPr lang="en-US" sz="2000" b="1" i="1" dirty="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chờ</a:t>
            </a:r>
            <a:endParaRPr lang="en-US" sz="2000" b="1" i="1" dirty="0" smtClean="0">
              <a:solidFill>
                <a:schemeClr val="bg1"/>
              </a:solidFill>
              <a:latin typeface="Times New Roman" panose="02020603050405020304" pitchFamily="18" charset="0"/>
            </a:endParaRPr>
          </a:p>
          <a:p>
            <a:pPr algn="ctr" eaLnBrk="1" hangingPunct="1">
              <a:buFont typeface="Wingdings" panose="05000000000000000000" pitchFamily="2" charset="2"/>
              <a:buNone/>
            </a:pPr>
            <a:r>
              <a:rPr lang="en-US" sz="2000" b="1" i="1" dirty="0" err="1" smtClean="0">
                <a:solidFill>
                  <a:schemeClr val="bg1"/>
                </a:solidFill>
                <a:latin typeface="Times New Roman" panose="02020603050405020304" pitchFamily="18" charset="0"/>
              </a:rPr>
              <a:t>Bên</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trời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góc</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bể</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bơ</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vơ</a:t>
            </a:r>
            <a:r>
              <a:rPr lang="en-US" sz="2000" b="1" i="1" dirty="0" smtClean="0">
                <a:solidFill>
                  <a:schemeClr val="bg1"/>
                </a:solidFill>
                <a:latin typeface="Times New Roman" panose="02020603050405020304" pitchFamily="18" charset="0"/>
              </a:rPr>
              <a:t>, </a:t>
            </a:r>
          </a:p>
          <a:p>
            <a:pPr algn="ctr" eaLnBrk="1" hangingPunct="1">
              <a:buFont typeface="Wingdings" panose="05000000000000000000" pitchFamily="2" charset="2"/>
              <a:buNone/>
            </a:pPr>
            <a:r>
              <a:rPr lang="en-US" sz="2000" b="1" i="1" dirty="0" err="1" smtClean="0">
                <a:solidFill>
                  <a:schemeClr val="bg1"/>
                </a:solidFill>
                <a:latin typeface="Times New Roman" panose="02020603050405020304" pitchFamily="18" charset="0"/>
              </a:rPr>
              <a:t>Tấm</a:t>
            </a:r>
            <a:r>
              <a:rPr lang="en-US" sz="2000" b="1" i="1" dirty="0" smtClean="0">
                <a:solidFill>
                  <a:schemeClr val="bg1"/>
                </a:solidFill>
                <a:latin typeface="Times New Roman" panose="02020603050405020304" pitchFamily="18" charset="0"/>
              </a:rPr>
              <a:t> son </a:t>
            </a:r>
            <a:r>
              <a:rPr lang="en-US" sz="2000" b="1" i="1" dirty="0" err="1" smtClean="0">
                <a:solidFill>
                  <a:schemeClr val="bg1"/>
                </a:solidFill>
                <a:latin typeface="Times New Roman" panose="02020603050405020304" pitchFamily="18" charset="0"/>
              </a:rPr>
              <a:t>gột</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rửa</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bao</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giờ</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cho</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phai</a:t>
            </a:r>
            <a:r>
              <a:rPr lang="en-US" sz="2000" b="1" i="1" dirty="0" smtClean="0">
                <a:solidFill>
                  <a:schemeClr val="bg1"/>
                </a:solidFill>
                <a:latin typeface="Times New Roman" panose="02020603050405020304" pitchFamily="18" charset="0"/>
              </a:rPr>
              <a:t>.</a:t>
            </a:r>
          </a:p>
        </p:txBody>
      </p:sp>
      <p:sp>
        <p:nvSpPr>
          <p:cNvPr id="7" name="TextBox 1"/>
          <p:cNvSpPr txBox="1">
            <a:spLocks noChangeArrowheads="1"/>
          </p:cNvSpPr>
          <p:nvPr/>
        </p:nvSpPr>
        <p:spPr bwMode="auto">
          <a:xfrm>
            <a:off x="190499" y="3190855"/>
            <a:ext cx="11603037" cy="830997"/>
          </a:xfrm>
          <a:prstGeom prst="rect">
            <a:avLst/>
          </a:prstGeom>
          <a:solidFill>
            <a:schemeClr val="tx2">
              <a:lumMod val="40000"/>
              <a:lumOff val="60000"/>
            </a:schemeClr>
          </a:solidFill>
          <a:ln>
            <a:noFill/>
          </a:ln>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342900" indent="-342900">
              <a:buFont typeface="Wingdings" panose="05000000000000000000" pitchFamily="2" charset="2"/>
              <a:buChar char="§"/>
              <a:defRPr/>
            </a:pPr>
            <a:r>
              <a:rPr lang="en-US" b="1" dirty="0" err="1" smtClean="0"/>
              <a:t>Càng</a:t>
            </a:r>
            <a:r>
              <a:rPr lang="en-US" b="1" dirty="0" smtClean="0"/>
              <a:t> </a:t>
            </a:r>
            <a:r>
              <a:rPr lang="en-US" b="1" dirty="0" err="1" smtClean="0"/>
              <a:t>nhớ</a:t>
            </a:r>
            <a:r>
              <a:rPr lang="en-US" b="1" dirty="0" smtClean="0"/>
              <a:t> </a:t>
            </a:r>
            <a:r>
              <a:rPr lang="en-US" b="1" dirty="0" err="1" smtClean="0"/>
              <a:t>chàng</a:t>
            </a:r>
            <a:r>
              <a:rPr lang="en-US" b="1" dirty="0" smtClean="0"/>
              <a:t> Kim, </a:t>
            </a:r>
            <a:r>
              <a:rPr lang="en-US" b="1" dirty="0" err="1" smtClean="0"/>
              <a:t>càng</a:t>
            </a:r>
            <a:r>
              <a:rPr lang="en-US" b="1" dirty="0" smtClean="0"/>
              <a:t> </a:t>
            </a:r>
            <a:r>
              <a:rPr lang="en-US" b="1" dirty="0" err="1" smtClean="0"/>
              <a:t>nuối</a:t>
            </a:r>
            <a:r>
              <a:rPr lang="en-US" b="1" dirty="0" smtClean="0"/>
              <a:t> </a:t>
            </a:r>
            <a:r>
              <a:rPr lang="en-US" b="1" dirty="0" err="1" smtClean="0"/>
              <a:t>tiếc</a:t>
            </a:r>
            <a:r>
              <a:rPr lang="en-US" b="1" dirty="0" smtClean="0"/>
              <a:t> </a:t>
            </a:r>
            <a:r>
              <a:rPr lang="en-US" b="1" dirty="0" err="1" smtClean="0"/>
              <a:t>mối</a:t>
            </a:r>
            <a:r>
              <a:rPr lang="en-US" b="1" dirty="0" smtClean="0"/>
              <a:t> </a:t>
            </a:r>
            <a:r>
              <a:rPr lang="en-US" b="1" dirty="0" err="1" smtClean="0"/>
              <a:t>tình</a:t>
            </a:r>
            <a:r>
              <a:rPr lang="en-US" b="1" dirty="0" smtClean="0"/>
              <a:t> </a:t>
            </a:r>
            <a:r>
              <a:rPr lang="en-US" b="1" dirty="0" err="1" smtClean="0"/>
              <a:t>đầu</a:t>
            </a:r>
            <a:r>
              <a:rPr lang="en-US" b="1" dirty="0" smtClean="0"/>
              <a:t>, </a:t>
            </a:r>
            <a:r>
              <a:rPr lang="en-US" b="1" dirty="0" err="1" smtClean="0"/>
              <a:t>Kiều</a:t>
            </a:r>
            <a:r>
              <a:rPr lang="en-US" b="1" dirty="0" smtClean="0"/>
              <a:t> </a:t>
            </a:r>
            <a:r>
              <a:rPr lang="en-US" b="1" dirty="0" err="1" smtClean="0"/>
              <a:t>càng</a:t>
            </a:r>
            <a:r>
              <a:rPr lang="en-US" b="1" dirty="0" smtClean="0"/>
              <a:t> </a:t>
            </a:r>
            <a:r>
              <a:rPr lang="en-US" b="1" dirty="0" err="1" smtClean="0"/>
              <a:t>thấm</a:t>
            </a:r>
            <a:r>
              <a:rPr lang="en-US" b="1" dirty="0" smtClean="0"/>
              <a:t> </a:t>
            </a:r>
            <a:r>
              <a:rPr lang="en-US" b="1" dirty="0" err="1" smtClean="0"/>
              <a:t>thía</a:t>
            </a:r>
            <a:r>
              <a:rPr lang="en-US" b="1" dirty="0" smtClean="0"/>
              <a:t> </a:t>
            </a:r>
            <a:r>
              <a:rPr lang="en-US" b="1" dirty="0" err="1" smtClean="0"/>
              <a:t>tình</a:t>
            </a:r>
            <a:r>
              <a:rPr lang="en-US" b="1" dirty="0" smtClean="0"/>
              <a:t> </a:t>
            </a:r>
            <a:r>
              <a:rPr lang="en-US" b="1" dirty="0" err="1" smtClean="0"/>
              <a:t>cảnh</a:t>
            </a:r>
            <a:r>
              <a:rPr lang="en-US" b="1" dirty="0" smtClean="0"/>
              <a:t> </a:t>
            </a:r>
            <a:r>
              <a:rPr lang="en-US" b="1" dirty="0" err="1" smtClean="0"/>
              <a:t>của</a:t>
            </a:r>
            <a:r>
              <a:rPr lang="en-US" b="1" dirty="0" smtClean="0"/>
              <a:t> </a:t>
            </a:r>
            <a:r>
              <a:rPr lang="en-US" b="1" dirty="0" err="1" smtClean="0"/>
              <a:t>mình</a:t>
            </a:r>
            <a:r>
              <a:rPr lang="en-US" b="1" dirty="0" smtClean="0"/>
              <a:t>:</a:t>
            </a:r>
            <a:endParaRPr lang="en-US" sz="2000" b="1" i="1" dirty="0" smtClean="0">
              <a:solidFill>
                <a:srgbClr val="FF0000"/>
              </a:solidFill>
            </a:endParaRPr>
          </a:p>
        </p:txBody>
      </p:sp>
      <p:sp>
        <p:nvSpPr>
          <p:cNvPr id="8" name="TextBox 7"/>
          <p:cNvSpPr txBox="1">
            <a:spLocks noChangeArrowheads="1"/>
          </p:cNvSpPr>
          <p:nvPr/>
        </p:nvSpPr>
        <p:spPr bwMode="auto">
          <a:xfrm>
            <a:off x="658016" y="5095855"/>
            <a:ext cx="11135519" cy="1154113"/>
          </a:xfrm>
          <a:prstGeom prst="rect">
            <a:avLst/>
          </a:prstGeom>
          <a:solidFill>
            <a:schemeClr val="bg1"/>
          </a:solidFill>
          <a:ln w="38100">
            <a:solidFill>
              <a:schemeClr val="accent1">
                <a:lumMod val="75000"/>
              </a:schemeClr>
            </a:solid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300" dirty="0">
                <a:sym typeface="Wingdings" panose="05000000000000000000" pitchFamily="2" charset="2"/>
              </a:rPr>
              <a:t>+ </a:t>
            </a:r>
            <a:r>
              <a:rPr lang="en-US" sz="2300" dirty="0" err="1">
                <a:sym typeface="Wingdings" panose="05000000000000000000" pitchFamily="2" charset="2"/>
              </a:rPr>
              <a:t>Kiều</a:t>
            </a:r>
            <a:r>
              <a:rPr lang="en-US" sz="2300" dirty="0">
                <a:sym typeface="Wingdings" panose="05000000000000000000" pitchFamily="2" charset="2"/>
              </a:rPr>
              <a:t> </a:t>
            </a:r>
            <a:r>
              <a:rPr lang="en-US" sz="2300" dirty="0" err="1">
                <a:sym typeface="Wingdings" panose="05000000000000000000" pitchFamily="2" charset="2"/>
              </a:rPr>
              <a:t>tủi</a:t>
            </a:r>
            <a:r>
              <a:rPr lang="en-US" sz="2300" dirty="0">
                <a:sym typeface="Wingdings" panose="05000000000000000000" pitchFamily="2" charset="2"/>
              </a:rPr>
              <a:t> </a:t>
            </a:r>
            <a:r>
              <a:rPr lang="en-US" sz="2300" dirty="0" err="1">
                <a:sym typeface="Wingdings" panose="05000000000000000000" pitchFamily="2" charset="2"/>
              </a:rPr>
              <a:t>nhục</a:t>
            </a:r>
            <a:r>
              <a:rPr lang="en-US" sz="2300" dirty="0">
                <a:sym typeface="Wingdings" panose="05000000000000000000" pitchFamily="2" charset="2"/>
              </a:rPr>
              <a:t> </a:t>
            </a:r>
            <a:r>
              <a:rPr lang="en-US" sz="2300" dirty="0" err="1">
                <a:sym typeface="Wingdings" panose="05000000000000000000" pitchFamily="2" charset="2"/>
              </a:rPr>
              <a:t>khi</a:t>
            </a:r>
            <a:r>
              <a:rPr lang="en-US" sz="2300" dirty="0">
                <a:sym typeface="Wingdings" panose="05000000000000000000" pitchFamily="2" charset="2"/>
              </a:rPr>
              <a:t> </a:t>
            </a:r>
            <a:r>
              <a:rPr lang="en-US" sz="2300" dirty="0" err="1">
                <a:solidFill>
                  <a:srgbClr val="FF0000"/>
                </a:solidFill>
                <a:sym typeface="Wingdings" panose="05000000000000000000" pitchFamily="2" charset="2"/>
              </a:rPr>
              <a:t>tấm</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lòng</a:t>
            </a:r>
            <a:r>
              <a:rPr lang="en-US" sz="2300" dirty="0">
                <a:solidFill>
                  <a:srgbClr val="FF0000"/>
                </a:solidFill>
                <a:sym typeface="Wingdings" panose="05000000000000000000" pitchFamily="2" charset="2"/>
              </a:rPr>
              <a:t> son </a:t>
            </a:r>
            <a:r>
              <a:rPr lang="en-US" sz="2300" dirty="0" err="1">
                <a:solidFill>
                  <a:srgbClr val="FF0000"/>
                </a:solidFill>
                <a:sym typeface="Wingdings" panose="05000000000000000000" pitchFamily="2" charset="2"/>
              </a:rPr>
              <a:t>sắc</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đã</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bị</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vùi</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dập</a:t>
            </a:r>
            <a:r>
              <a:rPr lang="en-US" sz="2300" dirty="0">
                <a:sym typeface="Wingdings" panose="05000000000000000000" pitchFamily="2" charset="2"/>
              </a:rPr>
              <a:t>, </a:t>
            </a:r>
            <a:r>
              <a:rPr lang="en-US" sz="2300" dirty="0" err="1">
                <a:sym typeface="Wingdings" panose="05000000000000000000" pitchFamily="2" charset="2"/>
              </a:rPr>
              <a:t>hoen</a:t>
            </a:r>
            <a:r>
              <a:rPr lang="en-US" sz="2300" dirty="0">
                <a:sym typeface="Wingdings" panose="05000000000000000000" pitchFamily="2" charset="2"/>
              </a:rPr>
              <a:t> ố, </a:t>
            </a:r>
            <a:r>
              <a:rPr lang="en-US" sz="2300" dirty="0" err="1">
                <a:sym typeface="Wingdings" panose="05000000000000000000" pitchFamily="2" charset="2"/>
              </a:rPr>
              <a:t>không</a:t>
            </a:r>
            <a:r>
              <a:rPr lang="en-US" sz="2300" dirty="0">
                <a:sym typeface="Wingdings" panose="05000000000000000000" pitchFamily="2" charset="2"/>
              </a:rPr>
              <a:t> </a:t>
            </a:r>
            <a:r>
              <a:rPr lang="en-US" sz="2300" dirty="0" err="1">
                <a:sym typeface="Wingdings" panose="05000000000000000000" pitchFamily="2" charset="2"/>
              </a:rPr>
              <a:t>biết</a:t>
            </a:r>
            <a:r>
              <a:rPr lang="en-US" sz="2300" dirty="0">
                <a:sym typeface="Wingdings" panose="05000000000000000000" pitchFamily="2" charset="2"/>
              </a:rPr>
              <a:t> </a:t>
            </a:r>
            <a:r>
              <a:rPr lang="en-US" sz="2300" dirty="0" err="1">
                <a:sym typeface="Wingdings" panose="05000000000000000000" pitchFamily="2" charset="2"/>
              </a:rPr>
              <a:t>bao</a:t>
            </a:r>
            <a:r>
              <a:rPr lang="en-US" sz="2300" dirty="0">
                <a:sym typeface="Wingdings" panose="05000000000000000000" pitchFamily="2" charset="2"/>
              </a:rPr>
              <a:t> </a:t>
            </a:r>
            <a:r>
              <a:rPr lang="en-US" sz="2300" dirty="0" err="1">
                <a:sym typeface="Wingdings" panose="05000000000000000000" pitchFamily="2" charset="2"/>
              </a:rPr>
              <a:t>giờ</a:t>
            </a:r>
            <a:r>
              <a:rPr lang="en-US" sz="2300" dirty="0">
                <a:sym typeface="Wingdings" panose="05000000000000000000" pitchFamily="2" charset="2"/>
              </a:rPr>
              <a:t> </a:t>
            </a:r>
            <a:r>
              <a:rPr lang="en-US" sz="2300" dirty="0" err="1">
                <a:sym typeface="Wingdings" panose="05000000000000000000" pitchFamily="2" charset="2"/>
              </a:rPr>
              <a:t>mới</a:t>
            </a:r>
            <a:r>
              <a:rPr lang="en-US" sz="2300" dirty="0">
                <a:sym typeface="Wingdings" panose="05000000000000000000" pitchFamily="2" charset="2"/>
              </a:rPr>
              <a:t> </a:t>
            </a:r>
            <a:r>
              <a:rPr lang="en-US" sz="2300" dirty="0" err="1">
                <a:sym typeface="Wingdings" panose="05000000000000000000" pitchFamily="2" charset="2"/>
              </a:rPr>
              <a:t>gột</a:t>
            </a:r>
            <a:r>
              <a:rPr lang="en-US" sz="2300" dirty="0">
                <a:sym typeface="Wingdings" panose="05000000000000000000" pitchFamily="2" charset="2"/>
              </a:rPr>
              <a:t> </a:t>
            </a:r>
            <a:r>
              <a:rPr lang="en-US" sz="2300" dirty="0" err="1">
                <a:sym typeface="Wingdings" panose="05000000000000000000" pitchFamily="2" charset="2"/>
              </a:rPr>
              <a:t>rửa</a:t>
            </a:r>
            <a:r>
              <a:rPr lang="en-US" sz="2300" dirty="0">
                <a:sym typeface="Wingdings" panose="05000000000000000000" pitchFamily="2" charset="2"/>
              </a:rPr>
              <a:t> </a:t>
            </a:r>
            <a:r>
              <a:rPr lang="en-US" sz="2300" dirty="0" err="1">
                <a:sym typeface="Wingdings" panose="05000000000000000000" pitchFamily="2" charset="2"/>
              </a:rPr>
              <a:t>được</a:t>
            </a:r>
            <a:r>
              <a:rPr lang="en-US" sz="2300" dirty="0">
                <a:sym typeface="Wingdings" panose="05000000000000000000" pitchFamily="2" charset="2"/>
              </a:rPr>
              <a:t>.</a:t>
            </a:r>
          </a:p>
          <a:p>
            <a:r>
              <a:rPr lang="en-US" sz="2300" dirty="0">
                <a:sym typeface="Wingdings" panose="05000000000000000000" pitchFamily="2" charset="2"/>
              </a:rPr>
              <a:t>+ </a:t>
            </a:r>
            <a:r>
              <a:rPr lang="en-US" sz="2300" dirty="0" err="1">
                <a:sym typeface="Wingdings" panose="05000000000000000000" pitchFamily="2" charset="2"/>
              </a:rPr>
              <a:t>Dẫu</a:t>
            </a:r>
            <a:r>
              <a:rPr lang="en-US" sz="2300" dirty="0">
                <a:sym typeface="Wingdings" panose="05000000000000000000" pitchFamily="2" charset="2"/>
              </a:rPr>
              <a:t> </a:t>
            </a:r>
            <a:r>
              <a:rPr lang="en-US" sz="2300" dirty="0" err="1">
                <a:sym typeface="Wingdings" panose="05000000000000000000" pitchFamily="2" charset="2"/>
              </a:rPr>
              <a:t>vậy</a:t>
            </a:r>
            <a:r>
              <a:rPr lang="en-US" sz="2300" dirty="0">
                <a:sym typeface="Wingdings" panose="05000000000000000000" pitchFamily="2" charset="2"/>
              </a:rPr>
              <a:t>, </a:t>
            </a:r>
            <a:r>
              <a:rPr lang="en-US" sz="2300" dirty="0" err="1">
                <a:solidFill>
                  <a:srgbClr val="FF0000"/>
                </a:solidFill>
                <a:sym typeface="Wingdings" panose="05000000000000000000" pitchFamily="2" charset="2"/>
              </a:rPr>
              <a:t>tấm</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lòng</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thủy</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chung</a:t>
            </a:r>
            <a:r>
              <a:rPr lang="en-US" sz="2300" dirty="0">
                <a:solidFill>
                  <a:srgbClr val="FF0000"/>
                </a:solidFill>
                <a:sym typeface="Wingdings" panose="05000000000000000000" pitchFamily="2" charset="2"/>
              </a:rPr>
              <a:t>, son </a:t>
            </a:r>
            <a:r>
              <a:rPr lang="en-US" sz="2300" dirty="0" err="1">
                <a:solidFill>
                  <a:srgbClr val="FF0000"/>
                </a:solidFill>
                <a:sym typeface="Wingdings" panose="05000000000000000000" pitchFamily="2" charset="2"/>
              </a:rPr>
              <a:t>sắt</a:t>
            </a:r>
            <a:r>
              <a:rPr lang="en-US" sz="2300" dirty="0">
                <a:solidFill>
                  <a:srgbClr val="FF0000"/>
                </a:solidFill>
                <a:sym typeface="Wingdings" panose="05000000000000000000" pitchFamily="2" charset="2"/>
              </a:rPr>
              <a:t> </a:t>
            </a:r>
            <a:r>
              <a:rPr lang="en-US" sz="2300" dirty="0" err="1">
                <a:sym typeface="Wingdings" panose="05000000000000000000" pitchFamily="2" charset="2"/>
              </a:rPr>
              <a:t>của</a:t>
            </a:r>
            <a:r>
              <a:rPr lang="en-US" sz="2300" dirty="0">
                <a:sym typeface="Wingdings" panose="05000000000000000000" pitchFamily="2" charset="2"/>
              </a:rPr>
              <a:t> </a:t>
            </a:r>
            <a:r>
              <a:rPr lang="en-US" sz="2300" dirty="0" err="1">
                <a:sym typeface="Wingdings" panose="05000000000000000000" pitchFamily="2" charset="2"/>
              </a:rPr>
              <a:t>nàng</a:t>
            </a:r>
            <a:r>
              <a:rPr lang="en-US" sz="2300" dirty="0">
                <a:sym typeface="Wingdings" panose="05000000000000000000" pitchFamily="2" charset="2"/>
              </a:rPr>
              <a:t> </a:t>
            </a:r>
            <a:r>
              <a:rPr lang="en-US" sz="2300" dirty="0" err="1">
                <a:sym typeface="Wingdings" panose="05000000000000000000" pitchFamily="2" charset="2"/>
              </a:rPr>
              <a:t>vẫn</a:t>
            </a:r>
            <a:r>
              <a:rPr lang="en-US" sz="2300" dirty="0">
                <a:sym typeface="Wingdings" panose="05000000000000000000" pitchFamily="2" charset="2"/>
              </a:rPr>
              <a:t> </a:t>
            </a:r>
            <a:r>
              <a:rPr lang="en-US" sz="2300" dirty="0" err="1">
                <a:sym typeface="Wingdings" panose="05000000000000000000" pitchFamily="2" charset="2"/>
              </a:rPr>
              <a:t>không</a:t>
            </a:r>
            <a:r>
              <a:rPr lang="en-US" sz="2300" dirty="0">
                <a:sym typeface="Wingdings" panose="05000000000000000000" pitchFamily="2" charset="2"/>
              </a:rPr>
              <a:t> </a:t>
            </a:r>
            <a:r>
              <a:rPr lang="en-US" sz="2300" dirty="0" err="1">
                <a:sym typeface="Wingdings" panose="05000000000000000000" pitchFamily="2" charset="2"/>
              </a:rPr>
              <a:t>nguôi</a:t>
            </a:r>
            <a:r>
              <a:rPr lang="en-US" sz="2300" dirty="0">
                <a:sym typeface="Wingdings" panose="05000000000000000000" pitchFamily="2" charset="2"/>
              </a:rPr>
              <a:t> </a:t>
            </a:r>
            <a:r>
              <a:rPr lang="en-US" sz="2300" dirty="0" err="1">
                <a:sym typeface="Wingdings" panose="05000000000000000000" pitchFamily="2" charset="2"/>
              </a:rPr>
              <a:t>nhớ</a:t>
            </a:r>
            <a:r>
              <a:rPr lang="en-US" sz="2300" dirty="0">
                <a:sym typeface="Wingdings" panose="05000000000000000000" pitchFamily="2" charset="2"/>
              </a:rPr>
              <a:t> </a:t>
            </a:r>
            <a:r>
              <a:rPr lang="en-US" sz="2300" dirty="0" err="1">
                <a:sym typeface="Wingdings" panose="05000000000000000000" pitchFamily="2" charset="2"/>
              </a:rPr>
              <a:t>về</a:t>
            </a:r>
            <a:r>
              <a:rPr lang="en-US" sz="2300" dirty="0">
                <a:sym typeface="Wingdings" panose="05000000000000000000" pitchFamily="2" charset="2"/>
              </a:rPr>
              <a:t> Kim </a:t>
            </a:r>
            <a:r>
              <a:rPr lang="en-US" sz="2300" dirty="0" err="1">
                <a:sym typeface="Wingdings" panose="05000000000000000000" pitchFamily="2" charset="2"/>
              </a:rPr>
              <a:t>Trọng</a:t>
            </a:r>
            <a:endParaRPr lang="en-US" sz="2300" dirty="0">
              <a:sym typeface="Wingdings" panose="05000000000000000000" pitchFamily="2" charset="2"/>
            </a:endParaRPr>
          </a:p>
        </p:txBody>
      </p:sp>
      <p:sp>
        <p:nvSpPr>
          <p:cNvPr id="9" name="Rectangle 8"/>
          <p:cNvSpPr/>
          <p:nvPr/>
        </p:nvSpPr>
        <p:spPr>
          <a:xfrm>
            <a:off x="2296085" y="3876655"/>
            <a:ext cx="6096000" cy="1015663"/>
          </a:xfrm>
          <a:prstGeom prst="rect">
            <a:avLst/>
          </a:prstGeom>
        </p:spPr>
        <p:txBody>
          <a:bodyPr>
            <a:spAutoFit/>
          </a:bodyPr>
          <a:lstStyle/>
          <a:p>
            <a:pPr marL="342900" indent="-342900">
              <a:buFont typeface="Wingdings" panose="05000000000000000000" pitchFamily="2" charset="2"/>
              <a:buChar char="§"/>
              <a:defRPr/>
            </a:pPr>
            <a:endParaRPr lang="en-US" sz="2000" b="1" i="1" dirty="0">
              <a:solidFill>
                <a:schemeClr val="bg1"/>
              </a:solidFill>
              <a:latin typeface="Times New Roman" panose="02020603050405020304" pitchFamily="18" charset="0"/>
              <a:cs typeface="Times New Roman" panose="02020603050405020304" pitchFamily="18" charset="0"/>
            </a:endParaRPr>
          </a:p>
          <a:p>
            <a:pPr algn="ctr">
              <a:defRPr/>
            </a:pPr>
            <a:r>
              <a:rPr lang="en-US" sz="2000" b="1" i="1" dirty="0" err="1">
                <a:solidFill>
                  <a:schemeClr val="bg1"/>
                </a:solidFill>
                <a:latin typeface="Times New Roman" panose="02020603050405020304" pitchFamily="18" charset="0"/>
                <a:cs typeface="Times New Roman" panose="02020603050405020304" pitchFamily="18" charset="0"/>
              </a:rPr>
              <a:t>Bên</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cs typeface="Times New Roman" panose="02020603050405020304" pitchFamily="18" charset="0"/>
              </a:rPr>
              <a:t>trời</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cs typeface="Times New Roman" panose="02020603050405020304" pitchFamily="18" charset="0"/>
              </a:rPr>
              <a:t>góc</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cs typeface="Times New Roman" panose="02020603050405020304" pitchFamily="18" charset="0"/>
              </a:rPr>
              <a:t>bể</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cs typeface="Times New Roman" panose="02020603050405020304" pitchFamily="18" charset="0"/>
              </a:rPr>
              <a:t>bơ</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cs typeface="Times New Roman" panose="02020603050405020304" pitchFamily="18" charset="0"/>
              </a:rPr>
              <a:t>vơ</a:t>
            </a:r>
            <a:endParaRPr lang="en-US" sz="2000" b="1" i="1" dirty="0">
              <a:solidFill>
                <a:schemeClr val="bg1"/>
              </a:solidFill>
              <a:latin typeface="Times New Roman" panose="02020603050405020304" pitchFamily="18" charset="0"/>
              <a:cs typeface="Times New Roman" panose="02020603050405020304" pitchFamily="18" charset="0"/>
            </a:endParaRPr>
          </a:p>
          <a:p>
            <a:pPr algn="ctr">
              <a:defRPr/>
            </a:pPr>
            <a:r>
              <a:rPr lang="en-US" sz="2000" b="1" i="1" dirty="0" err="1">
                <a:solidFill>
                  <a:schemeClr val="bg1"/>
                </a:solidFill>
                <a:latin typeface="Times New Roman" panose="02020603050405020304" pitchFamily="18" charset="0"/>
                <a:cs typeface="Times New Roman" panose="02020603050405020304" pitchFamily="18" charset="0"/>
              </a:rPr>
              <a:t>Tấm</a:t>
            </a:r>
            <a:r>
              <a:rPr lang="en-US" sz="2000" b="1" i="1" dirty="0">
                <a:solidFill>
                  <a:schemeClr val="bg1"/>
                </a:solidFill>
                <a:latin typeface="Times New Roman" panose="02020603050405020304" pitchFamily="18" charset="0"/>
                <a:cs typeface="Times New Roman" panose="02020603050405020304" pitchFamily="18" charset="0"/>
              </a:rPr>
              <a:t> son </a:t>
            </a:r>
            <a:r>
              <a:rPr lang="en-US" sz="2000" b="1" i="1" dirty="0" err="1">
                <a:solidFill>
                  <a:schemeClr val="bg1"/>
                </a:solidFill>
                <a:latin typeface="Times New Roman" panose="02020603050405020304" pitchFamily="18" charset="0"/>
                <a:cs typeface="Times New Roman" panose="02020603050405020304" pitchFamily="18" charset="0"/>
              </a:rPr>
              <a:t>gột</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cs typeface="Times New Roman" panose="02020603050405020304" pitchFamily="18" charset="0"/>
              </a:rPr>
              <a:t>rửa</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cs typeface="Times New Roman" panose="02020603050405020304" pitchFamily="18" charset="0"/>
              </a:rPr>
              <a:t>bao</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cs typeface="Times New Roman" panose="02020603050405020304" pitchFamily="18" charset="0"/>
              </a:rPr>
              <a:t>giờ</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cs typeface="Times New Roman" panose="02020603050405020304" pitchFamily="18" charset="0"/>
              </a:rPr>
              <a:t>cho</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cs typeface="Times New Roman" panose="02020603050405020304" pitchFamily="18" charset="0"/>
              </a:rPr>
              <a:t>phai</a:t>
            </a:r>
            <a:endParaRPr lang="en-US" sz="2000" b="1" i="1" dirty="0">
              <a:solidFill>
                <a:schemeClr val="bg1"/>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7565" y="404802"/>
            <a:ext cx="3648156" cy="19155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TextBox 10"/>
          <p:cNvSpPr txBox="1"/>
          <p:nvPr/>
        </p:nvSpPr>
        <p:spPr>
          <a:xfrm>
            <a:off x="619685" y="1431458"/>
            <a:ext cx="3818964" cy="400110"/>
          </a:xfrm>
          <a:prstGeom prst="rect">
            <a:avLst/>
          </a:prstGeom>
          <a:noFill/>
        </p:spPr>
        <p:txBody>
          <a:bodyPr wrap="square" rtlCol="0">
            <a:spAutoFit/>
          </a:bodyPr>
          <a:lstStyle/>
          <a:p>
            <a:r>
              <a:rPr lang="en-US" sz="2000" b="1" u="sng" dirty="0">
                <a:solidFill>
                  <a:schemeClr val="bg1"/>
                </a:solidFill>
                <a:latin typeface="Times New Roman" panose="02020603050405020304" pitchFamily="18" charset="0"/>
                <a:cs typeface="Times New Roman" panose="02020603050405020304" pitchFamily="18" charset="0"/>
              </a:rPr>
              <a:t>a</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Nỗi</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nhớ</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về</a:t>
            </a:r>
            <a:r>
              <a:rPr lang="en-US" sz="2000" b="1" u="sng" dirty="0" smtClean="0">
                <a:solidFill>
                  <a:schemeClr val="bg1"/>
                </a:solidFill>
                <a:latin typeface="Times New Roman" panose="02020603050405020304" pitchFamily="18" charset="0"/>
                <a:cs typeface="Times New Roman" panose="02020603050405020304" pitchFamily="18" charset="0"/>
              </a:rPr>
              <a:t> Kim </a:t>
            </a:r>
            <a:r>
              <a:rPr lang="en-US" sz="2000" b="1" u="sng" dirty="0" err="1" smtClean="0">
                <a:solidFill>
                  <a:schemeClr val="bg1"/>
                </a:solidFill>
                <a:latin typeface="Times New Roman" panose="02020603050405020304" pitchFamily="18" charset="0"/>
                <a:cs typeface="Times New Roman" panose="02020603050405020304" pitchFamily="18" charset="0"/>
              </a:rPr>
              <a:t>Trọng</a:t>
            </a:r>
            <a:endParaRPr lang="en-US" sz="2000" b="1" u="sng"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6613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90499" y="76200"/>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42900" y="762000"/>
            <a:ext cx="390637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2. </a:t>
            </a:r>
            <a:r>
              <a:rPr lang="en-US" sz="2800" b="1" dirty="0" err="1" smtClean="0">
                <a:solidFill>
                  <a:schemeClr val="bg1"/>
                </a:solidFill>
                <a:latin typeface="Times New Roman" panose="02020603050405020304" pitchFamily="18" charset="0"/>
              </a:rPr>
              <a:t>Nỗi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nhớ</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người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thân</a:t>
            </a:r>
            <a:endParaRPr lang="en-US" sz="2800" b="1" dirty="0">
              <a:solidFill>
                <a:schemeClr val="bg1"/>
              </a:solidFill>
              <a:latin typeface="Times New Roman" panose="02020603050405020304" pitchFamily="18" charset="0"/>
            </a:endParaRPr>
          </a:p>
        </p:txBody>
      </p:sp>
      <p:sp>
        <p:nvSpPr>
          <p:cNvPr id="6" name="TextBox 5"/>
          <p:cNvSpPr txBox="1"/>
          <p:nvPr/>
        </p:nvSpPr>
        <p:spPr>
          <a:xfrm>
            <a:off x="619685" y="1431458"/>
            <a:ext cx="3818964" cy="400110"/>
          </a:xfrm>
          <a:prstGeom prst="rect">
            <a:avLst/>
          </a:prstGeom>
          <a:noFill/>
        </p:spPr>
        <p:txBody>
          <a:bodyPr wrap="square" rtlCol="0">
            <a:spAutoFit/>
          </a:bodyPr>
          <a:lstStyle/>
          <a:p>
            <a:r>
              <a:rPr lang="en-US" sz="2000" b="1" u="sng" dirty="0" smtClean="0">
                <a:solidFill>
                  <a:schemeClr val="bg1"/>
                </a:solidFill>
                <a:latin typeface="Times New Roman" panose="02020603050405020304" pitchFamily="18" charset="0"/>
                <a:cs typeface="Times New Roman" panose="02020603050405020304" pitchFamily="18" charset="0"/>
              </a:rPr>
              <a:t>b, </a:t>
            </a:r>
            <a:r>
              <a:rPr lang="en-US" sz="2000" b="1" u="sng" dirty="0" err="1" smtClean="0">
                <a:solidFill>
                  <a:schemeClr val="bg1"/>
                </a:solidFill>
                <a:latin typeface="Times New Roman" panose="02020603050405020304" pitchFamily="18" charset="0"/>
                <a:cs typeface="Times New Roman" panose="02020603050405020304" pitchFamily="18" charset="0"/>
              </a:rPr>
              <a:t>Nỗi</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nhớ</a:t>
            </a:r>
            <a:r>
              <a:rPr lang="en-US" sz="2000" b="1" u="sng" dirty="0" smtClean="0">
                <a:solidFill>
                  <a:schemeClr val="bg1"/>
                </a:solidFill>
                <a:latin typeface="Times New Roman" panose="02020603050405020304" pitchFamily="18" charset="0"/>
                <a:cs typeface="Times New Roman" panose="02020603050405020304" pitchFamily="18" charset="0"/>
              </a:rPr>
              <a:t> cha </a:t>
            </a:r>
            <a:r>
              <a:rPr lang="en-US" sz="2000" b="1" u="sng" dirty="0" err="1" smtClean="0">
                <a:solidFill>
                  <a:schemeClr val="bg1"/>
                </a:solidFill>
                <a:latin typeface="Times New Roman" panose="02020603050405020304" pitchFamily="18" charset="0"/>
                <a:cs typeface="Times New Roman" panose="02020603050405020304" pitchFamily="18" charset="0"/>
              </a:rPr>
              <a:t>mẹ</a:t>
            </a:r>
            <a:r>
              <a:rPr lang="en-US" sz="2000" b="1" u="sng" dirty="0" smtClean="0">
                <a:solidFill>
                  <a:schemeClr val="bg1"/>
                </a:solidFill>
                <a:latin typeface="Times New Roman" panose="02020603050405020304" pitchFamily="18" charset="0"/>
                <a:cs typeface="Times New Roman" panose="02020603050405020304" pitchFamily="18" charset="0"/>
              </a:rPr>
              <a:t> ở </a:t>
            </a:r>
            <a:r>
              <a:rPr lang="en-US" sz="2000" b="1" u="sng" dirty="0" err="1" smtClean="0">
                <a:solidFill>
                  <a:schemeClr val="bg1"/>
                </a:solidFill>
                <a:latin typeface="Times New Roman" panose="02020603050405020304" pitchFamily="18" charset="0"/>
                <a:cs typeface="Times New Roman" panose="02020603050405020304" pitchFamily="18" charset="0"/>
              </a:rPr>
              <a:t>nơi</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xa</a:t>
            </a:r>
            <a:endParaRPr lang="en-US" sz="2000" b="1" u="sng" dirty="0">
              <a:solidFill>
                <a:schemeClr val="bg1"/>
              </a:solidFill>
              <a:latin typeface="Times New Roman" panose="02020603050405020304" pitchFamily="18" charset="0"/>
              <a:cs typeface="Times New Roman" panose="02020603050405020304" pitchFamily="18" charset="0"/>
            </a:endParaRPr>
          </a:p>
        </p:txBody>
      </p:sp>
      <p:sp>
        <p:nvSpPr>
          <p:cNvPr id="7" name="TextBox 1"/>
          <p:cNvSpPr txBox="1">
            <a:spLocks noChangeArrowheads="1"/>
          </p:cNvSpPr>
          <p:nvPr/>
        </p:nvSpPr>
        <p:spPr bwMode="auto">
          <a:xfrm>
            <a:off x="842681" y="2189318"/>
            <a:ext cx="3910853" cy="1569660"/>
          </a:xfrm>
          <a:prstGeom prst="rect">
            <a:avLst/>
          </a:prstGeom>
          <a:solidFill>
            <a:schemeClr val="tx2">
              <a:lumMod val="40000"/>
              <a:lumOff val="60000"/>
            </a:schemeClr>
          </a:solidFill>
          <a:ln>
            <a:noFill/>
          </a:ln>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Wingdings" panose="05000000000000000000" pitchFamily="2" charset="2"/>
              <a:buChar char="§"/>
            </a:pPr>
            <a:r>
              <a:rPr lang="en-US" b="1" dirty="0" err="1"/>
              <a:t>Chữ</a:t>
            </a:r>
            <a:r>
              <a:rPr lang="en-US" b="1" dirty="0"/>
              <a:t> </a:t>
            </a:r>
            <a:r>
              <a:rPr lang="en-US" b="1" dirty="0" err="1"/>
              <a:t>xót</a:t>
            </a:r>
            <a:r>
              <a:rPr lang="en-US" b="1" dirty="0"/>
              <a:t>: </a:t>
            </a:r>
            <a:r>
              <a:rPr lang="en-US" b="1" dirty="0" err="1"/>
              <a:t>đã</a:t>
            </a:r>
            <a:r>
              <a:rPr lang="en-US" b="1" dirty="0"/>
              <a:t> </a:t>
            </a:r>
            <a:r>
              <a:rPr lang="en-US" b="1" dirty="0" err="1"/>
              <a:t>diễn</a:t>
            </a:r>
            <a:r>
              <a:rPr lang="en-US" b="1" dirty="0"/>
              <a:t> </a:t>
            </a:r>
            <a:r>
              <a:rPr lang="en-US" b="1" dirty="0" err="1"/>
              <a:t>tả</a:t>
            </a:r>
            <a:r>
              <a:rPr lang="en-US" b="1" dirty="0"/>
              <a:t> </a:t>
            </a:r>
            <a:r>
              <a:rPr lang="en-US" b="1" dirty="0" err="1"/>
              <a:t>một</a:t>
            </a:r>
            <a:r>
              <a:rPr lang="en-US" b="1" dirty="0"/>
              <a:t> </a:t>
            </a:r>
            <a:r>
              <a:rPr lang="en-US" b="1" dirty="0" err="1"/>
              <a:t>cách</a:t>
            </a:r>
            <a:r>
              <a:rPr lang="en-US" b="1" dirty="0"/>
              <a:t> </a:t>
            </a:r>
            <a:r>
              <a:rPr lang="en-US" b="1" dirty="0" err="1"/>
              <a:t>chính</a:t>
            </a:r>
            <a:r>
              <a:rPr lang="en-US" b="1" dirty="0"/>
              <a:t> </a:t>
            </a:r>
            <a:r>
              <a:rPr lang="en-US" b="1" dirty="0" err="1"/>
              <a:t>xác</a:t>
            </a:r>
            <a:r>
              <a:rPr lang="en-US" b="1" dirty="0"/>
              <a:t> </a:t>
            </a:r>
            <a:r>
              <a:rPr lang="en-US" b="1" dirty="0" err="1"/>
              <a:t>tấm</a:t>
            </a:r>
            <a:r>
              <a:rPr lang="en-US" b="1" dirty="0"/>
              <a:t> </a:t>
            </a:r>
            <a:r>
              <a:rPr lang="en-US" b="1" dirty="0" err="1"/>
              <a:t>lòng</a:t>
            </a:r>
            <a:r>
              <a:rPr lang="en-US" b="1" dirty="0"/>
              <a:t> </a:t>
            </a:r>
            <a:r>
              <a:rPr lang="en-US" b="1" dirty="0" err="1"/>
              <a:t>của</a:t>
            </a:r>
            <a:r>
              <a:rPr lang="en-US" b="1" dirty="0"/>
              <a:t> </a:t>
            </a:r>
            <a:r>
              <a:rPr lang="en-US" b="1" dirty="0" err="1"/>
              <a:t>Kiều</a:t>
            </a:r>
            <a:r>
              <a:rPr lang="en-US" b="1" dirty="0"/>
              <a:t> </a:t>
            </a:r>
            <a:r>
              <a:rPr lang="en-US" b="1" dirty="0" err="1"/>
              <a:t>dành</a:t>
            </a:r>
            <a:r>
              <a:rPr lang="en-US" b="1" dirty="0"/>
              <a:t> </a:t>
            </a:r>
            <a:r>
              <a:rPr lang="en-US" b="1" dirty="0" err="1"/>
              <a:t>cho</a:t>
            </a:r>
            <a:r>
              <a:rPr lang="en-US" b="1" dirty="0"/>
              <a:t> cha </a:t>
            </a:r>
            <a:r>
              <a:rPr lang="en-US" b="1" dirty="0" err="1"/>
              <a:t>mẹ</a:t>
            </a:r>
            <a:r>
              <a:rPr lang="en-US" b="1" dirty="0"/>
              <a:t>:</a:t>
            </a:r>
            <a:endParaRPr lang="en-US" b="1" i="1" dirty="0"/>
          </a:p>
        </p:txBody>
      </p:sp>
      <p:sp>
        <p:nvSpPr>
          <p:cNvPr id="8" name="TextBox 7"/>
          <p:cNvSpPr txBox="1">
            <a:spLocks noChangeArrowheads="1"/>
          </p:cNvSpPr>
          <p:nvPr/>
        </p:nvSpPr>
        <p:spPr bwMode="auto">
          <a:xfrm>
            <a:off x="190499" y="4344784"/>
            <a:ext cx="5215219" cy="1862048"/>
          </a:xfrm>
          <a:prstGeom prst="rect">
            <a:avLst/>
          </a:prstGeom>
          <a:solidFill>
            <a:schemeClr val="bg1"/>
          </a:solidFill>
          <a:ln w="38100">
            <a:solidFill>
              <a:schemeClr val="tx2">
                <a:lumMod val="60000"/>
                <a:lumOff val="40000"/>
              </a:schemeClr>
            </a:solid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300" dirty="0">
                <a:sym typeface="Wingdings" panose="05000000000000000000" pitchFamily="2" charset="2"/>
              </a:rPr>
              <a:t>+ </a:t>
            </a:r>
            <a:r>
              <a:rPr lang="en-US" sz="2300" b="1" dirty="0" err="1">
                <a:solidFill>
                  <a:srgbClr val="FF0000"/>
                </a:solidFill>
                <a:sym typeface="Wingdings" panose="05000000000000000000" pitchFamily="2" charset="2"/>
              </a:rPr>
              <a:t>Nàng</a:t>
            </a:r>
            <a:r>
              <a:rPr lang="en-US" sz="2300" b="1" dirty="0">
                <a:solidFill>
                  <a:srgbClr val="FF0000"/>
                </a:solidFill>
                <a:sym typeface="Wingdings" panose="05000000000000000000" pitchFamily="2" charset="2"/>
              </a:rPr>
              <a:t> </a:t>
            </a:r>
            <a:r>
              <a:rPr lang="en-US" sz="2300" b="1" dirty="0" err="1">
                <a:solidFill>
                  <a:srgbClr val="FF0000"/>
                </a:solidFill>
                <a:sym typeface="Wingdings" panose="05000000000000000000" pitchFamily="2" charset="2"/>
              </a:rPr>
              <a:t>xót</a:t>
            </a:r>
            <a:r>
              <a:rPr lang="en-US" sz="2300" b="1" dirty="0">
                <a:solidFill>
                  <a:srgbClr val="FF0000"/>
                </a:solidFill>
                <a:sym typeface="Wingdings" panose="05000000000000000000" pitchFamily="2" charset="2"/>
              </a:rPr>
              <a:t> </a:t>
            </a:r>
            <a:r>
              <a:rPr lang="en-US" sz="2300" b="1" dirty="0" err="1">
                <a:solidFill>
                  <a:srgbClr val="FF0000"/>
                </a:solidFill>
                <a:sym typeface="Wingdings" panose="05000000000000000000" pitchFamily="2" charset="2"/>
              </a:rPr>
              <a:t>xa</a:t>
            </a:r>
            <a:r>
              <a:rPr lang="en-US" sz="2300" b="1" dirty="0">
                <a:solidFill>
                  <a:srgbClr val="FF0000"/>
                </a:solidFill>
                <a:sym typeface="Wingdings" panose="05000000000000000000" pitchFamily="2" charset="2"/>
              </a:rPr>
              <a:t> </a:t>
            </a:r>
            <a:r>
              <a:rPr lang="en-US" sz="2300" dirty="0" err="1">
                <a:sym typeface="Wingdings" panose="05000000000000000000" pitchFamily="2" charset="2"/>
              </a:rPr>
              <a:t>khi</a:t>
            </a:r>
            <a:r>
              <a:rPr lang="en-US" sz="2300" dirty="0">
                <a:sym typeface="Wingdings" panose="05000000000000000000" pitchFamily="2" charset="2"/>
              </a:rPr>
              <a:t> </a:t>
            </a:r>
            <a:r>
              <a:rPr lang="en-US" sz="2300" dirty="0" err="1">
                <a:sym typeface="Wingdings" panose="05000000000000000000" pitchFamily="2" charset="2"/>
              </a:rPr>
              <a:t>hình</a:t>
            </a:r>
            <a:r>
              <a:rPr lang="en-US" sz="2300" dirty="0">
                <a:sym typeface="Wingdings" panose="05000000000000000000" pitchFamily="2" charset="2"/>
              </a:rPr>
              <a:t> dung </a:t>
            </a:r>
            <a:r>
              <a:rPr lang="en-US" sz="2300" dirty="0" err="1">
                <a:sym typeface="Wingdings" panose="05000000000000000000" pitchFamily="2" charset="2"/>
              </a:rPr>
              <a:t>ra</a:t>
            </a:r>
            <a:r>
              <a:rPr lang="en-US" sz="2300" dirty="0">
                <a:sym typeface="Wingdings" panose="05000000000000000000" pitchFamily="2" charset="2"/>
              </a:rPr>
              <a:t> </a:t>
            </a:r>
            <a:r>
              <a:rPr lang="en-US" sz="2300" dirty="0" err="1">
                <a:sym typeface="Wingdings" panose="05000000000000000000" pitchFamily="2" charset="2"/>
              </a:rPr>
              <a:t>chốn</a:t>
            </a:r>
            <a:r>
              <a:rPr lang="en-US" sz="2300" dirty="0">
                <a:sym typeface="Wingdings" panose="05000000000000000000" pitchFamily="2" charset="2"/>
              </a:rPr>
              <a:t> </a:t>
            </a:r>
            <a:r>
              <a:rPr lang="en-US" sz="2300" dirty="0" err="1">
                <a:sym typeface="Wingdings" panose="05000000000000000000" pitchFamily="2" charset="2"/>
              </a:rPr>
              <a:t>quê</a:t>
            </a:r>
            <a:r>
              <a:rPr lang="en-US" sz="2300" dirty="0">
                <a:sym typeface="Wingdings" panose="05000000000000000000" pitchFamily="2" charset="2"/>
              </a:rPr>
              <a:t> </a:t>
            </a:r>
            <a:r>
              <a:rPr lang="en-US" sz="2300" dirty="0" err="1">
                <a:sym typeface="Wingdings" panose="05000000000000000000" pitchFamily="2" charset="2"/>
              </a:rPr>
              <a:t>nhà</a:t>
            </a:r>
            <a:r>
              <a:rPr lang="en-US" sz="2300" dirty="0">
                <a:sym typeface="Wingdings" panose="05000000000000000000" pitchFamily="2" charset="2"/>
              </a:rPr>
              <a:t>, cha </a:t>
            </a:r>
            <a:r>
              <a:rPr lang="en-US" sz="2300" dirty="0" err="1">
                <a:sym typeface="Wingdings" panose="05000000000000000000" pitchFamily="2" charset="2"/>
              </a:rPr>
              <a:t>mẹ</a:t>
            </a:r>
            <a:r>
              <a:rPr lang="en-US" sz="2300" dirty="0">
                <a:sym typeface="Wingdings" panose="05000000000000000000" pitchFamily="2" charset="2"/>
              </a:rPr>
              <a:t> </a:t>
            </a:r>
            <a:r>
              <a:rPr lang="en-US" sz="2300" dirty="0" err="1">
                <a:sym typeface="Wingdings" panose="05000000000000000000" pitchFamily="2" charset="2"/>
              </a:rPr>
              <a:t>vẫn</a:t>
            </a:r>
            <a:r>
              <a:rPr lang="en-US" sz="2300" dirty="0">
                <a:sym typeface="Wingdings" panose="05000000000000000000" pitchFamily="2" charset="2"/>
              </a:rPr>
              <a:t> </a:t>
            </a:r>
            <a:r>
              <a:rPr lang="en-US" sz="2300" dirty="0" err="1">
                <a:sym typeface="Wingdings" panose="05000000000000000000" pitchFamily="2" charset="2"/>
              </a:rPr>
              <a:t>ngày</a:t>
            </a:r>
            <a:r>
              <a:rPr lang="en-US" sz="2300" dirty="0">
                <a:sym typeface="Wingdings" panose="05000000000000000000" pitchFamily="2" charset="2"/>
              </a:rPr>
              <a:t> </a:t>
            </a:r>
            <a:r>
              <a:rPr lang="en-US" sz="2300" dirty="0" err="1">
                <a:sym typeface="Wingdings" panose="05000000000000000000" pitchFamily="2" charset="2"/>
              </a:rPr>
              <a:t>đêm</a:t>
            </a:r>
            <a:r>
              <a:rPr lang="en-US" sz="2300" dirty="0">
                <a:sym typeface="Wingdings" panose="05000000000000000000" pitchFamily="2" charset="2"/>
              </a:rPr>
              <a:t> </a:t>
            </a:r>
            <a:r>
              <a:rPr lang="en-US" sz="2300" dirty="0" err="1">
                <a:sym typeface="Wingdings" panose="05000000000000000000" pitchFamily="2" charset="2"/>
              </a:rPr>
              <a:t>tựa</a:t>
            </a:r>
            <a:r>
              <a:rPr lang="en-US" sz="2300" dirty="0">
                <a:sym typeface="Wingdings" panose="05000000000000000000" pitchFamily="2" charset="2"/>
              </a:rPr>
              <a:t> </a:t>
            </a:r>
            <a:r>
              <a:rPr lang="en-US" sz="2300" dirty="0" err="1">
                <a:sym typeface="Wingdings" panose="05000000000000000000" pitchFamily="2" charset="2"/>
              </a:rPr>
              <a:t>cửa</a:t>
            </a:r>
            <a:r>
              <a:rPr lang="en-US" sz="2300" dirty="0">
                <a:sym typeface="Wingdings" panose="05000000000000000000" pitchFamily="2" charset="2"/>
              </a:rPr>
              <a:t> </a:t>
            </a:r>
            <a:r>
              <a:rPr lang="en-US" sz="2300" dirty="0" err="1">
                <a:sym typeface="Wingdings" panose="05000000000000000000" pitchFamily="2" charset="2"/>
              </a:rPr>
              <a:t>ngóng</a:t>
            </a:r>
            <a:r>
              <a:rPr lang="en-US" sz="2300" dirty="0">
                <a:sym typeface="Wingdings" panose="05000000000000000000" pitchFamily="2" charset="2"/>
              </a:rPr>
              <a:t> </a:t>
            </a:r>
            <a:r>
              <a:rPr lang="en-US" sz="2300" dirty="0" err="1">
                <a:sym typeface="Wingdings" panose="05000000000000000000" pitchFamily="2" charset="2"/>
              </a:rPr>
              <a:t>trông</a:t>
            </a:r>
            <a:r>
              <a:rPr lang="en-US" sz="2300" dirty="0">
                <a:sym typeface="Wingdings" panose="05000000000000000000" pitchFamily="2" charset="2"/>
              </a:rPr>
              <a:t>, lo </a:t>
            </a:r>
            <a:r>
              <a:rPr lang="en-US" sz="2300" dirty="0" err="1">
                <a:sym typeface="Wingdings" panose="05000000000000000000" pitchFamily="2" charset="2"/>
              </a:rPr>
              <a:t>lắng</a:t>
            </a:r>
            <a:r>
              <a:rPr lang="en-US" sz="2300" dirty="0">
                <a:sym typeface="Wingdings" panose="05000000000000000000" pitchFamily="2" charset="2"/>
              </a:rPr>
              <a:t> </a:t>
            </a:r>
            <a:r>
              <a:rPr lang="en-US" sz="2300" dirty="0" err="1">
                <a:sym typeface="Wingdings" panose="05000000000000000000" pitchFamily="2" charset="2"/>
              </a:rPr>
              <a:t>cho</a:t>
            </a:r>
            <a:r>
              <a:rPr lang="en-US" sz="2300" dirty="0">
                <a:sym typeface="Wingdings" panose="05000000000000000000" pitchFamily="2" charset="2"/>
              </a:rPr>
              <a:t> </a:t>
            </a:r>
            <a:r>
              <a:rPr lang="en-US" sz="2300" dirty="0" err="1">
                <a:sym typeface="Wingdings" panose="05000000000000000000" pitchFamily="2" charset="2"/>
              </a:rPr>
              <a:t>nàng</a:t>
            </a:r>
            <a:r>
              <a:rPr lang="en-US" sz="2300" dirty="0">
                <a:sym typeface="Wingdings" panose="05000000000000000000" pitchFamily="2" charset="2"/>
              </a:rPr>
              <a:t>.</a:t>
            </a:r>
          </a:p>
          <a:p>
            <a:r>
              <a:rPr lang="en-US" sz="2300" dirty="0">
                <a:sym typeface="Wingdings" panose="05000000000000000000" pitchFamily="2" charset="2"/>
              </a:rPr>
              <a:t>+ </a:t>
            </a:r>
            <a:r>
              <a:rPr lang="en-US" sz="2300" b="1" dirty="0" err="1">
                <a:solidFill>
                  <a:srgbClr val="FF0000"/>
                </a:solidFill>
                <a:sym typeface="Wingdings" panose="05000000000000000000" pitchFamily="2" charset="2"/>
              </a:rPr>
              <a:t>Nàng</a:t>
            </a:r>
            <a:r>
              <a:rPr lang="en-US" sz="2300" b="1" dirty="0">
                <a:solidFill>
                  <a:srgbClr val="FF0000"/>
                </a:solidFill>
                <a:sym typeface="Wingdings" panose="05000000000000000000" pitchFamily="2" charset="2"/>
              </a:rPr>
              <a:t> </a:t>
            </a:r>
            <a:r>
              <a:rPr lang="en-US" sz="2300" b="1" dirty="0" err="1">
                <a:solidFill>
                  <a:srgbClr val="FF0000"/>
                </a:solidFill>
                <a:sym typeface="Wingdings" panose="05000000000000000000" pitchFamily="2" charset="2"/>
              </a:rPr>
              <a:t>tự</a:t>
            </a:r>
            <a:r>
              <a:rPr lang="en-US" sz="2300" b="1" dirty="0">
                <a:solidFill>
                  <a:srgbClr val="FF0000"/>
                </a:solidFill>
                <a:sym typeface="Wingdings" panose="05000000000000000000" pitchFamily="2" charset="2"/>
              </a:rPr>
              <a:t> </a:t>
            </a:r>
            <a:r>
              <a:rPr lang="en-US" sz="2300" b="1" dirty="0" err="1">
                <a:solidFill>
                  <a:srgbClr val="FF0000"/>
                </a:solidFill>
                <a:sym typeface="Wingdings" panose="05000000000000000000" pitchFamily="2" charset="2"/>
              </a:rPr>
              <a:t>trách</a:t>
            </a:r>
            <a:r>
              <a:rPr lang="en-US" sz="2300" b="1" dirty="0">
                <a:solidFill>
                  <a:srgbClr val="FF0000"/>
                </a:solidFill>
                <a:sym typeface="Wingdings" panose="05000000000000000000" pitchFamily="2" charset="2"/>
              </a:rPr>
              <a:t> </a:t>
            </a:r>
            <a:r>
              <a:rPr lang="en-US" sz="2300" b="1" dirty="0" err="1">
                <a:solidFill>
                  <a:srgbClr val="FF0000"/>
                </a:solidFill>
                <a:sym typeface="Wingdings" panose="05000000000000000000" pitchFamily="2" charset="2"/>
              </a:rPr>
              <a:t>bản</a:t>
            </a:r>
            <a:r>
              <a:rPr lang="en-US" sz="2300" b="1" dirty="0">
                <a:solidFill>
                  <a:srgbClr val="FF0000"/>
                </a:solidFill>
                <a:sym typeface="Wingdings" panose="05000000000000000000" pitchFamily="2" charset="2"/>
              </a:rPr>
              <a:t> </a:t>
            </a:r>
            <a:r>
              <a:rPr lang="en-US" sz="2300" b="1" dirty="0" err="1">
                <a:solidFill>
                  <a:srgbClr val="FF0000"/>
                </a:solidFill>
                <a:sym typeface="Wingdings" panose="05000000000000000000" pitchFamily="2" charset="2"/>
              </a:rPr>
              <a:t>thân</a:t>
            </a:r>
            <a:r>
              <a:rPr lang="en-US" sz="2300" b="1" dirty="0">
                <a:solidFill>
                  <a:srgbClr val="FF0000"/>
                </a:solidFill>
                <a:sym typeface="Wingdings" panose="05000000000000000000" pitchFamily="2" charset="2"/>
              </a:rPr>
              <a:t> </a:t>
            </a:r>
            <a:r>
              <a:rPr lang="en-US" sz="2300" b="1" dirty="0" err="1">
                <a:solidFill>
                  <a:srgbClr val="FF0000"/>
                </a:solidFill>
                <a:sym typeface="Wingdings" panose="05000000000000000000" pitchFamily="2" charset="2"/>
              </a:rPr>
              <a:t>mình</a:t>
            </a:r>
            <a:r>
              <a:rPr lang="en-US" sz="2300" b="1" dirty="0">
                <a:solidFill>
                  <a:srgbClr val="FF0000"/>
                </a:solidFill>
                <a:sym typeface="Wingdings" panose="05000000000000000000" pitchFamily="2" charset="2"/>
              </a:rPr>
              <a:t> </a:t>
            </a:r>
            <a:r>
              <a:rPr lang="en-US" sz="2300" dirty="0" err="1">
                <a:sym typeface="Wingdings" panose="05000000000000000000" pitchFamily="2" charset="2"/>
              </a:rPr>
              <a:t>vì</a:t>
            </a:r>
            <a:r>
              <a:rPr lang="en-US" sz="2300" dirty="0">
                <a:sym typeface="Wingdings" panose="05000000000000000000" pitchFamily="2" charset="2"/>
              </a:rPr>
              <a:t> </a:t>
            </a:r>
            <a:r>
              <a:rPr lang="en-US" sz="2300" dirty="0" err="1">
                <a:sym typeface="Wingdings" panose="05000000000000000000" pitchFamily="2" charset="2"/>
              </a:rPr>
              <a:t>chưa</a:t>
            </a:r>
            <a:r>
              <a:rPr lang="en-US" sz="2300" dirty="0">
                <a:sym typeface="Wingdings" panose="05000000000000000000" pitchFamily="2" charset="2"/>
              </a:rPr>
              <a:t> </a:t>
            </a:r>
            <a:r>
              <a:rPr lang="en-US" sz="2300" dirty="0" err="1">
                <a:sym typeface="Wingdings" panose="05000000000000000000" pitchFamily="2" charset="2"/>
              </a:rPr>
              <a:t>làm</a:t>
            </a:r>
            <a:r>
              <a:rPr lang="en-US" sz="2300" dirty="0">
                <a:sym typeface="Wingdings" panose="05000000000000000000" pitchFamily="2" charset="2"/>
              </a:rPr>
              <a:t> </a:t>
            </a:r>
            <a:r>
              <a:rPr lang="en-US" sz="2300" dirty="0" err="1">
                <a:sym typeface="Wingdings" panose="05000000000000000000" pitchFamily="2" charset="2"/>
              </a:rPr>
              <a:t>tròn</a:t>
            </a:r>
            <a:r>
              <a:rPr lang="en-US" sz="2300" dirty="0">
                <a:sym typeface="Wingdings" panose="05000000000000000000" pitchFamily="2" charset="2"/>
              </a:rPr>
              <a:t> </a:t>
            </a:r>
            <a:r>
              <a:rPr lang="en-US" sz="2300" dirty="0" err="1">
                <a:sym typeface="Wingdings" panose="05000000000000000000" pitchFamily="2" charset="2"/>
              </a:rPr>
              <a:t>chữ</a:t>
            </a:r>
            <a:r>
              <a:rPr lang="en-US" sz="2300" dirty="0">
                <a:sym typeface="Wingdings" panose="05000000000000000000" pitchFamily="2" charset="2"/>
              </a:rPr>
              <a:t> </a:t>
            </a:r>
            <a:r>
              <a:rPr lang="en-US" sz="2300" dirty="0" err="1" smtClean="0">
                <a:sym typeface="Wingdings" panose="05000000000000000000" pitchFamily="2" charset="2"/>
              </a:rPr>
              <a:t>Hiếu</a:t>
            </a:r>
            <a:endParaRPr lang="en-US" sz="2300" dirty="0" smtClean="0">
              <a:sym typeface="Wingdings" panose="05000000000000000000" pitchFamily="2" charset="2"/>
            </a:endParaRPr>
          </a:p>
        </p:txBody>
      </p:sp>
      <p:sp>
        <p:nvSpPr>
          <p:cNvPr id="9" name="Text Box 15"/>
          <p:cNvSpPr txBox="1">
            <a:spLocks noChangeArrowheads="1"/>
          </p:cNvSpPr>
          <p:nvPr/>
        </p:nvSpPr>
        <p:spPr bwMode="auto">
          <a:xfrm>
            <a:off x="7040562" y="323463"/>
            <a:ext cx="5151438" cy="1508105"/>
          </a:xfrm>
          <a:prstGeom prst="rect">
            <a:avLst/>
          </a:prstGeom>
          <a:solidFill>
            <a:schemeClr val="tx1"/>
          </a:solidFill>
          <a:ln w="9525">
            <a:solidFill>
              <a:schemeClr val="tx1"/>
            </a:solidFill>
            <a:miter lim="800000"/>
            <a:headEnd/>
            <a:tailEnd/>
          </a:ln>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lgn="ctr" eaLnBrk="1" hangingPunct="1">
              <a:spcBef>
                <a:spcPct val="20000"/>
              </a:spcBef>
              <a:buClrTx/>
              <a:buSzTx/>
              <a:buFont typeface="Wingdings" panose="05000000000000000000" pitchFamily="2" charset="2"/>
              <a:buNone/>
            </a:pP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Xót</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người</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tựa</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cửa</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hôm</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mai</a:t>
            </a:r>
            <a:r>
              <a:rPr lang="en-US" sz="2000" b="1" i="1" dirty="0">
                <a:solidFill>
                  <a:schemeClr val="bg1"/>
                </a:solidFill>
                <a:latin typeface="Times New Roman" panose="02020603050405020304" pitchFamily="18" charset="0"/>
              </a:rPr>
              <a:t>,</a:t>
            </a:r>
          </a:p>
          <a:p>
            <a:pPr algn="ctr" eaLnBrk="1" hangingPunct="1">
              <a:spcBef>
                <a:spcPct val="20000"/>
              </a:spcBef>
              <a:buClrTx/>
              <a:buSzTx/>
              <a:buFont typeface="Wingdings" panose="05000000000000000000" pitchFamily="2" charset="2"/>
              <a:buNone/>
            </a:pPr>
            <a:r>
              <a:rPr lang="en-US" sz="2000" b="1" i="1" dirty="0">
                <a:solidFill>
                  <a:schemeClr val="bg1"/>
                </a:solidFill>
                <a:latin typeface="Times New Roman" panose="02020603050405020304" pitchFamily="18" charset="0"/>
              </a:rPr>
              <a:t>  </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Quạt</a:t>
            </a:r>
            <a:r>
              <a:rPr lang="en-US" sz="2000" b="1" i="1" dirty="0" smtClean="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nồng</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ấp</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lạnh</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những</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ai</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đó</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giờ</a:t>
            </a:r>
            <a:r>
              <a:rPr lang="en-US" sz="2000" b="1" i="1" dirty="0">
                <a:solidFill>
                  <a:schemeClr val="bg1"/>
                </a:solidFill>
                <a:latin typeface="Times New Roman" panose="02020603050405020304" pitchFamily="18" charset="0"/>
              </a:rPr>
              <a:t>?</a:t>
            </a:r>
          </a:p>
          <a:p>
            <a:pPr algn="ctr" eaLnBrk="1" hangingPunct="1">
              <a:spcBef>
                <a:spcPct val="20000"/>
              </a:spcBef>
              <a:buClrTx/>
              <a:buSzTx/>
              <a:buFont typeface="Wingdings" panose="05000000000000000000" pitchFamily="2" charset="2"/>
              <a:buNone/>
            </a:pPr>
            <a:r>
              <a:rPr lang="en-US" sz="2000" b="1" i="1" dirty="0">
                <a:solidFill>
                  <a:schemeClr val="bg1"/>
                </a:solidFill>
                <a:latin typeface="Times New Roman" panose="02020603050405020304" pitchFamily="18" charset="0"/>
              </a:rPr>
              <a:t>         </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Sân</a:t>
            </a:r>
            <a:r>
              <a:rPr lang="en-US" sz="2000" b="1" i="1" dirty="0" smtClean="0">
                <a:solidFill>
                  <a:schemeClr val="bg1"/>
                </a:solidFill>
                <a:latin typeface="Times New Roman" panose="02020603050405020304" pitchFamily="18" charset="0"/>
              </a:rPr>
              <a:t> Lai </a:t>
            </a:r>
            <a:r>
              <a:rPr lang="en-US" sz="2000" b="1" i="1" dirty="0" err="1">
                <a:solidFill>
                  <a:schemeClr val="bg1"/>
                </a:solidFill>
                <a:latin typeface="Times New Roman" panose="02020603050405020304" pitchFamily="18" charset="0"/>
              </a:rPr>
              <a:t>cách</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mấy</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nắng</a:t>
            </a:r>
            <a:r>
              <a:rPr lang="en-US" sz="2000" b="1" i="1" dirty="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mưa</a:t>
            </a:r>
            <a:r>
              <a:rPr lang="en-US" sz="2000" b="1" i="1" dirty="0" smtClean="0">
                <a:solidFill>
                  <a:schemeClr val="bg1"/>
                </a:solidFill>
                <a:latin typeface="Times New Roman" panose="02020603050405020304" pitchFamily="18" charset="0"/>
              </a:rPr>
              <a:t>,</a:t>
            </a:r>
          </a:p>
          <a:p>
            <a:pPr algn="ctr" eaLnBrk="1" hangingPunct="1">
              <a:spcBef>
                <a:spcPct val="20000"/>
              </a:spcBef>
              <a:buClrTx/>
              <a:buSzTx/>
              <a:buFont typeface="Wingdings" panose="05000000000000000000" pitchFamily="2" charset="2"/>
              <a:buNone/>
            </a:pPr>
            <a:r>
              <a:rPr lang="en-US" sz="2000" b="1" i="1" dirty="0" err="1" smtClean="0">
                <a:solidFill>
                  <a:schemeClr val="bg1"/>
                </a:solidFill>
                <a:latin typeface="Times New Roman" panose="02020603050405020304" pitchFamily="18" charset="0"/>
              </a:rPr>
              <a:t>Có</a:t>
            </a:r>
            <a:r>
              <a:rPr lang="en-US" sz="2000" b="1" i="1" dirty="0" smtClean="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khi</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gốc</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tử</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đã</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vừa</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người</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ôm</a:t>
            </a:r>
            <a:r>
              <a:rPr lang="en-US" sz="2000" b="1" i="1" dirty="0">
                <a:solidFill>
                  <a:schemeClr val="bg1"/>
                </a:solidFill>
                <a:latin typeface="Times New Roman" panose="02020603050405020304" pitchFamily="18" charset="0"/>
              </a:rPr>
              <a:t>. </a:t>
            </a:r>
          </a:p>
        </p:txBody>
      </p:sp>
      <p:sp>
        <p:nvSpPr>
          <p:cNvPr id="10" name="TextBox 1"/>
          <p:cNvSpPr txBox="1">
            <a:spLocks noChangeArrowheads="1"/>
          </p:cNvSpPr>
          <p:nvPr/>
        </p:nvSpPr>
        <p:spPr bwMode="auto">
          <a:xfrm>
            <a:off x="6508751" y="2189318"/>
            <a:ext cx="4707123" cy="1569660"/>
          </a:xfrm>
          <a:prstGeom prst="rect">
            <a:avLst/>
          </a:prstGeom>
          <a:solidFill>
            <a:schemeClr val="tx2">
              <a:lumMod val="40000"/>
              <a:lumOff val="60000"/>
            </a:schemeClr>
          </a:solidFill>
          <a:ln>
            <a:noFill/>
          </a:ln>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Wingdings" panose="05000000000000000000" pitchFamily="2" charset="2"/>
              <a:buChar char="§"/>
            </a:pPr>
            <a:r>
              <a:rPr lang="en-US" b="1" dirty="0" err="1"/>
              <a:t>Thành</a:t>
            </a:r>
            <a:r>
              <a:rPr lang="en-US" b="1" dirty="0"/>
              <a:t> </a:t>
            </a:r>
            <a:r>
              <a:rPr lang="en-US" b="1" dirty="0" err="1"/>
              <a:t>ngữ</a:t>
            </a:r>
            <a:r>
              <a:rPr lang="en-US" b="1" dirty="0"/>
              <a:t> </a:t>
            </a:r>
            <a:r>
              <a:rPr lang="en-US" b="1" i="1" dirty="0" err="1"/>
              <a:t>quạt</a:t>
            </a:r>
            <a:r>
              <a:rPr lang="en-US" b="1" i="1" dirty="0"/>
              <a:t> </a:t>
            </a:r>
            <a:r>
              <a:rPr lang="en-US" b="1" i="1" dirty="0" err="1"/>
              <a:t>nồng</a:t>
            </a:r>
            <a:r>
              <a:rPr lang="en-US" b="1" i="1" dirty="0"/>
              <a:t> </a:t>
            </a:r>
            <a:r>
              <a:rPr lang="en-US" b="1" i="1" dirty="0" err="1"/>
              <a:t>ấp</a:t>
            </a:r>
            <a:r>
              <a:rPr lang="en-US" b="1" i="1" dirty="0"/>
              <a:t> </a:t>
            </a:r>
            <a:r>
              <a:rPr lang="en-US" b="1" i="1" dirty="0" err="1"/>
              <a:t>lạnh</a:t>
            </a:r>
            <a:r>
              <a:rPr lang="en-US" b="1" dirty="0"/>
              <a:t>: </a:t>
            </a:r>
            <a:r>
              <a:rPr lang="en-US" b="1" dirty="0" err="1"/>
              <a:t>cho</a:t>
            </a:r>
            <a:r>
              <a:rPr lang="en-US" b="1" dirty="0"/>
              <a:t> </a:t>
            </a:r>
            <a:r>
              <a:rPr lang="en-US" b="1" dirty="0" err="1"/>
              <a:t>thấy</a:t>
            </a:r>
            <a:r>
              <a:rPr lang="en-US" b="1" dirty="0"/>
              <a:t> </a:t>
            </a:r>
            <a:r>
              <a:rPr lang="en-US" b="1" dirty="0" err="1"/>
              <a:t>sự</a:t>
            </a:r>
            <a:r>
              <a:rPr lang="en-US" b="1" dirty="0"/>
              <a:t> day </a:t>
            </a:r>
            <a:r>
              <a:rPr lang="en-US" b="1" dirty="0" err="1"/>
              <a:t>dứt</a:t>
            </a:r>
            <a:r>
              <a:rPr lang="en-US" b="1" dirty="0"/>
              <a:t> </a:t>
            </a:r>
            <a:r>
              <a:rPr lang="en-US" b="1" dirty="0" err="1"/>
              <a:t>khôn</a:t>
            </a:r>
            <a:r>
              <a:rPr lang="en-US" b="1" dirty="0"/>
              <a:t> </a:t>
            </a:r>
            <a:r>
              <a:rPr lang="en-US" b="1" dirty="0" err="1"/>
              <a:t>nguôi</a:t>
            </a:r>
            <a:r>
              <a:rPr lang="en-US" b="1" dirty="0"/>
              <a:t> </a:t>
            </a:r>
            <a:r>
              <a:rPr lang="en-US" b="1" dirty="0" err="1"/>
              <a:t>vì</a:t>
            </a:r>
            <a:r>
              <a:rPr lang="en-US" b="1" dirty="0"/>
              <a:t> </a:t>
            </a:r>
            <a:r>
              <a:rPr lang="en-US" b="1" dirty="0" err="1"/>
              <a:t>không</a:t>
            </a:r>
            <a:r>
              <a:rPr lang="en-US" b="1" dirty="0"/>
              <a:t> </a:t>
            </a:r>
            <a:r>
              <a:rPr lang="en-US" b="1" dirty="0" err="1"/>
              <a:t>thể</a:t>
            </a:r>
            <a:r>
              <a:rPr lang="en-US" b="1" dirty="0"/>
              <a:t> </a:t>
            </a:r>
            <a:r>
              <a:rPr lang="en-US" b="1" dirty="0" err="1"/>
              <a:t>tự</a:t>
            </a:r>
            <a:r>
              <a:rPr lang="en-US" b="1" dirty="0"/>
              <a:t> </a:t>
            </a:r>
            <a:r>
              <a:rPr lang="en-US" b="1" dirty="0" err="1"/>
              <a:t>hầu</a:t>
            </a:r>
            <a:r>
              <a:rPr lang="en-US" b="1" dirty="0"/>
              <a:t> </a:t>
            </a:r>
            <a:r>
              <a:rPr lang="en-US" b="1" dirty="0" err="1"/>
              <a:t>hạ</a:t>
            </a:r>
            <a:r>
              <a:rPr lang="en-US" b="1" dirty="0"/>
              <a:t>, </a:t>
            </a:r>
            <a:r>
              <a:rPr lang="en-US" b="1" dirty="0" err="1"/>
              <a:t>chăm</a:t>
            </a:r>
            <a:r>
              <a:rPr lang="en-US" b="1" dirty="0"/>
              <a:t> </a:t>
            </a:r>
            <a:r>
              <a:rPr lang="en-US" b="1" dirty="0" err="1"/>
              <a:t>sóc</a:t>
            </a:r>
            <a:r>
              <a:rPr lang="en-US" b="1" dirty="0"/>
              <a:t>, </a:t>
            </a:r>
            <a:r>
              <a:rPr lang="en-US" b="1" dirty="0" err="1"/>
              <a:t>nâng</a:t>
            </a:r>
            <a:r>
              <a:rPr lang="en-US" b="1" dirty="0"/>
              <a:t> </a:t>
            </a:r>
            <a:r>
              <a:rPr lang="en-US" b="1" dirty="0" err="1"/>
              <a:t>giấc</a:t>
            </a:r>
            <a:r>
              <a:rPr lang="en-US" b="1" dirty="0"/>
              <a:t> </a:t>
            </a:r>
            <a:r>
              <a:rPr lang="en-US" b="1" dirty="0" err="1"/>
              <a:t>cho</a:t>
            </a:r>
            <a:r>
              <a:rPr lang="en-US" b="1" dirty="0"/>
              <a:t> cha </a:t>
            </a:r>
            <a:r>
              <a:rPr lang="en-US" b="1" dirty="0" err="1"/>
              <a:t>mẹ</a:t>
            </a:r>
            <a:r>
              <a:rPr lang="en-US" b="1" dirty="0"/>
              <a:t>.</a:t>
            </a:r>
          </a:p>
        </p:txBody>
      </p:sp>
      <p:sp>
        <p:nvSpPr>
          <p:cNvPr id="11" name="TextBox 10"/>
          <p:cNvSpPr txBox="1">
            <a:spLocks noChangeArrowheads="1"/>
          </p:cNvSpPr>
          <p:nvPr/>
        </p:nvSpPr>
        <p:spPr bwMode="auto">
          <a:xfrm>
            <a:off x="5889159" y="4287791"/>
            <a:ext cx="5946309" cy="1862048"/>
          </a:xfrm>
          <a:prstGeom prst="rect">
            <a:avLst/>
          </a:prstGeom>
          <a:solidFill>
            <a:schemeClr val="bg1"/>
          </a:solidFill>
          <a:ln w="38100">
            <a:solidFill>
              <a:schemeClr val="tx2">
                <a:lumMod val="60000"/>
                <a:lumOff val="40000"/>
              </a:schemeClr>
            </a:solid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300" dirty="0">
                <a:sym typeface="Wingdings" panose="05000000000000000000" pitchFamily="2" charset="2"/>
              </a:rPr>
              <a:t>+ </a:t>
            </a:r>
            <a:r>
              <a:rPr lang="en-US" sz="2300" dirty="0" err="1">
                <a:sym typeface="Wingdings" panose="05000000000000000000" pitchFamily="2" charset="2"/>
              </a:rPr>
              <a:t>Nàng</a:t>
            </a:r>
            <a:r>
              <a:rPr lang="en-US" sz="2300" dirty="0">
                <a:sym typeface="Wingdings" panose="05000000000000000000" pitchFamily="2" charset="2"/>
              </a:rPr>
              <a:t> </a:t>
            </a:r>
            <a:r>
              <a:rPr lang="en-US" sz="2300" dirty="0">
                <a:solidFill>
                  <a:srgbClr val="FF0000"/>
                </a:solidFill>
                <a:sym typeface="Wingdings" panose="05000000000000000000" pitchFamily="2" charset="2"/>
              </a:rPr>
              <a:t>lo </a:t>
            </a:r>
            <a:r>
              <a:rPr lang="en-US" sz="2300" dirty="0" err="1">
                <a:solidFill>
                  <a:srgbClr val="FF0000"/>
                </a:solidFill>
                <a:sym typeface="Wingdings" panose="05000000000000000000" pitchFamily="2" charset="2"/>
              </a:rPr>
              <a:t>lắng</a:t>
            </a:r>
            <a:r>
              <a:rPr lang="en-US" sz="2300" dirty="0">
                <a:solidFill>
                  <a:srgbClr val="FF0000"/>
                </a:solidFill>
                <a:sym typeface="Wingdings" panose="05000000000000000000" pitchFamily="2" charset="2"/>
              </a:rPr>
              <a:t> </a:t>
            </a:r>
            <a:r>
              <a:rPr lang="en-US" sz="2300" dirty="0" err="1">
                <a:sym typeface="Wingdings" panose="05000000000000000000" pitchFamily="2" charset="2"/>
              </a:rPr>
              <a:t>không</a:t>
            </a:r>
            <a:r>
              <a:rPr lang="en-US" sz="2300" dirty="0">
                <a:sym typeface="Wingdings" panose="05000000000000000000" pitchFamily="2" charset="2"/>
              </a:rPr>
              <a:t> </a:t>
            </a:r>
            <a:r>
              <a:rPr lang="en-US" sz="2300" dirty="0" err="1">
                <a:sym typeface="Wingdings" panose="05000000000000000000" pitchFamily="2" charset="2"/>
              </a:rPr>
              <a:t>biết</a:t>
            </a:r>
            <a:r>
              <a:rPr lang="en-US" sz="2300" dirty="0">
                <a:sym typeface="Wingdings" panose="05000000000000000000" pitchFamily="2" charset="2"/>
              </a:rPr>
              <a:t> </a:t>
            </a:r>
            <a:r>
              <a:rPr lang="en-US" sz="2300" dirty="0" err="1">
                <a:sym typeface="Wingdings" panose="05000000000000000000" pitchFamily="2" charset="2"/>
              </a:rPr>
              <a:t>giờ</a:t>
            </a:r>
            <a:r>
              <a:rPr lang="en-US" sz="2300" dirty="0">
                <a:sym typeface="Wingdings" panose="05000000000000000000" pitchFamily="2" charset="2"/>
              </a:rPr>
              <a:t> </a:t>
            </a:r>
            <a:r>
              <a:rPr lang="en-US" sz="2300" dirty="0" err="1">
                <a:sym typeface="Wingdings" panose="05000000000000000000" pitchFamily="2" charset="2"/>
              </a:rPr>
              <a:t>đây</a:t>
            </a:r>
            <a:r>
              <a:rPr lang="en-US" sz="2300" dirty="0">
                <a:sym typeface="Wingdings" panose="05000000000000000000" pitchFamily="2" charset="2"/>
              </a:rPr>
              <a:t> </a:t>
            </a:r>
            <a:r>
              <a:rPr lang="en-US" sz="2300" dirty="0" err="1">
                <a:sym typeface="Wingdings" panose="05000000000000000000" pitchFamily="2" charset="2"/>
              </a:rPr>
              <a:t>ai</a:t>
            </a:r>
            <a:r>
              <a:rPr lang="en-US" sz="2300" dirty="0">
                <a:sym typeface="Wingdings" panose="05000000000000000000" pitchFamily="2" charset="2"/>
              </a:rPr>
              <a:t> </a:t>
            </a:r>
            <a:r>
              <a:rPr lang="en-US" sz="2300" dirty="0" err="1">
                <a:sym typeface="Wingdings" panose="05000000000000000000" pitchFamily="2" charset="2"/>
              </a:rPr>
              <a:t>là</a:t>
            </a:r>
            <a:r>
              <a:rPr lang="en-US" sz="2300" dirty="0">
                <a:sym typeface="Wingdings" panose="05000000000000000000" pitchFamily="2" charset="2"/>
              </a:rPr>
              <a:t> </a:t>
            </a:r>
            <a:r>
              <a:rPr lang="en-US" sz="2300" dirty="0" err="1">
                <a:sym typeface="Wingdings" panose="05000000000000000000" pitchFamily="2" charset="2"/>
              </a:rPr>
              <a:t>người</a:t>
            </a:r>
            <a:r>
              <a:rPr lang="en-US" sz="2300" dirty="0">
                <a:sym typeface="Wingdings" panose="05000000000000000000" pitchFamily="2" charset="2"/>
              </a:rPr>
              <a:t> </a:t>
            </a:r>
            <a:r>
              <a:rPr lang="en-US" sz="2300" dirty="0" err="1">
                <a:sym typeface="Wingdings" panose="05000000000000000000" pitchFamily="2" charset="2"/>
              </a:rPr>
              <a:t>chăm</a:t>
            </a:r>
            <a:r>
              <a:rPr lang="en-US" sz="2300" dirty="0">
                <a:sym typeface="Wingdings" panose="05000000000000000000" pitchFamily="2" charset="2"/>
              </a:rPr>
              <a:t> </a:t>
            </a:r>
            <a:r>
              <a:rPr lang="en-US" sz="2300" dirty="0" err="1">
                <a:sym typeface="Wingdings" panose="05000000000000000000" pitchFamily="2" charset="2"/>
              </a:rPr>
              <a:t>sóc</a:t>
            </a:r>
            <a:r>
              <a:rPr lang="en-US" sz="2300" dirty="0">
                <a:sym typeface="Wingdings" panose="05000000000000000000" pitchFamily="2" charset="2"/>
              </a:rPr>
              <a:t> cha </a:t>
            </a:r>
            <a:r>
              <a:rPr lang="en-US" sz="2300" dirty="0" err="1">
                <a:sym typeface="Wingdings" panose="05000000000000000000" pitchFamily="2" charset="2"/>
              </a:rPr>
              <a:t>mẹ</a:t>
            </a:r>
            <a:r>
              <a:rPr lang="en-US" sz="2300" dirty="0">
                <a:sym typeface="Wingdings" panose="05000000000000000000" pitchFamily="2" charset="2"/>
              </a:rPr>
              <a:t> </a:t>
            </a:r>
            <a:r>
              <a:rPr lang="en-US" sz="2300" dirty="0" err="1">
                <a:sym typeface="Wingdings" panose="05000000000000000000" pitchFamily="2" charset="2"/>
              </a:rPr>
              <a:t>khi</a:t>
            </a:r>
            <a:r>
              <a:rPr lang="en-US" sz="2300" dirty="0">
                <a:sym typeface="Wingdings" panose="05000000000000000000" pitchFamily="2" charset="2"/>
              </a:rPr>
              <a:t> </a:t>
            </a:r>
            <a:r>
              <a:rPr lang="en-US" sz="2300" dirty="0" err="1">
                <a:sym typeface="Wingdings" panose="05000000000000000000" pitchFamily="2" charset="2"/>
              </a:rPr>
              <a:t>thời</a:t>
            </a:r>
            <a:r>
              <a:rPr lang="en-US" sz="2300" dirty="0">
                <a:sym typeface="Wingdings" panose="05000000000000000000" pitchFamily="2" charset="2"/>
              </a:rPr>
              <a:t> </a:t>
            </a:r>
            <a:r>
              <a:rPr lang="en-US" sz="2300" dirty="0" err="1">
                <a:sym typeface="Wingdings" panose="05000000000000000000" pitchFamily="2" charset="2"/>
              </a:rPr>
              <a:t>tiết</a:t>
            </a:r>
            <a:r>
              <a:rPr lang="en-US" sz="2300" dirty="0">
                <a:sym typeface="Wingdings" panose="05000000000000000000" pitchFamily="2" charset="2"/>
              </a:rPr>
              <a:t> </a:t>
            </a:r>
            <a:r>
              <a:rPr lang="en-US" sz="2300" dirty="0" err="1">
                <a:sym typeface="Wingdings" panose="05000000000000000000" pitchFamily="2" charset="2"/>
              </a:rPr>
              <a:t>đổi</a:t>
            </a:r>
            <a:r>
              <a:rPr lang="en-US" sz="2300" dirty="0">
                <a:sym typeface="Wingdings" panose="05000000000000000000" pitchFamily="2" charset="2"/>
              </a:rPr>
              <a:t> </a:t>
            </a:r>
            <a:r>
              <a:rPr lang="en-US" sz="2300" dirty="0" err="1">
                <a:sym typeface="Wingdings" panose="05000000000000000000" pitchFamily="2" charset="2"/>
              </a:rPr>
              <a:t>thay</a:t>
            </a:r>
            <a:endParaRPr lang="en-US" sz="2300" dirty="0">
              <a:sym typeface="Wingdings" panose="05000000000000000000" pitchFamily="2" charset="2"/>
            </a:endParaRPr>
          </a:p>
          <a:p>
            <a:r>
              <a:rPr lang="en-US" sz="2300" dirty="0">
                <a:sym typeface="Wingdings" panose="05000000000000000000" pitchFamily="2" charset="2"/>
              </a:rPr>
              <a:t>+ </a:t>
            </a:r>
            <a:r>
              <a:rPr lang="en-US" sz="2300" dirty="0" err="1">
                <a:sym typeface="Wingdings" panose="05000000000000000000" pitchFamily="2" charset="2"/>
              </a:rPr>
              <a:t>Nàng</a:t>
            </a:r>
            <a:r>
              <a:rPr lang="en-US" sz="2300" dirty="0">
                <a:sym typeface="Wingdings" panose="05000000000000000000" pitchFamily="2" charset="2"/>
              </a:rPr>
              <a:t> </a:t>
            </a:r>
            <a:r>
              <a:rPr lang="en-US" sz="2300" dirty="0" err="1">
                <a:solidFill>
                  <a:srgbClr val="FF0000"/>
                </a:solidFill>
                <a:sym typeface="Wingdings" panose="05000000000000000000" pitchFamily="2" charset="2"/>
              </a:rPr>
              <a:t>tưởng</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tượng</a:t>
            </a:r>
            <a:r>
              <a:rPr lang="en-US" sz="2300" dirty="0">
                <a:solidFill>
                  <a:srgbClr val="FF0000"/>
                </a:solidFill>
                <a:sym typeface="Wingdings" panose="05000000000000000000" pitchFamily="2" charset="2"/>
              </a:rPr>
              <a:t> </a:t>
            </a:r>
            <a:r>
              <a:rPr lang="en-US" sz="2300" dirty="0" err="1">
                <a:sym typeface="Wingdings" panose="05000000000000000000" pitchFamily="2" charset="2"/>
              </a:rPr>
              <a:t>nơi</a:t>
            </a:r>
            <a:r>
              <a:rPr lang="en-US" sz="2300" dirty="0">
                <a:sym typeface="Wingdings" panose="05000000000000000000" pitchFamily="2" charset="2"/>
              </a:rPr>
              <a:t> </a:t>
            </a:r>
            <a:r>
              <a:rPr lang="en-US" sz="2300" dirty="0" err="1">
                <a:sym typeface="Wingdings" panose="05000000000000000000" pitchFamily="2" charset="2"/>
              </a:rPr>
              <a:t>quê</a:t>
            </a:r>
            <a:r>
              <a:rPr lang="en-US" sz="2300" dirty="0">
                <a:sym typeface="Wingdings" panose="05000000000000000000" pitchFamily="2" charset="2"/>
              </a:rPr>
              <a:t> </a:t>
            </a:r>
            <a:r>
              <a:rPr lang="en-US" sz="2300" dirty="0" err="1">
                <a:sym typeface="Wingdings" panose="05000000000000000000" pitchFamily="2" charset="2"/>
              </a:rPr>
              <a:t>nhà</a:t>
            </a:r>
            <a:r>
              <a:rPr lang="en-US" sz="2300" dirty="0">
                <a:sym typeface="Wingdings" panose="05000000000000000000" pitchFamily="2" charset="2"/>
              </a:rPr>
              <a:t> </a:t>
            </a:r>
            <a:r>
              <a:rPr lang="en-US" sz="2300" dirty="0" err="1">
                <a:sym typeface="Wingdings" panose="05000000000000000000" pitchFamily="2" charset="2"/>
              </a:rPr>
              <a:t>đã</a:t>
            </a:r>
            <a:r>
              <a:rPr lang="en-US" sz="2300" dirty="0">
                <a:sym typeface="Wingdings" panose="05000000000000000000" pitchFamily="2" charset="2"/>
              </a:rPr>
              <a:t> </a:t>
            </a:r>
            <a:r>
              <a:rPr lang="en-US" sz="2300" dirty="0" err="1">
                <a:sym typeface="Wingdings" panose="05000000000000000000" pitchFamily="2" charset="2"/>
              </a:rPr>
              <a:t>đổi</a:t>
            </a:r>
            <a:r>
              <a:rPr lang="en-US" sz="2300" dirty="0">
                <a:sym typeface="Wingdings" panose="05000000000000000000" pitchFamily="2" charset="2"/>
              </a:rPr>
              <a:t> </a:t>
            </a:r>
            <a:r>
              <a:rPr lang="en-US" sz="2300" dirty="0" err="1">
                <a:sym typeface="Wingdings" panose="05000000000000000000" pitchFamily="2" charset="2"/>
              </a:rPr>
              <a:t>thay</a:t>
            </a:r>
            <a:r>
              <a:rPr lang="en-US" sz="2300" dirty="0">
                <a:sym typeface="Wingdings" panose="05000000000000000000" pitchFamily="2" charset="2"/>
              </a:rPr>
              <a:t>, </a:t>
            </a:r>
            <a:r>
              <a:rPr lang="en-US" sz="2300" i="1" dirty="0" err="1">
                <a:sym typeface="Wingdings" panose="05000000000000000000" pitchFamily="2" charset="2"/>
              </a:rPr>
              <a:t>gốc</a:t>
            </a:r>
            <a:r>
              <a:rPr lang="en-US" sz="2300" i="1" dirty="0">
                <a:sym typeface="Wingdings" panose="05000000000000000000" pitchFamily="2" charset="2"/>
              </a:rPr>
              <a:t> </a:t>
            </a:r>
            <a:r>
              <a:rPr lang="en-US" sz="2300" i="1" dirty="0" err="1">
                <a:sym typeface="Wingdings" panose="05000000000000000000" pitchFamily="2" charset="2"/>
              </a:rPr>
              <a:t>tử</a:t>
            </a:r>
            <a:r>
              <a:rPr lang="en-US" sz="2300" i="1" dirty="0">
                <a:sym typeface="Wingdings" panose="05000000000000000000" pitchFamily="2" charset="2"/>
              </a:rPr>
              <a:t> </a:t>
            </a:r>
            <a:r>
              <a:rPr lang="en-US" sz="2300" i="1" dirty="0" err="1">
                <a:sym typeface="Wingdings" panose="05000000000000000000" pitchFamily="2" charset="2"/>
              </a:rPr>
              <a:t>vừa</a:t>
            </a:r>
            <a:r>
              <a:rPr lang="en-US" sz="2300" i="1" dirty="0">
                <a:sym typeface="Wingdings" panose="05000000000000000000" pitchFamily="2" charset="2"/>
              </a:rPr>
              <a:t> </a:t>
            </a:r>
            <a:r>
              <a:rPr lang="en-US" sz="2300" i="1" dirty="0" err="1">
                <a:sym typeface="Wingdings" panose="05000000000000000000" pitchFamily="2" charset="2"/>
              </a:rPr>
              <a:t>người</a:t>
            </a:r>
            <a:r>
              <a:rPr lang="en-US" sz="2300" i="1" dirty="0">
                <a:sym typeface="Wingdings" panose="05000000000000000000" pitchFamily="2" charset="2"/>
              </a:rPr>
              <a:t> </a:t>
            </a:r>
            <a:r>
              <a:rPr lang="en-US" sz="2300" i="1" dirty="0" err="1">
                <a:sym typeface="Wingdings" panose="05000000000000000000" pitchFamily="2" charset="2"/>
              </a:rPr>
              <a:t>ôm</a:t>
            </a:r>
            <a:r>
              <a:rPr lang="en-US" sz="2300" dirty="0">
                <a:sym typeface="Wingdings" panose="05000000000000000000" pitchFamily="2" charset="2"/>
              </a:rPr>
              <a:t>, </a:t>
            </a:r>
            <a:r>
              <a:rPr lang="en-US" sz="2300" dirty="0" err="1">
                <a:sym typeface="Wingdings" panose="05000000000000000000" pitchFamily="2" charset="2"/>
              </a:rPr>
              <a:t>thời</a:t>
            </a:r>
            <a:r>
              <a:rPr lang="en-US" sz="2300" dirty="0">
                <a:sym typeface="Wingdings" panose="05000000000000000000" pitchFamily="2" charset="2"/>
              </a:rPr>
              <a:t> </a:t>
            </a:r>
            <a:r>
              <a:rPr lang="en-US" sz="2300" dirty="0" err="1">
                <a:sym typeface="Wingdings" panose="05000000000000000000" pitchFamily="2" charset="2"/>
              </a:rPr>
              <a:t>gian</a:t>
            </a:r>
            <a:r>
              <a:rPr lang="en-US" sz="2300" dirty="0">
                <a:sym typeface="Wingdings" panose="05000000000000000000" pitchFamily="2" charset="2"/>
              </a:rPr>
              <a:t> </a:t>
            </a:r>
            <a:r>
              <a:rPr lang="en-US" sz="2300" dirty="0" err="1">
                <a:sym typeface="Wingdings" panose="05000000000000000000" pitchFamily="2" charset="2"/>
              </a:rPr>
              <a:t>trôi</a:t>
            </a:r>
            <a:r>
              <a:rPr lang="en-US" sz="2300" dirty="0">
                <a:sym typeface="Wingdings" panose="05000000000000000000" pitchFamily="2" charset="2"/>
              </a:rPr>
              <a:t> </a:t>
            </a:r>
            <a:r>
              <a:rPr lang="en-US" sz="2300" dirty="0" err="1">
                <a:sym typeface="Wingdings" panose="05000000000000000000" pitchFamily="2" charset="2"/>
              </a:rPr>
              <a:t>đi</a:t>
            </a:r>
            <a:r>
              <a:rPr lang="en-US" sz="2300" dirty="0">
                <a:sym typeface="Wingdings" panose="05000000000000000000" pitchFamily="2" charset="2"/>
              </a:rPr>
              <a:t> </a:t>
            </a:r>
            <a:r>
              <a:rPr lang="en-US" sz="2300" dirty="0" err="1">
                <a:sym typeface="Wingdings" panose="05000000000000000000" pitchFamily="2" charset="2"/>
              </a:rPr>
              <a:t>mẹ</a:t>
            </a:r>
            <a:r>
              <a:rPr lang="en-US" sz="2300" dirty="0">
                <a:sym typeface="Wingdings" panose="05000000000000000000" pitchFamily="2" charset="2"/>
              </a:rPr>
              <a:t> </a:t>
            </a:r>
            <a:r>
              <a:rPr lang="en-US" sz="2300" dirty="0" err="1">
                <a:sym typeface="Wingdings" panose="05000000000000000000" pitchFamily="2" charset="2"/>
              </a:rPr>
              <a:t>ngày</a:t>
            </a:r>
            <a:r>
              <a:rPr lang="en-US" sz="2300" dirty="0">
                <a:sym typeface="Wingdings" panose="05000000000000000000" pitchFamily="2" charset="2"/>
              </a:rPr>
              <a:t> </a:t>
            </a:r>
            <a:r>
              <a:rPr lang="en-US" sz="2300" dirty="0" err="1">
                <a:sym typeface="Wingdings" panose="05000000000000000000" pitchFamily="2" charset="2"/>
              </a:rPr>
              <a:t>càng</a:t>
            </a:r>
            <a:r>
              <a:rPr lang="en-US" sz="2300" dirty="0">
                <a:sym typeface="Wingdings" panose="05000000000000000000" pitchFamily="2" charset="2"/>
              </a:rPr>
              <a:t> </a:t>
            </a:r>
            <a:r>
              <a:rPr lang="en-US" sz="2300" dirty="0" err="1">
                <a:sym typeface="Wingdings" panose="05000000000000000000" pitchFamily="2" charset="2"/>
              </a:rPr>
              <a:t>già</a:t>
            </a:r>
            <a:r>
              <a:rPr lang="en-US" sz="2300" dirty="0">
                <a:sym typeface="Wingdings" panose="05000000000000000000" pitchFamily="2" charset="2"/>
              </a:rPr>
              <a:t> </a:t>
            </a:r>
            <a:r>
              <a:rPr lang="en-US" sz="2300" dirty="0" err="1">
                <a:sym typeface="Wingdings" panose="05000000000000000000" pitchFamily="2" charset="2"/>
              </a:rPr>
              <a:t>yếu</a:t>
            </a:r>
            <a:r>
              <a:rPr lang="en-US" sz="2300" dirty="0">
                <a:sym typeface="Wingdings" panose="05000000000000000000" pitchFamily="2" charset="2"/>
              </a:rPr>
              <a:t> </a:t>
            </a:r>
            <a:r>
              <a:rPr lang="en-US" sz="2300" dirty="0" err="1">
                <a:sym typeface="Wingdings" panose="05000000000000000000" pitchFamily="2" charset="2"/>
              </a:rPr>
              <a:t>mà</a:t>
            </a:r>
            <a:r>
              <a:rPr lang="en-US" sz="2300" dirty="0">
                <a:sym typeface="Wingdings" panose="05000000000000000000" pitchFamily="2" charset="2"/>
              </a:rPr>
              <a:t> </a:t>
            </a:r>
            <a:r>
              <a:rPr lang="en-US" sz="2300" dirty="0" err="1">
                <a:sym typeface="Wingdings" panose="05000000000000000000" pitchFamily="2" charset="2"/>
              </a:rPr>
              <a:t>mình</a:t>
            </a:r>
            <a:r>
              <a:rPr lang="en-US" sz="2300" dirty="0">
                <a:sym typeface="Wingdings" panose="05000000000000000000" pitchFamily="2" charset="2"/>
              </a:rPr>
              <a:t> </a:t>
            </a:r>
            <a:r>
              <a:rPr lang="en-US" sz="2300" dirty="0" err="1">
                <a:sym typeface="Wingdings" panose="05000000000000000000" pitchFamily="2" charset="2"/>
              </a:rPr>
              <a:t>thì</a:t>
            </a:r>
            <a:r>
              <a:rPr lang="en-US" sz="2300" dirty="0">
                <a:sym typeface="Wingdings" panose="05000000000000000000" pitchFamily="2" charset="2"/>
              </a:rPr>
              <a:t> </a:t>
            </a:r>
            <a:r>
              <a:rPr lang="en-US" sz="2300" dirty="0" err="1">
                <a:sym typeface="Wingdings" panose="05000000000000000000" pitchFamily="2" charset="2"/>
              </a:rPr>
              <a:t>không</a:t>
            </a:r>
            <a:r>
              <a:rPr lang="en-US" sz="2300" dirty="0">
                <a:sym typeface="Wingdings" panose="05000000000000000000" pitchFamily="2" charset="2"/>
              </a:rPr>
              <a:t> </a:t>
            </a:r>
            <a:r>
              <a:rPr lang="en-US" sz="2300" dirty="0" err="1">
                <a:sym typeface="Wingdings" panose="05000000000000000000" pitchFamily="2" charset="2"/>
              </a:rPr>
              <a:t>thể</a:t>
            </a:r>
            <a:r>
              <a:rPr lang="en-US" sz="2300" dirty="0">
                <a:sym typeface="Wingdings" panose="05000000000000000000" pitchFamily="2" charset="2"/>
              </a:rPr>
              <a:t> </a:t>
            </a:r>
            <a:r>
              <a:rPr lang="en-US" sz="2300" dirty="0" err="1">
                <a:sym typeface="Wingdings" panose="05000000000000000000" pitchFamily="2" charset="2"/>
              </a:rPr>
              <a:t>phụng</a:t>
            </a:r>
            <a:r>
              <a:rPr lang="en-US" sz="2300" dirty="0">
                <a:sym typeface="Wingdings" panose="05000000000000000000" pitchFamily="2" charset="2"/>
              </a:rPr>
              <a:t> </a:t>
            </a:r>
            <a:r>
              <a:rPr lang="en-US" sz="2300" dirty="0" err="1">
                <a:sym typeface="Wingdings" panose="05000000000000000000" pitchFamily="2" charset="2"/>
              </a:rPr>
              <a:t>dưỡng</a:t>
            </a:r>
            <a:r>
              <a:rPr lang="en-US" sz="2300" dirty="0">
                <a:sym typeface="Wingdings" panose="05000000000000000000" pitchFamily="2" charset="2"/>
              </a:rPr>
              <a:t>.</a:t>
            </a:r>
          </a:p>
        </p:txBody>
      </p:sp>
      <p:cxnSp>
        <p:nvCxnSpPr>
          <p:cNvPr id="13" name="Straight Connector 12"/>
          <p:cNvCxnSpPr/>
          <p:nvPr/>
        </p:nvCxnSpPr>
        <p:spPr>
          <a:xfrm>
            <a:off x="5688106" y="1831568"/>
            <a:ext cx="13447" cy="5026432"/>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4" name="Right Arrow 13"/>
          <p:cNvSpPr/>
          <p:nvPr/>
        </p:nvSpPr>
        <p:spPr>
          <a:xfrm rot="5400000">
            <a:off x="2439033" y="3764278"/>
            <a:ext cx="528770" cy="617446"/>
          </a:xfrm>
          <a:prstGeom prst="rightArrow">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rot="5400000">
            <a:off x="8597927" y="3771676"/>
            <a:ext cx="528770" cy="617446"/>
          </a:xfrm>
          <a:prstGeom prst="rightArrow">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9565" y="570321"/>
            <a:ext cx="1980081" cy="125016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07620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90499" y="76200"/>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42900" y="762000"/>
            <a:ext cx="390637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2. </a:t>
            </a:r>
            <a:r>
              <a:rPr lang="en-US" sz="2800" b="1" dirty="0" err="1" smtClean="0">
                <a:solidFill>
                  <a:schemeClr val="bg1"/>
                </a:solidFill>
                <a:latin typeface="Times New Roman" panose="02020603050405020304" pitchFamily="18" charset="0"/>
              </a:rPr>
              <a:t>Nỗi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nhớ</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người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thân</a:t>
            </a:r>
            <a:endParaRPr lang="en-US" sz="2800" b="1" dirty="0">
              <a:solidFill>
                <a:schemeClr val="bg1"/>
              </a:solidFill>
              <a:latin typeface="Times New Roman" panose="02020603050405020304" pitchFamily="18" charset="0"/>
            </a:endParaRPr>
          </a:p>
        </p:txBody>
      </p:sp>
      <p:sp>
        <p:nvSpPr>
          <p:cNvPr id="6" name="TextBox 5"/>
          <p:cNvSpPr txBox="1"/>
          <p:nvPr/>
        </p:nvSpPr>
        <p:spPr>
          <a:xfrm>
            <a:off x="619685" y="1431458"/>
            <a:ext cx="3818964" cy="400110"/>
          </a:xfrm>
          <a:prstGeom prst="rect">
            <a:avLst/>
          </a:prstGeom>
          <a:noFill/>
        </p:spPr>
        <p:txBody>
          <a:bodyPr wrap="square" rtlCol="0">
            <a:spAutoFit/>
          </a:bodyPr>
          <a:lstStyle/>
          <a:p>
            <a:r>
              <a:rPr lang="en-US" sz="2000" b="1" u="sng" dirty="0" smtClean="0">
                <a:solidFill>
                  <a:schemeClr val="bg1"/>
                </a:solidFill>
                <a:latin typeface="Times New Roman" panose="02020603050405020304" pitchFamily="18" charset="0"/>
                <a:cs typeface="Times New Roman" panose="02020603050405020304" pitchFamily="18" charset="0"/>
              </a:rPr>
              <a:t>b, </a:t>
            </a:r>
            <a:r>
              <a:rPr lang="en-US" sz="2000" b="1" u="sng" dirty="0" err="1" smtClean="0">
                <a:solidFill>
                  <a:schemeClr val="bg1"/>
                </a:solidFill>
                <a:latin typeface="Times New Roman" panose="02020603050405020304" pitchFamily="18" charset="0"/>
                <a:cs typeface="Times New Roman" panose="02020603050405020304" pitchFamily="18" charset="0"/>
              </a:rPr>
              <a:t>Nỗi</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nhớ</a:t>
            </a:r>
            <a:r>
              <a:rPr lang="en-US" sz="2000" b="1" u="sng" dirty="0" smtClean="0">
                <a:solidFill>
                  <a:schemeClr val="bg1"/>
                </a:solidFill>
                <a:latin typeface="Times New Roman" panose="02020603050405020304" pitchFamily="18" charset="0"/>
                <a:cs typeface="Times New Roman" panose="02020603050405020304" pitchFamily="18" charset="0"/>
              </a:rPr>
              <a:t> cha </a:t>
            </a:r>
            <a:r>
              <a:rPr lang="en-US" sz="2000" b="1" u="sng" dirty="0" err="1" smtClean="0">
                <a:solidFill>
                  <a:schemeClr val="bg1"/>
                </a:solidFill>
                <a:latin typeface="Times New Roman" panose="02020603050405020304" pitchFamily="18" charset="0"/>
                <a:cs typeface="Times New Roman" panose="02020603050405020304" pitchFamily="18" charset="0"/>
              </a:rPr>
              <a:t>mẹ</a:t>
            </a:r>
            <a:r>
              <a:rPr lang="en-US" sz="2000" b="1" u="sng" dirty="0" smtClean="0">
                <a:solidFill>
                  <a:schemeClr val="bg1"/>
                </a:solidFill>
                <a:latin typeface="Times New Roman" panose="02020603050405020304" pitchFamily="18" charset="0"/>
                <a:cs typeface="Times New Roman" panose="02020603050405020304" pitchFamily="18" charset="0"/>
              </a:rPr>
              <a:t> ở </a:t>
            </a:r>
            <a:r>
              <a:rPr lang="en-US" sz="2000" b="1" u="sng" dirty="0" err="1" smtClean="0">
                <a:solidFill>
                  <a:schemeClr val="bg1"/>
                </a:solidFill>
                <a:latin typeface="Times New Roman" panose="02020603050405020304" pitchFamily="18" charset="0"/>
                <a:cs typeface="Times New Roman" panose="02020603050405020304" pitchFamily="18" charset="0"/>
              </a:rPr>
              <a:t>nơi</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2000" b="1" u="sng" dirty="0" err="1" smtClean="0">
                <a:solidFill>
                  <a:schemeClr val="bg1"/>
                </a:solidFill>
                <a:latin typeface="Times New Roman" panose="02020603050405020304" pitchFamily="18" charset="0"/>
                <a:cs typeface="Times New Roman" panose="02020603050405020304" pitchFamily="18" charset="0"/>
              </a:rPr>
              <a:t>xa</a:t>
            </a:r>
            <a:endParaRPr lang="en-US" sz="2000" b="1" u="sng" dirty="0">
              <a:solidFill>
                <a:schemeClr val="bg1"/>
              </a:solidFill>
              <a:latin typeface="Times New Roman" panose="02020603050405020304" pitchFamily="18" charset="0"/>
              <a:cs typeface="Times New Roman" panose="02020603050405020304" pitchFamily="18" charset="0"/>
            </a:endParaRPr>
          </a:p>
        </p:txBody>
      </p:sp>
      <p:sp>
        <p:nvSpPr>
          <p:cNvPr id="7" name="Text Box 15"/>
          <p:cNvSpPr txBox="1">
            <a:spLocks noChangeArrowheads="1"/>
          </p:cNvSpPr>
          <p:nvPr/>
        </p:nvSpPr>
        <p:spPr bwMode="auto">
          <a:xfrm>
            <a:off x="-283603" y="2516978"/>
            <a:ext cx="5151438" cy="1508105"/>
          </a:xfrm>
          <a:prstGeom prst="rect">
            <a:avLst/>
          </a:prstGeom>
          <a:solidFill>
            <a:schemeClr val="tx1"/>
          </a:solidFill>
          <a:ln w="9525">
            <a:solidFill>
              <a:schemeClr val="tx1"/>
            </a:solidFill>
            <a:miter lim="800000"/>
            <a:headEnd/>
            <a:tailEnd/>
          </a:ln>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lgn="ctr" eaLnBrk="1" hangingPunct="1">
              <a:spcBef>
                <a:spcPct val="20000"/>
              </a:spcBef>
              <a:buClrTx/>
              <a:buSzTx/>
              <a:buFont typeface="Wingdings" panose="05000000000000000000" pitchFamily="2" charset="2"/>
              <a:buNone/>
            </a:pP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Xót</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người</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tựa</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cửa</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hôm</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mai</a:t>
            </a:r>
            <a:r>
              <a:rPr lang="en-US" sz="2000" b="1" i="1" dirty="0">
                <a:solidFill>
                  <a:schemeClr val="bg1"/>
                </a:solidFill>
                <a:latin typeface="Times New Roman" panose="02020603050405020304" pitchFamily="18" charset="0"/>
              </a:rPr>
              <a:t>,</a:t>
            </a:r>
          </a:p>
          <a:p>
            <a:pPr algn="ctr" eaLnBrk="1" hangingPunct="1">
              <a:spcBef>
                <a:spcPct val="20000"/>
              </a:spcBef>
              <a:buClrTx/>
              <a:buSzTx/>
              <a:buFont typeface="Wingdings" panose="05000000000000000000" pitchFamily="2" charset="2"/>
              <a:buNone/>
            </a:pPr>
            <a:r>
              <a:rPr lang="en-US" sz="2000" b="1" i="1" dirty="0">
                <a:solidFill>
                  <a:schemeClr val="bg1"/>
                </a:solidFill>
                <a:latin typeface="Times New Roman" panose="02020603050405020304" pitchFamily="18" charset="0"/>
              </a:rPr>
              <a:t>  </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Quạt</a:t>
            </a:r>
            <a:r>
              <a:rPr lang="en-US" sz="2000" b="1" i="1" dirty="0" smtClean="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nồng</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ấp</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lạnh</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những</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ai</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đó</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giờ</a:t>
            </a:r>
            <a:r>
              <a:rPr lang="en-US" sz="2000" b="1" i="1" dirty="0">
                <a:solidFill>
                  <a:schemeClr val="bg1"/>
                </a:solidFill>
                <a:latin typeface="Times New Roman" panose="02020603050405020304" pitchFamily="18" charset="0"/>
              </a:rPr>
              <a:t>?</a:t>
            </a:r>
          </a:p>
          <a:p>
            <a:pPr algn="ctr" eaLnBrk="1" hangingPunct="1">
              <a:spcBef>
                <a:spcPct val="20000"/>
              </a:spcBef>
              <a:buClrTx/>
              <a:buSzTx/>
              <a:buFont typeface="Wingdings" panose="05000000000000000000" pitchFamily="2" charset="2"/>
              <a:buNone/>
            </a:pPr>
            <a:r>
              <a:rPr lang="en-US" sz="2000" b="1" i="1" dirty="0">
                <a:solidFill>
                  <a:schemeClr val="bg1"/>
                </a:solidFill>
                <a:latin typeface="Times New Roman" panose="02020603050405020304" pitchFamily="18" charset="0"/>
              </a:rPr>
              <a:t>         </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Sân</a:t>
            </a:r>
            <a:r>
              <a:rPr lang="en-US" sz="2000" b="1" i="1" dirty="0" smtClean="0">
                <a:solidFill>
                  <a:schemeClr val="bg1"/>
                </a:solidFill>
                <a:latin typeface="Times New Roman" panose="02020603050405020304" pitchFamily="18" charset="0"/>
              </a:rPr>
              <a:t> Lai </a:t>
            </a:r>
            <a:r>
              <a:rPr lang="en-US" sz="2000" b="1" i="1" dirty="0" err="1">
                <a:solidFill>
                  <a:schemeClr val="bg1"/>
                </a:solidFill>
                <a:latin typeface="Times New Roman" panose="02020603050405020304" pitchFamily="18" charset="0"/>
              </a:rPr>
              <a:t>cách</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mấy</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nắng</a:t>
            </a:r>
            <a:r>
              <a:rPr lang="en-US" sz="2000" b="1" i="1" dirty="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mưa</a:t>
            </a:r>
            <a:r>
              <a:rPr lang="en-US" sz="2000" b="1" i="1" dirty="0" smtClean="0">
                <a:solidFill>
                  <a:schemeClr val="bg1"/>
                </a:solidFill>
                <a:latin typeface="Times New Roman" panose="02020603050405020304" pitchFamily="18" charset="0"/>
              </a:rPr>
              <a:t>,</a:t>
            </a:r>
          </a:p>
          <a:p>
            <a:pPr algn="ctr" eaLnBrk="1" hangingPunct="1">
              <a:spcBef>
                <a:spcPct val="20000"/>
              </a:spcBef>
              <a:buClrTx/>
              <a:buSzTx/>
              <a:buFont typeface="Wingdings" panose="05000000000000000000" pitchFamily="2" charset="2"/>
              <a:buNone/>
            </a:pPr>
            <a:r>
              <a:rPr lang="en-US" sz="2000" b="1" i="1" dirty="0" err="1" smtClean="0">
                <a:solidFill>
                  <a:schemeClr val="bg1"/>
                </a:solidFill>
                <a:latin typeface="Times New Roman" panose="02020603050405020304" pitchFamily="18" charset="0"/>
              </a:rPr>
              <a:t>Có</a:t>
            </a:r>
            <a:r>
              <a:rPr lang="en-US" sz="2000" b="1" i="1" dirty="0" smtClean="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khi</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gốc</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tử</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đã</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vừa</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người</a:t>
            </a:r>
            <a:r>
              <a:rPr lang="en-US" sz="2000" b="1" i="1" dirty="0">
                <a:solidFill>
                  <a:schemeClr val="bg1"/>
                </a:solidFill>
                <a:latin typeface="Times New Roman" panose="02020603050405020304" pitchFamily="18" charset="0"/>
              </a:rPr>
              <a:t> </a:t>
            </a:r>
            <a:r>
              <a:rPr lang="en-US" sz="2000" b="1" i="1" dirty="0" err="1">
                <a:solidFill>
                  <a:schemeClr val="bg1"/>
                </a:solidFill>
                <a:latin typeface="Times New Roman" panose="02020603050405020304" pitchFamily="18" charset="0"/>
              </a:rPr>
              <a:t>ôm</a:t>
            </a:r>
            <a:r>
              <a:rPr lang="en-US" sz="2000" b="1" i="1" dirty="0">
                <a:solidFill>
                  <a:schemeClr val="bg1"/>
                </a:solidFill>
                <a:latin typeface="Times New Roman" panose="02020603050405020304" pitchFamily="18" charset="0"/>
              </a:rPr>
              <a:t>. </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012" y="4581935"/>
            <a:ext cx="2780771" cy="175570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9" name="TextBox 1"/>
          <p:cNvSpPr txBox="1">
            <a:spLocks noChangeArrowheads="1"/>
          </p:cNvSpPr>
          <p:nvPr/>
        </p:nvSpPr>
        <p:spPr bwMode="auto">
          <a:xfrm>
            <a:off x="6951010" y="1685981"/>
            <a:ext cx="4032250" cy="830997"/>
          </a:xfrm>
          <a:prstGeom prst="rect">
            <a:avLst/>
          </a:prstGeom>
          <a:solidFill>
            <a:schemeClr val="tx2">
              <a:lumMod val="40000"/>
              <a:lumOff val="60000"/>
            </a:schemeClr>
          </a:solidFill>
          <a:ln>
            <a:noFill/>
          </a:ln>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Wingdings" panose="05000000000000000000" pitchFamily="2" charset="2"/>
              <a:buChar char="§"/>
            </a:pPr>
            <a:r>
              <a:rPr lang="en-US" b="1" dirty="0" err="1"/>
              <a:t>Cụm</a:t>
            </a:r>
            <a:r>
              <a:rPr lang="en-US" b="1" dirty="0"/>
              <a:t> </a:t>
            </a:r>
            <a:r>
              <a:rPr lang="en-US" b="1" dirty="0" err="1"/>
              <a:t>từ</a:t>
            </a:r>
            <a:r>
              <a:rPr lang="en-US" b="1" dirty="0"/>
              <a:t>: </a:t>
            </a:r>
            <a:r>
              <a:rPr lang="en-US" b="1" dirty="0" err="1"/>
              <a:t>cách</a:t>
            </a:r>
            <a:r>
              <a:rPr lang="en-US" b="1" dirty="0"/>
              <a:t> </a:t>
            </a:r>
            <a:r>
              <a:rPr lang="en-US" b="1" dirty="0" err="1"/>
              <a:t>mấy</a:t>
            </a:r>
            <a:r>
              <a:rPr lang="en-US" b="1" dirty="0"/>
              <a:t> </a:t>
            </a:r>
            <a:r>
              <a:rPr lang="en-US" b="1" dirty="0" err="1"/>
              <a:t>nắng</a:t>
            </a:r>
            <a:r>
              <a:rPr lang="en-US" b="1" dirty="0"/>
              <a:t> </a:t>
            </a:r>
            <a:r>
              <a:rPr lang="en-US" b="1" dirty="0" err="1"/>
              <a:t>mưa</a:t>
            </a:r>
            <a:endParaRPr lang="en-US" b="1" i="1" dirty="0">
              <a:solidFill>
                <a:srgbClr val="FF0000"/>
              </a:solidFill>
            </a:endParaRPr>
          </a:p>
        </p:txBody>
      </p:sp>
      <p:sp>
        <p:nvSpPr>
          <p:cNvPr id="10" name="TextBox 9"/>
          <p:cNvSpPr txBox="1">
            <a:spLocks noChangeArrowheads="1"/>
          </p:cNvSpPr>
          <p:nvPr/>
        </p:nvSpPr>
        <p:spPr bwMode="auto">
          <a:xfrm>
            <a:off x="6534478" y="3119996"/>
            <a:ext cx="4865314" cy="2923877"/>
          </a:xfrm>
          <a:prstGeom prst="rect">
            <a:avLst/>
          </a:prstGeom>
          <a:solidFill>
            <a:schemeClr val="bg1"/>
          </a:solidFill>
          <a:ln w="38100">
            <a:solidFill>
              <a:schemeClr val="tx2">
                <a:lumMod val="60000"/>
                <a:lumOff val="40000"/>
              </a:schemeClr>
            </a:solid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300" dirty="0">
                <a:sym typeface="Wingdings" panose="05000000000000000000" pitchFamily="2" charset="2"/>
              </a:rPr>
              <a:t>+ </a:t>
            </a:r>
            <a:r>
              <a:rPr lang="en-US" sz="2300" dirty="0" err="1">
                <a:sym typeface="Wingdings" panose="05000000000000000000" pitchFamily="2" charset="2"/>
              </a:rPr>
              <a:t>Vừa</a:t>
            </a:r>
            <a:r>
              <a:rPr lang="en-US" sz="2300" dirty="0">
                <a:sym typeface="Wingdings" panose="05000000000000000000" pitchFamily="2" charset="2"/>
              </a:rPr>
              <a:t> </a:t>
            </a:r>
            <a:r>
              <a:rPr lang="en-US" sz="2300" dirty="0" err="1">
                <a:sym typeface="Wingdings" panose="05000000000000000000" pitchFamily="2" charset="2"/>
              </a:rPr>
              <a:t>gợi</a:t>
            </a:r>
            <a:r>
              <a:rPr lang="en-US" sz="2300" dirty="0">
                <a:sym typeface="Wingdings" panose="05000000000000000000" pitchFamily="2" charset="2"/>
              </a:rPr>
              <a:t> </a:t>
            </a:r>
            <a:r>
              <a:rPr lang="en-US" sz="2300" dirty="0" err="1">
                <a:sym typeface="Wingdings" panose="05000000000000000000" pitchFamily="2" charset="2"/>
              </a:rPr>
              <a:t>được</a:t>
            </a:r>
            <a:r>
              <a:rPr lang="en-US" sz="2300" dirty="0">
                <a:sym typeface="Wingdings" panose="05000000000000000000" pitchFamily="2" charset="2"/>
              </a:rPr>
              <a:t> </a:t>
            </a:r>
            <a:r>
              <a:rPr lang="en-US" sz="2300" dirty="0" err="1">
                <a:solidFill>
                  <a:srgbClr val="FF0000"/>
                </a:solidFill>
                <a:sym typeface="Wingdings" panose="05000000000000000000" pitchFamily="2" charset="2"/>
              </a:rPr>
              <a:t>sự</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xa</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cách</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bao</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mùa</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mưa</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nắng</a:t>
            </a:r>
            <a:r>
              <a:rPr lang="en-US" sz="2300" dirty="0">
                <a:sym typeface="Wingdings" panose="05000000000000000000" pitchFamily="2" charset="2"/>
              </a:rPr>
              <a:t>, </a:t>
            </a:r>
            <a:r>
              <a:rPr lang="en-US" sz="2300" dirty="0" err="1">
                <a:sym typeface="Wingdings" panose="05000000000000000000" pitchFamily="2" charset="2"/>
              </a:rPr>
              <a:t>vừa</a:t>
            </a:r>
            <a:r>
              <a:rPr lang="en-US" sz="2300" dirty="0">
                <a:sym typeface="Wingdings" panose="05000000000000000000" pitchFamily="2" charset="2"/>
              </a:rPr>
              <a:t> </a:t>
            </a:r>
            <a:r>
              <a:rPr lang="en-US" sz="2300" dirty="0" err="1">
                <a:sym typeface="Wingdings" panose="05000000000000000000" pitchFamily="2" charset="2"/>
              </a:rPr>
              <a:t>gợi</a:t>
            </a:r>
            <a:r>
              <a:rPr lang="en-US" sz="2300" dirty="0">
                <a:sym typeface="Wingdings" panose="05000000000000000000" pitchFamily="2" charset="2"/>
              </a:rPr>
              <a:t> </a:t>
            </a:r>
            <a:r>
              <a:rPr lang="en-US" sz="2300" dirty="0" err="1">
                <a:sym typeface="Wingdings" panose="05000000000000000000" pitchFamily="2" charset="2"/>
              </a:rPr>
              <a:t>sự</a:t>
            </a:r>
            <a:r>
              <a:rPr lang="en-US" sz="2300" dirty="0">
                <a:sym typeface="Wingdings" panose="05000000000000000000" pitchFamily="2" charset="2"/>
              </a:rPr>
              <a:t> </a:t>
            </a:r>
            <a:r>
              <a:rPr lang="en-US" sz="2300" dirty="0" err="1">
                <a:solidFill>
                  <a:srgbClr val="FF0000"/>
                </a:solidFill>
                <a:sym typeface="Wingdings" panose="05000000000000000000" pitchFamily="2" charset="2"/>
              </a:rPr>
              <a:t>tàn</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phá</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của</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thời</a:t>
            </a:r>
            <a:r>
              <a:rPr lang="en-US" sz="2300" dirty="0">
                <a:solidFill>
                  <a:srgbClr val="FF0000"/>
                </a:solidFill>
                <a:sym typeface="Wingdings" panose="05000000000000000000" pitchFamily="2" charset="2"/>
              </a:rPr>
              <a:t> </a:t>
            </a:r>
            <a:r>
              <a:rPr lang="en-US" sz="2300" dirty="0" err="1">
                <a:solidFill>
                  <a:srgbClr val="FF0000"/>
                </a:solidFill>
                <a:sym typeface="Wingdings" panose="05000000000000000000" pitchFamily="2" charset="2"/>
              </a:rPr>
              <a:t>gian</a:t>
            </a:r>
            <a:r>
              <a:rPr lang="en-US" sz="2300" dirty="0">
                <a:solidFill>
                  <a:srgbClr val="FF0000"/>
                </a:solidFill>
                <a:sym typeface="Wingdings" panose="05000000000000000000" pitchFamily="2" charset="2"/>
              </a:rPr>
              <a:t> </a:t>
            </a:r>
            <a:r>
              <a:rPr lang="en-US" sz="2300" dirty="0" err="1">
                <a:sym typeface="Wingdings" panose="05000000000000000000" pitchFamily="2" charset="2"/>
              </a:rPr>
              <a:t>đối</a:t>
            </a:r>
            <a:r>
              <a:rPr lang="en-US" sz="2300" dirty="0">
                <a:sym typeface="Wingdings" panose="05000000000000000000" pitchFamily="2" charset="2"/>
              </a:rPr>
              <a:t> </a:t>
            </a:r>
            <a:r>
              <a:rPr lang="en-US" sz="2300" dirty="0" err="1">
                <a:sym typeface="Wingdings" panose="05000000000000000000" pitchFamily="2" charset="2"/>
              </a:rPr>
              <a:t>với</a:t>
            </a:r>
            <a:r>
              <a:rPr lang="en-US" sz="2300" dirty="0">
                <a:sym typeface="Wingdings" panose="05000000000000000000" pitchFamily="2" charset="2"/>
              </a:rPr>
              <a:t> </a:t>
            </a:r>
            <a:r>
              <a:rPr lang="en-US" sz="2300" dirty="0" err="1">
                <a:sym typeface="Wingdings" panose="05000000000000000000" pitchFamily="2" charset="2"/>
              </a:rPr>
              <a:t>cảnh</a:t>
            </a:r>
            <a:r>
              <a:rPr lang="en-US" sz="2300" dirty="0">
                <a:sym typeface="Wingdings" panose="05000000000000000000" pitchFamily="2" charset="2"/>
              </a:rPr>
              <a:t> </a:t>
            </a:r>
            <a:r>
              <a:rPr lang="en-US" sz="2300" dirty="0" err="1">
                <a:sym typeface="Wingdings" panose="05000000000000000000" pitchFamily="2" charset="2"/>
              </a:rPr>
              <a:t>vật</a:t>
            </a:r>
            <a:r>
              <a:rPr lang="en-US" sz="2300" dirty="0">
                <a:sym typeface="Wingdings" panose="05000000000000000000" pitchFamily="2" charset="2"/>
              </a:rPr>
              <a:t> </a:t>
            </a:r>
            <a:r>
              <a:rPr lang="en-US" sz="2300" dirty="0" err="1">
                <a:sym typeface="Wingdings" panose="05000000000000000000" pitchFamily="2" charset="2"/>
              </a:rPr>
              <a:t>của</a:t>
            </a:r>
            <a:r>
              <a:rPr lang="en-US" sz="2300" dirty="0">
                <a:sym typeface="Wingdings" panose="05000000000000000000" pitchFamily="2" charset="2"/>
              </a:rPr>
              <a:t> con </a:t>
            </a:r>
            <a:r>
              <a:rPr lang="en-US" sz="2300" dirty="0" err="1">
                <a:sym typeface="Wingdings" panose="05000000000000000000" pitchFamily="2" charset="2"/>
              </a:rPr>
              <a:t>người</a:t>
            </a:r>
            <a:r>
              <a:rPr lang="en-US" sz="2300" dirty="0">
                <a:sym typeface="Wingdings" panose="05000000000000000000" pitchFamily="2" charset="2"/>
              </a:rPr>
              <a:t>, </a:t>
            </a:r>
            <a:r>
              <a:rPr lang="en-US" sz="2300" dirty="0" err="1">
                <a:sym typeface="Wingdings" panose="05000000000000000000" pitchFamily="2" charset="2"/>
              </a:rPr>
              <a:t>làm</a:t>
            </a:r>
            <a:r>
              <a:rPr lang="en-US" sz="2300" dirty="0">
                <a:sym typeface="Wingdings" panose="05000000000000000000" pitchFamily="2" charset="2"/>
              </a:rPr>
              <a:t> </a:t>
            </a:r>
            <a:r>
              <a:rPr lang="en-US" sz="2300" dirty="0" err="1">
                <a:sym typeface="Wingdings" panose="05000000000000000000" pitchFamily="2" charset="2"/>
              </a:rPr>
              <a:t>cho</a:t>
            </a:r>
            <a:r>
              <a:rPr lang="en-US" sz="2300" dirty="0">
                <a:sym typeface="Wingdings" panose="05000000000000000000" pitchFamily="2" charset="2"/>
              </a:rPr>
              <a:t> cha </a:t>
            </a:r>
            <a:r>
              <a:rPr lang="en-US" sz="2300" dirty="0" err="1">
                <a:sym typeface="Wingdings" panose="05000000000000000000" pitchFamily="2" charset="2"/>
              </a:rPr>
              <a:t>mẹ</a:t>
            </a:r>
            <a:r>
              <a:rPr lang="en-US" sz="2300" dirty="0">
                <a:sym typeface="Wingdings" panose="05000000000000000000" pitchFamily="2" charset="2"/>
              </a:rPr>
              <a:t> </a:t>
            </a:r>
            <a:r>
              <a:rPr lang="en-US" sz="2300" dirty="0" err="1">
                <a:sym typeface="Wingdings" panose="05000000000000000000" pitchFamily="2" charset="2"/>
              </a:rPr>
              <a:t>ngày</a:t>
            </a:r>
            <a:r>
              <a:rPr lang="en-US" sz="2300" dirty="0">
                <a:sym typeface="Wingdings" panose="05000000000000000000" pitchFamily="2" charset="2"/>
              </a:rPr>
              <a:t> </a:t>
            </a:r>
            <a:r>
              <a:rPr lang="en-US" sz="2300" dirty="0" err="1">
                <a:sym typeface="Wingdings" panose="05000000000000000000" pitchFamily="2" charset="2"/>
              </a:rPr>
              <a:t>càng</a:t>
            </a:r>
            <a:r>
              <a:rPr lang="en-US" sz="2300" dirty="0">
                <a:sym typeface="Wingdings" panose="05000000000000000000" pitchFamily="2" charset="2"/>
              </a:rPr>
              <a:t> </a:t>
            </a:r>
            <a:r>
              <a:rPr lang="en-US" sz="2300" dirty="0" err="1">
                <a:sym typeface="Wingdings" panose="05000000000000000000" pitchFamily="2" charset="2"/>
              </a:rPr>
              <a:t>già</a:t>
            </a:r>
            <a:r>
              <a:rPr lang="en-US" sz="2300" dirty="0">
                <a:sym typeface="Wingdings" panose="05000000000000000000" pitchFamily="2" charset="2"/>
              </a:rPr>
              <a:t> </a:t>
            </a:r>
            <a:r>
              <a:rPr lang="en-US" sz="2300" dirty="0" err="1">
                <a:sym typeface="Wingdings" panose="05000000000000000000" pitchFamily="2" charset="2"/>
              </a:rPr>
              <a:t>yếu</a:t>
            </a:r>
            <a:r>
              <a:rPr lang="en-US" sz="2300" dirty="0">
                <a:sym typeface="Wingdings" panose="05000000000000000000" pitchFamily="2" charset="2"/>
              </a:rPr>
              <a:t>, </a:t>
            </a:r>
            <a:r>
              <a:rPr lang="en-US" sz="2300" dirty="0" err="1">
                <a:sym typeface="Wingdings" panose="05000000000000000000" pitchFamily="2" charset="2"/>
              </a:rPr>
              <a:t>và</a:t>
            </a:r>
            <a:r>
              <a:rPr lang="en-US" sz="2300" dirty="0">
                <a:sym typeface="Wingdings" panose="05000000000000000000" pitchFamily="2" charset="2"/>
              </a:rPr>
              <a:t> </a:t>
            </a:r>
            <a:r>
              <a:rPr lang="en-US" sz="2300" dirty="0" err="1">
                <a:sym typeface="Wingdings" panose="05000000000000000000" pitchFamily="2" charset="2"/>
              </a:rPr>
              <a:t>cần</a:t>
            </a:r>
            <a:r>
              <a:rPr lang="en-US" sz="2300" dirty="0">
                <a:sym typeface="Wingdings" panose="05000000000000000000" pitchFamily="2" charset="2"/>
              </a:rPr>
              <a:t> </a:t>
            </a:r>
            <a:r>
              <a:rPr lang="en-US" sz="2300" dirty="0" err="1">
                <a:sym typeface="Wingdings" panose="05000000000000000000" pitchFamily="2" charset="2"/>
              </a:rPr>
              <a:t>bàn</a:t>
            </a:r>
            <a:r>
              <a:rPr lang="en-US" sz="2300" dirty="0">
                <a:sym typeface="Wingdings" panose="05000000000000000000" pitchFamily="2" charset="2"/>
              </a:rPr>
              <a:t> </a:t>
            </a:r>
            <a:r>
              <a:rPr lang="en-US" sz="2300" dirty="0" err="1">
                <a:sym typeface="Wingdings" panose="05000000000000000000" pitchFamily="2" charset="2"/>
              </a:rPr>
              <a:t>tay</a:t>
            </a:r>
            <a:r>
              <a:rPr lang="en-US" sz="2300" dirty="0">
                <a:sym typeface="Wingdings" panose="05000000000000000000" pitchFamily="2" charset="2"/>
              </a:rPr>
              <a:t> </a:t>
            </a:r>
            <a:r>
              <a:rPr lang="en-US" sz="2300" dirty="0" err="1">
                <a:sym typeface="Wingdings" panose="05000000000000000000" pitchFamily="2" charset="2"/>
              </a:rPr>
              <a:t>chăm</a:t>
            </a:r>
            <a:r>
              <a:rPr lang="en-US" sz="2300" dirty="0">
                <a:sym typeface="Wingdings" panose="05000000000000000000" pitchFamily="2" charset="2"/>
              </a:rPr>
              <a:t> </a:t>
            </a:r>
            <a:r>
              <a:rPr lang="en-US" sz="2300" dirty="0" err="1">
                <a:sym typeface="Wingdings" panose="05000000000000000000" pitchFamily="2" charset="2"/>
              </a:rPr>
              <a:t>sóc</a:t>
            </a:r>
            <a:r>
              <a:rPr lang="en-US" sz="2300" dirty="0">
                <a:sym typeface="Wingdings" panose="05000000000000000000" pitchFamily="2" charset="2"/>
              </a:rPr>
              <a:t> </a:t>
            </a:r>
            <a:r>
              <a:rPr lang="en-US" sz="2300" dirty="0" err="1">
                <a:sym typeface="Wingdings" panose="05000000000000000000" pitchFamily="2" charset="2"/>
              </a:rPr>
              <a:t>của</a:t>
            </a:r>
            <a:r>
              <a:rPr lang="en-US" sz="2300" dirty="0">
                <a:sym typeface="Wingdings" panose="05000000000000000000" pitchFamily="2" charset="2"/>
              </a:rPr>
              <a:t> </a:t>
            </a:r>
            <a:r>
              <a:rPr lang="en-US" sz="2300" dirty="0" err="1">
                <a:sym typeface="Wingdings" panose="05000000000000000000" pitchFamily="2" charset="2"/>
              </a:rPr>
              <a:t>nàng</a:t>
            </a:r>
            <a:r>
              <a:rPr lang="en-US" sz="2300" dirty="0">
                <a:sym typeface="Wingdings" panose="05000000000000000000" pitchFamily="2" charset="2"/>
              </a:rPr>
              <a:t> </a:t>
            </a:r>
          </a:p>
          <a:p>
            <a:r>
              <a:rPr lang="en-US" sz="2300" dirty="0">
                <a:sym typeface="Wingdings" panose="05000000000000000000" pitchFamily="2" charset="2"/>
              </a:rPr>
              <a:t>+ </a:t>
            </a:r>
            <a:r>
              <a:rPr lang="en-US" sz="2300" dirty="0" err="1">
                <a:sym typeface="Wingdings" panose="05000000000000000000" pitchFamily="2" charset="2"/>
              </a:rPr>
              <a:t>Nỗi</a:t>
            </a:r>
            <a:r>
              <a:rPr lang="en-US" sz="2300" dirty="0">
                <a:sym typeface="Wingdings" panose="05000000000000000000" pitchFamily="2" charset="2"/>
              </a:rPr>
              <a:t> </a:t>
            </a:r>
            <a:r>
              <a:rPr lang="en-US" sz="2300" dirty="0" err="1">
                <a:sym typeface="Wingdings" panose="05000000000000000000" pitchFamily="2" charset="2"/>
              </a:rPr>
              <a:t>nhớ</a:t>
            </a:r>
            <a:r>
              <a:rPr lang="en-US" sz="2300" dirty="0">
                <a:sym typeface="Wingdings" panose="05000000000000000000" pitchFamily="2" charset="2"/>
              </a:rPr>
              <a:t> </a:t>
            </a:r>
            <a:r>
              <a:rPr lang="en-US" sz="2300" dirty="0" err="1">
                <a:sym typeface="Wingdings" panose="05000000000000000000" pitchFamily="2" charset="2"/>
              </a:rPr>
              <a:t>được</a:t>
            </a:r>
            <a:r>
              <a:rPr lang="en-US" sz="2300" dirty="0">
                <a:sym typeface="Wingdings" panose="05000000000000000000" pitchFamily="2" charset="2"/>
              </a:rPr>
              <a:t> </a:t>
            </a:r>
            <a:r>
              <a:rPr lang="en-US" sz="2300" dirty="0" err="1">
                <a:sym typeface="Wingdings" panose="05000000000000000000" pitchFamily="2" charset="2"/>
              </a:rPr>
              <a:t>bộc</a:t>
            </a:r>
            <a:r>
              <a:rPr lang="en-US" sz="2300" dirty="0">
                <a:sym typeface="Wingdings" panose="05000000000000000000" pitchFamily="2" charset="2"/>
              </a:rPr>
              <a:t> </a:t>
            </a:r>
            <a:r>
              <a:rPr lang="en-US" sz="2300" dirty="0" err="1">
                <a:sym typeface="Wingdings" panose="05000000000000000000" pitchFamily="2" charset="2"/>
              </a:rPr>
              <a:t>lộ</a:t>
            </a:r>
            <a:r>
              <a:rPr lang="en-US" sz="2300" dirty="0">
                <a:sym typeface="Wingdings" panose="05000000000000000000" pitchFamily="2" charset="2"/>
              </a:rPr>
              <a:t> qua </a:t>
            </a:r>
            <a:r>
              <a:rPr lang="en-US" sz="2300" dirty="0" err="1">
                <a:sym typeface="Wingdings" panose="05000000000000000000" pitchFamily="2" charset="2"/>
              </a:rPr>
              <a:t>ngôn</a:t>
            </a:r>
            <a:r>
              <a:rPr lang="en-US" sz="2300" dirty="0">
                <a:sym typeface="Wingdings" panose="05000000000000000000" pitchFamily="2" charset="2"/>
              </a:rPr>
              <a:t> </a:t>
            </a:r>
            <a:r>
              <a:rPr lang="en-US" sz="2300" dirty="0" err="1">
                <a:sym typeface="Wingdings" panose="05000000000000000000" pitchFamily="2" charset="2"/>
              </a:rPr>
              <a:t>ngữ</a:t>
            </a:r>
            <a:r>
              <a:rPr lang="en-US" sz="2300" dirty="0">
                <a:sym typeface="Wingdings" panose="05000000000000000000" pitchFamily="2" charset="2"/>
              </a:rPr>
              <a:t> </a:t>
            </a:r>
            <a:r>
              <a:rPr lang="en-US" sz="2300" dirty="0" err="1">
                <a:sym typeface="Wingdings" panose="05000000000000000000" pitchFamily="2" charset="2"/>
              </a:rPr>
              <a:t>độc</a:t>
            </a:r>
            <a:r>
              <a:rPr lang="en-US" sz="2300" dirty="0">
                <a:sym typeface="Wingdings" panose="05000000000000000000" pitchFamily="2" charset="2"/>
              </a:rPr>
              <a:t> </a:t>
            </a:r>
            <a:r>
              <a:rPr lang="en-US" sz="2300" dirty="0" err="1">
                <a:sym typeface="Wingdings" panose="05000000000000000000" pitchFamily="2" charset="2"/>
              </a:rPr>
              <a:t>thoại</a:t>
            </a:r>
            <a:r>
              <a:rPr lang="en-US" sz="2300" dirty="0">
                <a:sym typeface="Wingdings" panose="05000000000000000000" pitchFamily="2" charset="2"/>
              </a:rPr>
              <a:t> </a:t>
            </a:r>
            <a:r>
              <a:rPr lang="en-US" sz="2300" dirty="0" err="1">
                <a:sym typeface="Wingdings" panose="05000000000000000000" pitchFamily="2" charset="2"/>
              </a:rPr>
              <a:t>nội</a:t>
            </a:r>
            <a:r>
              <a:rPr lang="en-US" sz="2300" dirty="0">
                <a:sym typeface="Wingdings" panose="05000000000000000000" pitchFamily="2" charset="2"/>
              </a:rPr>
              <a:t> </a:t>
            </a:r>
            <a:r>
              <a:rPr lang="en-US" sz="2300" dirty="0" err="1">
                <a:sym typeface="Wingdings" panose="05000000000000000000" pitchFamily="2" charset="2"/>
              </a:rPr>
              <a:t>tâm</a:t>
            </a:r>
            <a:r>
              <a:rPr lang="en-US" sz="2300" dirty="0">
                <a:sym typeface="Wingdings" panose="05000000000000000000" pitchFamily="2" charset="2"/>
              </a:rPr>
              <a:t> </a:t>
            </a:r>
            <a:r>
              <a:rPr lang="en-US" sz="2300" dirty="0" err="1">
                <a:sym typeface="Wingdings" panose="05000000000000000000" pitchFamily="2" charset="2"/>
              </a:rPr>
              <a:t>nên</a:t>
            </a:r>
            <a:r>
              <a:rPr lang="en-US" sz="2300" dirty="0">
                <a:sym typeface="Wingdings" panose="05000000000000000000" pitchFamily="2" charset="2"/>
              </a:rPr>
              <a:t> </a:t>
            </a:r>
            <a:r>
              <a:rPr lang="en-US" sz="2300" dirty="0" err="1">
                <a:sym typeface="Wingdings" panose="05000000000000000000" pitchFamily="2" charset="2"/>
              </a:rPr>
              <a:t>càng</a:t>
            </a:r>
            <a:r>
              <a:rPr lang="en-US" sz="2300" dirty="0">
                <a:sym typeface="Wingdings" panose="05000000000000000000" pitchFamily="2" charset="2"/>
              </a:rPr>
              <a:t> </a:t>
            </a:r>
            <a:r>
              <a:rPr lang="en-US" sz="2300" dirty="0" err="1">
                <a:sym typeface="Wingdings" panose="05000000000000000000" pitchFamily="2" charset="2"/>
              </a:rPr>
              <a:t>chân</a:t>
            </a:r>
            <a:r>
              <a:rPr lang="en-US" sz="2300" dirty="0">
                <a:sym typeface="Wingdings" panose="05000000000000000000" pitchFamily="2" charset="2"/>
              </a:rPr>
              <a:t> </a:t>
            </a:r>
            <a:r>
              <a:rPr lang="en-US" sz="2300" dirty="0" err="1">
                <a:sym typeface="Wingdings" panose="05000000000000000000" pitchFamily="2" charset="2"/>
              </a:rPr>
              <a:t>thực</a:t>
            </a:r>
            <a:r>
              <a:rPr lang="en-US" sz="2300" dirty="0">
                <a:sym typeface="Wingdings" panose="05000000000000000000" pitchFamily="2" charset="2"/>
              </a:rPr>
              <a:t> </a:t>
            </a:r>
            <a:r>
              <a:rPr lang="en-US" sz="2300" dirty="0" err="1">
                <a:sym typeface="Wingdings" panose="05000000000000000000" pitchFamily="2" charset="2"/>
              </a:rPr>
              <a:t>cảm</a:t>
            </a:r>
            <a:r>
              <a:rPr lang="en-US" sz="2300" dirty="0">
                <a:sym typeface="Wingdings" panose="05000000000000000000" pitchFamily="2" charset="2"/>
              </a:rPr>
              <a:t> </a:t>
            </a:r>
            <a:r>
              <a:rPr lang="en-US" sz="2300" dirty="0" err="1">
                <a:sym typeface="Wingdings" panose="05000000000000000000" pitchFamily="2" charset="2"/>
              </a:rPr>
              <a:t>động</a:t>
            </a:r>
            <a:r>
              <a:rPr lang="en-US" sz="2300" dirty="0">
                <a:sym typeface="Wingdings" panose="05000000000000000000" pitchFamily="2" charset="2"/>
              </a:rPr>
              <a:t>.</a:t>
            </a:r>
          </a:p>
        </p:txBody>
      </p:sp>
      <p:cxnSp>
        <p:nvCxnSpPr>
          <p:cNvPr id="11" name="Straight Connector 10"/>
          <p:cNvCxnSpPr/>
          <p:nvPr/>
        </p:nvCxnSpPr>
        <p:spPr>
          <a:xfrm>
            <a:off x="5285626" y="1718131"/>
            <a:ext cx="13447" cy="5026432"/>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Right Arrow 11"/>
          <p:cNvSpPr/>
          <p:nvPr/>
        </p:nvSpPr>
        <p:spPr>
          <a:xfrm rot="5400000">
            <a:off x="8702750" y="2457736"/>
            <a:ext cx="528770" cy="617446"/>
          </a:xfrm>
          <a:prstGeom prst="rightArrow">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119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719138" y="4403725"/>
            <a:ext cx="10953750" cy="1938338"/>
          </a:xfrm>
          <a:prstGeom prst="rect">
            <a:avLst/>
          </a:prstGeom>
          <a:solidFill>
            <a:schemeClr val="tx2">
              <a:lumMod val="40000"/>
              <a:lumOff val="60000"/>
            </a:schemeClr>
          </a:solidFill>
          <a:ln w="38100">
            <a:solidFill>
              <a:schemeClr val="bg1"/>
            </a:solidFill>
          </a:ln>
        </p:spPr>
        <p:txBody>
          <a:bodyPr>
            <a:spAutoFit/>
          </a:bodyPr>
          <a:lstStyle>
            <a:lvl1pPr indent="215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de-DE" dirty="0" smtClean="0">
                <a:solidFill>
                  <a:srgbClr val="000000"/>
                </a:solidFill>
                <a:cs typeface="Times New Roman" panose="02020603050405020304" pitchFamily="18" charset="0"/>
              </a:rPr>
              <a:t>Nỗi </a:t>
            </a:r>
            <a:r>
              <a:rPr lang="de-DE" dirty="0">
                <a:solidFill>
                  <a:srgbClr val="000000"/>
                </a:solidFill>
                <a:cs typeface="Times New Roman" panose="02020603050405020304" pitchFamily="18" charset="0"/>
              </a:rPr>
              <a:t>nhớ thương của Kiều đã nói lên nhân cách đáng trân trọng của nàng. Hoàn cảnh </a:t>
            </a:r>
            <a:r>
              <a:rPr lang="de-DE" dirty="0" smtClean="0">
                <a:solidFill>
                  <a:srgbClr val="000000"/>
                </a:solidFill>
                <a:cs typeface="Times New Roman" panose="02020603050405020304" pitchFamily="18" charset="0"/>
              </a:rPr>
              <a:t>   của </a:t>
            </a:r>
            <a:r>
              <a:rPr lang="de-DE" dirty="0">
                <a:solidFill>
                  <a:srgbClr val="000000"/>
                </a:solidFill>
                <a:cs typeface="Times New Roman" panose="02020603050405020304" pitchFamily="18" charset="0"/>
              </a:rPr>
              <a:t>nàng lúc này thật xót xa, đau đớn. Nhưng quên đi cảnh ngộ bản thân, nàng đã hướng yêu thương vào những người thân yêu nhất. Trái tim nàng thật giàu yêu thương giàu đức hi sinh. Nàng thật sự là một người tình thuỷ chung, một người con hiếu thảo, một người có tấm lòng vị tha cao cả đáng quý.</a:t>
            </a:r>
            <a:endParaRPr lang="en-US" dirty="0">
              <a:latin typeface=".VnTime" panose="020B7200000000000000" pitchFamily="34" charset="0"/>
              <a:cs typeface="Times New Roman" panose="02020603050405020304" pitchFamily="18" charset="0"/>
            </a:endParaRPr>
          </a:p>
        </p:txBody>
      </p:sp>
      <p:sp>
        <p:nvSpPr>
          <p:cNvPr id="5" name="Rectangle 7"/>
          <p:cNvSpPr>
            <a:spLocks noChangeArrowheads="1"/>
          </p:cNvSpPr>
          <p:nvPr/>
        </p:nvSpPr>
        <p:spPr bwMode="auto">
          <a:xfrm>
            <a:off x="190499" y="76200"/>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6" name="Rectangle 7"/>
          <p:cNvSpPr>
            <a:spLocks noChangeArrowheads="1"/>
          </p:cNvSpPr>
          <p:nvPr/>
        </p:nvSpPr>
        <p:spPr bwMode="auto">
          <a:xfrm>
            <a:off x="342900" y="762000"/>
            <a:ext cx="390637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2. </a:t>
            </a:r>
            <a:r>
              <a:rPr lang="en-US" sz="2800" b="1" dirty="0" err="1" smtClean="0">
                <a:solidFill>
                  <a:schemeClr val="bg1"/>
                </a:solidFill>
                <a:latin typeface="Times New Roman" panose="02020603050405020304" pitchFamily="18" charset="0"/>
              </a:rPr>
              <a:t>Nỗi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nhớ</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người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thân</a:t>
            </a:r>
            <a:endParaRPr lang="en-US" sz="2800" b="1" dirty="0">
              <a:solidFill>
                <a:schemeClr val="bg1"/>
              </a:solidFill>
              <a:latin typeface="Times New Roman" panose="02020603050405020304" pitchFamily="18" charset="0"/>
            </a:endParaRPr>
          </a:p>
        </p:txBody>
      </p:sp>
      <p:sp>
        <p:nvSpPr>
          <p:cNvPr id="7" name="Rectangle 6"/>
          <p:cNvSpPr/>
          <p:nvPr/>
        </p:nvSpPr>
        <p:spPr>
          <a:xfrm>
            <a:off x="3115235" y="1695400"/>
            <a:ext cx="5100917" cy="2308324"/>
          </a:xfrm>
          <a:prstGeom prst="rect">
            <a:avLst/>
          </a:prstGeom>
        </p:spPr>
        <p:txBody>
          <a:bodyPr wrap="square">
            <a:spAutoFit/>
          </a:bodyPr>
          <a:lstStyle/>
          <a:p>
            <a:pPr>
              <a:lnSpc>
                <a:spcPct val="90000"/>
              </a:lnSpc>
            </a:pP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Tưởng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người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dưới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nguyệt</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chén</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đồng</a:t>
            </a:r>
            <a:r>
              <a:rPr lang="en-US" sz="2000" b="1" i="1" dirty="0" smtClean="0">
                <a:solidFill>
                  <a:schemeClr val="bg1"/>
                </a:solidFill>
                <a:latin typeface="Times New Roman" panose="02020603050405020304" pitchFamily="18" charset="0"/>
              </a:rPr>
              <a:t>,</a:t>
            </a:r>
          </a:p>
          <a:p>
            <a:pPr>
              <a:lnSpc>
                <a:spcPct val="90000"/>
              </a:lnSpc>
            </a:pPr>
            <a:r>
              <a:rPr lang="en-US" sz="2000" b="1" i="1" dirty="0" smtClean="0">
                <a:solidFill>
                  <a:schemeClr val="bg1"/>
                </a:solidFill>
                <a:latin typeface="Times New Roman" panose="02020603050405020304" pitchFamily="18" charset="0"/>
              </a:rPr>
              <a:t>Tin </a:t>
            </a:r>
            <a:r>
              <a:rPr lang="en-US" sz="2000" b="1" i="1" dirty="0" err="1" smtClean="0">
                <a:solidFill>
                  <a:schemeClr val="bg1"/>
                </a:solidFill>
                <a:latin typeface="Times New Roman" panose="02020603050405020304" pitchFamily="18" charset="0"/>
              </a:rPr>
              <a:t>sương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luống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những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rày</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trông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mai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chờ</a:t>
            </a:r>
            <a:r>
              <a:rPr lang="en-US" sz="2000" b="1" i="1" dirty="0" smtClean="0">
                <a:solidFill>
                  <a:schemeClr val="bg1"/>
                </a:solidFill>
                <a:latin typeface="Times New Roman" panose="02020603050405020304" pitchFamily="18" charset="0"/>
              </a:rPr>
              <a:t>.</a:t>
            </a:r>
          </a:p>
          <a:p>
            <a:pPr>
              <a:lnSpc>
                <a:spcPct val="90000"/>
              </a:lnSpc>
            </a:pP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Bên</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trời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góc</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bể</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bơ</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vơ</a:t>
            </a:r>
            <a:r>
              <a:rPr lang="en-US" sz="2000" b="1" i="1" dirty="0" smtClean="0">
                <a:solidFill>
                  <a:schemeClr val="bg1"/>
                </a:solidFill>
                <a:latin typeface="Times New Roman" panose="02020603050405020304" pitchFamily="18" charset="0"/>
              </a:rPr>
              <a:t>, </a:t>
            </a:r>
          </a:p>
          <a:p>
            <a:pPr>
              <a:lnSpc>
                <a:spcPct val="90000"/>
              </a:lnSpc>
            </a:pPr>
            <a:r>
              <a:rPr lang="en-US" sz="2000" b="1" i="1" dirty="0" err="1" smtClean="0">
                <a:solidFill>
                  <a:schemeClr val="bg1"/>
                </a:solidFill>
                <a:latin typeface="Times New Roman" panose="02020603050405020304" pitchFamily="18" charset="0"/>
              </a:rPr>
              <a:t>Tấm</a:t>
            </a:r>
            <a:r>
              <a:rPr lang="en-US" sz="2000" b="1" i="1" dirty="0" smtClean="0">
                <a:solidFill>
                  <a:schemeClr val="bg1"/>
                </a:solidFill>
                <a:latin typeface="Times New Roman" panose="02020603050405020304" pitchFamily="18" charset="0"/>
              </a:rPr>
              <a:t> son </a:t>
            </a:r>
            <a:r>
              <a:rPr lang="en-US" sz="2000" b="1" i="1" dirty="0" err="1" smtClean="0">
                <a:solidFill>
                  <a:schemeClr val="bg1"/>
                </a:solidFill>
                <a:latin typeface="Times New Roman" panose="02020603050405020304" pitchFamily="18" charset="0"/>
              </a:rPr>
              <a:t>gột</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rửa</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bao</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giờ</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cho</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phai</a:t>
            </a:r>
            <a:r>
              <a:rPr lang="en-US" sz="2000" b="1" i="1" dirty="0" smtClean="0">
                <a:solidFill>
                  <a:schemeClr val="bg1"/>
                </a:solidFill>
                <a:latin typeface="Times New Roman" panose="02020603050405020304" pitchFamily="18" charset="0"/>
              </a:rPr>
              <a:t>.</a:t>
            </a:r>
          </a:p>
          <a:p>
            <a:pPr>
              <a:lnSpc>
                <a:spcPct val="90000"/>
              </a:lnSpc>
            </a:pP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Xót</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người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tựa</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cửa</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hôm</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mai</a:t>
            </a:r>
            <a:r>
              <a:rPr lang="en-US" sz="2000" b="1" i="1" dirty="0" smtClean="0">
                <a:solidFill>
                  <a:schemeClr val="bg1"/>
                </a:solidFill>
                <a:latin typeface="Times New Roman" panose="02020603050405020304" pitchFamily="18" charset="0"/>
              </a:rPr>
              <a:t>,</a:t>
            </a:r>
          </a:p>
          <a:p>
            <a:pPr>
              <a:lnSpc>
                <a:spcPct val="90000"/>
              </a:lnSpc>
            </a:pPr>
            <a:r>
              <a:rPr lang="en-US" sz="2000" b="1" i="1" dirty="0" err="1" smtClean="0">
                <a:solidFill>
                  <a:schemeClr val="bg1"/>
                </a:solidFill>
                <a:latin typeface="Times New Roman" panose="02020603050405020304" pitchFamily="18" charset="0"/>
              </a:rPr>
              <a:t>Quạt</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nồng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ấp</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lạnh</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những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ai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đó</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giờ</a:t>
            </a:r>
            <a:r>
              <a:rPr lang="en-US" sz="2000" b="1" i="1" dirty="0" smtClean="0">
                <a:solidFill>
                  <a:schemeClr val="bg1"/>
                </a:solidFill>
                <a:latin typeface="Times New Roman" panose="02020603050405020304" pitchFamily="18" charset="0"/>
              </a:rPr>
              <a:t>?</a:t>
            </a:r>
          </a:p>
          <a:p>
            <a:pPr>
              <a:lnSpc>
                <a:spcPct val="90000"/>
              </a:lnSpc>
            </a:pP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Sân</a:t>
            </a:r>
            <a:r>
              <a:rPr lang="en-US" sz="2000" b="1" i="1" dirty="0" smtClean="0">
                <a:solidFill>
                  <a:schemeClr val="bg1"/>
                </a:solidFill>
                <a:latin typeface="Times New Roman" panose="02020603050405020304" pitchFamily="18" charset="0"/>
              </a:rPr>
              <a:t> Lai </a:t>
            </a:r>
            <a:r>
              <a:rPr lang="en-US" sz="2000" b="1" i="1" dirty="0" err="1" smtClean="0">
                <a:solidFill>
                  <a:schemeClr val="bg1"/>
                </a:solidFill>
                <a:latin typeface="Times New Roman" panose="02020603050405020304" pitchFamily="18" charset="0"/>
              </a:rPr>
              <a:t>cách</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mấy</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nắng</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mưa</a:t>
            </a:r>
            <a:r>
              <a:rPr lang="en-US" sz="2000" b="1" i="1" dirty="0" smtClean="0">
                <a:solidFill>
                  <a:schemeClr val="bg1"/>
                </a:solidFill>
                <a:latin typeface="Times New Roman" panose="02020603050405020304" pitchFamily="18" charset="0"/>
              </a:rPr>
              <a:t>, </a:t>
            </a:r>
          </a:p>
          <a:p>
            <a:pPr>
              <a:lnSpc>
                <a:spcPct val="90000"/>
              </a:lnSpc>
            </a:pPr>
            <a:r>
              <a:rPr lang="en-US" sz="2000" b="1" i="1" dirty="0" err="1" smtClean="0">
                <a:solidFill>
                  <a:schemeClr val="bg1"/>
                </a:solidFill>
                <a:latin typeface="Times New Roman" panose="02020603050405020304" pitchFamily="18" charset="0"/>
              </a:rPr>
              <a:t>Có</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khi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gốc</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tử</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đã</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vừa</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người</a:t>
            </a:r>
            <a:r>
              <a:rPr lang="en-US" sz="2000" b="1" i="1" dirty="0" smtClean="0">
                <a:solidFill>
                  <a:schemeClr val="bg1"/>
                </a:solidFill>
                <a:latin typeface="Times New Roman" panose="02020603050405020304" pitchFamily="18" charset="0"/>
              </a:rPr>
              <a:t> </a:t>
            </a:r>
            <a:r>
              <a:rPr lang="en-US" sz="2000" b="1" i="1" dirty="0" err="1" smtClean="0">
                <a:solidFill>
                  <a:schemeClr val="bg1"/>
                </a:solidFill>
                <a:latin typeface="Times New Roman" panose="02020603050405020304" pitchFamily="18" charset="0"/>
              </a:rPr>
              <a:t>ôm</a:t>
            </a:r>
            <a:endParaRPr lang="en-US" sz="2000" b="1" dirty="0"/>
          </a:p>
        </p:txBody>
      </p:sp>
      <p:sp>
        <p:nvSpPr>
          <p:cNvPr id="8" name="Right Arrow 7"/>
          <p:cNvSpPr/>
          <p:nvPr/>
        </p:nvSpPr>
        <p:spPr>
          <a:xfrm rot="5400000">
            <a:off x="4603450" y="3959386"/>
            <a:ext cx="528770" cy="617446"/>
          </a:xfrm>
          <a:prstGeom prst="rightArrow">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6152" y="514692"/>
            <a:ext cx="1867719" cy="9807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4698" y="76200"/>
            <a:ext cx="1873965" cy="18739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56967" y="1495400"/>
            <a:ext cx="1873965" cy="18739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57826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90499" y="76200"/>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42900" y="762000"/>
            <a:ext cx="724124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3. </a:t>
            </a:r>
            <a:r>
              <a:rPr lang="en-US" sz="2800" b="1" dirty="0" err="1" smtClean="0">
                <a:solidFill>
                  <a:schemeClr val="bg1"/>
                </a:solidFill>
                <a:latin typeface="Times New Roman" panose="02020603050405020304" pitchFamily="18" charset="0"/>
              </a:rPr>
              <a:t>Tâm</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tráng</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của</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Kiều</a:t>
            </a:r>
            <a:r>
              <a:rPr lang="en-US" sz="2800" b="1" dirty="0" smtClean="0">
                <a:solidFill>
                  <a:schemeClr val="bg1"/>
                </a:solidFill>
                <a:latin typeface="Times New Roman" panose="02020603050405020304" pitchFamily="18" charset="0"/>
              </a:rPr>
              <a:t> qua </a:t>
            </a:r>
            <a:r>
              <a:rPr lang="en-US" sz="2800" b="1" dirty="0" err="1" smtClean="0">
                <a:solidFill>
                  <a:schemeClr val="bg1"/>
                </a:solidFill>
                <a:latin typeface="Times New Roman" panose="02020603050405020304" pitchFamily="18" charset="0"/>
              </a:rPr>
              <a:t>cách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nhìn</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cảnh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vật</a:t>
            </a:r>
            <a:endParaRPr lang="en-US" sz="2800" b="1" dirty="0">
              <a:solidFill>
                <a:schemeClr val="bg1"/>
              </a:solidFill>
              <a:latin typeface="Times New Roman" panose="02020603050405020304" pitchFamily="18" charset="0"/>
            </a:endParaRPr>
          </a:p>
        </p:txBody>
      </p:sp>
      <p:sp>
        <p:nvSpPr>
          <p:cNvPr id="6" name="TextBox 1"/>
          <p:cNvSpPr txBox="1">
            <a:spLocks noChangeArrowheads="1"/>
          </p:cNvSpPr>
          <p:nvPr/>
        </p:nvSpPr>
        <p:spPr bwMode="auto">
          <a:xfrm>
            <a:off x="2310186" y="2087569"/>
            <a:ext cx="5273955" cy="830997"/>
          </a:xfrm>
          <a:prstGeom prst="rect">
            <a:avLst/>
          </a:prstGeom>
          <a:solidFill>
            <a:schemeClr val="tx2">
              <a:lumMod val="40000"/>
              <a:lumOff val="60000"/>
            </a:schemeClr>
          </a:solidFill>
          <a:ln>
            <a:noFill/>
          </a:ln>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Wingdings" panose="05000000000000000000" pitchFamily="2" charset="2"/>
              <a:buChar char="§"/>
            </a:pPr>
            <a:r>
              <a:rPr lang="en-US" b="1" dirty="0" err="1"/>
              <a:t>Mọi</a:t>
            </a:r>
            <a:r>
              <a:rPr lang="en-US" b="1" dirty="0"/>
              <a:t> </a:t>
            </a:r>
            <a:r>
              <a:rPr lang="en-US" b="1" dirty="0" err="1"/>
              <a:t>cảnh</a:t>
            </a:r>
            <a:r>
              <a:rPr lang="en-US" b="1" dirty="0"/>
              <a:t> </a:t>
            </a:r>
            <a:r>
              <a:rPr lang="en-US" b="1" dirty="0" err="1"/>
              <a:t>vật</a:t>
            </a:r>
            <a:r>
              <a:rPr lang="en-US" b="1" dirty="0"/>
              <a:t> qua con </a:t>
            </a:r>
            <a:r>
              <a:rPr lang="en-US" b="1" dirty="0" err="1"/>
              <a:t>mắt</a:t>
            </a:r>
            <a:r>
              <a:rPr lang="en-US" b="1" dirty="0"/>
              <a:t> </a:t>
            </a:r>
            <a:r>
              <a:rPr lang="en-US" b="1" dirty="0" err="1"/>
              <a:t>Kiều</a:t>
            </a:r>
            <a:r>
              <a:rPr lang="en-US" b="1" dirty="0"/>
              <a:t> </a:t>
            </a:r>
            <a:r>
              <a:rPr lang="en-US" b="1" dirty="0" err="1"/>
              <a:t>đều</a:t>
            </a:r>
            <a:r>
              <a:rPr lang="en-US" b="1" dirty="0"/>
              <a:t> </a:t>
            </a:r>
            <a:r>
              <a:rPr lang="en-US" b="1" dirty="0" err="1"/>
              <a:t>gợi</a:t>
            </a:r>
            <a:r>
              <a:rPr lang="en-US" b="1" dirty="0"/>
              <a:t> </a:t>
            </a:r>
            <a:r>
              <a:rPr lang="en-US" b="1" dirty="0" err="1"/>
              <a:t>lên</a:t>
            </a:r>
            <a:r>
              <a:rPr lang="en-US" b="1" dirty="0"/>
              <a:t> </a:t>
            </a:r>
            <a:r>
              <a:rPr lang="en-US" b="1" dirty="0" err="1"/>
              <a:t>những</a:t>
            </a:r>
            <a:r>
              <a:rPr lang="en-US" b="1" dirty="0"/>
              <a:t> </a:t>
            </a:r>
            <a:r>
              <a:rPr lang="en-US" b="1" dirty="0" err="1"/>
              <a:t>nét</a:t>
            </a:r>
            <a:r>
              <a:rPr lang="en-US" b="1" dirty="0"/>
              <a:t> </a:t>
            </a:r>
            <a:r>
              <a:rPr lang="en-US" b="1" dirty="0" err="1"/>
              <a:t>buồn</a:t>
            </a:r>
            <a:r>
              <a:rPr lang="en-US" b="1" dirty="0"/>
              <a:t> da </a:t>
            </a:r>
            <a:r>
              <a:rPr lang="en-US" b="1" dirty="0" err="1"/>
              <a:t>diết</a:t>
            </a:r>
            <a:endParaRPr lang="en-US" b="1" i="1" dirty="0">
              <a:solidFill>
                <a:srgbClr val="FF0000"/>
              </a:solidFill>
            </a:endParaRPr>
          </a:p>
        </p:txBody>
      </p:sp>
      <p:sp>
        <p:nvSpPr>
          <p:cNvPr id="7" name="TextBox 6"/>
          <p:cNvSpPr txBox="1">
            <a:spLocks noChangeArrowheads="1"/>
          </p:cNvSpPr>
          <p:nvPr/>
        </p:nvSpPr>
        <p:spPr bwMode="auto">
          <a:xfrm>
            <a:off x="588962" y="3710736"/>
            <a:ext cx="9139057" cy="2569934"/>
          </a:xfrm>
          <a:prstGeom prst="rect">
            <a:avLst/>
          </a:prstGeom>
          <a:solidFill>
            <a:schemeClr val="bg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300" dirty="0">
                <a:sym typeface="Wingdings" panose="05000000000000000000" pitchFamily="2" charset="2"/>
              </a:rPr>
              <a:t>+ </a:t>
            </a:r>
            <a:r>
              <a:rPr lang="en-US" sz="2300" dirty="0" err="1">
                <a:sym typeface="Wingdings" panose="05000000000000000000" pitchFamily="2" charset="2"/>
              </a:rPr>
              <a:t>Cách</a:t>
            </a:r>
            <a:r>
              <a:rPr lang="en-US" sz="2300" dirty="0">
                <a:sym typeface="Wingdings" panose="05000000000000000000" pitchFamily="2" charset="2"/>
              </a:rPr>
              <a:t> </a:t>
            </a:r>
            <a:r>
              <a:rPr lang="en-US" sz="2300" dirty="0" err="1">
                <a:sym typeface="Wingdings" panose="05000000000000000000" pitchFamily="2" charset="2"/>
              </a:rPr>
              <a:t>sử</a:t>
            </a:r>
            <a:r>
              <a:rPr lang="en-US" sz="2300" dirty="0">
                <a:sym typeface="Wingdings" panose="05000000000000000000" pitchFamily="2" charset="2"/>
              </a:rPr>
              <a:t> </a:t>
            </a:r>
            <a:r>
              <a:rPr lang="en-US" sz="2300" dirty="0" err="1">
                <a:sym typeface="Wingdings" panose="05000000000000000000" pitchFamily="2" charset="2"/>
              </a:rPr>
              <a:t>dụng</a:t>
            </a:r>
            <a:r>
              <a:rPr lang="en-US" sz="2300" dirty="0">
                <a:sym typeface="Wingdings" panose="05000000000000000000" pitchFamily="2" charset="2"/>
              </a:rPr>
              <a:t> </a:t>
            </a:r>
            <a:r>
              <a:rPr lang="en-US" sz="2300" b="1" dirty="0" err="1">
                <a:solidFill>
                  <a:srgbClr val="FF0000"/>
                </a:solidFill>
                <a:sym typeface="Wingdings" panose="05000000000000000000" pitchFamily="2" charset="2"/>
              </a:rPr>
              <a:t>ngôn</a:t>
            </a:r>
            <a:r>
              <a:rPr lang="en-US" sz="2300" b="1" dirty="0">
                <a:solidFill>
                  <a:srgbClr val="FF0000"/>
                </a:solidFill>
                <a:sym typeface="Wingdings" panose="05000000000000000000" pitchFamily="2" charset="2"/>
              </a:rPr>
              <a:t> </a:t>
            </a:r>
            <a:r>
              <a:rPr lang="en-US" sz="2300" b="1" dirty="0" err="1">
                <a:solidFill>
                  <a:srgbClr val="FF0000"/>
                </a:solidFill>
                <a:sym typeface="Wingdings" panose="05000000000000000000" pitchFamily="2" charset="2"/>
              </a:rPr>
              <a:t>ngữ</a:t>
            </a:r>
            <a:r>
              <a:rPr lang="en-US" sz="2300" b="1" dirty="0">
                <a:solidFill>
                  <a:srgbClr val="FF0000"/>
                </a:solidFill>
                <a:sym typeface="Wingdings" panose="05000000000000000000" pitchFamily="2" charset="2"/>
              </a:rPr>
              <a:t> </a:t>
            </a:r>
            <a:r>
              <a:rPr lang="en-US" sz="2300" b="1" dirty="0" err="1">
                <a:solidFill>
                  <a:srgbClr val="FF0000"/>
                </a:solidFill>
                <a:sym typeface="Wingdings" panose="05000000000000000000" pitchFamily="2" charset="2"/>
              </a:rPr>
              <a:t>độc</a:t>
            </a:r>
            <a:r>
              <a:rPr lang="en-US" sz="2300" b="1" dirty="0">
                <a:solidFill>
                  <a:srgbClr val="FF0000"/>
                </a:solidFill>
                <a:sym typeface="Wingdings" panose="05000000000000000000" pitchFamily="2" charset="2"/>
              </a:rPr>
              <a:t> </a:t>
            </a:r>
            <a:r>
              <a:rPr lang="en-US" sz="2300" b="1" dirty="0" err="1">
                <a:solidFill>
                  <a:srgbClr val="FF0000"/>
                </a:solidFill>
                <a:sym typeface="Wingdings" panose="05000000000000000000" pitchFamily="2" charset="2"/>
              </a:rPr>
              <a:t>thoại</a:t>
            </a:r>
            <a:r>
              <a:rPr lang="en-US" sz="2300" b="1" dirty="0">
                <a:solidFill>
                  <a:srgbClr val="FF0000"/>
                </a:solidFill>
                <a:sym typeface="Wingdings" panose="05000000000000000000" pitchFamily="2" charset="2"/>
              </a:rPr>
              <a:t> </a:t>
            </a:r>
            <a:r>
              <a:rPr lang="en-US" sz="2300" dirty="0" err="1">
                <a:sym typeface="Wingdings" panose="05000000000000000000" pitchFamily="2" charset="2"/>
              </a:rPr>
              <a:t>và</a:t>
            </a:r>
            <a:r>
              <a:rPr lang="en-US" sz="2300" dirty="0">
                <a:sym typeface="Wingdings" panose="05000000000000000000" pitchFamily="2" charset="2"/>
              </a:rPr>
              <a:t> </a:t>
            </a:r>
            <a:r>
              <a:rPr lang="en-US" sz="2300" dirty="0" err="1">
                <a:sym typeface="Wingdings" panose="05000000000000000000" pitchFamily="2" charset="2"/>
              </a:rPr>
              <a:t>điệp</a:t>
            </a:r>
            <a:r>
              <a:rPr lang="en-US" sz="2300" dirty="0">
                <a:sym typeface="Wingdings" panose="05000000000000000000" pitchFamily="2" charset="2"/>
              </a:rPr>
              <a:t> </a:t>
            </a:r>
            <a:r>
              <a:rPr lang="en-US" sz="2300" dirty="0" err="1">
                <a:sym typeface="Wingdings" panose="05000000000000000000" pitchFamily="2" charset="2"/>
              </a:rPr>
              <a:t>từ</a:t>
            </a:r>
            <a:r>
              <a:rPr lang="en-US" sz="2300" dirty="0">
                <a:sym typeface="Wingdings" panose="05000000000000000000" pitchFamily="2" charset="2"/>
              </a:rPr>
              <a:t>: </a:t>
            </a:r>
            <a:r>
              <a:rPr lang="en-US" sz="2300" dirty="0" err="1">
                <a:sym typeface="Wingdings" panose="05000000000000000000" pitchFamily="2" charset="2"/>
              </a:rPr>
              <a:t>Mỗi</a:t>
            </a:r>
            <a:r>
              <a:rPr lang="en-US" sz="2300" dirty="0">
                <a:sym typeface="Wingdings" panose="05000000000000000000" pitchFamily="2" charset="2"/>
              </a:rPr>
              <a:t> </a:t>
            </a:r>
            <a:r>
              <a:rPr lang="en-US" sz="2300" dirty="0" err="1">
                <a:sym typeface="Wingdings" panose="05000000000000000000" pitchFamily="2" charset="2"/>
              </a:rPr>
              <a:t>cặp</a:t>
            </a:r>
            <a:r>
              <a:rPr lang="en-US" sz="2300" dirty="0">
                <a:sym typeface="Wingdings" panose="05000000000000000000" pitchFamily="2" charset="2"/>
              </a:rPr>
              <a:t> </a:t>
            </a:r>
            <a:r>
              <a:rPr lang="en-US" sz="2300" dirty="0" err="1">
                <a:sym typeface="Wingdings" panose="05000000000000000000" pitchFamily="2" charset="2"/>
              </a:rPr>
              <a:t>lục</a:t>
            </a:r>
            <a:r>
              <a:rPr lang="en-US" sz="2300" dirty="0">
                <a:sym typeface="Wingdings" panose="05000000000000000000" pitchFamily="2" charset="2"/>
              </a:rPr>
              <a:t> </a:t>
            </a:r>
            <a:r>
              <a:rPr lang="en-US" sz="2300" dirty="0" err="1">
                <a:sym typeface="Wingdings" panose="05000000000000000000" pitchFamily="2" charset="2"/>
              </a:rPr>
              <a:t>bát</a:t>
            </a:r>
            <a:r>
              <a:rPr lang="en-US" sz="2300" dirty="0">
                <a:sym typeface="Wingdings" panose="05000000000000000000" pitchFamily="2" charset="2"/>
              </a:rPr>
              <a:t> </a:t>
            </a:r>
            <a:r>
              <a:rPr lang="en-US" sz="2300" dirty="0" err="1">
                <a:sym typeface="Wingdings" panose="05000000000000000000" pitchFamily="2" charset="2"/>
              </a:rPr>
              <a:t>làm</a:t>
            </a:r>
            <a:r>
              <a:rPr lang="en-US" sz="2300" dirty="0">
                <a:sym typeface="Wingdings" panose="05000000000000000000" pitchFamily="2" charset="2"/>
              </a:rPr>
              <a:t> </a:t>
            </a:r>
            <a:r>
              <a:rPr lang="en-US" sz="2300" dirty="0" err="1">
                <a:sym typeface="Wingdings" panose="05000000000000000000" pitchFamily="2" charset="2"/>
              </a:rPr>
              <a:t>thành</a:t>
            </a:r>
            <a:r>
              <a:rPr lang="en-US" sz="2300" dirty="0">
                <a:sym typeface="Wingdings" panose="05000000000000000000" pitchFamily="2" charset="2"/>
              </a:rPr>
              <a:t> </a:t>
            </a:r>
            <a:r>
              <a:rPr lang="en-US" sz="2300" b="1" dirty="0" err="1">
                <a:sym typeface="Wingdings" panose="05000000000000000000" pitchFamily="2" charset="2"/>
              </a:rPr>
              <a:t>một</a:t>
            </a:r>
            <a:r>
              <a:rPr lang="en-US" sz="2300" b="1" dirty="0">
                <a:sym typeface="Wingdings" panose="05000000000000000000" pitchFamily="2" charset="2"/>
              </a:rPr>
              <a:t> </a:t>
            </a:r>
            <a:r>
              <a:rPr lang="en-US" sz="2300" b="1" dirty="0" err="1">
                <a:sym typeface="Wingdings" panose="05000000000000000000" pitchFamily="2" charset="2"/>
              </a:rPr>
              <a:t>cảnh</a:t>
            </a:r>
            <a:r>
              <a:rPr lang="en-US" sz="2300" b="1" dirty="0">
                <a:sym typeface="Wingdings" panose="05000000000000000000" pitchFamily="2" charset="2"/>
              </a:rPr>
              <a:t> </a:t>
            </a:r>
            <a:r>
              <a:rPr lang="en-US" sz="2300" dirty="0" err="1">
                <a:sym typeface="Wingdings" panose="05000000000000000000" pitchFamily="2" charset="2"/>
              </a:rPr>
              <a:t>được</a:t>
            </a:r>
            <a:r>
              <a:rPr lang="en-US" sz="2300" dirty="0">
                <a:sym typeface="Wingdings" panose="05000000000000000000" pitchFamily="2" charset="2"/>
              </a:rPr>
              <a:t> </a:t>
            </a:r>
            <a:r>
              <a:rPr lang="en-US" sz="2300" dirty="0" err="1">
                <a:sym typeface="Wingdings" panose="05000000000000000000" pitchFamily="2" charset="2"/>
              </a:rPr>
              <a:t>khắc</a:t>
            </a:r>
            <a:r>
              <a:rPr lang="en-US" sz="2300" dirty="0">
                <a:sym typeface="Wingdings" panose="05000000000000000000" pitchFamily="2" charset="2"/>
              </a:rPr>
              <a:t> </a:t>
            </a:r>
            <a:r>
              <a:rPr lang="en-US" sz="2300" dirty="0" err="1">
                <a:sym typeface="Wingdings" panose="05000000000000000000" pitchFamily="2" charset="2"/>
              </a:rPr>
              <a:t>họa</a:t>
            </a:r>
            <a:r>
              <a:rPr lang="en-US" sz="2300" dirty="0">
                <a:sym typeface="Wingdings" panose="05000000000000000000" pitchFamily="2" charset="2"/>
              </a:rPr>
              <a:t> qua </a:t>
            </a:r>
            <a:r>
              <a:rPr lang="en-US" sz="2300" b="1" dirty="0" err="1">
                <a:sym typeface="Wingdings" panose="05000000000000000000" pitchFamily="2" charset="2"/>
              </a:rPr>
              <a:t>điệp</a:t>
            </a:r>
            <a:r>
              <a:rPr lang="en-US" sz="2300" b="1" dirty="0">
                <a:sym typeface="Wingdings" panose="05000000000000000000" pitchFamily="2" charset="2"/>
              </a:rPr>
              <a:t> </a:t>
            </a:r>
            <a:r>
              <a:rPr lang="en-US" sz="2300" b="1" dirty="0" err="1">
                <a:sym typeface="Wingdings" panose="05000000000000000000" pitchFamily="2" charset="2"/>
              </a:rPr>
              <a:t>từ</a:t>
            </a:r>
            <a:r>
              <a:rPr lang="en-US" sz="2300" b="1" dirty="0">
                <a:sym typeface="Wingdings" panose="05000000000000000000" pitchFamily="2" charset="2"/>
              </a:rPr>
              <a:t> </a:t>
            </a:r>
            <a:r>
              <a:rPr lang="en-US" sz="2300" b="1" dirty="0" err="1">
                <a:sym typeface="Wingdings" panose="05000000000000000000" pitchFamily="2" charset="2"/>
              </a:rPr>
              <a:t>buồn</a:t>
            </a:r>
            <a:r>
              <a:rPr lang="en-US" sz="2300" b="1" dirty="0">
                <a:sym typeface="Wingdings" panose="05000000000000000000" pitchFamily="2" charset="2"/>
              </a:rPr>
              <a:t> </a:t>
            </a:r>
            <a:r>
              <a:rPr lang="en-US" sz="2300" b="1" dirty="0" err="1">
                <a:sym typeface="Wingdings" panose="05000000000000000000" pitchFamily="2" charset="2"/>
              </a:rPr>
              <a:t>trông</a:t>
            </a:r>
            <a:endParaRPr lang="en-US" sz="2300" b="1" dirty="0">
              <a:sym typeface="Wingdings" panose="05000000000000000000" pitchFamily="2" charset="2"/>
            </a:endParaRPr>
          </a:p>
          <a:p>
            <a:r>
              <a:rPr lang="en-US" sz="2300" dirty="0">
                <a:sym typeface="Wingdings" panose="05000000000000000000" pitchFamily="2" charset="2"/>
              </a:rPr>
              <a:t>+ </a:t>
            </a:r>
            <a:r>
              <a:rPr lang="en-US" sz="2300" b="1" dirty="0" err="1">
                <a:solidFill>
                  <a:srgbClr val="FF0000"/>
                </a:solidFill>
                <a:sym typeface="Wingdings" panose="05000000000000000000" pitchFamily="2" charset="2"/>
              </a:rPr>
              <a:t>Buồn</a:t>
            </a:r>
            <a:r>
              <a:rPr lang="en-US" sz="2300" b="1" dirty="0">
                <a:solidFill>
                  <a:srgbClr val="FF0000"/>
                </a:solidFill>
                <a:sym typeface="Wingdings" panose="05000000000000000000" pitchFamily="2" charset="2"/>
              </a:rPr>
              <a:t> </a:t>
            </a:r>
            <a:r>
              <a:rPr lang="en-US" sz="2300" b="1" dirty="0" err="1">
                <a:solidFill>
                  <a:srgbClr val="FF0000"/>
                </a:solidFill>
                <a:sym typeface="Wingdings" panose="05000000000000000000" pitchFamily="2" charset="2"/>
              </a:rPr>
              <a:t>trông</a:t>
            </a:r>
            <a:r>
              <a:rPr lang="en-US" sz="2300" dirty="0">
                <a:sym typeface="Wingdings" panose="05000000000000000000" pitchFamily="2" charset="2"/>
              </a:rPr>
              <a:t> </a:t>
            </a:r>
            <a:r>
              <a:rPr lang="en-US" sz="2300" dirty="0" err="1">
                <a:sym typeface="Wingdings" panose="05000000000000000000" pitchFamily="2" charset="2"/>
              </a:rPr>
              <a:t>có</a:t>
            </a:r>
            <a:r>
              <a:rPr lang="en-US" sz="2300" dirty="0">
                <a:sym typeface="Wingdings" panose="05000000000000000000" pitchFamily="2" charset="2"/>
              </a:rPr>
              <a:t> </a:t>
            </a:r>
            <a:r>
              <a:rPr lang="en-US" sz="2300" dirty="0" err="1">
                <a:sym typeface="Wingdings" panose="05000000000000000000" pitchFamily="2" charset="2"/>
              </a:rPr>
              <a:t>nghĩa</a:t>
            </a:r>
            <a:r>
              <a:rPr lang="en-US" sz="2300" dirty="0">
                <a:sym typeface="Wingdings" panose="05000000000000000000" pitchFamily="2" charset="2"/>
              </a:rPr>
              <a:t> </a:t>
            </a:r>
            <a:r>
              <a:rPr lang="en-US" sz="2300" dirty="0" err="1">
                <a:sym typeface="Wingdings" panose="05000000000000000000" pitchFamily="2" charset="2"/>
              </a:rPr>
              <a:t>là</a:t>
            </a:r>
            <a:r>
              <a:rPr lang="en-US" sz="2300" dirty="0">
                <a:sym typeface="Wingdings" panose="05000000000000000000" pitchFamily="2" charset="2"/>
              </a:rPr>
              <a:t> </a:t>
            </a:r>
            <a:r>
              <a:rPr lang="en-US" sz="2300" dirty="0" err="1">
                <a:sym typeface="Wingdings" panose="05000000000000000000" pitchFamily="2" charset="2"/>
              </a:rPr>
              <a:t>buồn</a:t>
            </a:r>
            <a:r>
              <a:rPr lang="en-US" sz="2300" dirty="0">
                <a:sym typeface="Wingdings" panose="05000000000000000000" pitchFamily="2" charset="2"/>
              </a:rPr>
              <a:t> </a:t>
            </a:r>
            <a:r>
              <a:rPr lang="en-US" sz="2300" dirty="0" err="1">
                <a:sym typeface="Wingdings" panose="05000000000000000000" pitchFamily="2" charset="2"/>
              </a:rPr>
              <a:t>mà</a:t>
            </a:r>
            <a:r>
              <a:rPr lang="en-US" sz="2300" dirty="0">
                <a:sym typeface="Wingdings" panose="05000000000000000000" pitchFamily="2" charset="2"/>
              </a:rPr>
              <a:t> </a:t>
            </a:r>
            <a:r>
              <a:rPr lang="en-US" sz="2300" dirty="0" err="1">
                <a:sym typeface="Wingdings" panose="05000000000000000000" pitchFamily="2" charset="2"/>
              </a:rPr>
              <a:t>nhìn</a:t>
            </a:r>
            <a:r>
              <a:rPr lang="en-US" sz="2300" dirty="0">
                <a:sym typeface="Wingdings" panose="05000000000000000000" pitchFamily="2" charset="2"/>
              </a:rPr>
              <a:t> </a:t>
            </a:r>
            <a:r>
              <a:rPr lang="en-US" sz="2300" dirty="0" err="1">
                <a:sym typeface="Wingdings" panose="05000000000000000000" pitchFamily="2" charset="2"/>
              </a:rPr>
              <a:t>ra</a:t>
            </a:r>
            <a:r>
              <a:rPr lang="en-US" sz="2300" dirty="0">
                <a:sym typeface="Wingdings" panose="05000000000000000000" pitchFamily="2" charset="2"/>
              </a:rPr>
              <a:t> </a:t>
            </a:r>
            <a:r>
              <a:rPr lang="en-US" sz="2300" dirty="0" err="1">
                <a:sym typeface="Wingdings" panose="05000000000000000000" pitchFamily="2" charset="2"/>
              </a:rPr>
              <a:t>xa</a:t>
            </a:r>
            <a:r>
              <a:rPr lang="en-US" sz="2300" dirty="0">
                <a:sym typeface="Wingdings" panose="05000000000000000000" pitchFamily="2" charset="2"/>
              </a:rPr>
              <a:t> </a:t>
            </a:r>
            <a:r>
              <a:rPr lang="en-US" sz="2300" b="1" i="1" dirty="0" err="1">
                <a:solidFill>
                  <a:srgbClr val="FF0000"/>
                </a:solidFill>
                <a:sym typeface="Wingdings" panose="05000000000000000000" pitchFamily="2" charset="2"/>
              </a:rPr>
              <a:t>trông</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ngóng</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một</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cái</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gì</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đó</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mơ</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hồ</a:t>
            </a:r>
            <a:r>
              <a:rPr lang="en-US" sz="2300" b="1" i="1" dirty="0">
                <a:solidFill>
                  <a:srgbClr val="FF0000"/>
                </a:solidFill>
                <a:sym typeface="Wingdings" panose="05000000000000000000" pitchFamily="2" charset="2"/>
              </a:rPr>
              <a:t> </a:t>
            </a:r>
          </a:p>
          <a:p>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Buồn</a:t>
            </a:r>
            <a:r>
              <a:rPr lang="en-US" sz="2300" b="1" i="1" dirty="0">
                <a:solidFill>
                  <a:srgbClr val="FF0000"/>
                </a:solidFill>
                <a:sym typeface="Wingdings" panose="05000000000000000000" pitchFamily="2" charset="2"/>
              </a:rPr>
              <a:t> </a:t>
            </a:r>
            <a:r>
              <a:rPr lang="en-US" sz="2300" b="1" i="1" dirty="0" err="1">
                <a:solidFill>
                  <a:srgbClr val="FF0000"/>
                </a:solidFill>
                <a:sym typeface="Wingdings" panose="05000000000000000000" pitchFamily="2" charset="2"/>
              </a:rPr>
              <a:t>trông</a:t>
            </a:r>
            <a:r>
              <a:rPr lang="en-US" sz="2300" b="1" i="1" dirty="0">
                <a:solidFill>
                  <a:srgbClr val="FF0000"/>
                </a:solidFill>
                <a:sym typeface="Wingdings" panose="05000000000000000000" pitchFamily="2" charset="2"/>
              </a:rPr>
              <a:t> </a:t>
            </a:r>
            <a:r>
              <a:rPr lang="en-US" sz="2300" dirty="0" err="1">
                <a:sym typeface="Wingdings" panose="05000000000000000000" pitchFamily="2" charset="2"/>
              </a:rPr>
              <a:t>có</a:t>
            </a:r>
            <a:r>
              <a:rPr lang="en-US" sz="2300" dirty="0">
                <a:sym typeface="Wingdings" panose="05000000000000000000" pitchFamily="2" charset="2"/>
              </a:rPr>
              <a:t> </a:t>
            </a:r>
            <a:r>
              <a:rPr lang="en-US" sz="2300" dirty="0" err="1">
                <a:sym typeface="Wingdings" panose="05000000000000000000" pitchFamily="2" charset="2"/>
              </a:rPr>
              <a:t>cả</a:t>
            </a:r>
            <a:r>
              <a:rPr lang="en-US" sz="2300" dirty="0">
                <a:sym typeface="Wingdings" panose="05000000000000000000" pitchFamily="2" charset="2"/>
              </a:rPr>
              <a:t> </a:t>
            </a:r>
            <a:r>
              <a:rPr lang="en-US" sz="2300" dirty="0" err="1">
                <a:sym typeface="Wingdings" panose="05000000000000000000" pitchFamily="2" charset="2"/>
              </a:rPr>
              <a:t>cái</a:t>
            </a:r>
            <a:r>
              <a:rPr lang="en-US" sz="2300" dirty="0">
                <a:sym typeface="Wingdings" panose="05000000000000000000" pitchFamily="2" charset="2"/>
              </a:rPr>
              <a:t> </a:t>
            </a:r>
            <a:r>
              <a:rPr lang="en-US" sz="2300" dirty="0" err="1">
                <a:sym typeface="Wingdings" panose="05000000000000000000" pitchFamily="2" charset="2"/>
              </a:rPr>
              <a:t>thảng</a:t>
            </a:r>
            <a:r>
              <a:rPr lang="en-US" sz="2300" dirty="0">
                <a:sym typeface="Wingdings" panose="05000000000000000000" pitchFamily="2" charset="2"/>
              </a:rPr>
              <a:t> </a:t>
            </a:r>
            <a:r>
              <a:rPr lang="en-US" sz="2300" dirty="0" err="1">
                <a:sym typeface="Wingdings" panose="05000000000000000000" pitchFamily="2" charset="2"/>
              </a:rPr>
              <a:t>thốt</a:t>
            </a:r>
            <a:r>
              <a:rPr lang="en-US" sz="2300" dirty="0">
                <a:sym typeface="Wingdings" panose="05000000000000000000" pitchFamily="2" charset="2"/>
              </a:rPr>
              <a:t> lo </a:t>
            </a:r>
            <a:r>
              <a:rPr lang="en-US" sz="2300" dirty="0" err="1">
                <a:sym typeface="Wingdings" panose="05000000000000000000" pitchFamily="2" charset="2"/>
              </a:rPr>
              <a:t>âu</a:t>
            </a:r>
            <a:r>
              <a:rPr lang="en-US" sz="2300" dirty="0">
                <a:sym typeface="Wingdings" panose="05000000000000000000" pitchFamily="2" charset="2"/>
              </a:rPr>
              <a:t>, </a:t>
            </a:r>
            <a:r>
              <a:rPr lang="en-US" sz="2300" dirty="0" err="1">
                <a:sym typeface="Wingdings" panose="05000000000000000000" pitchFamily="2" charset="2"/>
              </a:rPr>
              <a:t>có</a:t>
            </a:r>
            <a:r>
              <a:rPr lang="en-US" sz="2300" dirty="0">
                <a:sym typeface="Wingdings" panose="05000000000000000000" pitchFamily="2" charset="2"/>
              </a:rPr>
              <a:t> </a:t>
            </a:r>
            <a:r>
              <a:rPr lang="en-US" sz="2300" dirty="0" err="1">
                <a:sym typeface="Wingdings" panose="05000000000000000000" pitchFamily="2" charset="2"/>
              </a:rPr>
              <a:t>cái</a:t>
            </a:r>
            <a:r>
              <a:rPr lang="en-US" sz="2300" dirty="0">
                <a:sym typeface="Wingdings" panose="05000000000000000000" pitchFamily="2" charset="2"/>
              </a:rPr>
              <a:t> </a:t>
            </a:r>
            <a:r>
              <a:rPr lang="en-US" sz="2300" dirty="0" err="1">
                <a:sym typeface="Wingdings" panose="05000000000000000000" pitchFamily="2" charset="2"/>
              </a:rPr>
              <a:t>xa</a:t>
            </a:r>
            <a:r>
              <a:rPr lang="en-US" sz="2300" dirty="0">
                <a:sym typeface="Wingdings" panose="05000000000000000000" pitchFamily="2" charset="2"/>
              </a:rPr>
              <a:t> </a:t>
            </a:r>
            <a:r>
              <a:rPr lang="en-US" sz="2300" dirty="0" err="1">
                <a:sym typeface="Wingdings" panose="05000000000000000000" pitchFamily="2" charset="2"/>
              </a:rPr>
              <a:t>lạ</a:t>
            </a:r>
            <a:r>
              <a:rPr lang="en-US" sz="2300" dirty="0">
                <a:sym typeface="Wingdings" panose="05000000000000000000" pitchFamily="2" charset="2"/>
              </a:rPr>
              <a:t> </a:t>
            </a:r>
            <a:r>
              <a:rPr lang="en-US" sz="2300" dirty="0" err="1">
                <a:sym typeface="Wingdings" panose="05000000000000000000" pitchFamily="2" charset="2"/>
              </a:rPr>
              <a:t>cuốn</a:t>
            </a:r>
            <a:r>
              <a:rPr lang="en-US" sz="2300" dirty="0">
                <a:sym typeface="Wingdings" panose="05000000000000000000" pitchFamily="2" charset="2"/>
              </a:rPr>
              <a:t> </a:t>
            </a:r>
            <a:r>
              <a:rPr lang="en-US" sz="2300" dirty="0" err="1">
                <a:sym typeface="Wingdings" panose="05000000000000000000" pitchFamily="2" charset="2"/>
              </a:rPr>
              <a:t>hút</a:t>
            </a:r>
            <a:r>
              <a:rPr lang="en-US" sz="2300" dirty="0">
                <a:sym typeface="Wingdings" panose="05000000000000000000" pitchFamily="2" charset="2"/>
              </a:rPr>
              <a:t> </a:t>
            </a:r>
            <a:r>
              <a:rPr lang="en-US" sz="2300" dirty="0" err="1">
                <a:sym typeface="Wingdings" panose="05000000000000000000" pitchFamily="2" charset="2"/>
              </a:rPr>
              <a:t>tầm</a:t>
            </a:r>
            <a:r>
              <a:rPr lang="en-US" sz="2300" dirty="0">
                <a:sym typeface="Wingdings" panose="05000000000000000000" pitchFamily="2" charset="2"/>
              </a:rPr>
              <a:t> </a:t>
            </a:r>
            <a:r>
              <a:rPr lang="en-US" sz="2300" dirty="0" err="1">
                <a:sym typeface="Wingdings" panose="05000000000000000000" pitchFamily="2" charset="2"/>
              </a:rPr>
              <a:t>nhìn</a:t>
            </a:r>
            <a:r>
              <a:rPr lang="en-US" sz="2300" dirty="0">
                <a:sym typeface="Wingdings" panose="05000000000000000000" pitchFamily="2" charset="2"/>
              </a:rPr>
              <a:t> </a:t>
            </a:r>
            <a:r>
              <a:rPr lang="en-US" sz="2300" dirty="0" err="1">
                <a:sym typeface="Wingdings" panose="05000000000000000000" pitchFamily="2" charset="2"/>
              </a:rPr>
              <a:t>của</a:t>
            </a:r>
            <a:r>
              <a:rPr lang="en-US" sz="2300" dirty="0">
                <a:sym typeface="Wingdings" panose="05000000000000000000" pitchFamily="2" charset="2"/>
              </a:rPr>
              <a:t> </a:t>
            </a:r>
            <a:r>
              <a:rPr lang="en-US" sz="2300" dirty="0" err="1">
                <a:sym typeface="Wingdings" panose="05000000000000000000" pitchFamily="2" charset="2"/>
              </a:rPr>
              <a:t>người</a:t>
            </a:r>
            <a:r>
              <a:rPr lang="en-US" sz="2300" dirty="0">
                <a:sym typeface="Wingdings" panose="05000000000000000000" pitchFamily="2" charset="2"/>
              </a:rPr>
              <a:t> con </a:t>
            </a:r>
            <a:r>
              <a:rPr lang="en-US" sz="2300" dirty="0" err="1">
                <a:sym typeface="Wingdings" panose="05000000000000000000" pitchFamily="2" charset="2"/>
              </a:rPr>
              <a:t>gái</a:t>
            </a:r>
            <a:r>
              <a:rPr lang="en-US" sz="2300" dirty="0">
                <a:sym typeface="Wingdings" panose="05000000000000000000" pitchFamily="2" charset="2"/>
              </a:rPr>
              <a:t> </a:t>
            </a:r>
            <a:r>
              <a:rPr lang="en-US" sz="2300" dirty="0" err="1">
                <a:sym typeface="Wingdings" panose="05000000000000000000" pitchFamily="2" charset="2"/>
              </a:rPr>
              <a:t>ngây</a:t>
            </a:r>
            <a:r>
              <a:rPr lang="en-US" sz="2300" dirty="0">
                <a:sym typeface="Wingdings" panose="05000000000000000000" pitchFamily="2" charset="2"/>
              </a:rPr>
              <a:t> </a:t>
            </a:r>
            <a:r>
              <a:rPr lang="en-US" sz="2300" dirty="0" err="1">
                <a:sym typeface="Wingdings" panose="05000000000000000000" pitchFamily="2" charset="2"/>
              </a:rPr>
              <a:t>thơ</a:t>
            </a:r>
            <a:r>
              <a:rPr lang="en-US" sz="2300" dirty="0">
                <a:sym typeface="Wingdings" panose="05000000000000000000" pitchFamily="2" charset="2"/>
              </a:rPr>
              <a:t>, </a:t>
            </a:r>
            <a:r>
              <a:rPr lang="en-US" sz="2300" dirty="0" err="1">
                <a:sym typeface="Wingdings" panose="05000000000000000000" pitchFamily="2" charset="2"/>
              </a:rPr>
              <a:t>lần</a:t>
            </a:r>
            <a:r>
              <a:rPr lang="en-US" sz="2300" dirty="0">
                <a:sym typeface="Wingdings" panose="05000000000000000000" pitchFamily="2" charset="2"/>
              </a:rPr>
              <a:t> </a:t>
            </a:r>
            <a:r>
              <a:rPr lang="en-US" sz="2300" dirty="0" err="1">
                <a:sym typeface="Wingdings" panose="05000000000000000000" pitchFamily="2" charset="2"/>
              </a:rPr>
              <a:t>đầu</a:t>
            </a:r>
            <a:r>
              <a:rPr lang="en-US" sz="2300" dirty="0">
                <a:sym typeface="Wingdings" panose="05000000000000000000" pitchFamily="2" charset="2"/>
              </a:rPr>
              <a:t> </a:t>
            </a:r>
            <a:r>
              <a:rPr lang="en-US" sz="2300" dirty="0" err="1">
                <a:sym typeface="Wingdings" panose="05000000000000000000" pitchFamily="2" charset="2"/>
              </a:rPr>
              <a:t>lạc</a:t>
            </a:r>
            <a:r>
              <a:rPr lang="en-US" sz="2300" dirty="0">
                <a:sym typeface="Wingdings" panose="05000000000000000000" pitchFamily="2" charset="2"/>
              </a:rPr>
              <a:t> </a:t>
            </a:r>
            <a:r>
              <a:rPr lang="en-US" sz="2300" dirty="0" err="1">
                <a:sym typeface="Wingdings" panose="05000000000000000000" pitchFamily="2" charset="2"/>
              </a:rPr>
              <a:t>bước</a:t>
            </a:r>
            <a:r>
              <a:rPr lang="en-US" sz="2300" dirty="0">
                <a:sym typeface="Wingdings" panose="05000000000000000000" pitchFamily="2" charset="2"/>
              </a:rPr>
              <a:t> </a:t>
            </a:r>
            <a:r>
              <a:rPr lang="en-US" sz="2300" dirty="0" err="1">
                <a:sym typeface="Wingdings" panose="05000000000000000000" pitchFamily="2" charset="2"/>
              </a:rPr>
              <a:t>giữa</a:t>
            </a:r>
            <a:r>
              <a:rPr lang="en-US" sz="2300" dirty="0">
                <a:sym typeface="Wingdings" panose="05000000000000000000" pitchFamily="2" charset="2"/>
              </a:rPr>
              <a:t> </a:t>
            </a:r>
            <a:r>
              <a:rPr lang="en-US" sz="2300" dirty="0" err="1">
                <a:sym typeface="Wingdings" panose="05000000000000000000" pitchFamily="2" charset="2"/>
              </a:rPr>
              <a:t>cuộc</a:t>
            </a:r>
            <a:r>
              <a:rPr lang="en-US" sz="2300" dirty="0">
                <a:sym typeface="Wingdings" panose="05000000000000000000" pitchFamily="2" charset="2"/>
              </a:rPr>
              <a:t> </a:t>
            </a:r>
            <a:r>
              <a:rPr lang="en-US" sz="2300" dirty="0" err="1">
                <a:sym typeface="Wingdings" panose="05000000000000000000" pitchFamily="2" charset="2"/>
              </a:rPr>
              <a:t>đời</a:t>
            </a:r>
            <a:r>
              <a:rPr lang="en-US" sz="2300" dirty="0">
                <a:sym typeface="Wingdings" panose="05000000000000000000" pitchFamily="2" charset="2"/>
              </a:rPr>
              <a:t> </a:t>
            </a:r>
            <a:r>
              <a:rPr lang="en-US" sz="2300" dirty="0" err="1">
                <a:sym typeface="Wingdings" panose="05000000000000000000" pitchFamily="2" charset="2"/>
              </a:rPr>
              <a:t>ngang</a:t>
            </a:r>
            <a:r>
              <a:rPr lang="en-US" sz="2300" dirty="0">
                <a:sym typeface="Wingdings" panose="05000000000000000000" pitchFamily="2" charset="2"/>
              </a:rPr>
              <a:t> </a:t>
            </a:r>
            <a:r>
              <a:rPr lang="en-US" sz="2300" dirty="0" err="1">
                <a:sym typeface="Wingdings" panose="05000000000000000000" pitchFamily="2" charset="2"/>
              </a:rPr>
              <a:t>trái</a:t>
            </a:r>
            <a:r>
              <a:rPr lang="en-US" sz="2300" dirty="0">
                <a:sym typeface="Wingdings" panose="05000000000000000000" pitchFamily="2" charset="2"/>
              </a:rPr>
              <a:t>, </a:t>
            </a:r>
            <a:r>
              <a:rPr lang="en-US" sz="2300" dirty="0" err="1">
                <a:sym typeface="Wingdings" panose="05000000000000000000" pitchFamily="2" charset="2"/>
              </a:rPr>
              <a:t>mang</a:t>
            </a:r>
            <a:r>
              <a:rPr lang="en-US" sz="2300" dirty="0">
                <a:sym typeface="Wingdings" panose="05000000000000000000" pitchFamily="2" charset="2"/>
              </a:rPr>
              <a:t> </a:t>
            </a:r>
            <a:r>
              <a:rPr lang="en-US" sz="2300" dirty="0" err="1">
                <a:sym typeface="Wingdings" panose="05000000000000000000" pitchFamily="2" charset="2"/>
              </a:rPr>
              <a:t>tính</a:t>
            </a:r>
            <a:r>
              <a:rPr lang="en-US" sz="2300" dirty="0">
                <a:sym typeface="Wingdings" panose="05000000000000000000" pitchFamily="2" charset="2"/>
              </a:rPr>
              <a:t> </a:t>
            </a:r>
            <a:r>
              <a:rPr lang="en-US" sz="2300" dirty="0" err="1">
                <a:sym typeface="Wingdings" panose="05000000000000000000" pitchFamily="2" charset="2"/>
              </a:rPr>
              <a:t>dự</a:t>
            </a:r>
            <a:r>
              <a:rPr lang="en-US" sz="2300" dirty="0">
                <a:sym typeface="Wingdings" panose="05000000000000000000" pitchFamily="2" charset="2"/>
              </a:rPr>
              <a:t> </a:t>
            </a:r>
            <a:r>
              <a:rPr lang="en-US" sz="2300" dirty="0" err="1">
                <a:sym typeface="Wingdings" panose="05000000000000000000" pitchFamily="2" charset="2"/>
              </a:rPr>
              <a:t>cảm</a:t>
            </a:r>
            <a:r>
              <a:rPr lang="en-US" sz="2300" dirty="0">
                <a:sym typeface="Wingdings" panose="05000000000000000000" pitchFamily="2" charset="2"/>
              </a:rPr>
              <a:t> </a:t>
            </a:r>
            <a:r>
              <a:rPr lang="en-US" sz="2300" dirty="0" err="1">
                <a:sym typeface="Wingdings" panose="05000000000000000000" pitchFamily="2" charset="2"/>
              </a:rPr>
              <a:t>hãi</a:t>
            </a:r>
            <a:r>
              <a:rPr lang="en-US" sz="2300" dirty="0">
                <a:sym typeface="Wingdings" panose="05000000000000000000" pitchFamily="2" charset="2"/>
              </a:rPr>
              <a:t> </a:t>
            </a:r>
            <a:r>
              <a:rPr lang="en-US" sz="2300" dirty="0" err="1">
                <a:sym typeface="Wingdings" panose="05000000000000000000" pitchFamily="2" charset="2"/>
              </a:rPr>
              <a:t>hùng</a:t>
            </a:r>
            <a:r>
              <a:rPr lang="en-US" sz="2300" dirty="0">
                <a:sym typeface="Wingdings" panose="05000000000000000000" pitchFamily="2" charset="2"/>
              </a:rPr>
              <a:t>  </a:t>
            </a:r>
            <a:r>
              <a:rPr lang="en-US" sz="2300" b="1" dirty="0" err="1">
                <a:sym typeface="Wingdings" panose="05000000000000000000" pitchFamily="2" charset="2"/>
              </a:rPr>
              <a:t>diễn</a:t>
            </a:r>
            <a:r>
              <a:rPr lang="en-US" sz="2300" b="1" dirty="0">
                <a:sym typeface="Wingdings" panose="05000000000000000000" pitchFamily="2" charset="2"/>
              </a:rPr>
              <a:t> </a:t>
            </a:r>
            <a:r>
              <a:rPr lang="en-US" sz="2300" b="1" dirty="0" err="1">
                <a:sym typeface="Wingdings" panose="05000000000000000000" pitchFamily="2" charset="2"/>
              </a:rPr>
              <a:t>tả</a:t>
            </a:r>
            <a:r>
              <a:rPr lang="en-US" sz="2300" b="1" dirty="0">
                <a:sym typeface="Wingdings" panose="05000000000000000000" pitchFamily="2" charset="2"/>
              </a:rPr>
              <a:t> </a:t>
            </a:r>
            <a:r>
              <a:rPr lang="en-US" sz="2300" b="1" dirty="0" err="1">
                <a:sym typeface="Wingdings" panose="05000000000000000000" pitchFamily="2" charset="2"/>
              </a:rPr>
              <a:t>nỗi</a:t>
            </a:r>
            <a:r>
              <a:rPr lang="en-US" sz="2300" b="1" dirty="0">
                <a:sym typeface="Wingdings" panose="05000000000000000000" pitchFamily="2" charset="2"/>
              </a:rPr>
              <a:t> </a:t>
            </a:r>
            <a:r>
              <a:rPr lang="en-US" sz="2300" b="1" dirty="0" err="1">
                <a:sym typeface="Wingdings" panose="05000000000000000000" pitchFamily="2" charset="2"/>
              </a:rPr>
              <a:t>buồn</a:t>
            </a:r>
            <a:r>
              <a:rPr lang="en-US" sz="2300" b="1" dirty="0">
                <a:sym typeface="Wingdings" panose="05000000000000000000" pitchFamily="2" charset="2"/>
              </a:rPr>
              <a:t> </a:t>
            </a:r>
            <a:r>
              <a:rPr lang="en-US" sz="2300" b="1" dirty="0" err="1">
                <a:sym typeface="Wingdings" panose="05000000000000000000" pitchFamily="2" charset="2"/>
              </a:rPr>
              <a:t>vô</a:t>
            </a:r>
            <a:r>
              <a:rPr lang="en-US" sz="2300" b="1" dirty="0">
                <a:sym typeface="Wingdings" panose="05000000000000000000" pitchFamily="2" charset="2"/>
              </a:rPr>
              <a:t> </a:t>
            </a:r>
            <a:r>
              <a:rPr lang="en-US" sz="2300" b="1" dirty="0" err="1">
                <a:sym typeface="Wingdings" panose="05000000000000000000" pitchFamily="2" charset="2"/>
              </a:rPr>
              <a:t>vọng</a:t>
            </a:r>
            <a:r>
              <a:rPr lang="en-US" sz="2300" b="1" dirty="0">
                <a:sym typeface="Wingdings" panose="05000000000000000000" pitchFamily="2" charset="2"/>
              </a:rPr>
              <a:t>, </a:t>
            </a:r>
            <a:r>
              <a:rPr lang="en-US" sz="2300" b="1" dirty="0" err="1">
                <a:sym typeface="Wingdings" panose="05000000000000000000" pitchFamily="2" charset="2"/>
              </a:rPr>
              <a:t>vô</a:t>
            </a:r>
            <a:r>
              <a:rPr lang="en-US" sz="2300" b="1" dirty="0">
                <a:sym typeface="Wingdings" panose="05000000000000000000" pitchFamily="2" charset="2"/>
              </a:rPr>
              <a:t> </a:t>
            </a:r>
            <a:r>
              <a:rPr lang="en-US" sz="2300" b="1" dirty="0" err="1">
                <a:sym typeface="Wingdings" panose="05000000000000000000" pitchFamily="2" charset="2"/>
              </a:rPr>
              <a:t>tận</a:t>
            </a:r>
            <a:r>
              <a:rPr lang="en-US" sz="2300" b="1" dirty="0">
                <a:sym typeface="Wingdings" panose="05000000000000000000" pitchFamily="2" charset="2"/>
              </a:rPr>
              <a:t>.</a:t>
            </a:r>
          </a:p>
        </p:txBody>
      </p:sp>
      <p:sp>
        <p:nvSpPr>
          <p:cNvPr id="8" name="Right Arrow 7"/>
          <p:cNvSpPr/>
          <p:nvPr/>
        </p:nvSpPr>
        <p:spPr>
          <a:xfrm rot="5400000">
            <a:off x="4682778" y="2980598"/>
            <a:ext cx="528770" cy="617446"/>
          </a:xfrm>
          <a:prstGeom prst="rightArrow">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6152" y="514691"/>
            <a:ext cx="3552650" cy="18654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Rectangle 7"/>
          <p:cNvSpPr>
            <a:spLocks noChangeArrowheads="1"/>
          </p:cNvSpPr>
          <p:nvPr/>
        </p:nvSpPr>
        <p:spPr bwMode="auto">
          <a:xfrm>
            <a:off x="217393" y="43616"/>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11" name="Rectangle 7"/>
          <p:cNvSpPr>
            <a:spLocks noChangeArrowheads="1"/>
          </p:cNvSpPr>
          <p:nvPr/>
        </p:nvSpPr>
        <p:spPr bwMode="auto">
          <a:xfrm>
            <a:off x="369794" y="729416"/>
            <a:ext cx="724124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3. </a:t>
            </a:r>
            <a:r>
              <a:rPr lang="en-US" sz="2800" b="1" dirty="0" err="1" smtClean="0">
                <a:solidFill>
                  <a:schemeClr val="bg1"/>
                </a:solidFill>
                <a:latin typeface="Times New Roman" panose="02020603050405020304" pitchFamily="18" charset="0"/>
              </a:rPr>
              <a:t>Tâm</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trạng</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của</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Kiều</a:t>
            </a:r>
            <a:r>
              <a:rPr lang="en-US" sz="2800" b="1" dirty="0" smtClean="0">
                <a:solidFill>
                  <a:schemeClr val="bg1"/>
                </a:solidFill>
                <a:latin typeface="Times New Roman" panose="02020603050405020304" pitchFamily="18" charset="0"/>
              </a:rPr>
              <a:t> qua </a:t>
            </a:r>
            <a:r>
              <a:rPr lang="en-US" sz="2800" b="1" dirty="0" err="1" smtClean="0">
                <a:solidFill>
                  <a:schemeClr val="bg1"/>
                </a:solidFill>
                <a:latin typeface="Times New Roman" panose="02020603050405020304" pitchFamily="18" charset="0"/>
              </a:rPr>
              <a:t>cách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nhìn</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cảnh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vật</a:t>
            </a:r>
            <a:endParaRPr lang="en-US" sz="2800" b="1" dirty="0">
              <a:solidFill>
                <a:schemeClr val="bg1"/>
              </a:solidFill>
              <a:latin typeface="Times New Roman" panose="02020603050405020304" pitchFamily="18" charset="0"/>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3046" y="482107"/>
            <a:ext cx="3552650" cy="18654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3051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217393" y="43616"/>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69794" y="729416"/>
            <a:ext cx="724124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3. </a:t>
            </a:r>
            <a:r>
              <a:rPr lang="en-US" sz="2800" b="1" dirty="0" err="1" smtClean="0">
                <a:solidFill>
                  <a:schemeClr val="bg1"/>
                </a:solidFill>
                <a:latin typeface="Times New Roman" panose="02020603050405020304" pitchFamily="18" charset="0"/>
              </a:rPr>
              <a:t>Tâm</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trạng</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của</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Kiều</a:t>
            </a:r>
            <a:r>
              <a:rPr lang="en-US" sz="2800" b="1" dirty="0" smtClean="0">
                <a:solidFill>
                  <a:schemeClr val="bg1"/>
                </a:solidFill>
                <a:latin typeface="Times New Roman" panose="02020603050405020304" pitchFamily="18" charset="0"/>
              </a:rPr>
              <a:t> qua </a:t>
            </a:r>
            <a:r>
              <a:rPr lang="en-US" sz="2800" b="1" dirty="0" err="1" smtClean="0">
                <a:solidFill>
                  <a:schemeClr val="bg1"/>
                </a:solidFill>
                <a:latin typeface="Times New Roman" panose="02020603050405020304" pitchFamily="18" charset="0"/>
              </a:rPr>
              <a:t>cách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nhìn</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cảnh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vật</a:t>
            </a:r>
            <a:endParaRPr lang="en-US" sz="2800" b="1" dirty="0">
              <a:solidFill>
                <a:schemeClr val="bg1"/>
              </a:solidFill>
              <a:latin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5288" y="601754"/>
            <a:ext cx="3552650" cy="18654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angle 12"/>
          <p:cNvSpPr/>
          <p:nvPr/>
        </p:nvSpPr>
        <p:spPr>
          <a:xfrm>
            <a:off x="1515035" y="2772380"/>
            <a:ext cx="6096000" cy="3046988"/>
          </a:xfrm>
          <a:prstGeom prst="rect">
            <a:avLst/>
          </a:prstGeom>
        </p:spPr>
        <p:txBody>
          <a:bodyPr>
            <a:spAutoFit/>
          </a:bodyPr>
          <a:lstStyle/>
          <a:p>
            <a:pPr>
              <a:buFont typeface="Wingdings" panose="05000000000000000000" pitchFamily="2" charset="2"/>
              <a:buNone/>
            </a:pP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Buồn</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trông</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cửa</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bể</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chiều</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hôm</a:t>
            </a:r>
            <a:r>
              <a:rPr lang="en-US" sz="2400" i="1" dirty="0" smtClean="0">
                <a:solidFill>
                  <a:schemeClr val="bg1"/>
                </a:solidFill>
                <a:latin typeface="Times New Roman" panose="02020603050405020304" pitchFamily="18" charset="0"/>
              </a:rPr>
              <a:t>,</a:t>
            </a:r>
          </a:p>
          <a:p>
            <a:pPr>
              <a:buFont typeface="Wingdings" panose="05000000000000000000" pitchFamily="2" charset="2"/>
              <a:buNone/>
            </a:pPr>
            <a:r>
              <a:rPr lang="en-US" sz="2400" i="1" dirty="0" err="1" smtClean="0">
                <a:solidFill>
                  <a:schemeClr val="bg1"/>
                </a:solidFill>
                <a:latin typeface="Times New Roman" panose="02020603050405020304" pitchFamily="18" charset="0"/>
              </a:rPr>
              <a:t>Thuyền</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ai</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thấp</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thoáng</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cánh</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buồm</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xa</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xa</a:t>
            </a:r>
            <a:r>
              <a:rPr lang="en-US" sz="2400" i="1" dirty="0" smtClean="0">
                <a:solidFill>
                  <a:schemeClr val="bg1"/>
                </a:solidFill>
                <a:latin typeface="Times New Roman" panose="02020603050405020304" pitchFamily="18" charset="0"/>
              </a:rPr>
              <a:t>?</a:t>
            </a:r>
          </a:p>
          <a:p>
            <a:pPr>
              <a:buFont typeface="Wingdings" panose="05000000000000000000" pitchFamily="2" charset="2"/>
              <a:buNone/>
            </a:pP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Buồn</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trông</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ngọn</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nước</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mới</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sa</a:t>
            </a:r>
            <a:r>
              <a:rPr lang="en-US" sz="2400" i="1" dirty="0" smtClean="0">
                <a:solidFill>
                  <a:schemeClr val="bg1"/>
                </a:solidFill>
                <a:latin typeface="Times New Roman" panose="02020603050405020304" pitchFamily="18" charset="0"/>
              </a:rPr>
              <a:t>,</a:t>
            </a:r>
          </a:p>
          <a:p>
            <a:pPr>
              <a:buFont typeface="Wingdings" panose="05000000000000000000" pitchFamily="2" charset="2"/>
              <a:buNone/>
            </a:pPr>
            <a:r>
              <a:rPr lang="en-US" sz="2400" i="1" dirty="0" err="1" smtClean="0">
                <a:solidFill>
                  <a:schemeClr val="bg1"/>
                </a:solidFill>
                <a:latin typeface="Times New Roman" panose="02020603050405020304" pitchFamily="18" charset="0"/>
              </a:rPr>
              <a:t>Hoa</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trôi</a:t>
            </a:r>
            <a:r>
              <a:rPr lang="en-US" sz="2400" i="1" dirty="0" smtClean="0">
                <a:solidFill>
                  <a:schemeClr val="bg1"/>
                </a:solidFill>
                <a:latin typeface="Times New Roman" panose="02020603050405020304" pitchFamily="18" charset="0"/>
              </a:rPr>
              <a:t> man </a:t>
            </a:r>
            <a:r>
              <a:rPr lang="en-US" sz="2400" i="1" dirty="0" err="1" smtClean="0">
                <a:solidFill>
                  <a:schemeClr val="bg1"/>
                </a:solidFill>
                <a:latin typeface="Times New Roman" panose="02020603050405020304" pitchFamily="18" charset="0"/>
              </a:rPr>
              <a:t>mác</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biết</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là</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về</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đâu</a:t>
            </a:r>
            <a:r>
              <a:rPr lang="en-US" sz="2400" i="1" dirty="0" smtClean="0">
                <a:solidFill>
                  <a:schemeClr val="bg1"/>
                </a:solidFill>
                <a:latin typeface="Times New Roman" panose="02020603050405020304" pitchFamily="18" charset="0"/>
              </a:rPr>
              <a:t> ?</a:t>
            </a:r>
          </a:p>
          <a:p>
            <a:pPr>
              <a:buFont typeface="Wingdings" panose="05000000000000000000" pitchFamily="2" charset="2"/>
              <a:buNone/>
            </a:pP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Buồn</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trông</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nội</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cỏ</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rầu</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rầu</a:t>
            </a:r>
            <a:r>
              <a:rPr lang="en-US" sz="2400" i="1" dirty="0" smtClean="0">
                <a:solidFill>
                  <a:schemeClr val="bg1"/>
                </a:solidFill>
                <a:latin typeface="Times New Roman" panose="02020603050405020304" pitchFamily="18" charset="0"/>
              </a:rPr>
              <a:t>,</a:t>
            </a:r>
          </a:p>
          <a:p>
            <a:pPr>
              <a:buFont typeface="Wingdings" panose="05000000000000000000" pitchFamily="2" charset="2"/>
              <a:buNone/>
            </a:pPr>
            <a:r>
              <a:rPr lang="en-US" sz="2400" i="1" dirty="0" err="1" smtClean="0">
                <a:solidFill>
                  <a:schemeClr val="bg1"/>
                </a:solidFill>
                <a:latin typeface="Times New Roman" panose="02020603050405020304" pitchFamily="18" charset="0"/>
              </a:rPr>
              <a:t>Chân</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mây</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mạt</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đất</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một</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màu</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xanh</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xanh</a:t>
            </a:r>
            <a:r>
              <a:rPr lang="en-US" sz="2400" i="1" dirty="0" smtClean="0">
                <a:solidFill>
                  <a:schemeClr val="bg1"/>
                </a:solidFill>
                <a:latin typeface="Times New Roman" panose="02020603050405020304" pitchFamily="18" charset="0"/>
              </a:rPr>
              <a:t>.</a:t>
            </a:r>
          </a:p>
          <a:p>
            <a:pPr>
              <a:buFont typeface="Wingdings" panose="05000000000000000000" pitchFamily="2" charset="2"/>
              <a:buNone/>
            </a:pP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Buồn</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trông</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gió</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cuốn</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mặt</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duềnh</a:t>
            </a:r>
            <a:r>
              <a:rPr lang="en-US" sz="2400" i="1" dirty="0" smtClean="0">
                <a:solidFill>
                  <a:schemeClr val="bg1"/>
                </a:solidFill>
                <a:latin typeface="Times New Roman" panose="02020603050405020304" pitchFamily="18" charset="0"/>
              </a:rPr>
              <a:t>,</a:t>
            </a:r>
          </a:p>
          <a:p>
            <a:pPr>
              <a:buFont typeface="Wingdings" panose="05000000000000000000" pitchFamily="2" charset="2"/>
              <a:buNone/>
            </a:pPr>
            <a:r>
              <a:rPr lang="en-US" sz="2400" i="1" dirty="0" err="1" smtClean="0">
                <a:solidFill>
                  <a:schemeClr val="bg1"/>
                </a:solidFill>
                <a:latin typeface="Times New Roman" panose="02020603050405020304" pitchFamily="18" charset="0"/>
              </a:rPr>
              <a:t>Ầm</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ầm</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tiếng</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sóng</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kêu</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quanh</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ghế</a:t>
            </a:r>
            <a:r>
              <a:rPr lang="en-US" sz="2400" i="1" dirty="0" smtClean="0">
                <a:solidFill>
                  <a:schemeClr val="bg1"/>
                </a:solidFill>
                <a:latin typeface="Times New Roman" panose="02020603050405020304" pitchFamily="18" charset="0"/>
              </a:rPr>
              <a:t> </a:t>
            </a:r>
            <a:r>
              <a:rPr lang="en-US" sz="2400" i="1" dirty="0" err="1" smtClean="0">
                <a:solidFill>
                  <a:schemeClr val="bg1"/>
                </a:solidFill>
                <a:latin typeface="Times New Roman" panose="02020603050405020304" pitchFamily="18" charset="0"/>
              </a:rPr>
              <a:t>ngồi</a:t>
            </a:r>
            <a:endParaRPr lang="en-US" sz="2400" dirty="0"/>
          </a:p>
        </p:txBody>
      </p:sp>
      <p:sp>
        <p:nvSpPr>
          <p:cNvPr id="14" name="Text Box 3"/>
          <p:cNvSpPr txBox="1">
            <a:spLocks noChangeArrowheads="1"/>
          </p:cNvSpPr>
          <p:nvPr/>
        </p:nvSpPr>
        <p:spPr bwMode="auto">
          <a:xfrm>
            <a:off x="838946" y="1724704"/>
            <a:ext cx="6302935" cy="585787"/>
          </a:xfrm>
          <a:prstGeom prst="rect">
            <a:avLst/>
          </a:prstGeom>
          <a:solidFill>
            <a:schemeClr val="tx2">
              <a:lumMod val="40000"/>
              <a:lumOff val="60000"/>
            </a:schemeClr>
          </a:solidFill>
          <a:ln>
            <a:noFill/>
          </a:ln>
        </p:spPr>
        <p:txBody>
          <a:bodyPr wrap="squar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 typeface="Wingdings 2" panose="05020102010507070707" pitchFamily="18" charset="2"/>
              <a:buNone/>
            </a:pPr>
            <a:r>
              <a:rPr lang="en-US" sz="3200" b="1" i="1" dirty="0">
                <a:latin typeface="Calibri" panose="020F0502020204030204" pitchFamily="34" charset="0"/>
              </a:rPr>
              <a:t>4 </a:t>
            </a:r>
            <a:r>
              <a:rPr lang="en-US" sz="3200" b="1" i="1" dirty="0" err="1">
                <a:latin typeface="Calibri" panose="020F0502020204030204" pitchFamily="34" charset="0"/>
              </a:rPr>
              <a:t>cảnh</a:t>
            </a:r>
            <a:r>
              <a:rPr lang="en-US" sz="3200" b="1" i="1" dirty="0">
                <a:latin typeface="Calibri" panose="020F0502020204030204" pitchFamily="34" charset="0"/>
              </a:rPr>
              <a:t> </a:t>
            </a:r>
            <a:r>
              <a:rPr lang="en-US" sz="3200" b="1" i="1" dirty="0" err="1">
                <a:latin typeface="Calibri" panose="020F0502020204030204" pitchFamily="34" charset="0"/>
              </a:rPr>
              <a:t>diễn</a:t>
            </a:r>
            <a:r>
              <a:rPr lang="en-US" sz="3200" b="1" i="1" dirty="0">
                <a:latin typeface="Calibri" panose="020F0502020204030204" pitchFamily="34" charset="0"/>
              </a:rPr>
              <a:t> </a:t>
            </a:r>
            <a:r>
              <a:rPr lang="en-US" sz="3200" b="1" i="1" dirty="0" err="1">
                <a:latin typeface="Calibri" panose="020F0502020204030204" pitchFamily="34" charset="0"/>
              </a:rPr>
              <a:t>tả</a:t>
            </a:r>
            <a:r>
              <a:rPr lang="en-US" sz="3200" b="1" i="1" dirty="0">
                <a:latin typeface="Calibri" panose="020F0502020204030204" pitchFamily="34" charset="0"/>
              </a:rPr>
              <a:t> </a:t>
            </a:r>
            <a:r>
              <a:rPr lang="en-US" sz="3200" b="1" i="1" dirty="0" err="1">
                <a:latin typeface="Calibri" panose="020F0502020204030204" pitchFamily="34" charset="0"/>
              </a:rPr>
              <a:t>tâm</a:t>
            </a:r>
            <a:r>
              <a:rPr lang="en-US" sz="3200" b="1" i="1" dirty="0">
                <a:latin typeface="Calibri" panose="020F0502020204030204" pitchFamily="34" charset="0"/>
              </a:rPr>
              <a:t> </a:t>
            </a:r>
            <a:r>
              <a:rPr lang="en-US" sz="3200" b="1" i="1" dirty="0" err="1">
                <a:latin typeface="Calibri" panose="020F0502020204030204" pitchFamily="34" charset="0"/>
              </a:rPr>
              <a:t>trạng</a:t>
            </a:r>
            <a:r>
              <a:rPr lang="en-US" sz="3200" b="1" i="1" dirty="0">
                <a:latin typeface="Calibri" panose="020F0502020204030204" pitchFamily="34" charset="0"/>
              </a:rPr>
              <a:t> </a:t>
            </a:r>
            <a:r>
              <a:rPr lang="en-US" sz="3200" b="1" i="1" dirty="0" err="1">
                <a:latin typeface="Calibri" panose="020F0502020204030204" pitchFamily="34" charset="0"/>
              </a:rPr>
              <a:t>của</a:t>
            </a:r>
            <a:r>
              <a:rPr lang="en-US" sz="3200" b="1" i="1" dirty="0">
                <a:latin typeface="Calibri" panose="020F0502020204030204" pitchFamily="34" charset="0"/>
              </a:rPr>
              <a:t> </a:t>
            </a:r>
            <a:r>
              <a:rPr lang="en-US" sz="3200" b="1" i="1" dirty="0" err="1">
                <a:latin typeface="Calibri" panose="020F0502020204030204" pitchFamily="34" charset="0"/>
              </a:rPr>
              <a:t>Kiều</a:t>
            </a:r>
            <a:endParaRPr lang="en-US" sz="3200" b="1" i="1" dirty="0">
              <a:latin typeface="Calibri" panose="020F0502020204030204" pitchFamily="34" charset="0"/>
            </a:endParaRPr>
          </a:p>
        </p:txBody>
      </p:sp>
      <p:sp>
        <p:nvSpPr>
          <p:cNvPr id="15" name="Right Brace 14"/>
          <p:cNvSpPr/>
          <p:nvPr/>
        </p:nvSpPr>
        <p:spPr>
          <a:xfrm>
            <a:off x="6777318" y="2772380"/>
            <a:ext cx="174811" cy="7104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Right Brace 15"/>
          <p:cNvSpPr/>
          <p:nvPr/>
        </p:nvSpPr>
        <p:spPr>
          <a:xfrm>
            <a:off x="6122894" y="3585466"/>
            <a:ext cx="174811" cy="7104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Right Brace 16"/>
          <p:cNvSpPr/>
          <p:nvPr/>
        </p:nvSpPr>
        <p:spPr>
          <a:xfrm>
            <a:off x="6521824" y="4295874"/>
            <a:ext cx="174811" cy="7104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Right Brace 17"/>
          <p:cNvSpPr/>
          <p:nvPr/>
        </p:nvSpPr>
        <p:spPr>
          <a:xfrm>
            <a:off x="6952129" y="5023379"/>
            <a:ext cx="174811" cy="7104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354885" y="2927529"/>
            <a:ext cx="1171206" cy="400110"/>
          </a:xfrm>
          <a:prstGeom prst="rect">
            <a:avLst/>
          </a:prstGeom>
          <a:noFill/>
        </p:spPr>
        <p:txBody>
          <a:bodyPr wrap="square" rtlCol="0">
            <a:spAutoFit/>
          </a:bodyPr>
          <a:lstStyle/>
          <a:p>
            <a:r>
              <a:rPr lang="en-US" sz="20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Cảnh</a:t>
            </a:r>
            <a:r>
              <a:rPr lang="en-US" sz="2000" b="1" dirty="0" smtClean="0">
                <a:solidFill>
                  <a:schemeClr val="accent5">
                    <a:lumMod val="60000"/>
                    <a:lumOff val="40000"/>
                  </a:schemeClr>
                </a:solidFill>
                <a:latin typeface="Times New Roman" panose="02020603050405020304" pitchFamily="18" charset="0"/>
                <a:cs typeface="Times New Roman" panose="02020603050405020304" pitchFamily="18" charset="0"/>
              </a:rPr>
              <a:t> 1</a:t>
            </a:r>
            <a:endParaRPr lang="en-US" sz="2000" b="1" dirty="0">
              <a:solidFill>
                <a:schemeClr val="accent5">
                  <a:lumMod val="60000"/>
                  <a:lumOff val="40000"/>
                </a:schemeClr>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6439829" y="3682311"/>
            <a:ext cx="1171206" cy="400110"/>
          </a:xfrm>
          <a:prstGeom prst="rect">
            <a:avLst/>
          </a:prstGeom>
          <a:noFill/>
        </p:spPr>
        <p:txBody>
          <a:bodyPr wrap="square" rtlCol="0">
            <a:spAutoFit/>
          </a:bodyPr>
          <a:lstStyle/>
          <a:p>
            <a:r>
              <a:rPr lang="en-US" sz="20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Cảnh</a:t>
            </a:r>
            <a:r>
              <a:rPr lang="en-US" sz="2000" b="1" dirty="0" smtClean="0">
                <a:solidFill>
                  <a:schemeClr val="accent5">
                    <a:lumMod val="60000"/>
                    <a:lumOff val="40000"/>
                  </a:schemeClr>
                </a:solidFill>
                <a:latin typeface="Times New Roman" panose="02020603050405020304" pitchFamily="18" charset="0"/>
                <a:cs typeface="Times New Roman" panose="02020603050405020304" pitchFamily="18" charset="0"/>
              </a:rPr>
              <a:t> 2</a:t>
            </a:r>
            <a:endParaRPr lang="en-US" sz="2000" b="1" dirty="0">
              <a:solidFill>
                <a:schemeClr val="accent5">
                  <a:lumMod val="60000"/>
                  <a:lumOff val="40000"/>
                </a:schemeClr>
              </a:solidFill>
              <a:latin typeface="Times New Roman" panose="02020603050405020304" pitchFamily="18" charset="0"/>
              <a:cs typeface="Times New Roman" panose="02020603050405020304" pitchFamily="18" charset="0"/>
            </a:endParaRPr>
          </a:p>
        </p:txBody>
      </p:sp>
      <p:sp>
        <p:nvSpPr>
          <p:cNvPr id="21" name="TextBox 20"/>
          <p:cNvSpPr txBox="1"/>
          <p:nvPr/>
        </p:nvSpPr>
        <p:spPr>
          <a:xfrm>
            <a:off x="6973557" y="4437093"/>
            <a:ext cx="1171206" cy="400110"/>
          </a:xfrm>
          <a:prstGeom prst="rect">
            <a:avLst/>
          </a:prstGeom>
          <a:noFill/>
        </p:spPr>
        <p:txBody>
          <a:bodyPr wrap="square" rtlCol="0">
            <a:spAutoFit/>
          </a:bodyPr>
          <a:lstStyle/>
          <a:p>
            <a:r>
              <a:rPr lang="en-US" sz="20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Cảnh</a:t>
            </a:r>
            <a:r>
              <a:rPr lang="en-US" sz="2000" b="1" dirty="0" smtClean="0">
                <a:solidFill>
                  <a:schemeClr val="accent5">
                    <a:lumMod val="60000"/>
                    <a:lumOff val="40000"/>
                  </a:schemeClr>
                </a:solidFill>
                <a:latin typeface="Times New Roman" panose="02020603050405020304" pitchFamily="18" charset="0"/>
                <a:cs typeface="Times New Roman" panose="02020603050405020304" pitchFamily="18" charset="0"/>
              </a:rPr>
              <a:t> 3</a:t>
            </a:r>
            <a:endParaRPr lang="en-US" sz="2000" b="1" dirty="0">
              <a:solidFill>
                <a:schemeClr val="accent5">
                  <a:lumMod val="60000"/>
                  <a:lumOff val="40000"/>
                </a:schemeClr>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7482960" y="5178528"/>
            <a:ext cx="1171206" cy="400110"/>
          </a:xfrm>
          <a:prstGeom prst="rect">
            <a:avLst/>
          </a:prstGeom>
          <a:noFill/>
        </p:spPr>
        <p:txBody>
          <a:bodyPr wrap="square" rtlCol="0">
            <a:spAutoFit/>
          </a:bodyPr>
          <a:lstStyle/>
          <a:p>
            <a:r>
              <a:rPr lang="en-US" sz="20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Cảnh</a:t>
            </a:r>
            <a:r>
              <a:rPr lang="en-US" sz="2000" b="1" dirty="0" smtClean="0">
                <a:solidFill>
                  <a:schemeClr val="accent5">
                    <a:lumMod val="60000"/>
                    <a:lumOff val="40000"/>
                  </a:schemeClr>
                </a:solidFill>
                <a:latin typeface="Times New Roman" panose="02020603050405020304" pitchFamily="18" charset="0"/>
                <a:cs typeface="Times New Roman" panose="02020603050405020304" pitchFamily="18" charset="0"/>
              </a:rPr>
              <a:t> 4</a:t>
            </a:r>
            <a:endParaRPr lang="en-US" sz="2000" b="1" dirty="0">
              <a:solidFill>
                <a:schemeClr val="accent5">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899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2000"/>
                                        <p:tgtEl>
                                          <p:spTgt spid="1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circle(in)">
                                      <p:cBhvr>
                                        <p:cTn id="10" dur="2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circle(in)">
                                      <p:cBhvr>
                                        <p:cTn id="15" dur="2000"/>
                                        <p:tgtEl>
                                          <p:spTgt spid="20"/>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circle(in)">
                                      <p:cBhvr>
                                        <p:cTn id="18" dur="2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circle(in)">
                                      <p:cBhvr>
                                        <p:cTn id="23" dur="2000"/>
                                        <p:tgtEl>
                                          <p:spTgt spid="17"/>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circle(in)">
                                      <p:cBhvr>
                                        <p:cTn id="26" dur="2000"/>
                                        <p:tgtEl>
                                          <p:spTgt spid="21"/>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circle(in)">
                                      <p:cBhvr>
                                        <p:cTn id="31" dur="2000"/>
                                        <p:tgtEl>
                                          <p:spTgt spid="22"/>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circle(in)">
                                      <p:cBhvr>
                                        <p:cTn id="34"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p:bldP spid="20" grpId="0"/>
      <p:bldP spid="21"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217393" y="43616"/>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69794" y="729416"/>
            <a:ext cx="724124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3. </a:t>
            </a:r>
            <a:r>
              <a:rPr lang="en-US" sz="2800" b="1" dirty="0" err="1" smtClean="0">
                <a:solidFill>
                  <a:schemeClr val="bg1"/>
                </a:solidFill>
                <a:latin typeface="Times New Roman" panose="02020603050405020304" pitchFamily="18" charset="0"/>
              </a:rPr>
              <a:t>Tâm</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trạng</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của</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Kiều</a:t>
            </a:r>
            <a:r>
              <a:rPr lang="en-US" sz="2800" b="1" dirty="0" smtClean="0">
                <a:solidFill>
                  <a:schemeClr val="bg1"/>
                </a:solidFill>
                <a:latin typeface="Times New Roman" panose="02020603050405020304" pitchFamily="18" charset="0"/>
              </a:rPr>
              <a:t> qua </a:t>
            </a:r>
            <a:r>
              <a:rPr lang="en-US" sz="2800" b="1" dirty="0" err="1" smtClean="0">
                <a:solidFill>
                  <a:schemeClr val="bg1"/>
                </a:solidFill>
                <a:latin typeface="Times New Roman" panose="02020603050405020304" pitchFamily="18" charset="0"/>
              </a:rPr>
              <a:t>cách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nhìn</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cảnh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vật</a:t>
            </a:r>
            <a:endParaRPr lang="en-US" sz="2800" b="1" dirty="0">
              <a:solidFill>
                <a:schemeClr val="bg1"/>
              </a:solidFill>
              <a:latin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696" y="3697215"/>
            <a:ext cx="3552650" cy="18654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Text Box 12"/>
          <p:cNvSpPr txBox="1">
            <a:spLocks noChangeArrowheads="1"/>
          </p:cNvSpPr>
          <p:nvPr/>
        </p:nvSpPr>
        <p:spPr bwMode="auto">
          <a:xfrm>
            <a:off x="217393" y="2718364"/>
            <a:ext cx="6096000" cy="784830"/>
          </a:xfrm>
          <a:prstGeom prst="rect">
            <a:avLst/>
          </a:prstGeom>
          <a:solidFill>
            <a:schemeClr val="tx1"/>
          </a:solidFill>
          <a:ln w="9525">
            <a:solidFill>
              <a:schemeClr val="tx1"/>
            </a:solidFill>
            <a:miter lim="800000"/>
            <a:headEnd/>
            <a:tailEnd/>
          </a:ln>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Buồn</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trông</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cửa</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bể</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chiều</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hôm</a:t>
            </a:r>
            <a:r>
              <a:rPr lang="en-US" sz="1800" b="1" i="1" dirty="0">
                <a:solidFill>
                  <a:schemeClr val="bg1"/>
                </a:solidFill>
                <a:latin typeface="Times New Roman" panose="02020603050405020304" pitchFamily="18" charset="0"/>
              </a:rPr>
              <a:t>,</a:t>
            </a:r>
          </a:p>
          <a:p>
            <a:pPr>
              <a:spcBef>
                <a:spcPct val="50000"/>
              </a:spcBef>
              <a:buClrTx/>
              <a:buSzTx/>
              <a:buFontTx/>
              <a:buNone/>
            </a:pP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Thuyền</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ai</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thấp</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thoáng</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cánh</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buồm</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xa</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xa</a:t>
            </a:r>
            <a:r>
              <a:rPr lang="en-US" sz="1800" b="1" i="1" dirty="0">
                <a:solidFill>
                  <a:schemeClr val="bg1"/>
                </a:solidFill>
                <a:latin typeface="Times New Roman" panose="02020603050405020304" pitchFamily="18" charset="0"/>
              </a:rPr>
              <a:t> ?</a:t>
            </a:r>
          </a:p>
        </p:txBody>
      </p:sp>
      <p:sp>
        <p:nvSpPr>
          <p:cNvPr id="8" name="Text Box 5"/>
          <p:cNvSpPr txBox="1">
            <a:spLocks noChangeArrowheads="1"/>
          </p:cNvSpPr>
          <p:nvPr/>
        </p:nvSpPr>
        <p:spPr bwMode="auto">
          <a:xfrm>
            <a:off x="5441575" y="5131660"/>
            <a:ext cx="6387353" cy="1569660"/>
          </a:xfrm>
          <a:prstGeom prst="rect">
            <a:avLst/>
          </a:prstGeom>
          <a:solidFill>
            <a:schemeClr val="bg1"/>
          </a:solidFill>
          <a:ln>
            <a:noFill/>
          </a:ln>
        </p:spPr>
        <p:txBody>
          <a:bodyPr wrap="squar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2400" b="1" dirty="0">
                <a:solidFill>
                  <a:srgbClr val="FF0000"/>
                </a:solidFill>
                <a:latin typeface="Times New Roman" panose="02020603050405020304" pitchFamily="18" charset="0"/>
              </a:rPr>
              <a:t>=&gt; </a:t>
            </a:r>
            <a:r>
              <a:rPr lang="en-US" sz="2400" b="1" dirty="0" err="1">
                <a:solidFill>
                  <a:srgbClr val="FF0000"/>
                </a:solidFill>
                <a:latin typeface="Times New Roman" panose="02020603050405020304" pitchFamily="18" charset="0"/>
              </a:rPr>
              <a:t>Ẩn</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dụ</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cho</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số</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phận</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của</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Kiều</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đang</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lênh</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đênh</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giữa</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dòng</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đời</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biết</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bao</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giờ</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mới</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trở</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về</a:t>
            </a:r>
            <a:r>
              <a:rPr lang="en-US" sz="2400" b="1" dirty="0">
                <a:solidFill>
                  <a:srgbClr val="FF0000"/>
                </a:solidFill>
                <a:latin typeface="Times New Roman" panose="02020603050405020304" pitchFamily="18" charset="0"/>
              </a:rPr>
              <a:t> sum </a:t>
            </a:r>
            <a:r>
              <a:rPr lang="en-US" sz="2400" b="1" dirty="0" err="1">
                <a:solidFill>
                  <a:srgbClr val="FF0000"/>
                </a:solidFill>
                <a:latin typeface="Times New Roman" panose="02020603050405020304" pitchFamily="18" charset="0"/>
              </a:rPr>
              <a:t>họp</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đoàn</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tụ</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với</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những</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người</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thân</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yêu</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Nỗi</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nhớ</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quê</a:t>
            </a:r>
            <a:r>
              <a:rPr lang="en-US" sz="2400" b="1" dirty="0">
                <a:solidFill>
                  <a:srgbClr val="FF0000"/>
                </a:solidFill>
                <a:latin typeface="Times New Roman" panose="02020603050405020304" pitchFamily="18" charset="0"/>
              </a:rPr>
              <a:t> </a:t>
            </a:r>
            <a:r>
              <a:rPr lang="en-US" sz="2400" b="1" dirty="0" err="1">
                <a:solidFill>
                  <a:srgbClr val="FF0000"/>
                </a:solidFill>
                <a:latin typeface="Times New Roman" panose="02020603050405020304" pitchFamily="18" charset="0"/>
              </a:rPr>
              <a:t>hương</a:t>
            </a:r>
            <a:r>
              <a:rPr lang="en-US" sz="2400" b="1" dirty="0">
                <a:solidFill>
                  <a:srgbClr val="FF0000"/>
                </a:solidFill>
                <a:latin typeface="Times New Roman" panose="02020603050405020304" pitchFamily="18" charset="0"/>
              </a:rPr>
              <a:t> da </a:t>
            </a:r>
            <a:r>
              <a:rPr lang="en-US" sz="2400" b="1" dirty="0" err="1">
                <a:solidFill>
                  <a:srgbClr val="FF0000"/>
                </a:solidFill>
                <a:latin typeface="Times New Roman" panose="02020603050405020304" pitchFamily="18" charset="0"/>
              </a:rPr>
              <a:t>diết</a:t>
            </a:r>
            <a:endParaRPr lang="en-US" sz="2400" b="1" dirty="0">
              <a:solidFill>
                <a:srgbClr val="FF0000"/>
              </a:solidFill>
              <a:latin typeface="Times New Roman" panose="02020603050405020304" pitchFamily="18" charset="0"/>
            </a:endParaRPr>
          </a:p>
        </p:txBody>
      </p:sp>
      <p:sp>
        <p:nvSpPr>
          <p:cNvPr id="9" name="TextBox 8"/>
          <p:cNvSpPr txBox="1">
            <a:spLocks noChangeArrowheads="1"/>
          </p:cNvSpPr>
          <p:nvPr/>
        </p:nvSpPr>
        <p:spPr bwMode="auto">
          <a:xfrm>
            <a:off x="5459506" y="1619956"/>
            <a:ext cx="6387352" cy="3046988"/>
          </a:xfrm>
          <a:prstGeom prst="rect">
            <a:avLst/>
          </a:prstGeom>
          <a:solidFill>
            <a:schemeClr val="tx2">
              <a:lumMod val="40000"/>
              <a:lumOff val="60000"/>
            </a:schemeClr>
          </a:solidFill>
          <a:ln>
            <a:noFill/>
          </a:ln>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dirty="0" err="1"/>
              <a:t>Thời</a:t>
            </a:r>
            <a:r>
              <a:rPr lang="en-US" dirty="0"/>
              <a:t> </a:t>
            </a:r>
            <a:r>
              <a:rPr lang="en-US" dirty="0" err="1"/>
              <a:t>gian</a:t>
            </a:r>
            <a:r>
              <a:rPr lang="en-US" dirty="0"/>
              <a:t> </a:t>
            </a:r>
            <a:r>
              <a:rPr lang="en-US" dirty="0" err="1"/>
              <a:t>buổi</a:t>
            </a:r>
            <a:r>
              <a:rPr lang="en-US" dirty="0"/>
              <a:t> </a:t>
            </a:r>
            <a:r>
              <a:rPr lang="en-US" b="1" dirty="0" err="1"/>
              <a:t>chiều</a:t>
            </a:r>
            <a:r>
              <a:rPr lang="en-US" b="1" dirty="0"/>
              <a:t> </a:t>
            </a:r>
            <a:r>
              <a:rPr lang="en-US" b="1" dirty="0" err="1"/>
              <a:t>hôm</a:t>
            </a:r>
            <a:r>
              <a:rPr lang="en-US" b="1" dirty="0"/>
              <a:t>: </a:t>
            </a:r>
            <a:r>
              <a:rPr lang="en-US" b="1" dirty="0" err="1"/>
              <a:t>khiến</a:t>
            </a:r>
            <a:r>
              <a:rPr lang="en-US" b="1" dirty="0"/>
              <a:t> </a:t>
            </a:r>
            <a:r>
              <a:rPr lang="en-US" b="1" dirty="0" err="1"/>
              <a:t>cho</a:t>
            </a:r>
            <a:r>
              <a:rPr lang="en-US" b="1" dirty="0"/>
              <a:t> </a:t>
            </a:r>
            <a:r>
              <a:rPr lang="en-US" b="1" dirty="0" err="1"/>
              <a:t>nỗi</a:t>
            </a:r>
            <a:r>
              <a:rPr lang="en-US" b="1" dirty="0"/>
              <a:t> </a:t>
            </a:r>
            <a:r>
              <a:rPr lang="en-US" b="1" dirty="0" err="1"/>
              <a:t>buồn</a:t>
            </a:r>
            <a:r>
              <a:rPr lang="en-US" b="1" dirty="0"/>
              <a:t> </a:t>
            </a:r>
            <a:r>
              <a:rPr lang="en-US" b="1" dirty="0" err="1"/>
              <a:t>thân</a:t>
            </a:r>
            <a:r>
              <a:rPr lang="en-US" b="1" dirty="0"/>
              <a:t> </a:t>
            </a:r>
            <a:r>
              <a:rPr lang="en-US" b="1" dirty="0" err="1"/>
              <a:t>phận</a:t>
            </a:r>
            <a:r>
              <a:rPr lang="en-US" b="1" dirty="0"/>
              <a:t> </a:t>
            </a:r>
            <a:r>
              <a:rPr lang="en-US" b="1" dirty="0" err="1"/>
              <a:t>trở</a:t>
            </a:r>
            <a:r>
              <a:rPr lang="en-US" b="1" dirty="0"/>
              <a:t> </a:t>
            </a:r>
            <a:r>
              <a:rPr lang="en-US" b="1" dirty="0" err="1"/>
              <a:t>nên</a:t>
            </a:r>
            <a:r>
              <a:rPr lang="en-US" b="1" dirty="0"/>
              <a:t> </a:t>
            </a:r>
            <a:r>
              <a:rPr lang="en-US" b="1" dirty="0" err="1"/>
              <a:t>thấm</a:t>
            </a:r>
            <a:r>
              <a:rPr lang="en-US" b="1" dirty="0"/>
              <a:t> </a:t>
            </a:r>
            <a:r>
              <a:rPr lang="en-US" b="1" dirty="0" err="1"/>
              <a:t>thía</a:t>
            </a:r>
            <a:r>
              <a:rPr lang="en-US" b="1" dirty="0"/>
              <a:t>.</a:t>
            </a:r>
          </a:p>
          <a:p>
            <a:pPr>
              <a:buFontTx/>
              <a:buChar char="-"/>
            </a:pPr>
            <a:r>
              <a:rPr lang="en-US" b="1" dirty="0" err="1"/>
              <a:t>Hình</a:t>
            </a:r>
            <a:r>
              <a:rPr lang="en-US" b="1" dirty="0"/>
              <a:t> </a:t>
            </a:r>
            <a:r>
              <a:rPr lang="en-US" b="1" dirty="0" err="1"/>
              <a:t>ảnh</a:t>
            </a:r>
            <a:r>
              <a:rPr lang="en-US" b="1" dirty="0"/>
              <a:t> </a:t>
            </a:r>
            <a:r>
              <a:rPr lang="en-US" b="1" dirty="0" err="1"/>
              <a:t>ẩn</a:t>
            </a:r>
            <a:r>
              <a:rPr lang="en-US" b="1" dirty="0"/>
              <a:t> </a:t>
            </a:r>
            <a:r>
              <a:rPr lang="en-US" b="1" dirty="0" err="1"/>
              <a:t>dụ</a:t>
            </a:r>
            <a:r>
              <a:rPr lang="en-US" b="1" dirty="0"/>
              <a:t> </a:t>
            </a:r>
            <a:r>
              <a:rPr lang="en-US" b="1" dirty="0" err="1"/>
              <a:t>cánh</a:t>
            </a:r>
            <a:r>
              <a:rPr lang="en-US" b="1" dirty="0"/>
              <a:t> </a:t>
            </a:r>
            <a:r>
              <a:rPr lang="en-US" b="1" dirty="0" err="1"/>
              <a:t>buồm</a:t>
            </a:r>
            <a:r>
              <a:rPr lang="en-US" b="1" dirty="0"/>
              <a:t>: </a:t>
            </a:r>
            <a:r>
              <a:rPr lang="en-US" dirty="0" err="1"/>
              <a:t>là</a:t>
            </a:r>
            <a:r>
              <a:rPr lang="en-US" dirty="0"/>
              <a:t> </a:t>
            </a:r>
            <a:r>
              <a:rPr lang="en-US" dirty="0" err="1"/>
              <a:t>hình</a:t>
            </a:r>
            <a:r>
              <a:rPr lang="en-US" dirty="0"/>
              <a:t> </a:t>
            </a:r>
            <a:r>
              <a:rPr lang="en-US" dirty="0" err="1"/>
              <a:t>ảnh</a:t>
            </a:r>
            <a:r>
              <a:rPr lang="en-US" dirty="0"/>
              <a:t> </a:t>
            </a:r>
            <a:r>
              <a:rPr lang="en-US" dirty="0" err="1"/>
              <a:t>rất</a:t>
            </a:r>
            <a:r>
              <a:rPr lang="en-US" dirty="0"/>
              <a:t> </a:t>
            </a:r>
            <a:r>
              <a:rPr lang="en-US" dirty="0" err="1"/>
              <a:t>đắt</a:t>
            </a:r>
            <a:r>
              <a:rPr lang="en-US" dirty="0"/>
              <a:t> </a:t>
            </a:r>
            <a:r>
              <a:rPr lang="en-US" dirty="0" err="1"/>
              <a:t>để</a:t>
            </a:r>
            <a:r>
              <a:rPr lang="en-US" dirty="0"/>
              <a:t> </a:t>
            </a:r>
            <a:r>
              <a:rPr lang="en-US" dirty="0" err="1"/>
              <a:t>thể</a:t>
            </a:r>
            <a:r>
              <a:rPr lang="en-US" dirty="0"/>
              <a:t> </a:t>
            </a:r>
            <a:r>
              <a:rPr lang="en-US" dirty="0" err="1"/>
              <a:t>hiện</a:t>
            </a:r>
            <a:r>
              <a:rPr lang="en-US" dirty="0"/>
              <a:t> </a:t>
            </a:r>
            <a:r>
              <a:rPr lang="en-US" b="1" dirty="0" err="1">
                <a:solidFill>
                  <a:srgbClr val="FF0000"/>
                </a:solidFill>
              </a:rPr>
              <a:t>ngoại</a:t>
            </a:r>
            <a:r>
              <a:rPr lang="en-US" b="1" dirty="0">
                <a:solidFill>
                  <a:srgbClr val="FF0000"/>
                </a:solidFill>
              </a:rPr>
              <a:t> </a:t>
            </a:r>
            <a:r>
              <a:rPr lang="en-US" b="1" dirty="0" err="1">
                <a:solidFill>
                  <a:srgbClr val="FF0000"/>
                </a:solidFill>
              </a:rPr>
              <a:t>cảnh</a:t>
            </a:r>
            <a:r>
              <a:rPr lang="en-US" b="1" dirty="0">
                <a:solidFill>
                  <a:srgbClr val="FF0000"/>
                </a:solidFill>
              </a:rPr>
              <a:t> </a:t>
            </a:r>
            <a:r>
              <a:rPr lang="en-US" b="1" dirty="0" err="1">
                <a:solidFill>
                  <a:srgbClr val="FF0000"/>
                </a:solidFill>
              </a:rPr>
              <a:t>và</a:t>
            </a:r>
            <a:r>
              <a:rPr lang="en-US" b="1" dirty="0">
                <a:solidFill>
                  <a:srgbClr val="FF0000"/>
                </a:solidFill>
              </a:rPr>
              <a:t> </a:t>
            </a:r>
            <a:r>
              <a:rPr lang="en-US" b="1" dirty="0" err="1">
                <a:solidFill>
                  <a:srgbClr val="FF0000"/>
                </a:solidFill>
              </a:rPr>
              <a:t>nội</a:t>
            </a:r>
            <a:r>
              <a:rPr lang="en-US" b="1" dirty="0">
                <a:solidFill>
                  <a:srgbClr val="FF0000"/>
                </a:solidFill>
              </a:rPr>
              <a:t> </a:t>
            </a:r>
            <a:r>
              <a:rPr lang="en-US" b="1" dirty="0" err="1">
                <a:solidFill>
                  <a:srgbClr val="FF0000"/>
                </a:solidFill>
              </a:rPr>
              <a:t>tâm</a:t>
            </a:r>
            <a:r>
              <a:rPr lang="en-US" b="1" dirty="0">
                <a:solidFill>
                  <a:srgbClr val="FF0000"/>
                </a:solidFill>
              </a:rPr>
              <a:t> </a:t>
            </a:r>
            <a:r>
              <a:rPr lang="en-US" b="1" dirty="0" err="1">
                <a:solidFill>
                  <a:srgbClr val="FF0000"/>
                </a:solidFill>
              </a:rPr>
              <a:t>nhân</a:t>
            </a:r>
            <a:r>
              <a:rPr lang="en-US" b="1" dirty="0">
                <a:solidFill>
                  <a:srgbClr val="FF0000"/>
                </a:solidFill>
              </a:rPr>
              <a:t> </a:t>
            </a:r>
            <a:r>
              <a:rPr lang="en-US" b="1" dirty="0" err="1">
                <a:solidFill>
                  <a:srgbClr val="FF0000"/>
                </a:solidFill>
              </a:rPr>
              <a:t>vật</a:t>
            </a:r>
            <a:r>
              <a:rPr lang="en-US" dirty="0"/>
              <a:t>. </a:t>
            </a:r>
            <a:r>
              <a:rPr lang="en-US" dirty="0" err="1"/>
              <a:t>Cánh</a:t>
            </a:r>
            <a:r>
              <a:rPr lang="en-US" dirty="0"/>
              <a:t> </a:t>
            </a:r>
            <a:r>
              <a:rPr lang="en-US" dirty="0" err="1"/>
              <a:t>buồm</a:t>
            </a:r>
            <a:r>
              <a:rPr lang="en-US" dirty="0"/>
              <a:t> </a:t>
            </a:r>
            <a:r>
              <a:rPr lang="en-US" dirty="0" err="1"/>
              <a:t>nhỏ</a:t>
            </a:r>
            <a:r>
              <a:rPr lang="en-US" dirty="0"/>
              <a:t> </a:t>
            </a:r>
            <a:r>
              <a:rPr lang="en-US" dirty="0" err="1"/>
              <a:t>nhoi</a:t>
            </a:r>
            <a:r>
              <a:rPr lang="en-US" dirty="0"/>
              <a:t> </a:t>
            </a:r>
            <a:r>
              <a:rPr lang="en-US" dirty="0" err="1"/>
              <a:t>đơn</a:t>
            </a:r>
            <a:r>
              <a:rPr lang="en-US" dirty="0"/>
              <a:t> </a:t>
            </a:r>
            <a:r>
              <a:rPr lang="en-US" dirty="0" err="1"/>
              <a:t>độc</a:t>
            </a:r>
            <a:r>
              <a:rPr lang="en-US" dirty="0"/>
              <a:t> </a:t>
            </a:r>
            <a:r>
              <a:rPr lang="en-US" dirty="0" err="1"/>
              <a:t>giữa</a:t>
            </a:r>
            <a:r>
              <a:rPr lang="en-US" dirty="0"/>
              <a:t> </a:t>
            </a:r>
            <a:r>
              <a:rPr lang="en-US" dirty="0" err="1"/>
              <a:t>biển</a:t>
            </a:r>
            <a:r>
              <a:rPr lang="en-US" dirty="0"/>
              <a:t> </a:t>
            </a:r>
            <a:r>
              <a:rPr lang="en-US" dirty="0" err="1"/>
              <a:t>nước</a:t>
            </a:r>
            <a:r>
              <a:rPr lang="en-US" dirty="0"/>
              <a:t> </a:t>
            </a:r>
            <a:r>
              <a:rPr lang="en-US" dirty="0" err="1"/>
              <a:t>mênh</a:t>
            </a:r>
            <a:r>
              <a:rPr lang="en-US" dirty="0"/>
              <a:t> </a:t>
            </a:r>
            <a:r>
              <a:rPr lang="en-US" dirty="0" err="1"/>
              <a:t>mông</a:t>
            </a:r>
            <a:r>
              <a:rPr lang="en-US" dirty="0"/>
              <a:t> </a:t>
            </a:r>
            <a:r>
              <a:rPr lang="en-US" dirty="0" err="1"/>
              <a:t>trong</a:t>
            </a:r>
            <a:r>
              <a:rPr lang="en-US" dirty="0"/>
              <a:t> </a:t>
            </a:r>
            <a:r>
              <a:rPr lang="en-US" dirty="0" err="1"/>
              <a:t>ánh</a:t>
            </a:r>
            <a:r>
              <a:rPr lang="en-US" dirty="0"/>
              <a:t> </a:t>
            </a:r>
            <a:r>
              <a:rPr lang="en-US" dirty="0" err="1"/>
              <a:t>sáng</a:t>
            </a:r>
            <a:r>
              <a:rPr lang="en-US" dirty="0"/>
              <a:t> le </a:t>
            </a:r>
            <a:r>
              <a:rPr lang="en-US" dirty="0" err="1"/>
              <a:t>lói</a:t>
            </a:r>
            <a:r>
              <a:rPr lang="en-US" dirty="0"/>
              <a:t> </a:t>
            </a:r>
            <a:r>
              <a:rPr lang="en-US" dirty="0" err="1"/>
              <a:t>cuối</a:t>
            </a:r>
            <a:r>
              <a:rPr lang="en-US" dirty="0"/>
              <a:t> </a:t>
            </a:r>
            <a:r>
              <a:rPr lang="en-US" dirty="0" err="1"/>
              <a:t>cùng</a:t>
            </a:r>
            <a:r>
              <a:rPr lang="en-US" dirty="0"/>
              <a:t> </a:t>
            </a:r>
            <a:r>
              <a:rPr lang="en-US" dirty="0" err="1"/>
              <a:t>của</a:t>
            </a:r>
            <a:r>
              <a:rPr lang="en-US" dirty="0"/>
              <a:t> </a:t>
            </a:r>
            <a:r>
              <a:rPr lang="en-US" dirty="0" err="1"/>
              <a:t>mặt</a:t>
            </a:r>
            <a:r>
              <a:rPr lang="en-US" dirty="0"/>
              <a:t> </a:t>
            </a:r>
            <a:r>
              <a:rPr lang="en-US" dirty="0" err="1"/>
              <a:t>trời</a:t>
            </a:r>
            <a:r>
              <a:rPr lang="en-US" dirty="0"/>
              <a:t> </a:t>
            </a:r>
            <a:r>
              <a:rPr lang="en-US" dirty="0" err="1"/>
              <a:t>sắp</a:t>
            </a:r>
            <a:r>
              <a:rPr lang="en-US" dirty="0"/>
              <a:t> </a:t>
            </a:r>
            <a:r>
              <a:rPr lang="en-US" dirty="0" err="1"/>
              <a:t>tắt</a:t>
            </a:r>
            <a:r>
              <a:rPr lang="en-US" dirty="0"/>
              <a:t>. </a:t>
            </a:r>
            <a:r>
              <a:rPr lang="en-US" dirty="0" err="1"/>
              <a:t>Còn</a:t>
            </a:r>
            <a:r>
              <a:rPr lang="en-US" dirty="0"/>
              <a:t> </a:t>
            </a:r>
            <a:r>
              <a:rPr lang="en-US" dirty="0" err="1"/>
              <a:t>thuyền</a:t>
            </a:r>
            <a:r>
              <a:rPr lang="en-US" dirty="0"/>
              <a:t> </a:t>
            </a:r>
            <a:r>
              <a:rPr lang="en-US" dirty="0" err="1"/>
              <a:t>mỗi</a:t>
            </a:r>
            <a:r>
              <a:rPr lang="en-US" dirty="0"/>
              <a:t> </a:t>
            </a:r>
            <a:r>
              <a:rPr lang="en-US" dirty="0" err="1"/>
              <a:t>lúc</a:t>
            </a:r>
            <a:r>
              <a:rPr lang="en-US" dirty="0"/>
              <a:t> </a:t>
            </a:r>
            <a:r>
              <a:rPr lang="en-US" dirty="0" err="1"/>
              <a:t>một</a:t>
            </a:r>
            <a:r>
              <a:rPr lang="en-US" dirty="0"/>
              <a:t> </a:t>
            </a:r>
            <a:r>
              <a:rPr lang="en-US" dirty="0" err="1"/>
              <a:t>xa</a:t>
            </a:r>
            <a:r>
              <a:rPr lang="en-US" dirty="0"/>
              <a:t>, </a:t>
            </a:r>
            <a:r>
              <a:rPr lang="en-US" dirty="0" err="1"/>
              <a:t>rồi</a:t>
            </a:r>
            <a:r>
              <a:rPr lang="en-US" dirty="0"/>
              <a:t> </a:t>
            </a:r>
            <a:r>
              <a:rPr lang="en-US" dirty="0" err="1"/>
              <a:t>gần</a:t>
            </a:r>
            <a:r>
              <a:rPr lang="en-US" dirty="0"/>
              <a:t> </a:t>
            </a:r>
            <a:r>
              <a:rPr lang="en-US" dirty="0" err="1"/>
              <a:t>như</a:t>
            </a:r>
            <a:r>
              <a:rPr lang="en-US" dirty="0"/>
              <a:t> </a:t>
            </a:r>
            <a:r>
              <a:rPr lang="en-US" dirty="0" err="1"/>
              <a:t>mất</a:t>
            </a:r>
            <a:r>
              <a:rPr lang="en-US" dirty="0"/>
              <a:t> </a:t>
            </a:r>
            <a:r>
              <a:rPr lang="en-US" dirty="0" err="1"/>
              <a:t>hút</a:t>
            </a:r>
            <a:r>
              <a:rPr lang="en-US" dirty="0"/>
              <a:t>.</a:t>
            </a:r>
            <a:r>
              <a:rPr lang="en-US" b="1" dirty="0"/>
              <a:t> </a:t>
            </a:r>
          </a:p>
        </p:txBody>
      </p:sp>
      <p:cxnSp>
        <p:nvCxnSpPr>
          <p:cNvPr id="11" name="Straight Connector 10"/>
          <p:cNvCxnSpPr/>
          <p:nvPr/>
        </p:nvCxnSpPr>
        <p:spPr>
          <a:xfrm>
            <a:off x="4894729" y="1262816"/>
            <a:ext cx="0" cy="5595184"/>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Right Arrow 11"/>
          <p:cNvSpPr/>
          <p:nvPr/>
        </p:nvSpPr>
        <p:spPr>
          <a:xfrm rot="5400000">
            <a:off x="8391039" y="4622606"/>
            <a:ext cx="528770" cy="617446"/>
          </a:xfrm>
          <a:prstGeom prst="rightArrow">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006318" y="1769050"/>
            <a:ext cx="1171206" cy="461665"/>
          </a:xfrm>
          <a:prstGeom prst="rect">
            <a:avLst/>
          </a:prstGeom>
          <a:noFill/>
        </p:spPr>
        <p:txBody>
          <a:bodyPr wrap="square" rtlCol="0">
            <a:spAutoFit/>
          </a:bodyPr>
          <a:lstStyle/>
          <a:p>
            <a:r>
              <a:rPr lang="en-US" sz="24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Cảnh</a:t>
            </a:r>
            <a:r>
              <a:rPr lang="en-US" sz="2400" b="1" dirty="0" smtClean="0">
                <a:solidFill>
                  <a:schemeClr val="accent5">
                    <a:lumMod val="60000"/>
                    <a:lumOff val="40000"/>
                  </a:schemeClr>
                </a:solidFill>
                <a:latin typeface="Times New Roman" panose="02020603050405020304" pitchFamily="18" charset="0"/>
                <a:cs typeface="Times New Roman" panose="02020603050405020304" pitchFamily="18" charset="0"/>
              </a:rPr>
              <a:t> 1</a:t>
            </a:r>
            <a:endParaRPr lang="en-US" sz="2400" b="1" dirty="0">
              <a:solidFill>
                <a:schemeClr val="accent5">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4017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par>
                                <p:cTn id="11" presetID="6" presetClass="entr" presetSubtype="16"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Vertical)">
                                      <p:cBhvr>
                                        <p:cTn id="18" dur="500"/>
                                        <p:tgtEl>
                                          <p:spTgt spid="11"/>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ppt_x"/>
                                          </p:val>
                                        </p:tav>
                                        <p:tav tm="100000">
                                          <p:val>
                                            <p:strVal val="#ppt_x"/>
                                          </p:val>
                                        </p:tav>
                                      </p:tavLst>
                                    </p:anim>
                                    <p:anim calcmode="lin" valueType="num">
                                      <p:cBhvr additive="base">
                                        <p:cTn id="3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217393" y="43616"/>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69794" y="729416"/>
            <a:ext cx="724124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3. </a:t>
            </a:r>
            <a:r>
              <a:rPr lang="en-US" sz="2800" b="1" dirty="0" err="1" smtClean="0">
                <a:solidFill>
                  <a:schemeClr val="bg1"/>
                </a:solidFill>
                <a:latin typeface="Times New Roman" panose="02020603050405020304" pitchFamily="18" charset="0"/>
              </a:rPr>
              <a:t>Tâm</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trạng</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của</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Kiều</a:t>
            </a:r>
            <a:r>
              <a:rPr lang="en-US" sz="2800" b="1" dirty="0" smtClean="0">
                <a:solidFill>
                  <a:schemeClr val="bg1"/>
                </a:solidFill>
                <a:latin typeface="Times New Roman" panose="02020603050405020304" pitchFamily="18" charset="0"/>
              </a:rPr>
              <a:t> qua </a:t>
            </a:r>
            <a:r>
              <a:rPr lang="en-US" sz="2800" b="1" dirty="0" err="1" smtClean="0">
                <a:solidFill>
                  <a:schemeClr val="bg1"/>
                </a:solidFill>
                <a:latin typeface="Times New Roman" panose="02020603050405020304" pitchFamily="18" charset="0"/>
              </a:rPr>
              <a:t>cách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nhìn</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cảnh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vật</a:t>
            </a:r>
            <a:endParaRPr lang="en-US" sz="2800" b="1" dirty="0">
              <a:solidFill>
                <a:schemeClr val="bg1"/>
              </a:solidFill>
              <a:latin typeface="Times New Roman" panose="02020603050405020304" pitchFamily="18" charset="0"/>
            </a:endParaRPr>
          </a:p>
        </p:txBody>
      </p:sp>
      <p:sp>
        <p:nvSpPr>
          <p:cNvPr id="7" name="TextBox 6"/>
          <p:cNvSpPr txBox="1"/>
          <p:nvPr/>
        </p:nvSpPr>
        <p:spPr>
          <a:xfrm>
            <a:off x="1750824" y="1564652"/>
            <a:ext cx="1171206" cy="461665"/>
          </a:xfrm>
          <a:prstGeom prst="rect">
            <a:avLst/>
          </a:prstGeom>
          <a:noFill/>
        </p:spPr>
        <p:txBody>
          <a:bodyPr wrap="square" rtlCol="0">
            <a:spAutoFit/>
          </a:bodyPr>
          <a:lstStyle/>
          <a:p>
            <a:r>
              <a:rPr lang="en-US" sz="24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Cảnh</a:t>
            </a:r>
            <a:r>
              <a:rPr lang="en-US" sz="2400" b="1" dirty="0" smtClean="0">
                <a:solidFill>
                  <a:schemeClr val="accent5">
                    <a:lumMod val="60000"/>
                    <a:lumOff val="40000"/>
                  </a:schemeClr>
                </a:solidFill>
                <a:latin typeface="Times New Roman" panose="02020603050405020304" pitchFamily="18" charset="0"/>
                <a:cs typeface="Times New Roman" panose="02020603050405020304" pitchFamily="18" charset="0"/>
              </a:rPr>
              <a:t> 2</a:t>
            </a:r>
            <a:endParaRPr lang="en-US" sz="2400" b="1" dirty="0">
              <a:solidFill>
                <a:schemeClr val="accent5">
                  <a:lumMod val="60000"/>
                  <a:lumOff val="40000"/>
                </a:schemeClr>
              </a:solidFill>
              <a:latin typeface="Times New Roman" panose="02020603050405020304" pitchFamily="18" charset="0"/>
              <a:cs typeface="Times New Roman" panose="02020603050405020304" pitchFamily="18" charset="0"/>
            </a:endParaRPr>
          </a:p>
        </p:txBody>
      </p:sp>
      <p:sp>
        <p:nvSpPr>
          <p:cNvPr id="13" name="Text Box 12"/>
          <p:cNvSpPr txBox="1">
            <a:spLocks noChangeArrowheads="1"/>
          </p:cNvSpPr>
          <p:nvPr/>
        </p:nvSpPr>
        <p:spPr bwMode="auto">
          <a:xfrm>
            <a:off x="7743638" y="454816"/>
            <a:ext cx="6096000" cy="784830"/>
          </a:xfrm>
          <a:prstGeom prst="rect">
            <a:avLst/>
          </a:prstGeom>
          <a:solidFill>
            <a:schemeClr val="tx1"/>
          </a:solidFill>
          <a:ln>
            <a:solidFill>
              <a:schemeClr val="tx1"/>
            </a:solidFill>
          </a:ln>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Buồn</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trông</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ngọn</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nước</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mới</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sa</a:t>
            </a:r>
            <a:r>
              <a:rPr lang="en-US" sz="1800" b="1" i="1" dirty="0">
                <a:solidFill>
                  <a:schemeClr val="bg1"/>
                </a:solidFill>
                <a:latin typeface="Times New Roman" panose="02020603050405020304" pitchFamily="18" charset="0"/>
              </a:rPr>
              <a:t>,</a:t>
            </a:r>
          </a:p>
          <a:p>
            <a:pPr>
              <a:spcBef>
                <a:spcPct val="50000"/>
              </a:spcBef>
              <a:buClrTx/>
              <a:buSzTx/>
              <a:buFontTx/>
              <a:buNone/>
            </a:pP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Hoa</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trôi</a:t>
            </a:r>
            <a:r>
              <a:rPr lang="en-US" sz="1800" b="1" i="1" dirty="0">
                <a:solidFill>
                  <a:schemeClr val="bg1"/>
                </a:solidFill>
                <a:latin typeface="Times New Roman" panose="02020603050405020304" pitchFamily="18" charset="0"/>
              </a:rPr>
              <a:t> man </a:t>
            </a:r>
            <a:r>
              <a:rPr lang="en-US" sz="1800" b="1" i="1" dirty="0" err="1">
                <a:solidFill>
                  <a:schemeClr val="bg1"/>
                </a:solidFill>
                <a:latin typeface="Times New Roman" panose="02020603050405020304" pitchFamily="18" charset="0"/>
              </a:rPr>
              <a:t>mác</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biết</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là</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về</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đâu</a:t>
            </a:r>
            <a:r>
              <a:rPr lang="en-US" sz="1800" b="1" i="1" dirty="0">
                <a:solidFill>
                  <a:schemeClr val="bg1"/>
                </a:solidFill>
                <a:latin typeface="Times New Roman" panose="02020603050405020304" pitchFamily="18" charset="0"/>
              </a:rPr>
              <a:t> ?</a:t>
            </a:r>
          </a:p>
        </p:txBody>
      </p:sp>
      <p:sp>
        <p:nvSpPr>
          <p:cNvPr id="14" name="Text Box 5"/>
          <p:cNvSpPr txBox="1">
            <a:spLocks noChangeArrowheads="1"/>
          </p:cNvSpPr>
          <p:nvPr/>
        </p:nvSpPr>
        <p:spPr bwMode="auto">
          <a:xfrm>
            <a:off x="1385047" y="4104423"/>
            <a:ext cx="10206318" cy="461665"/>
          </a:xfrm>
          <a:prstGeom prst="rect">
            <a:avLst/>
          </a:prstGeom>
          <a:solidFill>
            <a:schemeClr val="tx1"/>
          </a:solidFill>
          <a:ln>
            <a:solidFill>
              <a:schemeClr val="tx1"/>
            </a:solidFill>
          </a:ln>
        </p:spPr>
        <p:txBody>
          <a:bodyPr wrap="squar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2400" b="1">
                <a:solidFill>
                  <a:schemeClr val="bg1"/>
                </a:solidFill>
                <a:latin typeface="Times New Roman" panose="02020603050405020304" pitchFamily="18" charset="0"/>
              </a:rPr>
              <a:t>=&gt; Cho thấy sự mất phương hướng, gợi một nỗi băn khoăn, thấp thỏm.</a:t>
            </a:r>
          </a:p>
        </p:txBody>
      </p:sp>
      <p:sp>
        <p:nvSpPr>
          <p:cNvPr id="15" name="TextBox 14"/>
          <p:cNvSpPr txBox="1">
            <a:spLocks noChangeArrowheads="1"/>
          </p:cNvSpPr>
          <p:nvPr/>
        </p:nvSpPr>
        <p:spPr bwMode="auto">
          <a:xfrm>
            <a:off x="775447" y="3473906"/>
            <a:ext cx="10815918" cy="461962"/>
          </a:xfrm>
          <a:prstGeom prst="rect">
            <a:avLst/>
          </a:prstGeom>
          <a:solidFill>
            <a:schemeClr val="tx2">
              <a:lumMod val="40000"/>
              <a:lumOff val="60000"/>
            </a:schemeClr>
          </a:solidFill>
          <a:ln>
            <a:noFill/>
          </a:ln>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t>Câu hỏi tu từ: </a:t>
            </a:r>
            <a:r>
              <a:rPr lang="en-US" b="1" i="1">
                <a:solidFill>
                  <a:srgbClr val="FF0000"/>
                </a:solidFill>
              </a:rPr>
              <a:t>biết là về đâu?</a:t>
            </a:r>
          </a:p>
        </p:txBody>
      </p:sp>
      <p:sp>
        <p:nvSpPr>
          <p:cNvPr id="16" name="TextBox 15"/>
          <p:cNvSpPr txBox="1">
            <a:spLocks noChangeArrowheads="1"/>
          </p:cNvSpPr>
          <p:nvPr/>
        </p:nvSpPr>
        <p:spPr bwMode="auto">
          <a:xfrm>
            <a:off x="775447" y="4889956"/>
            <a:ext cx="10815918" cy="1200329"/>
          </a:xfrm>
          <a:prstGeom prst="rect">
            <a:avLst/>
          </a:prstGeom>
          <a:solidFill>
            <a:schemeClr val="tx2">
              <a:lumMod val="40000"/>
              <a:lumOff val="60000"/>
            </a:schemeClr>
          </a:solidFill>
          <a:ln>
            <a:noFill/>
          </a:ln>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b="1" dirty="0" err="1">
                <a:solidFill>
                  <a:srgbClr val="FF0000"/>
                </a:solidFill>
              </a:rPr>
              <a:t>Bức</a:t>
            </a:r>
            <a:r>
              <a:rPr lang="en-US" b="1" dirty="0">
                <a:solidFill>
                  <a:srgbClr val="FF0000"/>
                </a:solidFill>
              </a:rPr>
              <a:t> </a:t>
            </a:r>
            <a:r>
              <a:rPr lang="en-US" b="1" dirty="0" err="1">
                <a:solidFill>
                  <a:srgbClr val="FF0000"/>
                </a:solidFill>
              </a:rPr>
              <a:t>tranh</a:t>
            </a:r>
            <a:r>
              <a:rPr lang="en-US" b="1" dirty="0">
                <a:solidFill>
                  <a:srgbClr val="FF0000"/>
                </a:solidFill>
              </a:rPr>
              <a:t> </a:t>
            </a:r>
            <a:r>
              <a:rPr lang="en-US" b="1" dirty="0" err="1">
                <a:solidFill>
                  <a:srgbClr val="FF0000"/>
                </a:solidFill>
              </a:rPr>
              <a:t>tương</a:t>
            </a:r>
            <a:r>
              <a:rPr lang="en-US" b="1" dirty="0">
                <a:solidFill>
                  <a:srgbClr val="FF0000"/>
                </a:solidFill>
              </a:rPr>
              <a:t> </a:t>
            </a:r>
            <a:r>
              <a:rPr lang="en-US" b="1" dirty="0" err="1">
                <a:solidFill>
                  <a:srgbClr val="FF0000"/>
                </a:solidFill>
              </a:rPr>
              <a:t>phản</a:t>
            </a:r>
            <a:r>
              <a:rPr lang="en-US" b="1" dirty="0">
                <a:solidFill>
                  <a:srgbClr val="FF0000"/>
                </a:solidFill>
              </a:rPr>
              <a:t>: </a:t>
            </a:r>
            <a:r>
              <a:rPr lang="en-US" dirty="0" err="1"/>
              <a:t>một</a:t>
            </a:r>
            <a:r>
              <a:rPr lang="en-US" dirty="0"/>
              <a:t> </a:t>
            </a:r>
            <a:r>
              <a:rPr lang="en-US" dirty="0" err="1"/>
              <a:t>bên</a:t>
            </a:r>
            <a:r>
              <a:rPr lang="en-US" dirty="0"/>
              <a:t> </a:t>
            </a:r>
            <a:r>
              <a:rPr lang="en-US" dirty="0" err="1"/>
              <a:t>là</a:t>
            </a:r>
            <a:r>
              <a:rPr lang="en-US" dirty="0"/>
              <a:t> </a:t>
            </a:r>
            <a:r>
              <a:rPr lang="en-US" dirty="0" err="1"/>
              <a:t>hình</a:t>
            </a:r>
            <a:r>
              <a:rPr lang="en-US" dirty="0"/>
              <a:t> </a:t>
            </a:r>
            <a:r>
              <a:rPr lang="en-US" dirty="0" err="1"/>
              <a:t>ảnh</a:t>
            </a:r>
            <a:r>
              <a:rPr lang="en-US" dirty="0"/>
              <a:t> </a:t>
            </a:r>
            <a:r>
              <a:rPr lang="en-US" dirty="0" err="1"/>
              <a:t>những</a:t>
            </a:r>
            <a:r>
              <a:rPr lang="en-US" dirty="0"/>
              <a:t> </a:t>
            </a:r>
            <a:r>
              <a:rPr lang="en-US" dirty="0" err="1"/>
              <a:t>cánh</a:t>
            </a:r>
            <a:r>
              <a:rPr lang="en-US" dirty="0"/>
              <a:t> </a:t>
            </a:r>
            <a:r>
              <a:rPr lang="en-US" dirty="0" err="1"/>
              <a:t>hoa</a:t>
            </a:r>
            <a:r>
              <a:rPr lang="en-US" dirty="0"/>
              <a:t> </a:t>
            </a:r>
            <a:r>
              <a:rPr lang="en-US" dirty="0" err="1"/>
              <a:t>tàn</a:t>
            </a:r>
            <a:r>
              <a:rPr lang="en-US" dirty="0"/>
              <a:t> </a:t>
            </a:r>
            <a:r>
              <a:rPr lang="en-US" dirty="0" err="1"/>
              <a:t>trôi</a:t>
            </a:r>
            <a:r>
              <a:rPr lang="en-US" dirty="0"/>
              <a:t> man </a:t>
            </a:r>
            <a:r>
              <a:rPr lang="en-US" dirty="0" err="1"/>
              <a:t>mác</a:t>
            </a:r>
            <a:r>
              <a:rPr lang="en-US" dirty="0"/>
              <a:t> </a:t>
            </a:r>
            <a:r>
              <a:rPr lang="en-US" dirty="0" err="1"/>
              <a:t>trên</a:t>
            </a:r>
            <a:r>
              <a:rPr lang="en-US" dirty="0"/>
              <a:t> </a:t>
            </a:r>
            <a:r>
              <a:rPr lang="en-US" dirty="0" err="1"/>
              <a:t>mặt</a:t>
            </a:r>
            <a:r>
              <a:rPr lang="en-US" dirty="0"/>
              <a:t> </a:t>
            </a:r>
            <a:r>
              <a:rPr lang="en-US" dirty="0" err="1"/>
              <a:t>nước</a:t>
            </a:r>
            <a:r>
              <a:rPr lang="en-US" dirty="0"/>
              <a:t>. </a:t>
            </a:r>
            <a:r>
              <a:rPr lang="en-US" dirty="0" err="1"/>
              <a:t>Tác</a:t>
            </a:r>
            <a:r>
              <a:rPr lang="en-US" dirty="0"/>
              <a:t> </a:t>
            </a:r>
            <a:r>
              <a:rPr lang="en-US" dirty="0" err="1"/>
              <a:t>giả</a:t>
            </a:r>
            <a:r>
              <a:rPr lang="en-US" dirty="0"/>
              <a:t> </a:t>
            </a:r>
            <a:r>
              <a:rPr lang="en-US" dirty="0" err="1"/>
              <a:t>đã</a:t>
            </a:r>
            <a:r>
              <a:rPr lang="en-US" dirty="0"/>
              <a:t> </a:t>
            </a:r>
            <a:r>
              <a:rPr lang="en-US" dirty="0" err="1"/>
              <a:t>tô</a:t>
            </a:r>
            <a:r>
              <a:rPr lang="en-US" dirty="0"/>
              <a:t> </a:t>
            </a:r>
            <a:r>
              <a:rPr lang="en-US" dirty="0" err="1"/>
              <a:t>đậm</a:t>
            </a:r>
            <a:r>
              <a:rPr lang="en-US" dirty="0"/>
              <a:t> </a:t>
            </a:r>
            <a:r>
              <a:rPr lang="en-US" dirty="0" err="1"/>
              <a:t>sự</a:t>
            </a:r>
            <a:r>
              <a:rPr lang="en-US" dirty="0"/>
              <a:t> </a:t>
            </a:r>
            <a:r>
              <a:rPr lang="en-US" dirty="0" err="1"/>
              <a:t>nhỏ</a:t>
            </a:r>
            <a:r>
              <a:rPr lang="en-US" dirty="0"/>
              <a:t> </a:t>
            </a:r>
            <a:r>
              <a:rPr lang="en-US" dirty="0" err="1"/>
              <a:t>bé</a:t>
            </a:r>
            <a:r>
              <a:rPr lang="en-US" dirty="0"/>
              <a:t>, </a:t>
            </a:r>
            <a:r>
              <a:rPr lang="en-US" dirty="0" err="1"/>
              <a:t>lênh</a:t>
            </a:r>
            <a:r>
              <a:rPr lang="en-US" dirty="0"/>
              <a:t> </a:t>
            </a:r>
            <a:r>
              <a:rPr lang="en-US" dirty="0" err="1"/>
              <a:t>đênh</a:t>
            </a:r>
            <a:r>
              <a:rPr lang="en-US" dirty="0"/>
              <a:t>, </a:t>
            </a:r>
            <a:r>
              <a:rPr lang="en-US" dirty="0" err="1"/>
              <a:t>trôi</a:t>
            </a:r>
            <a:r>
              <a:rPr lang="en-US" dirty="0"/>
              <a:t> </a:t>
            </a:r>
            <a:r>
              <a:rPr lang="en-US" dirty="0" err="1"/>
              <a:t>dạt</a:t>
            </a:r>
            <a:r>
              <a:rPr lang="en-US" dirty="0"/>
              <a:t> </a:t>
            </a:r>
            <a:r>
              <a:rPr lang="en-US" dirty="0" err="1"/>
              <a:t>của</a:t>
            </a:r>
            <a:r>
              <a:rPr lang="en-US" dirty="0"/>
              <a:t> con </a:t>
            </a:r>
            <a:r>
              <a:rPr lang="en-US" dirty="0" err="1"/>
              <a:t>thuyền</a:t>
            </a:r>
            <a:r>
              <a:rPr lang="en-US" dirty="0"/>
              <a:t>, </a:t>
            </a:r>
            <a:r>
              <a:rPr lang="en-US" dirty="0" err="1"/>
              <a:t>của</a:t>
            </a:r>
            <a:r>
              <a:rPr lang="en-US" dirty="0"/>
              <a:t> </a:t>
            </a:r>
            <a:r>
              <a:rPr lang="en-US" dirty="0" err="1"/>
              <a:t>những</a:t>
            </a:r>
            <a:r>
              <a:rPr lang="en-US" dirty="0"/>
              <a:t> </a:t>
            </a:r>
            <a:r>
              <a:rPr lang="en-US" dirty="0" err="1"/>
              <a:t>cánh</a:t>
            </a:r>
            <a:r>
              <a:rPr lang="en-US" dirty="0"/>
              <a:t> </a:t>
            </a:r>
            <a:r>
              <a:rPr lang="en-US" dirty="0" err="1"/>
              <a:t>hoa</a:t>
            </a:r>
            <a:r>
              <a:rPr lang="en-US" dirty="0"/>
              <a:t> </a:t>
            </a:r>
            <a:r>
              <a:rPr lang="en-US" dirty="0" err="1"/>
              <a:t>tàn</a:t>
            </a:r>
            <a:r>
              <a:rPr lang="en-US" dirty="0"/>
              <a:t> </a:t>
            </a:r>
            <a:r>
              <a:rPr lang="en-US" dirty="0" err="1"/>
              <a:t>đã</a:t>
            </a:r>
            <a:r>
              <a:rPr lang="en-US" dirty="0"/>
              <a:t> </a:t>
            </a:r>
            <a:r>
              <a:rPr lang="en-US" dirty="0" err="1"/>
              <a:t>rụng</a:t>
            </a:r>
            <a:r>
              <a:rPr lang="en-US" dirty="0"/>
              <a:t>.</a:t>
            </a:r>
            <a:endParaRPr lang="en-US" i="1" dirty="0"/>
          </a:p>
        </p:txBody>
      </p:sp>
      <p:sp>
        <p:nvSpPr>
          <p:cNvPr id="17" name="Rectangle 16"/>
          <p:cNvSpPr>
            <a:spLocks noChangeArrowheads="1"/>
          </p:cNvSpPr>
          <p:nvPr/>
        </p:nvSpPr>
        <p:spPr bwMode="auto">
          <a:xfrm>
            <a:off x="775447" y="2234668"/>
            <a:ext cx="10815918" cy="830262"/>
          </a:xfrm>
          <a:prstGeom prst="rect">
            <a:avLst/>
          </a:prstGeom>
          <a:solidFill>
            <a:schemeClr val="tx2">
              <a:lumMod val="40000"/>
              <a:lumOff val="60000"/>
            </a:schemeClr>
          </a:solidFill>
          <a:ln>
            <a:noFill/>
          </a:ln>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b="1">
                <a:solidFill>
                  <a:srgbClr val="FF0000"/>
                </a:solidFill>
              </a:rPr>
              <a:t>Hình ảnh hoa trôi </a:t>
            </a:r>
            <a:r>
              <a:rPr lang="en-US"/>
              <a:t>cũng thể hiện cho nỗi buồn, cho thân phận lênh đênh, nổi chìm giữa dòng đời của Thúy Kiều.</a:t>
            </a:r>
          </a:p>
        </p:txBody>
      </p:sp>
    </p:spTree>
    <p:extLst>
      <p:ext uri="{BB962C8B-B14F-4D97-AF65-F5344CB8AC3E}">
        <p14:creationId xmlns:p14="http://schemas.microsoft.com/office/powerpoint/2010/main" val="360606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1000"/>
                                        <p:tgtEl>
                                          <p:spTgt spid="17"/>
                                        </p:tgtEl>
                                      </p:cBhvr>
                                    </p:animEffect>
                                    <p:anim calcmode="lin" valueType="num">
                                      <p:cBhvr>
                                        <p:cTn id="15" dur="1000" fill="hold"/>
                                        <p:tgtEl>
                                          <p:spTgt spid="17"/>
                                        </p:tgtEl>
                                        <p:attrNameLst>
                                          <p:attrName>ppt_x</p:attrName>
                                        </p:attrNameLst>
                                      </p:cBhvr>
                                      <p:tavLst>
                                        <p:tav tm="0">
                                          <p:val>
                                            <p:strVal val="#ppt_x"/>
                                          </p:val>
                                        </p:tav>
                                        <p:tav tm="100000">
                                          <p:val>
                                            <p:strVal val="#ppt_x"/>
                                          </p:val>
                                        </p:tav>
                                      </p:tavLst>
                                    </p:anim>
                                    <p:anim calcmode="lin" valueType="num">
                                      <p:cBhvr>
                                        <p:cTn id="1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anim calcmode="lin" valueType="num">
                                      <p:cBhvr>
                                        <p:cTn id="36" dur="1000" fill="hold"/>
                                        <p:tgtEl>
                                          <p:spTgt spid="16"/>
                                        </p:tgtEl>
                                        <p:attrNameLst>
                                          <p:attrName>ppt_x</p:attrName>
                                        </p:attrNameLst>
                                      </p:cBhvr>
                                      <p:tavLst>
                                        <p:tav tm="0">
                                          <p:val>
                                            <p:strVal val="#ppt_x"/>
                                          </p:val>
                                        </p:tav>
                                        <p:tav tm="100000">
                                          <p:val>
                                            <p:strVal val="#ppt_x"/>
                                          </p:val>
                                        </p:tav>
                                      </p:tavLst>
                                    </p:anim>
                                    <p:anim calcmode="lin" valueType="num">
                                      <p:cBhvr>
                                        <p:cTn id="3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6" name="TextBox 5"/>
          <p:cNvSpPr txBox="1"/>
          <p:nvPr/>
        </p:nvSpPr>
        <p:spPr>
          <a:xfrm>
            <a:off x="6963508" y="1386927"/>
            <a:ext cx="4881489" cy="2554545"/>
          </a:xfrm>
          <a:prstGeom prst="rect">
            <a:avLst/>
          </a:prstGeom>
          <a:noFill/>
        </p:spPr>
        <p:txBody>
          <a:bodyPr wrap="square" rtlCol="0">
            <a:spAutoFit/>
          </a:bodyPr>
          <a:lstStyle/>
          <a:p>
            <a:r>
              <a:rPr lang="en-US" sz="8000" b="1" dirty="0" err="1" smtClean="0">
                <a:latin typeface="Chiller" panose="04020404031007020602" pitchFamily="82" charset="0"/>
              </a:rPr>
              <a:t>Kiều</a:t>
            </a:r>
            <a:r>
              <a:rPr lang="en-US" sz="8000" b="1" dirty="0" smtClean="0">
                <a:latin typeface="Chiller" panose="04020404031007020602" pitchFamily="82" charset="0"/>
              </a:rPr>
              <a:t> ở </a:t>
            </a:r>
            <a:r>
              <a:rPr lang="en-US" sz="8000" b="1" dirty="0" err="1" smtClean="0">
                <a:latin typeface="Chiller" panose="04020404031007020602" pitchFamily="82" charset="0"/>
              </a:rPr>
              <a:t>lầu</a:t>
            </a:r>
            <a:r>
              <a:rPr lang="en-US" sz="8000" b="1" dirty="0" smtClean="0">
                <a:latin typeface="Chiller" panose="04020404031007020602" pitchFamily="82" charset="0"/>
              </a:rPr>
              <a:t> </a:t>
            </a:r>
            <a:r>
              <a:rPr lang="en-US" sz="8000" b="1" dirty="0" err="1" smtClean="0">
                <a:latin typeface="Chiller" panose="04020404031007020602" pitchFamily="82" charset="0"/>
              </a:rPr>
              <a:t>Ngưng</a:t>
            </a:r>
            <a:r>
              <a:rPr lang="en-US" sz="8000" b="1" dirty="0" smtClean="0">
                <a:latin typeface="Chiller" panose="04020404031007020602" pitchFamily="82" charset="0"/>
              </a:rPr>
              <a:t> </a:t>
            </a:r>
            <a:r>
              <a:rPr lang="en-US" sz="8000" b="1" dirty="0" err="1" smtClean="0">
                <a:latin typeface="Chiller" panose="04020404031007020602" pitchFamily="82" charset="0"/>
              </a:rPr>
              <a:t>Bích</a:t>
            </a:r>
            <a:endParaRPr lang="en-US" sz="8000" b="1" dirty="0">
              <a:latin typeface="Chiller" panose="04020404031007020602" pitchFamily="82" charset="0"/>
            </a:endParaRPr>
          </a:p>
        </p:txBody>
      </p:sp>
      <p:sp>
        <p:nvSpPr>
          <p:cNvPr id="7" name="TextBox 6"/>
          <p:cNvSpPr txBox="1"/>
          <p:nvPr/>
        </p:nvSpPr>
        <p:spPr>
          <a:xfrm>
            <a:off x="8665699" y="3941472"/>
            <a:ext cx="3643532" cy="400110"/>
          </a:xfrm>
          <a:prstGeom prst="rect">
            <a:avLst/>
          </a:prstGeom>
          <a:noFill/>
        </p:spPr>
        <p:txBody>
          <a:bodyPr wrap="square" rtlCol="0">
            <a:spAutoFit/>
          </a:bodyPr>
          <a:lstStyle/>
          <a:p>
            <a:r>
              <a:rPr lang="en-US" sz="2000" b="1" dirty="0" err="1" smtClean="0"/>
              <a:t>Trích</a:t>
            </a:r>
            <a:r>
              <a:rPr lang="en-US" sz="2000" b="1" dirty="0" smtClean="0"/>
              <a:t> “</a:t>
            </a:r>
            <a:r>
              <a:rPr lang="en-US" sz="2000" b="1" dirty="0" err="1" smtClean="0"/>
              <a:t>Truyện</a:t>
            </a:r>
            <a:r>
              <a:rPr lang="en-US" sz="2000" b="1" dirty="0" smtClean="0"/>
              <a:t> </a:t>
            </a:r>
            <a:r>
              <a:rPr lang="en-US" sz="2000" b="1" dirty="0" err="1" smtClean="0"/>
              <a:t>Kiều</a:t>
            </a:r>
            <a:r>
              <a:rPr lang="en-US" sz="2000" b="1" dirty="0" smtClean="0"/>
              <a:t>”- </a:t>
            </a:r>
            <a:r>
              <a:rPr lang="en-US" sz="2000" b="1" dirty="0" err="1" smtClean="0"/>
              <a:t>Nguyễn</a:t>
            </a:r>
            <a:r>
              <a:rPr lang="en-US" sz="2000" b="1" dirty="0" smtClean="0"/>
              <a:t> Du</a:t>
            </a:r>
            <a:endParaRPr lang="en-US" sz="2000" b="1" dirty="0"/>
          </a:p>
        </p:txBody>
      </p:sp>
    </p:spTree>
    <p:extLst>
      <p:ext uri="{BB962C8B-B14F-4D97-AF65-F5344CB8AC3E}">
        <p14:creationId xmlns:p14="http://schemas.microsoft.com/office/powerpoint/2010/main" val="2927066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
          <p:cNvSpPr txBox="1">
            <a:spLocks noChangeArrowheads="1"/>
          </p:cNvSpPr>
          <p:nvPr/>
        </p:nvSpPr>
        <p:spPr bwMode="auto">
          <a:xfrm>
            <a:off x="129524" y="2509754"/>
            <a:ext cx="6096000" cy="784830"/>
          </a:xfrm>
          <a:prstGeom prst="rect">
            <a:avLst/>
          </a:prstGeom>
          <a:solidFill>
            <a:schemeClr val="tx1"/>
          </a:solidFill>
          <a:ln>
            <a:solidFill>
              <a:schemeClr val="tx1"/>
            </a:solidFill>
          </a:ln>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1800" b="1" i="1" dirty="0" smtClean="0">
                <a:solidFill>
                  <a:schemeClr val="bg1"/>
                </a:solidFill>
                <a:latin typeface="Times New Roman" panose="02020603050405020304" pitchFamily="18" charset="0"/>
              </a:rPr>
              <a:t>           </a:t>
            </a:r>
            <a:r>
              <a:rPr lang="en-US" sz="1800" b="1" i="1" dirty="0" err="1" smtClean="0">
                <a:solidFill>
                  <a:schemeClr val="bg1"/>
                </a:solidFill>
                <a:latin typeface="Times New Roman" panose="02020603050405020304" pitchFamily="18" charset="0"/>
              </a:rPr>
              <a:t>Buồn</a:t>
            </a:r>
            <a:r>
              <a:rPr lang="en-US" sz="1800" b="1" i="1" dirty="0" smtClean="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trông</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nội</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cỏ</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rầu</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rầu</a:t>
            </a:r>
            <a:r>
              <a:rPr lang="en-US" sz="1800" b="1" i="1" dirty="0">
                <a:solidFill>
                  <a:schemeClr val="bg1"/>
                </a:solidFill>
                <a:latin typeface="Times New Roman" panose="02020603050405020304" pitchFamily="18" charset="0"/>
              </a:rPr>
              <a:t>,</a:t>
            </a:r>
          </a:p>
          <a:p>
            <a:pPr>
              <a:spcBef>
                <a:spcPct val="50000"/>
              </a:spcBef>
              <a:buClrTx/>
              <a:buSzTx/>
              <a:buFontTx/>
              <a:buNone/>
            </a:pPr>
            <a:r>
              <a:rPr lang="en-US" sz="1800" b="1" i="1" dirty="0" err="1">
                <a:solidFill>
                  <a:schemeClr val="bg1"/>
                </a:solidFill>
                <a:latin typeface="Times New Roman" panose="02020603050405020304" pitchFamily="18" charset="0"/>
              </a:rPr>
              <a:t>Chân</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mây</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mặt</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đất</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một</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màu</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xanh</a:t>
            </a:r>
            <a:r>
              <a:rPr lang="en-US" sz="1800" b="1" i="1" dirty="0">
                <a:solidFill>
                  <a:schemeClr val="bg1"/>
                </a:solidFill>
                <a:latin typeface="Times New Roman" panose="02020603050405020304" pitchFamily="18" charset="0"/>
              </a:rPr>
              <a:t> </a:t>
            </a:r>
            <a:r>
              <a:rPr lang="en-US" sz="1800" b="1" i="1" dirty="0" err="1">
                <a:solidFill>
                  <a:schemeClr val="bg1"/>
                </a:solidFill>
                <a:latin typeface="Times New Roman" panose="02020603050405020304" pitchFamily="18" charset="0"/>
              </a:rPr>
              <a:t>xanh</a:t>
            </a:r>
            <a:r>
              <a:rPr lang="en-US" sz="1800" b="1" i="1" dirty="0">
                <a:solidFill>
                  <a:schemeClr val="bg1"/>
                </a:solidFill>
                <a:latin typeface="Times New Roman" panose="02020603050405020304" pitchFamily="18" charset="0"/>
              </a:rPr>
              <a:t>.</a:t>
            </a:r>
          </a:p>
        </p:txBody>
      </p:sp>
      <p:sp>
        <p:nvSpPr>
          <p:cNvPr id="5" name="Text Box 5"/>
          <p:cNvSpPr txBox="1">
            <a:spLocks noChangeArrowheads="1"/>
          </p:cNvSpPr>
          <p:nvPr/>
        </p:nvSpPr>
        <p:spPr bwMode="auto">
          <a:xfrm>
            <a:off x="4947029" y="2020315"/>
            <a:ext cx="6564221" cy="831850"/>
          </a:xfrm>
          <a:prstGeom prst="rect">
            <a:avLst/>
          </a:prstGeom>
          <a:solidFill>
            <a:schemeClr val="tx1"/>
          </a:solidFill>
          <a:ln>
            <a:solidFill>
              <a:schemeClr val="tx1"/>
            </a:solidFill>
          </a:ln>
        </p:spPr>
        <p:txBody>
          <a:bodyPr wrap="squar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2400" b="1" dirty="0">
                <a:solidFill>
                  <a:schemeClr val="bg1"/>
                </a:solidFill>
                <a:latin typeface="Times New Roman" panose="02020603050405020304" pitchFamily="18" charset="0"/>
              </a:rPr>
              <a:t>=&gt; </a:t>
            </a:r>
            <a:r>
              <a:rPr lang="en-US" sz="2400" b="1" dirty="0" err="1">
                <a:solidFill>
                  <a:schemeClr val="bg1"/>
                </a:solidFill>
                <a:latin typeface="Times New Roman" panose="02020603050405020304" pitchFamily="18" charset="0"/>
              </a:rPr>
              <a:t>Vẽ</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nên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một</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vùng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cỏ</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cây</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tàn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héo</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và</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gợi</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nỗi</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sầu</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thương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cô</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lẻ</a:t>
            </a:r>
            <a:r>
              <a:rPr lang="en-US" sz="2400" b="1" dirty="0">
                <a:solidFill>
                  <a:schemeClr val="bg1"/>
                </a:solidFill>
                <a:latin typeface="Times New Roman" panose="02020603050405020304" pitchFamily="18" charset="0"/>
              </a:rPr>
              <a:t>.</a:t>
            </a:r>
          </a:p>
        </p:txBody>
      </p:sp>
      <p:sp>
        <p:nvSpPr>
          <p:cNvPr id="6" name="Rectangle 5"/>
          <p:cNvSpPr/>
          <p:nvPr/>
        </p:nvSpPr>
        <p:spPr>
          <a:xfrm>
            <a:off x="4566303" y="1556782"/>
            <a:ext cx="6810375" cy="461665"/>
          </a:xfrm>
          <a:prstGeom prst="rect">
            <a:avLst/>
          </a:prstGeom>
          <a:solidFill>
            <a:schemeClr val="bg1"/>
          </a:solidFill>
        </p:spPr>
        <p:txBody>
          <a:bodyPr wrap="square">
            <a:spAutoFit/>
          </a:bodyPr>
          <a:lstStyle/>
          <a:p>
            <a:pPr marL="342900" indent="-342900">
              <a:buFontTx/>
              <a:buChar char="-"/>
              <a:defRPr/>
            </a:pPr>
            <a:r>
              <a:rPr lang="en-US" sz="2400" b="1" dirty="0" err="1">
                <a:latin typeface="Times New Roman" panose="02020603050405020304" pitchFamily="18" charset="0"/>
                <a:cs typeface="Times New Roman" panose="02020603050405020304" pitchFamily="18" charset="0"/>
              </a:rPr>
              <a:t>Hình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ảnh</a:t>
            </a:r>
            <a:r>
              <a:rPr lang="en-US" sz="2400" b="1" dirty="0">
                <a:latin typeface="Times New Roman" panose="02020603050405020304" pitchFamily="18" charset="0"/>
                <a:cs typeface="Times New Roman" panose="02020603050405020304" pitchFamily="18" charset="0"/>
              </a:rPr>
              <a:t>: </a:t>
            </a:r>
            <a:r>
              <a:rPr lang="en-US" sz="2400" b="1" i="1" dirty="0" err="1">
                <a:solidFill>
                  <a:srgbClr val="009900"/>
                </a:solidFill>
                <a:latin typeface="Times New Roman" panose="02020603050405020304" pitchFamily="18" charset="0"/>
                <a:cs typeface="Times New Roman" panose="02020603050405020304" pitchFamily="18" charset="0"/>
              </a:rPr>
              <a:t>Nội</a:t>
            </a:r>
            <a:r>
              <a:rPr lang="en-US" sz="2400" b="1" i="1" dirty="0">
                <a:solidFill>
                  <a:srgbClr val="009900"/>
                </a:solidFill>
                <a:latin typeface="Times New Roman" panose="02020603050405020304" pitchFamily="18" charset="0"/>
                <a:cs typeface="Times New Roman" panose="02020603050405020304" pitchFamily="18" charset="0"/>
              </a:rPr>
              <a:t> </a:t>
            </a:r>
            <a:r>
              <a:rPr lang="en-US" sz="2400" b="1" i="1" dirty="0" err="1">
                <a:solidFill>
                  <a:srgbClr val="009900"/>
                </a:solidFill>
                <a:latin typeface="Times New Roman" panose="02020603050405020304" pitchFamily="18" charset="0"/>
                <a:cs typeface="Times New Roman" panose="02020603050405020304" pitchFamily="18" charset="0"/>
              </a:rPr>
              <a:t>cỏ</a:t>
            </a:r>
            <a:r>
              <a:rPr lang="en-US" sz="2400" b="1" i="1" dirty="0">
                <a:solidFill>
                  <a:srgbClr val="009900"/>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từ</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láy</a:t>
            </a:r>
            <a:r>
              <a:rPr lang="en-US" sz="2400" b="1" dirty="0">
                <a:latin typeface="Times New Roman" panose="02020603050405020304" pitchFamily="18" charset="0"/>
                <a:cs typeface="Times New Roman" panose="02020603050405020304" pitchFamily="18" charset="0"/>
              </a:rPr>
              <a:t> </a:t>
            </a:r>
            <a:r>
              <a:rPr lang="en-US" sz="2400" b="1" i="1" dirty="0" err="1">
                <a:solidFill>
                  <a:schemeClr val="accent2">
                    <a:lumMod val="50000"/>
                  </a:schemeClr>
                </a:solidFill>
                <a:latin typeface="Times New Roman" panose="02020603050405020304" pitchFamily="18" charset="0"/>
                <a:cs typeface="Times New Roman" panose="02020603050405020304" pitchFamily="18" charset="0"/>
              </a:rPr>
              <a:t>rầu</a:t>
            </a:r>
            <a:r>
              <a:rPr lang="en-US" sz="2400" b="1" i="1" dirty="0">
                <a:solidFill>
                  <a:schemeClr val="accent2">
                    <a:lumMod val="50000"/>
                  </a:schemeClr>
                </a:solidFill>
                <a:latin typeface="Times New Roman" panose="02020603050405020304" pitchFamily="18" charset="0"/>
                <a:cs typeface="Times New Roman" panose="02020603050405020304" pitchFamily="18" charset="0"/>
              </a:rPr>
              <a:t> </a:t>
            </a:r>
            <a:r>
              <a:rPr lang="en-US" sz="2400" b="1" i="1" dirty="0" err="1">
                <a:solidFill>
                  <a:schemeClr val="accent2">
                    <a:lumMod val="50000"/>
                  </a:schemeClr>
                </a:solidFill>
                <a:latin typeface="Times New Roman" panose="02020603050405020304" pitchFamily="18" charset="0"/>
                <a:cs typeface="Times New Roman" panose="02020603050405020304" pitchFamily="18" charset="0"/>
              </a:rPr>
              <a:t>rầu</a:t>
            </a:r>
            <a:endParaRPr lang="en-US" sz="2400" b="1" i="1"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7" name="Text Box 5"/>
          <p:cNvSpPr txBox="1">
            <a:spLocks noChangeArrowheads="1"/>
          </p:cNvSpPr>
          <p:nvPr/>
        </p:nvSpPr>
        <p:spPr bwMode="auto">
          <a:xfrm>
            <a:off x="5002312" y="3361164"/>
            <a:ext cx="6374366" cy="830997"/>
          </a:xfrm>
          <a:prstGeom prst="rect">
            <a:avLst/>
          </a:prstGeom>
          <a:solidFill>
            <a:schemeClr val="tx1"/>
          </a:solidFill>
          <a:ln>
            <a:solidFill>
              <a:schemeClr val="tx1"/>
            </a:solidFill>
          </a:ln>
        </p:spPr>
        <p:txBody>
          <a:bodyPr wrap="squar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2400" b="1" dirty="0">
                <a:solidFill>
                  <a:schemeClr val="bg1"/>
                </a:solidFill>
                <a:latin typeface="Times New Roman" panose="02020603050405020304" pitchFamily="18" charset="0"/>
              </a:rPr>
              <a:t>=&gt; </a:t>
            </a:r>
            <a:r>
              <a:rPr lang="en-US" sz="2400" b="1" dirty="0" err="1">
                <a:solidFill>
                  <a:schemeClr val="bg1"/>
                </a:solidFill>
                <a:latin typeface="Times New Roman" panose="02020603050405020304" pitchFamily="18" charset="0"/>
              </a:rPr>
              <a:t>Gợi</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một</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không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gian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vô</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cùng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rộng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lớn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đang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đầy</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ải</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Thúy</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Kiều</a:t>
            </a:r>
            <a:endParaRPr lang="en-US" sz="2400" b="1" dirty="0">
              <a:solidFill>
                <a:schemeClr val="bg1"/>
              </a:solidFill>
              <a:latin typeface="Times New Roman" panose="02020603050405020304" pitchFamily="18" charset="0"/>
            </a:endParaRPr>
          </a:p>
        </p:txBody>
      </p:sp>
      <p:sp>
        <p:nvSpPr>
          <p:cNvPr id="8" name="Rectangle 7"/>
          <p:cNvSpPr>
            <a:spLocks noChangeArrowheads="1"/>
          </p:cNvSpPr>
          <p:nvPr/>
        </p:nvSpPr>
        <p:spPr bwMode="auto">
          <a:xfrm>
            <a:off x="4566303" y="2871238"/>
            <a:ext cx="6810375" cy="460375"/>
          </a:xfrm>
          <a:prstGeom prst="rect">
            <a:avLst/>
          </a:prstGeom>
          <a:solidFill>
            <a:schemeClr val="bg1"/>
          </a:solidFill>
          <a:ln>
            <a:noFill/>
          </a:ln>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b="1"/>
              <a:t>Nét vẽ không gian: </a:t>
            </a:r>
            <a:r>
              <a:rPr lang="en-US" b="1">
                <a:solidFill>
                  <a:srgbClr val="00B050"/>
                </a:solidFill>
              </a:rPr>
              <a:t>nội cỏ</a:t>
            </a:r>
            <a:r>
              <a:rPr lang="en-US" b="1">
                <a:solidFill>
                  <a:srgbClr val="FF0000"/>
                </a:solidFill>
              </a:rPr>
              <a:t>, </a:t>
            </a:r>
            <a:r>
              <a:rPr lang="en-US" b="1">
                <a:solidFill>
                  <a:srgbClr val="00B0F0"/>
                </a:solidFill>
              </a:rPr>
              <a:t>chân mây</a:t>
            </a:r>
            <a:r>
              <a:rPr lang="en-US" b="1">
                <a:solidFill>
                  <a:srgbClr val="FF0000"/>
                </a:solidFill>
              </a:rPr>
              <a:t>, </a:t>
            </a:r>
            <a:r>
              <a:rPr lang="en-US" b="1">
                <a:solidFill>
                  <a:srgbClr val="C00000"/>
                </a:solidFill>
              </a:rPr>
              <a:t>mặt đất</a:t>
            </a:r>
            <a:endParaRPr lang="en-US" b="1" i="1">
              <a:solidFill>
                <a:srgbClr val="C00000"/>
              </a:solidFill>
            </a:endParaRPr>
          </a:p>
        </p:txBody>
      </p:sp>
      <p:sp>
        <p:nvSpPr>
          <p:cNvPr id="9" name="TextBox 8"/>
          <p:cNvSpPr txBox="1">
            <a:spLocks noChangeArrowheads="1"/>
          </p:cNvSpPr>
          <p:nvPr/>
        </p:nvSpPr>
        <p:spPr bwMode="auto">
          <a:xfrm>
            <a:off x="4566303" y="5286968"/>
            <a:ext cx="6893393" cy="1200329"/>
          </a:xfrm>
          <a:prstGeom prst="rect">
            <a:avLst/>
          </a:prstGeom>
          <a:solidFill>
            <a:schemeClr val="tx2">
              <a:lumMod val="40000"/>
              <a:lumOff val="60000"/>
            </a:schemeClr>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b="1" dirty="0">
                <a:sym typeface="Wingdings" panose="05000000000000000000" pitchFamily="2" charset="2"/>
              </a:rPr>
              <a:t> </a:t>
            </a:r>
            <a:r>
              <a:rPr lang="en-US" b="1" dirty="0" err="1">
                <a:sym typeface="Wingdings" panose="05000000000000000000" pitchFamily="2" charset="2"/>
              </a:rPr>
              <a:t>Cảnh</a:t>
            </a:r>
            <a:r>
              <a:rPr lang="en-US" b="1" dirty="0">
                <a:sym typeface="Wingdings" panose="05000000000000000000" pitchFamily="2" charset="2"/>
              </a:rPr>
              <a:t> </a:t>
            </a:r>
            <a:r>
              <a:rPr lang="en-US" b="1" dirty="0" err="1">
                <a:sym typeface="Wingdings" panose="05000000000000000000" pitchFamily="2" charset="2"/>
              </a:rPr>
              <a:t>mờ</a:t>
            </a:r>
            <a:r>
              <a:rPr lang="en-US" b="1" dirty="0">
                <a:sym typeface="Wingdings" panose="05000000000000000000" pitchFamily="2" charset="2"/>
              </a:rPr>
              <a:t> </a:t>
            </a:r>
            <a:r>
              <a:rPr lang="en-US" b="1" dirty="0" err="1">
                <a:sym typeface="Wingdings" panose="05000000000000000000" pitchFamily="2" charset="2"/>
              </a:rPr>
              <a:t>mịt</a:t>
            </a:r>
            <a:r>
              <a:rPr lang="en-US" b="1" dirty="0">
                <a:sym typeface="Wingdings" panose="05000000000000000000" pitchFamily="2" charset="2"/>
              </a:rPr>
              <a:t> </a:t>
            </a:r>
            <a:r>
              <a:rPr lang="en-US" b="1" dirty="0" err="1">
                <a:sym typeface="Wingdings" panose="05000000000000000000" pitchFamily="2" charset="2"/>
              </a:rPr>
              <a:t>như</a:t>
            </a:r>
            <a:r>
              <a:rPr lang="en-US" b="1" dirty="0">
                <a:sym typeface="Wingdings" panose="05000000000000000000" pitchFamily="2" charset="2"/>
              </a:rPr>
              <a:t> </a:t>
            </a:r>
            <a:r>
              <a:rPr lang="en-US" b="1" dirty="0" err="1">
                <a:sym typeface="Wingdings" panose="05000000000000000000" pitchFamily="2" charset="2"/>
              </a:rPr>
              <a:t>tương</a:t>
            </a:r>
            <a:r>
              <a:rPr lang="en-US" b="1" dirty="0">
                <a:sym typeface="Wingdings" panose="05000000000000000000" pitchFamily="2" charset="2"/>
              </a:rPr>
              <a:t> </a:t>
            </a:r>
            <a:r>
              <a:rPr lang="en-US" b="1" dirty="0" err="1">
                <a:sym typeface="Wingdings" panose="05000000000000000000" pitchFamily="2" charset="2"/>
              </a:rPr>
              <a:t>lai</a:t>
            </a:r>
            <a:r>
              <a:rPr lang="en-US" b="1" dirty="0">
                <a:sym typeface="Wingdings" panose="05000000000000000000" pitchFamily="2" charset="2"/>
              </a:rPr>
              <a:t> </a:t>
            </a:r>
            <a:r>
              <a:rPr lang="en-US" b="1" dirty="0" err="1">
                <a:sym typeface="Wingdings" panose="05000000000000000000" pitchFamily="2" charset="2"/>
              </a:rPr>
              <a:t>mờ</a:t>
            </a:r>
            <a:r>
              <a:rPr lang="en-US" b="1" dirty="0">
                <a:sym typeface="Wingdings" panose="05000000000000000000" pitchFamily="2" charset="2"/>
              </a:rPr>
              <a:t> </a:t>
            </a:r>
            <a:r>
              <a:rPr lang="en-US" b="1" dirty="0" err="1">
                <a:sym typeface="Wingdings" panose="05000000000000000000" pitchFamily="2" charset="2"/>
              </a:rPr>
              <a:t>mịt</a:t>
            </a:r>
            <a:r>
              <a:rPr lang="en-US" b="1" dirty="0">
                <a:sym typeface="Wingdings" panose="05000000000000000000" pitchFamily="2" charset="2"/>
              </a:rPr>
              <a:t>, </a:t>
            </a:r>
            <a:r>
              <a:rPr lang="en-US" b="1" dirty="0" err="1">
                <a:sym typeface="Wingdings" panose="05000000000000000000" pitchFamily="2" charset="2"/>
              </a:rPr>
              <a:t>Thúy</a:t>
            </a:r>
            <a:r>
              <a:rPr lang="en-US" b="1" dirty="0">
                <a:sym typeface="Wingdings" panose="05000000000000000000" pitchFamily="2" charset="2"/>
              </a:rPr>
              <a:t> </a:t>
            </a:r>
            <a:r>
              <a:rPr lang="en-US" b="1" dirty="0" err="1">
                <a:sym typeface="Wingdings" panose="05000000000000000000" pitchFamily="2" charset="2"/>
              </a:rPr>
              <a:t>Kiều</a:t>
            </a:r>
            <a:r>
              <a:rPr lang="en-US" b="1" dirty="0">
                <a:sym typeface="Wingdings" panose="05000000000000000000" pitchFamily="2" charset="2"/>
              </a:rPr>
              <a:t> </a:t>
            </a:r>
            <a:r>
              <a:rPr lang="en-US" b="1" dirty="0" err="1">
                <a:sym typeface="Wingdings" panose="05000000000000000000" pitchFamily="2" charset="2"/>
              </a:rPr>
              <a:t>càng</a:t>
            </a:r>
            <a:r>
              <a:rPr lang="en-US" b="1" dirty="0">
                <a:sym typeface="Wingdings" panose="05000000000000000000" pitchFamily="2" charset="2"/>
              </a:rPr>
              <a:t> </a:t>
            </a:r>
            <a:r>
              <a:rPr lang="en-US" b="1" dirty="0" err="1">
                <a:sym typeface="Wingdings" panose="05000000000000000000" pitchFamily="2" charset="2"/>
              </a:rPr>
              <a:t>cảm</a:t>
            </a:r>
            <a:r>
              <a:rPr lang="en-US" b="1" dirty="0">
                <a:sym typeface="Wingdings" panose="05000000000000000000" pitchFamily="2" charset="2"/>
              </a:rPr>
              <a:t> </a:t>
            </a:r>
            <a:r>
              <a:rPr lang="en-US" b="1" dirty="0" err="1">
                <a:sym typeface="Wingdings" panose="05000000000000000000" pitchFamily="2" charset="2"/>
              </a:rPr>
              <a:t>nhận</a:t>
            </a:r>
            <a:r>
              <a:rPr lang="en-US" b="1" dirty="0">
                <a:sym typeface="Wingdings" panose="05000000000000000000" pitchFamily="2" charset="2"/>
              </a:rPr>
              <a:t> </a:t>
            </a:r>
            <a:r>
              <a:rPr lang="en-US" b="1" dirty="0" err="1">
                <a:sym typeface="Wingdings" panose="05000000000000000000" pitchFamily="2" charset="2"/>
              </a:rPr>
              <a:t>rõ</a:t>
            </a:r>
            <a:r>
              <a:rPr lang="en-US" b="1" dirty="0">
                <a:sym typeface="Wingdings" panose="05000000000000000000" pitchFamily="2" charset="2"/>
              </a:rPr>
              <a:t> </a:t>
            </a:r>
            <a:r>
              <a:rPr lang="en-US" b="1" dirty="0" err="1">
                <a:sym typeface="Wingdings" panose="05000000000000000000" pitchFamily="2" charset="2"/>
              </a:rPr>
              <a:t>sự</a:t>
            </a:r>
            <a:r>
              <a:rPr lang="en-US" b="1" dirty="0">
                <a:sym typeface="Wingdings" panose="05000000000000000000" pitchFamily="2" charset="2"/>
              </a:rPr>
              <a:t> </a:t>
            </a:r>
            <a:r>
              <a:rPr lang="en-US" b="1" dirty="0" err="1">
                <a:sym typeface="Wingdings" panose="05000000000000000000" pitchFamily="2" charset="2"/>
              </a:rPr>
              <a:t>cô</a:t>
            </a:r>
            <a:r>
              <a:rPr lang="en-US" b="1" dirty="0">
                <a:sym typeface="Wingdings" panose="05000000000000000000" pitchFamily="2" charset="2"/>
              </a:rPr>
              <a:t> </a:t>
            </a:r>
            <a:r>
              <a:rPr lang="en-US" b="1" dirty="0" err="1">
                <a:sym typeface="Wingdings" panose="05000000000000000000" pitchFamily="2" charset="2"/>
              </a:rPr>
              <a:t>đơn</a:t>
            </a:r>
            <a:r>
              <a:rPr lang="en-US" b="1" dirty="0">
                <a:sym typeface="Wingdings" panose="05000000000000000000" pitchFamily="2" charset="2"/>
              </a:rPr>
              <a:t> </a:t>
            </a:r>
            <a:r>
              <a:rPr lang="en-US" b="1" dirty="0" err="1">
                <a:sym typeface="Wingdings" panose="05000000000000000000" pitchFamily="2" charset="2"/>
              </a:rPr>
              <a:t>nhỏ</a:t>
            </a:r>
            <a:r>
              <a:rPr lang="en-US" b="1" dirty="0">
                <a:sym typeface="Wingdings" panose="05000000000000000000" pitchFamily="2" charset="2"/>
              </a:rPr>
              <a:t> </a:t>
            </a:r>
            <a:r>
              <a:rPr lang="en-US" b="1" dirty="0" err="1">
                <a:sym typeface="Wingdings" panose="05000000000000000000" pitchFamily="2" charset="2"/>
              </a:rPr>
              <a:t>nhoi</a:t>
            </a:r>
            <a:r>
              <a:rPr lang="en-US" b="1" dirty="0">
                <a:sym typeface="Wingdings" panose="05000000000000000000" pitchFamily="2" charset="2"/>
              </a:rPr>
              <a:t> </a:t>
            </a:r>
            <a:r>
              <a:rPr lang="en-US" b="1" dirty="0" err="1">
                <a:sym typeface="Wingdings" panose="05000000000000000000" pitchFamily="2" charset="2"/>
              </a:rPr>
              <a:t>của</a:t>
            </a:r>
            <a:r>
              <a:rPr lang="en-US" b="1" dirty="0">
                <a:sym typeface="Wingdings" panose="05000000000000000000" pitchFamily="2" charset="2"/>
              </a:rPr>
              <a:t> </a:t>
            </a:r>
            <a:r>
              <a:rPr lang="en-US" b="1" dirty="0" err="1">
                <a:sym typeface="Wingdings" panose="05000000000000000000" pitchFamily="2" charset="2"/>
              </a:rPr>
              <a:t>thân</a:t>
            </a:r>
            <a:r>
              <a:rPr lang="en-US" b="1" dirty="0">
                <a:sym typeface="Wingdings" panose="05000000000000000000" pitchFamily="2" charset="2"/>
              </a:rPr>
              <a:t> </a:t>
            </a:r>
            <a:r>
              <a:rPr lang="en-US" b="1" dirty="0" err="1">
                <a:sym typeface="Wingdings" panose="05000000000000000000" pitchFamily="2" charset="2"/>
              </a:rPr>
              <a:t>phận</a:t>
            </a:r>
            <a:r>
              <a:rPr lang="en-US" b="1" dirty="0">
                <a:sym typeface="Wingdings" panose="05000000000000000000" pitchFamily="2" charset="2"/>
              </a:rPr>
              <a:t>.</a:t>
            </a:r>
            <a:endParaRPr lang="en-US" b="1" dirty="0"/>
          </a:p>
        </p:txBody>
      </p:sp>
      <p:sp>
        <p:nvSpPr>
          <p:cNvPr id="10" name="Rectangle 9"/>
          <p:cNvSpPr>
            <a:spLocks noChangeArrowheads="1"/>
          </p:cNvSpPr>
          <p:nvPr/>
        </p:nvSpPr>
        <p:spPr bwMode="auto">
          <a:xfrm>
            <a:off x="4566303" y="4193448"/>
            <a:ext cx="6893393" cy="831850"/>
          </a:xfrm>
          <a:prstGeom prst="rect">
            <a:avLst/>
          </a:prstGeom>
          <a:solidFill>
            <a:schemeClr val="bg1"/>
          </a:solidFill>
          <a:ln>
            <a:noFill/>
          </a:ln>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b="1" dirty="0" err="1"/>
              <a:t>Từ</a:t>
            </a:r>
            <a:r>
              <a:rPr lang="en-US" b="1" dirty="0"/>
              <a:t> </a:t>
            </a:r>
            <a:r>
              <a:rPr lang="en-US" b="1" dirty="0" err="1"/>
              <a:t>láy</a:t>
            </a:r>
            <a:r>
              <a:rPr lang="en-US" b="1" dirty="0"/>
              <a:t> </a:t>
            </a:r>
            <a:r>
              <a:rPr lang="en-US" b="1" dirty="0" err="1">
                <a:solidFill>
                  <a:srgbClr val="00B050"/>
                </a:solidFill>
              </a:rPr>
              <a:t>xanh</a:t>
            </a:r>
            <a:r>
              <a:rPr lang="en-US" b="1" dirty="0">
                <a:solidFill>
                  <a:srgbClr val="00B050"/>
                </a:solidFill>
              </a:rPr>
              <a:t> </a:t>
            </a:r>
            <a:r>
              <a:rPr lang="en-US" b="1" dirty="0" err="1">
                <a:solidFill>
                  <a:srgbClr val="00B050"/>
                </a:solidFill>
              </a:rPr>
              <a:t>xanh</a:t>
            </a:r>
            <a:r>
              <a:rPr lang="en-US" b="1" dirty="0">
                <a:solidFill>
                  <a:srgbClr val="00B050"/>
                </a:solidFill>
              </a:rPr>
              <a:t> </a:t>
            </a:r>
            <a:r>
              <a:rPr lang="en-US" b="1" dirty="0" err="1"/>
              <a:t>gợi</a:t>
            </a:r>
            <a:r>
              <a:rPr lang="en-US" b="1" dirty="0"/>
              <a:t> </a:t>
            </a:r>
            <a:r>
              <a:rPr lang="en-US" b="1" dirty="0" err="1"/>
              <a:t>một</a:t>
            </a:r>
            <a:r>
              <a:rPr lang="en-US" b="1" dirty="0"/>
              <a:t> </a:t>
            </a:r>
            <a:r>
              <a:rPr lang="en-US" b="1" dirty="0" err="1"/>
              <a:t>sắc</a:t>
            </a:r>
            <a:r>
              <a:rPr lang="en-US" b="1" dirty="0"/>
              <a:t> </a:t>
            </a:r>
            <a:r>
              <a:rPr lang="en-US" b="1" dirty="0" err="1"/>
              <a:t>xanh</a:t>
            </a:r>
            <a:r>
              <a:rPr lang="en-US" b="1" dirty="0"/>
              <a:t> </a:t>
            </a:r>
            <a:r>
              <a:rPr lang="en-US" b="1" dirty="0" err="1"/>
              <a:t>nhạt</a:t>
            </a:r>
            <a:r>
              <a:rPr lang="en-US" b="1" dirty="0"/>
              <a:t> </a:t>
            </a:r>
            <a:r>
              <a:rPr lang="en-US" b="1" dirty="0" err="1"/>
              <a:t>nhòa</a:t>
            </a:r>
            <a:r>
              <a:rPr lang="en-US" b="1" dirty="0"/>
              <a:t>, </a:t>
            </a:r>
            <a:r>
              <a:rPr lang="en-US" b="1" dirty="0" err="1"/>
              <a:t>xa</a:t>
            </a:r>
            <a:r>
              <a:rPr lang="en-US" b="1" dirty="0"/>
              <a:t> </a:t>
            </a:r>
            <a:r>
              <a:rPr lang="en-US" b="1" dirty="0" err="1"/>
              <a:t>cách</a:t>
            </a:r>
            <a:r>
              <a:rPr lang="en-US" b="1" dirty="0"/>
              <a:t>, </a:t>
            </a:r>
            <a:r>
              <a:rPr lang="en-US" b="1" dirty="0" err="1"/>
              <a:t>nhạt</a:t>
            </a:r>
            <a:r>
              <a:rPr lang="en-US" b="1" dirty="0"/>
              <a:t> </a:t>
            </a:r>
            <a:r>
              <a:rPr lang="en-US" b="1" dirty="0" err="1"/>
              <a:t>phai</a:t>
            </a:r>
            <a:endParaRPr lang="en-US" b="1" i="1" dirty="0">
              <a:solidFill>
                <a:srgbClr val="C00000"/>
              </a:solidFill>
            </a:endParaRPr>
          </a:p>
        </p:txBody>
      </p:sp>
      <p:sp>
        <p:nvSpPr>
          <p:cNvPr id="11" name="Rectangle 7"/>
          <p:cNvSpPr>
            <a:spLocks noChangeArrowheads="1"/>
          </p:cNvSpPr>
          <p:nvPr/>
        </p:nvSpPr>
        <p:spPr bwMode="auto">
          <a:xfrm>
            <a:off x="217393" y="43616"/>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12" name="Rectangle 7"/>
          <p:cNvSpPr>
            <a:spLocks noChangeArrowheads="1"/>
          </p:cNvSpPr>
          <p:nvPr/>
        </p:nvSpPr>
        <p:spPr bwMode="auto">
          <a:xfrm>
            <a:off x="369794" y="729416"/>
            <a:ext cx="724124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3. </a:t>
            </a:r>
            <a:r>
              <a:rPr lang="en-US" sz="2800" b="1" dirty="0" err="1" smtClean="0">
                <a:solidFill>
                  <a:schemeClr val="bg1"/>
                </a:solidFill>
                <a:latin typeface="Times New Roman" panose="02020603050405020304" pitchFamily="18" charset="0"/>
              </a:rPr>
              <a:t>Tâm</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trạng</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của</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Kiều</a:t>
            </a:r>
            <a:r>
              <a:rPr lang="en-US" sz="2800" b="1" dirty="0" smtClean="0">
                <a:solidFill>
                  <a:schemeClr val="bg1"/>
                </a:solidFill>
                <a:latin typeface="Times New Roman" panose="02020603050405020304" pitchFamily="18" charset="0"/>
              </a:rPr>
              <a:t> qua </a:t>
            </a:r>
            <a:r>
              <a:rPr lang="en-US" sz="2800" b="1" dirty="0" err="1" smtClean="0">
                <a:solidFill>
                  <a:schemeClr val="bg1"/>
                </a:solidFill>
                <a:latin typeface="Times New Roman" panose="02020603050405020304" pitchFamily="18" charset="0"/>
              </a:rPr>
              <a:t>cách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nhìn</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cảnh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vật</a:t>
            </a:r>
            <a:endParaRPr lang="en-US" sz="2800" b="1" dirty="0">
              <a:solidFill>
                <a:schemeClr val="bg1"/>
              </a:solidFill>
              <a:latin typeface="Times New Roman" panose="02020603050405020304" pitchFamily="18" charset="0"/>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153" y="3654341"/>
            <a:ext cx="3552650" cy="18654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cxnSp>
        <p:nvCxnSpPr>
          <p:cNvPr id="14" name="Straight Connector 13"/>
          <p:cNvCxnSpPr/>
          <p:nvPr/>
        </p:nvCxnSpPr>
        <p:spPr>
          <a:xfrm>
            <a:off x="4235826" y="1262816"/>
            <a:ext cx="0" cy="5595184"/>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06318" y="1769050"/>
            <a:ext cx="1171206" cy="461665"/>
          </a:xfrm>
          <a:prstGeom prst="rect">
            <a:avLst/>
          </a:prstGeom>
          <a:noFill/>
        </p:spPr>
        <p:txBody>
          <a:bodyPr wrap="square" rtlCol="0">
            <a:spAutoFit/>
          </a:bodyPr>
          <a:lstStyle/>
          <a:p>
            <a:r>
              <a:rPr lang="en-US" sz="24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Cảnh</a:t>
            </a:r>
            <a:r>
              <a:rPr lang="en-US" sz="2400" b="1" dirty="0" smtClean="0">
                <a:solidFill>
                  <a:schemeClr val="accent5">
                    <a:lumMod val="60000"/>
                    <a:lumOff val="40000"/>
                  </a:schemeClr>
                </a:solidFill>
                <a:latin typeface="Times New Roman" panose="02020603050405020304" pitchFamily="18" charset="0"/>
                <a:cs typeface="Times New Roman" panose="02020603050405020304" pitchFamily="18" charset="0"/>
              </a:rPr>
              <a:t> 3</a:t>
            </a:r>
            <a:endParaRPr lang="en-US" sz="2400" b="1" dirty="0">
              <a:solidFill>
                <a:schemeClr val="accent5">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631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
          <p:cNvSpPr txBox="1">
            <a:spLocks noChangeArrowheads="1"/>
          </p:cNvSpPr>
          <p:nvPr/>
        </p:nvSpPr>
        <p:spPr bwMode="auto">
          <a:xfrm>
            <a:off x="-191294" y="2462294"/>
            <a:ext cx="6096000" cy="784830"/>
          </a:xfrm>
          <a:prstGeom prst="rect">
            <a:avLst/>
          </a:prstGeom>
          <a:solidFill>
            <a:schemeClr val="tx1"/>
          </a:solidFill>
          <a:ln>
            <a:solidFill>
              <a:schemeClr val="tx1"/>
            </a:solidFill>
          </a:ln>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1800" b="1" i="1">
                <a:solidFill>
                  <a:schemeClr val="bg1"/>
                </a:solidFill>
                <a:latin typeface="Times New Roman" panose="02020603050405020304" pitchFamily="18" charset="0"/>
              </a:rPr>
              <a:t>	Buồn trông gió cuốn mặt duềnh,</a:t>
            </a:r>
          </a:p>
          <a:p>
            <a:pPr>
              <a:spcBef>
                <a:spcPct val="50000"/>
              </a:spcBef>
              <a:buClrTx/>
              <a:buSzTx/>
              <a:buFontTx/>
              <a:buNone/>
            </a:pPr>
            <a:r>
              <a:rPr lang="en-US" sz="1800" b="1" i="1">
                <a:solidFill>
                  <a:schemeClr val="bg1"/>
                </a:solidFill>
                <a:latin typeface="Times New Roman" panose="02020603050405020304" pitchFamily="18" charset="0"/>
              </a:rPr>
              <a:t>       Ầm ầm tiếng sóng kêu quanh ghế ngồi.</a:t>
            </a:r>
          </a:p>
        </p:txBody>
      </p:sp>
      <p:sp>
        <p:nvSpPr>
          <p:cNvPr id="5" name="Text Box 5"/>
          <p:cNvSpPr txBox="1">
            <a:spLocks noChangeArrowheads="1"/>
          </p:cNvSpPr>
          <p:nvPr/>
        </p:nvSpPr>
        <p:spPr bwMode="auto">
          <a:xfrm>
            <a:off x="4826105" y="1986435"/>
            <a:ext cx="6823529" cy="2493962"/>
          </a:xfrm>
          <a:prstGeom prst="rect">
            <a:avLst/>
          </a:prstGeom>
          <a:solidFill>
            <a:schemeClr val="tx1"/>
          </a:solidFill>
          <a:ln>
            <a:solidFill>
              <a:schemeClr val="tx1"/>
            </a:solidFill>
          </a:ln>
        </p:spPr>
        <p:txBody>
          <a:bodyPr wrap="square">
            <a:spAutoFit/>
          </a:bodyPr>
          <a:lstStyle>
            <a:lvl1pPr marL="342900" indent="-342900">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 typeface="Symbol" panose="05050102010706020507" pitchFamily="18" charset="2"/>
              <a:buChar char="Þ"/>
            </a:pPr>
            <a:r>
              <a:rPr lang="en-US" sz="2400" b="1" dirty="0" err="1">
                <a:solidFill>
                  <a:schemeClr val="bg1"/>
                </a:solidFill>
                <a:latin typeface="Times New Roman" panose="02020603050405020304" pitchFamily="18" charset="0"/>
              </a:rPr>
              <a:t>Gió</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cuốn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mặt</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duềnh</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đầy</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giận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dữ</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sóng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thì</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ầm</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ầm</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kêu</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réo</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lên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khi</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thủy</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triều</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lên</a:t>
            </a:r>
            <a:r>
              <a:rPr lang="en-US" sz="2400" b="1" dirty="0">
                <a:solidFill>
                  <a:schemeClr val="bg1"/>
                </a:solidFill>
                <a:latin typeface="Times New Roman" panose="02020603050405020304" pitchFamily="18" charset="0"/>
              </a:rPr>
              <a:t>.</a:t>
            </a:r>
          </a:p>
          <a:p>
            <a:pPr>
              <a:spcBef>
                <a:spcPct val="50000"/>
              </a:spcBef>
              <a:buClrTx/>
              <a:buSzTx/>
              <a:buFont typeface="Symbol" panose="05050102010706020507" pitchFamily="18" charset="2"/>
              <a:buChar char="Þ"/>
            </a:pPr>
            <a:r>
              <a:rPr lang="en-US" sz="2400" b="1" dirty="0" err="1">
                <a:solidFill>
                  <a:schemeClr val="bg1"/>
                </a:solidFill>
                <a:latin typeface="Times New Roman" panose="02020603050405020304" pitchFamily="18" charset="0"/>
              </a:rPr>
              <a:t>Thiên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nhiên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ẩn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dụ</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cho</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những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biến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cố</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kinh</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hoàng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sắp</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ập</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xuống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cuộc</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đời</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nàng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ẩn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dụ</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cho</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những</a:t>
            </a:r>
            <a:r>
              <a:rPr lang="en-US" sz="2400" b="1" dirty="0">
                <a:solidFill>
                  <a:schemeClr val="bg1"/>
                </a:solidFill>
                <a:latin typeface="Times New Roman" panose="02020603050405020304" pitchFamily="18" charset="0"/>
              </a:rPr>
              <a:t> con </a:t>
            </a:r>
            <a:r>
              <a:rPr lang="en-US" sz="2400" b="1" dirty="0" err="1">
                <a:solidFill>
                  <a:schemeClr val="bg1"/>
                </a:solidFill>
                <a:latin typeface="Times New Roman" panose="02020603050405020304" pitchFamily="18" charset="0"/>
              </a:rPr>
              <a:t>sóng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của</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số</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phận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sắp</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sửa</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chôn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vùi</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nàng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ẩn</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dụ</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cho</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một</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tương</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lai</a:t>
            </a:r>
            <a:r>
              <a:rPr lang="en-US" sz="2400" b="1" dirty="0">
                <a:solidFill>
                  <a:schemeClr val="bg1"/>
                </a:solidFill>
                <a:latin typeface="Times New Roman" panose="02020603050405020304" pitchFamily="18" charset="0"/>
              </a:rPr>
              <a:t> </a:t>
            </a:r>
            <a:r>
              <a:rPr lang="en-US" sz="2400" b="1" dirty="0" err="1">
                <a:solidFill>
                  <a:schemeClr val="bg1"/>
                </a:solidFill>
                <a:latin typeface="Times New Roman" panose="02020603050405020304" pitchFamily="18" charset="0"/>
              </a:rPr>
              <a:t>đầy</a:t>
            </a:r>
            <a:r>
              <a:rPr lang="en-US" sz="2400" b="1" dirty="0">
                <a:solidFill>
                  <a:schemeClr val="bg1"/>
                </a:solidFill>
                <a:latin typeface="Times New Roman" panose="02020603050405020304" pitchFamily="18" charset="0"/>
              </a:rPr>
              <a:t> song </a:t>
            </a:r>
            <a:r>
              <a:rPr lang="en-US" sz="2400" b="1" dirty="0" err="1">
                <a:solidFill>
                  <a:schemeClr val="bg1"/>
                </a:solidFill>
                <a:latin typeface="Times New Roman" panose="02020603050405020304" pitchFamily="18" charset="0"/>
              </a:rPr>
              <a:t>gió</a:t>
            </a:r>
            <a:r>
              <a:rPr lang="en-US" sz="2400" b="1" dirty="0">
                <a:solidFill>
                  <a:schemeClr val="bg1"/>
                </a:solidFill>
                <a:latin typeface="Times New Roman" panose="02020603050405020304" pitchFamily="18" charset="0"/>
              </a:rPr>
              <a:t>.</a:t>
            </a:r>
          </a:p>
        </p:txBody>
      </p:sp>
      <p:sp>
        <p:nvSpPr>
          <p:cNvPr id="6" name="Rectangle 5"/>
          <p:cNvSpPr>
            <a:spLocks noChangeArrowheads="1"/>
          </p:cNvSpPr>
          <p:nvPr/>
        </p:nvSpPr>
        <p:spPr bwMode="auto">
          <a:xfrm>
            <a:off x="4495244" y="1419418"/>
            <a:ext cx="7154390" cy="461962"/>
          </a:xfrm>
          <a:prstGeom prst="rect">
            <a:avLst/>
          </a:prstGeom>
          <a:solidFill>
            <a:schemeClr val="bg1"/>
          </a:solidFill>
          <a:ln>
            <a:noFill/>
          </a:ln>
        </p:spPr>
        <p:txBody>
          <a:bodyPr wrap="squar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b="1"/>
              <a:t>Bức tranh thiên nhiên </a:t>
            </a:r>
            <a:r>
              <a:rPr lang="en-US" b="1">
                <a:solidFill>
                  <a:srgbClr val="FF0000"/>
                </a:solidFill>
              </a:rPr>
              <a:t>dữ dội và đầy biến động: </a:t>
            </a:r>
            <a:endParaRPr lang="en-US" b="1" i="1">
              <a:solidFill>
                <a:srgbClr val="FF0000"/>
              </a:solidFill>
            </a:endParaRPr>
          </a:p>
        </p:txBody>
      </p:sp>
      <p:sp>
        <p:nvSpPr>
          <p:cNvPr id="7" name="TextBox 6"/>
          <p:cNvSpPr txBox="1">
            <a:spLocks noChangeArrowheads="1"/>
          </p:cNvSpPr>
          <p:nvPr/>
        </p:nvSpPr>
        <p:spPr bwMode="auto">
          <a:xfrm>
            <a:off x="4436405" y="4809462"/>
            <a:ext cx="7213229" cy="1569660"/>
          </a:xfrm>
          <a:prstGeom prst="rect">
            <a:avLst/>
          </a:prstGeom>
          <a:solidFill>
            <a:schemeClr val="tx2">
              <a:lumMod val="40000"/>
              <a:lumOff val="60000"/>
            </a:schemeClr>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b="1" dirty="0">
                <a:sym typeface="Wingdings" panose="05000000000000000000" pitchFamily="2" charset="2"/>
              </a:rPr>
              <a:t> 8 </a:t>
            </a:r>
            <a:r>
              <a:rPr lang="en-US" b="1" dirty="0" err="1">
                <a:sym typeface="Wingdings" panose="05000000000000000000" pitchFamily="2" charset="2"/>
              </a:rPr>
              <a:t>câu</a:t>
            </a:r>
            <a:r>
              <a:rPr lang="en-US" b="1" dirty="0">
                <a:sym typeface="Wingdings" panose="05000000000000000000" pitchFamily="2" charset="2"/>
              </a:rPr>
              <a:t> </a:t>
            </a:r>
            <a:r>
              <a:rPr lang="en-US" b="1" dirty="0" err="1">
                <a:sym typeface="Wingdings" panose="05000000000000000000" pitchFamily="2" charset="2"/>
              </a:rPr>
              <a:t>cuối</a:t>
            </a:r>
            <a:r>
              <a:rPr lang="en-US" b="1" dirty="0">
                <a:sym typeface="Wingdings" panose="05000000000000000000" pitchFamily="2" charset="2"/>
              </a:rPr>
              <a:t> </a:t>
            </a:r>
            <a:r>
              <a:rPr lang="en-US" b="1" dirty="0" err="1">
                <a:sym typeface="Wingdings" panose="05000000000000000000" pitchFamily="2" charset="2"/>
              </a:rPr>
              <a:t>là</a:t>
            </a:r>
            <a:r>
              <a:rPr lang="en-US" b="1" dirty="0">
                <a:sym typeface="Wingdings" panose="05000000000000000000" pitchFamily="2" charset="2"/>
              </a:rPr>
              <a:t> </a:t>
            </a:r>
            <a:r>
              <a:rPr lang="en-US" b="1" dirty="0" err="1">
                <a:sym typeface="Wingdings" panose="05000000000000000000" pitchFamily="2" charset="2"/>
              </a:rPr>
              <a:t>đoạn</a:t>
            </a:r>
            <a:r>
              <a:rPr lang="en-US" b="1" dirty="0">
                <a:sym typeface="Wingdings" panose="05000000000000000000" pitchFamily="2" charset="2"/>
              </a:rPr>
              <a:t> </a:t>
            </a:r>
            <a:r>
              <a:rPr lang="en-US" b="1" dirty="0" err="1">
                <a:sym typeface="Wingdings" panose="05000000000000000000" pitchFamily="2" charset="2"/>
              </a:rPr>
              <a:t>thơ</a:t>
            </a:r>
            <a:r>
              <a:rPr lang="en-US" b="1" dirty="0">
                <a:sym typeface="Wingdings" panose="05000000000000000000" pitchFamily="2" charset="2"/>
              </a:rPr>
              <a:t> </a:t>
            </a:r>
            <a:r>
              <a:rPr lang="en-US" b="1" dirty="0" err="1">
                <a:sym typeface="Wingdings" panose="05000000000000000000" pitchFamily="2" charset="2"/>
              </a:rPr>
              <a:t>tiêu</a:t>
            </a:r>
            <a:r>
              <a:rPr lang="en-US" b="1" dirty="0">
                <a:sym typeface="Wingdings" panose="05000000000000000000" pitchFamily="2" charset="2"/>
              </a:rPr>
              <a:t> </a:t>
            </a:r>
            <a:r>
              <a:rPr lang="en-US" b="1" dirty="0" err="1">
                <a:sym typeface="Wingdings" panose="05000000000000000000" pitchFamily="2" charset="2"/>
              </a:rPr>
              <a:t>biểu</a:t>
            </a:r>
            <a:r>
              <a:rPr lang="en-US" b="1" dirty="0">
                <a:sym typeface="Wingdings" panose="05000000000000000000" pitchFamily="2" charset="2"/>
              </a:rPr>
              <a:t> </a:t>
            </a:r>
            <a:r>
              <a:rPr lang="en-US" b="1" dirty="0" err="1">
                <a:sym typeface="Wingdings" panose="05000000000000000000" pitchFamily="2" charset="2"/>
              </a:rPr>
              <a:t>cho</a:t>
            </a:r>
            <a:r>
              <a:rPr lang="en-US" b="1" dirty="0">
                <a:sym typeface="Wingdings" panose="05000000000000000000" pitchFamily="2" charset="2"/>
              </a:rPr>
              <a:t> </a:t>
            </a:r>
            <a:r>
              <a:rPr lang="en-US" b="1" dirty="0" err="1">
                <a:sym typeface="Wingdings" panose="05000000000000000000" pitchFamily="2" charset="2"/>
              </a:rPr>
              <a:t>bút</a:t>
            </a:r>
            <a:r>
              <a:rPr lang="en-US" b="1" dirty="0">
                <a:sym typeface="Wingdings" panose="05000000000000000000" pitchFamily="2" charset="2"/>
              </a:rPr>
              <a:t> </a:t>
            </a:r>
            <a:r>
              <a:rPr lang="en-US" b="1" dirty="0" err="1">
                <a:sym typeface="Wingdings" panose="05000000000000000000" pitchFamily="2" charset="2"/>
              </a:rPr>
              <a:t>pháp</a:t>
            </a:r>
            <a:r>
              <a:rPr lang="en-US" b="1" dirty="0">
                <a:sym typeface="Wingdings" panose="05000000000000000000" pitchFamily="2" charset="2"/>
              </a:rPr>
              <a:t> </a:t>
            </a:r>
            <a:r>
              <a:rPr lang="en-US" b="1" dirty="0" err="1">
                <a:sym typeface="Wingdings" panose="05000000000000000000" pitchFamily="2" charset="2"/>
              </a:rPr>
              <a:t>tả</a:t>
            </a:r>
            <a:r>
              <a:rPr lang="en-US" b="1" dirty="0">
                <a:sym typeface="Wingdings" panose="05000000000000000000" pitchFamily="2" charset="2"/>
              </a:rPr>
              <a:t> </a:t>
            </a:r>
            <a:r>
              <a:rPr lang="en-US" b="1" dirty="0" err="1">
                <a:sym typeface="Wingdings" panose="05000000000000000000" pitchFamily="2" charset="2"/>
              </a:rPr>
              <a:t>cảnh</a:t>
            </a:r>
            <a:r>
              <a:rPr lang="en-US" b="1" dirty="0">
                <a:sym typeface="Wingdings" panose="05000000000000000000" pitchFamily="2" charset="2"/>
              </a:rPr>
              <a:t> </a:t>
            </a:r>
            <a:r>
              <a:rPr lang="en-US" b="1" dirty="0" err="1">
                <a:sym typeface="Wingdings" panose="05000000000000000000" pitchFamily="2" charset="2"/>
              </a:rPr>
              <a:t>ngụ</a:t>
            </a:r>
            <a:r>
              <a:rPr lang="en-US" b="1" dirty="0">
                <a:sym typeface="Wingdings" panose="05000000000000000000" pitchFamily="2" charset="2"/>
              </a:rPr>
              <a:t> </a:t>
            </a:r>
            <a:r>
              <a:rPr lang="en-US" b="1" dirty="0" err="1">
                <a:sym typeface="Wingdings" panose="05000000000000000000" pitchFamily="2" charset="2"/>
              </a:rPr>
              <a:t>tình</a:t>
            </a:r>
            <a:r>
              <a:rPr lang="en-US" b="1" dirty="0">
                <a:sym typeface="Wingdings" panose="05000000000000000000" pitchFamily="2" charset="2"/>
              </a:rPr>
              <a:t> </a:t>
            </a:r>
            <a:r>
              <a:rPr lang="en-US" b="1" dirty="0" err="1">
                <a:sym typeface="Wingdings" panose="05000000000000000000" pitchFamily="2" charset="2"/>
              </a:rPr>
              <a:t>đặc</a:t>
            </a:r>
            <a:r>
              <a:rPr lang="en-US" b="1" dirty="0">
                <a:sym typeface="Wingdings" panose="05000000000000000000" pitchFamily="2" charset="2"/>
              </a:rPr>
              <a:t> </a:t>
            </a:r>
            <a:r>
              <a:rPr lang="en-US" b="1" dirty="0" err="1">
                <a:sym typeface="Wingdings" panose="05000000000000000000" pitchFamily="2" charset="2"/>
              </a:rPr>
              <a:t>sắc</a:t>
            </a:r>
            <a:r>
              <a:rPr lang="en-US" b="1" dirty="0">
                <a:sym typeface="Wingdings" panose="05000000000000000000" pitchFamily="2" charset="2"/>
              </a:rPr>
              <a:t> </a:t>
            </a:r>
            <a:r>
              <a:rPr lang="en-US" b="1" dirty="0" err="1">
                <a:sym typeface="Wingdings" panose="05000000000000000000" pitchFamily="2" charset="2"/>
              </a:rPr>
              <a:t>của</a:t>
            </a:r>
            <a:r>
              <a:rPr lang="en-US" b="1" dirty="0">
                <a:sym typeface="Wingdings" panose="05000000000000000000" pitchFamily="2" charset="2"/>
              </a:rPr>
              <a:t> </a:t>
            </a:r>
            <a:r>
              <a:rPr lang="en-US" b="1" dirty="0" err="1">
                <a:sym typeface="Wingdings" panose="05000000000000000000" pitchFamily="2" charset="2"/>
              </a:rPr>
              <a:t>Nguyễn</a:t>
            </a:r>
            <a:r>
              <a:rPr lang="en-US" b="1" dirty="0">
                <a:sym typeface="Wingdings" panose="05000000000000000000" pitchFamily="2" charset="2"/>
              </a:rPr>
              <a:t> Du. </a:t>
            </a:r>
            <a:r>
              <a:rPr lang="en-US" b="1" dirty="0" err="1">
                <a:sym typeface="Wingdings" panose="05000000000000000000" pitchFamily="2" charset="2"/>
              </a:rPr>
              <a:t>Đó</a:t>
            </a:r>
            <a:r>
              <a:rPr lang="en-US" b="1" dirty="0">
                <a:sym typeface="Wingdings" panose="05000000000000000000" pitchFamily="2" charset="2"/>
              </a:rPr>
              <a:t> </a:t>
            </a:r>
            <a:r>
              <a:rPr lang="en-US" b="1" dirty="0" err="1">
                <a:sym typeface="Wingdings" panose="05000000000000000000" pitchFamily="2" charset="2"/>
              </a:rPr>
              <a:t>là</a:t>
            </a:r>
            <a:r>
              <a:rPr lang="en-US" b="1" dirty="0">
                <a:sym typeface="Wingdings" panose="05000000000000000000" pitchFamily="2" charset="2"/>
              </a:rPr>
              <a:t> </a:t>
            </a:r>
            <a:r>
              <a:rPr lang="en-US" b="1" dirty="0" err="1">
                <a:sym typeface="Wingdings" panose="05000000000000000000" pitchFamily="2" charset="2"/>
              </a:rPr>
              <a:t>cách</a:t>
            </a:r>
            <a:r>
              <a:rPr lang="en-US" b="1" dirty="0">
                <a:sym typeface="Wingdings" panose="05000000000000000000" pitchFamily="2" charset="2"/>
              </a:rPr>
              <a:t> </a:t>
            </a:r>
            <a:r>
              <a:rPr lang="en-US" b="1" dirty="0" err="1">
                <a:sym typeface="Wingdings" panose="05000000000000000000" pitchFamily="2" charset="2"/>
              </a:rPr>
              <a:t>biểu</a:t>
            </a:r>
            <a:r>
              <a:rPr lang="en-US" b="1" dirty="0">
                <a:sym typeface="Wingdings" panose="05000000000000000000" pitchFamily="2" charset="2"/>
              </a:rPr>
              <a:t> </a:t>
            </a:r>
            <a:r>
              <a:rPr lang="en-US" b="1" dirty="0" err="1">
                <a:sym typeface="Wingdings" panose="05000000000000000000" pitchFamily="2" charset="2"/>
              </a:rPr>
              <a:t>hiện</a:t>
            </a:r>
            <a:r>
              <a:rPr lang="en-US" b="1" dirty="0">
                <a:sym typeface="Wingdings" panose="05000000000000000000" pitchFamily="2" charset="2"/>
              </a:rPr>
              <a:t> </a:t>
            </a:r>
            <a:r>
              <a:rPr lang="en-US" b="1" dirty="0" err="1">
                <a:sym typeface="Wingdings" panose="05000000000000000000" pitchFamily="2" charset="2"/>
              </a:rPr>
              <a:t>tình</a:t>
            </a:r>
            <a:r>
              <a:rPr lang="en-US" b="1" dirty="0">
                <a:sym typeface="Wingdings" panose="05000000000000000000" pitchFamily="2" charset="2"/>
              </a:rPr>
              <a:t> </a:t>
            </a:r>
            <a:r>
              <a:rPr lang="en-US" b="1" dirty="0" err="1">
                <a:sym typeface="Wingdings" panose="05000000000000000000" pitchFamily="2" charset="2"/>
              </a:rPr>
              <a:t>trong</a:t>
            </a:r>
            <a:r>
              <a:rPr lang="en-US" b="1" dirty="0">
                <a:sym typeface="Wingdings" panose="05000000000000000000" pitchFamily="2" charset="2"/>
              </a:rPr>
              <a:t> </a:t>
            </a:r>
            <a:r>
              <a:rPr lang="en-US" b="1" dirty="0" err="1">
                <a:sym typeface="Wingdings" panose="05000000000000000000" pitchFamily="2" charset="2"/>
              </a:rPr>
              <a:t>cảnh</a:t>
            </a:r>
            <a:r>
              <a:rPr lang="en-US" b="1" dirty="0">
                <a:sym typeface="Wingdings" panose="05000000000000000000" pitchFamily="2" charset="2"/>
              </a:rPr>
              <a:t>, </a:t>
            </a:r>
            <a:r>
              <a:rPr lang="en-US" b="1" dirty="0" err="1">
                <a:sym typeface="Wingdings" panose="05000000000000000000" pitchFamily="2" charset="2"/>
              </a:rPr>
              <a:t>cảnh</a:t>
            </a:r>
            <a:r>
              <a:rPr lang="en-US" b="1" dirty="0">
                <a:sym typeface="Wingdings" panose="05000000000000000000" pitchFamily="2" charset="2"/>
              </a:rPr>
              <a:t> </a:t>
            </a:r>
            <a:r>
              <a:rPr lang="en-US" b="1" dirty="0" err="1">
                <a:sym typeface="Wingdings" panose="05000000000000000000" pitchFamily="2" charset="2"/>
              </a:rPr>
              <a:t>trong</a:t>
            </a:r>
            <a:r>
              <a:rPr lang="en-US" b="1" dirty="0">
                <a:sym typeface="Wingdings" panose="05000000000000000000" pitchFamily="2" charset="2"/>
              </a:rPr>
              <a:t> </a:t>
            </a:r>
            <a:r>
              <a:rPr lang="en-US" b="1" dirty="0" err="1">
                <a:sym typeface="Wingdings" panose="05000000000000000000" pitchFamily="2" charset="2"/>
              </a:rPr>
              <a:t>tình</a:t>
            </a:r>
            <a:r>
              <a:rPr lang="en-US" b="1" dirty="0">
                <a:sym typeface="Wingdings" panose="05000000000000000000" pitchFamily="2" charset="2"/>
              </a:rPr>
              <a:t> </a:t>
            </a:r>
            <a:r>
              <a:rPr lang="en-US" b="1" dirty="0" err="1">
                <a:sym typeface="Wingdings" panose="05000000000000000000" pitchFamily="2" charset="2"/>
              </a:rPr>
              <a:t>này</a:t>
            </a:r>
            <a:r>
              <a:rPr lang="en-US" b="1" dirty="0">
                <a:sym typeface="Wingdings" panose="05000000000000000000" pitchFamily="2" charset="2"/>
              </a:rPr>
              <a:t>, </a:t>
            </a:r>
            <a:r>
              <a:rPr lang="en-US" b="1" dirty="0" err="1">
                <a:sym typeface="Wingdings" panose="05000000000000000000" pitchFamily="2" charset="2"/>
              </a:rPr>
              <a:t>là</a:t>
            </a:r>
            <a:r>
              <a:rPr lang="en-US" b="1" dirty="0">
                <a:sym typeface="Wingdings" panose="05000000000000000000" pitchFamily="2" charset="2"/>
              </a:rPr>
              <a:t> </a:t>
            </a:r>
            <a:r>
              <a:rPr lang="en-US" b="1" dirty="0" err="1">
                <a:sym typeface="Wingdings" panose="05000000000000000000" pitchFamily="2" charset="2"/>
              </a:rPr>
              <a:t>thực</a:t>
            </a:r>
            <a:r>
              <a:rPr lang="en-US" b="1" dirty="0">
                <a:sym typeface="Wingdings" panose="05000000000000000000" pitchFamily="2" charset="2"/>
              </a:rPr>
              <a:t> </a:t>
            </a:r>
            <a:r>
              <a:rPr lang="en-US" b="1" dirty="0" err="1">
                <a:sym typeface="Wingdings" panose="05000000000000000000" pitchFamily="2" charset="2"/>
              </a:rPr>
              <a:t>cảnh</a:t>
            </a:r>
            <a:r>
              <a:rPr lang="en-US" b="1" dirty="0">
                <a:sym typeface="Wingdings" panose="05000000000000000000" pitchFamily="2" charset="2"/>
              </a:rPr>
              <a:t> </a:t>
            </a:r>
            <a:r>
              <a:rPr lang="en-US" b="1" dirty="0" err="1">
                <a:sym typeface="Wingdings" panose="05000000000000000000" pitchFamily="2" charset="2"/>
              </a:rPr>
              <a:t>mà</a:t>
            </a:r>
            <a:r>
              <a:rPr lang="en-US" b="1" dirty="0">
                <a:sym typeface="Wingdings" panose="05000000000000000000" pitchFamily="2" charset="2"/>
              </a:rPr>
              <a:t> </a:t>
            </a:r>
            <a:r>
              <a:rPr lang="en-US" b="1" dirty="0" err="1">
                <a:sym typeface="Wingdings" panose="05000000000000000000" pitchFamily="2" charset="2"/>
              </a:rPr>
              <a:t>cũng</a:t>
            </a:r>
            <a:r>
              <a:rPr lang="en-US" b="1" dirty="0">
                <a:sym typeface="Wingdings" panose="05000000000000000000" pitchFamily="2" charset="2"/>
              </a:rPr>
              <a:t> </a:t>
            </a:r>
            <a:r>
              <a:rPr lang="en-US" b="1" dirty="0" err="1">
                <a:sym typeface="Wingdings" panose="05000000000000000000" pitchFamily="2" charset="2"/>
              </a:rPr>
              <a:t>là</a:t>
            </a:r>
            <a:r>
              <a:rPr lang="en-US" b="1" dirty="0">
                <a:sym typeface="Wingdings" panose="05000000000000000000" pitchFamily="2" charset="2"/>
              </a:rPr>
              <a:t> </a:t>
            </a:r>
            <a:r>
              <a:rPr lang="en-US" b="1" dirty="0" err="1">
                <a:sym typeface="Wingdings" panose="05000000000000000000" pitchFamily="2" charset="2"/>
              </a:rPr>
              <a:t>tâm</a:t>
            </a:r>
            <a:r>
              <a:rPr lang="en-US" b="1" dirty="0">
                <a:sym typeface="Wingdings" panose="05000000000000000000" pitchFamily="2" charset="2"/>
              </a:rPr>
              <a:t> </a:t>
            </a:r>
            <a:r>
              <a:rPr lang="en-US" b="1" dirty="0" err="1">
                <a:sym typeface="Wingdings" panose="05000000000000000000" pitchFamily="2" charset="2"/>
              </a:rPr>
              <a:t>cảnh</a:t>
            </a:r>
            <a:r>
              <a:rPr lang="en-US" b="1" dirty="0">
                <a:sym typeface="Wingdings" panose="05000000000000000000" pitchFamily="2" charset="2"/>
              </a:rPr>
              <a:t>.</a:t>
            </a:r>
            <a:endParaRPr lang="en-US" b="1" dirty="0"/>
          </a:p>
        </p:txBody>
      </p:sp>
      <p:sp>
        <p:nvSpPr>
          <p:cNvPr id="9" name="Rectangle 7"/>
          <p:cNvSpPr>
            <a:spLocks noChangeArrowheads="1"/>
          </p:cNvSpPr>
          <p:nvPr/>
        </p:nvSpPr>
        <p:spPr bwMode="auto">
          <a:xfrm>
            <a:off x="217393" y="43616"/>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10" name="Rectangle 7"/>
          <p:cNvSpPr>
            <a:spLocks noChangeArrowheads="1"/>
          </p:cNvSpPr>
          <p:nvPr/>
        </p:nvSpPr>
        <p:spPr bwMode="auto">
          <a:xfrm>
            <a:off x="369794" y="729416"/>
            <a:ext cx="7241241"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3. </a:t>
            </a:r>
            <a:r>
              <a:rPr lang="en-US" sz="2800" b="1" dirty="0" err="1" smtClean="0">
                <a:solidFill>
                  <a:schemeClr val="bg1"/>
                </a:solidFill>
                <a:latin typeface="Times New Roman" panose="02020603050405020304" pitchFamily="18" charset="0"/>
              </a:rPr>
              <a:t>Tâm</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trạng</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của</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Kiều</a:t>
            </a:r>
            <a:r>
              <a:rPr lang="en-US" sz="2800" b="1" dirty="0" smtClean="0">
                <a:solidFill>
                  <a:schemeClr val="bg1"/>
                </a:solidFill>
                <a:latin typeface="Times New Roman" panose="02020603050405020304" pitchFamily="18" charset="0"/>
              </a:rPr>
              <a:t> qua </a:t>
            </a:r>
            <a:r>
              <a:rPr lang="en-US" sz="2800" b="1" dirty="0" err="1" smtClean="0">
                <a:solidFill>
                  <a:schemeClr val="bg1"/>
                </a:solidFill>
                <a:latin typeface="Times New Roman" panose="02020603050405020304" pitchFamily="18" charset="0"/>
              </a:rPr>
              <a:t>cách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nhìn</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cảnh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vật</a:t>
            </a:r>
            <a:endParaRPr lang="en-US" sz="2800" b="1" dirty="0">
              <a:solidFill>
                <a:schemeClr val="bg1"/>
              </a:solidFill>
              <a:latin typeface="Times New Roman" panose="02020603050405020304" pitchFamily="18" charset="0"/>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153" y="3654341"/>
            <a:ext cx="3552650" cy="18654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cxnSp>
        <p:nvCxnSpPr>
          <p:cNvPr id="12" name="Straight Connector 11"/>
          <p:cNvCxnSpPr/>
          <p:nvPr/>
        </p:nvCxnSpPr>
        <p:spPr>
          <a:xfrm>
            <a:off x="4235826" y="1262816"/>
            <a:ext cx="0" cy="5595184"/>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06318" y="1769050"/>
            <a:ext cx="1171206" cy="461665"/>
          </a:xfrm>
          <a:prstGeom prst="rect">
            <a:avLst/>
          </a:prstGeom>
          <a:noFill/>
        </p:spPr>
        <p:txBody>
          <a:bodyPr wrap="square" rtlCol="0">
            <a:spAutoFit/>
          </a:bodyPr>
          <a:lstStyle/>
          <a:p>
            <a:r>
              <a:rPr lang="en-US" sz="24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Cảnh</a:t>
            </a:r>
            <a:r>
              <a:rPr lang="en-US" sz="2400" b="1" dirty="0" smtClean="0">
                <a:solidFill>
                  <a:schemeClr val="accent5">
                    <a:lumMod val="60000"/>
                    <a:lumOff val="40000"/>
                  </a:schemeClr>
                </a:solidFill>
                <a:latin typeface="Times New Roman" panose="02020603050405020304" pitchFamily="18" charset="0"/>
                <a:cs typeface="Times New Roman" panose="02020603050405020304" pitchFamily="18" charset="0"/>
              </a:rPr>
              <a:t> 4</a:t>
            </a:r>
            <a:endParaRPr lang="en-US" sz="2400" b="1" dirty="0">
              <a:solidFill>
                <a:schemeClr val="accent5">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926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217393" y="43616"/>
            <a:ext cx="2929219"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III. TỔNG KẾT</a:t>
            </a:r>
            <a:endParaRPr lang="en-US" sz="2800" b="1" dirty="0">
              <a:solidFill>
                <a:schemeClr val="bg1"/>
              </a:solidFill>
              <a:latin typeface="Times New Roman" panose="02020603050405020304" pitchFamily="18" charset="0"/>
            </a:endParaRPr>
          </a:p>
        </p:txBody>
      </p:sp>
      <p:sp>
        <p:nvSpPr>
          <p:cNvPr id="6" name="TextBox 5"/>
          <p:cNvSpPr txBox="1"/>
          <p:nvPr/>
        </p:nvSpPr>
        <p:spPr>
          <a:xfrm>
            <a:off x="3339352" y="777690"/>
            <a:ext cx="5874503" cy="830997"/>
          </a:xfrm>
          <a:prstGeom prst="rect">
            <a:avLst/>
          </a:prstGeom>
          <a:noFill/>
        </p:spPr>
        <p:txBody>
          <a:bodyPr wrap="square" rtlCol="0">
            <a:spAutoFit/>
          </a:bodyPr>
          <a:lstStyle/>
          <a:p>
            <a:r>
              <a:rPr lang="en-US" sz="4800" b="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Kiều</a:t>
            </a:r>
            <a:r>
              <a:rPr lang="en-US" sz="48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 ở </a:t>
            </a:r>
            <a:r>
              <a:rPr lang="en-US" sz="4800" b="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lầu</a:t>
            </a:r>
            <a:r>
              <a:rPr lang="en-US" sz="48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 </a:t>
            </a:r>
            <a:r>
              <a:rPr lang="en-US" sz="4800" b="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Ngưng</a:t>
            </a:r>
            <a:r>
              <a:rPr lang="en-US" sz="48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 </a:t>
            </a:r>
            <a:r>
              <a:rPr lang="en-US" sz="4800" b="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Bích</a:t>
            </a:r>
            <a:endParaRPr lang="en-US" sz="4800"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5858" y="2410248"/>
            <a:ext cx="1867719" cy="9807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4404" y="1971756"/>
            <a:ext cx="1873965" cy="18739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86673" y="3390956"/>
            <a:ext cx="1873965" cy="18739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Rectangle 9"/>
          <p:cNvSpPr/>
          <p:nvPr/>
        </p:nvSpPr>
        <p:spPr>
          <a:xfrm>
            <a:off x="376838" y="2802708"/>
            <a:ext cx="3121959" cy="2462213"/>
          </a:xfrm>
          <a:prstGeom prst="rect">
            <a:avLst/>
          </a:prstGeom>
        </p:spPr>
        <p:txBody>
          <a:bodyPr wrap="square">
            <a:spAutoFit/>
          </a:bodyPr>
          <a:lstStyle/>
          <a:p>
            <a:r>
              <a:rPr lang="vi-VN" sz="2200" b="0" i="0" dirty="0" smtClean="0">
                <a:solidFill>
                  <a:schemeClr val="bg1"/>
                </a:solidFill>
                <a:effectLst/>
                <a:latin typeface="Open Sans"/>
              </a:rPr>
              <a:t> Miêu tả cảnh ngộ cô đơn buồn tủi và tấm lòng thuỷ chung, hiếu thảo rất đáng thương, đáng trân trọng của Thuý Kiều khi bị giam lỏng ở lầu Ngưng Bích.</a:t>
            </a:r>
            <a:endParaRPr lang="en-US" sz="2200" dirty="0">
              <a:solidFill>
                <a:schemeClr val="bg1"/>
              </a:solidFill>
            </a:endParaRPr>
          </a:p>
        </p:txBody>
      </p:sp>
      <p:sp>
        <p:nvSpPr>
          <p:cNvPr id="11" name="Rectangle 10"/>
          <p:cNvSpPr/>
          <p:nvPr/>
        </p:nvSpPr>
        <p:spPr>
          <a:xfrm>
            <a:off x="7973313" y="2929291"/>
            <a:ext cx="3978559" cy="1631216"/>
          </a:xfrm>
          <a:prstGeom prst="rect">
            <a:avLst/>
          </a:prstGeom>
        </p:spPr>
        <p:txBody>
          <a:bodyPr wrap="square">
            <a:spAutoFit/>
          </a:bodyPr>
          <a:lstStyle/>
          <a:p>
            <a:pPr>
              <a:buFont typeface="Arial" panose="020B0604020202020204" pitchFamily="34" charset="0"/>
              <a:buChar char="•"/>
            </a:pPr>
            <a:r>
              <a:rPr lang="en-US" sz="2000" b="0" i="0" dirty="0" err="1" smtClean="0">
                <a:solidFill>
                  <a:schemeClr val="bg1"/>
                </a:solidFill>
                <a:effectLst/>
                <a:latin typeface="Open Sans"/>
              </a:rPr>
              <a:t>Miêu</a:t>
            </a:r>
            <a:r>
              <a:rPr lang="en-US" sz="2000" b="0" i="0" dirty="0" smtClean="0">
                <a:solidFill>
                  <a:schemeClr val="bg1"/>
                </a:solidFill>
                <a:effectLst/>
                <a:latin typeface="Open Sans"/>
              </a:rPr>
              <a:t> </a:t>
            </a:r>
            <a:r>
              <a:rPr lang="en-US" sz="2000" b="0" i="0" dirty="0" err="1" smtClean="0">
                <a:solidFill>
                  <a:schemeClr val="bg1"/>
                </a:solidFill>
                <a:effectLst/>
                <a:latin typeface="Open Sans"/>
              </a:rPr>
              <a:t>tả</a:t>
            </a:r>
            <a:r>
              <a:rPr lang="en-US" sz="2000" b="0" i="0" dirty="0" smtClean="0">
                <a:solidFill>
                  <a:schemeClr val="bg1"/>
                </a:solidFill>
                <a:effectLst/>
                <a:latin typeface="Open Sans"/>
              </a:rPr>
              <a:t> </a:t>
            </a:r>
            <a:r>
              <a:rPr lang="en-US" sz="2000" b="0" i="0" dirty="0" err="1" smtClean="0">
                <a:solidFill>
                  <a:schemeClr val="bg1"/>
                </a:solidFill>
                <a:effectLst/>
                <a:latin typeface="Open Sans"/>
              </a:rPr>
              <a:t>nội</a:t>
            </a:r>
            <a:r>
              <a:rPr lang="en-US" sz="2000" b="0" i="0" dirty="0" smtClean="0">
                <a:solidFill>
                  <a:schemeClr val="bg1"/>
                </a:solidFill>
                <a:effectLst/>
                <a:latin typeface="Open Sans"/>
              </a:rPr>
              <a:t> </a:t>
            </a:r>
            <a:r>
              <a:rPr lang="en-US" sz="2000" b="0" i="0" dirty="0" err="1" smtClean="0">
                <a:solidFill>
                  <a:schemeClr val="bg1"/>
                </a:solidFill>
                <a:effectLst/>
                <a:latin typeface="Open Sans"/>
              </a:rPr>
              <a:t>tâm</a:t>
            </a:r>
            <a:r>
              <a:rPr lang="en-US" sz="2000" b="0" i="0" dirty="0" smtClean="0">
                <a:solidFill>
                  <a:schemeClr val="bg1"/>
                </a:solidFill>
                <a:effectLst/>
                <a:latin typeface="Open Sans"/>
              </a:rPr>
              <a:t> </a:t>
            </a:r>
            <a:r>
              <a:rPr lang="en-US" sz="2000" b="0" i="0" dirty="0" err="1" smtClean="0">
                <a:solidFill>
                  <a:schemeClr val="bg1"/>
                </a:solidFill>
                <a:effectLst/>
                <a:latin typeface="Open Sans"/>
              </a:rPr>
              <a:t>nhân</a:t>
            </a:r>
            <a:r>
              <a:rPr lang="en-US" sz="2000" b="0" i="0" dirty="0" smtClean="0">
                <a:solidFill>
                  <a:schemeClr val="bg1"/>
                </a:solidFill>
                <a:effectLst/>
                <a:latin typeface="Open Sans"/>
              </a:rPr>
              <a:t> </a:t>
            </a:r>
            <a:r>
              <a:rPr lang="en-US" sz="2000" b="0" i="0" dirty="0" err="1" smtClean="0">
                <a:solidFill>
                  <a:schemeClr val="bg1"/>
                </a:solidFill>
                <a:effectLst/>
                <a:latin typeface="Open Sans"/>
              </a:rPr>
              <a:t>vật</a:t>
            </a:r>
            <a:r>
              <a:rPr lang="en-US" sz="2000" b="0" i="0" dirty="0" smtClean="0">
                <a:solidFill>
                  <a:schemeClr val="bg1"/>
                </a:solidFill>
                <a:effectLst/>
                <a:latin typeface="Open Sans"/>
              </a:rPr>
              <a:t> </a:t>
            </a:r>
            <a:r>
              <a:rPr lang="en-US" sz="2000" b="0" i="0" dirty="0" err="1" smtClean="0">
                <a:solidFill>
                  <a:schemeClr val="bg1"/>
                </a:solidFill>
                <a:effectLst/>
                <a:latin typeface="Open Sans"/>
              </a:rPr>
              <a:t>đặc</a:t>
            </a:r>
            <a:r>
              <a:rPr lang="en-US" sz="2000" b="0" i="0" dirty="0" smtClean="0">
                <a:solidFill>
                  <a:schemeClr val="bg1"/>
                </a:solidFill>
                <a:effectLst/>
                <a:latin typeface="Open Sans"/>
              </a:rPr>
              <a:t> </a:t>
            </a:r>
            <a:r>
              <a:rPr lang="en-US" sz="2000" b="0" i="0" dirty="0" err="1" smtClean="0">
                <a:solidFill>
                  <a:schemeClr val="bg1"/>
                </a:solidFill>
                <a:effectLst/>
                <a:latin typeface="Open Sans"/>
              </a:rPr>
              <a:t>sắc</a:t>
            </a:r>
            <a:endParaRPr lang="en-US" sz="2000" b="0" i="0" dirty="0" smtClean="0">
              <a:solidFill>
                <a:schemeClr val="bg1"/>
              </a:solidFill>
              <a:effectLst/>
              <a:latin typeface="Open Sans"/>
            </a:endParaRPr>
          </a:p>
          <a:p>
            <a:endParaRPr lang="en-US" sz="2000" b="0" i="0" dirty="0" smtClean="0">
              <a:solidFill>
                <a:schemeClr val="bg1"/>
              </a:solidFill>
              <a:effectLst/>
              <a:latin typeface="Open Sans"/>
            </a:endParaRPr>
          </a:p>
          <a:p>
            <a:pPr>
              <a:buFont typeface="Arial" panose="020B0604020202020204" pitchFamily="34" charset="0"/>
              <a:buChar char="•"/>
            </a:pPr>
            <a:r>
              <a:rPr lang="en-US" sz="2000" b="0" i="0" dirty="0" err="1" smtClean="0">
                <a:solidFill>
                  <a:schemeClr val="bg1"/>
                </a:solidFill>
                <a:effectLst/>
                <a:latin typeface="Open Sans"/>
              </a:rPr>
              <a:t>Bút</a:t>
            </a:r>
            <a:r>
              <a:rPr lang="en-US" sz="2000" b="0" i="0" dirty="0" smtClean="0">
                <a:solidFill>
                  <a:schemeClr val="bg1"/>
                </a:solidFill>
                <a:effectLst/>
                <a:latin typeface="Open Sans"/>
              </a:rPr>
              <a:t> </a:t>
            </a:r>
            <a:r>
              <a:rPr lang="en-US" sz="2000" b="0" i="0" dirty="0" err="1" smtClean="0">
                <a:solidFill>
                  <a:schemeClr val="bg1"/>
                </a:solidFill>
                <a:effectLst/>
                <a:latin typeface="Open Sans"/>
              </a:rPr>
              <a:t>pháp</a:t>
            </a:r>
            <a:r>
              <a:rPr lang="en-US" sz="2000" b="0" i="0" dirty="0" smtClean="0">
                <a:solidFill>
                  <a:schemeClr val="bg1"/>
                </a:solidFill>
                <a:effectLst/>
                <a:latin typeface="Open Sans"/>
              </a:rPr>
              <a:t> </a:t>
            </a:r>
            <a:r>
              <a:rPr lang="en-US" sz="2000" b="0" i="0" dirty="0" err="1" smtClean="0">
                <a:solidFill>
                  <a:schemeClr val="bg1"/>
                </a:solidFill>
                <a:effectLst/>
                <a:latin typeface="Open Sans"/>
              </a:rPr>
              <a:t>tả</a:t>
            </a:r>
            <a:r>
              <a:rPr lang="en-US" sz="2000" b="0" i="0" dirty="0" smtClean="0">
                <a:solidFill>
                  <a:schemeClr val="bg1"/>
                </a:solidFill>
                <a:effectLst/>
                <a:latin typeface="Open Sans"/>
              </a:rPr>
              <a:t> </a:t>
            </a:r>
            <a:r>
              <a:rPr lang="en-US" sz="2000" b="0" i="0" dirty="0" err="1" smtClean="0">
                <a:solidFill>
                  <a:schemeClr val="bg1"/>
                </a:solidFill>
                <a:effectLst/>
                <a:latin typeface="Open Sans"/>
              </a:rPr>
              <a:t>cảnh</a:t>
            </a:r>
            <a:r>
              <a:rPr lang="en-US" sz="2000" b="0" i="0" dirty="0" smtClean="0">
                <a:solidFill>
                  <a:schemeClr val="bg1"/>
                </a:solidFill>
                <a:effectLst/>
                <a:latin typeface="Open Sans"/>
              </a:rPr>
              <a:t> </a:t>
            </a:r>
            <a:r>
              <a:rPr lang="en-US" sz="2000" b="0" i="0" dirty="0" err="1" smtClean="0">
                <a:solidFill>
                  <a:schemeClr val="bg1"/>
                </a:solidFill>
                <a:effectLst/>
                <a:latin typeface="Open Sans"/>
              </a:rPr>
              <a:t>ngụ</a:t>
            </a:r>
            <a:r>
              <a:rPr lang="en-US" sz="2000" b="0" i="0" dirty="0" smtClean="0">
                <a:solidFill>
                  <a:schemeClr val="bg1"/>
                </a:solidFill>
                <a:effectLst/>
                <a:latin typeface="Open Sans"/>
              </a:rPr>
              <a:t> </a:t>
            </a:r>
            <a:r>
              <a:rPr lang="en-US" sz="2000" b="0" i="0" dirty="0" err="1" smtClean="0">
                <a:solidFill>
                  <a:schemeClr val="bg1"/>
                </a:solidFill>
                <a:effectLst/>
                <a:latin typeface="Open Sans"/>
              </a:rPr>
              <a:t>tình</a:t>
            </a:r>
            <a:r>
              <a:rPr lang="en-US" sz="2000" b="0" i="0" dirty="0" smtClean="0">
                <a:solidFill>
                  <a:schemeClr val="bg1"/>
                </a:solidFill>
                <a:effectLst/>
                <a:latin typeface="Open Sans"/>
              </a:rPr>
              <a:t> </a:t>
            </a:r>
            <a:r>
              <a:rPr lang="en-US" sz="2000" b="0" i="0" dirty="0" err="1" smtClean="0">
                <a:solidFill>
                  <a:schemeClr val="bg1"/>
                </a:solidFill>
                <a:effectLst/>
                <a:latin typeface="Open Sans"/>
              </a:rPr>
              <a:t>tuyệt</a:t>
            </a:r>
            <a:r>
              <a:rPr lang="en-US" sz="2000" b="0" i="0" dirty="0" smtClean="0">
                <a:solidFill>
                  <a:schemeClr val="bg1"/>
                </a:solidFill>
                <a:effectLst/>
                <a:latin typeface="Open Sans"/>
              </a:rPr>
              <a:t> </a:t>
            </a:r>
            <a:r>
              <a:rPr lang="en-US" sz="2000" b="0" i="0" dirty="0" err="1" smtClean="0">
                <a:solidFill>
                  <a:schemeClr val="bg1"/>
                </a:solidFill>
                <a:effectLst/>
                <a:latin typeface="Open Sans"/>
              </a:rPr>
              <a:t>bút</a:t>
            </a:r>
            <a:r>
              <a:rPr lang="en-US" sz="2000" b="0" i="0" dirty="0" smtClean="0">
                <a:solidFill>
                  <a:schemeClr val="bg1"/>
                </a:solidFill>
                <a:effectLst/>
                <a:latin typeface="Open Sans"/>
              </a:rPr>
              <a:t>.</a:t>
            </a:r>
            <a:endParaRPr lang="en-US" sz="2000" b="0" i="0" dirty="0">
              <a:solidFill>
                <a:schemeClr val="bg1"/>
              </a:solidFill>
              <a:effectLst/>
              <a:latin typeface="Open Sans"/>
            </a:endParaRPr>
          </a:p>
        </p:txBody>
      </p:sp>
      <p:sp>
        <p:nvSpPr>
          <p:cNvPr id="12" name="TextBox 11"/>
          <p:cNvSpPr txBox="1"/>
          <p:nvPr/>
        </p:nvSpPr>
        <p:spPr>
          <a:xfrm>
            <a:off x="726884" y="1613270"/>
            <a:ext cx="2083552" cy="830997"/>
          </a:xfrm>
          <a:prstGeom prst="rect">
            <a:avLst/>
          </a:prstGeom>
          <a:solidFill>
            <a:schemeClr val="tx2">
              <a:lumMod val="40000"/>
              <a:lumOff val="60000"/>
            </a:schemeClr>
          </a:solidFill>
        </p:spPr>
        <p:txBody>
          <a:bodyPr wrap="square" rtlCol="0">
            <a:spAutoFit/>
          </a:bodyPr>
          <a:lstStyle/>
          <a:p>
            <a:r>
              <a:rPr lang="en-US" sz="4800" b="1" dirty="0" err="1" smtClean="0">
                <a:ln w="0"/>
                <a:solidFill>
                  <a:schemeClr val="bg1"/>
                </a:solidFill>
                <a:effectLst>
                  <a:reflection blurRad="6350" stA="53000" endA="300" endPos="35500" dir="5400000" sy="-90000" algn="bl" rotWithShape="0"/>
                </a:effectLst>
                <a:latin typeface="Chiller" panose="04020404031007020602" pitchFamily="82" charset="0"/>
              </a:rPr>
              <a:t>Nội</a:t>
            </a:r>
            <a:r>
              <a:rPr lang="en-US" sz="4800" b="1" dirty="0" smtClean="0">
                <a:ln w="0"/>
                <a:solidFill>
                  <a:schemeClr val="bg1"/>
                </a:solidFill>
                <a:effectLst>
                  <a:reflection blurRad="6350" stA="53000" endA="300" endPos="35500" dir="5400000" sy="-90000" algn="bl" rotWithShape="0"/>
                </a:effectLst>
                <a:latin typeface="Chiller" panose="04020404031007020602" pitchFamily="82" charset="0"/>
              </a:rPr>
              <a:t> dung</a:t>
            </a:r>
            <a:endParaRPr lang="en-US" sz="4800" b="1" dirty="0">
              <a:ln w="0"/>
              <a:solidFill>
                <a:schemeClr val="bg1"/>
              </a:solidFill>
              <a:effectLst>
                <a:reflection blurRad="6350" stA="53000" endA="300" endPos="35500" dir="5400000" sy="-90000" algn="bl" rotWithShape="0"/>
              </a:effectLst>
              <a:latin typeface="Chiller" panose="04020404031007020602" pitchFamily="82" charset="0"/>
            </a:endParaRPr>
          </a:p>
        </p:txBody>
      </p:sp>
      <p:sp>
        <p:nvSpPr>
          <p:cNvPr id="13" name="TextBox 12"/>
          <p:cNvSpPr txBox="1"/>
          <p:nvPr/>
        </p:nvSpPr>
        <p:spPr>
          <a:xfrm>
            <a:off x="8619755" y="1613269"/>
            <a:ext cx="2487331" cy="830997"/>
          </a:xfrm>
          <a:prstGeom prst="rect">
            <a:avLst/>
          </a:prstGeom>
          <a:solidFill>
            <a:schemeClr val="tx2">
              <a:lumMod val="40000"/>
              <a:lumOff val="60000"/>
            </a:schemeClr>
          </a:solidFill>
        </p:spPr>
        <p:txBody>
          <a:bodyPr wrap="square" rtlCol="0">
            <a:spAutoFit/>
          </a:bodyPr>
          <a:lstStyle/>
          <a:p>
            <a:r>
              <a:rPr lang="en-US" sz="4800" b="1" dirty="0" err="1" smtClean="0">
                <a:ln w="0"/>
                <a:solidFill>
                  <a:schemeClr val="bg1"/>
                </a:solidFill>
                <a:effectLst>
                  <a:reflection blurRad="6350" stA="53000" endA="300" endPos="35500" dir="5400000" sy="-90000" algn="bl" rotWithShape="0"/>
                </a:effectLst>
                <a:latin typeface="Chiller" panose="04020404031007020602" pitchFamily="82" charset="0"/>
              </a:rPr>
              <a:t>Nghệ</a:t>
            </a:r>
            <a:r>
              <a:rPr lang="en-US" sz="4800" b="1" dirty="0" smtClean="0">
                <a:ln w="0"/>
                <a:solidFill>
                  <a:schemeClr val="bg1"/>
                </a:solidFill>
                <a:effectLst>
                  <a:reflection blurRad="6350" stA="53000" endA="300" endPos="35500" dir="5400000" sy="-90000" algn="bl" rotWithShape="0"/>
                </a:effectLst>
                <a:latin typeface="Chiller" panose="04020404031007020602" pitchFamily="82" charset="0"/>
              </a:rPr>
              <a:t> </a:t>
            </a:r>
            <a:r>
              <a:rPr lang="en-US" sz="4800" b="1" dirty="0" err="1" smtClean="0">
                <a:ln w="0"/>
                <a:solidFill>
                  <a:schemeClr val="bg1"/>
                </a:solidFill>
                <a:effectLst>
                  <a:reflection blurRad="6350" stA="53000" endA="300" endPos="35500" dir="5400000" sy="-90000" algn="bl" rotWithShape="0"/>
                </a:effectLst>
                <a:latin typeface="Chiller" panose="04020404031007020602" pitchFamily="82" charset="0"/>
              </a:rPr>
              <a:t>thuật</a:t>
            </a:r>
            <a:endParaRPr lang="en-US" sz="4800" b="1" dirty="0">
              <a:ln w="0"/>
              <a:solidFill>
                <a:schemeClr val="bg1"/>
              </a:solidFill>
              <a:effectLst>
                <a:reflection blurRad="6350" stA="53000" endA="300" endPos="35500" dir="5400000" sy="-90000" algn="bl" rotWithShape="0"/>
              </a:effectLst>
              <a:latin typeface="Chiller" panose="04020404031007020602" pitchFamily="82" charset="0"/>
            </a:endParaRPr>
          </a:p>
        </p:txBody>
      </p:sp>
    </p:spTree>
    <p:extLst>
      <p:ext uri="{BB962C8B-B14F-4D97-AF65-F5344CB8AC3E}">
        <p14:creationId xmlns:p14="http://schemas.microsoft.com/office/powerpoint/2010/main" val="213549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524000" y="0"/>
            <a:ext cx="9144000" cy="6858000"/>
          </a:xfrm>
          <a:prstGeom prst="rect">
            <a:avLst/>
          </a:prstGeom>
          <a:blipFill dpi="0" rotWithShape="1">
            <a:blip r:embed="rId2">
              <a:alphaModFix amt="29000"/>
            </a:blip>
            <a:srcRect/>
            <a:stretch>
              <a:fillRect/>
            </a:stretch>
          </a:blip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0"/>
              </a:spcBef>
              <a:buClrTx/>
              <a:buSzTx/>
              <a:buFontTx/>
              <a:buNone/>
            </a:pPr>
            <a:endParaRPr lang="en-US" sz="2400">
              <a:latin typeface="Times New Roman" panose="02020603050405020304" pitchFamily="18" charset="0"/>
            </a:endParaRPr>
          </a:p>
        </p:txBody>
      </p:sp>
      <p:sp>
        <p:nvSpPr>
          <p:cNvPr id="105475" name="Rectangle 3"/>
          <p:cNvSpPr>
            <a:spLocks noChangeArrowheads="1"/>
          </p:cNvSpPr>
          <p:nvPr/>
        </p:nvSpPr>
        <p:spPr bwMode="auto">
          <a:xfrm>
            <a:off x="1752600" y="5791200"/>
            <a:ext cx="3276600" cy="838200"/>
          </a:xfrm>
          <a:prstGeom prst="rect">
            <a:avLst/>
          </a:prstGeom>
          <a:gradFill rotWithShape="1">
            <a:gsLst>
              <a:gs pos="0">
                <a:srgbClr val="CC9900">
                  <a:gamma/>
                  <a:shade val="46275"/>
                  <a:invGamma/>
                </a:srgbClr>
              </a:gs>
              <a:gs pos="50000">
                <a:srgbClr val="CC9900">
                  <a:alpha val="74001"/>
                </a:srgbClr>
              </a:gs>
              <a:gs pos="100000">
                <a:srgbClr val="CC9900">
                  <a:gamma/>
                  <a:shade val="46275"/>
                  <a:invGamma/>
                </a:srgbClr>
              </a:gs>
            </a:gsLst>
            <a:lin ang="5400000" scaled="1"/>
          </a:gradFill>
          <a:ln>
            <a:noFill/>
          </a:ln>
          <a:effectLst/>
          <a:extLst/>
        </p:spPr>
        <p:txBody>
          <a:bodyPr anchor="ctr"/>
          <a:lstStyle/>
          <a:p>
            <a:pPr algn="ctr" eaLnBrk="1" hangingPunct="1">
              <a:tabLst>
                <a:tab pos="457200" algn="l"/>
              </a:tabLst>
              <a:defRPr/>
            </a:pPr>
            <a:r>
              <a:rPr lang="en-US" sz="2800" b="1">
                <a:sym typeface="Symbol" pitchFamily="18" charset="2"/>
              </a:rPr>
              <a:t>Cô đơn buồn tủi</a:t>
            </a:r>
            <a:endParaRPr lang="en-US" sz="2800" b="1" i="1" u="sng">
              <a:sym typeface="Symbol" pitchFamily="18" charset="2"/>
            </a:endParaRPr>
          </a:p>
        </p:txBody>
      </p:sp>
      <p:sp>
        <p:nvSpPr>
          <p:cNvPr id="105476" name="Rectangle 4"/>
          <p:cNvSpPr>
            <a:spLocks noChangeArrowheads="1"/>
          </p:cNvSpPr>
          <p:nvPr/>
        </p:nvSpPr>
        <p:spPr bwMode="auto">
          <a:xfrm>
            <a:off x="2438400" y="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75"/>
              </a:spcBef>
              <a:buClr>
                <a:schemeClr val="accent1"/>
              </a:buClr>
              <a:buSzPct val="85000"/>
              <a:buFont typeface="Wingdings 2" panose="05020102010507070707" pitchFamily="18" charset="2"/>
              <a:buChar char=""/>
              <a:tabLst>
                <a:tab pos="457200" algn="l"/>
              </a:tabLst>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tabLst>
                <a:tab pos="457200" algn="l"/>
              </a:tabLst>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tabLst>
                <a:tab pos="457200" algn="l"/>
              </a:tabLst>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tabLst>
                <a:tab pos="457200" algn="l"/>
              </a:tabLst>
              <a:defRPr sz="2000">
                <a:solidFill>
                  <a:schemeClr val="tx1"/>
                </a:solidFill>
                <a:latin typeface="Perpetua"/>
              </a:defRPr>
            </a:lvl4pPr>
            <a:lvl5pPr marL="2057400" indent="-228600">
              <a:spcBef>
                <a:spcPts val="375"/>
              </a:spcBef>
              <a:buClr>
                <a:srgbClr val="A28E6A"/>
              </a:buClr>
              <a:buChar char="o"/>
              <a:tabLst>
                <a:tab pos="457200" algn="l"/>
              </a:tabLst>
              <a:defRPr sz="2000">
                <a:solidFill>
                  <a:schemeClr val="tx1"/>
                </a:solidFill>
                <a:latin typeface="Perpetua"/>
              </a:defRPr>
            </a:lvl5pPr>
            <a:lvl6pPr marL="25146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6pPr>
            <a:lvl7pPr marL="29718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7pPr>
            <a:lvl8pPr marL="34290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8pPr>
            <a:lvl9pPr marL="38862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9pPr>
          </a:lstStyle>
          <a:p>
            <a:pPr eaLnBrk="1" hangingPunct="1">
              <a:spcBef>
                <a:spcPct val="0"/>
              </a:spcBef>
              <a:buClrTx/>
              <a:buSzTx/>
              <a:buFontTx/>
              <a:buNone/>
            </a:pPr>
            <a:r>
              <a:rPr lang="en-US" sz="4600" b="1">
                <a:solidFill>
                  <a:srgbClr val="FFFF00"/>
                </a:solidFill>
                <a:latin typeface="Times New Roman" panose="02020603050405020304" pitchFamily="18" charset="0"/>
                <a:sym typeface="Symbol" panose="05050102010706020507" pitchFamily="18" charset="2"/>
              </a:rPr>
              <a:t>Diễn biến tâm trạng của Kiều</a:t>
            </a:r>
            <a:r>
              <a:rPr lang="en-US" sz="4600" b="1">
                <a:solidFill>
                  <a:srgbClr val="FFFF00"/>
                </a:solidFill>
                <a:latin typeface=".VnKoala" panose="020B7200000000000000" pitchFamily="34" charset="0"/>
                <a:sym typeface="Symbol" panose="05050102010706020507" pitchFamily="18" charset="2"/>
              </a:rPr>
              <a:t> </a:t>
            </a:r>
          </a:p>
        </p:txBody>
      </p:sp>
      <p:sp>
        <p:nvSpPr>
          <p:cNvPr id="105477" name="Rectangle 5"/>
          <p:cNvSpPr>
            <a:spLocks noChangeArrowheads="1"/>
          </p:cNvSpPr>
          <p:nvPr/>
        </p:nvSpPr>
        <p:spPr bwMode="auto">
          <a:xfrm>
            <a:off x="3200400" y="4529138"/>
            <a:ext cx="3276600" cy="838200"/>
          </a:xfrm>
          <a:prstGeom prst="rect">
            <a:avLst/>
          </a:prstGeom>
          <a:solidFill>
            <a:srgbClr val="CC00FF">
              <a:alpha val="7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75"/>
              </a:spcBef>
              <a:buClr>
                <a:schemeClr val="accent1"/>
              </a:buClr>
              <a:buSzPct val="85000"/>
              <a:buFont typeface="Wingdings 2" panose="05020102010507070707" pitchFamily="18" charset="2"/>
              <a:buChar char=""/>
              <a:tabLst>
                <a:tab pos="457200" algn="l"/>
              </a:tabLst>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tabLst>
                <a:tab pos="457200" algn="l"/>
              </a:tabLst>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tabLst>
                <a:tab pos="457200" algn="l"/>
              </a:tabLst>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tabLst>
                <a:tab pos="457200" algn="l"/>
              </a:tabLst>
              <a:defRPr sz="2000">
                <a:solidFill>
                  <a:schemeClr val="tx1"/>
                </a:solidFill>
                <a:latin typeface="Perpetua"/>
              </a:defRPr>
            </a:lvl4pPr>
            <a:lvl5pPr marL="2057400" indent="-228600">
              <a:spcBef>
                <a:spcPts val="375"/>
              </a:spcBef>
              <a:buClr>
                <a:srgbClr val="A28E6A"/>
              </a:buClr>
              <a:buChar char="o"/>
              <a:tabLst>
                <a:tab pos="457200" algn="l"/>
              </a:tabLst>
              <a:defRPr sz="2000">
                <a:solidFill>
                  <a:schemeClr val="tx1"/>
                </a:solidFill>
                <a:latin typeface="Perpetua"/>
              </a:defRPr>
            </a:lvl5pPr>
            <a:lvl6pPr marL="25146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6pPr>
            <a:lvl7pPr marL="29718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7pPr>
            <a:lvl8pPr marL="34290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8pPr>
            <a:lvl9pPr marL="38862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9pPr>
          </a:lstStyle>
          <a:p>
            <a:pPr algn="ctr" eaLnBrk="1" hangingPunct="1">
              <a:spcBef>
                <a:spcPct val="0"/>
              </a:spcBef>
              <a:buClrTx/>
              <a:buSzTx/>
              <a:buFontTx/>
              <a:buNone/>
            </a:pPr>
            <a:r>
              <a:rPr lang="en-US" sz="2800" b="1">
                <a:latin typeface="Times New Roman" panose="02020603050405020304" pitchFamily="18" charset="0"/>
                <a:sym typeface="Symbol" panose="05050102010706020507" pitchFamily="18" charset="2"/>
              </a:rPr>
              <a:t>Nhớ  Kim Trọng</a:t>
            </a:r>
          </a:p>
        </p:txBody>
      </p:sp>
      <p:sp>
        <p:nvSpPr>
          <p:cNvPr id="105478" name="Rectangle 6"/>
          <p:cNvSpPr>
            <a:spLocks noChangeArrowheads="1"/>
          </p:cNvSpPr>
          <p:nvPr/>
        </p:nvSpPr>
        <p:spPr bwMode="auto">
          <a:xfrm>
            <a:off x="4495800" y="3048000"/>
            <a:ext cx="4800600" cy="838200"/>
          </a:xfrm>
          <a:prstGeom prst="rect">
            <a:avLst/>
          </a:prstGeom>
          <a:solidFill>
            <a:srgbClr val="FF5050">
              <a:alpha val="7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75"/>
              </a:spcBef>
              <a:buClr>
                <a:schemeClr val="accent1"/>
              </a:buClr>
              <a:buSzPct val="85000"/>
              <a:buFont typeface="Wingdings 2" panose="05020102010507070707" pitchFamily="18" charset="2"/>
              <a:buChar char=""/>
              <a:tabLst>
                <a:tab pos="457200" algn="l"/>
              </a:tabLst>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tabLst>
                <a:tab pos="457200" algn="l"/>
              </a:tabLst>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tabLst>
                <a:tab pos="457200" algn="l"/>
              </a:tabLst>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tabLst>
                <a:tab pos="457200" algn="l"/>
              </a:tabLst>
              <a:defRPr sz="2000">
                <a:solidFill>
                  <a:schemeClr val="tx1"/>
                </a:solidFill>
                <a:latin typeface="Perpetua"/>
              </a:defRPr>
            </a:lvl4pPr>
            <a:lvl5pPr marL="2057400" indent="-228600">
              <a:spcBef>
                <a:spcPts val="375"/>
              </a:spcBef>
              <a:buClr>
                <a:srgbClr val="A28E6A"/>
              </a:buClr>
              <a:buChar char="o"/>
              <a:tabLst>
                <a:tab pos="457200" algn="l"/>
              </a:tabLst>
              <a:defRPr sz="2000">
                <a:solidFill>
                  <a:schemeClr val="tx1"/>
                </a:solidFill>
                <a:latin typeface="Perpetua"/>
              </a:defRPr>
            </a:lvl5pPr>
            <a:lvl6pPr marL="25146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6pPr>
            <a:lvl7pPr marL="29718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7pPr>
            <a:lvl8pPr marL="34290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8pPr>
            <a:lvl9pPr marL="38862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9pPr>
          </a:lstStyle>
          <a:p>
            <a:pPr algn="ctr" eaLnBrk="1" hangingPunct="1">
              <a:spcBef>
                <a:spcPct val="0"/>
              </a:spcBef>
              <a:buClrTx/>
              <a:buSzTx/>
              <a:buFontTx/>
              <a:buNone/>
            </a:pPr>
            <a:r>
              <a:rPr lang="en-US">
                <a:latin typeface="Times New Roman" panose="02020603050405020304" pitchFamily="18" charset="0"/>
                <a:sym typeface="Symbol" panose="05050102010706020507" pitchFamily="18" charset="2"/>
              </a:rPr>
              <a:t>   </a:t>
            </a:r>
            <a:r>
              <a:rPr lang="en-US" sz="3200" b="1">
                <a:latin typeface="Times New Roman" panose="02020603050405020304" pitchFamily="18" charset="0"/>
                <a:sym typeface="Symbol" panose="05050102010706020507" pitchFamily="18" charset="2"/>
              </a:rPr>
              <a:t>Xót thương cho cha mẹ</a:t>
            </a:r>
            <a:endParaRPr lang="en-US" sz="3200" b="1" i="1" u="sng">
              <a:latin typeface="Times New Roman" panose="02020603050405020304" pitchFamily="18" charset="0"/>
              <a:sym typeface="Symbol" panose="05050102010706020507" pitchFamily="18" charset="2"/>
            </a:endParaRPr>
          </a:p>
        </p:txBody>
      </p:sp>
      <p:sp>
        <p:nvSpPr>
          <p:cNvPr id="105479" name="Rectangle 7"/>
          <p:cNvSpPr>
            <a:spLocks noChangeArrowheads="1"/>
          </p:cNvSpPr>
          <p:nvPr/>
        </p:nvSpPr>
        <p:spPr bwMode="auto">
          <a:xfrm>
            <a:off x="4953000" y="1295400"/>
            <a:ext cx="5486400" cy="1069975"/>
          </a:xfrm>
          <a:prstGeom prst="rect">
            <a:avLst/>
          </a:prstGeom>
          <a:solidFill>
            <a:srgbClr val="000066">
              <a:alpha val="9097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575"/>
              </a:spcBef>
              <a:buClr>
                <a:schemeClr val="accent1"/>
              </a:buClr>
              <a:buSzPct val="85000"/>
              <a:buFont typeface="Wingdings 2" panose="05020102010507070707" pitchFamily="18" charset="2"/>
              <a:buChar char=""/>
              <a:tabLst>
                <a:tab pos="457200" algn="l"/>
              </a:tabLst>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tabLst>
                <a:tab pos="457200" algn="l"/>
              </a:tabLst>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tabLst>
                <a:tab pos="457200" algn="l"/>
              </a:tabLst>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tabLst>
                <a:tab pos="457200" algn="l"/>
              </a:tabLst>
              <a:defRPr sz="2000">
                <a:solidFill>
                  <a:schemeClr val="tx1"/>
                </a:solidFill>
                <a:latin typeface="Perpetua"/>
              </a:defRPr>
            </a:lvl4pPr>
            <a:lvl5pPr marL="2057400" indent="-228600">
              <a:spcBef>
                <a:spcPts val="375"/>
              </a:spcBef>
              <a:buClr>
                <a:srgbClr val="A28E6A"/>
              </a:buClr>
              <a:buChar char="o"/>
              <a:tabLst>
                <a:tab pos="457200" algn="l"/>
              </a:tabLst>
              <a:defRPr sz="2000">
                <a:solidFill>
                  <a:schemeClr val="tx1"/>
                </a:solidFill>
                <a:latin typeface="Perpetua"/>
              </a:defRPr>
            </a:lvl5pPr>
            <a:lvl6pPr marL="25146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6pPr>
            <a:lvl7pPr marL="29718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7pPr>
            <a:lvl8pPr marL="34290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8pPr>
            <a:lvl9pPr marL="3886200" indent="-228600" eaLnBrk="0" fontAlgn="base" hangingPunct="0">
              <a:spcBef>
                <a:spcPts val="375"/>
              </a:spcBef>
              <a:spcAft>
                <a:spcPct val="0"/>
              </a:spcAft>
              <a:buClr>
                <a:srgbClr val="A28E6A"/>
              </a:buClr>
              <a:buChar char="o"/>
              <a:tabLst>
                <a:tab pos="457200" algn="l"/>
              </a:tabLst>
              <a:defRPr sz="2000">
                <a:solidFill>
                  <a:schemeClr val="tx1"/>
                </a:solidFill>
                <a:latin typeface="Perpetua"/>
              </a:defRPr>
            </a:lvl9pPr>
          </a:lstStyle>
          <a:p>
            <a:pPr algn="ctr" eaLnBrk="1" hangingPunct="1">
              <a:spcBef>
                <a:spcPct val="0"/>
              </a:spcBef>
              <a:buClrTx/>
              <a:buSzTx/>
              <a:buFontTx/>
              <a:buNone/>
            </a:pPr>
            <a:r>
              <a:rPr lang="en-US" sz="2800" b="1">
                <a:solidFill>
                  <a:schemeClr val="bg1"/>
                </a:solidFill>
                <a:latin typeface="Times New Roman" panose="02020603050405020304" pitchFamily="18" charset="0"/>
                <a:sym typeface="Symbol" panose="05050102010706020507" pitchFamily="18" charset="2"/>
              </a:rPr>
              <a:t>Buồn lo cho thân phận và số kiếp</a:t>
            </a:r>
            <a:endParaRPr lang="en-US" sz="2800" b="1" i="1" u="sng">
              <a:solidFill>
                <a:schemeClr val="bg1"/>
              </a:solidFill>
              <a:latin typeface="Times New Roman" panose="02020603050405020304" pitchFamily="18" charset="0"/>
              <a:sym typeface="Symbol" panose="05050102010706020507" pitchFamily="18" charset="2"/>
            </a:endParaRPr>
          </a:p>
        </p:txBody>
      </p:sp>
      <p:sp>
        <p:nvSpPr>
          <p:cNvPr id="105480" name="Line 8"/>
          <p:cNvSpPr>
            <a:spLocks noChangeShapeType="1"/>
          </p:cNvSpPr>
          <p:nvPr/>
        </p:nvSpPr>
        <p:spPr bwMode="auto">
          <a:xfrm flipV="1">
            <a:off x="4038600" y="5367338"/>
            <a:ext cx="457200" cy="423862"/>
          </a:xfrm>
          <a:prstGeom prst="line">
            <a:avLst/>
          </a:prstGeom>
          <a:noFill/>
          <a:ln w="381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481" name="Line 9"/>
          <p:cNvSpPr>
            <a:spLocks noChangeShapeType="1"/>
          </p:cNvSpPr>
          <p:nvPr/>
        </p:nvSpPr>
        <p:spPr bwMode="auto">
          <a:xfrm flipV="1">
            <a:off x="7162800" y="2395538"/>
            <a:ext cx="533400" cy="533400"/>
          </a:xfrm>
          <a:prstGeom prst="line">
            <a:avLst/>
          </a:prstGeom>
          <a:noFill/>
          <a:ln w="381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482" name="Line 10"/>
          <p:cNvSpPr>
            <a:spLocks noChangeShapeType="1"/>
          </p:cNvSpPr>
          <p:nvPr/>
        </p:nvSpPr>
        <p:spPr bwMode="auto">
          <a:xfrm flipV="1">
            <a:off x="5410200" y="3995738"/>
            <a:ext cx="533400" cy="533400"/>
          </a:xfrm>
          <a:prstGeom prst="line">
            <a:avLst/>
          </a:prstGeom>
          <a:noFill/>
          <a:ln w="381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798841954"/>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05476"/>
                                        </p:tgtEl>
                                        <p:attrNameLst>
                                          <p:attrName>style.visibility</p:attrName>
                                        </p:attrNameLst>
                                      </p:cBhvr>
                                      <p:to>
                                        <p:strVal val="visible"/>
                                      </p:to>
                                    </p:set>
                                    <p:anim calcmode="discrete" valueType="clr">
                                      <p:cBhvr override="childStyle">
                                        <p:cTn id="7" dur="80"/>
                                        <p:tgtEl>
                                          <p:spTgt spid="10547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5476"/>
                                        </p:tgtEl>
                                        <p:attrNameLst>
                                          <p:attrName>fillcolor</p:attrName>
                                        </p:attrNameLst>
                                      </p:cBhvr>
                                      <p:tavLst>
                                        <p:tav tm="0">
                                          <p:val>
                                            <p:clrVal>
                                              <a:schemeClr val="accent2"/>
                                            </p:clrVal>
                                          </p:val>
                                        </p:tav>
                                        <p:tav tm="50000">
                                          <p:val>
                                            <p:clrVal>
                                              <a:schemeClr val="hlink"/>
                                            </p:clrVal>
                                          </p:val>
                                        </p:tav>
                                      </p:tavLst>
                                    </p:anim>
                                    <p:set>
                                      <p:cBhvr>
                                        <p:cTn id="9" dur="80"/>
                                        <p:tgtEl>
                                          <p:spTgt spid="10547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nodeType="clickEffect">
                                  <p:stCondLst>
                                    <p:cond delay="0"/>
                                  </p:stCondLst>
                                  <p:childTnLst>
                                    <p:set>
                                      <p:cBhvr>
                                        <p:cTn id="13" dur="1" fill="hold">
                                          <p:stCondLst>
                                            <p:cond delay="0"/>
                                          </p:stCondLst>
                                        </p:cTn>
                                        <p:tgtEl>
                                          <p:spTgt spid="105475"/>
                                        </p:tgtEl>
                                        <p:attrNameLst>
                                          <p:attrName>style.visibility</p:attrName>
                                        </p:attrNameLst>
                                      </p:cBhvr>
                                      <p:to>
                                        <p:strVal val="visible"/>
                                      </p:to>
                                    </p:set>
                                    <p:animEffect transition="in" filter="slide(fromBottom)">
                                      <p:cBhvr>
                                        <p:cTn id="14" dur="500"/>
                                        <p:tgtEl>
                                          <p:spTgt spid="105475"/>
                                        </p:tgtEl>
                                      </p:cBhvr>
                                    </p:animEffect>
                                  </p:childTnLst>
                                </p:cTn>
                              </p:par>
                            </p:childTnLst>
                          </p:cTn>
                        </p:par>
                        <p:par>
                          <p:cTn id="15" fill="hold" nodeType="afterGroup">
                            <p:stCondLst>
                              <p:cond delay="500"/>
                            </p:stCondLst>
                            <p:childTnLst>
                              <p:par>
                                <p:cTn id="16" presetID="22" presetClass="entr" presetSubtype="4" fill="hold" grpId="0" nodeType="afterEffect">
                                  <p:stCondLst>
                                    <p:cond delay="0"/>
                                  </p:stCondLst>
                                  <p:childTnLst>
                                    <p:set>
                                      <p:cBhvr>
                                        <p:cTn id="17" dur="1" fill="hold">
                                          <p:stCondLst>
                                            <p:cond delay="0"/>
                                          </p:stCondLst>
                                        </p:cTn>
                                        <p:tgtEl>
                                          <p:spTgt spid="105480"/>
                                        </p:tgtEl>
                                        <p:attrNameLst>
                                          <p:attrName>style.visibility</p:attrName>
                                        </p:attrNameLst>
                                      </p:cBhvr>
                                      <p:to>
                                        <p:strVal val="visible"/>
                                      </p:to>
                                    </p:set>
                                    <p:animEffect transition="in" filter="wipe(down)">
                                      <p:cBhvr>
                                        <p:cTn id="18" dur="500"/>
                                        <p:tgtEl>
                                          <p:spTgt spid="105480"/>
                                        </p:tgtEl>
                                      </p:cBhvr>
                                    </p:animEffect>
                                  </p:childTnLst>
                                </p:cTn>
                              </p:par>
                            </p:childTnLst>
                          </p:cTn>
                        </p:par>
                        <p:par>
                          <p:cTn id="19" fill="hold" nodeType="afterGroup">
                            <p:stCondLst>
                              <p:cond delay="1000"/>
                            </p:stCondLst>
                            <p:childTnLst>
                              <p:par>
                                <p:cTn id="20" presetID="12" presetClass="entr" presetSubtype="4" fill="hold" grpId="0" nodeType="afterEffect">
                                  <p:stCondLst>
                                    <p:cond delay="0"/>
                                  </p:stCondLst>
                                  <p:childTnLst>
                                    <p:set>
                                      <p:cBhvr>
                                        <p:cTn id="21" dur="1" fill="hold">
                                          <p:stCondLst>
                                            <p:cond delay="0"/>
                                          </p:stCondLst>
                                        </p:cTn>
                                        <p:tgtEl>
                                          <p:spTgt spid="105477"/>
                                        </p:tgtEl>
                                        <p:attrNameLst>
                                          <p:attrName>style.visibility</p:attrName>
                                        </p:attrNameLst>
                                      </p:cBhvr>
                                      <p:to>
                                        <p:strVal val="visible"/>
                                      </p:to>
                                    </p:set>
                                    <p:animEffect transition="in" filter="slide(fromBottom)">
                                      <p:cBhvr>
                                        <p:cTn id="22" dur="500"/>
                                        <p:tgtEl>
                                          <p:spTgt spid="105477"/>
                                        </p:tgtEl>
                                      </p:cBhvr>
                                    </p:animEffect>
                                  </p:childTnLst>
                                </p:cTn>
                              </p:par>
                            </p:childTnLst>
                          </p:cTn>
                        </p:par>
                        <p:par>
                          <p:cTn id="23" fill="hold" nodeType="afterGroup">
                            <p:stCondLst>
                              <p:cond delay="1500"/>
                            </p:stCondLst>
                            <p:childTnLst>
                              <p:par>
                                <p:cTn id="24" presetID="22" presetClass="entr" presetSubtype="4" fill="hold" grpId="0" nodeType="afterEffect">
                                  <p:stCondLst>
                                    <p:cond delay="0"/>
                                  </p:stCondLst>
                                  <p:childTnLst>
                                    <p:set>
                                      <p:cBhvr>
                                        <p:cTn id="25" dur="1" fill="hold">
                                          <p:stCondLst>
                                            <p:cond delay="0"/>
                                          </p:stCondLst>
                                        </p:cTn>
                                        <p:tgtEl>
                                          <p:spTgt spid="105482"/>
                                        </p:tgtEl>
                                        <p:attrNameLst>
                                          <p:attrName>style.visibility</p:attrName>
                                        </p:attrNameLst>
                                      </p:cBhvr>
                                      <p:to>
                                        <p:strVal val="visible"/>
                                      </p:to>
                                    </p:set>
                                    <p:animEffect transition="in" filter="wipe(down)">
                                      <p:cBhvr>
                                        <p:cTn id="26" dur="500"/>
                                        <p:tgtEl>
                                          <p:spTgt spid="105482"/>
                                        </p:tgtEl>
                                      </p:cBhvr>
                                    </p:animEffect>
                                  </p:childTnLst>
                                </p:cTn>
                              </p:par>
                            </p:childTnLst>
                          </p:cTn>
                        </p:par>
                        <p:par>
                          <p:cTn id="27" fill="hold" nodeType="afterGroup">
                            <p:stCondLst>
                              <p:cond delay="2000"/>
                            </p:stCondLst>
                            <p:childTnLst>
                              <p:par>
                                <p:cTn id="28" presetID="12" presetClass="entr" presetSubtype="4" fill="hold" grpId="0" nodeType="afterEffect">
                                  <p:stCondLst>
                                    <p:cond delay="0"/>
                                  </p:stCondLst>
                                  <p:childTnLst>
                                    <p:set>
                                      <p:cBhvr>
                                        <p:cTn id="29" dur="1" fill="hold">
                                          <p:stCondLst>
                                            <p:cond delay="0"/>
                                          </p:stCondLst>
                                        </p:cTn>
                                        <p:tgtEl>
                                          <p:spTgt spid="105478"/>
                                        </p:tgtEl>
                                        <p:attrNameLst>
                                          <p:attrName>style.visibility</p:attrName>
                                        </p:attrNameLst>
                                      </p:cBhvr>
                                      <p:to>
                                        <p:strVal val="visible"/>
                                      </p:to>
                                    </p:set>
                                    <p:animEffect transition="in" filter="slide(fromBottom)">
                                      <p:cBhvr>
                                        <p:cTn id="30" dur="500"/>
                                        <p:tgtEl>
                                          <p:spTgt spid="105478"/>
                                        </p:tgtEl>
                                      </p:cBhvr>
                                    </p:animEffect>
                                  </p:childTnLst>
                                </p:cTn>
                              </p:par>
                            </p:childTnLst>
                          </p:cTn>
                        </p:par>
                        <p:par>
                          <p:cTn id="31" fill="hold" nodeType="afterGroup">
                            <p:stCondLst>
                              <p:cond delay="2500"/>
                            </p:stCondLst>
                            <p:childTnLst>
                              <p:par>
                                <p:cTn id="32" presetID="22" presetClass="entr" presetSubtype="4" fill="hold" grpId="0" nodeType="afterEffect">
                                  <p:stCondLst>
                                    <p:cond delay="0"/>
                                  </p:stCondLst>
                                  <p:childTnLst>
                                    <p:set>
                                      <p:cBhvr>
                                        <p:cTn id="33" dur="1" fill="hold">
                                          <p:stCondLst>
                                            <p:cond delay="0"/>
                                          </p:stCondLst>
                                        </p:cTn>
                                        <p:tgtEl>
                                          <p:spTgt spid="105481"/>
                                        </p:tgtEl>
                                        <p:attrNameLst>
                                          <p:attrName>style.visibility</p:attrName>
                                        </p:attrNameLst>
                                      </p:cBhvr>
                                      <p:to>
                                        <p:strVal val="visible"/>
                                      </p:to>
                                    </p:set>
                                    <p:animEffect transition="in" filter="wipe(down)">
                                      <p:cBhvr>
                                        <p:cTn id="34" dur="500"/>
                                        <p:tgtEl>
                                          <p:spTgt spid="105481"/>
                                        </p:tgtEl>
                                      </p:cBhvr>
                                    </p:animEffect>
                                  </p:childTnLst>
                                </p:cTn>
                              </p:par>
                            </p:childTnLst>
                          </p:cTn>
                        </p:par>
                        <p:par>
                          <p:cTn id="35" fill="hold" nodeType="afterGroup">
                            <p:stCondLst>
                              <p:cond delay="3000"/>
                            </p:stCondLst>
                            <p:childTnLst>
                              <p:par>
                                <p:cTn id="36" presetID="12" presetClass="entr" presetSubtype="4" fill="hold" grpId="0" nodeType="afterEffect">
                                  <p:stCondLst>
                                    <p:cond delay="0"/>
                                  </p:stCondLst>
                                  <p:childTnLst>
                                    <p:set>
                                      <p:cBhvr>
                                        <p:cTn id="37" dur="1" fill="hold">
                                          <p:stCondLst>
                                            <p:cond delay="0"/>
                                          </p:stCondLst>
                                        </p:cTn>
                                        <p:tgtEl>
                                          <p:spTgt spid="105479"/>
                                        </p:tgtEl>
                                        <p:attrNameLst>
                                          <p:attrName>style.visibility</p:attrName>
                                        </p:attrNameLst>
                                      </p:cBhvr>
                                      <p:to>
                                        <p:strVal val="visible"/>
                                      </p:to>
                                    </p:set>
                                    <p:animEffect transition="in" filter="slide(fromBottom)">
                                      <p:cBhvr>
                                        <p:cTn id="38" dur="500"/>
                                        <p:tgtEl>
                                          <p:spTgt spid="105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6" grpId="0"/>
      <p:bldP spid="105477" grpId="0" animBg="1"/>
      <p:bldP spid="105478" grpId="0" animBg="1"/>
      <p:bldP spid="105479" grpId="0" animBg="1"/>
      <p:bldP spid="105480" grpId="0" animBg="1"/>
      <p:bldP spid="105481" grpId="0" animBg="1"/>
      <p:bldP spid="10548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202" name="1.WAV">
            <a:hlinkClick r:id="" action="ppaction://media"/>
          </p:cNvPr>
          <p:cNvPicPr>
            <a:picLocks noRot="1" noChangeAspect="1" noChangeArrowheads="1"/>
          </p:cNvPicPr>
          <p:nvPr>
            <a:audioFile r:link="rId1"/>
          </p:nvPr>
        </p:nvPicPr>
        <p:blipFill>
          <a:blip r:embed="rId6">
            <a:extLst>
              <a:ext uri="{28A0092B-C50C-407E-A947-70E740481C1C}">
                <a14:useLocalDpi xmlns:a14="http://schemas.microsoft.com/office/drawing/2010/main" val="0"/>
              </a:ext>
            </a:extLst>
          </a:blip>
          <a:srcRect/>
          <a:stretch>
            <a:fillRect/>
          </a:stretch>
        </p:blipFill>
        <p:spPr bwMode="auto">
          <a:xfrm>
            <a:off x="1792288" y="1238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03" name="Text Box 19"/>
          <p:cNvSpPr txBox="1">
            <a:spLocks noChangeArrowheads="1"/>
          </p:cNvSpPr>
          <p:nvPr/>
        </p:nvSpPr>
        <p:spPr bwMode="auto">
          <a:xfrm>
            <a:off x="2492375" y="0"/>
            <a:ext cx="8175625" cy="1190625"/>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eaLnBrk="1" hangingPunct="1">
              <a:spcBef>
                <a:spcPct val="50000"/>
              </a:spcBef>
              <a:buClrTx/>
              <a:buSzTx/>
              <a:buFontTx/>
              <a:buNone/>
            </a:pPr>
            <a:r>
              <a:rPr lang="en-US" sz="2400" b="1">
                <a:latin typeface="Times New Roman" panose="02020603050405020304" pitchFamily="18" charset="0"/>
              </a:rPr>
              <a:t> </a:t>
            </a:r>
            <a:r>
              <a:rPr lang="en-US" sz="3600" b="1">
                <a:solidFill>
                  <a:srgbClr val="000066"/>
                </a:solidFill>
                <a:latin typeface="Times New Roman" panose="02020603050405020304" pitchFamily="18" charset="0"/>
              </a:rPr>
              <a:t>Nhận định nào nói đúng nhất nội dung đoạn trích ?</a:t>
            </a:r>
          </a:p>
        </p:txBody>
      </p:sp>
      <p:sp>
        <p:nvSpPr>
          <p:cNvPr id="93205" name="AutoShape 21" descr="863399">
            <a:hlinkClick r:id="" action="ppaction://noaction" highlightClick="1"/>
          </p:cNvPr>
          <p:cNvSpPr>
            <a:spLocks noChangeArrowheads="1"/>
          </p:cNvSpPr>
          <p:nvPr/>
        </p:nvSpPr>
        <p:spPr bwMode="auto">
          <a:xfrm>
            <a:off x="1709738" y="5791200"/>
            <a:ext cx="749300" cy="511175"/>
          </a:xfrm>
          <a:prstGeom prst="actionButtonBlank">
            <a:avLst/>
          </a:prstGeom>
          <a:blipFill dpi="0" rotWithShape="1">
            <a:blip r:embed="rId7"/>
            <a:srcRect/>
            <a:stretch>
              <a:fillRect/>
            </a:stretch>
          </a:blipFill>
          <a:ln w="9525">
            <a:solidFill>
              <a:srgbClr val="9933FF"/>
            </a:solidFill>
            <a:miter lim="800000"/>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lgn="ctr" eaLnBrk="1" hangingPunct="1">
              <a:spcBef>
                <a:spcPct val="0"/>
              </a:spcBef>
              <a:buClrTx/>
              <a:buSzTx/>
              <a:buFontTx/>
              <a:buNone/>
            </a:pPr>
            <a:r>
              <a:rPr lang="en-US" sz="2400" b="1">
                <a:solidFill>
                  <a:srgbClr val="FF00FF"/>
                </a:solidFill>
                <a:latin typeface="Times New Roman" panose="02020603050405020304" pitchFamily="18" charset="0"/>
              </a:rPr>
              <a:t>D</a:t>
            </a:r>
          </a:p>
        </p:txBody>
      </p:sp>
      <p:sp>
        <p:nvSpPr>
          <p:cNvPr id="93207" name="AutoShape 23" descr="863399">
            <a:hlinkClick r:id="" action="ppaction://noaction" highlightClick="1"/>
          </p:cNvPr>
          <p:cNvSpPr>
            <a:spLocks noChangeArrowheads="1"/>
          </p:cNvSpPr>
          <p:nvPr/>
        </p:nvSpPr>
        <p:spPr bwMode="auto">
          <a:xfrm>
            <a:off x="1595438" y="2833688"/>
            <a:ext cx="749300" cy="587375"/>
          </a:xfrm>
          <a:prstGeom prst="actionButtonBlank">
            <a:avLst/>
          </a:prstGeom>
          <a:blipFill dpi="0" rotWithShape="1">
            <a:blip r:embed="rId7"/>
            <a:srcRect/>
            <a:stretch>
              <a:fillRect/>
            </a:stretch>
          </a:blipFill>
          <a:ln w="9525">
            <a:solidFill>
              <a:srgbClr val="9933FF"/>
            </a:solidFill>
            <a:miter lim="800000"/>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lgn="ctr" eaLnBrk="1" hangingPunct="1">
              <a:spcBef>
                <a:spcPct val="0"/>
              </a:spcBef>
              <a:buClrTx/>
              <a:buSzTx/>
              <a:buFontTx/>
              <a:buNone/>
            </a:pPr>
            <a:r>
              <a:rPr lang="en-US" sz="2400" b="1">
                <a:solidFill>
                  <a:srgbClr val="FF00FF"/>
                </a:solidFill>
                <a:latin typeface="Times New Roman" panose="02020603050405020304" pitchFamily="18" charset="0"/>
              </a:rPr>
              <a:t>B</a:t>
            </a:r>
          </a:p>
        </p:txBody>
      </p:sp>
      <p:sp>
        <p:nvSpPr>
          <p:cNvPr id="93208" name="AutoShape 24" descr="863399">
            <a:hlinkClick r:id="" action="ppaction://noaction" highlightClick="1"/>
          </p:cNvPr>
          <p:cNvSpPr>
            <a:spLocks noChangeArrowheads="1"/>
          </p:cNvSpPr>
          <p:nvPr/>
        </p:nvSpPr>
        <p:spPr bwMode="auto">
          <a:xfrm>
            <a:off x="1638300" y="4129088"/>
            <a:ext cx="749300" cy="592137"/>
          </a:xfrm>
          <a:prstGeom prst="actionButtonBlank">
            <a:avLst/>
          </a:prstGeom>
          <a:blipFill dpi="0" rotWithShape="1">
            <a:blip r:embed="rId7"/>
            <a:srcRect/>
            <a:stretch>
              <a:fillRect/>
            </a:stretch>
          </a:blipFill>
          <a:ln w="9525">
            <a:solidFill>
              <a:srgbClr val="9933FF"/>
            </a:solidFill>
            <a:miter lim="800000"/>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lgn="ctr" eaLnBrk="1" hangingPunct="1">
              <a:spcBef>
                <a:spcPct val="0"/>
              </a:spcBef>
              <a:buClrTx/>
              <a:buSzTx/>
              <a:buFontTx/>
              <a:buNone/>
            </a:pPr>
            <a:r>
              <a:rPr lang="en-US" sz="2400" b="1">
                <a:solidFill>
                  <a:srgbClr val="FF00FF"/>
                </a:solidFill>
                <a:latin typeface="Times New Roman" panose="02020603050405020304" pitchFamily="18" charset="0"/>
              </a:rPr>
              <a:t>C</a:t>
            </a:r>
          </a:p>
        </p:txBody>
      </p:sp>
      <p:pic>
        <p:nvPicPr>
          <p:cNvPr id="93209" name="Picture 25" descr="Du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144000" y="5486400"/>
            <a:ext cx="121920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210" name="Picture 26" descr="Sai"/>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296400" y="2819400"/>
            <a:ext cx="114300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211" name="Picture 27" descr="Sai"/>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296400" y="1371600"/>
            <a:ext cx="1143000" cy="108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12" name="AutoShape 28" descr="863399">
            <a:hlinkClick r:id="" action="ppaction://noaction" highlightClick="1"/>
          </p:cNvPr>
          <p:cNvSpPr>
            <a:spLocks noChangeArrowheads="1"/>
          </p:cNvSpPr>
          <p:nvPr/>
        </p:nvSpPr>
        <p:spPr bwMode="auto">
          <a:xfrm>
            <a:off x="1676400" y="1462088"/>
            <a:ext cx="749300" cy="609600"/>
          </a:xfrm>
          <a:prstGeom prst="actionButtonBlank">
            <a:avLst/>
          </a:prstGeom>
          <a:blipFill dpi="0" rotWithShape="1">
            <a:blip r:embed="rId7"/>
            <a:srcRect/>
            <a:stretch>
              <a:fillRect/>
            </a:stretch>
          </a:blipFill>
          <a:ln w="9525">
            <a:solidFill>
              <a:srgbClr val="9933FF"/>
            </a:solidFill>
            <a:miter lim="800000"/>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lgn="ctr" eaLnBrk="1" hangingPunct="1">
              <a:spcBef>
                <a:spcPct val="0"/>
              </a:spcBef>
              <a:buClrTx/>
              <a:buSzTx/>
              <a:buFontTx/>
              <a:buNone/>
            </a:pPr>
            <a:r>
              <a:rPr lang="en-US" sz="2400" b="1">
                <a:solidFill>
                  <a:srgbClr val="FF00FF"/>
                </a:solidFill>
                <a:latin typeface="Times New Roman" panose="02020603050405020304" pitchFamily="18" charset="0"/>
              </a:rPr>
              <a:t>A</a:t>
            </a:r>
          </a:p>
        </p:txBody>
      </p:sp>
      <p:pic>
        <p:nvPicPr>
          <p:cNvPr id="93213" name="Picture 29" descr="Sai"/>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277350" y="4114800"/>
            <a:ext cx="12192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6" name="TextBox 1"/>
          <p:cNvSpPr txBox="1">
            <a:spLocks noChangeArrowheads="1"/>
          </p:cNvSpPr>
          <p:nvPr/>
        </p:nvSpPr>
        <p:spPr bwMode="auto">
          <a:xfrm>
            <a:off x="2586038" y="1557338"/>
            <a:ext cx="5997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0"/>
              </a:spcBef>
              <a:buClrTx/>
              <a:buSzTx/>
              <a:buFontTx/>
              <a:buNone/>
            </a:pPr>
            <a:r>
              <a:rPr lang="vi-VN" sz="2400">
                <a:solidFill>
                  <a:schemeClr val="bg1"/>
                </a:solidFill>
                <a:latin typeface="Times New Roman" panose="02020603050405020304" pitchFamily="18" charset="0"/>
              </a:rPr>
              <a:t>Thể hiện tâm trạng cô đơn, tội nghiệp của Kiều</a:t>
            </a:r>
          </a:p>
        </p:txBody>
      </p:sp>
      <p:sp>
        <p:nvSpPr>
          <p:cNvPr id="36877" name="TextBox 2"/>
          <p:cNvSpPr txBox="1">
            <a:spLocks noChangeArrowheads="1"/>
          </p:cNvSpPr>
          <p:nvPr/>
        </p:nvSpPr>
        <p:spPr bwMode="auto">
          <a:xfrm>
            <a:off x="2520950" y="2897188"/>
            <a:ext cx="59372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0"/>
              </a:spcBef>
              <a:buClrTx/>
              <a:buSzTx/>
              <a:buFontTx/>
              <a:buNone/>
            </a:pPr>
            <a:r>
              <a:rPr lang="vi-VN" sz="2400">
                <a:solidFill>
                  <a:schemeClr val="bg1"/>
                </a:solidFill>
                <a:latin typeface="Times New Roman" panose="02020603050405020304" pitchFamily="18" charset="0"/>
              </a:rPr>
              <a:t>Nói lên nỗi nhớ người yêu và cha mẹ của Kiều</a:t>
            </a:r>
          </a:p>
        </p:txBody>
      </p:sp>
      <p:sp>
        <p:nvSpPr>
          <p:cNvPr id="36878" name="TextBox 3"/>
          <p:cNvSpPr txBox="1">
            <a:spLocks noChangeArrowheads="1"/>
          </p:cNvSpPr>
          <p:nvPr/>
        </p:nvSpPr>
        <p:spPr bwMode="auto">
          <a:xfrm>
            <a:off x="2520950" y="4259263"/>
            <a:ext cx="5937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0"/>
              </a:spcBef>
              <a:buClrTx/>
              <a:buSzTx/>
              <a:buFontTx/>
              <a:buNone/>
            </a:pPr>
            <a:r>
              <a:rPr lang="en-US" sz="2400">
                <a:solidFill>
                  <a:schemeClr val="bg1"/>
                </a:solidFill>
                <a:latin typeface="Times New Roman" panose="02020603050405020304" pitchFamily="18" charset="0"/>
              </a:rPr>
              <a:t>Nói lên tâm trạng buồn bã, lo âu của Kiều</a:t>
            </a:r>
          </a:p>
        </p:txBody>
      </p:sp>
      <p:sp>
        <p:nvSpPr>
          <p:cNvPr id="36879" name="TextBox 4"/>
          <p:cNvSpPr txBox="1">
            <a:spLocks noChangeArrowheads="1"/>
          </p:cNvSpPr>
          <p:nvPr/>
        </p:nvSpPr>
        <p:spPr bwMode="auto">
          <a:xfrm>
            <a:off x="2586038" y="5784850"/>
            <a:ext cx="21986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0"/>
              </a:spcBef>
              <a:buClrTx/>
              <a:buSzTx/>
              <a:buFontTx/>
              <a:buNone/>
            </a:pPr>
            <a:r>
              <a:rPr lang="vi-VN" sz="2400">
                <a:solidFill>
                  <a:schemeClr val="bg1"/>
                </a:solidFill>
                <a:latin typeface="Times New Roman" panose="02020603050405020304" pitchFamily="18" charset="0"/>
              </a:rPr>
              <a:t>Cả 3 đáp án trên</a:t>
            </a:r>
          </a:p>
        </p:txBody>
      </p:sp>
    </p:spTree>
    <p:extLst>
      <p:ext uri="{BB962C8B-B14F-4D97-AF65-F5344CB8AC3E}">
        <p14:creationId xmlns:p14="http://schemas.microsoft.com/office/powerpoint/2010/main" val="35798651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93203"/>
                                        </p:tgtEl>
                                        <p:attrNameLst>
                                          <p:attrName>style.visibility</p:attrName>
                                        </p:attrNameLst>
                                      </p:cBhvr>
                                      <p:to>
                                        <p:strVal val="visible"/>
                                      </p:to>
                                    </p:set>
                                    <p:animEffect transition="in" filter="blinds(horizontal)">
                                      <p:cBhvr>
                                        <p:cTn id="7" dur="500"/>
                                        <p:tgtEl>
                                          <p:spTgt spid="93203"/>
                                        </p:tgtEl>
                                      </p:cBhvr>
                                    </p:animEffect>
                                  </p:childTnLst>
                                </p:cTn>
                              </p:par>
                              <p:par>
                                <p:cTn id="8" presetID="2" presetClass="entr" presetSubtype="1" fill="hold" grpId="0" nodeType="withEffect">
                                  <p:stCondLst>
                                    <p:cond delay="0"/>
                                  </p:stCondLst>
                                  <p:childTnLst>
                                    <p:set>
                                      <p:cBhvr>
                                        <p:cTn id="9" dur="1" fill="hold">
                                          <p:stCondLst>
                                            <p:cond delay="0"/>
                                          </p:stCondLst>
                                        </p:cTn>
                                        <p:tgtEl>
                                          <p:spTgt spid="93205"/>
                                        </p:tgtEl>
                                        <p:attrNameLst>
                                          <p:attrName>style.visibility</p:attrName>
                                        </p:attrNameLst>
                                      </p:cBhvr>
                                      <p:to>
                                        <p:strVal val="visible"/>
                                      </p:to>
                                    </p:set>
                                    <p:anim calcmode="lin" valueType="num">
                                      <p:cBhvr additive="base">
                                        <p:cTn id="10" dur="1000" fill="hold"/>
                                        <p:tgtEl>
                                          <p:spTgt spid="93205"/>
                                        </p:tgtEl>
                                        <p:attrNameLst>
                                          <p:attrName>ppt_x</p:attrName>
                                        </p:attrNameLst>
                                      </p:cBhvr>
                                      <p:tavLst>
                                        <p:tav tm="0">
                                          <p:val>
                                            <p:strVal val="#ppt_x"/>
                                          </p:val>
                                        </p:tav>
                                        <p:tav tm="100000">
                                          <p:val>
                                            <p:strVal val="#ppt_x"/>
                                          </p:val>
                                        </p:tav>
                                      </p:tavLst>
                                    </p:anim>
                                    <p:anim calcmode="lin" valueType="num">
                                      <p:cBhvr additive="base">
                                        <p:cTn id="11" dur="1000" fill="hold"/>
                                        <p:tgtEl>
                                          <p:spTgt spid="93205"/>
                                        </p:tgtEl>
                                        <p:attrNameLst>
                                          <p:attrName>ppt_y</p:attrName>
                                        </p:attrNameLst>
                                      </p:cBhvr>
                                      <p:tavLst>
                                        <p:tav tm="0">
                                          <p:val>
                                            <p:strVal val="0-#ppt_h/2"/>
                                          </p:val>
                                        </p:tav>
                                        <p:tav tm="100000">
                                          <p:val>
                                            <p:strVal val="#ppt_y"/>
                                          </p:val>
                                        </p:tav>
                                      </p:tavLst>
                                    </p:anim>
                                  </p:childTnLst>
                                </p:cTn>
                              </p:par>
                              <p:par>
                                <p:cTn id="12" presetID="2" presetClass="entr" presetSubtype="1" fill="hold" grpId="0" nodeType="withEffect">
                                  <p:stCondLst>
                                    <p:cond delay="0"/>
                                  </p:stCondLst>
                                  <p:childTnLst>
                                    <p:set>
                                      <p:cBhvr>
                                        <p:cTn id="13" dur="1" fill="hold">
                                          <p:stCondLst>
                                            <p:cond delay="0"/>
                                          </p:stCondLst>
                                        </p:cTn>
                                        <p:tgtEl>
                                          <p:spTgt spid="93207"/>
                                        </p:tgtEl>
                                        <p:attrNameLst>
                                          <p:attrName>style.visibility</p:attrName>
                                        </p:attrNameLst>
                                      </p:cBhvr>
                                      <p:to>
                                        <p:strVal val="visible"/>
                                      </p:to>
                                    </p:set>
                                    <p:anim calcmode="lin" valueType="num">
                                      <p:cBhvr additive="base">
                                        <p:cTn id="14" dur="1000" fill="hold"/>
                                        <p:tgtEl>
                                          <p:spTgt spid="93207"/>
                                        </p:tgtEl>
                                        <p:attrNameLst>
                                          <p:attrName>ppt_x</p:attrName>
                                        </p:attrNameLst>
                                      </p:cBhvr>
                                      <p:tavLst>
                                        <p:tav tm="0">
                                          <p:val>
                                            <p:strVal val="#ppt_x"/>
                                          </p:val>
                                        </p:tav>
                                        <p:tav tm="100000">
                                          <p:val>
                                            <p:strVal val="#ppt_x"/>
                                          </p:val>
                                        </p:tav>
                                      </p:tavLst>
                                    </p:anim>
                                    <p:anim calcmode="lin" valueType="num">
                                      <p:cBhvr additive="base">
                                        <p:cTn id="15" dur="1000" fill="hold"/>
                                        <p:tgtEl>
                                          <p:spTgt spid="93207"/>
                                        </p:tgtEl>
                                        <p:attrNameLst>
                                          <p:attrName>ppt_y</p:attrName>
                                        </p:attrNameLst>
                                      </p:cBhvr>
                                      <p:tavLst>
                                        <p:tav tm="0">
                                          <p:val>
                                            <p:strVal val="0-#ppt_h/2"/>
                                          </p:val>
                                        </p:tav>
                                        <p:tav tm="100000">
                                          <p:val>
                                            <p:strVal val="#ppt_y"/>
                                          </p:val>
                                        </p:tav>
                                      </p:tavLst>
                                    </p:anim>
                                  </p:childTnLst>
                                </p:cTn>
                              </p:par>
                              <p:par>
                                <p:cTn id="16" presetID="2" presetClass="entr" presetSubtype="1" fill="hold" grpId="0" nodeType="withEffect">
                                  <p:stCondLst>
                                    <p:cond delay="0"/>
                                  </p:stCondLst>
                                  <p:childTnLst>
                                    <p:set>
                                      <p:cBhvr>
                                        <p:cTn id="17" dur="1" fill="hold">
                                          <p:stCondLst>
                                            <p:cond delay="0"/>
                                          </p:stCondLst>
                                        </p:cTn>
                                        <p:tgtEl>
                                          <p:spTgt spid="93208"/>
                                        </p:tgtEl>
                                        <p:attrNameLst>
                                          <p:attrName>style.visibility</p:attrName>
                                        </p:attrNameLst>
                                      </p:cBhvr>
                                      <p:to>
                                        <p:strVal val="visible"/>
                                      </p:to>
                                    </p:set>
                                    <p:anim calcmode="lin" valueType="num">
                                      <p:cBhvr additive="base">
                                        <p:cTn id="18" dur="1000" fill="hold"/>
                                        <p:tgtEl>
                                          <p:spTgt spid="93208"/>
                                        </p:tgtEl>
                                        <p:attrNameLst>
                                          <p:attrName>ppt_x</p:attrName>
                                        </p:attrNameLst>
                                      </p:cBhvr>
                                      <p:tavLst>
                                        <p:tav tm="0">
                                          <p:val>
                                            <p:strVal val="#ppt_x"/>
                                          </p:val>
                                        </p:tav>
                                        <p:tav tm="100000">
                                          <p:val>
                                            <p:strVal val="#ppt_x"/>
                                          </p:val>
                                        </p:tav>
                                      </p:tavLst>
                                    </p:anim>
                                    <p:anim calcmode="lin" valueType="num">
                                      <p:cBhvr additive="base">
                                        <p:cTn id="19" dur="1000" fill="hold"/>
                                        <p:tgtEl>
                                          <p:spTgt spid="93208"/>
                                        </p:tgtEl>
                                        <p:attrNameLst>
                                          <p:attrName>ppt_y</p:attrName>
                                        </p:attrNameLst>
                                      </p:cBhvr>
                                      <p:tavLst>
                                        <p:tav tm="0">
                                          <p:val>
                                            <p:strVal val="0-#ppt_h/2"/>
                                          </p:val>
                                        </p:tav>
                                        <p:tav tm="100000">
                                          <p:val>
                                            <p:strVal val="#ppt_y"/>
                                          </p:val>
                                        </p:tav>
                                      </p:tavLst>
                                    </p:anim>
                                  </p:childTnLst>
                                </p:cTn>
                              </p:par>
                              <p:par>
                                <p:cTn id="20" presetID="2" presetClass="entr" presetSubtype="1" fill="hold" grpId="0" nodeType="withEffect">
                                  <p:stCondLst>
                                    <p:cond delay="0"/>
                                  </p:stCondLst>
                                  <p:childTnLst>
                                    <p:set>
                                      <p:cBhvr>
                                        <p:cTn id="21" dur="1" fill="hold">
                                          <p:stCondLst>
                                            <p:cond delay="0"/>
                                          </p:stCondLst>
                                        </p:cTn>
                                        <p:tgtEl>
                                          <p:spTgt spid="93212"/>
                                        </p:tgtEl>
                                        <p:attrNameLst>
                                          <p:attrName>style.visibility</p:attrName>
                                        </p:attrNameLst>
                                      </p:cBhvr>
                                      <p:to>
                                        <p:strVal val="visible"/>
                                      </p:to>
                                    </p:set>
                                    <p:anim calcmode="lin" valueType="num">
                                      <p:cBhvr additive="base">
                                        <p:cTn id="22" dur="1000" fill="hold"/>
                                        <p:tgtEl>
                                          <p:spTgt spid="93212"/>
                                        </p:tgtEl>
                                        <p:attrNameLst>
                                          <p:attrName>ppt_x</p:attrName>
                                        </p:attrNameLst>
                                      </p:cBhvr>
                                      <p:tavLst>
                                        <p:tav tm="0">
                                          <p:val>
                                            <p:strVal val="#ppt_x"/>
                                          </p:val>
                                        </p:tav>
                                        <p:tav tm="100000">
                                          <p:val>
                                            <p:strVal val="#ppt_x"/>
                                          </p:val>
                                        </p:tav>
                                      </p:tavLst>
                                    </p:anim>
                                    <p:anim calcmode="lin" valueType="num">
                                      <p:cBhvr additive="base">
                                        <p:cTn id="23" dur="1000" fill="hold"/>
                                        <p:tgtEl>
                                          <p:spTgt spid="932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24" restart="whenNotActive" fill="hold" evtFilter="cancelBubble" nodeType="interactiveSeq">
                <p:stCondLst>
                  <p:cond evt="onClick" delay="0">
                    <p:tgtEl>
                      <p:spTgt spid="93208"/>
                    </p:tgtEl>
                  </p:cond>
                </p:stCondLst>
                <p:endSync evt="end" delay="0">
                  <p:rtn val="all"/>
                </p:endSync>
                <p:childTnLst>
                  <p:par>
                    <p:cTn id="25" fill="hold" nodeType="clickPar">
                      <p:stCondLst>
                        <p:cond delay="0"/>
                      </p:stCondLst>
                      <p:childTnLst>
                        <p:par>
                          <p:cTn id="26" fill="hold" nodeType="withGroup">
                            <p:stCondLst>
                              <p:cond delay="0"/>
                            </p:stCondLst>
                            <p:childTnLst>
                              <p:par>
                                <p:cTn id="27" presetID="53" presetClass="entr" presetSubtype="0" repeatCount="3000" fill="hold" nodeType="clickEffect">
                                  <p:stCondLst>
                                    <p:cond delay="0"/>
                                  </p:stCondLst>
                                  <p:childTnLst>
                                    <p:set>
                                      <p:cBhvr>
                                        <p:cTn id="28" dur="1" fill="hold">
                                          <p:stCondLst>
                                            <p:cond delay="0"/>
                                          </p:stCondLst>
                                        </p:cTn>
                                        <p:tgtEl>
                                          <p:spTgt spid="93213"/>
                                        </p:tgtEl>
                                        <p:attrNameLst>
                                          <p:attrName>style.visibility</p:attrName>
                                        </p:attrNameLst>
                                      </p:cBhvr>
                                      <p:to>
                                        <p:strVal val="visible"/>
                                      </p:to>
                                    </p:set>
                                    <p:anim calcmode="lin" valueType="num">
                                      <p:cBhvr>
                                        <p:cTn id="29" dur="500" fill="hold"/>
                                        <p:tgtEl>
                                          <p:spTgt spid="93213"/>
                                        </p:tgtEl>
                                        <p:attrNameLst>
                                          <p:attrName>ppt_w</p:attrName>
                                        </p:attrNameLst>
                                      </p:cBhvr>
                                      <p:tavLst>
                                        <p:tav tm="0">
                                          <p:val>
                                            <p:fltVal val="0"/>
                                          </p:val>
                                        </p:tav>
                                        <p:tav tm="100000">
                                          <p:val>
                                            <p:strVal val="#ppt_w"/>
                                          </p:val>
                                        </p:tav>
                                      </p:tavLst>
                                    </p:anim>
                                    <p:anim calcmode="lin" valueType="num">
                                      <p:cBhvr>
                                        <p:cTn id="30" dur="500" fill="hold"/>
                                        <p:tgtEl>
                                          <p:spTgt spid="93213"/>
                                        </p:tgtEl>
                                        <p:attrNameLst>
                                          <p:attrName>ppt_h</p:attrName>
                                        </p:attrNameLst>
                                      </p:cBhvr>
                                      <p:tavLst>
                                        <p:tav tm="0">
                                          <p:val>
                                            <p:fltVal val="0"/>
                                          </p:val>
                                        </p:tav>
                                        <p:tav tm="100000">
                                          <p:val>
                                            <p:strVal val="#ppt_h"/>
                                          </p:val>
                                        </p:tav>
                                      </p:tavLst>
                                    </p:anim>
                                    <p:animEffect transition="in" filter="fade">
                                      <p:cBhvr>
                                        <p:cTn id="31" dur="500"/>
                                        <p:tgtEl>
                                          <p:spTgt spid="93213"/>
                                        </p:tgtEl>
                                      </p:cBhvr>
                                    </p:animEffect>
                                  </p:childTnLst>
                                  <p:subTnLst>
                                    <p:set>
                                      <p:cBhvr override="childStyle">
                                        <p:cTn dur="1" fill="hold" display="0" masterRel="sameClick" afterEffect="1">
                                          <p:stCondLst>
                                            <p:cond evt="end" delay="0">
                                              <p:tn val="27"/>
                                            </p:cond>
                                          </p:stCondLst>
                                        </p:cTn>
                                        <p:tgtEl>
                                          <p:spTgt spid="93213"/>
                                        </p:tgtEl>
                                        <p:attrNameLst>
                                          <p:attrName>style.visibility</p:attrName>
                                        </p:attrNameLst>
                                      </p:cBhvr>
                                      <p:to>
                                        <p:strVal val="hidden"/>
                                      </p:to>
                                    </p:set>
                                    <p:audio>
                                      <p:cMediaNode vol="100000">
                                        <p:cTn display="0" masterRel="sameClick">
                                          <p:stCondLst>
                                            <p:cond evt="begin" delay="0">
                                              <p:tn val="27"/>
                                            </p:cond>
                                          </p:stCondLst>
                                          <p:endCondLst>
                                            <p:cond evt="onStopAudio" delay="0">
                                              <p:tgtEl>
                                                <p:sldTgt/>
                                              </p:tgtEl>
                                            </p:cond>
                                          </p:endCondLst>
                                        </p:cTn>
                                        <p:tgtEl>
                                          <p:sndTgt r:embed="rId3" name="cashreg.wav"/>
                                        </p:tgtEl>
                                      </p:cMediaNode>
                                    </p:audio>
                                  </p:subTnLst>
                                </p:cTn>
                              </p:par>
                            </p:childTnLst>
                          </p:cTn>
                        </p:par>
                      </p:childTnLst>
                    </p:cTn>
                  </p:par>
                </p:childTnLst>
              </p:cTn>
              <p:nextCondLst>
                <p:cond evt="onClick" delay="0">
                  <p:tgtEl>
                    <p:spTgt spid="93208"/>
                  </p:tgtEl>
                </p:cond>
              </p:nextCondLst>
            </p:seq>
            <p:seq concurrent="1" nextAc="seek">
              <p:cTn id="32" restart="whenNotActive" fill="hold" evtFilter="cancelBubble" nodeType="interactiveSeq">
                <p:stCondLst>
                  <p:cond evt="onClick" delay="0">
                    <p:tgtEl>
                      <p:spTgt spid="93205"/>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23" presetClass="entr" presetSubtype="16" repeatCount="5000" fill="hold" nodeType="clickEffect">
                                  <p:stCondLst>
                                    <p:cond delay="0"/>
                                  </p:stCondLst>
                                  <p:childTnLst>
                                    <p:set>
                                      <p:cBhvr>
                                        <p:cTn id="36" dur="1" fill="hold">
                                          <p:stCondLst>
                                            <p:cond delay="0"/>
                                          </p:stCondLst>
                                        </p:cTn>
                                        <p:tgtEl>
                                          <p:spTgt spid="93209"/>
                                        </p:tgtEl>
                                        <p:attrNameLst>
                                          <p:attrName>style.visibility</p:attrName>
                                        </p:attrNameLst>
                                      </p:cBhvr>
                                      <p:to>
                                        <p:strVal val="visible"/>
                                      </p:to>
                                    </p:set>
                                    <p:anim calcmode="lin" valueType="num">
                                      <p:cBhvr>
                                        <p:cTn id="37" dur="500" fill="hold"/>
                                        <p:tgtEl>
                                          <p:spTgt spid="93209"/>
                                        </p:tgtEl>
                                        <p:attrNameLst>
                                          <p:attrName>ppt_w</p:attrName>
                                        </p:attrNameLst>
                                      </p:cBhvr>
                                      <p:tavLst>
                                        <p:tav tm="0">
                                          <p:val>
                                            <p:fltVal val="0"/>
                                          </p:val>
                                        </p:tav>
                                        <p:tav tm="100000">
                                          <p:val>
                                            <p:strVal val="#ppt_w"/>
                                          </p:val>
                                        </p:tav>
                                      </p:tavLst>
                                    </p:anim>
                                    <p:anim calcmode="lin" valueType="num">
                                      <p:cBhvr>
                                        <p:cTn id="38" dur="500" fill="hold"/>
                                        <p:tgtEl>
                                          <p:spTgt spid="93209"/>
                                        </p:tgtEl>
                                        <p:attrNameLst>
                                          <p:attrName>ppt_h</p:attrName>
                                        </p:attrNameLst>
                                      </p:cBhvr>
                                      <p:tavLst>
                                        <p:tav tm="0">
                                          <p:val>
                                            <p:fltVal val="0"/>
                                          </p:val>
                                        </p:tav>
                                        <p:tav tm="100000">
                                          <p:val>
                                            <p:strVal val="#ppt_h"/>
                                          </p:val>
                                        </p:tav>
                                      </p:tavLst>
                                    </p:anim>
                                  </p:childTnLst>
                                  <p:subTnLst>
                                    <p:audio>
                                      <p:cMediaNode vol="100000">
                                        <p:cTn display="0" masterRel="sameClick">
                                          <p:stCondLst>
                                            <p:cond evt="begin" delay="0">
                                              <p:tn val="35"/>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93205"/>
                  </p:tgtEl>
                </p:cond>
              </p:nextCondLst>
            </p:seq>
            <p:seq concurrent="1" nextAc="seek">
              <p:cTn id="39" restart="whenNotActive" fill="hold" evtFilter="cancelBubble" nodeType="interactiveSeq">
                <p:stCondLst>
                  <p:cond evt="onClick" delay="0">
                    <p:tgtEl>
                      <p:spTgt spid="93212"/>
                    </p:tgtEl>
                  </p:cond>
                </p:stCondLst>
                <p:endSync evt="end" delay="0">
                  <p:rtn val="all"/>
                </p:endSync>
                <p:childTnLst>
                  <p:par>
                    <p:cTn id="40" fill="hold" nodeType="clickPar">
                      <p:stCondLst>
                        <p:cond delay="0"/>
                      </p:stCondLst>
                      <p:childTnLst>
                        <p:par>
                          <p:cTn id="41" fill="hold" nodeType="withGroup">
                            <p:stCondLst>
                              <p:cond delay="0"/>
                            </p:stCondLst>
                            <p:childTnLst>
                              <p:par>
                                <p:cTn id="42" presetID="53" presetClass="entr" presetSubtype="0" repeatCount="3000" fill="hold" nodeType="clickEffect">
                                  <p:stCondLst>
                                    <p:cond delay="0"/>
                                  </p:stCondLst>
                                  <p:childTnLst>
                                    <p:set>
                                      <p:cBhvr>
                                        <p:cTn id="43" dur="1" fill="hold">
                                          <p:stCondLst>
                                            <p:cond delay="0"/>
                                          </p:stCondLst>
                                        </p:cTn>
                                        <p:tgtEl>
                                          <p:spTgt spid="93211"/>
                                        </p:tgtEl>
                                        <p:attrNameLst>
                                          <p:attrName>style.visibility</p:attrName>
                                        </p:attrNameLst>
                                      </p:cBhvr>
                                      <p:to>
                                        <p:strVal val="visible"/>
                                      </p:to>
                                    </p:set>
                                    <p:anim calcmode="lin" valueType="num">
                                      <p:cBhvr>
                                        <p:cTn id="44" dur="500" fill="hold"/>
                                        <p:tgtEl>
                                          <p:spTgt spid="93211"/>
                                        </p:tgtEl>
                                        <p:attrNameLst>
                                          <p:attrName>ppt_w</p:attrName>
                                        </p:attrNameLst>
                                      </p:cBhvr>
                                      <p:tavLst>
                                        <p:tav tm="0">
                                          <p:val>
                                            <p:fltVal val="0"/>
                                          </p:val>
                                        </p:tav>
                                        <p:tav tm="100000">
                                          <p:val>
                                            <p:strVal val="#ppt_w"/>
                                          </p:val>
                                        </p:tav>
                                      </p:tavLst>
                                    </p:anim>
                                    <p:anim calcmode="lin" valueType="num">
                                      <p:cBhvr>
                                        <p:cTn id="45" dur="500" fill="hold"/>
                                        <p:tgtEl>
                                          <p:spTgt spid="93211"/>
                                        </p:tgtEl>
                                        <p:attrNameLst>
                                          <p:attrName>ppt_h</p:attrName>
                                        </p:attrNameLst>
                                      </p:cBhvr>
                                      <p:tavLst>
                                        <p:tav tm="0">
                                          <p:val>
                                            <p:fltVal val="0"/>
                                          </p:val>
                                        </p:tav>
                                        <p:tav tm="100000">
                                          <p:val>
                                            <p:strVal val="#ppt_h"/>
                                          </p:val>
                                        </p:tav>
                                      </p:tavLst>
                                    </p:anim>
                                    <p:animEffect transition="in" filter="fade">
                                      <p:cBhvr>
                                        <p:cTn id="46" dur="500"/>
                                        <p:tgtEl>
                                          <p:spTgt spid="93211"/>
                                        </p:tgtEl>
                                      </p:cBhvr>
                                    </p:animEffect>
                                  </p:childTnLst>
                                  <p:subTnLst>
                                    <p:set>
                                      <p:cBhvr override="childStyle">
                                        <p:cTn dur="1" fill="hold" display="0" masterRel="sameClick" afterEffect="1">
                                          <p:stCondLst>
                                            <p:cond evt="end" delay="0">
                                              <p:tn val="42"/>
                                            </p:cond>
                                          </p:stCondLst>
                                        </p:cTn>
                                        <p:tgtEl>
                                          <p:spTgt spid="93211"/>
                                        </p:tgtEl>
                                        <p:attrNameLst>
                                          <p:attrName>style.visibility</p:attrName>
                                        </p:attrNameLst>
                                      </p:cBhvr>
                                      <p:to>
                                        <p:strVal val="hidden"/>
                                      </p:to>
                                    </p:set>
                                    <p:audio>
                                      <p:cMediaNode vol="100000">
                                        <p:cTn display="0" masterRel="sameClick">
                                          <p:stCondLst>
                                            <p:cond evt="begin" delay="0">
                                              <p:tn val="42"/>
                                            </p:cond>
                                          </p:stCondLst>
                                          <p:endCondLst>
                                            <p:cond evt="onStopAudio" delay="0">
                                              <p:tgtEl>
                                                <p:sldTgt/>
                                              </p:tgtEl>
                                            </p:cond>
                                          </p:endCondLst>
                                        </p:cTn>
                                        <p:tgtEl>
                                          <p:sndTgt r:embed="rId3" name="cashreg.wav"/>
                                        </p:tgtEl>
                                      </p:cMediaNode>
                                    </p:audio>
                                  </p:subTnLst>
                                </p:cTn>
                              </p:par>
                            </p:childTnLst>
                          </p:cTn>
                        </p:par>
                      </p:childTnLst>
                    </p:cTn>
                  </p:par>
                </p:childTnLst>
              </p:cTn>
              <p:nextCondLst>
                <p:cond evt="onClick" delay="0">
                  <p:tgtEl>
                    <p:spTgt spid="93212"/>
                  </p:tgtEl>
                </p:cond>
              </p:nextCondLst>
            </p:seq>
            <p:seq concurrent="1" nextAc="seek">
              <p:cTn id="47" restart="whenNotActive" fill="hold" evtFilter="cancelBubble" nodeType="interactiveSeq">
                <p:stCondLst>
                  <p:cond evt="onClick" delay="0">
                    <p:tgtEl>
                      <p:spTgt spid="93207"/>
                    </p:tgtEl>
                  </p:cond>
                </p:stCondLst>
                <p:endSync evt="end" delay="0">
                  <p:rtn val="all"/>
                </p:endSync>
                <p:childTnLst>
                  <p:par>
                    <p:cTn id="48" fill="hold" nodeType="clickPar">
                      <p:stCondLst>
                        <p:cond delay="0"/>
                      </p:stCondLst>
                      <p:childTnLst>
                        <p:par>
                          <p:cTn id="49" fill="hold" nodeType="withGroup">
                            <p:stCondLst>
                              <p:cond delay="0"/>
                            </p:stCondLst>
                            <p:childTnLst>
                              <p:par>
                                <p:cTn id="50" presetID="53" presetClass="entr" presetSubtype="0" repeatCount="3000" fill="hold" nodeType="clickEffect">
                                  <p:stCondLst>
                                    <p:cond delay="0"/>
                                  </p:stCondLst>
                                  <p:childTnLst>
                                    <p:set>
                                      <p:cBhvr>
                                        <p:cTn id="51" dur="1" fill="hold">
                                          <p:stCondLst>
                                            <p:cond delay="0"/>
                                          </p:stCondLst>
                                        </p:cTn>
                                        <p:tgtEl>
                                          <p:spTgt spid="93210"/>
                                        </p:tgtEl>
                                        <p:attrNameLst>
                                          <p:attrName>style.visibility</p:attrName>
                                        </p:attrNameLst>
                                      </p:cBhvr>
                                      <p:to>
                                        <p:strVal val="visible"/>
                                      </p:to>
                                    </p:set>
                                    <p:anim calcmode="lin" valueType="num">
                                      <p:cBhvr>
                                        <p:cTn id="52" dur="500" fill="hold"/>
                                        <p:tgtEl>
                                          <p:spTgt spid="93210"/>
                                        </p:tgtEl>
                                        <p:attrNameLst>
                                          <p:attrName>ppt_w</p:attrName>
                                        </p:attrNameLst>
                                      </p:cBhvr>
                                      <p:tavLst>
                                        <p:tav tm="0">
                                          <p:val>
                                            <p:fltVal val="0"/>
                                          </p:val>
                                        </p:tav>
                                        <p:tav tm="100000">
                                          <p:val>
                                            <p:strVal val="#ppt_w"/>
                                          </p:val>
                                        </p:tav>
                                      </p:tavLst>
                                    </p:anim>
                                    <p:anim calcmode="lin" valueType="num">
                                      <p:cBhvr>
                                        <p:cTn id="53" dur="500" fill="hold"/>
                                        <p:tgtEl>
                                          <p:spTgt spid="93210"/>
                                        </p:tgtEl>
                                        <p:attrNameLst>
                                          <p:attrName>ppt_h</p:attrName>
                                        </p:attrNameLst>
                                      </p:cBhvr>
                                      <p:tavLst>
                                        <p:tav tm="0">
                                          <p:val>
                                            <p:fltVal val="0"/>
                                          </p:val>
                                        </p:tav>
                                        <p:tav tm="100000">
                                          <p:val>
                                            <p:strVal val="#ppt_h"/>
                                          </p:val>
                                        </p:tav>
                                      </p:tavLst>
                                    </p:anim>
                                    <p:animEffect transition="in" filter="fade">
                                      <p:cBhvr>
                                        <p:cTn id="54" dur="500"/>
                                        <p:tgtEl>
                                          <p:spTgt spid="93210"/>
                                        </p:tgtEl>
                                      </p:cBhvr>
                                    </p:animEffect>
                                  </p:childTnLst>
                                  <p:subTnLst>
                                    <p:set>
                                      <p:cBhvr override="childStyle">
                                        <p:cTn dur="1" fill="hold" display="0" masterRel="sameClick" afterEffect="1">
                                          <p:stCondLst>
                                            <p:cond evt="end" delay="0">
                                              <p:tn val="50"/>
                                            </p:cond>
                                          </p:stCondLst>
                                        </p:cTn>
                                        <p:tgtEl>
                                          <p:spTgt spid="93210"/>
                                        </p:tgtEl>
                                        <p:attrNameLst>
                                          <p:attrName>style.visibility</p:attrName>
                                        </p:attrNameLst>
                                      </p:cBhvr>
                                      <p:to>
                                        <p:strVal val="hidden"/>
                                      </p:to>
                                    </p:se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nextCondLst>
                <p:cond evt="onClick" delay="0">
                  <p:tgtEl>
                    <p:spTgt spid="93207"/>
                  </p:tgtEl>
                </p:cond>
              </p:nextCondLst>
            </p:seq>
            <p:audio>
              <p:cMediaNode>
                <p:cTn id="55" fill="hold" display="0">
                  <p:stCondLst>
                    <p:cond delay="indefinite"/>
                  </p:stCondLst>
                  <p:endCondLst>
                    <p:cond evt="onNext" delay="0">
                      <p:tgtEl>
                        <p:sldTgt/>
                      </p:tgtEl>
                    </p:cond>
                    <p:cond evt="onPrev" delay="0">
                      <p:tgtEl>
                        <p:sldTgt/>
                      </p:tgtEl>
                    </p:cond>
                    <p:cond evt="onStopAudio" delay="0">
                      <p:tgtEl>
                        <p:sldTgt/>
                      </p:tgtEl>
                    </p:cond>
                  </p:endCondLst>
                </p:cTn>
                <p:tgtEl>
                  <p:spTgt spid="93202"/>
                </p:tgtEl>
              </p:cMediaNode>
            </p:audio>
          </p:childTnLst>
        </p:cTn>
      </p:par>
    </p:tnLst>
    <p:bldLst>
      <p:bldP spid="93203" grpId="0" animBg="1"/>
      <p:bldP spid="93205" grpId="0" animBg="1"/>
      <p:bldP spid="93207" grpId="0" animBg="1"/>
      <p:bldP spid="93208" grpId="0" animBg="1"/>
      <p:bldP spid="932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0" name="1.WAV">
            <a:hlinkClick r:id="" action="ppaction://media"/>
          </p:cNvPr>
          <p:cNvPicPr>
            <a:picLocks noRot="1" noChangeAspect="1" noChangeArrowheads="1"/>
          </p:cNvPicPr>
          <p:nvPr>
            <a:audioFile r:link="rId1"/>
          </p:nvPr>
        </p:nvPicPr>
        <p:blipFill>
          <a:blip r:embed="rId6">
            <a:extLst>
              <a:ext uri="{28A0092B-C50C-407E-A947-70E740481C1C}">
                <a14:useLocalDpi xmlns:a14="http://schemas.microsoft.com/office/drawing/2010/main" val="0"/>
              </a:ext>
            </a:extLst>
          </a:blip>
          <a:srcRect/>
          <a:stretch>
            <a:fillRect/>
          </a:stretch>
        </p:blipFill>
        <p:spPr bwMode="auto">
          <a:xfrm>
            <a:off x="1792288" y="1238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331" name="Text Box 3"/>
          <p:cNvSpPr txBox="1">
            <a:spLocks noChangeArrowheads="1"/>
          </p:cNvSpPr>
          <p:nvPr/>
        </p:nvSpPr>
        <p:spPr bwMode="auto">
          <a:xfrm>
            <a:off x="2492375" y="0"/>
            <a:ext cx="8175625" cy="106680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eaLnBrk="1" hangingPunct="1">
              <a:spcBef>
                <a:spcPct val="50000"/>
              </a:spcBef>
              <a:buClrTx/>
              <a:buSzTx/>
              <a:buFontTx/>
              <a:buNone/>
            </a:pPr>
            <a:r>
              <a:rPr lang="en-US" sz="2400" b="1">
                <a:latin typeface="Times New Roman" panose="02020603050405020304" pitchFamily="18" charset="0"/>
              </a:rPr>
              <a:t> </a:t>
            </a:r>
            <a:r>
              <a:rPr lang="en-US" sz="3200" b="1">
                <a:solidFill>
                  <a:schemeClr val="accent2"/>
                </a:solidFill>
                <a:latin typeface="Times New Roman" panose="02020603050405020304" pitchFamily="18" charset="0"/>
              </a:rPr>
              <a:t>Nhận định nào nói đầy đủ nhất những thủ pháp nghệ thuật trong tám câu thơ cuối</a:t>
            </a:r>
          </a:p>
        </p:txBody>
      </p:sp>
      <p:sp>
        <p:nvSpPr>
          <p:cNvPr id="99333" name="AutoShape 5" descr="863399">
            <a:hlinkClick r:id="" action="ppaction://noaction" highlightClick="1"/>
          </p:cNvPr>
          <p:cNvSpPr>
            <a:spLocks noChangeArrowheads="1"/>
          </p:cNvSpPr>
          <p:nvPr/>
        </p:nvSpPr>
        <p:spPr bwMode="auto">
          <a:xfrm>
            <a:off x="1709738" y="5791200"/>
            <a:ext cx="749300" cy="511175"/>
          </a:xfrm>
          <a:prstGeom prst="actionButtonBlank">
            <a:avLst/>
          </a:prstGeom>
          <a:blipFill dpi="0" rotWithShape="1">
            <a:blip r:embed="rId7"/>
            <a:srcRect/>
            <a:stretch>
              <a:fillRect/>
            </a:stretch>
          </a:blipFill>
          <a:ln w="9525">
            <a:solidFill>
              <a:srgbClr val="9933FF"/>
            </a:solidFill>
            <a:miter lim="800000"/>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lgn="ctr" eaLnBrk="1" hangingPunct="1">
              <a:spcBef>
                <a:spcPct val="0"/>
              </a:spcBef>
              <a:buClrTx/>
              <a:buSzTx/>
              <a:buFontTx/>
              <a:buNone/>
            </a:pPr>
            <a:r>
              <a:rPr lang="en-US" sz="2400" b="1">
                <a:solidFill>
                  <a:srgbClr val="FF00FF"/>
                </a:solidFill>
                <a:latin typeface="Times New Roman" panose="02020603050405020304" pitchFamily="18" charset="0"/>
              </a:rPr>
              <a:t>D</a:t>
            </a:r>
          </a:p>
        </p:txBody>
      </p:sp>
      <p:sp>
        <p:nvSpPr>
          <p:cNvPr id="99335" name="AutoShape 7" descr="863399">
            <a:hlinkClick r:id="" action="ppaction://noaction" highlightClick="1"/>
          </p:cNvPr>
          <p:cNvSpPr>
            <a:spLocks noChangeArrowheads="1"/>
          </p:cNvSpPr>
          <p:nvPr/>
        </p:nvSpPr>
        <p:spPr bwMode="auto">
          <a:xfrm>
            <a:off x="1595438" y="2833688"/>
            <a:ext cx="749300" cy="587375"/>
          </a:xfrm>
          <a:prstGeom prst="actionButtonBlank">
            <a:avLst/>
          </a:prstGeom>
          <a:blipFill dpi="0" rotWithShape="1">
            <a:blip r:embed="rId7"/>
            <a:srcRect/>
            <a:stretch>
              <a:fillRect/>
            </a:stretch>
          </a:blipFill>
          <a:ln w="9525">
            <a:solidFill>
              <a:srgbClr val="9933FF"/>
            </a:solidFill>
            <a:miter lim="800000"/>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lgn="ctr" eaLnBrk="1" hangingPunct="1">
              <a:spcBef>
                <a:spcPct val="0"/>
              </a:spcBef>
              <a:buClrTx/>
              <a:buSzTx/>
              <a:buFontTx/>
              <a:buNone/>
            </a:pPr>
            <a:r>
              <a:rPr lang="en-US" sz="2400" b="1">
                <a:solidFill>
                  <a:srgbClr val="FF00FF"/>
                </a:solidFill>
                <a:latin typeface="Times New Roman" panose="02020603050405020304" pitchFamily="18" charset="0"/>
              </a:rPr>
              <a:t>B</a:t>
            </a:r>
          </a:p>
        </p:txBody>
      </p:sp>
      <p:sp>
        <p:nvSpPr>
          <p:cNvPr id="99336" name="AutoShape 8" descr="863399">
            <a:hlinkClick r:id="" action="ppaction://noaction" highlightClick="1"/>
          </p:cNvPr>
          <p:cNvSpPr>
            <a:spLocks noChangeArrowheads="1"/>
          </p:cNvSpPr>
          <p:nvPr/>
        </p:nvSpPr>
        <p:spPr bwMode="auto">
          <a:xfrm>
            <a:off x="1638300" y="4129088"/>
            <a:ext cx="749300" cy="592137"/>
          </a:xfrm>
          <a:prstGeom prst="actionButtonBlank">
            <a:avLst/>
          </a:prstGeom>
          <a:blipFill dpi="0" rotWithShape="1">
            <a:blip r:embed="rId7"/>
            <a:srcRect/>
            <a:stretch>
              <a:fillRect/>
            </a:stretch>
          </a:blipFill>
          <a:ln w="9525">
            <a:solidFill>
              <a:srgbClr val="9933FF"/>
            </a:solidFill>
            <a:miter lim="800000"/>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lgn="ctr" eaLnBrk="1" hangingPunct="1">
              <a:spcBef>
                <a:spcPct val="0"/>
              </a:spcBef>
              <a:buClrTx/>
              <a:buSzTx/>
              <a:buFontTx/>
              <a:buNone/>
            </a:pPr>
            <a:r>
              <a:rPr lang="en-US" sz="2400" b="1">
                <a:solidFill>
                  <a:srgbClr val="FF00FF"/>
                </a:solidFill>
                <a:latin typeface="Times New Roman" panose="02020603050405020304" pitchFamily="18" charset="0"/>
              </a:rPr>
              <a:t>C</a:t>
            </a:r>
          </a:p>
        </p:txBody>
      </p:sp>
      <p:pic>
        <p:nvPicPr>
          <p:cNvPr id="99337" name="Picture 9" descr="Du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144000" y="5486400"/>
            <a:ext cx="121920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338" name="Picture 10" descr="Sai"/>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296400" y="2819400"/>
            <a:ext cx="114300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339" name="Picture 11" descr="Sai"/>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296400" y="1371600"/>
            <a:ext cx="1143000" cy="108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340" name="AutoShape 12" descr="863399">
            <a:hlinkClick r:id="" action="ppaction://noaction" highlightClick="1"/>
          </p:cNvPr>
          <p:cNvSpPr>
            <a:spLocks noChangeArrowheads="1"/>
          </p:cNvSpPr>
          <p:nvPr/>
        </p:nvSpPr>
        <p:spPr bwMode="auto">
          <a:xfrm>
            <a:off x="1676400" y="1462088"/>
            <a:ext cx="838200" cy="747712"/>
          </a:xfrm>
          <a:prstGeom prst="actionButtonBlank">
            <a:avLst/>
          </a:prstGeom>
          <a:blipFill dpi="0" rotWithShape="1">
            <a:blip r:embed="rId7"/>
            <a:srcRect/>
            <a:stretch>
              <a:fillRect/>
            </a:stretch>
          </a:blipFill>
          <a:ln w="9525">
            <a:solidFill>
              <a:srgbClr val="9933FF"/>
            </a:solidFill>
            <a:miter lim="800000"/>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lgn="ctr" eaLnBrk="1" hangingPunct="1">
              <a:spcBef>
                <a:spcPct val="0"/>
              </a:spcBef>
              <a:buClrTx/>
              <a:buSzTx/>
              <a:buFontTx/>
              <a:buNone/>
            </a:pPr>
            <a:r>
              <a:rPr lang="en-US" sz="2400" b="1">
                <a:solidFill>
                  <a:srgbClr val="FF00FF"/>
                </a:solidFill>
                <a:latin typeface="Times New Roman" panose="02020603050405020304" pitchFamily="18" charset="0"/>
              </a:rPr>
              <a:t>A</a:t>
            </a:r>
          </a:p>
        </p:txBody>
      </p:sp>
      <p:pic>
        <p:nvPicPr>
          <p:cNvPr id="99341" name="Picture 13" descr="Sai"/>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277350" y="4114800"/>
            <a:ext cx="12192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900" name="TextBox 1"/>
          <p:cNvSpPr txBox="1">
            <a:spLocks noChangeArrowheads="1"/>
          </p:cNvSpPr>
          <p:nvPr/>
        </p:nvSpPr>
        <p:spPr bwMode="auto">
          <a:xfrm>
            <a:off x="2743200" y="1598613"/>
            <a:ext cx="3124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0"/>
              </a:spcBef>
              <a:buClrTx/>
              <a:buSzTx/>
              <a:buFontTx/>
              <a:buNone/>
            </a:pPr>
            <a:r>
              <a:rPr lang="en-US" sz="2400">
                <a:solidFill>
                  <a:schemeClr val="bg1"/>
                </a:solidFill>
                <a:latin typeface="Times New Roman" panose="02020603050405020304" pitchFamily="18" charset="0"/>
              </a:rPr>
              <a:t>Tả cảnh ngụ tình</a:t>
            </a:r>
          </a:p>
        </p:txBody>
      </p:sp>
      <p:sp>
        <p:nvSpPr>
          <p:cNvPr id="37901" name="TextBox 3"/>
          <p:cNvSpPr txBox="1">
            <a:spLocks noChangeArrowheads="1"/>
          </p:cNvSpPr>
          <p:nvPr/>
        </p:nvSpPr>
        <p:spPr bwMode="auto">
          <a:xfrm>
            <a:off x="2743200" y="2833688"/>
            <a:ext cx="2362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0"/>
              </a:spcBef>
              <a:buClrTx/>
              <a:buSzTx/>
              <a:buFontTx/>
              <a:buNone/>
            </a:pPr>
            <a:r>
              <a:rPr lang="en-US" sz="2400">
                <a:solidFill>
                  <a:schemeClr val="bg1"/>
                </a:solidFill>
                <a:latin typeface="Times New Roman" panose="02020603050405020304" pitchFamily="18" charset="0"/>
              </a:rPr>
              <a:t>Lặp cấu trúc.</a:t>
            </a:r>
          </a:p>
        </p:txBody>
      </p:sp>
      <p:sp>
        <p:nvSpPr>
          <p:cNvPr id="37902" name="TextBox 4"/>
          <p:cNvSpPr txBox="1">
            <a:spLocks noChangeArrowheads="1"/>
          </p:cNvSpPr>
          <p:nvPr/>
        </p:nvSpPr>
        <p:spPr bwMode="auto">
          <a:xfrm>
            <a:off x="2579688" y="4267200"/>
            <a:ext cx="37480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0"/>
              </a:spcBef>
              <a:buClrTx/>
              <a:buSzTx/>
              <a:buFontTx/>
              <a:buNone/>
            </a:pPr>
            <a:r>
              <a:rPr lang="vi-VN" sz="2400">
                <a:solidFill>
                  <a:schemeClr val="bg1"/>
                </a:solidFill>
                <a:latin typeface="Times New Roman" panose="02020603050405020304" pitchFamily="18" charset="0"/>
              </a:rPr>
              <a:t>Sử dụng ngôn ngữ độc thoại.</a:t>
            </a:r>
          </a:p>
        </p:txBody>
      </p:sp>
      <p:sp>
        <p:nvSpPr>
          <p:cNvPr id="37903" name="TextBox 5"/>
          <p:cNvSpPr txBox="1">
            <a:spLocks noChangeArrowheads="1"/>
          </p:cNvSpPr>
          <p:nvPr/>
        </p:nvSpPr>
        <p:spPr bwMode="auto">
          <a:xfrm>
            <a:off x="2743200" y="5840413"/>
            <a:ext cx="419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0"/>
              </a:spcBef>
              <a:buClrTx/>
              <a:buSzTx/>
              <a:buFontTx/>
              <a:buNone/>
            </a:pPr>
            <a:r>
              <a:rPr lang="vi-VN" sz="2400">
                <a:solidFill>
                  <a:schemeClr val="bg1"/>
                </a:solidFill>
                <a:latin typeface="Times New Roman" panose="02020603050405020304" pitchFamily="18" charset="0"/>
              </a:rPr>
              <a:t>Cả 3 đáp án trên đều đúng.</a:t>
            </a:r>
          </a:p>
        </p:txBody>
      </p:sp>
    </p:spTree>
    <p:extLst>
      <p:ext uri="{BB962C8B-B14F-4D97-AF65-F5344CB8AC3E}">
        <p14:creationId xmlns:p14="http://schemas.microsoft.com/office/powerpoint/2010/main" val="36572230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99331"/>
                                        </p:tgtEl>
                                        <p:attrNameLst>
                                          <p:attrName>style.visibility</p:attrName>
                                        </p:attrNameLst>
                                      </p:cBhvr>
                                      <p:to>
                                        <p:strVal val="visible"/>
                                      </p:to>
                                    </p:set>
                                    <p:animEffect transition="in" filter="blinds(horizontal)">
                                      <p:cBhvr>
                                        <p:cTn id="7" dur="500"/>
                                        <p:tgtEl>
                                          <p:spTgt spid="99331"/>
                                        </p:tgtEl>
                                      </p:cBhvr>
                                    </p:animEffect>
                                  </p:childTnLst>
                                </p:cTn>
                              </p:par>
                              <p:par>
                                <p:cTn id="8" presetID="2" presetClass="entr" presetSubtype="1" fill="hold" grpId="0" nodeType="withEffect">
                                  <p:stCondLst>
                                    <p:cond delay="0"/>
                                  </p:stCondLst>
                                  <p:childTnLst>
                                    <p:set>
                                      <p:cBhvr>
                                        <p:cTn id="9" dur="1" fill="hold">
                                          <p:stCondLst>
                                            <p:cond delay="0"/>
                                          </p:stCondLst>
                                        </p:cTn>
                                        <p:tgtEl>
                                          <p:spTgt spid="99333"/>
                                        </p:tgtEl>
                                        <p:attrNameLst>
                                          <p:attrName>style.visibility</p:attrName>
                                        </p:attrNameLst>
                                      </p:cBhvr>
                                      <p:to>
                                        <p:strVal val="visible"/>
                                      </p:to>
                                    </p:set>
                                    <p:anim calcmode="lin" valueType="num">
                                      <p:cBhvr additive="base">
                                        <p:cTn id="10" dur="1000" fill="hold"/>
                                        <p:tgtEl>
                                          <p:spTgt spid="99333"/>
                                        </p:tgtEl>
                                        <p:attrNameLst>
                                          <p:attrName>ppt_x</p:attrName>
                                        </p:attrNameLst>
                                      </p:cBhvr>
                                      <p:tavLst>
                                        <p:tav tm="0">
                                          <p:val>
                                            <p:strVal val="#ppt_x"/>
                                          </p:val>
                                        </p:tav>
                                        <p:tav tm="100000">
                                          <p:val>
                                            <p:strVal val="#ppt_x"/>
                                          </p:val>
                                        </p:tav>
                                      </p:tavLst>
                                    </p:anim>
                                    <p:anim calcmode="lin" valueType="num">
                                      <p:cBhvr additive="base">
                                        <p:cTn id="11" dur="1000" fill="hold"/>
                                        <p:tgtEl>
                                          <p:spTgt spid="99333"/>
                                        </p:tgtEl>
                                        <p:attrNameLst>
                                          <p:attrName>ppt_y</p:attrName>
                                        </p:attrNameLst>
                                      </p:cBhvr>
                                      <p:tavLst>
                                        <p:tav tm="0">
                                          <p:val>
                                            <p:strVal val="0-#ppt_h/2"/>
                                          </p:val>
                                        </p:tav>
                                        <p:tav tm="100000">
                                          <p:val>
                                            <p:strVal val="#ppt_y"/>
                                          </p:val>
                                        </p:tav>
                                      </p:tavLst>
                                    </p:anim>
                                  </p:childTnLst>
                                </p:cTn>
                              </p:par>
                              <p:par>
                                <p:cTn id="12" presetID="2" presetClass="entr" presetSubtype="1" fill="hold" grpId="0" nodeType="withEffect">
                                  <p:stCondLst>
                                    <p:cond delay="0"/>
                                  </p:stCondLst>
                                  <p:childTnLst>
                                    <p:set>
                                      <p:cBhvr>
                                        <p:cTn id="13" dur="1" fill="hold">
                                          <p:stCondLst>
                                            <p:cond delay="0"/>
                                          </p:stCondLst>
                                        </p:cTn>
                                        <p:tgtEl>
                                          <p:spTgt spid="99335"/>
                                        </p:tgtEl>
                                        <p:attrNameLst>
                                          <p:attrName>style.visibility</p:attrName>
                                        </p:attrNameLst>
                                      </p:cBhvr>
                                      <p:to>
                                        <p:strVal val="visible"/>
                                      </p:to>
                                    </p:set>
                                    <p:anim calcmode="lin" valueType="num">
                                      <p:cBhvr additive="base">
                                        <p:cTn id="14" dur="1000" fill="hold"/>
                                        <p:tgtEl>
                                          <p:spTgt spid="99335"/>
                                        </p:tgtEl>
                                        <p:attrNameLst>
                                          <p:attrName>ppt_x</p:attrName>
                                        </p:attrNameLst>
                                      </p:cBhvr>
                                      <p:tavLst>
                                        <p:tav tm="0">
                                          <p:val>
                                            <p:strVal val="#ppt_x"/>
                                          </p:val>
                                        </p:tav>
                                        <p:tav tm="100000">
                                          <p:val>
                                            <p:strVal val="#ppt_x"/>
                                          </p:val>
                                        </p:tav>
                                      </p:tavLst>
                                    </p:anim>
                                    <p:anim calcmode="lin" valueType="num">
                                      <p:cBhvr additive="base">
                                        <p:cTn id="15" dur="1000" fill="hold"/>
                                        <p:tgtEl>
                                          <p:spTgt spid="99335"/>
                                        </p:tgtEl>
                                        <p:attrNameLst>
                                          <p:attrName>ppt_y</p:attrName>
                                        </p:attrNameLst>
                                      </p:cBhvr>
                                      <p:tavLst>
                                        <p:tav tm="0">
                                          <p:val>
                                            <p:strVal val="0-#ppt_h/2"/>
                                          </p:val>
                                        </p:tav>
                                        <p:tav tm="100000">
                                          <p:val>
                                            <p:strVal val="#ppt_y"/>
                                          </p:val>
                                        </p:tav>
                                      </p:tavLst>
                                    </p:anim>
                                  </p:childTnLst>
                                </p:cTn>
                              </p:par>
                              <p:par>
                                <p:cTn id="16" presetID="2" presetClass="entr" presetSubtype="1" fill="hold" grpId="0" nodeType="withEffect">
                                  <p:stCondLst>
                                    <p:cond delay="0"/>
                                  </p:stCondLst>
                                  <p:childTnLst>
                                    <p:set>
                                      <p:cBhvr>
                                        <p:cTn id="17" dur="1" fill="hold">
                                          <p:stCondLst>
                                            <p:cond delay="0"/>
                                          </p:stCondLst>
                                        </p:cTn>
                                        <p:tgtEl>
                                          <p:spTgt spid="99336"/>
                                        </p:tgtEl>
                                        <p:attrNameLst>
                                          <p:attrName>style.visibility</p:attrName>
                                        </p:attrNameLst>
                                      </p:cBhvr>
                                      <p:to>
                                        <p:strVal val="visible"/>
                                      </p:to>
                                    </p:set>
                                    <p:anim calcmode="lin" valueType="num">
                                      <p:cBhvr additive="base">
                                        <p:cTn id="18" dur="1000" fill="hold"/>
                                        <p:tgtEl>
                                          <p:spTgt spid="99336"/>
                                        </p:tgtEl>
                                        <p:attrNameLst>
                                          <p:attrName>ppt_x</p:attrName>
                                        </p:attrNameLst>
                                      </p:cBhvr>
                                      <p:tavLst>
                                        <p:tav tm="0">
                                          <p:val>
                                            <p:strVal val="#ppt_x"/>
                                          </p:val>
                                        </p:tav>
                                        <p:tav tm="100000">
                                          <p:val>
                                            <p:strVal val="#ppt_x"/>
                                          </p:val>
                                        </p:tav>
                                      </p:tavLst>
                                    </p:anim>
                                    <p:anim calcmode="lin" valueType="num">
                                      <p:cBhvr additive="base">
                                        <p:cTn id="19" dur="1000" fill="hold"/>
                                        <p:tgtEl>
                                          <p:spTgt spid="99336"/>
                                        </p:tgtEl>
                                        <p:attrNameLst>
                                          <p:attrName>ppt_y</p:attrName>
                                        </p:attrNameLst>
                                      </p:cBhvr>
                                      <p:tavLst>
                                        <p:tav tm="0">
                                          <p:val>
                                            <p:strVal val="0-#ppt_h/2"/>
                                          </p:val>
                                        </p:tav>
                                        <p:tav tm="100000">
                                          <p:val>
                                            <p:strVal val="#ppt_y"/>
                                          </p:val>
                                        </p:tav>
                                      </p:tavLst>
                                    </p:anim>
                                  </p:childTnLst>
                                </p:cTn>
                              </p:par>
                              <p:par>
                                <p:cTn id="20" presetID="2" presetClass="entr" presetSubtype="1" fill="hold" grpId="0" nodeType="withEffect">
                                  <p:stCondLst>
                                    <p:cond delay="0"/>
                                  </p:stCondLst>
                                  <p:childTnLst>
                                    <p:set>
                                      <p:cBhvr>
                                        <p:cTn id="21" dur="1" fill="hold">
                                          <p:stCondLst>
                                            <p:cond delay="0"/>
                                          </p:stCondLst>
                                        </p:cTn>
                                        <p:tgtEl>
                                          <p:spTgt spid="99340"/>
                                        </p:tgtEl>
                                        <p:attrNameLst>
                                          <p:attrName>style.visibility</p:attrName>
                                        </p:attrNameLst>
                                      </p:cBhvr>
                                      <p:to>
                                        <p:strVal val="visible"/>
                                      </p:to>
                                    </p:set>
                                    <p:anim calcmode="lin" valueType="num">
                                      <p:cBhvr additive="base">
                                        <p:cTn id="22" dur="1000" fill="hold"/>
                                        <p:tgtEl>
                                          <p:spTgt spid="99340"/>
                                        </p:tgtEl>
                                        <p:attrNameLst>
                                          <p:attrName>ppt_x</p:attrName>
                                        </p:attrNameLst>
                                      </p:cBhvr>
                                      <p:tavLst>
                                        <p:tav tm="0">
                                          <p:val>
                                            <p:strVal val="#ppt_x"/>
                                          </p:val>
                                        </p:tav>
                                        <p:tav tm="100000">
                                          <p:val>
                                            <p:strVal val="#ppt_x"/>
                                          </p:val>
                                        </p:tav>
                                      </p:tavLst>
                                    </p:anim>
                                    <p:anim calcmode="lin" valueType="num">
                                      <p:cBhvr additive="base">
                                        <p:cTn id="23" dur="1000" fill="hold"/>
                                        <p:tgtEl>
                                          <p:spTgt spid="9934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24" restart="whenNotActive" fill="hold" evtFilter="cancelBubble" nodeType="interactiveSeq">
                <p:stCondLst>
                  <p:cond evt="onClick" delay="0">
                    <p:tgtEl>
                      <p:spTgt spid="99336"/>
                    </p:tgtEl>
                  </p:cond>
                </p:stCondLst>
                <p:endSync evt="end" delay="0">
                  <p:rtn val="all"/>
                </p:endSync>
                <p:childTnLst>
                  <p:par>
                    <p:cTn id="25" fill="hold" nodeType="clickPar">
                      <p:stCondLst>
                        <p:cond delay="0"/>
                      </p:stCondLst>
                      <p:childTnLst>
                        <p:par>
                          <p:cTn id="26" fill="hold" nodeType="withGroup">
                            <p:stCondLst>
                              <p:cond delay="0"/>
                            </p:stCondLst>
                            <p:childTnLst>
                              <p:par>
                                <p:cTn id="27" presetID="53" presetClass="entr" presetSubtype="0" repeatCount="3000" fill="hold" nodeType="clickEffect">
                                  <p:stCondLst>
                                    <p:cond delay="0"/>
                                  </p:stCondLst>
                                  <p:childTnLst>
                                    <p:set>
                                      <p:cBhvr>
                                        <p:cTn id="28" dur="1" fill="hold">
                                          <p:stCondLst>
                                            <p:cond delay="0"/>
                                          </p:stCondLst>
                                        </p:cTn>
                                        <p:tgtEl>
                                          <p:spTgt spid="99341"/>
                                        </p:tgtEl>
                                        <p:attrNameLst>
                                          <p:attrName>style.visibility</p:attrName>
                                        </p:attrNameLst>
                                      </p:cBhvr>
                                      <p:to>
                                        <p:strVal val="visible"/>
                                      </p:to>
                                    </p:set>
                                    <p:anim calcmode="lin" valueType="num">
                                      <p:cBhvr>
                                        <p:cTn id="29" dur="500" fill="hold"/>
                                        <p:tgtEl>
                                          <p:spTgt spid="99341"/>
                                        </p:tgtEl>
                                        <p:attrNameLst>
                                          <p:attrName>ppt_w</p:attrName>
                                        </p:attrNameLst>
                                      </p:cBhvr>
                                      <p:tavLst>
                                        <p:tav tm="0">
                                          <p:val>
                                            <p:fltVal val="0"/>
                                          </p:val>
                                        </p:tav>
                                        <p:tav tm="100000">
                                          <p:val>
                                            <p:strVal val="#ppt_w"/>
                                          </p:val>
                                        </p:tav>
                                      </p:tavLst>
                                    </p:anim>
                                    <p:anim calcmode="lin" valueType="num">
                                      <p:cBhvr>
                                        <p:cTn id="30" dur="500" fill="hold"/>
                                        <p:tgtEl>
                                          <p:spTgt spid="99341"/>
                                        </p:tgtEl>
                                        <p:attrNameLst>
                                          <p:attrName>ppt_h</p:attrName>
                                        </p:attrNameLst>
                                      </p:cBhvr>
                                      <p:tavLst>
                                        <p:tav tm="0">
                                          <p:val>
                                            <p:fltVal val="0"/>
                                          </p:val>
                                        </p:tav>
                                        <p:tav tm="100000">
                                          <p:val>
                                            <p:strVal val="#ppt_h"/>
                                          </p:val>
                                        </p:tav>
                                      </p:tavLst>
                                    </p:anim>
                                    <p:animEffect transition="in" filter="fade">
                                      <p:cBhvr>
                                        <p:cTn id="31" dur="500"/>
                                        <p:tgtEl>
                                          <p:spTgt spid="99341"/>
                                        </p:tgtEl>
                                      </p:cBhvr>
                                    </p:animEffect>
                                  </p:childTnLst>
                                  <p:subTnLst>
                                    <p:set>
                                      <p:cBhvr override="childStyle">
                                        <p:cTn dur="1" fill="hold" display="0" masterRel="sameClick" afterEffect="1">
                                          <p:stCondLst>
                                            <p:cond evt="end" delay="0">
                                              <p:tn val="27"/>
                                            </p:cond>
                                          </p:stCondLst>
                                        </p:cTn>
                                        <p:tgtEl>
                                          <p:spTgt spid="99341"/>
                                        </p:tgtEl>
                                        <p:attrNameLst>
                                          <p:attrName>style.visibility</p:attrName>
                                        </p:attrNameLst>
                                      </p:cBhvr>
                                      <p:to>
                                        <p:strVal val="hidden"/>
                                      </p:to>
                                    </p:set>
                                    <p:audio>
                                      <p:cMediaNode vol="100000">
                                        <p:cTn display="0" masterRel="sameClick">
                                          <p:stCondLst>
                                            <p:cond evt="begin" delay="0">
                                              <p:tn val="27"/>
                                            </p:cond>
                                          </p:stCondLst>
                                          <p:endCondLst>
                                            <p:cond evt="onStopAudio" delay="0">
                                              <p:tgtEl>
                                                <p:sldTgt/>
                                              </p:tgtEl>
                                            </p:cond>
                                          </p:endCondLst>
                                        </p:cTn>
                                        <p:tgtEl>
                                          <p:sndTgt r:embed="rId3" name="cashreg.wav"/>
                                        </p:tgtEl>
                                      </p:cMediaNode>
                                    </p:audio>
                                  </p:subTnLst>
                                </p:cTn>
                              </p:par>
                            </p:childTnLst>
                          </p:cTn>
                        </p:par>
                      </p:childTnLst>
                    </p:cTn>
                  </p:par>
                </p:childTnLst>
              </p:cTn>
              <p:nextCondLst>
                <p:cond evt="onClick" delay="0">
                  <p:tgtEl>
                    <p:spTgt spid="99336"/>
                  </p:tgtEl>
                </p:cond>
              </p:nextCondLst>
            </p:seq>
            <p:seq concurrent="1" nextAc="seek">
              <p:cTn id="32" restart="whenNotActive" fill="hold" evtFilter="cancelBubble" nodeType="interactiveSeq">
                <p:stCondLst>
                  <p:cond evt="onClick" delay="0">
                    <p:tgtEl>
                      <p:spTgt spid="99333"/>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23" presetClass="entr" presetSubtype="16" repeatCount="5000" fill="hold" nodeType="clickEffect">
                                  <p:stCondLst>
                                    <p:cond delay="0"/>
                                  </p:stCondLst>
                                  <p:childTnLst>
                                    <p:set>
                                      <p:cBhvr>
                                        <p:cTn id="36" dur="1" fill="hold">
                                          <p:stCondLst>
                                            <p:cond delay="0"/>
                                          </p:stCondLst>
                                        </p:cTn>
                                        <p:tgtEl>
                                          <p:spTgt spid="99337"/>
                                        </p:tgtEl>
                                        <p:attrNameLst>
                                          <p:attrName>style.visibility</p:attrName>
                                        </p:attrNameLst>
                                      </p:cBhvr>
                                      <p:to>
                                        <p:strVal val="visible"/>
                                      </p:to>
                                    </p:set>
                                    <p:anim calcmode="lin" valueType="num">
                                      <p:cBhvr>
                                        <p:cTn id="37" dur="500" fill="hold"/>
                                        <p:tgtEl>
                                          <p:spTgt spid="99337"/>
                                        </p:tgtEl>
                                        <p:attrNameLst>
                                          <p:attrName>ppt_w</p:attrName>
                                        </p:attrNameLst>
                                      </p:cBhvr>
                                      <p:tavLst>
                                        <p:tav tm="0">
                                          <p:val>
                                            <p:fltVal val="0"/>
                                          </p:val>
                                        </p:tav>
                                        <p:tav tm="100000">
                                          <p:val>
                                            <p:strVal val="#ppt_w"/>
                                          </p:val>
                                        </p:tav>
                                      </p:tavLst>
                                    </p:anim>
                                    <p:anim calcmode="lin" valueType="num">
                                      <p:cBhvr>
                                        <p:cTn id="38" dur="500" fill="hold"/>
                                        <p:tgtEl>
                                          <p:spTgt spid="99337"/>
                                        </p:tgtEl>
                                        <p:attrNameLst>
                                          <p:attrName>ppt_h</p:attrName>
                                        </p:attrNameLst>
                                      </p:cBhvr>
                                      <p:tavLst>
                                        <p:tav tm="0">
                                          <p:val>
                                            <p:fltVal val="0"/>
                                          </p:val>
                                        </p:tav>
                                        <p:tav tm="100000">
                                          <p:val>
                                            <p:strVal val="#ppt_h"/>
                                          </p:val>
                                        </p:tav>
                                      </p:tavLst>
                                    </p:anim>
                                  </p:childTnLst>
                                  <p:subTnLst>
                                    <p:audio>
                                      <p:cMediaNode vol="100000">
                                        <p:cTn display="0" masterRel="sameClick">
                                          <p:stCondLst>
                                            <p:cond evt="begin" delay="0">
                                              <p:tn val="35"/>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99333"/>
                  </p:tgtEl>
                </p:cond>
              </p:nextCondLst>
            </p:seq>
            <p:seq concurrent="1" nextAc="seek">
              <p:cTn id="39" restart="whenNotActive" fill="hold" evtFilter="cancelBubble" nodeType="interactiveSeq">
                <p:stCondLst>
                  <p:cond evt="onClick" delay="0">
                    <p:tgtEl>
                      <p:spTgt spid="99340"/>
                    </p:tgtEl>
                  </p:cond>
                </p:stCondLst>
                <p:endSync evt="end" delay="0">
                  <p:rtn val="all"/>
                </p:endSync>
                <p:childTnLst>
                  <p:par>
                    <p:cTn id="40" fill="hold" nodeType="clickPar">
                      <p:stCondLst>
                        <p:cond delay="0"/>
                      </p:stCondLst>
                      <p:childTnLst>
                        <p:par>
                          <p:cTn id="41" fill="hold" nodeType="withGroup">
                            <p:stCondLst>
                              <p:cond delay="0"/>
                            </p:stCondLst>
                            <p:childTnLst>
                              <p:par>
                                <p:cTn id="42" presetID="53" presetClass="entr" presetSubtype="0" repeatCount="3000" fill="hold" nodeType="clickEffect">
                                  <p:stCondLst>
                                    <p:cond delay="0"/>
                                  </p:stCondLst>
                                  <p:childTnLst>
                                    <p:set>
                                      <p:cBhvr>
                                        <p:cTn id="43" dur="1" fill="hold">
                                          <p:stCondLst>
                                            <p:cond delay="0"/>
                                          </p:stCondLst>
                                        </p:cTn>
                                        <p:tgtEl>
                                          <p:spTgt spid="99339"/>
                                        </p:tgtEl>
                                        <p:attrNameLst>
                                          <p:attrName>style.visibility</p:attrName>
                                        </p:attrNameLst>
                                      </p:cBhvr>
                                      <p:to>
                                        <p:strVal val="visible"/>
                                      </p:to>
                                    </p:set>
                                    <p:anim calcmode="lin" valueType="num">
                                      <p:cBhvr>
                                        <p:cTn id="44" dur="500" fill="hold"/>
                                        <p:tgtEl>
                                          <p:spTgt spid="99339"/>
                                        </p:tgtEl>
                                        <p:attrNameLst>
                                          <p:attrName>ppt_w</p:attrName>
                                        </p:attrNameLst>
                                      </p:cBhvr>
                                      <p:tavLst>
                                        <p:tav tm="0">
                                          <p:val>
                                            <p:fltVal val="0"/>
                                          </p:val>
                                        </p:tav>
                                        <p:tav tm="100000">
                                          <p:val>
                                            <p:strVal val="#ppt_w"/>
                                          </p:val>
                                        </p:tav>
                                      </p:tavLst>
                                    </p:anim>
                                    <p:anim calcmode="lin" valueType="num">
                                      <p:cBhvr>
                                        <p:cTn id="45" dur="500" fill="hold"/>
                                        <p:tgtEl>
                                          <p:spTgt spid="99339"/>
                                        </p:tgtEl>
                                        <p:attrNameLst>
                                          <p:attrName>ppt_h</p:attrName>
                                        </p:attrNameLst>
                                      </p:cBhvr>
                                      <p:tavLst>
                                        <p:tav tm="0">
                                          <p:val>
                                            <p:fltVal val="0"/>
                                          </p:val>
                                        </p:tav>
                                        <p:tav tm="100000">
                                          <p:val>
                                            <p:strVal val="#ppt_h"/>
                                          </p:val>
                                        </p:tav>
                                      </p:tavLst>
                                    </p:anim>
                                    <p:animEffect transition="in" filter="fade">
                                      <p:cBhvr>
                                        <p:cTn id="46" dur="500"/>
                                        <p:tgtEl>
                                          <p:spTgt spid="99339"/>
                                        </p:tgtEl>
                                      </p:cBhvr>
                                    </p:animEffect>
                                  </p:childTnLst>
                                  <p:subTnLst>
                                    <p:set>
                                      <p:cBhvr override="childStyle">
                                        <p:cTn dur="1" fill="hold" display="0" masterRel="sameClick" afterEffect="1">
                                          <p:stCondLst>
                                            <p:cond evt="end" delay="0">
                                              <p:tn val="42"/>
                                            </p:cond>
                                          </p:stCondLst>
                                        </p:cTn>
                                        <p:tgtEl>
                                          <p:spTgt spid="99339"/>
                                        </p:tgtEl>
                                        <p:attrNameLst>
                                          <p:attrName>style.visibility</p:attrName>
                                        </p:attrNameLst>
                                      </p:cBhvr>
                                      <p:to>
                                        <p:strVal val="hidden"/>
                                      </p:to>
                                    </p:set>
                                    <p:audio>
                                      <p:cMediaNode vol="100000">
                                        <p:cTn display="0" masterRel="sameClick">
                                          <p:stCondLst>
                                            <p:cond evt="begin" delay="0">
                                              <p:tn val="42"/>
                                            </p:cond>
                                          </p:stCondLst>
                                          <p:endCondLst>
                                            <p:cond evt="onStopAudio" delay="0">
                                              <p:tgtEl>
                                                <p:sldTgt/>
                                              </p:tgtEl>
                                            </p:cond>
                                          </p:endCondLst>
                                        </p:cTn>
                                        <p:tgtEl>
                                          <p:sndTgt r:embed="rId3" name="cashreg.wav"/>
                                        </p:tgtEl>
                                      </p:cMediaNode>
                                    </p:audio>
                                  </p:subTnLst>
                                </p:cTn>
                              </p:par>
                            </p:childTnLst>
                          </p:cTn>
                        </p:par>
                      </p:childTnLst>
                    </p:cTn>
                  </p:par>
                </p:childTnLst>
              </p:cTn>
              <p:nextCondLst>
                <p:cond evt="onClick" delay="0">
                  <p:tgtEl>
                    <p:spTgt spid="99340"/>
                  </p:tgtEl>
                </p:cond>
              </p:nextCondLst>
            </p:seq>
            <p:seq concurrent="1" nextAc="seek">
              <p:cTn id="47" restart="whenNotActive" fill="hold" evtFilter="cancelBubble" nodeType="interactiveSeq">
                <p:stCondLst>
                  <p:cond evt="onClick" delay="0">
                    <p:tgtEl>
                      <p:spTgt spid="99335"/>
                    </p:tgtEl>
                  </p:cond>
                </p:stCondLst>
                <p:endSync evt="end" delay="0">
                  <p:rtn val="all"/>
                </p:endSync>
                <p:childTnLst>
                  <p:par>
                    <p:cTn id="48" fill="hold" nodeType="clickPar">
                      <p:stCondLst>
                        <p:cond delay="0"/>
                      </p:stCondLst>
                      <p:childTnLst>
                        <p:par>
                          <p:cTn id="49" fill="hold" nodeType="withGroup">
                            <p:stCondLst>
                              <p:cond delay="0"/>
                            </p:stCondLst>
                            <p:childTnLst>
                              <p:par>
                                <p:cTn id="50" presetID="53" presetClass="entr" presetSubtype="0" repeatCount="3000" fill="hold" nodeType="clickEffect">
                                  <p:stCondLst>
                                    <p:cond delay="0"/>
                                  </p:stCondLst>
                                  <p:childTnLst>
                                    <p:set>
                                      <p:cBhvr>
                                        <p:cTn id="51" dur="1" fill="hold">
                                          <p:stCondLst>
                                            <p:cond delay="0"/>
                                          </p:stCondLst>
                                        </p:cTn>
                                        <p:tgtEl>
                                          <p:spTgt spid="99338"/>
                                        </p:tgtEl>
                                        <p:attrNameLst>
                                          <p:attrName>style.visibility</p:attrName>
                                        </p:attrNameLst>
                                      </p:cBhvr>
                                      <p:to>
                                        <p:strVal val="visible"/>
                                      </p:to>
                                    </p:set>
                                    <p:anim calcmode="lin" valueType="num">
                                      <p:cBhvr>
                                        <p:cTn id="52" dur="500" fill="hold"/>
                                        <p:tgtEl>
                                          <p:spTgt spid="99338"/>
                                        </p:tgtEl>
                                        <p:attrNameLst>
                                          <p:attrName>ppt_w</p:attrName>
                                        </p:attrNameLst>
                                      </p:cBhvr>
                                      <p:tavLst>
                                        <p:tav tm="0">
                                          <p:val>
                                            <p:fltVal val="0"/>
                                          </p:val>
                                        </p:tav>
                                        <p:tav tm="100000">
                                          <p:val>
                                            <p:strVal val="#ppt_w"/>
                                          </p:val>
                                        </p:tav>
                                      </p:tavLst>
                                    </p:anim>
                                    <p:anim calcmode="lin" valueType="num">
                                      <p:cBhvr>
                                        <p:cTn id="53" dur="500" fill="hold"/>
                                        <p:tgtEl>
                                          <p:spTgt spid="99338"/>
                                        </p:tgtEl>
                                        <p:attrNameLst>
                                          <p:attrName>ppt_h</p:attrName>
                                        </p:attrNameLst>
                                      </p:cBhvr>
                                      <p:tavLst>
                                        <p:tav tm="0">
                                          <p:val>
                                            <p:fltVal val="0"/>
                                          </p:val>
                                        </p:tav>
                                        <p:tav tm="100000">
                                          <p:val>
                                            <p:strVal val="#ppt_h"/>
                                          </p:val>
                                        </p:tav>
                                      </p:tavLst>
                                    </p:anim>
                                    <p:animEffect transition="in" filter="fade">
                                      <p:cBhvr>
                                        <p:cTn id="54" dur="500"/>
                                        <p:tgtEl>
                                          <p:spTgt spid="99338"/>
                                        </p:tgtEl>
                                      </p:cBhvr>
                                    </p:animEffect>
                                  </p:childTnLst>
                                  <p:subTnLst>
                                    <p:set>
                                      <p:cBhvr override="childStyle">
                                        <p:cTn dur="1" fill="hold" display="0" masterRel="sameClick" afterEffect="1">
                                          <p:stCondLst>
                                            <p:cond evt="end" delay="0">
                                              <p:tn val="50"/>
                                            </p:cond>
                                          </p:stCondLst>
                                        </p:cTn>
                                        <p:tgtEl>
                                          <p:spTgt spid="99338"/>
                                        </p:tgtEl>
                                        <p:attrNameLst>
                                          <p:attrName>style.visibility</p:attrName>
                                        </p:attrNameLst>
                                      </p:cBhvr>
                                      <p:to>
                                        <p:strVal val="hidden"/>
                                      </p:to>
                                    </p:se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nextCondLst>
                <p:cond evt="onClick" delay="0">
                  <p:tgtEl>
                    <p:spTgt spid="99335"/>
                  </p:tgtEl>
                </p:cond>
              </p:nextCondLst>
            </p:seq>
            <p:audio>
              <p:cMediaNode>
                <p:cTn id="55" fill="hold" display="0">
                  <p:stCondLst>
                    <p:cond delay="indefinite"/>
                  </p:stCondLst>
                  <p:endCondLst>
                    <p:cond evt="onNext" delay="0">
                      <p:tgtEl>
                        <p:sldTgt/>
                      </p:tgtEl>
                    </p:cond>
                    <p:cond evt="onPrev" delay="0">
                      <p:tgtEl>
                        <p:sldTgt/>
                      </p:tgtEl>
                    </p:cond>
                    <p:cond evt="onStopAudio" delay="0">
                      <p:tgtEl>
                        <p:sldTgt/>
                      </p:tgtEl>
                    </p:cond>
                  </p:endCondLst>
                </p:cTn>
                <p:tgtEl>
                  <p:spTgt spid="99330"/>
                </p:tgtEl>
              </p:cMediaNode>
            </p:audio>
          </p:childTnLst>
        </p:cTn>
      </p:par>
    </p:tnLst>
    <p:bldLst>
      <p:bldP spid="99331" grpId="0" animBg="1"/>
      <p:bldP spid="99333" grpId="0" animBg="1"/>
      <p:bldP spid="99335" grpId="0" animBg="1"/>
      <p:bldP spid="99336" grpId="0" animBg="1"/>
      <p:bldP spid="9934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WordArt 4"/>
          <p:cNvSpPr>
            <a:spLocks noChangeArrowheads="1" noChangeShapeType="1" noTextEdit="1"/>
          </p:cNvSpPr>
          <p:nvPr/>
        </p:nvSpPr>
        <p:spPr bwMode="auto">
          <a:xfrm>
            <a:off x="2590800" y="609600"/>
            <a:ext cx="6705600" cy="1219200"/>
          </a:xfrm>
          <a:prstGeom prst="rect">
            <a:avLst/>
          </a:prstGeom>
          <a:ln>
            <a:solidFill>
              <a:schemeClr val="bg1"/>
            </a:solidFill>
          </a:ln>
        </p:spPr>
        <p:txBody>
          <a:bodyPr wrap="none" fromWordArt="1">
            <a:prstTxWarp prst="textPlain">
              <a:avLst>
                <a:gd name="adj" fmla="val 50000"/>
              </a:avLst>
            </a:prstTxWarp>
          </a:bodyPr>
          <a:lstStyle/>
          <a:p>
            <a:pPr>
              <a:defRPr/>
            </a:pPr>
            <a:r>
              <a:rPr lang="en-US" sz="3600" i="1" u="sng" kern="10" dirty="0">
                <a:ln w="12700">
                  <a:solidFill>
                    <a:srgbClr val="EAEAEA"/>
                  </a:solidFill>
                  <a:round/>
                  <a:headEnd/>
                  <a:tailEnd/>
                </a:ln>
                <a:solidFill>
                  <a:srgbClr val="00FFFF"/>
                </a:solidFill>
                <a:effectLst>
                  <a:outerShdw dist="35921" dir="2700000" sy="50000" kx="2115830" algn="bl" rotWithShape="0">
                    <a:srgbClr val="C0C0C0">
                      <a:alpha val="79999"/>
                    </a:srgbClr>
                  </a:outerShdw>
                </a:effectLst>
                <a:latin typeface=".VnArial" panose="020B7200000000000000" pitchFamily="34" charset="0"/>
              </a:rPr>
              <a:t>IV.  </a:t>
            </a:r>
            <a:r>
              <a:rPr lang="en-US" sz="3600" i="1" u="sng" kern="10" err="1">
                <a:ln w="12700">
                  <a:solidFill>
                    <a:srgbClr val="EAEAEA"/>
                  </a:solidFill>
                  <a:round/>
                  <a:headEnd/>
                  <a:tailEnd/>
                </a:ln>
                <a:solidFill>
                  <a:srgbClr val="00FFFF"/>
                </a:solidFill>
                <a:effectLst>
                  <a:outerShdw dist="35921" dir="2700000" sy="50000" kx="2115830" algn="bl" rotWithShape="0">
                    <a:srgbClr val="C0C0C0">
                      <a:alpha val="79999"/>
                    </a:srgbClr>
                  </a:outerShdw>
                </a:effectLst>
                <a:latin typeface=".VnArial" panose="020B7200000000000000" pitchFamily="34" charset="0"/>
              </a:rPr>
              <a:t>LuyÖn</a:t>
            </a:r>
            <a:r>
              <a:rPr lang="en-US" sz="3600" i="1" u="sng" kern="10">
                <a:ln w="12700">
                  <a:solidFill>
                    <a:srgbClr val="EAEAEA"/>
                  </a:solidFill>
                  <a:round/>
                  <a:headEnd/>
                  <a:tailEnd/>
                </a:ln>
                <a:solidFill>
                  <a:srgbClr val="00FFFF"/>
                </a:solidFill>
                <a:effectLst>
                  <a:outerShdw dist="35921" dir="2700000" sy="50000" kx="2115830" algn="bl" rotWithShape="0">
                    <a:srgbClr val="C0C0C0">
                      <a:alpha val="79999"/>
                    </a:srgbClr>
                  </a:outerShdw>
                </a:effectLst>
                <a:latin typeface=".VnArial" panose="020B7200000000000000" pitchFamily="34" charset="0"/>
              </a:rPr>
              <a:t> tËp</a:t>
            </a:r>
            <a:endParaRPr lang="en-US" sz="3600" i="1" u="sng" kern="10" dirty="0">
              <a:ln w="12700">
                <a:solidFill>
                  <a:srgbClr val="EAEAEA"/>
                </a:solidFill>
                <a:round/>
                <a:headEnd/>
                <a:tailEnd/>
              </a:ln>
              <a:solidFill>
                <a:srgbClr val="00FFFF"/>
              </a:solidFill>
              <a:effectLst>
                <a:outerShdw dist="35921" dir="2700000" sy="50000" kx="2115830" algn="bl" rotWithShape="0">
                  <a:srgbClr val="C0C0C0">
                    <a:alpha val="79999"/>
                  </a:srgbClr>
                </a:outerShdw>
              </a:effectLst>
              <a:latin typeface=".VnArial" panose="020B7200000000000000" pitchFamily="34" charset="0"/>
            </a:endParaRPr>
          </a:p>
        </p:txBody>
      </p:sp>
      <p:sp>
        <p:nvSpPr>
          <p:cNvPr id="12295" name="Rectangle 7"/>
          <p:cNvSpPr>
            <a:spLocks noGrp="1" noChangeArrowheads="1"/>
          </p:cNvSpPr>
          <p:nvPr>
            <p:ph sz="quarter" idx="1"/>
          </p:nvPr>
        </p:nvSpPr>
        <p:spPr>
          <a:xfrm>
            <a:off x="1752600" y="2528888"/>
            <a:ext cx="8686800" cy="1143000"/>
          </a:xfrm>
        </p:spPr>
        <p:txBody>
          <a:bodyPr/>
          <a:lstStyle/>
          <a:p>
            <a:pPr algn="ctr" eaLnBrk="1" hangingPunct="1">
              <a:buFont typeface="Wingdings" panose="05000000000000000000" pitchFamily="2" charset="2"/>
              <a:buNone/>
            </a:pPr>
            <a:r>
              <a:rPr lang="en-US" sz="3200" dirty="0" smtClean="0">
                <a:solidFill>
                  <a:schemeClr val="bg1"/>
                </a:solidFill>
              </a:rPr>
              <a:t> </a:t>
            </a:r>
            <a:r>
              <a:rPr lang="en-US" sz="3200" b="1" dirty="0" err="1" smtClean="0">
                <a:solidFill>
                  <a:schemeClr val="bg1"/>
                </a:solidFill>
                <a:latin typeface="Times New Roman" panose="02020603050405020304" pitchFamily="18" charset="0"/>
              </a:rPr>
              <a:t>Câu</a:t>
            </a:r>
            <a:r>
              <a:rPr lang="en-US" sz="3200" b="1" dirty="0" smtClean="0">
                <a:solidFill>
                  <a:schemeClr val="bg1"/>
                </a:solidFill>
                <a:latin typeface="Times New Roman" panose="02020603050405020304" pitchFamily="18" charset="0"/>
              </a:rPr>
              <a:t> 1. </a:t>
            </a:r>
            <a:r>
              <a:rPr lang="en-US" sz="3200" b="1" dirty="0" err="1" smtClean="0">
                <a:solidFill>
                  <a:schemeClr val="bg1"/>
                </a:solidFill>
                <a:latin typeface="Times New Roman" panose="02020603050405020304" pitchFamily="18" charset="0"/>
              </a:rPr>
              <a:t>Thế</a:t>
            </a:r>
            <a:r>
              <a:rPr lang="en-US" sz="3200" b="1" dirty="0" smtClean="0">
                <a:solidFill>
                  <a:schemeClr val="bg1"/>
                </a:solidFill>
                <a:latin typeface="Times New Roman" panose="02020603050405020304" pitchFamily="18" charset="0"/>
              </a:rPr>
              <a:t> </a:t>
            </a:r>
            <a:r>
              <a:rPr lang="en-US" sz="3200" b="1" dirty="0" err="1" smtClean="0">
                <a:solidFill>
                  <a:schemeClr val="bg1"/>
                </a:solidFill>
                <a:latin typeface="Times New Roman" panose="02020603050405020304" pitchFamily="18" charset="0"/>
              </a:rPr>
              <a:t>nào</a:t>
            </a:r>
            <a:r>
              <a:rPr lang="en-US" sz="3200" b="1" dirty="0" smtClean="0">
                <a:solidFill>
                  <a:schemeClr val="bg1"/>
                </a:solidFill>
                <a:latin typeface="Times New Roman" panose="02020603050405020304" pitchFamily="18" charset="0"/>
              </a:rPr>
              <a:t> </a:t>
            </a:r>
            <a:r>
              <a:rPr lang="en-US" sz="3200" b="1" dirty="0" err="1" smtClean="0">
                <a:solidFill>
                  <a:schemeClr val="bg1"/>
                </a:solidFill>
                <a:latin typeface="Times New Roman" panose="02020603050405020304" pitchFamily="18" charset="0"/>
              </a:rPr>
              <a:t>là</a:t>
            </a:r>
            <a:r>
              <a:rPr lang="en-US" sz="3200" b="1" dirty="0" smtClean="0">
                <a:solidFill>
                  <a:schemeClr val="bg1"/>
                </a:solidFill>
                <a:latin typeface="Times New Roman" panose="02020603050405020304" pitchFamily="18" charset="0"/>
              </a:rPr>
              <a:t> </a:t>
            </a:r>
            <a:r>
              <a:rPr lang="en-US" sz="3200" b="1" dirty="0" err="1" smtClean="0">
                <a:solidFill>
                  <a:schemeClr val="bg1"/>
                </a:solidFill>
                <a:latin typeface="Times New Roman" panose="02020603050405020304" pitchFamily="18" charset="0"/>
              </a:rPr>
              <a:t>nghệ</a:t>
            </a:r>
            <a:r>
              <a:rPr lang="en-US" sz="3200" b="1" dirty="0" smtClean="0">
                <a:solidFill>
                  <a:schemeClr val="bg1"/>
                </a:solidFill>
                <a:latin typeface="Times New Roman" panose="02020603050405020304" pitchFamily="18" charset="0"/>
              </a:rPr>
              <a:t> </a:t>
            </a:r>
            <a:r>
              <a:rPr lang="en-US" sz="3200" b="1" dirty="0" err="1" smtClean="0">
                <a:solidFill>
                  <a:schemeClr val="bg1"/>
                </a:solidFill>
                <a:latin typeface="Times New Roman" panose="02020603050405020304" pitchFamily="18" charset="0"/>
              </a:rPr>
              <a:t>thuật</a:t>
            </a:r>
            <a:r>
              <a:rPr lang="en-US" sz="3200" b="1" dirty="0" smtClean="0">
                <a:solidFill>
                  <a:schemeClr val="bg1"/>
                </a:solidFill>
                <a:latin typeface="Times New Roman" panose="02020603050405020304" pitchFamily="18" charset="0"/>
              </a:rPr>
              <a:t> </a:t>
            </a:r>
            <a:r>
              <a:rPr lang="en-US" sz="3200" b="1" dirty="0" err="1" smtClean="0">
                <a:solidFill>
                  <a:schemeClr val="bg1"/>
                </a:solidFill>
                <a:latin typeface="Times New Roman" panose="02020603050405020304" pitchFamily="18" charset="0"/>
              </a:rPr>
              <a:t>tả</a:t>
            </a:r>
            <a:r>
              <a:rPr lang="en-US" sz="3200" b="1" dirty="0" smtClean="0">
                <a:solidFill>
                  <a:schemeClr val="bg1"/>
                </a:solidFill>
                <a:latin typeface="Times New Roman" panose="02020603050405020304" pitchFamily="18" charset="0"/>
              </a:rPr>
              <a:t> </a:t>
            </a:r>
            <a:r>
              <a:rPr lang="en-US" sz="3200" b="1" dirty="0" err="1" smtClean="0">
                <a:solidFill>
                  <a:schemeClr val="bg1"/>
                </a:solidFill>
                <a:latin typeface="Times New Roman" panose="02020603050405020304" pitchFamily="18" charset="0"/>
              </a:rPr>
              <a:t>cảnh</a:t>
            </a:r>
            <a:r>
              <a:rPr lang="en-US" sz="3200" b="1" dirty="0" smtClean="0">
                <a:solidFill>
                  <a:schemeClr val="bg1"/>
                </a:solidFill>
                <a:latin typeface="Times New Roman" panose="02020603050405020304" pitchFamily="18" charset="0"/>
              </a:rPr>
              <a:t> </a:t>
            </a:r>
            <a:r>
              <a:rPr lang="en-US" sz="3200" b="1" dirty="0" err="1" smtClean="0">
                <a:solidFill>
                  <a:schemeClr val="bg1"/>
                </a:solidFill>
                <a:latin typeface="Times New Roman" panose="02020603050405020304" pitchFamily="18" charset="0"/>
              </a:rPr>
              <a:t>ngụ</a:t>
            </a:r>
            <a:r>
              <a:rPr lang="en-US" sz="3200" b="1" dirty="0" smtClean="0">
                <a:solidFill>
                  <a:schemeClr val="bg1"/>
                </a:solidFill>
                <a:latin typeface="Times New Roman" panose="02020603050405020304" pitchFamily="18" charset="0"/>
              </a:rPr>
              <a:t> </a:t>
            </a:r>
            <a:r>
              <a:rPr lang="en-US" sz="3200" b="1" dirty="0" err="1" smtClean="0">
                <a:solidFill>
                  <a:schemeClr val="bg1"/>
                </a:solidFill>
                <a:latin typeface="Times New Roman" panose="02020603050405020304" pitchFamily="18" charset="0"/>
              </a:rPr>
              <a:t>tình</a:t>
            </a:r>
            <a:r>
              <a:rPr lang="en-US" sz="3200" b="1" dirty="0" smtClean="0">
                <a:solidFill>
                  <a:schemeClr val="bg1"/>
                </a:solidFill>
                <a:latin typeface="Times New Roman" panose="02020603050405020304" pitchFamily="18" charset="0"/>
              </a:rPr>
              <a:t>?</a:t>
            </a:r>
          </a:p>
        </p:txBody>
      </p:sp>
      <p:sp>
        <p:nvSpPr>
          <p:cNvPr id="12297" name="Text Box 9"/>
          <p:cNvSpPr txBox="1">
            <a:spLocks noChangeArrowheads="1"/>
          </p:cNvSpPr>
          <p:nvPr/>
        </p:nvSpPr>
        <p:spPr bwMode="auto">
          <a:xfrm>
            <a:off x="1981200" y="3079750"/>
            <a:ext cx="7924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3200" b="1" dirty="0" err="1">
                <a:solidFill>
                  <a:schemeClr val="bg1"/>
                </a:solidFill>
                <a:latin typeface="Times New Roman" panose="02020603050405020304" pitchFamily="18" charset="0"/>
              </a:rPr>
              <a:t>Câu</a:t>
            </a:r>
            <a:r>
              <a:rPr lang="en-US" sz="3200" b="1" dirty="0">
                <a:solidFill>
                  <a:schemeClr val="bg1"/>
                </a:solidFill>
                <a:latin typeface="Times New Roman" panose="02020603050405020304" pitchFamily="18" charset="0"/>
              </a:rPr>
              <a:t> 2. </a:t>
            </a:r>
            <a:r>
              <a:rPr lang="en-US" sz="3200" b="1" dirty="0" err="1">
                <a:solidFill>
                  <a:schemeClr val="bg1"/>
                </a:solidFill>
                <a:latin typeface="Times New Roman" panose="02020603050405020304" pitchFamily="18" charset="0"/>
              </a:rPr>
              <a:t>Thế</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nào</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là</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độc</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thoại</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nội</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tâm</a:t>
            </a:r>
            <a:endParaRPr lang="en-US" sz="3200" b="1" dirty="0">
              <a:solidFill>
                <a:schemeClr val="bg1"/>
              </a:solidFill>
              <a:latin typeface="Times New Roman" panose="02020603050405020304" pitchFamily="18" charset="0"/>
            </a:endParaRPr>
          </a:p>
        </p:txBody>
      </p:sp>
      <p:sp>
        <p:nvSpPr>
          <p:cNvPr id="7" name="Text Box 9"/>
          <p:cNvSpPr txBox="1">
            <a:spLocks noChangeArrowheads="1"/>
          </p:cNvSpPr>
          <p:nvPr/>
        </p:nvSpPr>
        <p:spPr bwMode="auto">
          <a:xfrm>
            <a:off x="1951038" y="3660775"/>
            <a:ext cx="79248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3200" b="1" dirty="0" err="1">
                <a:solidFill>
                  <a:schemeClr val="bg1"/>
                </a:solidFill>
                <a:latin typeface="Times New Roman" panose="02020603050405020304" pitchFamily="18" charset="0"/>
              </a:rPr>
              <a:t>Câu</a:t>
            </a:r>
            <a:r>
              <a:rPr lang="en-US" sz="3200" b="1" dirty="0">
                <a:solidFill>
                  <a:schemeClr val="bg1"/>
                </a:solidFill>
                <a:latin typeface="Times New Roman" panose="02020603050405020304" pitchFamily="18" charset="0"/>
              </a:rPr>
              <a:t> 3. </a:t>
            </a:r>
            <a:r>
              <a:rPr lang="en-US" sz="3200" b="1" dirty="0" err="1">
                <a:solidFill>
                  <a:schemeClr val="bg1"/>
                </a:solidFill>
                <a:latin typeface="Times New Roman" panose="02020603050405020304" pitchFamily="18" charset="0"/>
              </a:rPr>
              <a:t>Cảm</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nhận</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và</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suy</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nghĩ</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của</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em</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về</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tám</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dòng</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cuối</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của</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đoạn</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trích</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Kiều</a:t>
            </a:r>
            <a:r>
              <a:rPr lang="en-US" sz="3200" b="1" dirty="0">
                <a:solidFill>
                  <a:schemeClr val="bg1"/>
                </a:solidFill>
                <a:latin typeface="Times New Roman" panose="02020603050405020304" pitchFamily="18" charset="0"/>
              </a:rPr>
              <a:t> ở </a:t>
            </a:r>
            <a:r>
              <a:rPr lang="en-US" sz="3200" b="1" dirty="0" err="1">
                <a:solidFill>
                  <a:schemeClr val="bg1"/>
                </a:solidFill>
                <a:latin typeface="Times New Roman" panose="02020603050405020304" pitchFamily="18" charset="0"/>
              </a:rPr>
              <a:t>lầu</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Ngưng</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Bích</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Từ</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đó</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nêu</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nhận</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xét</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về</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nghệ</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thuật</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tả</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cảnh</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ngụ</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tình</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của</a:t>
            </a:r>
            <a:r>
              <a:rPr lang="en-US" sz="3200" b="1" dirty="0">
                <a:solidFill>
                  <a:schemeClr val="bg1"/>
                </a:solidFill>
                <a:latin typeface="Times New Roman" panose="02020603050405020304" pitchFamily="18" charset="0"/>
              </a:rPr>
              <a:t> </a:t>
            </a:r>
            <a:r>
              <a:rPr lang="en-US" sz="3200" b="1" dirty="0" err="1">
                <a:solidFill>
                  <a:schemeClr val="bg1"/>
                </a:solidFill>
                <a:latin typeface="Times New Roman" panose="02020603050405020304" pitchFamily="18" charset="0"/>
              </a:rPr>
              <a:t>Nguyễn</a:t>
            </a:r>
            <a:r>
              <a:rPr lang="en-US" sz="3200" b="1" dirty="0">
                <a:solidFill>
                  <a:schemeClr val="bg1"/>
                </a:solidFill>
                <a:latin typeface="Times New Roman" panose="02020603050405020304" pitchFamily="18" charset="0"/>
              </a:rPr>
              <a:t> Du?</a:t>
            </a:r>
          </a:p>
        </p:txBody>
      </p:sp>
      <p:pic>
        <p:nvPicPr>
          <p:cNvPr id="3891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77400" y="609600"/>
            <a:ext cx="752475"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9"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4963" y="609600"/>
            <a:ext cx="752475"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4257"/>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wipe(down)">
                                      <p:cBhvr>
                                        <p:cTn id="7" dur="580">
                                          <p:stCondLst>
                                            <p:cond delay="0"/>
                                          </p:stCondLst>
                                        </p:cTn>
                                        <p:tgtEl>
                                          <p:spTgt spid="12292"/>
                                        </p:tgtEl>
                                      </p:cBhvr>
                                    </p:animEffect>
                                    <p:anim calcmode="lin" valueType="num">
                                      <p:cBhvr>
                                        <p:cTn id="8" dur="1822" tmFilter="0,0; 0.14,0.36; 0.43,0.73; 0.71,0.91; 1.0,1.0">
                                          <p:stCondLst>
                                            <p:cond delay="0"/>
                                          </p:stCondLst>
                                        </p:cTn>
                                        <p:tgtEl>
                                          <p:spTgt spid="1229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29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29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29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29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292"/>
                                        </p:tgtEl>
                                      </p:cBhvr>
                                      <p:to x="100000" y="60000"/>
                                    </p:animScale>
                                    <p:animScale>
                                      <p:cBhvr>
                                        <p:cTn id="14" dur="166" decel="50000">
                                          <p:stCondLst>
                                            <p:cond delay="676"/>
                                          </p:stCondLst>
                                        </p:cTn>
                                        <p:tgtEl>
                                          <p:spTgt spid="12292"/>
                                        </p:tgtEl>
                                      </p:cBhvr>
                                      <p:to x="100000" y="100000"/>
                                    </p:animScale>
                                    <p:animScale>
                                      <p:cBhvr>
                                        <p:cTn id="15" dur="26">
                                          <p:stCondLst>
                                            <p:cond delay="1312"/>
                                          </p:stCondLst>
                                        </p:cTn>
                                        <p:tgtEl>
                                          <p:spTgt spid="12292"/>
                                        </p:tgtEl>
                                      </p:cBhvr>
                                      <p:to x="100000" y="80000"/>
                                    </p:animScale>
                                    <p:animScale>
                                      <p:cBhvr>
                                        <p:cTn id="16" dur="166" decel="50000">
                                          <p:stCondLst>
                                            <p:cond delay="1338"/>
                                          </p:stCondLst>
                                        </p:cTn>
                                        <p:tgtEl>
                                          <p:spTgt spid="12292"/>
                                        </p:tgtEl>
                                      </p:cBhvr>
                                      <p:to x="100000" y="100000"/>
                                    </p:animScale>
                                    <p:animScale>
                                      <p:cBhvr>
                                        <p:cTn id="17" dur="26">
                                          <p:stCondLst>
                                            <p:cond delay="1642"/>
                                          </p:stCondLst>
                                        </p:cTn>
                                        <p:tgtEl>
                                          <p:spTgt spid="12292"/>
                                        </p:tgtEl>
                                      </p:cBhvr>
                                      <p:to x="100000" y="90000"/>
                                    </p:animScale>
                                    <p:animScale>
                                      <p:cBhvr>
                                        <p:cTn id="18" dur="166" decel="50000">
                                          <p:stCondLst>
                                            <p:cond delay="1668"/>
                                          </p:stCondLst>
                                        </p:cTn>
                                        <p:tgtEl>
                                          <p:spTgt spid="12292"/>
                                        </p:tgtEl>
                                      </p:cBhvr>
                                      <p:to x="100000" y="100000"/>
                                    </p:animScale>
                                    <p:animScale>
                                      <p:cBhvr>
                                        <p:cTn id="19" dur="26">
                                          <p:stCondLst>
                                            <p:cond delay="1808"/>
                                          </p:stCondLst>
                                        </p:cTn>
                                        <p:tgtEl>
                                          <p:spTgt spid="12292"/>
                                        </p:tgtEl>
                                      </p:cBhvr>
                                      <p:to x="100000" y="95000"/>
                                    </p:animScale>
                                    <p:animScale>
                                      <p:cBhvr>
                                        <p:cTn id="20" dur="166" decel="50000">
                                          <p:stCondLst>
                                            <p:cond delay="1834"/>
                                          </p:stCondLst>
                                        </p:cTn>
                                        <p:tgtEl>
                                          <p:spTgt spid="12292"/>
                                        </p:tgtEl>
                                      </p:cBhvr>
                                      <p:to x="100000" y="100000"/>
                                    </p:animScale>
                                  </p:childTnLst>
                                </p:cTn>
                              </p:par>
                            </p:childTnLst>
                          </p:cTn>
                        </p:par>
                        <p:par>
                          <p:cTn id="21" fill="hold" nodeType="afterGroup">
                            <p:stCondLst>
                              <p:cond delay="2000"/>
                            </p:stCondLst>
                            <p:childTnLst>
                              <p:par>
                                <p:cTn id="22" presetID="55" presetClass="entr" presetSubtype="0" fill="hold" nodeType="afterEffect">
                                  <p:stCondLst>
                                    <p:cond delay="0"/>
                                  </p:stCondLst>
                                  <p:childTnLst>
                                    <p:set>
                                      <p:cBhvr>
                                        <p:cTn id="23" dur="1" fill="hold">
                                          <p:stCondLst>
                                            <p:cond delay="0"/>
                                          </p:stCondLst>
                                        </p:cTn>
                                        <p:tgtEl>
                                          <p:spTgt spid="12295">
                                            <p:txEl>
                                              <p:pRg st="0" end="0"/>
                                            </p:txEl>
                                          </p:spTgt>
                                        </p:tgtEl>
                                        <p:attrNameLst>
                                          <p:attrName>style.visibility</p:attrName>
                                        </p:attrNameLst>
                                      </p:cBhvr>
                                      <p:to>
                                        <p:strVal val="visible"/>
                                      </p:to>
                                    </p:set>
                                    <p:anim calcmode="lin" valueType="num">
                                      <p:cBhvr>
                                        <p:cTn id="24" dur="1000" fill="hold"/>
                                        <p:tgtEl>
                                          <p:spTgt spid="12295">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12295">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12295">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12297"/>
                                        </p:tgtEl>
                                        <p:attrNameLst>
                                          <p:attrName>style.visibility</p:attrName>
                                        </p:attrNameLst>
                                      </p:cBhvr>
                                      <p:to>
                                        <p:strVal val="visible"/>
                                      </p:to>
                                    </p:set>
                                    <p:animEffect transition="in" filter="diamond(in)">
                                      <p:cBhvr>
                                        <p:cTn id="31" dur="2000"/>
                                        <p:tgtEl>
                                          <p:spTgt spid="1229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diamond(in)">
                                      <p:cBhvr>
                                        <p:cTn id="3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7"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Text Box 4"/>
          <p:cNvSpPr txBox="1">
            <a:spLocks noChangeArrowheads="1"/>
          </p:cNvSpPr>
          <p:nvPr/>
        </p:nvSpPr>
        <p:spPr bwMode="auto">
          <a:xfrm>
            <a:off x="1976438" y="1128713"/>
            <a:ext cx="8458200" cy="2554287"/>
          </a:xfrm>
          <a:prstGeom prst="rect">
            <a:avLst/>
          </a:prstGeom>
          <a:solidFill>
            <a:schemeClr val="tx2">
              <a:lumMod val="40000"/>
              <a:lumOff val="60000"/>
              <a:alpha val="67058"/>
            </a:schemeClr>
          </a:solidFill>
          <a:ln>
            <a:noFill/>
          </a:ln>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3200" b="1" i="1">
                <a:solidFill>
                  <a:schemeClr val="bg1"/>
                </a:solidFill>
                <a:latin typeface="Times New Roman" panose="02020603050405020304" pitchFamily="18" charset="0"/>
              </a:rPr>
              <a:t>-  Tả cảnh ngụ tình: là mượn cảnh vật để (ngụ)gửi gắm tâm trạng. Cảnh không đơn thuần là bức tranh thiên nhiên mà còn là tâm trạng của con người. Cảnh là phương tiện để miêu tả còn tâm trạng là mục đích miêu tả.</a:t>
            </a:r>
          </a:p>
        </p:txBody>
      </p:sp>
      <p:sp>
        <p:nvSpPr>
          <p:cNvPr id="100357" name="Text Box 5"/>
          <p:cNvSpPr txBox="1">
            <a:spLocks noChangeArrowheads="1"/>
          </p:cNvSpPr>
          <p:nvPr/>
        </p:nvSpPr>
        <p:spPr bwMode="auto">
          <a:xfrm>
            <a:off x="1981200" y="3810000"/>
            <a:ext cx="8458200"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a:spcBef>
                <a:spcPct val="50000"/>
              </a:spcBef>
              <a:buClrTx/>
              <a:buSzTx/>
              <a:buFontTx/>
              <a:buNone/>
            </a:pPr>
            <a:r>
              <a:rPr lang="en-US" sz="36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Độc</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thoại</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nội</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tâm</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Là</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lời</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nói</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thầm</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bên</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trong</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nhân</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vật</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tự</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nói</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với</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chính</a:t>
            </a:r>
            <a:r>
              <a:rPr lang="en-US" sz="3200" b="1" i="1" dirty="0">
                <a:solidFill>
                  <a:schemeClr val="bg1"/>
                </a:solidFill>
                <a:latin typeface="Times New Roman" panose="02020603050405020304" pitchFamily="18" charset="0"/>
              </a:rPr>
              <a:t> </a:t>
            </a:r>
            <a:r>
              <a:rPr lang="en-US" sz="3200" b="1" i="1" dirty="0" err="1">
                <a:solidFill>
                  <a:schemeClr val="bg1"/>
                </a:solidFill>
                <a:latin typeface="Times New Roman" panose="02020603050405020304" pitchFamily="18" charset="0"/>
              </a:rPr>
              <a:t>mình</a:t>
            </a:r>
            <a:r>
              <a:rPr lang="en-US" sz="3200" b="1" i="1" dirty="0">
                <a:solidFill>
                  <a:schemeClr val="bg1"/>
                </a:solidFill>
                <a:latin typeface="Times New Roman" panose="02020603050405020304" pitchFamily="18" charset="0"/>
              </a:rPr>
              <a:t>.</a:t>
            </a:r>
          </a:p>
        </p:txBody>
      </p:sp>
      <p:sp>
        <p:nvSpPr>
          <p:cNvPr id="2" name="Striped Right Arrow 1"/>
          <p:cNvSpPr/>
          <p:nvPr/>
        </p:nvSpPr>
        <p:spPr>
          <a:xfrm>
            <a:off x="2438400" y="0"/>
            <a:ext cx="2286000" cy="112077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t>ĐÁP ÁN</a:t>
            </a:r>
          </a:p>
        </p:txBody>
      </p:sp>
      <p:pic>
        <p:nvPicPr>
          <p:cNvPr id="39941"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43050" y="5410200"/>
            <a:ext cx="91440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84596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0356"/>
                                        </p:tgtEl>
                                        <p:attrNameLst>
                                          <p:attrName>style.visibility</p:attrName>
                                        </p:attrNameLst>
                                      </p:cBhvr>
                                      <p:to>
                                        <p:strVal val="visible"/>
                                      </p:to>
                                    </p:set>
                                    <p:animEffect transition="in" filter="fade">
                                      <p:cBhvr>
                                        <p:cTn id="7" dur="1000"/>
                                        <p:tgtEl>
                                          <p:spTgt spid="100356"/>
                                        </p:tgtEl>
                                      </p:cBhvr>
                                    </p:animEffect>
                                    <p:anim calcmode="lin" valueType="num">
                                      <p:cBhvr>
                                        <p:cTn id="8" dur="1000" fill="hold"/>
                                        <p:tgtEl>
                                          <p:spTgt spid="100356"/>
                                        </p:tgtEl>
                                        <p:attrNameLst>
                                          <p:attrName>ppt_x</p:attrName>
                                        </p:attrNameLst>
                                      </p:cBhvr>
                                      <p:tavLst>
                                        <p:tav tm="0">
                                          <p:val>
                                            <p:strVal val="#ppt_x"/>
                                          </p:val>
                                        </p:tav>
                                        <p:tav tm="100000">
                                          <p:val>
                                            <p:strVal val="#ppt_x"/>
                                          </p:val>
                                        </p:tav>
                                      </p:tavLst>
                                    </p:anim>
                                    <p:anim calcmode="lin" valueType="num">
                                      <p:cBhvr>
                                        <p:cTn id="9" dur="1000" fill="hold"/>
                                        <p:tgtEl>
                                          <p:spTgt spid="10035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0357"/>
                                        </p:tgtEl>
                                        <p:attrNameLst>
                                          <p:attrName>style.visibility</p:attrName>
                                        </p:attrNameLst>
                                      </p:cBhvr>
                                      <p:to>
                                        <p:strVal val="visible"/>
                                      </p:to>
                                    </p:set>
                                    <p:animEffect transition="in" filter="fade">
                                      <p:cBhvr>
                                        <p:cTn id="14" dur="1000"/>
                                        <p:tgtEl>
                                          <p:spTgt spid="100357"/>
                                        </p:tgtEl>
                                      </p:cBhvr>
                                    </p:animEffect>
                                    <p:anim calcmode="lin" valueType="num">
                                      <p:cBhvr>
                                        <p:cTn id="15" dur="1000" fill="hold"/>
                                        <p:tgtEl>
                                          <p:spTgt spid="100357"/>
                                        </p:tgtEl>
                                        <p:attrNameLst>
                                          <p:attrName>ppt_x</p:attrName>
                                        </p:attrNameLst>
                                      </p:cBhvr>
                                      <p:tavLst>
                                        <p:tav tm="0">
                                          <p:val>
                                            <p:strVal val="#ppt_x"/>
                                          </p:val>
                                        </p:tav>
                                        <p:tav tm="100000">
                                          <p:val>
                                            <p:strVal val="#ppt_x"/>
                                          </p:val>
                                        </p:tav>
                                      </p:tavLst>
                                    </p:anim>
                                    <p:anim calcmode="lin" valueType="num">
                                      <p:cBhvr>
                                        <p:cTn id="16" dur="1000" fill="hold"/>
                                        <p:tgtEl>
                                          <p:spTgt spid="1003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6" grpId="0" animBg="1"/>
      <p:bldP spid="10035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3182" y="329716"/>
            <a:ext cx="11346287" cy="5262979"/>
          </a:xfrm>
          <a:prstGeom prst="rect">
            <a:avLst/>
          </a:prstGeom>
        </p:spPr>
        <p:txBody>
          <a:bodyPr wrap="square">
            <a:spAutoFit/>
          </a:bodyPr>
          <a:lstStyle/>
          <a:p>
            <a:r>
              <a:rPr lang="vi-VN" sz="2400" b="1" dirty="0">
                <a:solidFill>
                  <a:srgbClr val="FFFF00"/>
                </a:solidFill>
              </a:rPr>
              <a:t>Đọc đoạn thơ sau và trả lời các câu hỏi bên dưới:</a:t>
            </a:r>
          </a:p>
          <a:p>
            <a:r>
              <a:rPr lang="vi-VN" sz="2400" i="1" dirty="0">
                <a:solidFill>
                  <a:srgbClr val="FFFF00"/>
                </a:solidFill>
              </a:rPr>
              <a:t>Tưởng người dưới nguyệt chén đồng,</a:t>
            </a:r>
          </a:p>
          <a:p>
            <a:r>
              <a:rPr lang="vi-VN" sz="2400" i="1" dirty="0">
                <a:solidFill>
                  <a:srgbClr val="FFFF00"/>
                </a:solidFill>
              </a:rPr>
              <a:t>Tin sương luống những rày trông mai chờ.</a:t>
            </a:r>
          </a:p>
          <a:p>
            <a:r>
              <a:rPr lang="vi-VN" sz="2400" i="1" dirty="0">
                <a:solidFill>
                  <a:srgbClr val="FFFF00"/>
                </a:solidFill>
              </a:rPr>
              <a:t>Bên trời góc bể bơ vơ</a:t>
            </a:r>
          </a:p>
          <a:p>
            <a:r>
              <a:rPr lang="vi-VN" sz="2400" i="1" dirty="0">
                <a:solidFill>
                  <a:srgbClr val="FFFF00"/>
                </a:solidFill>
              </a:rPr>
              <a:t>Tấm son gột rửa bao giờ cho phai</a:t>
            </a:r>
          </a:p>
          <a:p>
            <a:r>
              <a:rPr lang="vi-VN" sz="2400" i="1" dirty="0">
                <a:solidFill>
                  <a:srgbClr val="FFFF00"/>
                </a:solidFill>
              </a:rPr>
              <a:t>Xót người tựa cửa hôm mai</a:t>
            </a:r>
          </a:p>
          <a:p>
            <a:r>
              <a:rPr lang="vi-VN" sz="2400" i="1" dirty="0">
                <a:solidFill>
                  <a:srgbClr val="FFFF00"/>
                </a:solidFill>
              </a:rPr>
              <a:t>Quạt nồng ấp lạnh những ai đó giờ?</a:t>
            </a:r>
          </a:p>
          <a:p>
            <a:r>
              <a:rPr lang="vi-VN" sz="2400" i="1" dirty="0">
                <a:solidFill>
                  <a:srgbClr val="FFFF00"/>
                </a:solidFill>
              </a:rPr>
              <a:t>Sân Lai cách mấy nắng mưa</a:t>
            </a:r>
          </a:p>
          <a:p>
            <a:r>
              <a:rPr lang="vi-VN" sz="2400" i="1" dirty="0">
                <a:solidFill>
                  <a:srgbClr val="FFFF00"/>
                </a:solidFill>
              </a:rPr>
              <a:t>Có khi gốc tử đã vừa người ôm</a:t>
            </a:r>
            <a:r>
              <a:rPr lang="vi-VN" sz="2400" dirty="0">
                <a:solidFill>
                  <a:schemeClr val="bg1"/>
                </a:solidFill>
              </a:rPr>
              <a:t>.</a:t>
            </a:r>
          </a:p>
          <a:p>
            <a:r>
              <a:rPr lang="vi-VN" sz="2400" dirty="0">
                <a:solidFill>
                  <a:schemeClr val="bg1"/>
                </a:solidFill>
              </a:rPr>
              <a:t>1. Đoạn thơ trên trích trong văn bản nào? Văn bản ấy trích trong tác phẩm nào? Do ai sáng tác?</a:t>
            </a:r>
          </a:p>
          <a:p>
            <a:r>
              <a:rPr lang="vi-VN" sz="2400" dirty="0">
                <a:solidFill>
                  <a:schemeClr val="bg1"/>
                </a:solidFill>
              </a:rPr>
              <a:t>2. Xác định phương thức biểu đạt chính trong đoạn trên?</a:t>
            </a:r>
          </a:p>
          <a:p>
            <a:r>
              <a:rPr lang="vi-VN" sz="2400" dirty="0">
                <a:solidFill>
                  <a:schemeClr val="bg1"/>
                </a:solidFill>
              </a:rPr>
              <a:t>3. Chỉ ra và nêu tác dụng của biện pháp tu từ nghệ thuật có trong đoạn trên?</a:t>
            </a:r>
          </a:p>
          <a:p>
            <a:r>
              <a:rPr lang="vi-VN" sz="2400" dirty="0">
                <a:solidFill>
                  <a:schemeClr val="bg1"/>
                </a:solidFill>
              </a:rPr>
              <a:t>4. Viết đoạn văn từ 10 đến 15 câu nêu cảm nhận của em về đoạn trên?</a:t>
            </a:r>
          </a:p>
        </p:txBody>
      </p:sp>
    </p:spTree>
    <p:extLst>
      <p:ext uri="{BB962C8B-B14F-4D97-AF65-F5344CB8AC3E}">
        <p14:creationId xmlns:p14="http://schemas.microsoft.com/office/powerpoint/2010/main" val="36904501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789" y="171177"/>
            <a:ext cx="11925836" cy="6463308"/>
          </a:xfrm>
          <a:prstGeom prst="rect">
            <a:avLst/>
          </a:prstGeom>
        </p:spPr>
        <p:txBody>
          <a:bodyPr wrap="square">
            <a:spAutoFit/>
          </a:bodyPr>
          <a:lstStyle/>
          <a:p>
            <a:r>
              <a:rPr lang="vi-VN" dirty="0">
                <a:solidFill>
                  <a:schemeClr val="bg1"/>
                </a:solidFill>
              </a:rPr>
              <a:t>* Gợi ý giải</a:t>
            </a:r>
          </a:p>
          <a:p>
            <a:r>
              <a:rPr lang="vi-VN" dirty="0">
                <a:solidFill>
                  <a:schemeClr val="bg1"/>
                </a:solidFill>
              </a:rPr>
              <a:t>1. Trích trong văn bản “Kiều ở lầu Ngưng Bích”, văn bản trích trong tác phẩm “Truyện Kiều” của Nguyễn Du</a:t>
            </a:r>
          </a:p>
          <a:p>
            <a:r>
              <a:rPr lang="vi-VN" dirty="0">
                <a:solidFill>
                  <a:schemeClr val="bg1"/>
                </a:solidFill>
              </a:rPr>
              <a:t>2. Phương thức biểu đạt chính: tự sự</a:t>
            </a:r>
          </a:p>
          <a:p>
            <a:r>
              <a:rPr lang="vi-VN" dirty="0">
                <a:solidFill>
                  <a:schemeClr val="bg1"/>
                </a:solidFill>
              </a:rPr>
              <a:t>3. </a:t>
            </a:r>
          </a:p>
          <a:p>
            <a:r>
              <a:rPr lang="vi-VN" dirty="0">
                <a:solidFill>
                  <a:schemeClr val="bg1"/>
                </a:solidFill>
              </a:rPr>
              <a:t>- Biện pháp ẩn dụ: “tấm son gột rửa”. Tác giả mượn hình ảnh trừu tượng “tấm son” để chỉ tấm lòng chung thủy, gắn bó của con người. Hình ảnh này được đặt bên cạnh hình ảnh cụ thể “gột rửa”, tất cả đều có tác dụng giúp người đọc hình dung được tâm trạng của Kiều đang day dứt, dằn vặt, tủi hổ vì thấy mình không còn trong trắng, đã phụ tình Kim Trọng. </a:t>
            </a:r>
          </a:p>
          <a:p>
            <a:r>
              <a:rPr lang="vi-VN" dirty="0">
                <a:solidFill>
                  <a:schemeClr val="bg1"/>
                </a:solidFill>
              </a:rPr>
              <a:t>- Nghệ thuật sử dụng thành ngữ “rày trông mai chờ”, “bên trời góc bể” để thể hiện tâm trạng, nỗi nhớ người yêu, nhớ cha mẹ của Kiều</a:t>
            </a:r>
          </a:p>
          <a:p>
            <a:r>
              <a:rPr lang="vi-VN" dirty="0">
                <a:solidFill>
                  <a:schemeClr val="bg1"/>
                </a:solidFill>
              </a:rPr>
              <a:t>4. Tham khảo:</a:t>
            </a:r>
          </a:p>
          <a:p>
            <a:r>
              <a:rPr lang="vi-VN" dirty="0">
                <a:solidFill>
                  <a:schemeClr val="bg1"/>
                </a:solidFill>
              </a:rPr>
              <a:t>Nguyễn Du là một thiên tài văn học, một tác gia văn học tài hoa và lỗi lạc của văn học Việt Nam. Ông được mệnh danh là thi sĩ của các nhà thi sĩ. Truyện Kiều là một tác phẩm lớn nhất của Nguyễn Du là đỉnh cao chói lọi nhất của nghệ thuật thi ca. Đọc tác phẩm, chúng ta không thể quên được đoạn trích "Kiều ở lầu Ngưng Bích".. Lầu Ngưng Bích chơi vơi giữa biển khơi là điểm dừng chân đầu tiên trên con đường lưu lạc đầy cay đắng và tủi nhục của Thúy Kiều. Đoạn trích "Kiều ở lầu Ngưng Bích" là nỗi cô đơn buồn tủi, niềm nhớ thương da diết về quê hương gia đình và người thân của Kiều. Đó cũng là thể hiện tấm lòng thủy chung hiếu thảo của nàng. Đến với tám câu thơ giữa là tâm trạng nhớ thương da diết của Kiều về gia đình và người thân. Trước hết, Nguyễn Du để cho Kiều nhớ Kim Trọng (điều này khác hẳn với Thanh Tâm tài nhân). Nàng đã từng uống rượu ăn thề cùng Kim Trọng dưới ánh trăng nhưng rồi đã phải xót xa trao mối tình ngọt ngào ấy cho Thúy Vân. Trên đường về Lâm Tri theo Mã giám Sinh nàng vẫn thương cho Kim Trọng trong cô đơn buồn tủi: "Một trời thu để riêng ai một người". Giờ đây trong lúc mà thời gian cứ trôi đi Kiều nhớ Kim Trọng là tưởng nhớ tới lời thề đôi lứa: "Tưởng người dưới nguyệt chén đồng Tin sương luống những rày trông mai chờ Bên trời góc bể bơ vơ Tấm son gột rửa bao giờ cho phai." </a:t>
            </a:r>
            <a:endParaRPr lang="en-US" dirty="0">
              <a:solidFill>
                <a:schemeClr val="bg1"/>
              </a:solidFill>
            </a:endParaRPr>
          </a:p>
        </p:txBody>
      </p:sp>
    </p:spTree>
    <p:extLst>
      <p:ext uri="{BB962C8B-B14F-4D97-AF65-F5344CB8AC3E}">
        <p14:creationId xmlns:p14="http://schemas.microsoft.com/office/powerpoint/2010/main" val="2307623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90500" y="76200"/>
            <a:ext cx="3695700"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a:solidFill>
                  <a:schemeClr val="bg1"/>
                </a:solidFill>
                <a:latin typeface="Times New Roman" panose="02020603050405020304" pitchFamily="18" charset="0"/>
              </a:rPr>
              <a:t>I. TÌM HIỂU CHUNG</a:t>
            </a:r>
          </a:p>
        </p:txBody>
      </p:sp>
      <p:sp>
        <p:nvSpPr>
          <p:cNvPr id="5" name="Rectangle 7"/>
          <p:cNvSpPr>
            <a:spLocks noChangeArrowheads="1"/>
          </p:cNvSpPr>
          <p:nvPr/>
        </p:nvSpPr>
        <p:spPr bwMode="auto">
          <a:xfrm>
            <a:off x="342900" y="762000"/>
            <a:ext cx="4610100"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a:solidFill>
                  <a:schemeClr val="bg1"/>
                </a:solidFill>
                <a:latin typeface="Times New Roman" panose="02020603050405020304" pitchFamily="18" charset="0"/>
              </a:rPr>
              <a:t>1. Vị trí, nội dung đoạn trích</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8388" y="1443389"/>
            <a:ext cx="2294664" cy="12048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052" y="273147"/>
            <a:ext cx="2302338" cy="23023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56721" y="2575485"/>
            <a:ext cx="2302338" cy="23023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ext Box 15"/>
          <p:cNvSpPr txBox="1">
            <a:spLocks noChangeArrowheads="1"/>
          </p:cNvSpPr>
          <p:nvPr/>
        </p:nvSpPr>
        <p:spPr bwMode="auto">
          <a:xfrm>
            <a:off x="342900" y="2251075"/>
            <a:ext cx="7292975" cy="3985706"/>
          </a:xfrm>
          <a:prstGeom prst="rect">
            <a:avLst/>
          </a:prstGeom>
          <a:solidFill>
            <a:schemeClr val="bg1"/>
          </a:solidFill>
          <a:ln w="38100">
            <a:solidFill>
              <a:schemeClr val="tx2">
                <a:lumMod val="60000"/>
                <a:lumOff val="40000"/>
              </a:schemeClr>
            </a:solidFill>
            <a:miter lim="800000"/>
            <a:headEnd/>
            <a:tailEnd/>
          </a:ln>
        </p:spPr>
        <p:txBody>
          <a:bodyPr wrap="square">
            <a:spAutoFit/>
          </a:bodyPr>
          <a:lstStyle>
            <a:lvl1pPr marL="342900" indent="-342900">
              <a:spcBef>
                <a:spcPts val="575"/>
              </a:spcBef>
              <a:buClr>
                <a:schemeClr val="accent1"/>
              </a:buClr>
              <a:buSzPct val="85000"/>
              <a:buFont typeface="Wingdings 2" panose="05020102010507070707" pitchFamily="18" charset="2"/>
              <a:buChar char=""/>
              <a:defRPr sz="2600">
                <a:solidFill>
                  <a:schemeClr val="tx1"/>
                </a:solidFill>
                <a:latin typeface="Perpetua"/>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a:defRPr>
            </a:lvl4pPr>
            <a:lvl5pPr marL="2057400" indent="-228600">
              <a:spcBef>
                <a:spcPts val="375"/>
              </a:spcBef>
              <a:buClr>
                <a:srgbClr val="A28E6A"/>
              </a:buClr>
              <a:buChar char="o"/>
              <a:defRPr sz="2000">
                <a:solidFill>
                  <a:schemeClr val="tx1"/>
                </a:solidFill>
                <a:latin typeface="Perpetua"/>
              </a:defRPr>
            </a:lvl5pPr>
            <a:lvl6pPr marL="2514600" indent="-228600" eaLnBrk="0" fontAlgn="base" hangingPunct="0">
              <a:spcBef>
                <a:spcPts val="375"/>
              </a:spcBef>
              <a:spcAft>
                <a:spcPct val="0"/>
              </a:spcAft>
              <a:buClr>
                <a:srgbClr val="A28E6A"/>
              </a:buClr>
              <a:buChar char="o"/>
              <a:defRPr sz="2000">
                <a:solidFill>
                  <a:schemeClr val="tx1"/>
                </a:solidFill>
                <a:latin typeface="Perpetua"/>
              </a:defRPr>
            </a:lvl6pPr>
            <a:lvl7pPr marL="2971800" indent="-228600" eaLnBrk="0" fontAlgn="base" hangingPunct="0">
              <a:spcBef>
                <a:spcPts val="375"/>
              </a:spcBef>
              <a:spcAft>
                <a:spcPct val="0"/>
              </a:spcAft>
              <a:buClr>
                <a:srgbClr val="A28E6A"/>
              </a:buClr>
              <a:buChar char="o"/>
              <a:defRPr sz="2000">
                <a:solidFill>
                  <a:schemeClr val="tx1"/>
                </a:solidFill>
                <a:latin typeface="Perpetua"/>
              </a:defRPr>
            </a:lvl7pPr>
            <a:lvl8pPr marL="3429000" indent="-228600" eaLnBrk="0" fontAlgn="base" hangingPunct="0">
              <a:spcBef>
                <a:spcPts val="375"/>
              </a:spcBef>
              <a:spcAft>
                <a:spcPct val="0"/>
              </a:spcAft>
              <a:buClr>
                <a:srgbClr val="A28E6A"/>
              </a:buClr>
              <a:buChar char="o"/>
              <a:defRPr sz="2000">
                <a:solidFill>
                  <a:schemeClr val="tx1"/>
                </a:solidFill>
                <a:latin typeface="Perpetua"/>
              </a:defRPr>
            </a:lvl8pPr>
            <a:lvl9pPr marL="3886200" indent="-228600" eaLnBrk="0" fontAlgn="base" hangingPunct="0">
              <a:spcBef>
                <a:spcPts val="375"/>
              </a:spcBef>
              <a:spcAft>
                <a:spcPct val="0"/>
              </a:spcAft>
              <a:buClr>
                <a:srgbClr val="A28E6A"/>
              </a:buClr>
              <a:buChar char="o"/>
              <a:defRPr sz="2000">
                <a:solidFill>
                  <a:schemeClr val="tx1"/>
                </a:solidFill>
                <a:latin typeface="Perpetua"/>
              </a:defRPr>
            </a:lvl9pPr>
          </a:lstStyle>
          <a:p>
            <a:pPr eaLnBrk="1" hangingPunct="1">
              <a:spcBef>
                <a:spcPct val="50000"/>
              </a:spcBef>
              <a:buClrTx/>
              <a:buSzTx/>
              <a:buFont typeface="Wingdings" panose="05000000000000000000" pitchFamily="2" charset="2"/>
              <a:buChar char="§"/>
            </a:pPr>
            <a:r>
              <a:rPr lang="en-US" sz="2200" dirty="0" err="1" smtClean="0">
                <a:latin typeface="Times New Roman" panose="02020603050405020304" pitchFamily="18" charset="0"/>
              </a:rPr>
              <a:t>Vị</a:t>
            </a:r>
            <a:r>
              <a:rPr lang="en-US" sz="2200" dirty="0" smtClean="0">
                <a:latin typeface="Times New Roman" panose="02020603050405020304" pitchFamily="18" charset="0"/>
              </a:rPr>
              <a:t> </a:t>
            </a:r>
            <a:r>
              <a:rPr lang="en-US" sz="2200" dirty="0" err="1" smtClean="0">
                <a:latin typeface="Times New Roman" panose="02020603050405020304" pitchFamily="18" charset="0"/>
              </a:rPr>
              <a:t>trí</a:t>
            </a:r>
            <a:r>
              <a:rPr lang="en-US" sz="2200" dirty="0" smtClean="0">
                <a:latin typeface="Times New Roman" panose="02020603050405020304" pitchFamily="18" charset="0"/>
              </a:rPr>
              <a:t>: </a:t>
            </a:r>
            <a:r>
              <a:rPr lang="en-US" sz="2200" dirty="0" err="1">
                <a:latin typeface="Times New Roman" panose="02020603050405020304" pitchFamily="18" charset="0"/>
              </a:rPr>
              <a:t>n</a:t>
            </a:r>
            <a:r>
              <a:rPr lang="en-US" sz="2200" dirty="0" err="1" smtClean="0">
                <a:latin typeface="Times New Roman" panose="02020603050405020304" pitchFamily="18" charset="0"/>
              </a:rPr>
              <a:t>ằm</a:t>
            </a:r>
            <a:r>
              <a:rPr lang="en-US" sz="2200" dirty="0" smtClean="0">
                <a:latin typeface="Times New Roman" panose="02020603050405020304" pitchFamily="18" charset="0"/>
              </a:rPr>
              <a:t> ở </a:t>
            </a:r>
            <a:r>
              <a:rPr lang="en-US" sz="2200" dirty="0" err="1" smtClean="0">
                <a:latin typeface="Times New Roman" panose="02020603050405020304" pitchFamily="18" charset="0"/>
              </a:rPr>
              <a:t>phần</a:t>
            </a:r>
            <a:r>
              <a:rPr lang="en-US" sz="2200" dirty="0" smtClean="0">
                <a:latin typeface="Times New Roman" panose="02020603050405020304" pitchFamily="18" charset="0"/>
              </a:rPr>
              <a:t> 2: </a:t>
            </a:r>
            <a:r>
              <a:rPr lang="en-US" sz="2200" b="1" i="1" dirty="0" err="1" smtClean="0">
                <a:solidFill>
                  <a:srgbClr val="FF0000"/>
                </a:solidFill>
                <a:latin typeface="Times New Roman" panose="02020603050405020304" pitchFamily="18" charset="0"/>
              </a:rPr>
              <a:t>Gia</a:t>
            </a:r>
            <a:r>
              <a:rPr lang="en-US" sz="2200" b="1" i="1" dirty="0" smtClean="0">
                <a:solidFill>
                  <a:srgbClr val="FF0000"/>
                </a:solidFill>
                <a:latin typeface="Times New Roman" panose="02020603050405020304" pitchFamily="18" charset="0"/>
              </a:rPr>
              <a:t> </a:t>
            </a:r>
            <a:r>
              <a:rPr lang="en-US" sz="2200" b="1" i="1" dirty="0" err="1" smtClean="0">
                <a:solidFill>
                  <a:srgbClr val="FF0000"/>
                </a:solidFill>
                <a:latin typeface="Times New Roman" panose="02020603050405020304" pitchFamily="18" charset="0"/>
              </a:rPr>
              <a:t>biến</a:t>
            </a:r>
            <a:r>
              <a:rPr lang="en-US" sz="2200" b="1" i="1" dirty="0" smtClean="0">
                <a:solidFill>
                  <a:srgbClr val="FF0000"/>
                </a:solidFill>
                <a:latin typeface="Times New Roman" panose="02020603050405020304" pitchFamily="18" charset="0"/>
              </a:rPr>
              <a:t> </a:t>
            </a:r>
            <a:r>
              <a:rPr lang="en-US" sz="2200" b="1" i="1" dirty="0" err="1" smtClean="0">
                <a:solidFill>
                  <a:srgbClr val="FF0000"/>
                </a:solidFill>
                <a:latin typeface="Times New Roman" panose="02020603050405020304" pitchFamily="18" charset="0"/>
              </a:rPr>
              <a:t>và</a:t>
            </a:r>
            <a:r>
              <a:rPr lang="en-US" sz="2200" b="1" i="1" dirty="0" smtClean="0">
                <a:solidFill>
                  <a:srgbClr val="FF0000"/>
                </a:solidFill>
                <a:latin typeface="Times New Roman" panose="02020603050405020304" pitchFamily="18" charset="0"/>
              </a:rPr>
              <a:t> </a:t>
            </a:r>
            <a:r>
              <a:rPr lang="en-US" sz="2200" b="1" i="1" dirty="0" err="1" smtClean="0">
                <a:solidFill>
                  <a:srgbClr val="FF0000"/>
                </a:solidFill>
                <a:latin typeface="Times New Roman" panose="02020603050405020304" pitchFamily="18" charset="0"/>
              </a:rPr>
              <a:t>lưu</a:t>
            </a:r>
            <a:r>
              <a:rPr lang="en-US" sz="2200" b="1" i="1" dirty="0" smtClean="0">
                <a:solidFill>
                  <a:srgbClr val="FF0000"/>
                </a:solidFill>
                <a:latin typeface="Times New Roman" panose="02020603050405020304" pitchFamily="18" charset="0"/>
              </a:rPr>
              <a:t> </a:t>
            </a:r>
            <a:r>
              <a:rPr lang="en-US" sz="2200" b="1" i="1" dirty="0" err="1" smtClean="0">
                <a:solidFill>
                  <a:srgbClr val="FF0000"/>
                </a:solidFill>
                <a:latin typeface="Times New Roman" panose="02020603050405020304" pitchFamily="18" charset="0"/>
              </a:rPr>
              <a:t>lạc</a:t>
            </a:r>
            <a:r>
              <a:rPr lang="en-US" sz="2200" dirty="0" smtClean="0">
                <a:latin typeface="Times New Roman" panose="02020603050405020304" pitchFamily="18" charset="0"/>
              </a:rPr>
              <a:t>, </a:t>
            </a:r>
            <a:r>
              <a:rPr lang="en-US" sz="2200" dirty="0" err="1" smtClean="0">
                <a:latin typeface="Times New Roman" panose="02020603050405020304" pitchFamily="18" charset="0"/>
              </a:rPr>
              <a:t>gồm</a:t>
            </a:r>
            <a:r>
              <a:rPr lang="en-US" sz="2200" dirty="0" smtClean="0">
                <a:latin typeface="Times New Roman" panose="02020603050405020304" pitchFamily="18" charset="0"/>
              </a:rPr>
              <a:t> 22 </a:t>
            </a:r>
            <a:r>
              <a:rPr lang="en-US" sz="2200" dirty="0" err="1" smtClean="0">
                <a:latin typeface="Times New Roman" panose="02020603050405020304" pitchFamily="18" charset="0"/>
              </a:rPr>
              <a:t>câu</a:t>
            </a:r>
            <a:r>
              <a:rPr lang="en-US" sz="2200" dirty="0" smtClean="0">
                <a:latin typeface="Times New Roman" panose="02020603050405020304" pitchFamily="18" charset="0"/>
              </a:rPr>
              <a:t> (</a:t>
            </a:r>
            <a:r>
              <a:rPr lang="en-US" sz="2200" dirty="0" err="1" smtClean="0">
                <a:latin typeface="Times New Roman" panose="02020603050405020304" pitchFamily="18" charset="0"/>
              </a:rPr>
              <a:t>từ</a:t>
            </a:r>
            <a:r>
              <a:rPr lang="en-US" sz="2200" dirty="0" smtClean="0">
                <a:latin typeface="Times New Roman" panose="02020603050405020304" pitchFamily="18" charset="0"/>
              </a:rPr>
              <a:t> </a:t>
            </a:r>
            <a:r>
              <a:rPr lang="en-US" sz="2200" dirty="0" err="1" smtClean="0">
                <a:latin typeface="Times New Roman" panose="02020603050405020304" pitchFamily="18" charset="0"/>
              </a:rPr>
              <a:t>câu</a:t>
            </a:r>
            <a:r>
              <a:rPr lang="en-US" sz="2200" dirty="0" smtClean="0">
                <a:latin typeface="Times New Roman" panose="02020603050405020304" pitchFamily="18" charset="0"/>
              </a:rPr>
              <a:t> 1033-1054).</a:t>
            </a:r>
            <a:endParaRPr lang="en-US" sz="2200" dirty="0">
              <a:latin typeface="Times New Roman" panose="02020603050405020304" pitchFamily="18" charset="0"/>
            </a:endParaRPr>
          </a:p>
          <a:p>
            <a:pPr algn="just" eaLnBrk="1" hangingPunct="1">
              <a:spcBef>
                <a:spcPct val="50000"/>
              </a:spcBef>
              <a:buClrTx/>
              <a:buSzTx/>
              <a:buFont typeface="Wingdings" panose="05000000000000000000" pitchFamily="2" charset="2"/>
              <a:buChar char="§"/>
            </a:pPr>
            <a:r>
              <a:rPr lang="en-US" sz="2200" dirty="0" err="1">
                <a:latin typeface="Times New Roman" panose="02020603050405020304" pitchFamily="18" charset="0"/>
              </a:rPr>
              <a:t>Nội</a:t>
            </a:r>
            <a:r>
              <a:rPr lang="en-US" sz="2200" dirty="0">
                <a:latin typeface="Times New Roman" panose="02020603050405020304" pitchFamily="18" charset="0"/>
              </a:rPr>
              <a:t> dung: </a:t>
            </a:r>
            <a:r>
              <a:rPr lang="vi-VN" sz="2200" b="1" dirty="0">
                <a:latin typeface="Times New Roman" panose="02020603050405020304" pitchFamily="18" charset="0"/>
              </a:rPr>
              <a:t>Sau khi bị Mã Giám Sinh lừa gạt, làm nhục, bị Tú bà mắng nhiếc, Kiều nhất quyết không chịu tiếp khách làng chơi, không chịu chấp nhận cuộc sống lầu xanh. Đau đớn, phẫn uất, tủi nhục nàng định tự vẫn. Tú bà sợ mất vốn bèn lựa lời khuyên giải, dụ dỗ Kiều. Mụ vờ chăm sóc thuốc thang, hứa hẹn khi nàng bình phục sẽ gả nàng cho người tử tế. Tú bà đưa Kiều ra sống riêng ở lầu Ngưng Bích, thực chất là giam lỏng nàng để thực hiện âm mưu mới đê tiện hơn, tàn bạo hơn.</a:t>
            </a:r>
            <a:endParaRPr lang="en-US" sz="2200" b="1" dirty="0">
              <a:latin typeface="Times New Roman" panose="02020603050405020304" pitchFamily="18" charset="0"/>
            </a:endParaRPr>
          </a:p>
        </p:txBody>
      </p:sp>
    </p:spTree>
    <p:extLst>
      <p:ext uri="{BB962C8B-B14F-4D97-AF65-F5344CB8AC3E}">
        <p14:creationId xmlns:p14="http://schemas.microsoft.com/office/powerpoint/2010/main" val="179790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910" y="290047"/>
            <a:ext cx="11925836" cy="6217087"/>
          </a:xfrm>
          <a:prstGeom prst="rect">
            <a:avLst/>
          </a:prstGeom>
        </p:spPr>
        <p:txBody>
          <a:bodyPr wrap="square">
            <a:spAutoFit/>
          </a:bodyPr>
          <a:lstStyle/>
          <a:p>
            <a:r>
              <a:rPr lang="vi-VN" sz="2000" dirty="0">
                <a:solidFill>
                  <a:schemeClr val="bg1"/>
                </a:solidFill>
              </a:rPr>
              <a:t>Những lời thề nguyền đâu còn nữa, cái cây cầu trần thế mà Kiều và Kim Trọng phải bước qua thật là éo le. Nàng tưởng tượng cái cảnh Kim Trọng đang hướng về mình, đêm ngày đau đáu chờ tin mà uổng công vô ích "Tin sương luống những rày trông mai chờ". Trong nỗi nhớ ấy người đọc nhận ra một tâm trạng xót xa đau đớn. Nàng tự hứa "Tấm son gột rửa bao giờ cho phai". Đó là tấm lòng thủy chung son sắt thề non ước biển của kẻ chung tình. Tiếp đó, là Kiều nhớ tới cha mẹ. Nghĩ tới song thân Kiều vô cùng thương xót: Xót người tựa cửa hôm mai/ Quạt nồng ấp lạnh những ai đó giờ?/ Sân Lai cách mấy nắng mưa, Có khi gốc tử đã vừa người ôm" Nàng nghĩ tới cái cảnh cha mẹ ngồi tựa cửa ngóng con lúc sáng sớm hay buổi chiều tà. Vậy mà vẫn bặt vô âm tín. Nàng xót xa lúc cha mẹ già yếu không có ai chăm sóc phụng dưỡng chăm nom. Tâm trạng nhớ thương vời vợi cùng với nỗi xót xa thể hiện sâu sắc tấm lòng hiếu thảo của nàng. Rất nhiều từ ngữ lấy từ điển cố cùng với từ ngữ dân gian vừa nói được thời gian xa cách, vừa nói đến sự tàn phai khốc liệt của thiên nhiên đối với con người. Ngôn ngữ độc thoại nội tâm, phong cách cổ điển hài hòa với phong cách dân tộc tạo nên những vần thơ biểu cảm thể hiện một tâm trạng bi kịch, một cảnh ngộ đầy bi kịch của Kiều. Trong cảnh bình rơi trâm gãy Kiều là người đáng thương nhất nhưng nàng không nghĩ đến mình mà vẫn nhớ thương cha mẹ và người thân. Kiều thực sự là người tình thủy chung một người con hiếu thảo có tấm lòng vị tha đáng trân trọng. Đoạn trích "Kiều ở lầu Ngưng Bích" là một trong những đoạn thơ tả cảnh ngụ tình hay nhất Truyện Kiều. Ngòi bút của ông đi sâu vào từng ngõ ngách tâm tư sâu kín của nàng Kiều khiến người đọc thực sự rung động xót xa. Cảnh trong tình, tình trong cảnh cứ hòa quyện đan xen làm nổi bật chủ đề đoạn thơ. Bức tranh tâm trạng của người con gái họ Vương vì thế neo đậu mãi trong lòng người đọc.</a:t>
            </a:r>
          </a:p>
          <a:p>
            <a:endParaRPr lang="vi-VN" sz="2000" dirty="0">
              <a:solidFill>
                <a:schemeClr val="bg1"/>
              </a:solidFill>
            </a:endParaRPr>
          </a:p>
        </p:txBody>
      </p:sp>
    </p:spTree>
    <p:extLst>
      <p:ext uri="{BB962C8B-B14F-4D97-AF65-F5344CB8AC3E}">
        <p14:creationId xmlns:p14="http://schemas.microsoft.com/office/powerpoint/2010/main" val="1858582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577" y="351687"/>
            <a:ext cx="11797048" cy="6247864"/>
          </a:xfrm>
          <a:prstGeom prst="rect">
            <a:avLst/>
          </a:prstGeom>
        </p:spPr>
        <p:txBody>
          <a:bodyPr wrap="square">
            <a:spAutoFit/>
          </a:bodyPr>
          <a:lstStyle/>
          <a:p>
            <a:r>
              <a:rPr lang="vi-VN" sz="2000" b="1" dirty="0">
                <a:solidFill>
                  <a:schemeClr val="bg1"/>
                </a:solidFill>
              </a:rPr>
              <a:t>Trong “Truyện Kiều” của Nguyễn Du có những câu thơ:</a:t>
            </a:r>
          </a:p>
          <a:p>
            <a:r>
              <a:rPr lang="vi-VN" sz="2000" dirty="0">
                <a:solidFill>
                  <a:schemeClr val="bg1"/>
                </a:solidFill>
              </a:rPr>
              <a:t>...</a:t>
            </a:r>
            <a:r>
              <a:rPr lang="vi-VN" sz="2000" i="1" dirty="0">
                <a:solidFill>
                  <a:srgbClr val="FFFF00"/>
                </a:solidFill>
              </a:rPr>
              <a:t>Buồn trông cửa bể chiều hôm</a:t>
            </a:r>
          </a:p>
          <a:p>
            <a:r>
              <a:rPr lang="vi-VN" sz="2000" i="1" dirty="0">
                <a:solidFill>
                  <a:srgbClr val="FFFF00"/>
                </a:solidFill>
              </a:rPr>
              <a:t>Thuyền ai thấp thoáng cánh buồm xa xa?</a:t>
            </a:r>
          </a:p>
          <a:p>
            <a:r>
              <a:rPr lang="vi-VN" sz="2000" i="1" dirty="0">
                <a:solidFill>
                  <a:srgbClr val="FFFF00"/>
                </a:solidFill>
              </a:rPr>
              <a:t>Buồn trông ngọn nựớc mới sa</a:t>
            </a:r>
          </a:p>
          <a:p>
            <a:r>
              <a:rPr lang="vi-VN" sz="2000" i="1" dirty="0">
                <a:solidFill>
                  <a:srgbClr val="FFFF00"/>
                </a:solidFill>
              </a:rPr>
              <a:t>Hoa trôi man mác biết là về đâu?</a:t>
            </a:r>
          </a:p>
          <a:p>
            <a:r>
              <a:rPr lang="vi-VN" sz="2000" i="1" dirty="0">
                <a:solidFill>
                  <a:srgbClr val="FFFF00"/>
                </a:solidFill>
              </a:rPr>
              <a:t>Buồn trông nội cỏ rầu rầu</a:t>
            </a:r>
          </a:p>
          <a:p>
            <a:r>
              <a:rPr lang="vi-VN" sz="2000" i="1" dirty="0">
                <a:solidFill>
                  <a:srgbClr val="FFFF00"/>
                </a:solidFill>
              </a:rPr>
              <a:t>Chân mây mặt đất một màu xanh xanh.</a:t>
            </a:r>
          </a:p>
          <a:p>
            <a:r>
              <a:rPr lang="vi-VN" sz="2000" i="1" dirty="0">
                <a:solidFill>
                  <a:srgbClr val="FFFF00"/>
                </a:solidFill>
              </a:rPr>
              <a:t>Buồn trông gió cuốn mặt duềnh</a:t>
            </a:r>
          </a:p>
          <a:p>
            <a:r>
              <a:rPr lang="vi-VN" sz="2000" i="1" dirty="0">
                <a:solidFill>
                  <a:srgbClr val="FFFF00"/>
                </a:solidFill>
              </a:rPr>
              <a:t>Ầm ầm tiếng sóng kêu quanh ghế ngồi.</a:t>
            </a:r>
          </a:p>
          <a:p>
            <a:pPr algn="r"/>
            <a:r>
              <a:rPr lang="vi-VN" sz="2000" dirty="0">
                <a:solidFill>
                  <a:schemeClr val="bg1"/>
                </a:solidFill>
              </a:rPr>
              <a:t>(SGK Ngữ Văn 9, tập một)</a:t>
            </a:r>
          </a:p>
          <a:p>
            <a:endParaRPr lang="en-US" sz="2000" dirty="0" smtClean="0">
              <a:solidFill>
                <a:schemeClr val="bg1"/>
              </a:solidFill>
            </a:endParaRPr>
          </a:p>
          <a:p>
            <a:r>
              <a:rPr lang="vi-VN" sz="2000" dirty="0" smtClean="0">
                <a:solidFill>
                  <a:schemeClr val="bg1"/>
                </a:solidFill>
              </a:rPr>
              <a:t>Câu </a:t>
            </a:r>
            <a:r>
              <a:rPr lang="vi-VN" sz="2000" dirty="0">
                <a:solidFill>
                  <a:schemeClr val="bg1"/>
                </a:solidFill>
              </a:rPr>
              <a:t>1: Những câu thơ trên thuộc đoạn trích nào? Nêu vị trí của đoạn trích trong kết cấu “Truyện Kiều”.</a:t>
            </a:r>
          </a:p>
          <a:p>
            <a:r>
              <a:rPr lang="vi-VN" sz="2000" dirty="0">
                <a:solidFill>
                  <a:schemeClr val="bg1"/>
                </a:solidFill>
              </a:rPr>
              <a:t>Câu 2: Những câu thơ trên thể hiện tâm trạng gì của nhân vật? Bút pháp nghệ thuật đặc sắc nào đã được tác giả sử dụng trong đoạn trích? Chép lại một câu thơ cũng sử dụng bút pháp nghệ thuật này trong một văn bản khác của “Truyện Kiều” mà em đã học trong chương trình Ngữ Văn 9. Nêu rõ tên văn bản đó. </a:t>
            </a:r>
          </a:p>
          <a:p>
            <a:r>
              <a:rPr lang="vi-VN" sz="2000" dirty="0">
                <a:solidFill>
                  <a:schemeClr val="bg1"/>
                </a:solidFill>
              </a:rPr>
              <a:t>Câu 3: Từ “chân” trong câu thơ “Chân mây mặt đất một màu xanh xanh” được dùng với nghĩa gốc hay nghĩa chuyển? Nếu dùng với nghĩa chuyển, từ “chân” đã được chuyển nghĩa theo phương thức nào?</a:t>
            </a:r>
          </a:p>
          <a:p>
            <a:r>
              <a:rPr lang="vi-VN" sz="2000" dirty="0">
                <a:solidFill>
                  <a:schemeClr val="bg1"/>
                </a:solidFill>
              </a:rPr>
              <a:t>Câu 4: Bằng một đoạn văn nghị luận theo phép lập luận tổng-phân-hợp, có sử dụng ít nhất một lời gián tiếp, một câu cảm thán, hãy phân tích đoạn thơ đề bài đã cho để làm rõ tâm trạng nhân vật</a:t>
            </a:r>
            <a:r>
              <a:rPr lang="vi-VN" sz="2000" dirty="0" smtClean="0">
                <a:solidFill>
                  <a:schemeClr val="bg1"/>
                </a:solidFill>
              </a:rPr>
              <a:t>.</a:t>
            </a:r>
            <a:endParaRPr lang="vi-VN" sz="2000" dirty="0">
              <a:solidFill>
                <a:schemeClr val="bg1"/>
              </a:solidFill>
            </a:endParaRPr>
          </a:p>
        </p:txBody>
      </p:sp>
    </p:spTree>
    <p:extLst>
      <p:ext uri="{BB962C8B-B14F-4D97-AF65-F5344CB8AC3E}">
        <p14:creationId xmlns:p14="http://schemas.microsoft.com/office/powerpoint/2010/main" val="39309606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7" y="167426"/>
            <a:ext cx="12037453" cy="6370975"/>
          </a:xfrm>
          <a:prstGeom prst="rect">
            <a:avLst/>
          </a:prstGeom>
        </p:spPr>
        <p:txBody>
          <a:bodyPr wrap="square">
            <a:spAutoFit/>
          </a:bodyPr>
          <a:lstStyle/>
          <a:p>
            <a:r>
              <a:rPr lang="vi-VN" sz="2400" dirty="0">
                <a:solidFill>
                  <a:schemeClr val="bg1"/>
                </a:solidFill>
              </a:rPr>
              <a:t>* Gợi ý giải</a:t>
            </a:r>
          </a:p>
          <a:p>
            <a:r>
              <a:rPr lang="vi-VN" sz="2400" dirty="0">
                <a:solidFill>
                  <a:schemeClr val="bg1"/>
                </a:solidFill>
              </a:rPr>
              <a:t>1.		</a:t>
            </a:r>
          </a:p>
          <a:p>
            <a:r>
              <a:rPr lang="vi-VN" sz="2400" dirty="0">
                <a:solidFill>
                  <a:schemeClr val="bg1"/>
                </a:solidFill>
              </a:rPr>
              <a:t>- Xuất xứ: Đoạn trích “Kiều ở lầu Ngưng Bích”</a:t>
            </a:r>
          </a:p>
          <a:p>
            <a:r>
              <a:rPr lang="vi-VN" sz="2400" dirty="0">
                <a:solidFill>
                  <a:schemeClr val="bg1"/>
                </a:solidFill>
              </a:rPr>
              <a:t>- Vị trí: Thuộc phần 2 của Truyện Kiều “Gia biến và lưu lạc”</a:t>
            </a:r>
          </a:p>
          <a:p>
            <a:r>
              <a:rPr lang="vi-VN" sz="2400" dirty="0">
                <a:solidFill>
                  <a:schemeClr val="bg1"/>
                </a:solidFill>
              </a:rPr>
              <a:t>- Nội dung đoạn trích: Sau khi biết mình bị lừa vào chốn lầu xanh, Kiều uất ức định tự vẫn. Tú Bá vờ hứa hẹn đợi Kiều bình phục sẽ gả chồng cho nàng vào nơi tử tế, rồi đưa Kiều ra giam lỏng ở lầu Ngưng Bích, đợi thực hiện âm mưu mới.</a:t>
            </a:r>
          </a:p>
          <a:p>
            <a:r>
              <a:rPr lang="vi-VN" sz="2400" dirty="0">
                <a:solidFill>
                  <a:schemeClr val="bg1"/>
                </a:solidFill>
              </a:rPr>
              <a:t>2.		</a:t>
            </a:r>
          </a:p>
          <a:p>
            <a:r>
              <a:rPr lang="vi-VN" sz="2400" dirty="0">
                <a:solidFill>
                  <a:schemeClr val="bg1"/>
                </a:solidFill>
              </a:rPr>
              <a:t>- Tâm trạng đau buồn, lo sợ của Thúy Kiều trước một cuộc sống mênh mông, vô định đầy đe dọa.</a:t>
            </a:r>
          </a:p>
          <a:p>
            <a:r>
              <a:rPr lang="vi-VN" sz="2400" dirty="0">
                <a:solidFill>
                  <a:schemeClr val="bg1"/>
                </a:solidFill>
              </a:rPr>
              <a:t>- Bút pháp tả cảnh ngụ tình.</a:t>
            </a:r>
          </a:p>
          <a:p>
            <a:r>
              <a:rPr lang="vi-VN" sz="2400" dirty="0">
                <a:solidFill>
                  <a:schemeClr val="bg1"/>
                </a:solidFill>
              </a:rPr>
              <a:t>- Chép câu thơ: “Nao nao dòng nước uốn quanh”; trích trong văn bản “Cảnh ngày xuân”.</a:t>
            </a:r>
          </a:p>
          <a:p>
            <a:r>
              <a:rPr lang="vi-VN" sz="2400" dirty="0">
                <a:solidFill>
                  <a:schemeClr val="bg1"/>
                </a:solidFill>
              </a:rPr>
              <a:t>3.		</a:t>
            </a:r>
          </a:p>
          <a:p>
            <a:r>
              <a:rPr lang="vi-VN" sz="2400" dirty="0">
                <a:solidFill>
                  <a:schemeClr val="bg1"/>
                </a:solidFill>
              </a:rPr>
              <a:t>- Từ “chân” trong câu “Chân mây mặt đất một màu xanh xanh” được dùng theo nghĩa chuyển.</a:t>
            </a:r>
          </a:p>
          <a:p>
            <a:r>
              <a:rPr lang="vi-VN" sz="2400" dirty="0">
                <a:solidFill>
                  <a:schemeClr val="bg1"/>
                </a:solidFill>
              </a:rPr>
              <a:t>- Chuyển nghĩa theo phương thức ẩn </a:t>
            </a:r>
            <a:r>
              <a:rPr lang="vi-VN" sz="2400" dirty="0" smtClean="0">
                <a:solidFill>
                  <a:schemeClr val="bg1"/>
                </a:solidFill>
              </a:rPr>
              <a:t>dụ</a:t>
            </a:r>
            <a:endParaRPr lang="vi-VN" sz="2400" dirty="0">
              <a:solidFill>
                <a:schemeClr val="bg1"/>
              </a:solidFill>
            </a:endParaRPr>
          </a:p>
        </p:txBody>
      </p:sp>
    </p:spTree>
    <p:extLst>
      <p:ext uri="{BB962C8B-B14F-4D97-AF65-F5344CB8AC3E}">
        <p14:creationId xmlns:p14="http://schemas.microsoft.com/office/powerpoint/2010/main" val="11254733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0609" y="339220"/>
            <a:ext cx="11011436" cy="5262979"/>
          </a:xfrm>
          <a:prstGeom prst="rect">
            <a:avLst/>
          </a:prstGeom>
        </p:spPr>
        <p:txBody>
          <a:bodyPr wrap="square">
            <a:spAutoFit/>
          </a:bodyPr>
          <a:lstStyle/>
          <a:p>
            <a:r>
              <a:rPr lang="vi-VN" sz="2400" dirty="0">
                <a:solidFill>
                  <a:schemeClr val="bg1"/>
                </a:solidFill>
              </a:rPr>
              <a:t>4. Đoạn văn cần đảm bảo các ý sau:</a:t>
            </a:r>
          </a:p>
          <a:p>
            <a:r>
              <a:rPr lang="vi-VN" sz="2400" dirty="0">
                <a:solidFill>
                  <a:schemeClr val="bg1"/>
                </a:solidFill>
              </a:rPr>
              <a:t>- Hai câu đầu: cảnh cánh buồm thấp thoáng trên cửa bể chiều hôm =&gt; Gợi lên trong lòng Kiều nỗi cô đơn, nhớ nhà.</a:t>
            </a:r>
          </a:p>
          <a:p>
            <a:r>
              <a:rPr lang="vi-VN" sz="2400" dirty="0">
                <a:solidFill>
                  <a:schemeClr val="bg1"/>
                </a:solidFill>
              </a:rPr>
              <a:t>- Câu 3, 4: Cảnh hoa trôi giữa dòng nước chảy ẩn dụ cho thân phận chìm nổi của Kiều =&gt; Tâm trạng lo lắng của nàng trước tương lai mịt mờ. </a:t>
            </a:r>
          </a:p>
          <a:p>
            <a:r>
              <a:rPr lang="vi-VN" sz="2400" dirty="0">
                <a:solidFill>
                  <a:schemeClr val="bg1"/>
                </a:solidFill>
              </a:rPr>
              <a:t>- Câu 5, 6: Cảnh nội cỏ rầu rầu và chân mây mặt đất cùng một màu xanh héo úa</a:t>
            </a:r>
          </a:p>
          <a:p>
            <a:r>
              <a:rPr lang="vi-VN" sz="2400" dirty="0">
                <a:solidFill>
                  <a:schemeClr val="bg1"/>
                </a:solidFill>
              </a:rPr>
              <a:t> =&gt; nỗi chán ngán, vô vọng của Kiều trước cuộc sống tẻ nhạt, bế tắc</a:t>
            </a:r>
          </a:p>
          <a:p>
            <a:r>
              <a:rPr lang="vi-VN" sz="2400" dirty="0">
                <a:solidFill>
                  <a:schemeClr val="bg1"/>
                </a:solidFill>
              </a:rPr>
              <a:t>- Câu 7, 8: Cảnh thiên nhiên dữ dội với gió cuốn mặt duềnh và tiếng sóng ầm ầm =&gt; Dự cảm về một tương lai đầy sóng gió.</a:t>
            </a:r>
          </a:p>
          <a:p>
            <a:r>
              <a:rPr lang="vi-VN" sz="2400" dirty="0">
                <a:solidFill>
                  <a:schemeClr val="bg1"/>
                </a:solidFill>
              </a:rPr>
              <a:t>- Những đặc sắc nghệ thuật:</a:t>
            </a:r>
          </a:p>
          <a:p>
            <a:r>
              <a:rPr lang="vi-VN" sz="2400" dirty="0">
                <a:solidFill>
                  <a:schemeClr val="bg1"/>
                </a:solidFill>
              </a:rPr>
              <a:t>+ Bút pháp tả cảnh ngụ tình.</a:t>
            </a:r>
          </a:p>
          <a:p>
            <a:r>
              <a:rPr lang="vi-VN" sz="2400" dirty="0">
                <a:solidFill>
                  <a:schemeClr val="bg1"/>
                </a:solidFill>
              </a:rPr>
              <a:t>+ Phân tích được giá trị của các biện pháp nghệ thuật như từ láy, câu hỏi tu từ, điệp ngữ, hình ảnh mang nhiều tầng ý nghĩa.</a:t>
            </a:r>
          </a:p>
        </p:txBody>
      </p:sp>
    </p:spTree>
    <p:extLst>
      <p:ext uri="{BB962C8B-B14F-4D97-AF65-F5344CB8AC3E}">
        <p14:creationId xmlns:p14="http://schemas.microsoft.com/office/powerpoint/2010/main" val="3111920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608729" cy="6835588"/>
          </a:xfrm>
          <a:prstGeom prst="rect">
            <a:avLst/>
          </a:prstGeom>
        </p:spPr>
      </p:pic>
      <p:sp>
        <p:nvSpPr>
          <p:cNvPr id="4" name="Rectangle 7"/>
          <p:cNvSpPr>
            <a:spLocks noChangeArrowheads="1"/>
          </p:cNvSpPr>
          <p:nvPr/>
        </p:nvSpPr>
        <p:spPr bwMode="auto">
          <a:xfrm>
            <a:off x="190500" y="76200"/>
            <a:ext cx="3695700"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a:solidFill>
                  <a:schemeClr val="bg1"/>
                </a:solidFill>
                <a:latin typeface="Times New Roman" panose="02020603050405020304" pitchFamily="18" charset="0"/>
              </a:rPr>
              <a:t>I. TÌM HIỂU CHUNG</a:t>
            </a:r>
          </a:p>
        </p:txBody>
      </p:sp>
      <p:sp>
        <p:nvSpPr>
          <p:cNvPr id="5" name="Rectangle 7"/>
          <p:cNvSpPr>
            <a:spLocks noChangeArrowheads="1"/>
          </p:cNvSpPr>
          <p:nvPr/>
        </p:nvSpPr>
        <p:spPr bwMode="auto">
          <a:xfrm>
            <a:off x="342900" y="762000"/>
            <a:ext cx="3441309"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2. </a:t>
            </a:r>
            <a:r>
              <a:rPr lang="en-US" sz="2800" b="1" dirty="0" err="1" smtClean="0">
                <a:solidFill>
                  <a:schemeClr val="bg1"/>
                </a:solidFill>
                <a:latin typeface="Times New Roman" panose="02020603050405020304" pitchFamily="18" charset="0"/>
              </a:rPr>
              <a:t>Đọc</a:t>
            </a:r>
            <a:r>
              <a:rPr lang="en-US" sz="2800" b="1" dirty="0" smtClean="0">
                <a:solidFill>
                  <a:schemeClr val="bg1"/>
                </a:solidFill>
                <a:latin typeface="Times New Roman" panose="02020603050405020304" pitchFamily="18" charset="0"/>
              </a:rPr>
              <a:t> – chia </a:t>
            </a:r>
            <a:r>
              <a:rPr lang="en-US" sz="2800" b="1" dirty="0" err="1" smtClean="0">
                <a:solidFill>
                  <a:schemeClr val="bg1"/>
                </a:solidFill>
                <a:latin typeface="Times New Roman" panose="02020603050405020304" pitchFamily="18" charset="0"/>
              </a:rPr>
              <a:t>bố</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cục</a:t>
            </a:r>
            <a:endParaRPr lang="en-US" sz="2800" b="1" dirty="0">
              <a:solidFill>
                <a:schemeClr val="bg1"/>
              </a:solidFill>
              <a:latin typeface="Times New Roman" panose="02020603050405020304" pitchFamily="18" charset="0"/>
            </a:endParaRPr>
          </a:p>
        </p:txBody>
      </p:sp>
      <p:sp>
        <p:nvSpPr>
          <p:cNvPr id="6" name="Rectangle 3"/>
          <p:cNvSpPr>
            <a:spLocks noGrp="1" noRot="1" noChangeArrowheads="1"/>
          </p:cNvSpPr>
          <p:nvPr>
            <p:ph sz="quarter" idx="1"/>
          </p:nvPr>
        </p:nvSpPr>
        <p:spPr>
          <a:xfrm>
            <a:off x="3048000" y="1550894"/>
            <a:ext cx="4572000" cy="5029200"/>
          </a:xfrm>
        </p:spPr>
        <p:txBody>
          <a:bodyPr>
            <a:normAutofit fontScale="92500" lnSpcReduction="10000"/>
          </a:bodyPr>
          <a:lstStyle/>
          <a:p>
            <a:pPr eaLnBrk="1" hangingPunct="1">
              <a:lnSpc>
                <a:spcPct val="90000"/>
              </a:lnSpc>
              <a:buFont typeface="Wingdings" panose="05000000000000000000" pitchFamily="2" charset="2"/>
              <a:buNone/>
            </a:pPr>
            <a:r>
              <a:rPr lang="en-US" sz="2000"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Trước</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lầu</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Ngưng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Bích</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khóa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xuân</a:t>
            </a:r>
            <a:r>
              <a:rPr lang="en-US" sz="2000" i="1" dirty="0" smtClean="0">
                <a:solidFill>
                  <a:schemeClr val="bg1"/>
                </a:solidFill>
                <a:latin typeface="Times New Roman" panose="02020603050405020304" pitchFamily="18" charset="0"/>
              </a:rPr>
              <a:t>, </a:t>
            </a:r>
          </a:p>
          <a:p>
            <a:pPr eaLnBrk="1" hangingPunct="1">
              <a:lnSpc>
                <a:spcPct val="90000"/>
              </a:lnSpc>
              <a:buFont typeface="Wingdings" panose="05000000000000000000" pitchFamily="2" charset="2"/>
              <a:buNone/>
            </a:pPr>
            <a:r>
              <a:rPr lang="en-US" sz="2000" i="1" dirty="0" err="1" smtClean="0">
                <a:solidFill>
                  <a:schemeClr val="bg1"/>
                </a:solidFill>
                <a:latin typeface="Times New Roman" panose="02020603050405020304" pitchFamily="18" charset="0"/>
              </a:rPr>
              <a:t>Vẻ</a:t>
            </a:r>
            <a:r>
              <a:rPr lang="en-US" sz="2000" i="1" dirty="0" smtClean="0">
                <a:solidFill>
                  <a:schemeClr val="bg1"/>
                </a:solidFill>
                <a:latin typeface="Times New Roman" panose="02020603050405020304" pitchFamily="18" charset="0"/>
              </a:rPr>
              <a:t> non </a:t>
            </a:r>
            <a:r>
              <a:rPr lang="en-US" sz="2000" i="1" dirty="0" err="1" smtClean="0">
                <a:solidFill>
                  <a:schemeClr val="bg1"/>
                </a:solidFill>
                <a:latin typeface="Times New Roman" panose="02020603050405020304" pitchFamily="18" charset="0"/>
              </a:rPr>
              <a:t>xa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tấm</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trăng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gần</a:t>
            </a:r>
            <a:r>
              <a:rPr lang="en-US" sz="2000" i="1" dirty="0" smtClean="0">
                <a:solidFill>
                  <a:schemeClr val="bg1"/>
                </a:solidFill>
                <a:latin typeface="Times New Roman" panose="02020603050405020304" pitchFamily="18" charset="0"/>
              </a:rPr>
              <a:t> ở </a:t>
            </a:r>
            <a:r>
              <a:rPr lang="en-US" sz="2000" i="1" dirty="0" err="1" smtClean="0">
                <a:solidFill>
                  <a:schemeClr val="bg1"/>
                </a:solidFill>
                <a:latin typeface="Times New Roman" panose="02020603050405020304" pitchFamily="18" charset="0"/>
              </a:rPr>
              <a:t>chung</a:t>
            </a:r>
            <a:r>
              <a:rPr lang="en-US" sz="2000" i="1" dirty="0" smtClean="0">
                <a:solidFill>
                  <a:schemeClr val="bg1"/>
                </a:solidFill>
                <a:latin typeface="Times New Roman" panose="02020603050405020304" pitchFamily="18" charset="0"/>
              </a:rPr>
              <a:t>.</a:t>
            </a:r>
          </a:p>
          <a:p>
            <a:pPr eaLnBrk="1" hangingPunct="1">
              <a:lnSpc>
                <a:spcPct val="90000"/>
              </a:lnSpc>
              <a:buFont typeface="Wingdings" panose="05000000000000000000" pitchFamily="2" charset="2"/>
              <a:buNone/>
            </a:pP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Bốn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bề</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bát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ngát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xa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trông</a:t>
            </a:r>
            <a:r>
              <a:rPr lang="en-US" sz="2000" i="1" dirty="0" smtClean="0">
                <a:solidFill>
                  <a:schemeClr val="bg1"/>
                </a:solidFill>
                <a:latin typeface="Times New Roman" panose="02020603050405020304" pitchFamily="18" charset="0"/>
              </a:rPr>
              <a:t>,</a:t>
            </a:r>
          </a:p>
          <a:p>
            <a:pPr eaLnBrk="1" hangingPunct="1">
              <a:lnSpc>
                <a:spcPct val="90000"/>
              </a:lnSpc>
              <a:buFont typeface="Wingdings" panose="05000000000000000000" pitchFamily="2" charset="2"/>
              <a:buNone/>
            </a:pPr>
            <a:r>
              <a:rPr lang="en-US" sz="2000" i="1" dirty="0" err="1" smtClean="0">
                <a:solidFill>
                  <a:schemeClr val="bg1"/>
                </a:solidFill>
                <a:latin typeface="Times New Roman" panose="02020603050405020304" pitchFamily="18" charset="0"/>
              </a:rPr>
              <a:t>Cát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vàng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cồn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nọ</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bụi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hồng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dặm</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kia</a:t>
            </a:r>
            <a:r>
              <a:rPr lang="en-US" sz="2000" i="1" dirty="0" smtClean="0">
                <a:solidFill>
                  <a:schemeClr val="bg1"/>
                </a:solidFill>
                <a:latin typeface="Times New Roman" panose="02020603050405020304" pitchFamily="18" charset="0"/>
              </a:rPr>
              <a:t>.</a:t>
            </a:r>
          </a:p>
          <a:p>
            <a:pPr eaLnBrk="1" hangingPunct="1">
              <a:lnSpc>
                <a:spcPct val="90000"/>
              </a:lnSpc>
              <a:buFont typeface="Wingdings" panose="05000000000000000000" pitchFamily="2" charset="2"/>
              <a:buNone/>
            </a:pP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Bẽ</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bàng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mây</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sớm</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đèn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khuya</a:t>
            </a:r>
            <a:r>
              <a:rPr lang="en-US" sz="2000" i="1" dirty="0" smtClean="0">
                <a:solidFill>
                  <a:schemeClr val="bg1"/>
                </a:solidFill>
                <a:latin typeface="Times New Roman" panose="02020603050405020304" pitchFamily="18" charset="0"/>
              </a:rPr>
              <a:t>,</a:t>
            </a:r>
          </a:p>
          <a:p>
            <a:pPr eaLnBrk="1" hangingPunct="1">
              <a:lnSpc>
                <a:spcPct val="90000"/>
              </a:lnSpc>
              <a:buFont typeface="Wingdings" panose="05000000000000000000" pitchFamily="2" charset="2"/>
              <a:buNone/>
            </a:pPr>
            <a:r>
              <a:rPr lang="en-US" sz="2000" i="1" dirty="0" err="1" smtClean="0">
                <a:solidFill>
                  <a:schemeClr val="bg1"/>
                </a:solidFill>
                <a:latin typeface="Times New Roman" panose="02020603050405020304" pitchFamily="18" charset="0"/>
              </a:rPr>
              <a:t>Nửa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tình</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nửa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cảnh</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như</a:t>
            </a:r>
            <a:r>
              <a:rPr lang="en-US" sz="2000" i="1" dirty="0" smtClean="0">
                <a:solidFill>
                  <a:schemeClr val="bg1"/>
                </a:solidFill>
                <a:latin typeface="Times New Roman" panose="02020603050405020304" pitchFamily="18" charset="0"/>
              </a:rPr>
              <a:t> chia </a:t>
            </a:r>
            <a:r>
              <a:rPr lang="en-US" sz="2000" i="1" dirty="0" err="1" smtClean="0">
                <a:solidFill>
                  <a:schemeClr val="bg1"/>
                </a:solidFill>
                <a:latin typeface="Times New Roman" panose="02020603050405020304" pitchFamily="18" charset="0"/>
              </a:rPr>
              <a:t>tấm</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lòng</a:t>
            </a:r>
            <a:r>
              <a:rPr lang="en-US" sz="2000" i="1" dirty="0" smtClean="0">
                <a:solidFill>
                  <a:schemeClr val="bg1"/>
                </a:solidFill>
                <a:latin typeface="Times New Roman" panose="02020603050405020304" pitchFamily="18" charset="0"/>
              </a:rPr>
              <a:t>.</a:t>
            </a:r>
          </a:p>
          <a:p>
            <a:pPr eaLnBrk="1" hangingPunct="1">
              <a:lnSpc>
                <a:spcPct val="90000"/>
              </a:lnSpc>
              <a:buFont typeface="Wingdings" panose="05000000000000000000" pitchFamily="2" charset="2"/>
              <a:buNone/>
            </a:pP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Tưởng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người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dưới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nguyệt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chén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đồng</a:t>
            </a:r>
            <a:r>
              <a:rPr lang="en-US" sz="2000" i="1" dirty="0" smtClean="0">
                <a:solidFill>
                  <a:schemeClr val="bg1"/>
                </a:solidFill>
                <a:latin typeface="Times New Roman" panose="02020603050405020304" pitchFamily="18" charset="0"/>
              </a:rPr>
              <a:t>,</a:t>
            </a:r>
          </a:p>
          <a:p>
            <a:pPr eaLnBrk="1" hangingPunct="1">
              <a:lnSpc>
                <a:spcPct val="90000"/>
              </a:lnSpc>
              <a:buFont typeface="Wingdings" panose="05000000000000000000" pitchFamily="2" charset="2"/>
              <a:buNone/>
            </a:pPr>
            <a:r>
              <a:rPr lang="en-US" sz="2000" i="1" dirty="0" smtClean="0">
                <a:solidFill>
                  <a:schemeClr val="bg1"/>
                </a:solidFill>
                <a:latin typeface="Times New Roman" panose="02020603050405020304" pitchFamily="18" charset="0"/>
              </a:rPr>
              <a:t>Tin </a:t>
            </a:r>
            <a:r>
              <a:rPr lang="en-US" sz="2000" i="1" dirty="0" err="1" smtClean="0">
                <a:solidFill>
                  <a:schemeClr val="bg1"/>
                </a:solidFill>
                <a:latin typeface="Times New Roman" panose="02020603050405020304" pitchFamily="18" charset="0"/>
              </a:rPr>
              <a:t>sương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luống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những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rày</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trông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mai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chờ</a:t>
            </a:r>
            <a:r>
              <a:rPr lang="en-US" sz="2000" i="1" dirty="0" smtClean="0">
                <a:solidFill>
                  <a:schemeClr val="bg1"/>
                </a:solidFill>
                <a:latin typeface="Times New Roman" panose="02020603050405020304" pitchFamily="18" charset="0"/>
              </a:rPr>
              <a:t>.</a:t>
            </a:r>
          </a:p>
          <a:p>
            <a:pPr eaLnBrk="1" hangingPunct="1">
              <a:lnSpc>
                <a:spcPct val="90000"/>
              </a:lnSpc>
              <a:buFont typeface="Wingdings" panose="05000000000000000000" pitchFamily="2" charset="2"/>
              <a:buNone/>
            </a:pP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Bên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trời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góc</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bể</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bơ</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vơ</a:t>
            </a:r>
            <a:r>
              <a:rPr lang="en-US" sz="2000" i="1" dirty="0" smtClean="0">
                <a:solidFill>
                  <a:schemeClr val="bg1"/>
                </a:solidFill>
                <a:latin typeface="Times New Roman" panose="02020603050405020304" pitchFamily="18" charset="0"/>
              </a:rPr>
              <a:t>, </a:t>
            </a:r>
          </a:p>
          <a:p>
            <a:pPr eaLnBrk="1" hangingPunct="1">
              <a:lnSpc>
                <a:spcPct val="90000"/>
              </a:lnSpc>
              <a:buFont typeface="Wingdings" panose="05000000000000000000" pitchFamily="2" charset="2"/>
              <a:buNone/>
            </a:pPr>
            <a:r>
              <a:rPr lang="en-US" sz="2000" i="1" dirty="0" err="1" smtClean="0">
                <a:solidFill>
                  <a:schemeClr val="bg1"/>
                </a:solidFill>
                <a:latin typeface="Times New Roman" panose="02020603050405020304" pitchFamily="18" charset="0"/>
              </a:rPr>
              <a:t>Tấm</a:t>
            </a:r>
            <a:r>
              <a:rPr lang="en-US" sz="2000" i="1" dirty="0" smtClean="0">
                <a:solidFill>
                  <a:schemeClr val="bg1"/>
                </a:solidFill>
                <a:latin typeface="Times New Roman" panose="02020603050405020304" pitchFamily="18" charset="0"/>
              </a:rPr>
              <a:t> son </a:t>
            </a:r>
            <a:r>
              <a:rPr lang="en-US" sz="2000" i="1" dirty="0" err="1" smtClean="0">
                <a:solidFill>
                  <a:schemeClr val="bg1"/>
                </a:solidFill>
                <a:latin typeface="Times New Roman" panose="02020603050405020304" pitchFamily="18" charset="0"/>
              </a:rPr>
              <a:t>gột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rửa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bao</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giờ</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cho</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phai</a:t>
            </a:r>
            <a:r>
              <a:rPr lang="en-US" sz="2000" i="1" dirty="0" smtClean="0">
                <a:solidFill>
                  <a:schemeClr val="bg1"/>
                </a:solidFill>
                <a:latin typeface="Times New Roman" panose="02020603050405020304" pitchFamily="18" charset="0"/>
              </a:rPr>
              <a:t>.</a:t>
            </a:r>
          </a:p>
          <a:p>
            <a:pPr eaLnBrk="1" hangingPunct="1">
              <a:lnSpc>
                <a:spcPct val="90000"/>
              </a:lnSpc>
              <a:buFont typeface="Wingdings" panose="05000000000000000000" pitchFamily="2" charset="2"/>
              <a:buNone/>
            </a:pP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Xót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người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tựa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cửa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hôm</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mai</a:t>
            </a:r>
            <a:r>
              <a:rPr lang="en-US" sz="2000" i="1" dirty="0" smtClean="0">
                <a:solidFill>
                  <a:schemeClr val="bg1"/>
                </a:solidFill>
                <a:latin typeface="Times New Roman" panose="02020603050405020304" pitchFamily="18" charset="0"/>
              </a:rPr>
              <a:t>,</a:t>
            </a:r>
          </a:p>
          <a:p>
            <a:pPr eaLnBrk="1" hangingPunct="1">
              <a:lnSpc>
                <a:spcPct val="90000"/>
              </a:lnSpc>
              <a:buFont typeface="Wingdings" panose="05000000000000000000" pitchFamily="2" charset="2"/>
              <a:buNone/>
            </a:pPr>
            <a:r>
              <a:rPr lang="en-US" sz="2000" i="1" dirty="0" err="1" smtClean="0">
                <a:solidFill>
                  <a:schemeClr val="bg1"/>
                </a:solidFill>
                <a:latin typeface="Times New Roman" panose="02020603050405020304" pitchFamily="18" charset="0"/>
              </a:rPr>
              <a:t>Quạt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nồng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ấp</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lạnh</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những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ai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đó</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giờ</a:t>
            </a:r>
            <a:r>
              <a:rPr lang="en-US" sz="2000" i="1" dirty="0" smtClean="0">
                <a:solidFill>
                  <a:schemeClr val="bg1"/>
                </a:solidFill>
                <a:latin typeface="Times New Roman" panose="02020603050405020304" pitchFamily="18" charset="0"/>
              </a:rPr>
              <a:t>?</a:t>
            </a:r>
          </a:p>
          <a:p>
            <a:pPr eaLnBrk="1" hangingPunct="1">
              <a:lnSpc>
                <a:spcPct val="90000"/>
              </a:lnSpc>
              <a:buFont typeface="Wingdings" panose="05000000000000000000" pitchFamily="2" charset="2"/>
              <a:buNone/>
            </a:pP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Sân</a:t>
            </a:r>
            <a:r>
              <a:rPr lang="en-US" sz="2000" i="1" dirty="0" smtClean="0">
                <a:solidFill>
                  <a:schemeClr val="bg1"/>
                </a:solidFill>
                <a:latin typeface="Times New Roman" panose="02020603050405020304" pitchFamily="18" charset="0"/>
              </a:rPr>
              <a:t> Lai </a:t>
            </a:r>
            <a:r>
              <a:rPr lang="en-US" sz="2000" i="1" dirty="0" err="1" smtClean="0">
                <a:solidFill>
                  <a:schemeClr val="bg1"/>
                </a:solidFill>
                <a:latin typeface="Times New Roman" panose="02020603050405020304" pitchFamily="18" charset="0"/>
              </a:rPr>
              <a:t>cách</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mấy</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nắng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mưa</a:t>
            </a:r>
            <a:r>
              <a:rPr lang="en-US" sz="2000" i="1" dirty="0" smtClean="0">
                <a:solidFill>
                  <a:schemeClr val="bg1"/>
                </a:solidFill>
                <a:latin typeface="Times New Roman" panose="02020603050405020304" pitchFamily="18" charset="0"/>
              </a:rPr>
              <a:t>, </a:t>
            </a:r>
          </a:p>
          <a:p>
            <a:pPr eaLnBrk="1" hangingPunct="1">
              <a:lnSpc>
                <a:spcPct val="90000"/>
              </a:lnSpc>
              <a:buFont typeface="Wingdings" panose="05000000000000000000" pitchFamily="2" charset="2"/>
              <a:buNone/>
            </a:pPr>
            <a:r>
              <a:rPr lang="en-US" sz="2000" i="1" dirty="0" err="1" smtClean="0">
                <a:solidFill>
                  <a:schemeClr val="bg1"/>
                </a:solidFill>
                <a:latin typeface="Times New Roman" panose="02020603050405020304" pitchFamily="18" charset="0"/>
              </a:rPr>
              <a:t>Có</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khi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gốc</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tử</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đã</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vừa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người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ôm</a:t>
            </a:r>
            <a:r>
              <a:rPr lang="en-US" sz="2000" i="1" dirty="0" smtClean="0">
                <a:solidFill>
                  <a:schemeClr val="bg1"/>
                </a:solidFill>
                <a:latin typeface="Times New Roman" panose="02020603050405020304" pitchFamily="18" charset="0"/>
              </a:rPr>
              <a:t>. </a:t>
            </a:r>
          </a:p>
        </p:txBody>
      </p:sp>
      <p:sp>
        <p:nvSpPr>
          <p:cNvPr id="7" name="Rectangle 5"/>
          <p:cNvSpPr txBox="1">
            <a:spLocks noRot="1" noChangeArrowheads="1"/>
          </p:cNvSpPr>
          <p:nvPr/>
        </p:nvSpPr>
        <p:spPr>
          <a:xfrm>
            <a:off x="7620000" y="1550894"/>
            <a:ext cx="4572000" cy="5029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sz="2000" b="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Buồn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trông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cửa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bể</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chiều</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hôm</a:t>
            </a:r>
            <a:r>
              <a:rPr lang="en-US" sz="2000" i="1" dirty="0" smtClean="0">
                <a:solidFill>
                  <a:schemeClr val="bg1"/>
                </a:solidFill>
                <a:latin typeface="Times New Roman" panose="02020603050405020304" pitchFamily="18" charset="0"/>
              </a:rPr>
              <a:t>,</a:t>
            </a:r>
          </a:p>
          <a:p>
            <a:pPr>
              <a:buFont typeface="Wingdings" panose="05000000000000000000" pitchFamily="2" charset="2"/>
              <a:buNone/>
            </a:pPr>
            <a:r>
              <a:rPr lang="en-US" sz="2000" i="1" dirty="0" err="1" smtClean="0">
                <a:solidFill>
                  <a:schemeClr val="bg1"/>
                </a:solidFill>
                <a:latin typeface="Times New Roman" panose="02020603050405020304" pitchFamily="18" charset="0"/>
              </a:rPr>
              <a:t>Thuyền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ai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thấp</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thoáng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cánh</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buồm</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xa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xa</a:t>
            </a:r>
            <a:r>
              <a:rPr lang="en-US" sz="2000" i="1" dirty="0" smtClean="0">
                <a:solidFill>
                  <a:schemeClr val="bg1"/>
                </a:solidFill>
                <a:latin typeface="Times New Roman" panose="02020603050405020304" pitchFamily="18" charset="0"/>
              </a:rPr>
              <a:t>?</a:t>
            </a:r>
          </a:p>
          <a:p>
            <a:pPr>
              <a:buFont typeface="Wingdings" panose="05000000000000000000" pitchFamily="2" charset="2"/>
              <a:buNone/>
            </a:pP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Buồn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trông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ngọn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nước</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mới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sa</a:t>
            </a:r>
            <a:r>
              <a:rPr lang="en-US" sz="2000" i="1" dirty="0" smtClean="0">
                <a:solidFill>
                  <a:schemeClr val="bg1"/>
                </a:solidFill>
                <a:latin typeface="Times New Roman" panose="02020603050405020304" pitchFamily="18" charset="0"/>
              </a:rPr>
              <a:t>,</a:t>
            </a:r>
          </a:p>
          <a:p>
            <a:pPr>
              <a:buFont typeface="Wingdings" panose="05000000000000000000" pitchFamily="2" charset="2"/>
              <a:buNone/>
            </a:pPr>
            <a:r>
              <a:rPr lang="en-US" sz="2000" i="1" dirty="0" err="1" smtClean="0">
                <a:solidFill>
                  <a:schemeClr val="bg1"/>
                </a:solidFill>
                <a:latin typeface="Times New Roman" panose="02020603050405020304" pitchFamily="18" charset="0"/>
              </a:rPr>
              <a:t>Hoa</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trôi</a:t>
            </a:r>
            <a:r>
              <a:rPr lang="en-US" sz="2000" i="1" dirty="0" smtClean="0">
                <a:solidFill>
                  <a:schemeClr val="bg1"/>
                </a:solidFill>
                <a:latin typeface="Times New Roman" panose="02020603050405020304" pitchFamily="18" charset="0"/>
              </a:rPr>
              <a:t> man </a:t>
            </a:r>
            <a:r>
              <a:rPr lang="en-US" sz="2000" i="1" dirty="0" err="1" smtClean="0">
                <a:solidFill>
                  <a:schemeClr val="bg1"/>
                </a:solidFill>
                <a:latin typeface="Times New Roman" panose="02020603050405020304" pitchFamily="18" charset="0"/>
              </a:rPr>
              <a:t>mác</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biết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là</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về</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đâu</a:t>
            </a:r>
            <a:r>
              <a:rPr lang="en-US" sz="2000" i="1" dirty="0" smtClean="0">
                <a:solidFill>
                  <a:schemeClr val="bg1"/>
                </a:solidFill>
                <a:latin typeface="Times New Roman" panose="02020603050405020304" pitchFamily="18" charset="0"/>
              </a:rPr>
              <a:t> ?</a:t>
            </a:r>
          </a:p>
          <a:p>
            <a:pPr>
              <a:buFont typeface="Wingdings" panose="05000000000000000000" pitchFamily="2" charset="2"/>
              <a:buNone/>
            </a:pP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Buồn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trông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nội</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cỏ</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rầu</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rầu</a:t>
            </a:r>
            <a:r>
              <a:rPr lang="en-US" sz="2000" i="1" dirty="0" smtClean="0">
                <a:solidFill>
                  <a:schemeClr val="bg1"/>
                </a:solidFill>
                <a:latin typeface="Times New Roman" panose="02020603050405020304" pitchFamily="18" charset="0"/>
              </a:rPr>
              <a:t>,</a:t>
            </a:r>
          </a:p>
          <a:p>
            <a:pPr>
              <a:buFont typeface="Wingdings" panose="05000000000000000000" pitchFamily="2" charset="2"/>
              <a:buNone/>
            </a:pPr>
            <a:r>
              <a:rPr lang="en-US" sz="2000" i="1" dirty="0" err="1" smtClean="0">
                <a:solidFill>
                  <a:schemeClr val="bg1"/>
                </a:solidFill>
                <a:latin typeface="Times New Roman" panose="02020603050405020304" pitchFamily="18" charset="0"/>
              </a:rPr>
              <a:t>Chân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mây</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mạt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đất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một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màu</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xanh</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xanh</a:t>
            </a:r>
            <a:r>
              <a:rPr lang="en-US" sz="2000" i="1" dirty="0" smtClean="0">
                <a:solidFill>
                  <a:schemeClr val="bg1"/>
                </a:solidFill>
                <a:latin typeface="Times New Roman" panose="02020603050405020304" pitchFamily="18" charset="0"/>
              </a:rPr>
              <a:t>.</a:t>
            </a:r>
          </a:p>
          <a:p>
            <a:pPr>
              <a:buFont typeface="Wingdings" panose="05000000000000000000" pitchFamily="2" charset="2"/>
              <a:buNone/>
            </a:pP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Buồn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trông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gió</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cuốn</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mặt</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duềnh</a:t>
            </a:r>
            <a:r>
              <a:rPr lang="en-US" sz="2000" i="1" dirty="0" smtClean="0">
                <a:solidFill>
                  <a:schemeClr val="bg1"/>
                </a:solidFill>
                <a:latin typeface="Times New Roman" panose="02020603050405020304" pitchFamily="18" charset="0"/>
              </a:rPr>
              <a:t>,</a:t>
            </a:r>
          </a:p>
          <a:p>
            <a:pPr>
              <a:buFont typeface="Wingdings" panose="05000000000000000000" pitchFamily="2" charset="2"/>
              <a:buNone/>
            </a:pPr>
            <a:r>
              <a:rPr lang="en-US" sz="2000" i="1" dirty="0" err="1" smtClean="0">
                <a:solidFill>
                  <a:schemeClr val="bg1"/>
                </a:solidFill>
                <a:latin typeface="Times New Roman" panose="02020603050405020304" pitchFamily="18" charset="0"/>
              </a:rPr>
              <a:t>Ầm</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ầm</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tiếng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sóng</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kêu</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quanh</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ghế</a:t>
            </a:r>
            <a:r>
              <a:rPr lang="en-US" sz="2000" i="1" dirty="0" smtClean="0">
                <a:solidFill>
                  <a:schemeClr val="bg1"/>
                </a:solidFill>
                <a:latin typeface="Times New Roman" panose="02020603050405020304" pitchFamily="18" charset="0"/>
              </a:rPr>
              <a:t> </a:t>
            </a:r>
            <a:r>
              <a:rPr lang="en-US" sz="2000" i="1" dirty="0" err="1" smtClean="0">
                <a:solidFill>
                  <a:schemeClr val="bg1"/>
                </a:solidFill>
                <a:latin typeface="Times New Roman" panose="02020603050405020304" pitchFamily="18" charset="0"/>
              </a:rPr>
              <a:t>ngồi</a:t>
            </a:r>
            <a:r>
              <a:rPr lang="en-US" sz="2000" i="1" dirty="0" smtClean="0">
                <a:solidFill>
                  <a:schemeClr val="bg1"/>
                </a:solidFill>
                <a:latin typeface="Times New Roman" panose="02020603050405020304" pitchFamily="18" charset="0"/>
              </a:rPr>
              <a:t>.</a:t>
            </a:r>
          </a:p>
          <a:p>
            <a:pPr>
              <a:buFont typeface="Wingdings" panose="05000000000000000000" pitchFamily="2" charset="2"/>
              <a:buNone/>
            </a:pPr>
            <a:r>
              <a:rPr lang="en-US" sz="2000" i="1" dirty="0" smtClean="0">
                <a:solidFill>
                  <a:schemeClr val="bg1"/>
                </a:solidFill>
                <a:latin typeface="Times New Roman" panose="02020603050405020304" pitchFamily="18" charset="0"/>
              </a:rPr>
              <a:t>             (</a:t>
            </a:r>
            <a:r>
              <a:rPr lang="en-US" sz="1600" i="1" dirty="0" smtClean="0">
                <a:solidFill>
                  <a:schemeClr val="bg1"/>
                </a:solidFill>
                <a:latin typeface="Times New Roman" panose="02020603050405020304" pitchFamily="18" charset="0"/>
              </a:rPr>
              <a:t>TRÍCH TRUYỆN KIỀU-NGUYỄN DU)</a:t>
            </a:r>
            <a:endParaRPr lang="en-US" sz="1600" i="1" dirty="0">
              <a:solidFill>
                <a:schemeClr val="bg1"/>
              </a:solidFill>
              <a:latin typeface="Times New Roman" panose="02020603050405020304" pitchFamily="18" charset="0"/>
            </a:endParaRPr>
          </a:p>
        </p:txBody>
      </p:sp>
    </p:spTree>
    <p:extLst>
      <p:ext uri="{BB962C8B-B14F-4D97-AF65-F5344CB8AC3E}">
        <p14:creationId xmlns:p14="http://schemas.microsoft.com/office/powerpoint/2010/main" val="495702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ChangeArrowheads="1"/>
          </p:cNvSpPr>
          <p:nvPr/>
        </p:nvSpPr>
        <p:spPr bwMode="auto">
          <a:xfrm>
            <a:off x="190500" y="76200"/>
            <a:ext cx="3695700"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a:solidFill>
                  <a:schemeClr val="bg1"/>
                </a:solidFill>
                <a:latin typeface="Times New Roman" panose="02020603050405020304" pitchFamily="18" charset="0"/>
              </a:rPr>
              <a:t>I. TÌM HIỂU CHUNG</a:t>
            </a:r>
          </a:p>
        </p:txBody>
      </p:sp>
      <p:sp>
        <p:nvSpPr>
          <p:cNvPr id="6" name="Rectangle 7"/>
          <p:cNvSpPr>
            <a:spLocks noChangeArrowheads="1"/>
          </p:cNvSpPr>
          <p:nvPr/>
        </p:nvSpPr>
        <p:spPr bwMode="auto">
          <a:xfrm>
            <a:off x="342900" y="762000"/>
            <a:ext cx="3441309"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2. </a:t>
            </a:r>
            <a:r>
              <a:rPr lang="en-US" sz="2800" b="1" dirty="0" err="1" smtClean="0">
                <a:solidFill>
                  <a:schemeClr val="bg1"/>
                </a:solidFill>
                <a:latin typeface="Times New Roman" panose="02020603050405020304" pitchFamily="18" charset="0"/>
              </a:rPr>
              <a:t>Đọc</a:t>
            </a:r>
            <a:r>
              <a:rPr lang="en-US" sz="2800" b="1" dirty="0" smtClean="0">
                <a:solidFill>
                  <a:schemeClr val="bg1"/>
                </a:solidFill>
                <a:latin typeface="Times New Roman" panose="02020603050405020304" pitchFamily="18" charset="0"/>
              </a:rPr>
              <a:t> – chia </a:t>
            </a:r>
            <a:r>
              <a:rPr lang="en-US" sz="2800" b="1" dirty="0" err="1" smtClean="0">
                <a:solidFill>
                  <a:schemeClr val="bg1"/>
                </a:solidFill>
                <a:latin typeface="Times New Roman" panose="02020603050405020304" pitchFamily="18" charset="0"/>
              </a:rPr>
              <a:t>bố</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cục</a:t>
            </a:r>
            <a:endParaRPr lang="en-US" sz="2800" b="1" dirty="0">
              <a:solidFill>
                <a:schemeClr val="bg1"/>
              </a:solidFill>
              <a:latin typeface="Times New Roman" panose="02020603050405020304" pitchFamily="18" charset="0"/>
            </a:endParaRPr>
          </a:p>
        </p:txBody>
      </p:sp>
      <p:sp>
        <p:nvSpPr>
          <p:cNvPr id="10" name="TextBox 9"/>
          <p:cNvSpPr txBox="1"/>
          <p:nvPr/>
        </p:nvSpPr>
        <p:spPr>
          <a:xfrm>
            <a:off x="5047129" y="939053"/>
            <a:ext cx="5874503" cy="830997"/>
          </a:xfrm>
          <a:prstGeom prst="rect">
            <a:avLst/>
          </a:prstGeom>
          <a:noFill/>
        </p:spPr>
        <p:txBody>
          <a:bodyPr wrap="square" rtlCol="0">
            <a:spAutoFit/>
          </a:bodyPr>
          <a:lstStyle/>
          <a:p>
            <a:r>
              <a:rPr lang="en-US" sz="4800" b="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Kiều</a:t>
            </a:r>
            <a:r>
              <a:rPr lang="en-US" sz="48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 ở </a:t>
            </a:r>
            <a:r>
              <a:rPr lang="en-US" sz="4800" b="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lầu</a:t>
            </a:r>
            <a:r>
              <a:rPr lang="en-US" sz="48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 </a:t>
            </a:r>
            <a:r>
              <a:rPr lang="en-US" sz="4800" b="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Ngưng</a:t>
            </a:r>
            <a:r>
              <a:rPr lang="en-US" sz="48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 </a:t>
            </a:r>
            <a:r>
              <a:rPr lang="en-US" sz="4800" b="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rPr>
              <a:t>Bích</a:t>
            </a:r>
            <a:endParaRPr lang="en-US" sz="4800"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hiller" panose="04020404031007020602" pitchFamily="82" charset="0"/>
            </a:endParaRPr>
          </a:p>
        </p:txBody>
      </p:sp>
      <p:graphicFrame>
        <p:nvGraphicFramePr>
          <p:cNvPr id="11" name="Diagram 10"/>
          <p:cNvGraphicFramePr/>
          <p:nvPr>
            <p:extLst>
              <p:ext uri="{D42A27DB-BD31-4B8C-83A1-F6EECF244321}">
                <p14:modId xmlns:p14="http://schemas.microsoft.com/office/powerpoint/2010/main" val="2749513698"/>
              </p:ext>
            </p:extLst>
          </p:nvPr>
        </p:nvGraphicFramePr>
        <p:xfrm>
          <a:off x="4831609" y="1770050"/>
          <a:ext cx="6775824" cy="4672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63554" y="4325339"/>
            <a:ext cx="2294664" cy="12048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Picture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564698" y="2000882"/>
            <a:ext cx="2302338" cy="23023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Picture 1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32861" y="3805679"/>
            <a:ext cx="2302338" cy="23023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5" name="TextBox 14"/>
          <p:cNvSpPr txBox="1"/>
          <p:nvPr/>
        </p:nvSpPr>
        <p:spPr>
          <a:xfrm>
            <a:off x="4916342" y="2441616"/>
            <a:ext cx="1202066" cy="461665"/>
          </a:xfrm>
          <a:prstGeom prst="rect">
            <a:avLst/>
          </a:prstGeom>
          <a:noFill/>
        </p:spPr>
        <p:txBody>
          <a:bodyPr wrap="square" rtlCol="0">
            <a:spAutoFit/>
          </a:bodyPr>
          <a:lstStyle/>
          <a:p>
            <a:pPr algn="ctr"/>
            <a:r>
              <a:rPr lang="en-US" sz="2400" b="1" dirty="0" err="1" smtClean="0"/>
              <a:t>Đoạn</a:t>
            </a:r>
            <a:r>
              <a:rPr lang="en-US" sz="2400" b="1" dirty="0" smtClean="0"/>
              <a:t> 1</a:t>
            </a:r>
            <a:endParaRPr lang="en-US" sz="2400" b="1" dirty="0"/>
          </a:p>
        </p:txBody>
      </p:sp>
      <p:sp>
        <p:nvSpPr>
          <p:cNvPr id="16" name="TextBox 15"/>
          <p:cNvSpPr txBox="1"/>
          <p:nvPr/>
        </p:nvSpPr>
        <p:spPr>
          <a:xfrm>
            <a:off x="5212575" y="3841555"/>
            <a:ext cx="1202066" cy="461665"/>
          </a:xfrm>
          <a:prstGeom prst="rect">
            <a:avLst/>
          </a:prstGeom>
          <a:noFill/>
        </p:spPr>
        <p:txBody>
          <a:bodyPr wrap="square" rtlCol="0">
            <a:spAutoFit/>
          </a:bodyPr>
          <a:lstStyle/>
          <a:p>
            <a:pPr algn="ctr"/>
            <a:r>
              <a:rPr lang="en-US" sz="2400" b="1" dirty="0" err="1" smtClean="0"/>
              <a:t>Đoạn</a:t>
            </a:r>
            <a:r>
              <a:rPr lang="en-US" sz="2400" b="1" dirty="0" smtClean="0"/>
              <a:t> 2</a:t>
            </a:r>
            <a:endParaRPr lang="en-US" sz="2400" b="1" dirty="0"/>
          </a:p>
        </p:txBody>
      </p:sp>
      <p:sp>
        <p:nvSpPr>
          <p:cNvPr id="17" name="TextBox 16"/>
          <p:cNvSpPr txBox="1"/>
          <p:nvPr/>
        </p:nvSpPr>
        <p:spPr>
          <a:xfrm>
            <a:off x="4867036" y="5263613"/>
            <a:ext cx="1202066" cy="461665"/>
          </a:xfrm>
          <a:prstGeom prst="rect">
            <a:avLst/>
          </a:prstGeom>
          <a:noFill/>
        </p:spPr>
        <p:txBody>
          <a:bodyPr wrap="square" rtlCol="0">
            <a:spAutoFit/>
          </a:bodyPr>
          <a:lstStyle/>
          <a:p>
            <a:pPr algn="ctr"/>
            <a:r>
              <a:rPr lang="en-US" sz="2400" b="1" dirty="0" err="1" smtClean="0"/>
              <a:t>Đoạn</a:t>
            </a:r>
            <a:r>
              <a:rPr lang="en-US" sz="2400" b="1" dirty="0" smtClean="0"/>
              <a:t> 3</a:t>
            </a:r>
            <a:endParaRPr lang="en-US" sz="2400" b="1" dirty="0"/>
          </a:p>
        </p:txBody>
      </p:sp>
    </p:spTree>
    <p:extLst>
      <p:ext uri="{BB962C8B-B14F-4D97-AF65-F5344CB8AC3E}">
        <p14:creationId xmlns:p14="http://schemas.microsoft.com/office/powerpoint/2010/main" val="124022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in)">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Graphic spid="11"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90499" y="76200"/>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42900" y="762000"/>
            <a:ext cx="5466229"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1. </a:t>
            </a:r>
            <a:r>
              <a:rPr lang="en-US" sz="2800" b="1" dirty="0" err="1" smtClean="0">
                <a:solidFill>
                  <a:schemeClr val="bg1"/>
                </a:solidFill>
                <a:latin typeface="Times New Roman" panose="02020603050405020304" pitchFamily="18" charset="0"/>
              </a:rPr>
              <a:t>Cảnh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ngộ</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và</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nỗi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niềm</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của</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Kiều</a:t>
            </a:r>
            <a:endParaRPr lang="en-US" sz="2800" b="1" dirty="0">
              <a:solidFill>
                <a:schemeClr val="bg1"/>
              </a:solidFill>
              <a:latin typeface="Times New Roman" panose="02020603050405020304" pitchFamily="18" charset="0"/>
            </a:endParaRPr>
          </a:p>
        </p:txBody>
      </p:sp>
      <p:sp>
        <p:nvSpPr>
          <p:cNvPr id="6" name="TextBox 5"/>
          <p:cNvSpPr txBox="1">
            <a:spLocks noChangeArrowheads="1"/>
          </p:cNvSpPr>
          <p:nvPr/>
        </p:nvSpPr>
        <p:spPr bwMode="auto">
          <a:xfrm>
            <a:off x="504548" y="2075048"/>
            <a:ext cx="10591800" cy="1570037"/>
          </a:xfrm>
          <a:prstGeom prst="rect">
            <a:avLst/>
          </a:prstGeom>
          <a:solidFill>
            <a:schemeClr val="bg1"/>
          </a:solidFill>
          <a:ln w="38100">
            <a:solidFill>
              <a:schemeClr val="tx2">
                <a:lumMod val="60000"/>
                <a:lumOff val="40000"/>
              </a:schemeClr>
            </a:solidFill>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sym typeface="Wingdings" panose="05000000000000000000" pitchFamily="2" charset="2"/>
              </a:rPr>
              <a:t> </a:t>
            </a:r>
            <a:r>
              <a:rPr lang="en-US"/>
              <a:t>thường được sử dụng để chỉ người con gái đẹp trong gia đình quyền quý thời xưa bị </a:t>
            </a:r>
            <a:r>
              <a:rPr lang="en-US" b="1"/>
              <a:t>khóa kín tuổi xuân </a:t>
            </a:r>
            <a:r>
              <a:rPr lang="en-US"/>
              <a:t>trong những khuôn khổ, phép tắc của gia đình và xã hội. </a:t>
            </a:r>
          </a:p>
          <a:p>
            <a:r>
              <a:rPr lang="en-US">
                <a:sym typeface="Wingdings" panose="05000000000000000000" pitchFamily="2" charset="2"/>
              </a:rPr>
              <a:t> </a:t>
            </a:r>
            <a:r>
              <a:rPr lang="en-US"/>
              <a:t>Ở đây, Nguyễn Du đã sử dụng từ </a:t>
            </a:r>
            <a:r>
              <a:rPr lang="en-US" b="1">
                <a:solidFill>
                  <a:srgbClr val="FF0000"/>
                </a:solidFill>
              </a:rPr>
              <a:t>khóa xuân </a:t>
            </a:r>
            <a:r>
              <a:rPr lang="en-US"/>
              <a:t>để mỉa mai nói về cảnh ngộ xót xa, trớ trêu của </a:t>
            </a:r>
            <a:r>
              <a:rPr lang="en-US" b="1" i="1">
                <a:solidFill>
                  <a:srgbClr val="FF0000"/>
                </a:solidFill>
              </a:rPr>
              <a:t>Kiều đang bị giam lỏng ở lầu Ngưng Bích của Kiều</a:t>
            </a:r>
          </a:p>
        </p:txBody>
      </p:sp>
      <p:sp>
        <p:nvSpPr>
          <p:cNvPr id="7" name="Rectangle 6"/>
          <p:cNvSpPr>
            <a:spLocks noChangeArrowheads="1"/>
          </p:cNvSpPr>
          <p:nvPr/>
        </p:nvSpPr>
        <p:spPr bwMode="auto">
          <a:xfrm>
            <a:off x="315635" y="1509898"/>
            <a:ext cx="3559175" cy="523875"/>
          </a:xfrm>
          <a:prstGeom prst="rect">
            <a:avLst/>
          </a:prstGeom>
          <a:solidFill>
            <a:schemeClr val="tx2">
              <a:lumMod val="40000"/>
              <a:lumOff val="60000"/>
            </a:schemeClr>
          </a:solidFill>
          <a:ln>
            <a:noFill/>
          </a:ln>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sz="2800"/>
              <a:t>Hai chữ </a:t>
            </a:r>
            <a:r>
              <a:rPr lang="en-US" sz="2800" b="1">
                <a:solidFill>
                  <a:srgbClr val="FF0000"/>
                </a:solidFill>
              </a:rPr>
              <a:t>khóa xuân</a:t>
            </a:r>
            <a:r>
              <a:rPr lang="en-US" sz="2800"/>
              <a:t>: </a:t>
            </a:r>
          </a:p>
        </p:txBody>
      </p:sp>
      <p:sp>
        <p:nvSpPr>
          <p:cNvPr id="8" name="Rectangle 7"/>
          <p:cNvSpPr>
            <a:spLocks noChangeArrowheads="1"/>
          </p:cNvSpPr>
          <p:nvPr/>
        </p:nvSpPr>
        <p:spPr bwMode="auto">
          <a:xfrm>
            <a:off x="315635" y="3797485"/>
            <a:ext cx="7123113" cy="523875"/>
          </a:xfrm>
          <a:prstGeom prst="rect">
            <a:avLst/>
          </a:prstGeom>
          <a:solidFill>
            <a:schemeClr val="tx2">
              <a:lumMod val="40000"/>
              <a:lumOff val="60000"/>
            </a:schemeClr>
          </a:solidFill>
          <a:ln>
            <a:noFill/>
          </a:ln>
        </p:spPr>
        <p:txBody>
          <a:bodyPr wrap="none">
            <a:spAutoFit/>
          </a:bodyPr>
          <a:lstStyle>
            <a:lvl1pPr marL="457200" indent="-4572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Wingdings" panose="05000000000000000000" pitchFamily="2" charset="2"/>
              <a:buChar char="v"/>
            </a:pPr>
            <a:r>
              <a:rPr lang="en-US" sz="2800" b="1"/>
              <a:t>Quang cảnh xung quanh lầu Ngưng Bích: </a:t>
            </a:r>
          </a:p>
        </p:txBody>
      </p:sp>
      <p:sp>
        <p:nvSpPr>
          <p:cNvPr id="9" name="TextBox 8"/>
          <p:cNvSpPr txBox="1">
            <a:spLocks noChangeArrowheads="1"/>
          </p:cNvSpPr>
          <p:nvPr/>
        </p:nvSpPr>
        <p:spPr bwMode="auto">
          <a:xfrm>
            <a:off x="504548" y="4516623"/>
            <a:ext cx="10591800" cy="461962"/>
          </a:xfrm>
          <a:prstGeom prst="rect">
            <a:avLst/>
          </a:prstGeom>
          <a:solidFill>
            <a:schemeClr val="bg1"/>
          </a:solidFill>
          <a:ln w="28575">
            <a:solidFill>
              <a:schemeClr val="tx2">
                <a:lumMod val="60000"/>
                <a:lumOff val="40000"/>
              </a:schemeClr>
            </a:solid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a:t>+ </a:t>
            </a:r>
            <a:r>
              <a:rPr lang="en-US" dirty="0" err="1"/>
              <a:t>Hình</a:t>
            </a:r>
            <a:r>
              <a:rPr lang="en-US" dirty="0"/>
              <a:t> </a:t>
            </a:r>
            <a:r>
              <a:rPr lang="en-US" dirty="0" err="1"/>
              <a:t>ảnh</a:t>
            </a:r>
            <a:r>
              <a:rPr lang="en-US" dirty="0"/>
              <a:t> </a:t>
            </a:r>
            <a:r>
              <a:rPr lang="en-US" b="1" i="1" dirty="0"/>
              <a:t>non </a:t>
            </a:r>
            <a:r>
              <a:rPr lang="en-US" b="1" i="1" dirty="0" err="1"/>
              <a:t>xa</a:t>
            </a:r>
            <a:r>
              <a:rPr lang="en-US" b="1" i="1" dirty="0"/>
              <a:t>, </a:t>
            </a:r>
            <a:r>
              <a:rPr lang="en-US" b="1" i="1" dirty="0" err="1"/>
              <a:t>trăng</a:t>
            </a:r>
            <a:r>
              <a:rPr lang="en-US" b="1" i="1" dirty="0"/>
              <a:t> </a:t>
            </a:r>
            <a:r>
              <a:rPr lang="en-US" b="1" i="1" dirty="0" err="1"/>
              <a:t>ngần</a:t>
            </a:r>
            <a:endParaRPr lang="en-US" b="1" i="1" dirty="0"/>
          </a:p>
        </p:txBody>
      </p:sp>
      <p:sp>
        <p:nvSpPr>
          <p:cNvPr id="10" name="TextBox 9"/>
          <p:cNvSpPr txBox="1">
            <a:spLocks noChangeArrowheads="1"/>
          </p:cNvSpPr>
          <p:nvPr/>
        </p:nvSpPr>
        <p:spPr bwMode="auto">
          <a:xfrm>
            <a:off x="504548" y="4978585"/>
            <a:ext cx="10591800" cy="830263"/>
          </a:xfrm>
          <a:prstGeom prst="rect">
            <a:avLst/>
          </a:prstGeom>
          <a:solidFill>
            <a:schemeClr val="bg1"/>
          </a:solidFill>
          <a:ln w="28575">
            <a:solidFill>
              <a:schemeClr val="tx2">
                <a:lumMod val="60000"/>
                <a:lumOff val="40000"/>
              </a:schemeClr>
            </a:solid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sym typeface="Wingdings" panose="05000000000000000000" pitchFamily="2" charset="2"/>
              </a:rPr>
              <a:t> Gợi không gian dài, rộng, cao, sâu vô tận. Đồng thời gợi sự chơ vơ, chênh vênh, trơ trọi của lầu Ngưng Bích</a:t>
            </a:r>
            <a:endParaRPr lang="en-US" b="1" i="1">
              <a:solidFill>
                <a:srgbClr val="FF0000"/>
              </a:solidFill>
            </a:endParaRPr>
          </a:p>
        </p:txBody>
      </p:sp>
      <p:sp>
        <p:nvSpPr>
          <p:cNvPr id="11" name="TextBox 10"/>
          <p:cNvSpPr txBox="1">
            <a:spLocks noChangeArrowheads="1"/>
          </p:cNvSpPr>
          <p:nvPr/>
        </p:nvSpPr>
        <p:spPr bwMode="auto">
          <a:xfrm>
            <a:off x="510151" y="5808848"/>
            <a:ext cx="10586197" cy="461962"/>
          </a:xfrm>
          <a:prstGeom prst="rect">
            <a:avLst/>
          </a:prstGeom>
          <a:solidFill>
            <a:schemeClr val="bg1"/>
          </a:solidFill>
          <a:ln w="28575">
            <a:solidFill>
              <a:schemeClr val="tx2">
                <a:lumMod val="60000"/>
                <a:lumOff val="40000"/>
              </a:schemeClr>
            </a:solid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a:t>+ </a:t>
            </a:r>
            <a:r>
              <a:rPr lang="en-US" dirty="0" err="1"/>
              <a:t>Từ</a:t>
            </a:r>
            <a:r>
              <a:rPr lang="en-US" dirty="0"/>
              <a:t> </a:t>
            </a:r>
            <a:r>
              <a:rPr lang="en-US" dirty="0" err="1"/>
              <a:t>láy</a:t>
            </a:r>
            <a:r>
              <a:rPr lang="en-US" dirty="0"/>
              <a:t>: </a:t>
            </a:r>
            <a:r>
              <a:rPr lang="en-US" b="1" i="1" dirty="0" err="1"/>
              <a:t>bát</a:t>
            </a:r>
            <a:r>
              <a:rPr lang="en-US" b="1" i="1" dirty="0"/>
              <a:t> </a:t>
            </a:r>
            <a:r>
              <a:rPr lang="en-US" b="1" i="1" dirty="0" err="1"/>
              <a:t>ngát</a:t>
            </a:r>
            <a:endParaRPr lang="en-US" b="1" i="1" dirty="0"/>
          </a:p>
        </p:txBody>
      </p:sp>
      <p:sp>
        <p:nvSpPr>
          <p:cNvPr id="12" name="TextBox 11"/>
          <p:cNvSpPr txBox="1">
            <a:spLocks noChangeArrowheads="1"/>
          </p:cNvSpPr>
          <p:nvPr/>
        </p:nvSpPr>
        <p:spPr bwMode="auto">
          <a:xfrm>
            <a:off x="504548" y="6224773"/>
            <a:ext cx="10591800" cy="461962"/>
          </a:xfrm>
          <a:prstGeom prst="rect">
            <a:avLst/>
          </a:prstGeom>
          <a:solidFill>
            <a:schemeClr val="bg1"/>
          </a:solidFill>
          <a:ln w="28575">
            <a:solidFill>
              <a:schemeClr val="tx2">
                <a:lumMod val="60000"/>
                <a:lumOff val="40000"/>
              </a:schemeClr>
            </a:solid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sym typeface="Wingdings" panose="05000000000000000000" pitchFamily="2" charset="2"/>
              </a:rPr>
              <a:t> Tô đậm hơn cái vô cùng, vô tận của không gian</a:t>
            </a:r>
            <a:endParaRPr lang="en-US" b="1" i="1">
              <a:solidFill>
                <a:srgbClr val="FF0000"/>
              </a:solidFill>
            </a:endParaRPr>
          </a:p>
        </p:txBody>
      </p:sp>
      <p:sp>
        <p:nvSpPr>
          <p:cNvPr id="13" name="Rectangle 4"/>
          <p:cNvSpPr>
            <a:spLocks noChangeArrowheads="1"/>
          </p:cNvSpPr>
          <p:nvPr/>
        </p:nvSpPr>
        <p:spPr bwMode="auto">
          <a:xfrm>
            <a:off x="6405563" y="152400"/>
            <a:ext cx="5105400" cy="75723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buFont typeface="Wingdings" panose="05000000000000000000" pitchFamily="2" charset="2"/>
              <a:buNone/>
            </a:pPr>
            <a:r>
              <a:rPr lang="en-US" i="1" dirty="0" smtClean="0">
                <a:solidFill>
                  <a:srgbClr val="002060"/>
                </a:solidFill>
              </a:rPr>
              <a:t>     </a:t>
            </a:r>
            <a:r>
              <a:rPr lang="en-US" i="1" dirty="0" err="1" smtClean="0">
                <a:solidFill>
                  <a:srgbClr val="002060"/>
                </a:solidFill>
              </a:rPr>
              <a:t>Trước</a:t>
            </a:r>
            <a:r>
              <a:rPr lang="en-US" i="1" dirty="0" smtClean="0">
                <a:solidFill>
                  <a:srgbClr val="002060"/>
                </a:solidFill>
              </a:rPr>
              <a:t> </a:t>
            </a:r>
            <a:r>
              <a:rPr lang="en-US" i="1" dirty="0" err="1">
                <a:solidFill>
                  <a:srgbClr val="002060"/>
                </a:solidFill>
              </a:rPr>
              <a:t>lầu</a:t>
            </a:r>
            <a:r>
              <a:rPr lang="en-US" i="1" dirty="0">
                <a:solidFill>
                  <a:srgbClr val="002060"/>
                </a:solidFill>
              </a:rPr>
              <a:t> </a:t>
            </a:r>
            <a:r>
              <a:rPr lang="en-US" i="1" dirty="0" err="1">
                <a:solidFill>
                  <a:srgbClr val="002060"/>
                </a:solidFill>
              </a:rPr>
              <a:t>Ngưng</a:t>
            </a:r>
            <a:r>
              <a:rPr lang="en-US" i="1" dirty="0">
                <a:solidFill>
                  <a:srgbClr val="002060"/>
                </a:solidFill>
              </a:rPr>
              <a:t> </a:t>
            </a:r>
            <a:r>
              <a:rPr lang="en-US" i="1" dirty="0" err="1">
                <a:solidFill>
                  <a:srgbClr val="002060"/>
                </a:solidFill>
              </a:rPr>
              <a:t>Bích</a:t>
            </a:r>
            <a:r>
              <a:rPr lang="en-US" i="1" dirty="0">
                <a:solidFill>
                  <a:srgbClr val="002060"/>
                </a:solidFill>
              </a:rPr>
              <a:t> </a:t>
            </a:r>
            <a:r>
              <a:rPr lang="en-US" i="1" dirty="0" err="1">
                <a:solidFill>
                  <a:srgbClr val="002060"/>
                </a:solidFill>
              </a:rPr>
              <a:t>khóa</a:t>
            </a:r>
            <a:r>
              <a:rPr lang="en-US" i="1" dirty="0">
                <a:solidFill>
                  <a:srgbClr val="002060"/>
                </a:solidFill>
              </a:rPr>
              <a:t> </a:t>
            </a:r>
            <a:r>
              <a:rPr lang="en-US" i="1" dirty="0" err="1">
                <a:solidFill>
                  <a:srgbClr val="002060"/>
                </a:solidFill>
              </a:rPr>
              <a:t>xuân</a:t>
            </a:r>
            <a:r>
              <a:rPr lang="en-US" i="1" dirty="0">
                <a:solidFill>
                  <a:srgbClr val="002060"/>
                </a:solidFill>
              </a:rPr>
              <a:t>, </a:t>
            </a:r>
          </a:p>
          <a:p>
            <a:pPr algn="ctr" eaLnBrk="1" hangingPunct="1">
              <a:lnSpc>
                <a:spcPct val="90000"/>
              </a:lnSpc>
              <a:buFont typeface="Wingdings" panose="05000000000000000000" pitchFamily="2" charset="2"/>
              <a:buNone/>
            </a:pPr>
            <a:r>
              <a:rPr lang="en-US" i="1" dirty="0" err="1">
                <a:solidFill>
                  <a:srgbClr val="002060"/>
                </a:solidFill>
              </a:rPr>
              <a:t>Vẻ</a:t>
            </a:r>
            <a:r>
              <a:rPr lang="en-US" i="1" dirty="0">
                <a:solidFill>
                  <a:srgbClr val="002060"/>
                </a:solidFill>
              </a:rPr>
              <a:t> non </a:t>
            </a:r>
            <a:r>
              <a:rPr lang="en-US" i="1" dirty="0" err="1">
                <a:solidFill>
                  <a:srgbClr val="002060"/>
                </a:solidFill>
              </a:rPr>
              <a:t>xa</a:t>
            </a:r>
            <a:r>
              <a:rPr lang="en-US" i="1" dirty="0">
                <a:solidFill>
                  <a:srgbClr val="002060"/>
                </a:solidFill>
              </a:rPr>
              <a:t> </a:t>
            </a:r>
            <a:r>
              <a:rPr lang="en-US" i="1" dirty="0" err="1">
                <a:solidFill>
                  <a:srgbClr val="002060"/>
                </a:solidFill>
              </a:rPr>
              <a:t>tấm</a:t>
            </a:r>
            <a:r>
              <a:rPr lang="en-US" i="1" dirty="0">
                <a:solidFill>
                  <a:srgbClr val="002060"/>
                </a:solidFill>
              </a:rPr>
              <a:t> </a:t>
            </a:r>
            <a:r>
              <a:rPr lang="en-US" i="1" dirty="0" err="1">
                <a:solidFill>
                  <a:srgbClr val="002060"/>
                </a:solidFill>
              </a:rPr>
              <a:t>trăng</a:t>
            </a:r>
            <a:r>
              <a:rPr lang="en-US" i="1" dirty="0">
                <a:solidFill>
                  <a:srgbClr val="002060"/>
                </a:solidFill>
              </a:rPr>
              <a:t> </a:t>
            </a:r>
            <a:r>
              <a:rPr lang="en-US" i="1" dirty="0" err="1">
                <a:solidFill>
                  <a:srgbClr val="002060"/>
                </a:solidFill>
              </a:rPr>
              <a:t>gần</a:t>
            </a:r>
            <a:r>
              <a:rPr lang="en-US" i="1" dirty="0">
                <a:solidFill>
                  <a:srgbClr val="002060"/>
                </a:solidFill>
              </a:rPr>
              <a:t> ở </a:t>
            </a:r>
            <a:r>
              <a:rPr lang="en-US" i="1" dirty="0" err="1">
                <a:solidFill>
                  <a:srgbClr val="002060"/>
                </a:solidFill>
              </a:rPr>
              <a:t>chung</a:t>
            </a:r>
            <a:r>
              <a:rPr lang="en-US" i="1" dirty="0">
                <a:solidFill>
                  <a:srgbClr val="002060"/>
                </a:solidFill>
              </a:rPr>
              <a:t>..</a:t>
            </a:r>
          </a:p>
        </p:txBody>
      </p:sp>
      <p:sp>
        <p:nvSpPr>
          <p:cNvPr id="14" name="Rectangle 5"/>
          <p:cNvSpPr>
            <a:spLocks noChangeArrowheads="1"/>
          </p:cNvSpPr>
          <p:nvPr/>
        </p:nvSpPr>
        <p:spPr bwMode="auto">
          <a:xfrm>
            <a:off x="6405563" y="909638"/>
            <a:ext cx="5105400" cy="83185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vi-VN" i="1" dirty="0"/>
              <a:t>Bốn bề bát ngát xa trông,</a:t>
            </a:r>
          </a:p>
          <a:p>
            <a:pPr algn="ctr"/>
            <a:r>
              <a:rPr lang="vi-VN" i="1" dirty="0"/>
              <a:t>Cát vàng cồn nọ bụi hồng dặm kia.</a:t>
            </a:r>
          </a:p>
        </p:txBody>
      </p:sp>
    </p:spTree>
    <p:extLst>
      <p:ext uri="{BB962C8B-B14F-4D97-AF65-F5344CB8AC3E}">
        <p14:creationId xmlns:p14="http://schemas.microsoft.com/office/powerpoint/2010/main" val="147030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90499" y="76200"/>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42900" y="762000"/>
            <a:ext cx="5466229"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1. </a:t>
            </a:r>
            <a:r>
              <a:rPr lang="en-US" sz="2800" b="1" dirty="0" err="1" smtClean="0">
                <a:solidFill>
                  <a:schemeClr val="bg1"/>
                </a:solidFill>
                <a:latin typeface="Times New Roman" panose="02020603050405020304" pitchFamily="18" charset="0"/>
              </a:rPr>
              <a:t>Cảnh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ngộ</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và</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nỗi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niềm</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của</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Kiều</a:t>
            </a:r>
            <a:endParaRPr lang="en-US" sz="2800" b="1" dirty="0">
              <a:solidFill>
                <a:schemeClr val="bg1"/>
              </a:solidFill>
              <a:latin typeface="Times New Roman" panose="02020603050405020304" pitchFamily="18" charset="0"/>
            </a:endParaRPr>
          </a:p>
        </p:txBody>
      </p:sp>
      <p:sp>
        <p:nvSpPr>
          <p:cNvPr id="6" name="Rectangle 4"/>
          <p:cNvSpPr>
            <a:spLocks noChangeArrowheads="1"/>
          </p:cNvSpPr>
          <p:nvPr/>
        </p:nvSpPr>
        <p:spPr bwMode="auto">
          <a:xfrm>
            <a:off x="2210081" y="1452749"/>
            <a:ext cx="5105400" cy="646331"/>
          </a:xfrm>
          <a:prstGeom prst="rect">
            <a:avLst/>
          </a:prstGeom>
          <a:solidFill>
            <a:schemeClr val="tx1"/>
          </a:solidFill>
          <a:ln>
            <a:solidFill>
              <a:schemeClr val="tx1"/>
            </a:solidFill>
            <a:headEnd/>
            <a:tailEnd/>
          </a:ln>
        </p:spPr>
        <p:style>
          <a:lnRef idx="2">
            <a:schemeClr val="accent1"/>
          </a:lnRef>
          <a:fillRef idx="1">
            <a:schemeClr val="lt1"/>
          </a:fillRef>
          <a:effectRef idx="0">
            <a:schemeClr val="accent1"/>
          </a:effectRef>
          <a:fontRef idx="minor">
            <a:schemeClr val="dk1"/>
          </a:fontRef>
        </p:style>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buFont typeface="Wingdings" panose="05000000000000000000" pitchFamily="2" charset="2"/>
              <a:buNone/>
            </a:pPr>
            <a:r>
              <a:rPr lang="en-US" sz="2000" b="1" i="1" dirty="0" smtClean="0">
                <a:solidFill>
                  <a:schemeClr val="bg1"/>
                </a:solidFill>
              </a:rPr>
              <a:t>              </a:t>
            </a:r>
            <a:r>
              <a:rPr lang="en-US" sz="2000" b="1" i="1" dirty="0" err="1" smtClean="0">
                <a:solidFill>
                  <a:schemeClr val="bg1"/>
                </a:solidFill>
              </a:rPr>
              <a:t>Trước</a:t>
            </a:r>
            <a:r>
              <a:rPr lang="en-US" sz="2000" b="1" i="1" dirty="0" smtClean="0">
                <a:solidFill>
                  <a:schemeClr val="bg1"/>
                </a:solidFill>
              </a:rPr>
              <a:t> </a:t>
            </a:r>
            <a:r>
              <a:rPr lang="en-US" sz="2000" b="1" i="1" dirty="0" err="1" smtClean="0">
                <a:solidFill>
                  <a:schemeClr val="bg1"/>
                </a:solidFill>
              </a:rPr>
              <a:t>lầu</a:t>
            </a:r>
            <a:r>
              <a:rPr lang="en-US" sz="2000" b="1" i="1" dirty="0" smtClean="0">
                <a:solidFill>
                  <a:schemeClr val="bg1"/>
                </a:solidFill>
              </a:rPr>
              <a:t> </a:t>
            </a:r>
            <a:r>
              <a:rPr lang="en-US" sz="2000" b="1" i="1" dirty="0" err="1">
                <a:solidFill>
                  <a:schemeClr val="bg1"/>
                </a:solidFill>
              </a:rPr>
              <a:t>Ngưng</a:t>
            </a:r>
            <a:r>
              <a:rPr lang="en-US" sz="2000" b="1" i="1" dirty="0">
                <a:solidFill>
                  <a:schemeClr val="bg1"/>
                </a:solidFill>
              </a:rPr>
              <a:t> </a:t>
            </a:r>
            <a:r>
              <a:rPr lang="en-US" sz="2000" b="1" i="1" dirty="0" err="1">
                <a:solidFill>
                  <a:schemeClr val="bg1"/>
                </a:solidFill>
              </a:rPr>
              <a:t>Bích</a:t>
            </a:r>
            <a:r>
              <a:rPr lang="en-US" sz="2000" b="1" i="1" dirty="0">
                <a:solidFill>
                  <a:schemeClr val="bg1"/>
                </a:solidFill>
              </a:rPr>
              <a:t> </a:t>
            </a:r>
            <a:r>
              <a:rPr lang="en-US" sz="2000" b="1" i="1" dirty="0" err="1">
                <a:solidFill>
                  <a:schemeClr val="bg1"/>
                </a:solidFill>
              </a:rPr>
              <a:t>khóa</a:t>
            </a:r>
            <a:r>
              <a:rPr lang="en-US" sz="2000" b="1" i="1" dirty="0">
                <a:solidFill>
                  <a:schemeClr val="bg1"/>
                </a:solidFill>
              </a:rPr>
              <a:t> </a:t>
            </a:r>
            <a:r>
              <a:rPr lang="en-US" sz="2000" b="1" i="1" dirty="0" err="1">
                <a:solidFill>
                  <a:schemeClr val="bg1"/>
                </a:solidFill>
              </a:rPr>
              <a:t>xuân</a:t>
            </a:r>
            <a:r>
              <a:rPr lang="en-US" sz="2000" b="1" i="1" dirty="0">
                <a:solidFill>
                  <a:schemeClr val="bg1"/>
                </a:solidFill>
              </a:rPr>
              <a:t>, </a:t>
            </a:r>
          </a:p>
          <a:p>
            <a:pPr algn="ctr" eaLnBrk="1" hangingPunct="1">
              <a:lnSpc>
                <a:spcPct val="90000"/>
              </a:lnSpc>
              <a:buFont typeface="Wingdings" panose="05000000000000000000" pitchFamily="2" charset="2"/>
              <a:buNone/>
            </a:pPr>
            <a:r>
              <a:rPr lang="en-US" sz="2000" b="1" i="1" dirty="0" err="1">
                <a:solidFill>
                  <a:schemeClr val="bg1"/>
                </a:solidFill>
              </a:rPr>
              <a:t>Vẻ</a:t>
            </a:r>
            <a:r>
              <a:rPr lang="en-US" sz="2000" b="1" i="1" dirty="0">
                <a:solidFill>
                  <a:schemeClr val="bg1"/>
                </a:solidFill>
              </a:rPr>
              <a:t> non </a:t>
            </a:r>
            <a:r>
              <a:rPr lang="en-US" sz="2000" b="1" i="1" dirty="0" err="1">
                <a:solidFill>
                  <a:schemeClr val="bg1"/>
                </a:solidFill>
              </a:rPr>
              <a:t>xa</a:t>
            </a:r>
            <a:r>
              <a:rPr lang="en-US" sz="2000" b="1" i="1" dirty="0">
                <a:solidFill>
                  <a:schemeClr val="bg1"/>
                </a:solidFill>
              </a:rPr>
              <a:t> </a:t>
            </a:r>
            <a:r>
              <a:rPr lang="en-US" sz="2000" b="1" i="1" dirty="0" err="1">
                <a:solidFill>
                  <a:schemeClr val="bg1"/>
                </a:solidFill>
              </a:rPr>
              <a:t>tấm</a:t>
            </a:r>
            <a:r>
              <a:rPr lang="en-US" sz="2000" b="1" i="1" dirty="0">
                <a:solidFill>
                  <a:schemeClr val="bg1"/>
                </a:solidFill>
              </a:rPr>
              <a:t> </a:t>
            </a:r>
            <a:r>
              <a:rPr lang="en-US" sz="2000" b="1" i="1" dirty="0" err="1">
                <a:solidFill>
                  <a:schemeClr val="bg1"/>
                </a:solidFill>
              </a:rPr>
              <a:t>trăng</a:t>
            </a:r>
            <a:r>
              <a:rPr lang="en-US" sz="2000" b="1" i="1" dirty="0">
                <a:solidFill>
                  <a:schemeClr val="bg1"/>
                </a:solidFill>
              </a:rPr>
              <a:t> </a:t>
            </a:r>
            <a:r>
              <a:rPr lang="en-US" sz="2000" b="1" i="1" dirty="0" err="1">
                <a:solidFill>
                  <a:schemeClr val="bg1"/>
                </a:solidFill>
              </a:rPr>
              <a:t>gần</a:t>
            </a:r>
            <a:r>
              <a:rPr lang="en-US" sz="2000" b="1" i="1" dirty="0">
                <a:solidFill>
                  <a:schemeClr val="bg1"/>
                </a:solidFill>
              </a:rPr>
              <a:t> ở </a:t>
            </a:r>
            <a:r>
              <a:rPr lang="en-US" sz="2000" b="1" i="1" dirty="0" err="1">
                <a:solidFill>
                  <a:schemeClr val="bg1"/>
                </a:solidFill>
              </a:rPr>
              <a:t>chung</a:t>
            </a:r>
            <a:r>
              <a:rPr lang="en-US" sz="2000" b="1" i="1" dirty="0">
                <a:solidFill>
                  <a:schemeClr val="bg1"/>
                </a:solidFill>
              </a:rPr>
              <a:t>..</a:t>
            </a:r>
          </a:p>
        </p:txBody>
      </p:sp>
      <p:sp>
        <p:nvSpPr>
          <p:cNvPr id="7" name="Rectangle 5"/>
          <p:cNvSpPr>
            <a:spLocks noChangeArrowheads="1"/>
          </p:cNvSpPr>
          <p:nvPr/>
        </p:nvSpPr>
        <p:spPr bwMode="auto">
          <a:xfrm>
            <a:off x="2210081" y="2088964"/>
            <a:ext cx="5105400" cy="707886"/>
          </a:xfrm>
          <a:prstGeom prst="rect">
            <a:avLst/>
          </a:prstGeom>
          <a:solidFill>
            <a:schemeClr val="tx1"/>
          </a:solidFill>
          <a:ln>
            <a:solidFill>
              <a:schemeClr val="tx1"/>
            </a:solidFill>
            <a:headEnd/>
            <a:tailEnd/>
          </a:ln>
        </p:spPr>
        <p:style>
          <a:lnRef idx="2">
            <a:schemeClr val="accent1"/>
          </a:lnRef>
          <a:fillRef idx="1">
            <a:schemeClr val="lt1"/>
          </a:fillRef>
          <a:effectRef idx="0">
            <a:schemeClr val="accent1"/>
          </a:effectRef>
          <a:fontRef idx="minor">
            <a:schemeClr val="dk1"/>
          </a:fontRef>
        </p:style>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vi-VN" sz="2000" b="1" i="1" dirty="0">
                <a:solidFill>
                  <a:schemeClr val="bg1"/>
                </a:solidFill>
              </a:rPr>
              <a:t>Bốn bề bát ngát xa trông,</a:t>
            </a:r>
          </a:p>
          <a:p>
            <a:pPr algn="ctr"/>
            <a:r>
              <a:rPr lang="vi-VN" sz="2000" b="1" i="1" dirty="0">
                <a:solidFill>
                  <a:schemeClr val="bg1"/>
                </a:solidFill>
              </a:rPr>
              <a:t>Cát vàng cồn nọ bụi hồng dặm kia.</a:t>
            </a:r>
          </a:p>
        </p:txBody>
      </p:sp>
      <p:sp>
        <p:nvSpPr>
          <p:cNvPr id="8" name="TextBox 7"/>
          <p:cNvSpPr txBox="1">
            <a:spLocks noChangeArrowheads="1"/>
          </p:cNvSpPr>
          <p:nvPr/>
        </p:nvSpPr>
        <p:spPr bwMode="auto">
          <a:xfrm>
            <a:off x="1228725" y="3675250"/>
            <a:ext cx="8643937" cy="461962"/>
          </a:xfrm>
          <a:prstGeom prst="rect">
            <a:avLst/>
          </a:prstGeom>
          <a:solidFill>
            <a:schemeClr val="bg1"/>
          </a:solidFill>
          <a:ln w="38100">
            <a:solidFill>
              <a:schemeClr val="tx2">
                <a:lumMod val="60000"/>
                <a:lumOff val="40000"/>
              </a:schemeClr>
            </a:solid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sym typeface="Wingdings" panose="05000000000000000000" pitchFamily="2" charset="2"/>
              </a:rPr>
              <a:t> Đã nói đến sự phai nhạt của sự sống và ngổn ngang của cảnh vật</a:t>
            </a:r>
            <a:endParaRPr lang="en-US" b="1" i="1">
              <a:solidFill>
                <a:srgbClr val="FF0000"/>
              </a:solidFill>
            </a:endParaRPr>
          </a:p>
        </p:txBody>
      </p:sp>
      <p:sp>
        <p:nvSpPr>
          <p:cNvPr id="9" name="Rectangle 8"/>
          <p:cNvSpPr>
            <a:spLocks noChangeArrowheads="1"/>
          </p:cNvSpPr>
          <p:nvPr/>
        </p:nvSpPr>
        <p:spPr bwMode="auto">
          <a:xfrm>
            <a:off x="342900" y="3071533"/>
            <a:ext cx="5864225" cy="522288"/>
          </a:xfrm>
          <a:prstGeom prst="rect">
            <a:avLst/>
          </a:prstGeom>
          <a:solidFill>
            <a:schemeClr val="tx2">
              <a:lumMod val="40000"/>
              <a:lumOff val="60000"/>
            </a:schemeClr>
          </a:solidFill>
          <a:ln>
            <a:noFill/>
          </a:ln>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sz="2800"/>
              <a:t>Hình ảnh liệt kê: </a:t>
            </a:r>
            <a:r>
              <a:rPr lang="en-US" sz="2800" b="1" i="1"/>
              <a:t>cát vàng, bụi hồng </a:t>
            </a:r>
          </a:p>
        </p:txBody>
      </p:sp>
      <p:sp>
        <p:nvSpPr>
          <p:cNvPr id="10" name="Rectangle 9"/>
          <p:cNvSpPr>
            <a:spLocks noChangeArrowheads="1"/>
          </p:cNvSpPr>
          <p:nvPr/>
        </p:nvSpPr>
        <p:spPr bwMode="auto">
          <a:xfrm>
            <a:off x="342900" y="4310250"/>
            <a:ext cx="5737225" cy="523875"/>
          </a:xfrm>
          <a:prstGeom prst="rect">
            <a:avLst/>
          </a:prstGeom>
          <a:solidFill>
            <a:schemeClr val="tx2">
              <a:lumMod val="40000"/>
              <a:lumOff val="60000"/>
            </a:schemeClr>
          </a:solidFill>
          <a:ln>
            <a:noFill/>
          </a:ln>
        </p:spPr>
        <p:txBody>
          <a:bodyPr wrap="none">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sz="2800"/>
              <a:t>Cặp tiểu đối: </a:t>
            </a:r>
            <a:r>
              <a:rPr lang="en-US" sz="2800" b="1"/>
              <a:t>mây sớm, đèn khuya </a:t>
            </a:r>
          </a:p>
        </p:txBody>
      </p:sp>
      <p:sp>
        <p:nvSpPr>
          <p:cNvPr id="11" name="TextBox 10"/>
          <p:cNvSpPr txBox="1">
            <a:spLocks noChangeArrowheads="1"/>
          </p:cNvSpPr>
          <p:nvPr/>
        </p:nvSpPr>
        <p:spPr bwMode="auto">
          <a:xfrm>
            <a:off x="1228725" y="4899212"/>
            <a:ext cx="8643937" cy="460375"/>
          </a:xfrm>
          <a:prstGeom prst="rect">
            <a:avLst/>
          </a:prstGeom>
          <a:solidFill>
            <a:schemeClr val="bg1"/>
          </a:solidFill>
          <a:ln w="38100">
            <a:solidFill>
              <a:schemeClr val="tx2">
                <a:lumMod val="60000"/>
                <a:lumOff val="40000"/>
              </a:schemeClr>
            </a:solidFill>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sym typeface="Wingdings" panose="05000000000000000000" pitchFamily="2" charset="2"/>
              </a:rPr>
              <a:t> Gợi nỗi hắt hiu, trống vắng mênh mông của thiên nhiên</a:t>
            </a:r>
            <a:endParaRPr lang="en-US" b="1" i="1">
              <a:solidFill>
                <a:srgbClr val="FF0000"/>
              </a:solidFill>
            </a:endParaRPr>
          </a:p>
        </p:txBody>
      </p:sp>
      <p:sp>
        <p:nvSpPr>
          <p:cNvPr id="12" name="TextBox 11"/>
          <p:cNvSpPr txBox="1">
            <a:spLocks noChangeArrowheads="1"/>
          </p:cNvSpPr>
          <p:nvPr/>
        </p:nvSpPr>
        <p:spPr bwMode="auto">
          <a:xfrm>
            <a:off x="342901" y="5707250"/>
            <a:ext cx="9529762" cy="954087"/>
          </a:xfrm>
          <a:prstGeom prst="rect">
            <a:avLst/>
          </a:prstGeom>
          <a:solidFill>
            <a:schemeClr val="accent5"/>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Quang</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cảnh</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xung</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quanh</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lầu</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Ngưng</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Bích</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cô</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liêu</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thiếu</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vắng</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sự</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sống</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gợi</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nỗi</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buồn</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cho</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thân</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phận</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nhân</a:t>
            </a:r>
            <a:r>
              <a:rPr lang="en-US" sz="2800" b="1" dirty="0">
                <a:solidFill>
                  <a:schemeClr val="bg1"/>
                </a:solidFill>
                <a:sym typeface="Wingdings" panose="05000000000000000000" pitchFamily="2" charset="2"/>
              </a:rPr>
              <a:t> </a:t>
            </a:r>
            <a:r>
              <a:rPr lang="en-US" sz="2800" b="1" dirty="0" err="1">
                <a:solidFill>
                  <a:schemeClr val="bg1"/>
                </a:solidFill>
                <a:sym typeface="Wingdings" panose="05000000000000000000" pitchFamily="2" charset="2"/>
              </a:rPr>
              <a:t>vật</a:t>
            </a:r>
            <a:endParaRPr lang="en-US" sz="2800" b="1" i="1" dirty="0">
              <a:solidFill>
                <a:schemeClr val="bg1"/>
              </a:solidFil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481" y="342900"/>
            <a:ext cx="4235294" cy="222058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876268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90499" y="76200"/>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5" name="Rectangle 7"/>
          <p:cNvSpPr>
            <a:spLocks noChangeArrowheads="1"/>
          </p:cNvSpPr>
          <p:nvPr/>
        </p:nvSpPr>
        <p:spPr bwMode="auto">
          <a:xfrm>
            <a:off x="342900" y="762000"/>
            <a:ext cx="5466229"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1. </a:t>
            </a:r>
            <a:r>
              <a:rPr lang="en-US" sz="2800" b="1" dirty="0" err="1" smtClean="0">
                <a:solidFill>
                  <a:schemeClr val="bg1"/>
                </a:solidFill>
                <a:latin typeface="Times New Roman" panose="02020603050405020304" pitchFamily="18" charset="0"/>
              </a:rPr>
              <a:t>Cảnh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ngộ</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và</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nỗi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niềm</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của</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Kiều</a:t>
            </a:r>
            <a:endParaRPr lang="en-US" sz="2800" b="1" dirty="0">
              <a:solidFill>
                <a:schemeClr val="bg1"/>
              </a:solidFill>
              <a:latin typeface="Times New Roman" panose="02020603050405020304" pitchFamily="18" charset="0"/>
            </a:endParaRPr>
          </a:p>
        </p:txBody>
      </p:sp>
      <p:sp>
        <p:nvSpPr>
          <p:cNvPr id="6" name="Rectangle 5"/>
          <p:cNvSpPr>
            <a:spLocks noChangeArrowheads="1"/>
          </p:cNvSpPr>
          <p:nvPr/>
        </p:nvSpPr>
        <p:spPr bwMode="auto">
          <a:xfrm>
            <a:off x="6705600" y="219075"/>
            <a:ext cx="5105400" cy="757238"/>
          </a:xfrm>
          <a:prstGeom prst="rect">
            <a:avLst/>
          </a:prstGeom>
          <a:noFill/>
          <a:ln w="57150">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buFont typeface="Wingdings" panose="05000000000000000000" pitchFamily="2" charset="2"/>
              <a:buNone/>
            </a:pPr>
            <a:r>
              <a:rPr lang="en-US" i="1">
                <a:solidFill>
                  <a:schemeClr val="bg1"/>
                </a:solidFill>
              </a:rPr>
              <a:t>Bẽ bàng mây sớm đèn khuya,</a:t>
            </a:r>
          </a:p>
          <a:p>
            <a:pPr algn="ctr" eaLnBrk="1" hangingPunct="1">
              <a:lnSpc>
                <a:spcPct val="90000"/>
              </a:lnSpc>
              <a:buFont typeface="Wingdings" panose="05000000000000000000" pitchFamily="2" charset="2"/>
              <a:buNone/>
            </a:pPr>
            <a:r>
              <a:rPr lang="en-US" i="1">
                <a:solidFill>
                  <a:schemeClr val="bg1"/>
                </a:solidFill>
              </a:rPr>
              <a:t>Nửa tình nửa cảnh như chia tấm lòng.</a:t>
            </a:r>
          </a:p>
        </p:txBody>
      </p:sp>
      <p:sp>
        <p:nvSpPr>
          <p:cNvPr id="7" name="TextBox 6"/>
          <p:cNvSpPr txBox="1">
            <a:spLocks noChangeArrowheads="1"/>
          </p:cNvSpPr>
          <p:nvPr/>
        </p:nvSpPr>
        <p:spPr bwMode="auto">
          <a:xfrm>
            <a:off x="223838" y="2405155"/>
            <a:ext cx="2600044" cy="830997"/>
          </a:xfrm>
          <a:prstGeom prst="rect">
            <a:avLst/>
          </a:prstGeom>
          <a:solidFill>
            <a:schemeClr val="bg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b="1">
                <a:solidFill>
                  <a:srgbClr val="002060"/>
                </a:solidFill>
                <a:sym typeface="Wingdings" panose="05000000000000000000" pitchFamily="2" charset="2"/>
              </a:rPr>
              <a:t>- Sự cô đơn, lẻ loi đến cùng cực</a:t>
            </a:r>
            <a:endParaRPr lang="en-US" b="1" i="1">
              <a:solidFill>
                <a:srgbClr val="002060"/>
              </a:solidFill>
            </a:endParaRPr>
          </a:p>
        </p:txBody>
      </p:sp>
      <p:sp>
        <p:nvSpPr>
          <p:cNvPr id="8" name="Rectangle 7"/>
          <p:cNvSpPr>
            <a:spLocks noChangeArrowheads="1"/>
          </p:cNvSpPr>
          <p:nvPr/>
        </p:nvSpPr>
        <p:spPr bwMode="auto">
          <a:xfrm>
            <a:off x="949979" y="1376911"/>
            <a:ext cx="8059550" cy="522288"/>
          </a:xfrm>
          <a:prstGeom prst="rect">
            <a:avLst/>
          </a:prstGeom>
          <a:solidFill>
            <a:schemeClr val="tx2">
              <a:lumMod val="40000"/>
              <a:lumOff val="60000"/>
            </a:schemeClr>
          </a:solidFill>
          <a:ln>
            <a:noFill/>
          </a:ln>
        </p:spPr>
        <p:txBody>
          <a:bodyPr wrap="square">
            <a:spAutoFit/>
          </a:bodyPr>
          <a:lstStyle>
            <a:lvl1pPr marL="457200" indent="-4572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Wingdings" panose="05000000000000000000" pitchFamily="2" charset="2"/>
              <a:buChar char="v"/>
            </a:pPr>
            <a:r>
              <a:rPr lang="en-US" sz="2800" b="1"/>
              <a:t>Quang cảnh gợi ở Kiều bao nỗi niềm tâm trạng</a:t>
            </a:r>
            <a:r>
              <a:rPr lang="en-US" sz="2800" b="1" i="1"/>
              <a:t> </a:t>
            </a:r>
          </a:p>
        </p:txBody>
      </p:sp>
      <p:sp>
        <p:nvSpPr>
          <p:cNvPr id="9" name="Rectangle 8"/>
          <p:cNvSpPr>
            <a:spLocks noChangeArrowheads="1"/>
          </p:cNvSpPr>
          <p:nvPr/>
        </p:nvSpPr>
        <p:spPr bwMode="auto">
          <a:xfrm>
            <a:off x="4176385" y="3663480"/>
            <a:ext cx="6958387" cy="461665"/>
          </a:xfrm>
          <a:prstGeom prst="rect">
            <a:avLst/>
          </a:prstGeom>
          <a:solidFill>
            <a:schemeClr val="tx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b="1" i="1" dirty="0" smtClean="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Kiều</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chỉ</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biết</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bầu</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bạn</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với</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những</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vật</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vô</a:t>
            </a:r>
            <a:r>
              <a:rPr lang="en-US" b="1" i="1" dirty="0">
                <a:solidFill>
                  <a:schemeClr val="bg1"/>
                </a:solidFill>
                <a:sym typeface="Wingdings" panose="05000000000000000000" pitchFamily="2" charset="2"/>
              </a:rPr>
              <a:t> tri, </a:t>
            </a:r>
            <a:r>
              <a:rPr lang="en-US" b="1" i="1" dirty="0" err="1">
                <a:solidFill>
                  <a:schemeClr val="bg1"/>
                </a:solidFill>
                <a:sym typeface="Wingdings" panose="05000000000000000000" pitchFamily="2" charset="2"/>
              </a:rPr>
              <a:t>vô</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giác</a:t>
            </a:r>
            <a:r>
              <a:rPr lang="en-US" b="1" i="1" dirty="0">
                <a:solidFill>
                  <a:schemeClr val="bg1"/>
                </a:solidFill>
              </a:rPr>
              <a:t> </a:t>
            </a:r>
          </a:p>
        </p:txBody>
      </p:sp>
      <p:sp>
        <p:nvSpPr>
          <p:cNvPr id="10" name="TextBox 9"/>
          <p:cNvSpPr txBox="1">
            <a:spLocks noChangeArrowheads="1"/>
          </p:cNvSpPr>
          <p:nvPr/>
        </p:nvSpPr>
        <p:spPr bwMode="auto">
          <a:xfrm>
            <a:off x="4136045" y="2392028"/>
            <a:ext cx="6998728" cy="830263"/>
          </a:xfrm>
          <a:prstGeom prst="rect">
            <a:avLst/>
          </a:prstGeom>
          <a:solidFill>
            <a:schemeClr val="tx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Gợi</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thời</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gian</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tuần</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hoàn</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khép</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kín</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Tất</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cả</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như</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giam</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hãm</a:t>
            </a:r>
            <a:r>
              <a:rPr lang="en-US" dirty="0">
                <a:solidFill>
                  <a:schemeClr val="bg1"/>
                </a:solidFill>
                <a:sym typeface="Wingdings" panose="05000000000000000000" pitchFamily="2" charset="2"/>
              </a:rPr>
              <a:t> con </a:t>
            </a:r>
            <a:r>
              <a:rPr lang="en-US" dirty="0" err="1">
                <a:solidFill>
                  <a:schemeClr val="bg1"/>
                </a:solidFill>
                <a:sym typeface="Wingdings" panose="05000000000000000000" pitchFamily="2" charset="2"/>
              </a:rPr>
              <a:t>người</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và</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để</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khắc</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sâu</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thêm</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nỗi</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cô</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đơn</a:t>
            </a:r>
            <a:endParaRPr lang="en-US" b="1" i="1" dirty="0">
              <a:solidFill>
                <a:schemeClr val="bg1"/>
              </a:solidFill>
            </a:endParaRPr>
          </a:p>
        </p:txBody>
      </p:sp>
      <p:sp>
        <p:nvSpPr>
          <p:cNvPr id="11" name="TextBox 10"/>
          <p:cNvSpPr txBox="1">
            <a:spLocks noChangeArrowheads="1"/>
          </p:cNvSpPr>
          <p:nvPr/>
        </p:nvSpPr>
        <p:spPr bwMode="auto">
          <a:xfrm>
            <a:off x="3411071" y="1943193"/>
            <a:ext cx="4783682" cy="461962"/>
          </a:xfrm>
          <a:prstGeom prst="rect">
            <a:avLst/>
          </a:prstGeom>
          <a:solidFill>
            <a:schemeClr val="bg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a:t>+ </a:t>
            </a:r>
            <a:r>
              <a:rPr lang="en-US" dirty="0" err="1"/>
              <a:t>Cụm</a:t>
            </a:r>
            <a:r>
              <a:rPr lang="en-US" dirty="0"/>
              <a:t> </a:t>
            </a:r>
            <a:r>
              <a:rPr lang="en-US" dirty="0" err="1"/>
              <a:t>từ</a:t>
            </a:r>
            <a:r>
              <a:rPr lang="en-US" dirty="0"/>
              <a:t>: </a:t>
            </a:r>
            <a:r>
              <a:rPr lang="en-US" b="1" i="1" dirty="0" err="1"/>
              <a:t>mây</a:t>
            </a:r>
            <a:r>
              <a:rPr lang="en-US" b="1" i="1" dirty="0"/>
              <a:t> </a:t>
            </a:r>
            <a:r>
              <a:rPr lang="en-US" b="1" i="1" dirty="0" err="1"/>
              <a:t>sớm</a:t>
            </a:r>
            <a:r>
              <a:rPr lang="en-US" b="1" i="1" dirty="0"/>
              <a:t> </a:t>
            </a:r>
            <a:r>
              <a:rPr lang="en-US" b="1" i="1" dirty="0" err="1"/>
              <a:t>đèn</a:t>
            </a:r>
            <a:r>
              <a:rPr lang="en-US" b="1" i="1" dirty="0"/>
              <a:t> </a:t>
            </a:r>
            <a:r>
              <a:rPr lang="en-US" b="1" i="1" dirty="0" err="1"/>
              <a:t>khuya</a:t>
            </a:r>
            <a:endParaRPr lang="en-US" b="1" i="1" dirty="0"/>
          </a:p>
        </p:txBody>
      </p:sp>
      <p:sp>
        <p:nvSpPr>
          <p:cNvPr id="12" name="TextBox 11"/>
          <p:cNvSpPr txBox="1">
            <a:spLocks noChangeArrowheads="1"/>
          </p:cNvSpPr>
          <p:nvPr/>
        </p:nvSpPr>
        <p:spPr bwMode="auto">
          <a:xfrm>
            <a:off x="190500" y="4416724"/>
            <a:ext cx="2627314" cy="1200329"/>
          </a:xfrm>
          <a:prstGeom prst="rect">
            <a:avLst/>
          </a:prstGeom>
          <a:solidFill>
            <a:schemeClr val="bg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Sự</a:t>
            </a:r>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ngổn</a:t>
            </a:r>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ngang</a:t>
            </a:r>
            <a:r>
              <a:rPr lang="en-US" b="1" dirty="0">
                <a:solidFill>
                  <a:srgbClr val="002060"/>
                </a:solidFill>
                <a:sym typeface="Wingdings" panose="05000000000000000000" pitchFamily="2" charset="2"/>
              </a:rPr>
              <a:t> </a:t>
            </a:r>
            <a:r>
              <a:rPr lang="en-US" b="1" dirty="0" err="1" smtClean="0">
                <a:solidFill>
                  <a:srgbClr val="002060"/>
                </a:solidFill>
                <a:sym typeface="Wingdings" panose="05000000000000000000" pitchFamily="2" charset="2"/>
              </a:rPr>
              <a:t>trăm</a:t>
            </a:r>
            <a:r>
              <a:rPr lang="en-US" b="1" dirty="0" smtClean="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mối</a:t>
            </a:r>
            <a:r>
              <a:rPr lang="en-US" b="1" dirty="0">
                <a:solidFill>
                  <a:srgbClr val="002060"/>
                </a:solidFill>
                <a:sym typeface="Wingdings" panose="05000000000000000000" pitchFamily="2" charset="2"/>
              </a:rPr>
              <a:t>, day </a:t>
            </a:r>
            <a:r>
              <a:rPr lang="en-US" b="1" dirty="0" err="1">
                <a:solidFill>
                  <a:srgbClr val="002060"/>
                </a:solidFill>
                <a:sym typeface="Wingdings" panose="05000000000000000000" pitchFamily="2" charset="2"/>
              </a:rPr>
              <a:t>dứt</a:t>
            </a:r>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âu</a:t>
            </a:r>
            <a:r>
              <a:rPr lang="en-US" b="1" dirty="0">
                <a:solidFill>
                  <a:srgbClr val="002060"/>
                </a:solidFill>
                <a:sym typeface="Wingdings" panose="05000000000000000000" pitchFamily="2" charset="2"/>
              </a:rPr>
              <a:t> lo</a:t>
            </a:r>
            <a:endParaRPr lang="en-US" b="1" i="1" dirty="0">
              <a:solidFill>
                <a:srgbClr val="002060"/>
              </a:solidFill>
            </a:endParaRPr>
          </a:p>
        </p:txBody>
      </p:sp>
      <p:sp>
        <p:nvSpPr>
          <p:cNvPr id="13" name="TextBox 12"/>
          <p:cNvSpPr txBox="1">
            <a:spLocks noChangeArrowheads="1"/>
          </p:cNvSpPr>
          <p:nvPr/>
        </p:nvSpPr>
        <p:spPr bwMode="auto">
          <a:xfrm>
            <a:off x="3411071" y="4228733"/>
            <a:ext cx="4783682" cy="461962"/>
          </a:xfrm>
          <a:prstGeom prst="rect">
            <a:avLst/>
          </a:prstGeom>
          <a:solidFill>
            <a:schemeClr val="bg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b="1" dirty="0"/>
              <a:t>+ </a:t>
            </a:r>
            <a:r>
              <a:rPr lang="en-US" b="1" dirty="0" err="1"/>
              <a:t>Xa</a:t>
            </a:r>
            <a:r>
              <a:rPr lang="en-US" b="1" dirty="0"/>
              <a:t> </a:t>
            </a:r>
            <a:r>
              <a:rPr lang="en-US" b="1" dirty="0" err="1"/>
              <a:t>trông</a:t>
            </a:r>
            <a:endParaRPr lang="en-US" b="1" i="1" dirty="0"/>
          </a:p>
        </p:txBody>
      </p:sp>
      <p:sp>
        <p:nvSpPr>
          <p:cNvPr id="14" name="TextBox 13"/>
          <p:cNvSpPr txBox="1">
            <a:spLocks noChangeArrowheads="1"/>
          </p:cNvSpPr>
          <p:nvPr/>
        </p:nvSpPr>
        <p:spPr bwMode="auto">
          <a:xfrm>
            <a:off x="4253613" y="4689478"/>
            <a:ext cx="7680091" cy="461665"/>
          </a:xfrm>
          <a:prstGeom prst="rect">
            <a:avLst/>
          </a:prstGeom>
          <a:solidFill>
            <a:schemeClr val="tx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Gợi</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lên</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sự</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trông</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ngóng</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của</a:t>
            </a:r>
            <a:r>
              <a:rPr lang="en-US" dirty="0">
                <a:solidFill>
                  <a:schemeClr val="bg1"/>
                </a:solidFill>
                <a:sym typeface="Wingdings" panose="05000000000000000000" pitchFamily="2" charset="2"/>
              </a:rPr>
              <a:t> </a:t>
            </a:r>
            <a:r>
              <a:rPr lang="en-US" dirty="0" err="1">
                <a:solidFill>
                  <a:schemeClr val="bg1"/>
                </a:solidFill>
                <a:sym typeface="Wingdings" panose="05000000000000000000" pitchFamily="2" charset="2"/>
              </a:rPr>
              <a:t>Thúy</a:t>
            </a:r>
            <a:r>
              <a:rPr lang="en-US" dirty="0">
                <a:solidFill>
                  <a:schemeClr val="bg1"/>
                </a:solidFill>
                <a:sym typeface="Wingdings" panose="05000000000000000000" pitchFamily="2" charset="2"/>
              </a:rPr>
              <a:t> </a:t>
            </a:r>
            <a:r>
              <a:rPr lang="en-US" dirty="0" err="1" smtClean="0">
                <a:solidFill>
                  <a:schemeClr val="bg1"/>
                </a:solidFill>
                <a:sym typeface="Wingdings" panose="05000000000000000000" pitchFamily="2" charset="2"/>
              </a:rPr>
              <a:t>Kiều</a:t>
            </a:r>
            <a:endParaRPr lang="en-US" b="1" i="1" dirty="0">
              <a:solidFill>
                <a:schemeClr val="bg1"/>
              </a:solidFill>
            </a:endParaRPr>
          </a:p>
        </p:txBody>
      </p:sp>
      <p:sp>
        <p:nvSpPr>
          <p:cNvPr id="15" name="Rectangle 14"/>
          <p:cNvSpPr>
            <a:spLocks noChangeArrowheads="1"/>
          </p:cNvSpPr>
          <p:nvPr/>
        </p:nvSpPr>
        <p:spPr bwMode="auto">
          <a:xfrm>
            <a:off x="3390900" y="5175475"/>
            <a:ext cx="4803853" cy="707886"/>
          </a:xfrm>
          <a:prstGeom prst="rect">
            <a:avLst/>
          </a:prstGeom>
          <a:solidFill>
            <a:schemeClr val="bg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000" dirty="0"/>
              <a:t>+ </a:t>
            </a:r>
            <a:r>
              <a:rPr lang="vi-VN" sz="2000" dirty="0"/>
              <a:t>Hình ảnh</a:t>
            </a:r>
            <a:r>
              <a:rPr lang="en-US" sz="2000" dirty="0"/>
              <a:t> </a:t>
            </a:r>
            <a:r>
              <a:rPr lang="en-US" sz="2000" dirty="0" err="1"/>
              <a:t>liệt</a:t>
            </a:r>
            <a:r>
              <a:rPr lang="en-US" sz="2000" dirty="0"/>
              <a:t> </a:t>
            </a:r>
            <a:r>
              <a:rPr lang="en-US" sz="2000" dirty="0" err="1"/>
              <a:t>kê</a:t>
            </a:r>
            <a:r>
              <a:rPr lang="vi-VN" sz="2000" dirty="0"/>
              <a:t> </a:t>
            </a:r>
            <a:r>
              <a:rPr lang="vi-VN" sz="2000" b="1" i="1" dirty="0"/>
              <a:t>“non xa” “trăng gần”, “cát vàng”, “bụi hồng</a:t>
            </a:r>
            <a:r>
              <a:rPr lang="vi-VN" sz="2000" b="1" i="1" dirty="0" smtClean="0"/>
              <a:t>”</a:t>
            </a:r>
            <a:endParaRPr lang="en-US" sz="2000" dirty="0"/>
          </a:p>
        </p:txBody>
      </p:sp>
      <p:sp>
        <p:nvSpPr>
          <p:cNvPr id="16" name="Rectangle 15"/>
          <p:cNvSpPr/>
          <p:nvPr/>
        </p:nvSpPr>
        <p:spPr>
          <a:xfrm>
            <a:off x="3411071" y="3215888"/>
            <a:ext cx="4783682" cy="523220"/>
          </a:xfrm>
          <a:prstGeom prst="rect">
            <a:avLst/>
          </a:prstGeom>
          <a:solidFill>
            <a:schemeClr val="bg1"/>
          </a:solidFill>
        </p:spPr>
        <p:txBody>
          <a:bodyPr wrap="none">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Khung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cảnh</a:t>
            </a:r>
            <a:r>
              <a:rPr lang="en-US" sz="2800"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bốn</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bề</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bát</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ngát</a:t>
            </a:r>
            <a:r>
              <a:rPr lang="en-US" sz="2800" b="1" i="1" dirty="0" smtClean="0">
                <a:latin typeface="Times New Roman" panose="02020603050405020304" pitchFamily="18" charset="0"/>
                <a:cs typeface="Times New Roman" panose="02020603050405020304" pitchFamily="18" charset="0"/>
              </a:rPr>
              <a:t> </a:t>
            </a:r>
          </a:p>
        </p:txBody>
      </p:sp>
      <p:cxnSp>
        <p:nvCxnSpPr>
          <p:cNvPr id="18" name="Straight Arrow Connector 17"/>
          <p:cNvCxnSpPr>
            <a:stCxn id="7" idx="3"/>
            <a:endCxn id="11" idx="1"/>
          </p:cNvCxnSpPr>
          <p:nvPr/>
        </p:nvCxnSpPr>
        <p:spPr>
          <a:xfrm flipV="1">
            <a:off x="2823882" y="2174174"/>
            <a:ext cx="587189" cy="646480"/>
          </a:xfrm>
          <a:prstGeom prst="straightConnector1">
            <a:avLst/>
          </a:prstGeom>
          <a:ln>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7" idx="3"/>
            <a:endCxn id="16" idx="1"/>
          </p:cNvCxnSpPr>
          <p:nvPr/>
        </p:nvCxnSpPr>
        <p:spPr>
          <a:xfrm>
            <a:off x="2823882" y="2820654"/>
            <a:ext cx="587189" cy="656844"/>
          </a:xfrm>
          <a:prstGeom prst="straightConnector1">
            <a:avLst/>
          </a:prstGeom>
          <a:ln>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4253613" y="5919385"/>
            <a:ext cx="7327526" cy="830997"/>
          </a:xfrm>
          <a:prstGeom prst="rect">
            <a:avLst/>
          </a:prstGeom>
        </p:spPr>
        <p:txBody>
          <a:bodyPr wrap="square">
            <a:spAutoFit/>
          </a:bodyPr>
          <a:lstStyle/>
          <a:p>
            <a:r>
              <a:rPr lang="en-US" sz="2400" dirty="0" smtClean="0">
                <a:solidFill>
                  <a:schemeClr val="bg1"/>
                </a:solidFill>
                <a:latin typeface="+mj-lt"/>
                <a:sym typeface="Wingdings" panose="05000000000000000000" pitchFamily="2" charset="2"/>
              </a:rPr>
              <a:t> G</a:t>
            </a:r>
            <a:r>
              <a:rPr lang="vi-VN" sz="2400" dirty="0" smtClean="0">
                <a:solidFill>
                  <a:schemeClr val="bg1"/>
                </a:solidFill>
                <a:latin typeface="+mj-lt"/>
              </a:rPr>
              <a:t>ợi sự mênh mông, rợn ngợp của không gian, qua đó diễn tả tâm trạng cô đơn của Kiều.</a:t>
            </a:r>
            <a:endParaRPr lang="en-US" sz="2400" dirty="0">
              <a:solidFill>
                <a:schemeClr val="bg1"/>
              </a:solidFill>
              <a:latin typeface="+mj-lt"/>
            </a:endParaRPr>
          </a:p>
        </p:txBody>
      </p:sp>
      <p:cxnSp>
        <p:nvCxnSpPr>
          <p:cNvPr id="25" name="Straight Arrow Connector 24"/>
          <p:cNvCxnSpPr>
            <a:stCxn id="12" idx="3"/>
            <a:endCxn id="13" idx="1"/>
          </p:cNvCxnSpPr>
          <p:nvPr/>
        </p:nvCxnSpPr>
        <p:spPr>
          <a:xfrm flipV="1">
            <a:off x="2817814" y="4459714"/>
            <a:ext cx="593257" cy="557175"/>
          </a:xfrm>
          <a:prstGeom prst="straightConnector1">
            <a:avLst/>
          </a:prstGeom>
          <a:ln>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2" idx="3"/>
            <a:endCxn id="15" idx="1"/>
          </p:cNvCxnSpPr>
          <p:nvPr/>
        </p:nvCxnSpPr>
        <p:spPr>
          <a:xfrm>
            <a:off x="2817814" y="5016889"/>
            <a:ext cx="573086" cy="512529"/>
          </a:xfrm>
          <a:prstGeom prst="straightConnector1">
            <a:avLst/>
          </a:prstGeom>
          <a:ln>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7553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ircle(in)">
                                      <p:cBhvr>
                                        <p:cTn id="14" dur="2000"/>
                                        <p:tgtEl>
                                          <p:spTgt spid="7"/>
                                        </p:tgtEl>
                                      </p:cBhvr>
                                    </p:animEffect>
                                  </p:childTnLst>
                                </p:cTn>
                              </p:par>
                              <p:par>
                                <p:cTn id="15" presetID="6" presetClass="entr" presetSubtype="16"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circle(in)">
                                      <p:cBhvr>
                                        <p:cTn id="17" dur="2000"/>
                                        <p:tgtEl>
                                          <p:spTgt spid="18"/>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circle(in)">
                                      <p:cBhvr>
                                        <p:cTn id="20" dur="2000"/>
                                        <p:tgtEl>
                                          <p:spTgt spid="11"/>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circle(in)">
                                      <p:cBhvr>
                                        <p:cTn id="23" dur="2000"/>
                                        <p:tgtEl>
                                          <p:spTgt spid="10"/>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circle(in)">
                                      <p:cBhvr>
                                        <p:cTn id="26" dur="2000"/>
                                        <p:tgtEl>
                                          <p:spTgt spid="16"/>
                                        </p:tgtEl>
                                      </p:cBhvr>
                                    </p:animEffect>
                                  </p:childTnLst>
                                </p:cTn>
                              </p:par>
                              <p:par>
                                <p:cTn id="27" presetID="6" presetClass="entr" presetSubtype="16"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circle(in)">
                                      <p:cBhvr>
                                        <p:cTn id="29" dur="2000"/>
                                        <p:tgtEl>
                                          <p:spTgt spid="20"/>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ircle(in)">
                                      <p:cBhvr>
                                        <p:cTn id="32" dur="2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anim calcmode="lin" valueType="num">
                                      <p:cBhvr additive="base">
                                        <p:cTn id="53" dur="500" fill="hold"/>
                                        <p:tgtEl>
                                          <p:spTgt spid="23"/>
                                        </p:tgtEl>
                                        <p:attrNameLst>
                                          <p:attrName>ppt_x</p:attrName>
                                        </p:attrNameLst>
                                      </p:cBhvr>
                                      <p:tavLst>
                                        <p:tav tm="0">
                                          <p:val>
                                            <p:strVal val="#ppt_x"/>
                                          </p:val>
                                        </p:tav>
                                        <p:tav tm="100000">
                                          <p:val>
                                            <p:strVal val="#ppt_x"/>
                                          </p:val>
                                        </p:tav>
                                      </p:tavLst>
                                    </p:anim>
                                    <p:anim calcmode="lin" valueType="num">
                                      <p:cBhvr additive="base">
                                        <p:cTn id="5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fade">
                                      <p:cBhvr>
                                        <p:cTn id="59" dur="500"/>
                                        <p:tgtEl>
                                          <p:spTgt spid="25"/>
                                        </p:tgtEl>
                                      </p:cBhvr>
                                    </p:animEffect>
                                  </p:childTnLst>
                                </p:cTn>
                              </p:par>
                              <p:par>
                                <p:cTn id="60" presetID="10" presetClass="entr" presetSubtype="0" fill="hold" nodeType="with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fade">
                                      <p:cBhvr>
                                        <p:cTn id="6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90499" y="3107774"/>
            <a:ext cx="3141849" cy="830997"/>
          </a:xfrm>
          <a:prstGeom prst="rect">
            <a:avLst/>
          </a:prstGeom>
          <a:solidFill>
            <a:schemeClr val="bg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Nỗi</a:t>
            </a:r>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chua</a:t>
            </a:r>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xót</a:t>
            </a:r>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bẽ</a:t>
            </a:r>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bàng</a:t>
            </a:r>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cho</a:t>
            </a:r>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thân</a:t>
            </a:r>
            <a:r>
              <a:rPr lang="en-US" b="1" dirty="0">
                <a:solidFill>
                  <a:srgbClr val="002060"/>
                </a:solidFill>
                <a:sym typeface="Wingdings" panose="05000000000000000000" pitchFamily="2" charset="2"/>
              </a:rPr>
              <a:t> </a:t>
            </a:r>
            <a:r>
              <a:rPr lang="en-US" b="1" dirty="0" err="1">
                <a:solidFill>
                  <a:srgbClr val="002060"/>
                </a:solidFill>
                <a:sym typeface="Wingdings" panose="05000000000000000000" pitchFamily="2" charset="2"/>
              </a:rPr>
              <a:t>phận</a:t>
            </a:r>
            <a:r>
              <a:rPr lang="en-US" b="1" dirty="0">
                <a:solidFill>
                  <a:srgbClr val="002060"/>
                </a:solidFill>
                <a:sym typeface="Wingdings" panose="05000000000000000000" pitchFamily="2" charset="2"/>
              </a:rPr>
              <a:t>:</a:t>
            </a:r>
            <a:endParaRPr lang="en-US" b="1" i="1" dirty="0">
              <a:solidFill>
                <a:srgbClr val="002060"/>
              </a:solidFill>
            </a:endParaRPr>
          </a:p>
        </p:txBody>
      </p:sp>
      <p:sp>
        <p:nvSpPr>
          <p:cNvPr id="5" name="Rectangle 4"/>
          <p:cNvSpPr>
            <a:spLocks noChangeArrowheads="1"/>
          </p:cNvSpPr>
          <p:nvPr/>
        </p:nvSpPr>
        <p:spPr bwMode="auto">
          <a:xfrm>
            <a:off x="762000" y="1470305"/>
            <a:ext cx="7911633" cy="522288"/>
          </a:xfrm>
          <a:prstGeom prst="rect">
            <a:avLst/>
          </a:prstGeom>
          <a:solidFill>
            <a:schemeClr val="tx2">
              <a:lumMod val="40000"/>
              <a:lumOff val="60000"/>
            </a:schemeClr>
          </a:solidFill>
          <a:ln>
            <a:noFill/>
          </a:ln>
        </p:spPr>
        <p:txBody>
          <a:bodyPr wrap="square">
            <a:spAutoFit/>
          </a:bodyPr>
          <a:lstStyle>
            <a:lvl1pPr marL="457200" indent="-4572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Wingdings" panose="05000000000000000000" pitchFamily="2" charset="2"/>
              <a:buChar char="v"/>
            </a:pPr>
            <a:r>
              <a:rPr lang="en-US" sz="2800" b="1"/>
              <a:t>Quang cảnh gợi ở Kiều bao nỗi niềm tâm trạng</a:t>
            </a:r>
            <a:r>
              <a:rPr lang="en-US" sz="2800" b="1" i="1"/>
              <a:t> </a:t>
            </a:r>
          </a:p>
        </p:txBody>
      </p:sp>
      <p:sp>
        <p:nvSpPr>
          <p:cNvPr id="6" name="Rectangle 5"/>
          <p:cNvSpPr>
            <a:spLocks noChangeArrowheads="1"/>
          </p:cNvSpPr>
          <p:nvPr/>
        </p:nvSpPr>
        <p:spPr bwMode="auto">
          <a:xfrm>
            <a:off x="3895913" y="3894095"/>
            <a:ext cx="7587876" cy="830997"/>
          </a:xfrm>
          <a:prstGeom prst="rect">
            <a:avLst/>
          </a:prstGeom>
          <a:solidFill>
            <a:schemeClr val="bg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a:t>+ </a:t>
            </a:r>
            <a:r>
              <a:rPr lang="en-US" dirty="0" err="1"/>
              <a:t>Cụm</a:t>
            </a:r>
            <a:r>
              <a:rPr lang="en-US" dirty="0"/>
              <a:t> </a:t>
            </a:r>
            <a:r>
              <a:rPr lang="en-US" dirty="0" err="1"/>
              <a:t>từ</a:t>
            </a:r>
            <a:r>
              <a:rPr lang="en-US" dirty="0"/>
              <a:t> </a:t>
            </a:r>
            <a:r>
              <a:rPr lang="en-US" b="1" i="1" dirty="0" err="1"/>
              <a:t>như</a:t>
            </a:r>
            <a:r>
              <a:rPr lang="en-US" b="1" i="1" dirty="0"/>
              <a:t> chia </a:t>
            </a:r>
            <a:r>
              <a:rPr lang="en-US" b="1" i="1" dirty="0" err="1"/>
              <a:t>tấm</a:t>
            </a:r>
            <a:r>
              <a:rPr lang="en-US" b="1" i="1" dirty="0"/>
              <a:t> </a:t>
            </a:r>
            <a:r>
              <a:rPr lang="en-US" b="1" i="1" dirty="0" err="1"/>
              <a:t>lòng</a:t>
            </a:r>
            <a:r>
              <a:rPr lang="en-US" b="1" i="1" dirty="0"/>
              <a:t> </a:t>
            </a:r>
            <a:r>
              <a:rPr lang="en-US" dirty="0">
                <a:sym typeface="Wingdings" panose="05000000000000000000" pitchFamily="2" charset="2"/>
              </a:rPr>
              <a:t> </a:t>
            </a:r>
            <a:r>
              <a:rPr lang="en-US" dirty="0" err="1">
                <a:sym typeface="Wingdings" panose="05000000000000000000" pitchFamily="2" charset="2"/>
              </a:rPr>
              <a:t>diễn</a:t>
            </a:r>
            <a:r>
              <a:rPr lang="en-US" dirty="0">
                <a:sym typeface="Wingdings" panose="05000000000000000000" pitchFamily="2" charset="2"/>
              </a:rPr>
              <a:t> </a:t>
            </a:r>
            <a:r>
              <a:rPr lang="en-US" dirty="0" err="1">
                <a:sym typeface="Wingdings" panose="05000000000000000000" pitchFamily="2" charset="2"/>
              </a:rPr>
              <a:t>tả</a:t>
            </a:r>
            <a:r>
              <a:rPr lang="en-US" dirty="0">
                <a:sym typeface="Wingdings" panose="05000000000000000000" pitchFamily="2" charset="2"/>
              </a:rPr>
              <a:t> </a:t>
            </a:r>
            <a:r>
              <a:rPr lang="en-US" dirty="0" err="1">
                <a:sym typeface="Wingdings" panose="05000000000000000000" pitchFamily="2" charset="2"/>
              </a:rPr>
              <a:t>nỗi</a:t>
            </a:r>
            <a:r>
              <a:rPr lang="en-US" dirty="0">
                <a:sym typeface="Wingdings" panose="05000000000000000000" pitchFamily="2" charset="2"/>
              </a:rPr>
              <a:t> </a:t>
            </a:r>
            <a:r>
              <a:rPr lang="en-US" dirty="0" err="1">
                <a:sym typeface="Wingdings" panose="05000000000000000000" pitchFamily="2" charset="2"/>
              </a:rPr>
              <a:t>chua</a:t>
            </a:r>
            <a:r>
              <a:rPr lang="en-US" dirty="0">
                <a:sym typeface="Wingdings" panose="05000000000000000000" pitchFamily="2" charset="2"/>
              </a:rPr>
              <a:t> </a:t>
            </a:r>
            <a:r>
              <a:rPr lang="en-US" dirty="0" err="1">
                <a:sym typeface="Wingdings" panose="05000000000000000000" pitchFamily="2" charset="2"/>
              </a:rPr>
              <a:t>xót</a:t>
            </a:r>
            <a:r>
              <a:rPr lang="en-US" dirty="0">
                <a:sym typeface="Wingdings" panose="05000000000000000000" pitchFamily="2" charset="2"/>
              </a:rPr>
              <a:t>, </a:t>
            </a:r>
            <a:r>
              <a:rPr lang="en-US" dirty="0" err="1">
                <a:sym typeface="Wingdings" panose="05000000000000000000" pitchFamily="2" charset="2"/>
              </a:rPr>
              <a:t>nỗi</a:t>
            </a:r>
            <a:r>
              <a:rPr lang="en-US" dirty="0">
                <a:sym typeface="Wingdings" panose="05000000000000000000" pitchFamily="2" charset="2"/>
              </a:rPr>
              <a:t> </a:t>
            </a:r>
            <a:r>
              <a:rPr lang="en-US" dirty="0" err="1">
                <a:sym typeface="Wingdings" panose="05000000000000000000" pitchFamily="2" charset="2"/>
              </a:rPr>
              <a:t>lòng</a:t>
            </a:r>
            <a:r>
              <a:rPr lang="en-US" dirty="0">
                <a:sym typeface="Wingdings" panose="05000000000000000000" pitchFamily="2" charset="2"/>
              </a:rPr>
              <a:t> tan </a:t>
            </a:r>
            <a:r>
              <a:rPr lang="en-US" dirty="0" err="1">
                <a:sym typeface="Wingdings" panose="05000000000000000000" pitchFamily="2" charset="2"/>
              </a:rPr>
              <a:t>nát</a:t>
            </a:r>
            <a:r>
              <a:rPr lang="en-US" dirty="0">
                <a:sym typeface="Wingdings" panose="05000000000000000000" pitchFamily="2" charset="2"/>
              </a:rPr>
              <a:t> </a:t>
            </a:r>
            <a:r>
              <a:rPr lang="en-US" dirty="0" err="1">
                <a:sym typeface="Wingdings" panose="05000000000000000000" pitchFamily="2" charset="2"/>
              </a:rPr>
              <a:t>của</a:t>
            </a:r>
            <a:r>
              <a:rPr lang="en-US" dirty="0">
                <a:sym typeface="Wingdings" panose="05000000000000000000" pitchFamily="2" charset="2"/>
              </a:rPr>
              <a:t> </a:t>
            </a:r>
            <a:r>
              <a:rPr lang="en-US" dirty="0" err="1">
                <a:sym typeface="Wingdings" panose="05000000000000000000" pitchFamily="2" charset="2"/>
              </a:rPr>
              <a:t>Kiều</a:t>
            </a:r>
            <a:endParaRPr lang="en-US" b="1" i="1" dirty="0"/>
          </a:p>
        </p:txBody>
      </p:sp>
      <p:sp>
        <p:nvSpPr>
          <p:cNvPr id="7" name="TextBox 6"/>
          <p:cNvSpPr txBox="1">
            <a:spLocks noChangeArrowheads="1"/>
          </p:cNvSpPr>
          <p:nvPr/>
        </p:nvSpPr>
        <p:spPr bwMode="auto">
          <a:xfrm>
            <a:off x="3881718" y="2357259"/>
            <a:ext cx="7602070" cy="830263"/>
          </a:xfrm>
          <a:prstGeom prst="rect">
            <a:avLst/>
          </a:prstGeom>
          <a:solidFill>
            <a:schemeClr val="bg1"/>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a:t>+ </a:t>
            </a:r>
            <a:r>
              <a:rPr lang="en-US" dirty="0" err="1"/>
              <a:t>Bị</a:t>
            </a:r>
            <a:r>
              <a:rPr lang="en-US" dirty="0"/>
              <a:t> </a:t>
            </a:r>
            <a:r>
              <a:rPr lang="en-US" dirty="0" err="1"/>
              <a:t>đày</a:t>
            </a:r>
            <a:r>
              <a:rPr lang="en-US" dirty="0"/>
              <a:t> </a:t>
            </a:r>
            <a:r>
              <a:rPr lang="en-US" dirty="0" err="1"/>
              <a:t>đọa</a:t>
            </a:r>
            <a:r>
              <a:rPr lang="en-US" dirty="0"/>
              <a:t> </a:t>
            </a:r>
            <a:r>
              <a:rPr lang="en-US" dirty="0" err="1"/>
              <a:t>trong</a:t>
            </a:r>
            <a:r>
              <a:rPr lang="en-US" dirty="0"/>
              <a:t> </a:t>
            </a:r>
            <a:r>
              <a:rPr lang="en-US" dirty="0" err="1"/>
              <a:t>không</a:t>
            </a:r>
            <a:r>
              <a:rPr lang="en-US" dirty="0"/>
              <a:t> </a:t>
            </a:r>
            <a:r>
              <a:rPr lang="en-US" dirty="0" err="1"/>
              <a:t>gian</a:t>
            </a:r>
            <a:r>
              <a:rPr lang="en-US" dirty="0"/>
              <a:t> </a:t>
            </a:r>
            <a:r>
              <a:rPr lang="en-US" dirty="0" err="1"/>
              <a:t>vô</a:t>
            </a:r>
            <a:r>
              <a:rPr lang="en-US" dirty="0"/>
              <a:t> </a:t>
            </a:r>
            <a:r>
              <a:rPr lang="en-US" dirty="0" err="1"/>
              <a:t>cùng</a:t>
            </a:r>
            <a:r>
              <a:rPr lang="en-US" dirty="0"/>
              <a:t> </a:t>
            </a:r>
            <a:r>
              <a:rPr lang="en-US" dirty="0" err="1"/>
              <a:t>và</a:t>
            </a:r>
            <a:r>
              <a:rPr lang="en-US" dirty="0"/>
              <a:t> </a:t>
            </a:r>
            <a:r>
              <a:rPr lang="en-US" dirty="0" err="1"/>
              <a:t>thời</a:t>
            </a:r>
            <a:r>
              <a:rPr lang="en-US" dirty="0"/>
              <a:t> </a:t>
            </a:r>
            <a:r>
              <a:rPr lang="en-US" dirty="0" err="1"/>
              <a:t>gian</a:t>
            </a:r>
            <a:r>
              <a:rPr lang="en-US" dirty="0"/>
              <a:t> </a:t>
            </a:r>
            <a:r>
              <a:rPr lang="en-US" dirty="0" err="1"/>
              <a:t>vô</a:t>
            </a:r>
            <a:r>
              <a:rPr lang="en-US" dirty="0"/>
              <a:t> </a:t>
            </a:r>
            <a:r>
              <a:rPr lang="en-US" dirty="0" err="1"/>
              <a:t>tận</a:t>
            </a:r>
            <a:r>
              <a:rPr lang="en-US" dirty="0"/>
              <a:t> </a:t>
            </a:r>
            <a:r>
              <a:rPr lang="en-US" dirty="0" err="1"/>
              <a:t>đã</a:t>
            </a:r>
            <a:r>
              <a:rPr lang="en-US" dirty="0"/>
              <a:t> </a:t>
            </a:r>
            <a:r>
              <a:rPr lang="en-US" dirty="0" err="1"/>
              <a:t>khắc</a:t>
            </a:r>
            <a:r>
              <a:rPr lang="en-US" dirty="0"/>
              <a:t> </a:t>
            </a:r>
            <a:r>
              <a:rPr lang="en-US" dirty="0" err="1"/>
              <a:t>sâu</a:t>
            </a:r>
            <a:r>
              <a:rPr lang="en-US" dirty="0"/>
              <a:t> </a:t>
            </a:r>
            <a:r>
              <a:rPr lang="en-US" dirty="0" err="1"/>
              <a:t>nỗi</a:t>
            </a:r>
            <a:r>
              <a:rPr lang="en-US" dirty="0"/>
              <a:t> </a:t>
            </a:r>
            <a:r>
              <a:rPr lang="en-US" dirty="0" err="1"/>
              <a:t>cùng</a:t>
            </a:r>
            <a:r>
              <a:rPr lang="en-US" dirty="0"/>
              <a:t> </a:t>
            </a:r>
            <a:r>
              <a:rPr lang="en-US" dirty="0" err="1"/>
              <a:t>cực</a:t>
            </a:r>
            <a:r>
              <a:rPr lang="en-US" dirty="0"/>
              <a:t> </a:t>
            </a:r>
            <a:r>
              <a:rPr lang="en-US" dirty="0" err="1"/>
              <a:t>khiến</a:t>
            </a:r>
            <a:r>
              <a:rPr lang="en-US" dirty="0"/>
              <a:t> </a:t>
            </a:r>
            <a:r>
              <a:rPr lang="en-US" dirty="0" err="1"/>
              <a:t>nàng</a:t>
            </a:r>
            <a:r>
              <a:rPr lang="en-US" dirty="0"/>
              <a:t> </a:t>
            </a:r>
            <a:r>
              <a:rPr lang="en-US" dirty="0" err="1"/>
              <a:t>cảm</a:t>
            </a:r>
            <a:r>
              <a:rPr lang="en-US" dirty="0"/>
              <a:t> </a:t>
            </a:r>
            <a:r>
              <a:rPr lang="en-US" dirty="0" err="1"/>
              <a:t>thấy</a:t>
            </a:r>
            <a:r>
              <a:rPr lang="en-US" dirty="0"/>
              <a:t> </a:t>
            </a:r>
            <a:r>
              <a:rPr lang="en-US" b="1" dirty="0" err="1"/>
              <a:t>bẽ</a:t>
            </a:r>
            <a:r>
              <a:rPr lang="en-US" b="1" dirty="0"/>
              <a:t> </a:t>
            </a:r>
            <a:r>
              <a:rPr lang="en-US" b="1" dirty="0" err="1"/>
              <a:t>bàng</a:t>
            </a:r>
            <a:endParaRPr lang="en-US" b="1" i="1" dirty="0"/>
          </a:p>
        </p:txBody>
      </p:sp>
      <p:sp>
        <p:nvSpPr>
          <p:cNvPr id="8" name="TextBox 7"/>
          <p:cNvSpPr txBox="1">
            <a:spLocks noChangeArrowheads="1"/>
          </p:cNvSpPr>
          <p:nvPr/>
        </p:nvSpPr>
        <p:spPr bwMode="auto">
          <a:xfrm>
            <a:off x="190499" y="5087152"/>
            <a:ext cx="11293289" cy="1570038"/>
          </a:xfrm>
          <a:prstGeom prst="rect">
            <a:avLst/>
          </a:prstGeom>
          <a:solidFill>
            <a:schemeClr val="accent5"/>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a:solidFill>
                  <a:schemeClr val="bg1"/>
                </a:solidFill>
                <a:sym typeface="Wingdings" panose="05000000000000000000" pitchFamily="2" charset="2"/>
              </a:rPr>
              <a:t> </a:t>
            </a:r>
            <a:r>
              <a:rPr lang="en-US" b="1" dirty="0" err="1">
                <a:solidFill>
                  <a:schemeClr val="bg1"/>
                </a:solidFill>
                <a:sym typeface="Wingdings" panose="05000000000000000000" pitchFamily="2" charset="2"/>
              </a:rPr>
              <a:t>Tiểu</a:t>
            </a:r>
            <a:r>
              <a:rPr lang="en-US" b="1" dirty="0">
                <a:solidFill>
                  <a:schemeClr val="bg1"/>
                </a:solidFill>
                <a:sym typeface="Wingdings" panose="05000000000000000000" pitchFamily="2" charset="2"/>
              </a:rPr>
              <a:t> </a:t>
            </a:r>
            <a:r>
              <a:rPr lang="en-US" b="1" dirty="0" err="1">
                <a:solidFill>
                  <a:schemeClr val="bg1"/>
                </a:solidFill>
                <a:sym typeface="Wingdings" panose="05000000000000000000" pitchFamily="2" charset="2"/>
              </a:rPr>
              <a:t>kết</a:t>
            </a:r>
            <a:r>
              <a:rPr lang="en-US" b="1" dirty="0">
                <a:solidFill>
                  <a:schemeClr val="bg1"/>
                </a:solidFill>
                <a:sym typeface="Wingdings" panose="05000000000000000000" pitchFamily="2" charset="2"/>
              </a:rPr>
              <a:t> 6 </a:t>
            </a:r>
            <a:r>
              <a:rPr lang="en-US" b="1" dirty="0" err="1">
                <a:solidFill>
                  <a:schemeClr val="bg1"/>
                </a:solidFill>
                <a:sym typeface="Wingdings" panose="05000000000000000000" pitchFamily="2" charset="2"/>
              </a:rPr>
              <a:t>câu</a:t>
            </a:r>
            <a:r>
              <a:rPr lang="en-US" b="1" dirty="0">
                <a:solidFill>
                  <a:schemeClr val="bg1"/>
                </a:solidFill>
                <a:sym typeface="Wingdings" panose="05000000000000000000" pitchFamily="2" charset="2"/>
              </a:rPr>
              <a:t> </a:t>
            </a:r>
            <a:r>
              <a:rPr lang="en-US" b="1" dirty="0" err="1">
                <a:solidFill>
                  <a:schemeClr val="bg1"/>
                </a:solidFill>
                <a:sym typeface="Wingdings" panose="05000000000000000000" pitchFamily="2" charset="2"/>
              </a:rPr>
              <a:t>đầu</a:t>
            </a:r>
            <a:r>
              <a:rPr lang="en-US" b="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Bằng</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bút</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pháp</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tả</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cảnh</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ngụ</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tình</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kết</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hợp</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hệ</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thống</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thi</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ảnh</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ước</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lệ</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ngôn</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ngữ</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giàu</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sắc</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thái</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biểu</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cảm</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Nguyễn</a:t>
            </a:r>
            <a:r>
              <a:rPr lang="en-US" b="1" i="1" dirty="0">
                <a:solidFill>
                  <a:schemeClr val="bg1"/>
                </a:solidFill>
                <a:sym typeface="Wingdings" panose="05000000000000000000" pitchFamily="2" charset="2"/>
              </a:rPr>
              <a:t> Du </a:t>
            </a:r>
            <a:r>
              <a:rPr lang="en-US" b="1" i="1" dirty="0" err="1">
                <a:solidFill>
                  <a:schemeClr val="bg1"/>
                </a:solidFill>
                <a:sym typeface="Wingdings" panose="05000000000000000000" pitchFamily="2" charset="2"/>
              </a:rPr>
              <a:t>đã</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khắc</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họa</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bức</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tranh</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thiên</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nhiên</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mênh</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mông</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vắng</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lặng</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Và</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trên</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nền</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của</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khung</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cảnh</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ấy</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là</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hình</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ảnh</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nàng</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Kiều</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lẻ</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loi</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cô</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độc</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với</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bao</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nỗi</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niềm</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tâm</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sự</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đau</a:t>
            </a:r>
            <a:r>
              <a:rPr lang="en-US" b="1" i="1" dirty="0">
                <a:solidFill>
                  <a:schemeClr val="bg1"/>
                </a:solidFill>
                <a:sym typeface="Wingdings" panose="05000000000000000000" pitchFamily="2" charset="2"/>
              </a:rPr>
              <a:t> </a:t>
            </a:r>
            <a:r>
              <a:rPr lang="en-US" b="1" i="1" dirty="0" err="1">
                <a:solidFill>
                  <a:schemeClr val="bg1"/>
                </a:solidFill>
                <a:sym typeface="Wingdings" panose="05000000000000000000" pitchFamily="2" charset="2"/>
              </a:rPr>
              <a:t>thương</a:t>
            </a:r>
            <a:r>
              <a:rPr lang="en-US" b="1" i="1" dirty="0">
                <a:solidFill>
                  <a:schemeClr val="bg1"/>
                </a:solidFill>
                <a:sym typeface="Wingdings" panose="05000000000000000000" pitchFamily="2" charset="2"/>
              </a:rPr>
              <a:t>.</a:t>
            </a:r>
            <a:endParaRPr lang="en-US" b="1" i="1" dirty="0">
              <a:solidFill>
                <a:schemeClr val="bg1"/>
              </a:solidFill>
            </a:endParaRPr>
          </a:p>
        </p:txBody>
      </p:sp>
      <p:sp>
        <p:nvSpPr>
          <p:cNvPr id="9" name="Rectangle 7"/>
          <p:cNvSpPr>
            <a:spLocks noChangeArrowheads="1"/>
          </p:cNvSpPr>
          <p:nvPr/>
        </p:nvSpPr>
        <p:spPr bwMode="auto">
          <a:xfrm>
            <a:off x="190499" y="76200"/>
            <a:ext cx="4677336"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II. TÌM HIỂU ĐOẠN TRÍCH</a:t>
            </a:r>
            <a:endParaRPr lang="en-US" sz="2800" b="1" dirty="0">
              <a:solidFill>
                <a:schemeClr val="bg1"/>
              </a:solidFill>
              <a:latin typeface="Times New Roman" panose="02020603050405020304" pitchFamily="18" charset="0"/>
            </a:endParaRPr>
          </a:p>
        </p:txBody>
      </p:sp>
      <p:sp>
        <p:nvSpPr>
          <p:cNvPr id="10" name="Rectangle 7"/>
          <p:cNvSpPr>
            <a:spLocks noChangeArrowheads="1"/>
          </p:cNvSpPr>
          <p:nvPr/>
        </p:nvSpPr>
        <p:spPr bwMode="auto">
          <a:xfrm>
            <a:off x="342900" y="762000"/>
            <a:ext cx="5466229" cy="533400"/>
          </a:xfrm>
          <a:prstGeom prst="rect">
            <a:avLst/>
          </a:prstGeom>
          <a:solidFill>
            <a:schemeClr val="tx2">
              <a:lumMod val="60000"/>
              <a:lumOff val="40000"/>
            </a:schemeClr>
          </a:solidFill>
          <a:ln w="57150">
            <a:solidFill>
              <a:schemeClr val="bg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800" b="1" dirty="0" smtClean="0">
                <a:solidFill>
                  <a:schemeClr val="bg1"/>
                </a:solidFill>
                <a:latin typeface="Times New Roman" panose="02020603050405020304" pitchFamily="18" charset="0"/>
              </a:rPr>
              <a:t>1. </a:t>
            </a:r>
            <a:r>
              <a:rPr lang="en-US" sz="2800" b="1" dirty="0" err="1" smtClean="0">
                <a:solidFill>
                  <a:schemeClr val="bg1"/>
                </a:solidFill>
                <a:latin typeface="Times New Roman" panose="02020603050405020304" pitchFamily="18" charset="0"/>
              </a:rPr>
              <a:t>Cảnh</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ngộ</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và</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nỗi</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niềm</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của</a:t>
            </a:r>
            <a:r>
              <a:rPr lang="en-US" sz="2800" b="1" dirty="0" smtClean="0">
                <a:solidFill>
                  <a:schemeClr val="bg1"/>
                </a:solidFill>
                <a:latin typeface="Times New Roman" panose="02020603050405020304" pitchFamily="18" charset="0"/>
              </a:rPr>
              <a:t> </a:t>
            </a:r>
            <a:r>
              <a:rPr lang="en-US" sz="2800" b="1" dirty="0" err="1" smtClean="0">
                <a:solidFill>
                  <a:schemeClr val="bg1"/>
                </a:solidFill>
                <a:latin typeface="Times New Roman" panose="02020603050405020304" pitchFamily="18" charset="0"/>
              </a:rPr>
              <a:t>Kiều</a:t>
            </a:r>
            <a:endParaRPr lang="en-US" sz="2800" b="1" dirty="0">
              <a:solidFill>
                <a:schemeClr val="bg1"/>
              </a:solidFill>
              <a:latin typeface="Times New Roman" panose="02020603050405020304" pitchFamily="18" charset="0"/>
            </a:endParaRPr>
          </a:p>
        </p:txBody>
      </p:sp>
      <p:sp>
        <p:nvSpPr>
          <p:cNvPr id="11" name="Rectangle 10"/>
          <p:cNvSpPr>
            <a:spLocks noChangeArrowheads="1"/>
          </p:cNvSpPr>
          <p:nvPr/>
        </p:nvSpPr>
        <p:spPr bwMode="auto">
          <a:xfrm>
            <a:off x="6705600" y="219075"/>
            <a:ext cx="5105400" cy="757238"/>
          </a:xfrm>
          <a:prstGeom prst="rect">
            <a:avLst/>
          </a:prstGeom>
          <a:noFill/>
          <a:ln w="57150">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buFont typeface="Wingdings" panose="05000000000000000000" pitchFamily="2" charset="2"/>
              <a:buNone/>
            </a:pPr>
            <a:r>
              <a:rPr lang="en-US" i="1">
                <a:solidFill>
                  <a:schemeClr val="bg1"/>
                </a:solidFill>
              </a:rPr>
              <a:t>Bẽ bàng mây sớm đèn khuya,</a:t>
            </a:r>
          </a:p>
          <a:p>
            <a:pPr algn="ctr" eaLnBrk="1" hangingPunct="1">
              <a:lnSpc>
                <a:spcPct val="90000"/>
              </a:lnSpc>
              <a:buFont typeface="Wingdings" panose="05000000000000000000" pitchFamily="2" charset="2"/>
              <a:buNone/>
            </a:pPr>
            <a:r>
              <a:rPr lang="en-US" i="1">
                <a:solidFill>
                  <a:schemeClr val="bg1"/>
                </a:solidFill>
              </a:rPr>
              <a:t>Nửa tình nửa cảnh như chia tấm lòng.</a:t>
            </a:r>
          </a:p>
        </p:txBody>
      </p:sp>
      <p:cxnSp>
        <p:nvCxnSpPr>
          <p:cNvPr id="13" name="Straight Arrow Connector 12"/>
          <p:cNvCxnSpPr>
            <a:stCxn id="4" idx="3"/>
            <a:endCxn id="7" idx="1"/>
          </p:cNvCxnSpPr>
          <p:nvPr/>
        </p:nvCxnSpPr>
        <p:spPr>
          <a:xfrm flipV="1">
            <a:off x="3332348" y="2772391"/>
            <a:ext cx="549370" cy="750882"/>
          </a:xfrm>
          <a:prstGeom prst="straightConnector1">
            <a:avLst/>
          </a:prstGeom>
          <a:ln>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4" idx="3"/>
            <a:endCxn id="6" idx="1"/>
          </p:cNvCxnSpPr>
          <p:nvPr/>
        </p:nvCxnSpPr>
        <p:spPr>
          <a:xfrm>
            <a:off x="3332348" y="3523273"/>
            <a:ext cx="563565" cy="786321"/>
          </a:xfrm>
          <a:prstGeom prst="straightConnector1">
            <a:avLst/>
          </a:prstGeom>
          <a:ln>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7552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arn(inVertical)">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circle(in)">
                                      <p:cBhvr>
                                        <p:cTn id="19" dur="2000"/>
                                        <p:tgtEl>
                                          <p:spTgt spid="4"/>
                                        </p:tgtEl>
                                      </p:cBhvr>
                                    </p:animEffect>
                                  </p:childTnLst>
                                </p:cTn>
                              </p:par>
                              <p:par>
                                <p:cTn id="20" presetID="6" presetClass="entr" presetSubtype="16"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ircle(in)">
                                      <p:cBhvr>
                                        <p:cTn id="22" dur="2000"/>
                                        <p:tgtEl>
                                          <p:spTgt spid="13"/>
                                        </p:tgtEl>
                                      </p:cBhvr>
                                    </p:animEffect>
                                  </p:childTnLst>
                                </p:cTn>
                              </p:par>
                              <p:par>
                                <p:cTn id="23" presetID="6" presetClass="entr" presetSubtype="16"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circle(in)">
                                      <p:cBhvr>
                                        <p:cTn id="25" dur="2000"/>
                                        <p:tgtEl>
                                          <p:spTgt spid="15"/>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ircle(in)">
                                      <p:cBhvr>
                                        <p:cTn id="28" dur="2000"/>
                                        <p:tgtEl>
                                          <p:spTgt spid="7"/>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circle(in)">
                                      <p:cBhvr>
                                        <p:cTn id="31" dur="20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4810</Words>
  <PresentationFormat>Widescreen</PresentationFormat>
  <Paragraphs>317</Paragraphs>
  <Slides>33</Slides>
  <Notes>0</Notes>
  <HiddenSlides>0</HiddenSlides>
  <MMClips>2</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33</vt:i4>
      </vt:variant>
    </vt:vector>
  </HeadingPairs>
  <TitlesOfParts>
    <vt:vector size="48" baseType="lpstr">
      <vt:lpstr>.VnArial</vt:lpstr>
      <vt:lpstr>.VnKoala</vt:lpstr>
      <vt:lpstr>.VnTime</vt:lpstr>
      <vt:lpstr>Arial</vt:lpstr>
      <vt:lpstr>Calibri</vt:lpstr>
      <vt:lpstr>Calibri Light</vt:lpstr>
      <vt:lpstr>Chiller</vt:lpstr>
      <vt:lpstr>Open Sans</vt:lpstr>
      <vt:lpstr>Segoe UI Historic</vt:lpstr>
      <vt:lpstr>Snap ITC</vt:lpstr>
      <vt:lpstr>Symbol</vt:lpstr>
      <vt:lpstr>Times New Roman</vt:lpstr>
      <vt:lpstr>Wingdings</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2021-08-05T08:54:18Z</dcterms:created>
  <dcterms:modified xsi:type="dcterms:W3CDTF">2021-08-08T02:23:08Z</dcterms:modified>
</cp:coreProperties>
</file>