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300" r:id="rId2"/>
    <p:sldId id="304" r:id="rId3"/>
    <p:sldId id="302" r:id="rId4"/>
    <p:sldId id="292" r:id="rId5"/>
    <p:sldId id="301" r:id="rId6"/>
    <p:sldId id="352" r:id="rId7"/>
    <p:sldId id="359" r:id="rId8"/>
    <p:sldId id="360" r:id="rId9"/>
    <p:sldId id="361" r:id="rId10"/>
    <p:sldId id="353" r:id="rId11"/>
    <p:sldId id="347" r:id="rId12"/>
    <p:sldId id="358" r:id="rId13"/>
    <p:sldId id="336" r:id="rId14"/>
    <p:sldId id="339" r:id="rId15"/>
    <p:sldId id="355" r:id="rId16"/>
    <p:sldId id="354" r:id="rId17"/>
    <p:sldId id="315" r:id="rId18"/>
    <p:sldId id="362" r:id="rId19"/>
    <p:sldId id="332" r:id="rId20"/>
    <p:sldId id="331" r:id="rId21"/>
    <p:sldId id="295" r:id="rId22"/>
    <p:sldId id="328" r:id="rId23"/>
    <p:sldId id="329" r:id="rId24"/>
    <p:sldId id="330" r:id="rId2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DD8"/>
    <a:srgbClr val="FF0000"/>
    <a:srgbClr val="0000CC"/>
    <a:srgbClr val="0033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75" d="100"/>
          <a:sy n="75" d="100"/>
        </p:scale>
        <p:origin x="1162" y="48"/>
      </p:cViewPr>
      <p:guideLst>
        <p:guide orient="horz" pos="216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D4F567D-002F-4B4E-987A-7B031D64778C}" type="datetimeFigureOut">
              <a:rPr lang="en-US"/>
              <a:t>7/26/2023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873BF8D-B6B7-4665-9EDE-9E7F4100D091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73BF8D-B6B7-4665-9EDE-9E7F4100D091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988" y="-41275"/>
            <a:ext cx="2769870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Unit 9: </a:t>
            </a:r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English in the World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sym typeface="+mn-ea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5400" y="6510338"/>
            <a:ext cx="2593975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</a:t>
            </a: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i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-Learn Smart World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226800" y="6396038"/>
            <a:ext cx="814388" cy="415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/>
          <p:cNvSpPr txBox="1"/>
          <p:nvPr userDrawn="1"/>
        </p:nvSpPr>
        <p:spPr>
          <a:xfrm>
            <a:off x="11015663" y="-21331"/>
            <a:ext cx="1176337" cy="368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Lesson 1.2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eduhome.com.vn/DHALesson?idGrade=10&amp;idSubject=1&amp;idSeries=118&amp;idTheme=1067&amp;IdLevel=3&amp;idThemeServer=85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TextBox 2"/>
          <p:cNvSpPr txBox="1">
            <a:spLocks noChangeArrowheads="1"/>
          </p:cNvSpPr>
          <p:nvPr/>
        </p:nvSpPr>
        <p:spPr bwMode="auto">
          <a:xfrm>
            <a:off x="4691063" y="2646363"/>
            <a:ext cx="7572375" cy="17367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</a:rPr>
              <a:t>Unit 9: English in the World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</a:rPr>
              <a:t>Lesson 1.2: Grammar</a:t>
            </a:r>
            <a:endParaRPr lang="en-US" sz="3200" dirty="0">
              <a:latin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Page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69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9563" y="346075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621713" y="552450"/>
            <a:ext cx="3570287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8128" y="2241455"/>
            <a:ext cx="93964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39650" y="475833"/>
            <a:ext cx="107195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+mn-lt"/>
              </a:rPr>
              <a:t>b. Write sentences using the prompts. </a:t>
            </a:r>
            <a:endParaRPr lang="en-US" sz="3200" dirty="0">
              <a:solidFill>
                <a:srgbClr val="0033CC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89652" y="136671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latin typeface="+mn-lt"/>
              </a:rPr>
              <a:t>1. I/visiting/Sydney Opera House </a:t>
            </a:r>
          </a:p>
        </p:txBody>
      </p:sp>
      <p:sp>
        <p:nvSpPr>
          <p:cNvPr id="5" name="Rectangle 4"/>
          <p:cNvSpPr/>
          <p:nvPr/>
        </p:nvSpPr>
        <p:spPr>
          <a:xfrm>
            <a:off x="1476773" y="283114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latin typeface="+mn-lt"/>
              </a:rPr>
              <a:t>2. he/staying/next to/Hyde Park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76773" y="422810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latin typeface="+mn-lt"/>
              </a:rPr>
              <a:t>3. we/going to/United Kingdom </a:t>
            </a:r>
          </a:p>
        </p:txBody>
      </p:sp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2365" y="3615862"/>
            <a:ext cx="93964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8128" y="4967428"/>
            <a:ext cx="93964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1940418" y="3494119"/>
            <a:ext cx="6495244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3300"/>
                </a:solidFill>
                <a:latin typeface="Calibri" panose="020F0502020204030204" pitchFamily="34" charset="0"/>
              </a:rPr>
              <a:t>He’s staying next to Hyde Park.</a:t>
            </a: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1940418" y="2122434"/>
            <a:ext cx="6495244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3300"/>
                </a:solidFill>
                <a:latin typeface="Calibri" panose="020F0502020204030204" pitchFamily="34" charset="0"/>
              </a:rPr>
              <a:t>I’m visiting the Sydney Opera House.</a:t>
            </a: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1940418" y="4812880"/>
            <a:ext cx="6495244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3300"/>
                </a:solidFill>
                <a:latin typeface="Calibri" panose="020F0502020204030204" pitchFamily="34" charset="0"/>
              </a:rPr>
              <a:t>We’re going to the United Kingdom.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1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5619" y="2015207"/>
            <a:ext cx="93964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412" y="3542380"/>
            <a:ext cx="91471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0950" y="5287321"/>
            <a:ext cx="93964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1638146" y="1827189"/>
            <a:ext cx="9323387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3300"/>
                </a:solidFill>
                <a:latin typeface="+mn-lt"/>
              </a:rPr>
              <a:t>My parents are visiting the Louvre Museum.</a:t>
            </a:r>
          </a:p>
        </p:txBody>
      </p:sp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1540775" y="3342355"/>
            <a:ext cx="8713788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3300"/>
                </a:solidFill>
                <a:latin typeface="+mn-lt"/>
              </a:rPr>
              <a:t>The Empire State Building is in New York City.</a:t>
            </a:r>
          </a:p>
        </p:txBody>
      </p:sp>
      <p:sp>
        <p:nvSpPr>
          <p:cNvPr id="36883" name="Text Box 19"/>
          <p:cNvSpPr txBox="1">
            <a:spLocks noChangeArrowheads="1"/>
          </p:cNvSpPr>
          <p:nvPr/>
        </p:nvSpPr>
        <p:spPr bwMode="auto">
          <a:xfrm>
            <a:off x="1540775" y="5096642"/>
            <a:ext cx="9323388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3300"/>
                </a:solidFill>
                <a:latin typeface="+mn-lt"/>
              </a:rPr>
              <a:t>I’m going to eat fish and chips at Bondi Beach.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1013" y="398559"/>
            <a:ext cx="107195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+mn-lt"/>
              </a:rPr>
              <a:t>b. Write sentences using the prompts. </a:t>
            </a:r>
            <a:endParaRPr lang="en-US" sz="3200" dirty="0">
              <a:solidFill>
                <a:srgbClr val="0033CC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03290" y="1110237"/>
            <a:ext cx="939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+mn-lt"/>
              </a:rPr>
              <a:t>4. my parents/visiting/Louvre Museum </a:t>
            </a:r>
          </a:p>
        </p:txBody>
      </p:sp>
      <p:sp>
        <p:nvSpPr>
          <p:cNvPr id="3" name="Rectangle 2"/>
          <p:cNvSpPr/>
          <p:nvPr/>
        </p:nvSpPr>
        <p:spPr>
          <a:xfrm>
            <a:off x="1103290" y="2698546"/>
            <a:ext cx="939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+mn-lt"/>
              </a:rPr>
              <a:t>5. Empire State Building/in/New York City </a:t>
            </a:r>
          </a:p>
        </p:txBody>
      </p:sp>
      <p:sp>
        <p:nvSpPr>
          <p:cNvPr id="4" name="Rectangle 3"/>
          <p:cNvSpPr/>
          <p:nvPr/>
        </p:nvSpPr>
        <p:spPr>
          <a:xfrm>
            <a:off x="1103290" y="4511867"/>
            <a:ext cx="939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+mn-lt"/>
              </a:rPr>
              <a:t>6. I/going to eat fish and chips/Bondi Beach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81" grpId="0"/>
      <p:bldP spid="36882" grpId="0"/>
      <p:bldP spid="3688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7881" y="780802"/>
            <a:ext cx="11500833" cy="5745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u="sng" dirty="0">
                <a:latin typeface="+mn-lt"/>
              </a:rPr>
              <a:t>To: tobyel@frienzmail.com </a:t>
            </a:r>
          </a:p>
          <a:p>
            <a:pPr>
              <a:lnSpc>
                <a:spcPct val="120000"/>
              </a:lnSpc>
            </a:pPr>
            <a:r>
              <a:rPr lang="en-US" sz="2800" u="sng" dirty="0">
                <a:latin typeface="+mn-lt"/>
              </a:rPr>
              <a:t>Subject: Plan for our trip </a:t>
            </a:r>
          </a:p>
          <a:p>
            <a:pPr algn="just">
              <a:lnSpc>
                <a:spcPct val="120000"/>
              </a:lnSpc>
            </a:pPr>
            <a:r>
              <a:rPr lang="en-US" sz="2800" dirty="0">
                <a:latin typeface="+mn-lt"/>
              </a:rPr>
              <a:t>Hi Toby, </a:t>
            </a:r>
          </a:p>
          <a:p>
            <a:pPr algn="just">
              <a:lnSpc>
                <a:spcPct val="120000"/>
              </a:lnSpc>
            </a:pPr>
            <a:r>
              <a:rPr lang="en-US" sz="2800" dirty="0">
                <a:latin typeface="+mn-lt"/>
              </a:rPr>
              <a:t>This is our plan for our trip to London. We're arriving on Tuesday. We're staying at (1) ______ Hilton Hotel. We're going to go to (2) </a:t>
            </a:r>
            <a:r>
              <a:rPr lang="en-US" sz="2800" dirty="0"/>
              <a:t>______</a:t>
            </a:r>
            <a:r>
              <a:rPr lang="en-US" sz="2800" dirty="0">
                <a:latin typeface="+mn-lt"/>
              </a:rPr>
              <a:t> Hyde Park on Wednesday. On Friday, we're going to visit (3) </a:t>
            </a:r>
            <a:r>
              <a:rPr lang="en-US" sz="2800" dirty="0"/>
              <a:t>______</a:t>
            </a:r>
            <a:r>
              <a:rPr lang="en-US" sz="2800" dirty="0">
                <a:latin typeface="+mn-lt"/>
              </a:rPr>
              <a:t> Houses of Parliament. We're going to go to (4) </a:t>
            </a:r>
            <a:r>
              <a:rPr lang="en-US" sz="2800" dirty="0"/>
              <a:t>_____</a:t>
            </a:r>
            <a:r>
              <a:rPr lang="en-US" sz="2800" dirty="0">
                <a:latin typeface="+mn-lt"/>
              </a:rPr>
              <a:t> Regent's Park on Saturday and visit (5) </a:t>
            </a:r>
            <a:r>
              <a:rPr lang="en-US" sz="2800" dirty="0"/>
              <a:t>______</a:t>
            </a:r>
            <a:r>
              <a:rPr lang="en-US" sz="2800" dirty="0">
                <a:latin typeface="+mn-lt"/>
              </a:rPr>
              <a:t> Imperial War Museum on Sunday. We're going to ride on (6) </a:t>
            </a:r>
            <a:r>
              <a:rPr lang="en-US" sz="2800" dirty="0"/>
              <a:t>______</a:t>
            </a:r>
            <a:r>
              <a:rPr lang="en-US" sz="2800" dirty="0">
                <a:latin typeface="+mn-lt"/>
              </a:rPr>
              <a:t> London Eye and fly back to (7) </a:t>
            </a:r>
            <a:r>
              <a:rPr lang="en-US" sz="2800" dirty="0"/>
              <a:t>______</a:t>
            </a:r>
            <a:r>
              <a:rPr lang="en-US" sz="2800" dirty="0">
                <a:latin typeface="+mn-lt"/>
              </a:rPr>
              <a:t> New York on Monday. 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+mn-lt"/>
              </a:rPr>
              <a:t>See you soon, 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+mn-lt"/>
              </a:rPr>
              <a:t>Luke </a:t>
            </a: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9113737" y="3398882"/>
            <a:ext cx="110402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  <a:latin typeface="+mn-lt"/>
              </a:rPr>
              <a:t>the</a:t>
            </a: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1408984" y="4413744"/>
            <a:ext cx="110402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  <a:latin typeface="+mn-lt"/>
              </a:rPr>
              <a:t>the</a:t>
            </a:r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760447" y="4899374"/>
            <a:ext cx="110402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  <a:latin typeface="+mn-lt"/>
              </a:rPr>
              <a:t>the</a:t>
            </a: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9446639" y="2870312"/>
            <a:ext cx="865201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3300"/>
                </a:solidFill>
                <a:latin typeface="+mn-lt"/>
              </a:rPr>
              <a:t>Ø</a:t>
            </a:r>
            <a:r>
              <a:rPr lang="en-US" sz="2800" dirty="0">
                <a:latin typeface="+mn-lt"/>
              </a:rPr>
              <a:t> </a:t>
            </a:r>
            <a:br>
              <a:rPr lang="en-US" sz="2800" dirty="0">
                <a:latin typeface="+mn-lt"/>
              </a:rPr>
            </a:br>
            <a:endParaRPr lang="en-US" sz="2800" dirty="0">
              <a:latin typeface="+mn-lt"/>
            </a:endParaRP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6015682" y="3852053"/>
            <a:ext cx="865201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3300"/>
                </a:solidFill>
                <a:latin typeface="+mn-lt"/>
              </a:rPr>
              <a:t>Ø</a:t>
            </a:r>
            <a:r>
              <a:rPr lang="en-US" sz="2800" dirty="0">
                <a:latin typeface="+mn-lt"/>
              </a:rPr>
              <a:t> </a:t>
            </a:r>
            <a:br>
              <a:rPr lang="en-US" sz="2800" dirty="0">
                <a:latin typeface="+mn-lt"/>
              </a:rPr>
            </a:br>
            <a:endParaRPr lang="en-US" sz="2800" dirty="0">
              <a:latin typeface="+mn-lt"/>
            </a:endParaRP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6606087" y="4913222"/>
            <a:ext cx="865201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3300"/>
                </a:solidFill>
                <a:latin typeface="+mn-lt"/>
              </a:rPr>
              <a:t>Ø</a:t>
            </a:r>
            <a:r>
              <a:rPr lang="en-US" sz="2800" dirty="0">
                <a:latin typeface="+mn-lt"/>
              </a:rPr>
              <a:t> </a:t>
            </a:r>
            <a:br>
              <a:rPr lang="en-US" sz="2800" dirty="0">
                <a:latin typeface="+mn-lt"/>
              </a:rPr>
            </a:br>
            <a:endParaRPr lang="en-US" sz="280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0088" y="321488"/>
            <a:ext cx="94742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33CC"/>
                </a:solidFill>
                <a:latin typeface="+mn-lt"/>
              </a:rPr>
              <a:t>c. Fill in the blanks using </a:t>
            </a:r>
            <a:r>
              <a:rPr lang="en-US" sz="2800" b="1" i="1" dirty="0">
                <a:solidFill>
                  <a:srgbClr val="0033CC"/>
                </a:solidFill>
                <a:latin typeface="+mn-lt"/>
              </a:rPr>
              <a:t>the </a:t>
            </a:r>
            <a:r>
              <a:rPr lang="en-US" sz="2800" b="1" dirty="0">
                <a:solidFill>
                  <a:srgbClr val="0033CC"/>
                </a:solidFill>
                <a:latin typeface="+mn-lt"/>
              </a:rPr>
              <a:t>or </a:t>
            </a:r>
            <a:r>
              <a:rPr lang="en-US" sz="2800" b="1" i="1" dirty="0">
                <a:solidFill>
                  <a:srgbClr val="0033CC"/>
                </a:solidFill>
                <a:latin typeface="+mn-lt"/>
              </a:rPr>
              <a:t>Ø </a:t>
            </a:r>
            <a:r>
              <a:rPr lang="en-US" sz="2800" b="1" dirty="0">
                <a:solidFill>
                  <a:srgbClr val="0033CC"/>
                </a:solidFill>
                <a:latin typeface="+mn-lt"/>
              </a:rPr>
              <a:t>(zero article). </a:t>
            </a:r>
            <a:endParaRPr lang="en-US" sz="2800" dirty="0">
              <a:solidFill>
                <a:srgbClr val="0033CC"/>
              </a:solidFill>
              <a:latin typeface="+mn-lt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697912" y="2875875"/>
            <a:ext cx="110402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  <a:latin typeface="+mn-lt"/>
              </a:rPr>
              <a:t>the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8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4851" y="1507577"/>
            <a:ext cx="11719776" cy="4876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900" dirty="0">
                <a:latin typeface="+mn-lt"/>
              </a:rPr>
              <a:t>1. I'd love to go diving in _______ Philippines.</a:t>
            </a:r>
          </a:p>
          <a:p>
            <a:pPr>
              <a:lnSpc>
                <a:spcPct val="120000"/>
              </a:lnSpc>
            </a:pPr>
            <a:r>
              <a:rPr lang="en-US" sz="2900" dirty="0">
                <a:latin typeface="+mn-lt"/>
              </a:rPr>
              <a:t>2. _______ Empire State Building is a very famous building in _______ United States.</a:t>
            </a:r>
          </a:p>
          <a:p>
            <a:pPr>
              <a:lnSpc>
                <a:spcPct val="120000"/>
              </a:lnSpc>
            </a:pPr>
            <a:r>
              <a:rPr lang="en-US" sz="2900" dirty="0">
                <a:latin typeface="+mn-lt"/>
              </a:rPr>
              <a:t>3. _______ Mount Cook is the tallest mountain in New Zealand.</a:t>
            </a:r>
          </a:p>
          <a:p>
            <a:pPr>
              <a:lnSpc>
                <a:spcPct val="120000"/>
              </a:lnSpc>
            </a:pPr>
            <a:r>
              <a:rPr lang="en-US" sz="2900" dirty="0">
                <a:latin typeface="+mn-lt"/>
              </a:rPr>
              <a:t>4. The tour guide will meet us at _______ Glasgow Airport.</a:t>
            </a:r>
          </a:p>
          <a:p>
            <a:pPr>
              <a:lnSpc>
                <a:spcPct val="120000"/>
              </a:lnSpc>
            </a:pPr>
            <a:r>
              <a:rPr lang="en-US" sz="2900" dirty="0">
                <a:latin typeface="+mn-lt"/>
              </a:rPr>
              <a:t>5. _______ Metropolitan Museum of Art is one of the world's largest art museums.</a:t>
            </a:r>
          </a:p>
          <a:p>
            <a:pPr>
              <a:lnSpc>
                <a:spcPct val="120000"/>
              </a:lnSpc>
            </a:pPr>
            <a:r>
              <a:rPr lang="en-US" sz="2900" dirty="0">
                <a:latin typeface="+mn-lt"/>
              </a:rPr>
              <a:t>6. _______ Galway is a city in the west of Ireland.</a:t>
            </a:r>
          </a:p>
          <a:p>
            <a:pPr>
              <a:lnSpc>
                <a:spcPct val="120000"/>
              </a:lnSpc>
            </a:pPr>
            <a:r>
              <a:rPr lang="en-US" sz="2900" dirty="0">
                <a:latin typeface="+mn-lt"/>
              </a:rPr>
              <a:t>7. You can take a boat trip on _______ Crater Lake. It's very beautiful there.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93713"/>
            <a:ext cx="1539875" cy="6413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Extra Practice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WB, page 51</a:t>
            </a:r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976313" y="2103986"/>
            <a:ext cx="803275" cy="5539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FF3300"/>
                </a:solidFill>
                <a:latin typeface="+mn-lt"/>
              </a:rPr>
              <a:t>The</a:t>
            </a:r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9788123" y="2063743"/>
            <a:ext cx="803275" cy="5539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FF3300"/>
                </a:solidFill>
                <a:latin typeface="+mn-lt"/>
              </a:rPr>
              <a:t>the</a:t>
            </a:r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5694362" y="3668809"/>
            <a:ext cx="803275" cy="5539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FF3300"/>
                </a:solidFill>
              </a:rPr>
              <a:t>Ø</a:t>
            </a:r>
            <a:endParaRPr lang="en-US" sz="3000" b="1" dirty="0">
              <a:solidFill>
                <a:srgbClr val="FF3300"/>
              </a:solidFill>
              <a:latin typeface="+mn-lt"/>
            </a:endParaRPr>
          </a:p>
        </p:txBody>
      </p:sp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1052023" y="4189257"/>
            <a:ext cx="803275" cy="5539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FF3300"/>
                </a:solidFill>
                <a:latin typeface="+mn-lt"/>
              </a:rPr>
              <a:t>The</a:t>
            </a: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1182377" y="3087015"/>
            <a:ext cx="532518" cy="5539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sz="3000" b="1" dirty="0">
                <a:solidFill>
                  <a:srgbClr val="FF3300"/>
                </a:solidFill>
                <a:latin typeface="+mn-lt"/>
              </a:rPr>
              <a:t>Ø</a:t>
            </a:r>
            <a:r>
              <a:rPr lang="en-US" sz="3000" dirty="0">
                <a:latin typeface="+mn-lt"/>
              </a:rPr>
              <a:t> </a:t>
            </a: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1113554" y="5255452"/>
            <a:ext cx="532518" cy="5539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sz="3000" b="1" dirty="0">
                <a:solidFill>
                  <a:srgbClr val="FF3300"/>
                </a:solidFill>
                <a:latin typeface="+mn-lt"/>
              </a:rPr>
              <a:t>Ø</a:t>
            </a:r>
            <a:r>
              <a:rPr lang="en-US" sz="3000" dirty="0">
                <a:latin typeface="+mn-lt"/>
              </a:rPr>
              <a:t> </a:t>
            </a:r>
          </a:p>
        </p:txBody>
      </p:sp>
      <p:sp>
        <p:nvSpPr>
          <p:cNvPr id="2" name="Rectangle 14"/>
          <p:cNvSpPr>
            <a:spLocks noChangeArrowheads="1"/>
          </p:cNvSpPr>
          <p:nvPr/>
        </p:nvSpPr>
        <p:spPr bwMode="auto">
          <a:xfrm>
            <a:off x="5161844" y="5753714"/>
            <a:ext cx="532518" cy="5539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sz="3000" b="1" dirty="0">
                <a:solidFill>
                  <a:srgbClr val="FF3300"/>
                </a:solidFill>
                <a:latin typeface="+mn-lt"/>
              </a:rPr>
              <a:t>Ø</a:t>
            </a:r>
            <a:r>
              <a:rPr lang="en-US" sz="3000" dirty="0">
                <a:latin typeface="+mn-lt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39542" y="550288"/>
            <a:ext cx="75917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33CC"/>
                </a:solidFill>
                <a:latin typeface="+mn-lt"/>
              </a:rPr>
              <a:t>Fill in the blanks using </a:t>
            </a:r>
            <a:r>
              <a:rPr lang="en-US" sz="3200" i="1" dirty="0">
                <a:solidFill>
                  <a:srgbClr val="0033CC"/>
                </a:solidFill>
                <a:latin typeface="+mn-lt"/>
              </a:rPr>
              <a:t>the </a:t>
            </a:r>
            <a:r>
              <a:rPr lang="en-US" sz="3200" dirty="0">
                <a:solidFill>
                  <a:srgbClr val="0033CC"/>
                </a:solidFill>
                <a:latin typeface="+mn-lt"/>
              </a:rPr>
              <a:t>or </a:t>
            </a:r>
            <a:r>
              <a:rPr lang="en-US" sz="3200" i="1" dirty="0">
                <a:solidFill>
                  <a:srgbClr val="0033CC"/>
                </a:solidFill>
                <a:latin typeface="+mn-lt"/>
              </a:rPr>
              <a:t>Ø </a:t>
            </a:r>
            <a:r>
              <a:rPr lang="en-US" sz="3200" dirty="0">
                <a:solidFill>
                  <a:srgbClr val="0033CC"/>
                </a:solidFill>
                <a:latin typeface="+mn-lt"/>
              </a:rPr>
              <a:t>(zero article).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258212" y="1549988"/>
            <a:ext cx="803275" cy="5539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FF3300"/>
                </a:solidFill>
                <a:latin typeface="+mn-lt"/>
              </a:rPr>
              <a:t>the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1470"/>
            <a:ext cx="9149715" cy="6100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996238" y="552450"/>
            <a:ext cx="419576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PRODUCTION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9"/>
          <p:cNvSpPr txBox="1">
            <a:spLocks noChangeArrowheads="1"/>
          </p:cNvSpPr>
          <p:nvPr/>
        </p:nvSpPr>
        <p:spPr bwMode="auto">
          <a:xfrm>
            <a:off x="484188" y="833014"/>
            <a:ext cx="11056937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33CC"/>
                </a:solidFill>
                <a:latin typeface="+mn-lt"/>
              </a:rPr>
              <a:t>d. In pairs: Make sentences with your partner for a trip to London. Use the prompts.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484188" y="2528418"/>
            <a:ext cx="114416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33CC"/>
                </a:solidFill>
                <a:latin typeface="+mn-lt"/>
              </a:rPr>
              <a:t>Richmond Park       Oxford Street      Natural History Museum          Ritz Hotel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62588" y="498508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3" name="Rectangle 2">
            <a:hlinkClick r:id="rId2"/>
          </p:cNvPr>
          <p:cNvSpPr/>
          <p:nvPr/>
        </p:nvSpPr>
        <p:spPr>
          <a:xfrm>
            <a:off x="321486" y="3086198"/>
            <a:ext cx="1983175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Click here to play the games!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662" y="1884783"/>
            <a:ext cx="9287562" cy="41045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578" y="2056775"/>
            <a:ext cx="11629622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latin typeface="+mn-lt"/>
              </a:rPr>
              <a:t>1. Where do you want to go for your next vacation?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latin typeface="+mn-lt"/>
              </a:rPr>
              <a:t>____________________________________________________________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latin typeface="+mn-lt"/>
              </a:rPr>
              <a:t>2. How can you get there?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latin typeface="+mn-lt"/>
              </a:rPr>
              <a:t>____________________________________________________________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latin typeface="+mn-lt"/>
              </a:rPr>
              <a:t>3. Which historic places, famous buildings, or museums do you want to visit?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latin typeface="+mn-lt"/>
              </a:rPr>
              <a:t>____________________________________________________________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latin typeface="+mn-lt"/>
              </a:rPr>
              <a:t>4. What else do you want to do on your trip?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latin typeface="+mn-lt"/>
              </a:rPr>
              <a:t>____________________________________________________________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36" y="257267"/>
            <a:ext cx="4527776" cy="8620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024" y="402511"/>
            <a:ext cx="1539875" cy="6413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Extra Practice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WB, page 51</a:t>
            </a:r>
          </a:p>
        </p:txBody>
      </p:sp>
      <p:sp>
        <p:nvSpPr>
          <p:cNvPr id="8" name="Rectangle 7"/>
          <p:cNvSpPr/>
          <p:nvPr/>
        </p:nvSpPr>
        <p:spPr>
          <a:xfrm>
            <a:off x="504452" y="1295650"/>
            <a:ext cx="3898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33CC"/>
                </a:solidFill>
                <a:latin typeface="+mn-lt"/>
              </a:rPr>
              <a:t>Answer the questions.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175" y="627063"/>
            <a:ext cx="3265488" cy="584200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LESSON OUTLINE</a:t>
            </a:r>
          </a:p>
        </p:txBody>
      </p:sp>
      <p:pic>
        <p:nvPicPr>
          <p:cNvPr id="7170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9925" y="1573213"/>
            <a:ext cx="192087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 Diagonal Corner Rectangle 10"/>
          <p:cNvSpPr/>
          <p:nvPr/>
        </p:nvSpPr>
        <p:spPr>
          <a:xfrm>
            <a:off x="2106613" y="4916488"/>
            <a:ext cx="2378075" cy="539750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44625" y="3152775"/>
            <a:ext cx="3700463" cy="7540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3132" y="490818"/>
            <a:ext cx="4201181" cy="587636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2735"/>
            <a:ext cx="9017635" cy="6148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/>
          <p:cNvSpPr>
            <a:spLocks noChangeArrowheads="1"/>
          </p:cNvSpPr>
          <p:nvPr/>
        </p:nvSpPr>
        <p:spPr bwMode="auto">
          <a:xfrm>
            <a:off x="333375" y="693738"/>
            <a:ext cx="4466864" cy="9233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</a:rPr>
              <a:t>Today’s lesson:</a:t>
            </a:r>
          </a:p>
        </p:txBody>
      </p:sp>
      <p:sp>
        <p:nvSpPr>
          <p:cNvPr id="5" name="Rectangle 4"/>
          <p:cNvSpPr/>
          <p:nvPr/>
        </p:nvSpPr>
        <p:spPr>
          <a:xfrm>
            <a:off x="983581" y="1769968"/>
            <a:ext cx="434657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Grammar: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Articles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783957" y="2612076"/>
            <a:ext cx="11062952" cy="1244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sz="3000" dirty="0">
                <a:solidFill>
                  <a:srgbClr val="0033CC"/>
                </a:solidFill>
                <a:latin typeface="+mn-lt"/>
                <a:sym typeface="Wingdings" panose="05000000000000000000" pitchFamily="2" charset="2"/>
              </a:rPr>
              <a:t> </a:t>
            </a:r>
            <a:r>
              <a:rPr lang="en-US" sz="3000" dirty="0">
                <a:solidFill>
                  <a:srgbClr val="0033CC"/>
                </a:solidFill>
                <a:latin typeface="+mn-lt"/>
              </a:rPr>
              <a:t>We use the </a:t>
            </a:r>
            <a:r>
              <a:rPr lang="en-US" sz="3000" b="1" dirty="0">
                <a:solidFill>
                  <a:srgbClr val="0033CC"/>
                </a:solidFill>
                <a:latin typeface="+mn-lt"/>
              </a:rPr>
              <a:t>zero article (Ø) </a:t>
            </a:r>
            <a:r>
              <a:rPr lang="en-US" sz="3000" dirty="0">
                <a:solidFill>
                  <a:srgbClr val="0033CC"/>
                </a:solidFill>
                <a:latin typeface="+mn-lt"/>
              </a:rPr>
              <a:t>with the names of streets, parks, lakes, rivers, beaches, towns, cities, islands, and most countries.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783957" y="4033401"/>
            <a:ext cx="82467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33CC"/>
                </a:solidFill>
                <a:latin typeface="+mn-lt"/>
                <a:sym typeface="Wingdings" panose="05000000000000000000" pitchFamily="2" charset="2"/>
              </a:rPr>
              <a:t> </a:t>
            </a:r>
            <a:r>
              <a:rPr lang="en-US" sz="3000" dirty="0">
                <a:solidFill>
                  <a:srgbClr val="0033CC"/>
                </a:solidFill>
                <a:latin typeface="+mn-lt"/>
              </a:rPr>
              <a:t>We use </a:t>
            </a:r>
            <a:r>
              <a:rPr lang="en-US" sz="3000" b="1" dirty="0">
                <a:solidFill>
                  <a:srgbClr val="0033CC"/>
                </a:solidFill>
                <a:latin typeface="+mn-lt"/>
              </a:rPr>
              <a:t>the </a:t>
            </a:r>
            <a:r>
              <a:rPr lang="en-US" sz="3000" dirty="0">
                <a:solidFill>
                  <a:srgbClr val="0033CC"/>
                </a:solidFill>
                <a:latin typeface="+mn-lt"/>
              </a:rPr>
              <a:t>with some countries. </a:t>
            </a:r>
          </a:p>
        </p:txBody>
      </p:sp>
      <p:sp>
        <p:nvSpPr>
          <p:cNvPr id="7" name="Rectangle 6"/>
          <p:cNvSpPr/>
          <p:nvPr/>
        </p:nvSpPr>
        <p:spPr>
          <a:xfrm>
            <a:off x="771078" y="4793898"/>
            <a:ext cx="104834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33CC"/>
                </a:solidFill>
                <a:latin typeface="+mn-lt"/>
                <a:sym typeface="Wingdings" panose="05000000000000000000" pitchFamily="2" charset="2"/>
              </a:rPr>
              <a:t> </a:t>
            </a:r>
            <a:r>
              <a:rPr lang="en-US" sz="3000" dirty="0">
                <a:solidFill>
                  <a:srgbClr val="0033CC"/>
                </a:solidFill>
                <a:latin typeface="+mn-lt"/>
              </a:rPr>
              <a:t>We use </a:t>
            </a:r>
            <a:r>
              <a:rPr lang="en-US" sz="3000" b="1" dirty="0">
                <a:solidFill>
                  <a:srgbClr val="0033CC"/>
                </a:solidFill>
                <a:latin typeface="+mn-lt"/>
              </a:rPr>
              <a:t>the </a:t>
            </a:r>
            <a:r>
              <a:rPr lang="en-US" sz="3000" dirty="0">
                <a:solidFill>
                  <a:srgbClr val="0033CC"/>
                </a:solidFill>
                <a:latin typeface="+mn-lt"/>
              </a:rPr>
              <a:t>with famous buildings, museums, most hotels, and restaurants.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3"/>
          <p:cNvSpPr>
            <a:spLocks noChangeArrowheads="1"/>
          </p:cNvSpPr>
          <p:nvPr/>
        </p:nvSpPr>
        <p:spPr bwMode="auto">
          <a:xfrm>
            <a:off x="333375" y="693738"/>
            <a:ext cx="4275138" cy="9223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anose="020F0502020204030204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38250" y="2341785"/>
            <a:ext cx="9715500" cy="13542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Grammar: </a:t>
            </a: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</a:rPr>
              <a:t>Using article “the”.</a:t>
            </a:r>
          </a:p>
          <a:p>
            <a:pPr>
              <a:spcBef>
                <a:spcPts val="1200"/>
              </a:spcBef>
              <a:defRPr/>
            </a:pP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Speaking &amp; Writing:</a:t>
            </a: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</a:rPr>
              <a:t> about some famous places.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/>
          <p:cNvSpPr>
            <a:spLocks noChangeArrowheads="1"/>
          </p:cNvSpPr>
          <p:nvPr/>
        </p:nvSpPr>
        <p:spPr bwMode="auto">
          <a:xfrm>
            <a:off x="333375" y="371763"/>
            <a:ext cx="3362325" cy="9223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anose="020F0502020204030204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85" y="1219200"/>
            <a:ext cx="12127230" cy="51390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spcBef>
                <a:spcPts val="1200"/>
              </a:spcBef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</a:rPr>
              <a:t>Practice making sentences using article ‘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</a:rPr>
              <a:t>the</a:t>
            </a: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</a:rPr>
              <a:t>‘</a:t>
            </a:r>
            <a:r>
              <a:rPr lang="en-US" sz="3600" i="1" dirty="0">
                <a:solidFill>
                  <a:srgbClr val="3D3DD8"/>
                </a:solidFill>
                <a:latin typeface="Calibri" panose="020F0502020204030204" pitchFamily="34" charset="0"/>
              </a:rPr>
              <a:t>.</a:t>
            </a:r>
          </a:p>
          <a:p>
            <a:pPr marL="571500" indent="-571500">
              <a:spcBef>
                <a:spcPts val="1200"/>
              </a:spcBef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</a:rPr>
              <a:t>Do the grammar exercise </a:t>
            </a: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  <a:sym typeface="+mn-ea"/>
              </a:rPr>
              <a:t>in </a:t>
            </a:r>
            <a:r>
              <a:rPr lang="en-US" sz="3600" b="1" i="1" dirty="0" err="1">
                <a:solidFill>
                  <a:srgbClr val="0000CC"/>
                </a:solidFill>
                <a:latin typeface="Calibri" panose="020F0502020204030204" pitchFamily="34" charset="0"/>
                <a:sym typeface="+mn-ea"/>
              </a:rPr>
              <a:t>Tiếng</a:t>
            </a:r>
            <a:r>
              <a:rPr lang="en-US" sz="3600" b="1" i="1" dirty="0">
                <a:solidFill>
                  <a:srgbClr val="0000CC"/>
                </a:solidFill>
                <a:latin typeface="Calibri" panose="020F0502020204030204" pitchFamily="34" charset="0"/>
                <a:sym typeface="+mn-ea"/>
              </a:rPr>
              <a:t> Anh 7 </a:t>
            </a:r>
            <a:r>
              <a:rPr lang="en-US" sz="3600" b="1" i="1" dirty="0" err="1">
                <a:solidFill>
                  <a:srgbClr val="0000CC"/>
                </a:solidFill>
                <a:latin typeface="Calibri" panose="020F0502020204030204" pitchFamily="34" charset="0"/>
                <a:sym typeface="+mn-ea"/>
              </a:rPr>
              <a:t>i</a:t>
            </a:r>
            <a:r>
              <a:rPr lang="en-US" sz="3600" b="1" i="1" dirty="0">
                <a:solidFill>
                  <a:srgbClr val="0000CC"/>
                </a:solidFill>
                <a:latin typeface="Calibri" panose="020F0502020204030204" pitchFamily="34" charset="0"/>
                <a:sym typeface="+mn-ea"/>
              </a:rPr>
              <a:t>-Learn Smart World Workbook</a:t>
            </a: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</a:rPr>
              <a:t> (page 51).</a:t>
            </a:r>
          </a:p>
          <a:p>
            <a:pPr marL="571500" indent="-571500">
              <a:spcBef>
                <a:spcPts val="1200"/>
              </a:spcBef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</a:rPr>
              <a:t>Complete the grammar notes in </a:t>
            </a:r>
            <a:r>
              <a:rPr lang="en-US" sz="3600" b="1" i="1" dirty="0" err="1">
                <a:solidFill>
                  <a:srgbClr val="0000CC"/>
                </a:solidFill>
                <a:latin typeface="Calibri" panose="020F0502020204030204" pitchFamily="34" charset="0"/>
              </a:rPr>
              <a:t>Tiếng</a:t>
            </a:r>
            <a:r>
              <a:rPr lang="en-US" sz="3600" b="1" i="1" dirty="0">
                <a:solidFill>
                  <a:srgbClr val="0000CC"/>
                </a:solidFill>
                <a:latin typeface="Calibri" panose="020F0502020204030204" pitchFamily="34" charset="0"/>
              </a:rPr>
              <a:t> Anh 7 </a:t>
            </a:r>
            <a:r>
              <a:rPr lang="en-US" sz="3600" b="1" i="1" dirty="0" err="1">
                <a:solidFill>
                  <a:srgbClr val="0000CC"/>
                </a:solidFill>
                <a:latin typeface="Calibri" panose="020F0502020204030204" pitchFamily="34" charset="0"/>
              </a:rPr>
              <a:t>i</a:t>
            </a:r>
            <a:r>
              <a:rPr lang="en-US" sz="3600" b="1" i="1" dirty="0">
                <a:solidFill>
                  <a:srgbClr val="0000CC"/>
                </a:solidFill>
                <a:latin typeface="Calibri" panose="020F0502020204030204" pitchFamily="34" charset="0"/>
              </a:rPr>
              <a:t>-Learn Smart World Notebook</a:t>
            </a: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</a:rPr>
              <a:t> (page 55). </a:t>
            </a:r>
          </a:p>
          <a:p>
            <a:pPr marL="571500" indent="-571500">
              <a:spcBef>
                <a:spcPts val="1200"/>
              </a:spcBef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</a:rPr>
              <a:t>Prepare the next lesson (page 70 SB).</a:t>
            </a:r>
          </a:p>
          <a:p>
            <a:pPr marL="571500" indent="-571500">
              <a:spcBef>
                <a:spcPts val="1200"/>
              </a:spcBef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</a:rPr>
              <a:t>Play the consolidation games in </a:t>
            </a:r>
            <a:r>
              <a:rPr lang="en-US" sz="3600" b="1" i="1" dirty="0" err="1">
                <a:solidFill>
                  <a:srgbClr val="0000CC"/>
                </a:solidFill>
                <a:latin typeface="Calibri" panose="020F0502020204030204" pitchFamily="34" charset="0"/>
              </a:rPr>
              <a:t>Tiếng</a:t>
            </a:r>
            <a:r>
              <a:rPr lang="en-US" sz="3600" b="1" i="1" dirty="0">
                <a:solidFill>
                  <a:srgbClr val="0000CC"/>
                </a:solidFill>
                <a:latin typeface="Calibri" panose="020F0502020204030204" pitchFamily="34" charset="0"/>
              </a:rPr>
              <a:t> Anh 7 </a:t>
            </a:r>
            <a:r>
              <a:rPr lang="en-US" sz="3600" b="1" i="1" dirty="0" err="1">
                <a:solidFill>
                  <a:srgbClr val="0000CC"/>
                </a:solidFill>
                <a:latin typeface="Calibri" panose="020F0502020204030204" pitchFamily="34" charset="0"/>
              </a:rPr>
              <a:t>i</a:t>
            </a:r>
            <a:r>
              <a:rPr lang="en-US" sz="3600" b="1" i="1" dirty="0">
                <a:solidFill>
                  <a:srgbClr val="0000CC"/>
                </a:solidFill>
                <a:latin typeface="Calibri" panose="020F0502020204030204" pitchFamily="34" charset="0"/>
              </a:rPr>
              <a:t>-Learn Smart World DHA App </a:t>
            </a: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</a:rPr>
              <a:t>on </a:t>
            </a: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  <a:hlinkClick r:id="rId2"/>
              </a:rPr>
              <a:t>www.eduhome.com.vn</a:t>
            </a: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88" y="-52388"/>
            <a:ext cx="996950" cy="368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8674" name="Picture 1"/>
          <p:cNvPicPr>
            <a:picLocks noChangeAspect="1"/>
          </p:cNvPicPr>
          <p:nvPr/>
        </p:nvPicPr>
        <p:blipFill>
          <a:blip r:embed="rId2"/>
          <a:srcRect t="6805" b="7188"/>
          <a:stretch>
            <a:fillRect/>
          </a:stretch>
        </p:blipFill>
        <p:spPr bwMode="auto">
          <a:xfrm>
            <a:off x="0" y="-52388"/>
            <a:ext cx="12382500" cy="709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Box 5"/>
          <p:cNvSpPr txBox="1">
            <a:spLocks noChangeArrowheads="1"/>
          </p:cNvSpPr>
          <p:nvPr/>
        </p:nvSpPr>
        <p:spPr bwMode="auto">
          <a:xfrm>
            <a:off x="3111500" y="5575300"/>
            <a:ext cx="6451600" cy="64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Calibri" panose="020F0502020204030204" pitchFamily="34" charset="0"/>
              </a:rPr>
              <a:t>Stay positive and have a nice day!</a:t>
            </a:r>
            <a:endParaRPr lang="en-US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/>
          </p:cNvPicPr>
          <p:nvPr/>
        </p:nvPicPr>
        <p:blipFill>
          <a:blip r:embed="rId2"/>
          <a:srcRect l="16318" r="20451"/>
          <a:stretch>
            <a:fillRect/>
          </a:stretch>
        </p:blipFill>
        <p:spPr bwMode="auto">
          <a:xfrm>
            <a:off x="0" y="411163"/>
            <a:ext cx="5883275" cy="605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6027738" y="930275"/>
            <a:ext cx="5583237" cy="20145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FF3300"/>
                </a:solidFill>
                <a:latin typeface="Calibri" panose="020F0502020204030204" pitchFamily="34" charset="0"/>
              </a:rPr>
              <a:t>By the end of this lesson, students will be able to…</a:t>
            </a:r>
          </a:p>
          <a:p>
            <a:pPr>
              <a:spcBef>
                <a:spcPct val="50000"/>
              </a:spcBef>
            </a:pPr>
            <a:r>
              <a:rPr lang="en-US" sz="3600" i="1" dirty="0">
                <a:solidFill>
                  <a:schemeClr val="hlink"/>
                </a:solidFill>
                <a:latin typeface="Calibri" panose="020F0502020204030204" pitchFamily="34" charset="0"/>
              </a:rPr>
              <a:t>- use article “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</a:rPr>
              <a:t>the</a:t>
            </a:r>
            <a:r>
              <a:rPr lang="en-US" sz="3600" i="1" dirty="0">
                <a:solidFill>
                  <a:schemeClr val="hlink"/>
                </a:solidFill>
                <a:latin typeface="Calibri" panose="020F0502020204030204" pitchFamily="34" charset="0"/>
              </a:rPr>
              <a:t>” correctly.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8" y="300038"/>
            <a:ext cx="9180512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8124825" y="552450"/>
            <a:ext cx="4027488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3999808" y="742951"/>
            <a:ext cx="3989387" cy="9223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3240938" y="2238375"/>
            <a:ext cx="6315186" cy="11906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</a:rPr>
              <a:t>1. Where is Statue of Liberty?</a:t>
            </a:r>
          </a:p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</a:rPr>
              <a:t>2. Where is Ha Long Bay?</a:t>
            </a:r>
          </a:p>
        </p:txBody>
      </p:sp>
      <p:pic>
        <p:nvPicPr>
          <p:cNvPr id="10243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163" y="575526"/>
            <a:ext cx="2773446" cy="1768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999808" y="3606085"/>
            <a:ext cx="519018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sz="3600" dirty="0">
                <a:solidFill>
                  <a:srgbClr val="FF0000"/>
                </a:solidFill>
                <a:latin typeface="+mn-lt"/>
              </a:rPr>
              <a:t> In The US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sz="3600" dirty="0">
                <a:solidFill>
                  <a:srgbClr val="FF0000"/>
                </a:solidFill>
                <a:latin typeface="+mn-lt"/>
              </a:rPr>
              <a:t> In Vietnam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Box 3"/>
          <p:cNvSpPr txBox="1">
            <a:spLocks noChangeArrowheads="1"/>
          </p:cNvSpPr>
          <p:nvPr/>
        </p:nvSpPr>
        <p:spPr bwMode="auto">
          <a:xfrm>
            <a:off x="9074150" y="1690688"/>
            <a:ext cx="46038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en-US">
              <a:latin typeface="Calibri" panose="020F0502020204030204" pitchFamily="34" charset="0"/>
            </a:endParaRPr>
          </a:p>
        </p:txBody>
      </p:sp>
      <p:pic>
        <p:nvPicPr>
          <p:cNvPr id="1126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5738" y="360363"/>
            <a:ext cx="9144000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3770313" y="4262438"/>
            <a:ext cx="4514850" cy="1787525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i="1">
                <a:solidFill>
                  <a:srgbClr val="0070C0"/>
                </a:solidFill>
                <a:cs typeface="Arial" panose="020B0604020202020204" pitchFamily="34" charset="0"/>
              </a:rPr>
              <a:t>article</a:t>
            </a:r>
          </a:p>
          <a:p>
            <a:pPr algn="ctr">
              <a:defRPr/>
            </a:pPr>
            <a:r>
              <a:rPr lang="en-US" sz="3600" b="1" i="1">
                <a:solidFill>
                  <a:srgbClr val="0070C0"/>
                </a:solidFill>
                <a:cs typeface="Arial" panose="020B0604020202020204" pitchFamily="34" charset="0"/>
              </a:rPr>
              <a:t>(the)</a:t>
            </a:r>
            <a:endParaRPr lang="en-US" sz="36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27875" y="552450"/>
            <a:ext cx="5024438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PRESENTATION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8337" y="1257943"/>
            <a:ext cx="10796091" cy="1321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sz="3200" dirty="0">
                <a:solidFill>
                  <a:srgbClr val="0033CC"/>
                </a:solidFill>
                <a:latin typeface="+mn-lt"/>
              </a:rPr>
              <a:t>We use the </a:t>
            </a:r>
            <a:r>
              <a:rPr lang="en-US" sz="3200" b="1" dirty="0">
                <a:solidFill>
                  <a:srgbClr val="0033CC"/>
                </a:solidFill>
                <a:latin typeface="+mn-lt"/>
              </a:rPr>
              <a:t>zero article (Ø) </a:t>
            </a:r>
            <a:r>
              <a:rPr lang="en-US" sz="3200" dirty="0">
                <a:solidFill>
                  <a:srgbClr val="0033CC"/>
                </a:solidFill>
                <a:latin typeface="+mn-lt"/>
              </a:rPr>
              <a:t>with the names of streets, parks, lakes, rivers, beaches, towns, cities, islands, and most countries.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34118" y="301600"/>
            <a:ext cx="5009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n-lt"/>
              </a:rPr>
              <a:t>Articles (zero article)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1927" y="2888958"/>
            <a:ext cx="1062936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>
                <a:latin typeface="+mn-lt"/>
              </a:rPr>
              <a:t>E.g. There are lots of department stores on 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Fifth Avenue</a:t>
            </a:r>
            <a:r>
              <a:rPr lang="en-US" sz="3200" dirty="0">
                <a:latin typeface="+mn-lt"/>
              </a:rPr>
              <a:t>. </a:t>
            </a:r>
          </a:p>
          <a:p>
            <a:pPr>
              <a:spcBef>
                <a:spcPts val="600"/>
              </a:spcBef>
            </a:pPr>
            <a:r>
              <a:rPr lang="en-US" sz="3200" dirty="0">
                <a:latin typeface="+mn-lt"/>
              </a:rPr>
              <a:t>        They're visiting 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Hanoi</a:t>
            </a:r>
            <a:r>
              <a:rPr lang="en-US" sz="3200" dirty="0">
                <a:latin typeface="+mn-lt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Huế</a:t>
            </a:r>
            <a:r>
              <a:rPr lang="en-US" sz="3200" dirty="0">
                <a:latin typeface="+mn-lt"/>
              </a:rPr>
              <a:t>, and 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Đà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Nẵng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>
                <a:latin typeface="+mn-lt"/>
              </a:rPr>
              <a:t>in 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Vietnam</a:t>
            </a:r>
            <a:r>
              <a:rPr lang="en-US" sz="3200" dirty="0">
                <a:latin typeface="+mn-lt"/>
              </a:rPr>
              <a:t>. </a:t>
            </a:r>
          </a:p>
          <a:p>
            <a:pPr>
              <a:spcBef>
                <a:spcPts val="600"/>
              </a:spcBef>
            </a:pPr>
            <a:r>
              <a:rPr lang="en-US" sz="3200" dirty="0">
                <a:latin typeface="+mn-lt"/>
              </a:rPr>
              <a:t>        He likes to jog in 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Hyde Park</a:t>
            </a:r>
            <a:r>
              <a:rPr lang="en-US" sz="3200" dirty="0">
                <a:latin typeface="+mn-lt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8441" y="987118"/>
            <a:ext cx="8246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33CC"/>
                </a:solidFill>
                <a:sym typeface="Wingdings" panose="05000000000000000000" pitchFamily="2" charset="2"/>
              </a:rPr>
              <a:t> </a:t>
            </a:r>
            <a:r>
              <a:rPr lang="en-US" sz="3200" dirty="0">
                <a:solidFill>
                  <a:srgbClr val="0033CC"/>
                </a:solidFill>
                <a:latin typeface="+mn-lt"/>
              </a:rPr>
              <a:t>We use </a:t>
            </a:r>
            <a:r>
              <a:rPr lang="en-US" sz="3200" b="1" i="1" dirty="0">
                <a:solidFill>
                  <a:srgbClr val="0033CC"/>
                </a:solidFill>
                <a:latin typeface="+mn-lt"/>
              </a:rPr>
              <a:t>the</a:t>
            </a:r>
            <a:r>
              <a:rPr lang="en-US" sz="3200" b="1" dirty="0">
                <a:solidFill>
                  <a:srgbClr val="0033CC"/>
                </a:solidFill>
                <a:latin typeface="+mn-lt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+mn-lt"/>
              </a:rPr>
              <a:t>with some countries.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97757" y="340787"/>
            <a:ext cx="315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n-lt"/>
              </a:rPr>
              <a:t>Articles “the”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171983" y="1756941"/>
            <a:ext cx="108311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+mn-lt"/>
              </a:rPr>
              <a:t>E.g. </a:t>
            </a:r>
            <a:r>
              <a:rPr lang="en-US" sz="2800" b="1" dirty="0">
                <a:latin typeface="+mn-lt"/>
              </a:rPr>
              <a:t>the </a:t>
            </a:r>
            <a:r>
              <a:rPr lang="en-US" sz="2800" dirty="0">
                <a:latin typeface="+mn-lt"/>
              </a:rPr>
              <a:t>United States of America, </a:t>
            </a:r>
            <a:r>
              <a:rPr lang="en-US" sz="2800" b="1" dirty="0">
                <a:latin typeface="+mn-lt"/>
              </a:rPr>
              <a:t>the </a:t>
            </a:r>
            <a:r>
              <a:rPr lang="en-US" sz="2800" dirty="0">
                <a:latin typeface="+mn-lt"/>
              </a:rPr>
              <a:t>United Kingdom, </a:t>
            </a:r>
            <a:r>
              <a:rPr lang="en-US" sz="2800" b="1" dirty="0">
                <a:latin typeface="+mn-lt"/>
              </a:rPr>
              <a:t>the </a:t>
            </a:r>
            <a:r>
              <a:rPr lang="en-US" sz="2800" dirty="0">
                <a:latin typeface="+mn-lt"/>
              </a:rPr>
              <a:t>Netherlands, </a:t>
            </a:r>
            <a:r>
              <a:rPr lang="en-US" sz="2800" b="1" dirty="0">
                <a:latin typeface="+mn-lt"/>
              </a:rPr>
              <a:t>the </a:t>
            </a:r>
            <a:r>
              <a:rPr lang="en-US" sz="2800" dirty="0">
                <a:latin typeface="+mn-lt"/>
              </a:rPr>
              <a:t>Philippines, </a:t>
            </a:r>
            <a:r>
              <a:rPr lang="en-US" sz="2800" b="1" dirty="0">
                <a:latin typeface="+mn-lt"/>
              </a:rPr>
              <a:t>the </a:t>
            </a:r>
            <a:r>
              <a:rPr lang="en-US" sz="2800" dirty="0">
                <a:latin typeface="+mn-lt"/>
              </a:rPr>
              <a:t>United Arab Emirates, </a:t>
            </a:r>
            <a:r>
              <a:rPr lang="en-US" sz="2800" b="1" dirty="0">
                <a:latin typeface="+mn-lt"/>
              </a:rPr>
              <a:t>the </a:t>
            </a:r>
            <a:r>
              <a:rPr lang="en-US" sz="2800" dirty="0">
                <a:latin typeface="+mn-lt"/>
              </a:rPr>
              <a:t>Czech Republic </a:t>
            </a:r>
          </a:p>
        </p:txBody>
      </p:sp>
      <p:sp>
        <p:nvSpPr>
          <p:cNvPr id="5" name="Rectangle 4"/>
          <p:cNvSpPr/>
          <p:nvPr/>
        </p:nvSpPr>
        <p:spPr>
          <a:xfrm>
            <a:off x="768441" y="2968166"/>
            <a:ext cx="104834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33CC"/>
                </a:solidFill>
                <a:latin typeface="+mn-lt"/>
                <a:sym typeface="Wingdings" panose="05000000000000000000" pitchFamily="2" charset="2"/>
              </a:rPr>
              <a:t> </a:t>
            </a:r>
            <a:r>
              <a:rPr lang="en-US" sz="3000" dirty="0">
                <a:solidFill>
                  <a:srgbClr val="0033CC"/>
                </a:solidFill>
                <a:latin typeface="+mn-lt"/>
              </a:rPr>
              <a:t>We use </a:t>
            </a:r>
            <a:r>
              <a:rPr lang="en-US" sz="3000" b="1" i="1" dirty="0">
                <a:solidFill>
                  <a:srgbClr val="0033CC"/>
                </a:solidFill>
                <a:latin typeface="+mn-lt"/>
              </a:rPr>
              <a:t>the</a:t>
            </a:r>
            <a:r>
              <a:rPr lang="en-US" sz="3000" b="1" dirty="0">
                <a:solidFill>
                  <a:srgbClr val="0033CC"/>
                </a:solidFill>
                <a:latin typeface="+mn-lt"/>
              </a:rPr>
              <a:t> </a:t>
            </a:r>
            <a:r>
              <a:rPr lang="en-US" sz="3000" dirty="0">
                <a:solidFill>
                  <a:srgbClr val="0033CC"/>
                </a:solidFill>
                <a:latin typeface="+mn-lt"/>
              </a:rPr>
              <a:t>with famous buildings, museums, most hotels, and restaurants.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184862" y="4240947"/>
            <a:ext cx="106894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+mn-lt"/>
              </a:rPr>
              <a:t>E.g. </a:t>
            </a:r>
            <a:r>
              <a:rPr lang="en-US" sz="2800" b="1" dirty="0">
                <a:latin typeface="+mn-lt"/>
              </a:rPr>
              <a:t>the </a:t>
            </a:r>
            <a:r>
              <a:rPr lang="en-US" sz="2800" dirty="0">
                <a:latin typeface="+mn-lt"/>
              </a:rPr>
              <a:t>Empire State Building, </a:t>
            </a:r>
            <a:r>
              <a:rPr lang="en-US" sz="2800" b="1" dirty="0">
                <a:latin typeface="+mn-lt"/>
              </a:rPr>
              <a:t>the </a:t>
            </a:r>
            <a:r>
              <a:rPr lang="en-US" sz="2800" dirty="0">
                <a:latin typeface="+mn-lt"/>
              </a:rPr>
              <a:t>Houses of Parliament, </a:t>
            </a:r>
            <a:r>
              <a:rPr lang="en-US" sz="2800" b="1" dirty="0">
                <a:latin typeface="+mn-lt"/>
              </a:rPr>
              <a:t>the </a:t>
            </a:r>
            <a:r>
              <a:rPr lang="en-US" sz="2800" dirty="0">
                <a:latin typeface="+mn-lt"/>
              </a:rPr>
              <a:t>Ritz Hotel, </a:t>
            </a:r>
            <a:r>
              <a:rPr lang="en-US" sz="2800" b="1" dirty="0">
                <a:latin typeface="+mn-lt"/>
              </a:rPr>
              <a:t>the </a:t>
            </a:r>
            <a:r>
              <a:rPr lang="en-US" sz="2800" dirty="0">
                <a:latin typeface="+mn-lt"/>
              </a:rPr>
              <a:t>White House, </a:t>
            </a:r>
            <a:r>
              <a:rPr lang="en-US" sz="2800" b="1" dirty="0">
                <a:latin typeface="+mn-lt"/>
              </a:rPr>
              <a:t>the </a:t>
            </a:r>
            <a:r>
              <a:rPr lang="en-US" sz="2800" dirty="0">
                <a:latin typeface="+mn-lt"/>
              </a:rPr>
              <a:t>Louvre Museum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059" y="354068"/>
            <a:ext cx="6362478" cy="62075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" y="354068"/>
            <a:ext cx="5808059" cy="6078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5619" y="5288414"/>
            <a:ext cx="3284112" cy="1093120"/>
          </a:xfrm>
          <a:prstGeom prst="rect">
            <a:avLst/>
          </a:prstGeom>
        </p:spPr>
      </p:pic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2678321" y="6036819"/>
            <a:ext cx="969963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6" name="Line 14"/>
          <p:cNvSpPr>
            <a:spLocks noChangeShapeType="1"/>
          </p:cNvSpPr>
          <p:nvPr/>
        </p:nvSpPr>
        <p:spPr bwMode="auto">
          <a:xfrm>
            <a:off x="4560106" y="6026757"/>
            <a:ext cx="969963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15"/>
          <p:cNvSpPr>
            <a:spLocks noChangeShapeType="1"/>
          </p:cNvSpPr>
          <p:nvPr/>
        </p:nvSpPr>
        <p:spPr bwMode="auto">
          <a:xfrm>
            <a:off x="2871990" y="6342897"/>
            <a:ext cx="1186266" cy="10371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 flipV="1">
            <a:off x="3837904" y="1698437"/>
            <a:ext cx="2137342" cy="414755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Line 16"/>
          <p:cNvSpPr>
            <a:spLocks noChangeShapeType="1"/>
          </p:cNvSpPr>
          <p:nvPr/>
        </p:nvSpPr>
        <p:spPr bwMode="auto">
          <a:xfrm flipV="1">
            <a:off x="5265738" y="5169530"/>
            <a:ext cx="830262" cy="5969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CD2-TRACK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7293" y="248657"/>
            <a:ext cx="539897" cy="539897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8656955" y="248920"/>
            <a:ext cx="36715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12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5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904</Words>
  <Application>Microsoft Office PowerPoint</Application>
  <PresentationFormat>Widescreen</PresentationFormat>
  <Paragraphs>109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Bửu Vũ Trần Gia</cp:lastModifiedBy>
  <cp:revision>266</cp:revision>
  <dcterms:created xsi:type="dcterms:W3CDTF">2020-12-08T03:17:00Z</dcterms:created>
  <dcterms:modified xsi:type="dcterms:W3CDTF">2023-07-26T08:30:58Z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D46A1D4AAC75407C962DB2DEA0B6663C</vt:lpwstr>
  </property>
  <property fmtid="{D5CDD505-2E9C-101B-9397-08002B2CF9AE}" pid="3" name="KSOProductBuildVer">
    <vt:lpwstr>1033-11.2.0.11486</vt:lpwstr>
  </property>
</Properties>
</file>