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59" r:id="rId6"/>
    <p:sldId id="265" r:id="rId7"/>
    <p:sldId id="266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E33D04-5173-415E-A591-1DAAB0736C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E33D04-5173-415E-A591-1DAAB0736C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B33D-6755-4535-97EC-37991E5DA1B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5034-478C-4955-B7D6-E5D30D48D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CB33D-6755-4535-97EC-37991E5DA1B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F5034-478C-4955-B7D6-E5D30D48D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4.GIF"/><Relationship Id="rId18" Type="http://schemas.openxmlformats.org/officeDocument/2006/relationships/image" Target="../media/image2.GIF"/><Relationship Id="rId3" Type="http://schemas.openxmlformats.org/officeDocument/2006/relationships/image" Target="../media/image9.png"/><Relationship Id="rId21" Type="http://schemas.openxmlformats.org/officeDocument/2006/relationships/image" Target="../media/image4.GIF"/><Relationship Id="rId7" Type="http://schemas.microsoft.com/office/2007/relationships/hdphoto" Target="../media/hdphoto2.wdp"/><Relationship Id="rId12" Type="http://schemas.openxmlformats.org/officeDocument/2006/relationships/slide" Target="slide5.xml"/><Relationship Id="rId17" Type="http://schemas.openxmlformats.org/officeDocument/2006/relationships/image" Target="../media/image16.png"/><Relationship Id="rId25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6" Type="http://schemas.openxmlformats.org/officeDocument/2006/relationships/slide" Target="slide7.xml"/><Relationship Id="rId20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24" Type="http://schemas.openxmlformats.org/officeDocument/2006/relationships/slide" Target="slide9.xml"/><Relationship Id="rId5" Type="http://schemas.microsoft.com/office/2007/relationships/hdphoto" Target="../media/hdphoto1.wdp"/><Relationship Id="rId15" Type="http://schemas.openxmlformats.org/officeDocument/2006/relationships/image" Target="../media/image15.jpeg"/><Relationship Id="rId23" Type="http://schemas.openxmlformats.org/officeDocument/2006/relationships/image" Target="../media/image17.jpeg"/><Relationship Id="rId10" Type="http://schemas.openxmlformats.org/officeDocument/2006/relationships/image" Target="../media/image13.png"/><Relationship Id="rId19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3.GIF"/><Relationship Id="rId14" Type="http://schemas.openxmlformats.org/officeDocument/2006/relationships/slide" Target="slide6.xml"/><Relationship Id="rId22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84" y="0"/>
            <a:ext cx="771525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80" y="2039206"/>
            <a:ext cx="6345097" cy="4758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3" y="1578087"/>
            <a:ext cx="6600090" cy="4950068"/>
          </a:xfrm>
          <a:prstGeom prst="rect">
            <a:avLst/>
          </a:prstGeom>
        </p:spPr>
      </p:pic>
      <p:pic>
        <p:nvPicPr>
          <p:cNvPr id="1026" name="Picture 2" descr="Ghim trên Butterfly Beautificatio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730"/>
            <a:ext cx="1400270" cy="14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04" y="6042567"/>
            <a:ext cx="815433" cy="8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via GIPHY | Stickers, Giphy, Flower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29" y="5936980"/>
            <a:ext cx="1054725" cy="1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him trên Butterfly Beautificatio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450" y="5457730"/>
            <a:ext cx="1400270" cy="14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092" y="5989807"/>
            <a:ext cx="815433" cy="8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via GIPHY | Stickers, Giphy, Flower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017" y="5884220"/>
            <a:ext cx="1054725" cy="1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56" y="6095394"/>
            <a:ext cx="815433" cy="8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via GIPHY | Stickers, Giphy, Flower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04" y="6000699"/>
            <a:ext cx="1054725" cy="1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844" y="6106286"/>
            <a:ext cx="815433" cy="8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via GIPHY | Stickers, Giphy, Flower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69" y="6000699"/>
            <a:ext cx="1054725" cy="1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89" y="6083605"/>
            <a:ext cx="815433" cy="8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via GIPHY | Stickers, Giphy, Flower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14" y="5978018"/>
            <a:ext cx="1054725" cy="1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697" y="6083605"/>
            <a:ext cx="815433" cy="8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via GIPHY | Stickers, Giphy, Flower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622" y="5978018"/>
            <a:ext cx="1054725" cy="1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448" y="6077711"/>
            <a:ext cx="815433" cy="8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via GIPHY | Stickers, Giphy, Flower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373" y="5972124"/>
            <a:ext cx="1054725" cy="1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0" y="372726"/>
            <a:ext cx="5839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UTM Spring" panose="02040603050506020204" pitchFamily="18" charset="0"/>
              </a:rPr>
              <a:t>Lịch sử ngày nhà giáo </a:t>
            </a:r>
          </a:p>
          <a:p>
            <a:pPr algn="ctr"/>
            <a:r>
              <a:rPr lang="en-US" sz="6000" b="1" smtClean="0">
                <a:solidFill>
                  <a:srgbClr val="FF0000"/>
                </a:solidFill>
                <a:latin typeface="UTM Spring" panose="02040603050506020204" pitchFamily="18" charset="0"/>
              </a:rPr>
              <a:t>Việt Nam 20-11</a:t>
            </a:r>
            <a:endParaRPr lang="en-US" sz="6000" b="1">
              <a:solidFill>
                <a:srgbClr val="FF0000"/>
              </a:solidFill>
              <a:latin typeface="UTM Spring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14279" y="1640492"/>
            <a:ext cx="5839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>
              <a:solidFill>
                <a:srgbClr val="0070C0"/>
              </a:solidFill>
              <a:latin typeface="UTM Spring" panose="02040603050506020204" pitchFamily="18" charset="0"/>
            </a:endParaRPr>
          </a:p>
          <a:p>
            <a:pPr algn="ctr"/>
            <a:r>
              <a:rPr lang="en-US" sz="6000" b="1" smtClean="0">
                <a:solidFill>
                  <a:srgbClr val="0070C0"/>
                </a:solidFill>
                <a:latin typeface="UTM Spring" panose="02040603050506020204" pitchFamily="18" charset="0"/>
              </a:rPr>
              <a:t>Lớp: ……</a:t>
            </a:r>
            <a:endParaRPr lang="en-US" sz="6000" b="1">
              <a:solidFill>
                <a:srgbClr val="0070C0"/>
              </a:solidFill>
              <a:latin typeface="UTM Spring" panose="0204060305050602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24" y="1386763"/>
            <a:ext cx="6345098" cy="5640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80" y="2039206"/>
            <a:ext cx="6345097" cy="4758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03" y="1646032"/>
            <a:ext cx="6600090" cy="4950068"/>
          </a:xfrm>
          <a:prstGeom prst="rect">
            <a:avLst/>
          </a:prstGeom>
        </p:spPr>
      </p:pic>
      <p:pic>
        <p:nvPicPr>
          <p:cNvPr id="1026" name="Picture 2" descr="Ghim trên Butterfly Beautificati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57730"/>
            <a:ext cx="1400270" cy="14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8504" y="6042567"/>
            <a:ext cx="815433" cy="8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via GIPHY | Stickers, Giphy, Flower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3429" y="5936980"/>
            <a:ext cx="1054725" cy="1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4856" y="6095394"/>
            <a:ext cx="815433" cy="8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via GIPHY | Stickers, Giphy, Flower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4204" y="6000699"/>
            <a:ext cx="1054725" cy="1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5844" y="6106286"/>
            <a:ext cx="815433" cy="8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via GIPHY | Stickers, Giphy, Flower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0769" y="6000699"/>
            <a:ext cx="1054725" cy="1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8585" y="0"/>
            <a:ext cx="115404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UTM Spring" panose="02040603050506020204" pitchFamily="18" charset="0"/>
              </a:rPr>
              <a:t>Chúc các thầy cô luôn mạnh khỏe!</a:t>
            </a:r>
            <a:endParaRPr lang="en-US" sz="6000" b="1">
              <a:solidFill>
                <a:srgbClr val="FF0000"/>
              </a:solidFill>
              <a:latin typeface="UTM Spring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" y="1134397"/>
            <a:ext cx="5839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>
              <a:solidFill>
                <a:srgbClr val="0070C0"/>
              </a:solidFill>
              <a:latin typeface="UTM Spring" panose="02040603050506020204" pitchFamily="18" charset="0"/>
            </a:endParaRPr>
          </a:p>
          <a:p>
            <a:pPr algn="ctr"/>
            <a:r>
              <a:rPr lang="en-US" sz="6000" b="1" smtClean="0">
                <a:solidFill>
                  <a:srgbClr val="0070C0"/>
                </a:solidFill>
                <a:latin typeface="UTM Spring" panose="02040603050506020204" pitchFamily="18" charset="0"/>
              </a:rPr>
              <a:t>Lớp: ……</a:t>
            </a:r>
            <a:endParaRPr lang="en-US" sz="6000" b="1">
              <a:solidFill>
                <a:srgbClr val="0070C0"/>
              </a:solidFill>
              <a:latin typeface="UTM Spring" panose="02040603050506020204" pitchFamily="18" charset="0"/>
            </a:endParaRPr>
          </a:p>
        </p:txBody>
      </p:sp>
      <p:pic>
        <p:nvPicPr>
          <p:cNvPr id="114" name="Picture 113"/>
          <p:cNvPicPr/>
          <p:nvPr/>
        </p:nvPicPr>
        <p:blipFill>
          <a:blip r:embed="rId7"/>
          <a:stretch>
            <a:fillRect/>
          </a:stretch>
        </p:blipFill>
        <p:spPr>
          <a:xfrm>
            <a:off x="6243320" y="968375"/>
            <a:ext cx="5980430" cy="588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Ghim trên Butterfly Beautificati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6815" y="5417090"/>
            <a:ext cx="1400270" cy="14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6457" y="5949167"/>
            <a:ext cx="815433" cy="8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via GIPHY | Stickers, Giphy, Flower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41382" y="5843580"/>
            <a:ext cx="1054725" cy="1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2354" y="6042965"/>
            <a:ext cx="815433" cy="8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via GIPHY | Stickers, Giphy, Flower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7279" y="5937378"/>
            <a:ext cx="1054725" cy="1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0062" y="6042965"/>
            <a:ext cx="815433" cy="8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via GIPHY | Stickers, Giphy, Flower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4987" y="5937378"/>
            <a:ext cx="1054725" cy="1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32813" y="6037071"/>
            <a:ext cx="815433" cy="81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via GIPHY | Stickers, Giphy, Flower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27738" y="5931484"/>
            <a:ext cx="1054725" cy="1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 vi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4110" y="507365"/>
            <a:ext cx="9655810" cy="63506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6210" y="0"/>
            <a:ext cx="107378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UTM Spring" panose="02040603050506020204" pitchFamily="18" charset="0"/>
              </a:rPr>
              <a:t>Mời các con xem đoạn video sau:</a:t>
            </a:r>
          </a:p>
        </p:txBody>
      </p:sp>
      <p:pic>
        <p:nvPicPr>
          <p:cNvPr id="5" name="Picture 4" descr="hoc-si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005" y="4463415"/>
            <a:ext cx="3299460" cy="2475230"/>
          </a:xfrm>
          <a:prstGeom prst="rect">
            <a:avLst/>
          </a:prstGeom>
        </p:spPr>
      </p:pic>
      <p:pic>
        <p:nvPicPr>
          <p:cNvPr id="7" name="Picture 6" descr="co-gia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265" y="3838575"/>
            <a:ext cx="4248785" cy="31870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42343d-1"/>
          <p:cNvPicPr>
            <a:picLocks noChangeAspect="1"/>
          </p:cNvPicPr>
          <p:nvPr/>
        </p:nvPicPr>
        <p:blipFill>
          <a:blip r:embed="rId3"/>
          <a:srcRect b="17122"/>
          <a:stretch>
            <a:fillRect/>
          </a:stretch>
        </p:blipFill>
        <p:spPr>
          <a:xfrm>
            <a:off x="0" y="-690880"/>
            <a:ext cx="12192000" cy="754888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83821" y="3063255"/>
            <a:ext cx="7727014" cy="3682481"/>
          </a:xfrm>
          <a:prstGeom prst="round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Mỗi con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lựa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một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BÔNG HOA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, tương ứng với một câu hỏi.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Con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suy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nghĩ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vòng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10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sẽ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nhận được một ngôi sao.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sai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nhường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quyền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Untitle4234gfdfd3d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545" y="0"/>
            <a:ext cx="7715250" cy="6858000"/>
          </a:xfrm>
          <a:prstGeom prst="rect">
            <a:avLst/>
          </a:prstGeom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7025" y="567436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310" y="4128135"/>
            <a:ext cx="2035175" cy="161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9"/>
          <p:cNvPicPr/>
          <p:nvPr/>
        </p:nvPicPr>
        <p:blipFill>
          <a:blip r:embed="rId8"/>
          <a:srcRect t="7258"/>
          <a:stretch>
            <a:fillRect/>
          </a:stretch>
        </p:blipFill>
        <p:spPr>
          <a:xfrm>
            <a:off x="556895" y="114300"/>
            <a:ext cx="8244840" cy="4705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2005" y="1774715"/>
            <a:ext cx="6600090" cy="4950068"/>
          </a:xfrm>
          <a:prstGeom prst="rect">
            <a:avLst/>
          </a:prstGeom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5090" y="3957955"/>
            <a:ext cx="1903095" cy="22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25"/>
          <p:cNvSpPr txBox="1"/>
          <p:nvPr/>
        </p:nvSpPr>
        <p:spPr>
          <a:xfrm>
            <a:off x="1784985" y="500996"/>
            <a:ext cx="5839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Spring" panose="02040603050506020204" pitchFamily="18" charset="0"/>
              </a:rPr>
              <a:t>Hãy chọn bông hoa</a:t>
            </a:r>
          </a:p>
        </p:txBody>
      </p:sp>
      <p:pic>
        <p:nvPicPr>
          <p:cNvPr id="101" name="Picture 100">
            <a:hlinkClick r:id="rId12" action="ppaction://hlinksldjump"/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579880" y="1564005"/>
            <a:ext cx="855345" cy="770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" name="Rectangles 56"/>
          <p:cNvSpPr/>
          <p:nvPr/>
        </p:nvSpPr>
        <p:spPr>
          <a:xfrm>
            <a:off x="1605280" y="2391410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03" name="Picture 102">
            <a:hlinkClick r:id="rId14" action="ppaction://hlinksldjump"/>
          </p:cNvPr>
          <p:cNvPicPr/>
          <p:nvPr/>
        </p:nvPicPr>
        <p:blipFill>
          <a:blip r:embed="rId15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3185" y="1564005"/>
            <a:ext cx="1038225" cy="836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" name="Rectangles 57"/>
          <p:cNvSpPr/>
          <p:nvPr/>
        </p:nvSpPr>
        <p:spPr>
          <a:xfrm>
            <a:off x="2931795" y="2418715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pic>
        <p:nvPicPr>
          <p:cNvPr id="104" name="Picture 103">
            <a:hlinkClick r:id="rId16" action="ppaction://hlinksldjump"/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3849370" y="1564005"/>
            <a:ext cx="1191895" cy="946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" name="Rectangles 58"/>
          <p:cNvSpPr/>
          <p:nvPr/>
        </p:nvSpPr>
        <p:spPr>
          <a:xfrm>
            <a:off x="4258310" y="2418715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4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9895" y="5653405"/>
            <a:ext cx="3101975" cy="110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60315" y="1438777"/>
            <a:ext cx="6345097" cy="4758823"/>
          </a:xfrm>
          <a:prstGeom prst="rect">
            <a:avLst/>
          </a:prstGeom>
        </p:spPr>
      </p:pic>
      <p:pic>
        <p:nvPicPr>
          <p:cNvPr id="2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8925" y="569595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3835" y="569595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18515" y="5717540"/>
            <a:ext cx="2740025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140" y="6076950"/>
            <a:ext cx="1457960" cy="5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15" y="6076950"/>
            <a:ext cx="1731010" cy="5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235075" y="597598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via GIPHY | Stickers, Giphy, Flowers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920875" y="597852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9316720" y="592328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via GIPHY | Stickers, Giphy, Flowers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0014585" y="581977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781935" y="602869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via GIPHY | Stickers, Giphy, Flowers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423285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222750" y="603948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via GIPHY | Stickers, Giphy, Flowers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919980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593080" y="601662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via GIPHY | Stickers, Giphy, Flowers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290310" y="591375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130415" y="601662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a GIPHY | Stickers, Giphy, Flowers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828280" y="591375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103235" y="601091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via GIPHY | Stickers, Giphy, Flowers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800465" y="5908040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via GIPHY | Stickers, Giphy, Flowers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026785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via GIPHY | Stickers, Giphy, Flowers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277225" y="587946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via GIPHY | Stickers, Giphy, Flowers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629775" y="5908040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him trên Butterfly Beautification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0791715" y="5330095"/>
            <a:ext cx="1400270" cy="14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him trên Butterfly Beautification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44145" y="5594350"/>
            <a:ext cx="1162685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>
            <a:hlinkClick r:id="rId22" action="ppaction://hlinksldjump"/>
          </p:cNvPr>
          <p:cNvPicPr/>
          <p:nvPr/>
        </p:nvPicPr>
        <p:blipFill>
          <a:blip r:embed="rId23"/>
          <a:stretch>
            <a:fillRect/>
          </a:stretch>
        </p:blipFill>
        <p:spPr>
          <a:xfrm>
            <a:off x="5229225" y="1426845"/>
            <a:ext cx="1259840" cy="116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" name="Rectangles 59"/>
          <p:cNvSpPr/>
          <p:nvPr/>
        </p:nvSpPr>
        <p:spPr>
          <a:xfrm>
            <a:off x="5584825" y="2418715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111" name="Picture 110">
            <a:hlinkClick r:id="rId24" action="ppaction://hlinksldjump"/>
          </p:cNvPr>
          <p:cNvPicPr/>
          <p:nvPr/>
        </p:nvPicPr>
        <p:blipFill>
          <a:blip r:embed="rId25"/>
          <a:stretch>
            <a:fillRect/>
          </a:stretch>
        </p:blipFill>
        <p:spPr>
          <a:xfrm>
            <a:off x="6677025" y="1564005"/>
            <a:ext cx="996950" cy="925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" name="Rectangles 60"/>
          <p:cNvSpPr/>
          <p:nvPr/>
        </p:nvSpPr>
        <p:spPr>
          <a:xfrm>
            <a:off x="6899910" y="2418715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Untitle4234gfdfd3d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065" y="0"/>
            <a:ext cx="7715250" cy="6858000"/>
          </a:xfrm>
          <a:prstGeom prst="rect">
            <a:avLst/>
          </a:prstGeom>
        </p:spPr>
      </p:pic>
      <p:pic>
        <p:nvPicPr>
          <p:cNvPr id="110" name="Picture 109"/>
          <p:cNvPicPr/>
          <p:nvPr/>
        </p:nvPicPr>
        <p:blipFill>
          <a:blip r:embed="rId6"/>
          <a:srcRect l="2099" t="9825" r="3449" b="8159"/>
          <a:stretch>
            <a:fillRect/>
          </a:stretch>
        </p:blipFill>
        <p:spPr>
          <a:xfrm>
            <a:off x="1057910" y="1092835"/>
            <a:ext cx="8571865" cy="4474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21049" y="1833225"/>
            <a:ext cx="7272810" cy="23698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 defTabSz="6858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7/1946, một tổ chức quốc tế các nhà giáo tiến bộ được thành lập ở Paris lấy tên là gì?</a:t>
            </a:r>
          </a:p>
          <a:p>
            <a:pPr algn="just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Liên hiệp quốc tế các công đoàn giáo dục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Liên hiệp công đoàn giáo dục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Công đoàn giáo dục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1343" y="4277032"/>
            <a:ext cx="6344920" cy="129032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 án:</a:t>
            </a:r>
          </a:p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Liên hiệp quốc tế các công đoàn giáo dục</a:t>
            </a:r>
            <a:endParaRPr lang="en-US" sz="2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2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505" y="4917440"/>
            <a:ext cx="1527810" cy="64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3333" y="2345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Oval 8"/>
          <p:cNvSpPr/>
          <p:nvPr/>
        </p:nvSpPr>
        <p:spPr>
          <a:xfrm>
            <a:off x="183333" y="2345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0" name="Oval 9"/>
          <p:cNvSpPr/>
          <p:nvPr/>
        </p:nvSpPr>
        <p:spPr>
          <a:xfrm>
            <a:off x="183333" y="22665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1" name="Oval 10"/>
          <p:cNvSpPr/>
          <p:nvPr/>
        </p:nvSpPr>
        <p:spPr>
          <a:xfrm>
            <a:off x="183333" y="22665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2" name="Oval 11"/>
          <p:cNvSpPr/>
          <p:nvPr/>
        </p:nvSpPr>
        <p:spPr>
          <a:xfrm>
            <a:off x="183333" y="25363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3" name="Oval 12"/>
          <p:cNvSpPr/>
          <p:nvPr/>
        </p:nvSpPr>
        <p:spPr>
          <a:xfrm>
            <a:off x="183333" y="25840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83333" y="236176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5" name="Oval 14"/>
          <p:cNvSpPr/>
          <p:nvPr/>
        </p:nvSpPr>
        <p:spPr>
          <a:xfrm>
            <a:off x="183333" y="2599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6" name="Oval 15"/>
          <p:cNvSpPr/>
          <p:nvPr/>
        </p:nvSpPr>
        <p:spPr>
          <a:xfrm>
            <a:off x="183333" y="236176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7" name="Oval 16"/>
          <p:cNvSpPr/>
          <p:nvPr/>
        </p:nvSpPr>
        <p:spPr>
          <a:xfrm>
            <a:off x="183333" y="25840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8" name="Oval 17"/>
          <p:cNvSpPr/>
          <p:nvPr/>
        </p:nvSpPr>
        <p:spPr>
          <a:xfrm>
            <a:off x="183333" y="2345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19" name="Oval 18"/>
          <p:cNvSpPr/>
          <p:nvPr/>
        </p:nvSpPr>
        <p:spPr>
          <a:xfrm>
            <a:off x="167458" y="234589"/>
            <a:ext cx="1371600" cy="1208087"/>
          </a:xfrm>
          <a:prstGeom prst="ellipse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7025" y="567436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9895" y="5653405"/>
            <a:ext cx="3101975" cy="110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8925" y="569595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3835" y="569595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140" y="6076950"/>
            <a:ext cx="1457960" cy="5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15" y="6076950"/>
            <a:ext cx="1731010" cy="5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35075" y="597598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0875" y="597852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316720" y="592328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14585" y="581977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81935" y="602869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3285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22750" y="603948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19980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93080" y="601662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90310" y="591375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30415" y="601662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28280" y="591375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03235" y="601091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800465" y="5908040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26785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77225" y="587946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629775" y="5908040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6060" y="3926840"/>
            <a:ext cx="1903095" cy="22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Ghim trên Butterfly Beautification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029315" y="5432425"/>
            <a:ext cx="1162685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s 37"/>
          <p:cNvSpPr/>
          <p:nvPr/>
        </p:nvSpPr>
        <p:spPr>
          <a:xfrm>
            <a:off x="-226060" y="226695"/>
            <a:ext cx="1191704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800" b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/>
                <a:latin typeface="UTM ViceroyJF" panose="02040603050506020204" charset="0"/>
                <a:cs typeface="UTM ViceroyJF" panose="02040603050506020204" charset="0"/>
              </a:rPr>
              <a:t>Chào mừng ngày nhà giáo Việt Nam!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4074160" y="81159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UTM ViceroyJF</a:t>
            </a:r>
          </a:p>
        </p:txBody>
      </p:sp>
      <p:pic>
        <p:nvPicPr>
          <p:cNvPr id="44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485" y="4872990"/>
            <a:ext cx="1463675" cy="172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62990" y="5782310"/>
            <a:ext cx="2740025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Ghim trên Butterfly Beautification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6555" y="5594350"/>
            <a:ext cx="1162685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Untitle4234gfdfd3d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065" y="0"/>
            <a:ext cx="7715250" cy="6858000"/>
          </a:xfrm>
          <a:prstGeom prst="rect">
            <a:avLst/>
          </a:prstGeom>
        </p:spPr>
      </p:pic>
      <p:pic>
        <p:nvPicPr>
          <p:cNvPr id="110" name="Picture 109"/>
          <p:cNvPicPr/>
          <p:nvPr/>
        </p:nvPicPr>
        <p:blipFill>
          <a:blip r:embed="rId6"/>
          <a:srcRect l="2099" t="9825" r="3449" b="8159"/>
          <a:stretch>
            <a:fillRect/>
          </a:stretch>
        </p:blipFill>
        <p:spPr>
          <a:xfrm>
            <a:off x="1057910" y="1092835"/>
            <a:ext cx="8571865" cy="4474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54704" y="1749405"/>
            <a:ext cx="7272810" cy="28905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đoàn giáo dục Việt Nam là thành viên chính thức của Liên hiệp quốc tế các công đoàn giáo dục FISE vào năm bao nhiêu?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Năm 1954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Năm 1953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Năm 1951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Năm 1950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8258" y="3749982"/>
            <a:ext cx="1906270" cy="89027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B.Năm 1953</a:t>
            </a:r>
            <a:endParaRPr lang="en-US" sz="2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28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505" y="4917440"/>
            <a:ext cx="1527810" cy="64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3333" y="2345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Oval 8"/>
          <p:cNvSpPr/>
          <p:nvPr/>
        </p:nvSpPr>
        <p:spPr>
          <a:xfrm>
            <a:off x="183333" y="2345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0" name="Oval 9"/>
          <p:cNvSpPr/>
          <p:nvPr/>
        </p:nvSpPr>
        <p:spPr>
          <a:xfrm>
            <a:off x="183333" y="22665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1" name="Oval 10"/>
          <p:cNvSpPr/>
          <p:nvPr/>
        </p:nvSpPr>
        <p:spPr>
          <a:xfrm>
            <a:off x="183333" y="22665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2" name="Oval 11"/>
          <p:cNvSpPr/>
          <p:nvPr/>
        </p:nvSpPr>
        <p:spPr>
          <a:xfrm>
            <a:off x="183333" y="25363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3" name="Oval 12"/>
          <p:cNvSpPr/>
          <p:nvPr/>
        </p:nvSpPr>
        <p:spPr>
          <a:xfrm>
            <a:off x="183333" y="25840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83333" y="236176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5" name="Oval 14"/>
          <p:cNvSpPr/>
          <p:nvPr/>
        </p:nvSpPr>
        <p:spPr>
          <a:xfrm>
            <a:off x="183333" y="2599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6" name="Oval 15"/>
          <p:cNvSpPr/>
          <p:nvPr/>
        </p:nvSpPr>
        <p:spPr>
          <a:xfrm>
            <a:off x="183333" y="236176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7" name="Oval 16"/>
          <p:cNvSpPr/>
          <p:nvPr/>
        </p:nvSpPr>
        <p:spPr>
          <a:xfrm>
            <a:off x="183333" y="25840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8" name="Oval 17"/>
          <p:cNvSpPr/>
          <p:nvPr/>
        </p:nvSpPr>
        <p:spPr>
          <a:xfrm>
            <a:off x="183333" y="2345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19" name="Oval 18"/>
          <p:cNvSpPr/>
          <p:nvPr/>
        </p:nvSpPr>
        <p:spPr>
          <a:xfrm>
            <a:off x="167458" y="234589"/>
            <a:ext cx="1371600" cy="1208087"/>
          </a:xfrm>
          <a:prstGeom prst="ellipse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7025" y="567436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9895" y="5653405"/>
            <a:ext cx="3101975" cy="110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8925" y="569595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3835" y="569595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140" y="6076950"/>
            <a:ext cx="1457960" cy="5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15" y="6076950"/>
            <a:ext cx="1731010" cy="5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35075" y="597598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0875" y="597852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316720" y="592328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14585" y="581977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81935" y="602869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3285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22750" y="603948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19980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93080" y="601662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90310" y="591375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30415" y="601662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28280" y="591375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03235" y="601091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800465" y="5908040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26785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77225" y="587946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629775" y="5908040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6060" y="3926840"/>
            <a:ext cx="1903095" cy="22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Ghim trên Butterfly Beautification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029315" y="5432425"/>
            <a:ext cx="1162685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s 37"/>
          <p:cNvSpPr/>
          <p:nvPr/>
        </p:nvSpPr>
        <p:spPr>
          <a:xfrm>
            <a:off x="-226060" y="226695"/>
            <a:ext cx="1191704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800" b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/>
                <a:latin typeface="UTM ViceroyJF" panose="02040603050506020204" charset="0"/>
                <a:cs typeface="UTM ViceroyJF" panose="02040603050506020204" charset="0"/>
              </a:rPr>
              <a:t>Chào mừng ngày nhà giáo Việt Nam!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4074160" y="81159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UTM ViceroyJF</a:t>
            </a:r>
          </a:p>
        </p:txBody>
      </p:sp>
      <p:pic>
        <p:nvPicPr>
          <p:cNvPr id="44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485" y="4872990"/>
            <a:ext cx="1463675" cy="172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62990" y="5782310"/>
            <a:ext cx="2740025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Ghim trên Butterfly Beautification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6555" y="5594350"/>
            <a:ext cx="1162685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Untitle4234gfdfd3d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065" y="0"/>
            <a:ext cx="7715250" cy="6858000"/>
          </a:xfrm>
          <a:prstGeom prst="rect">
            <a:avLst/>
          </a:prstGeom>
        </p:spPr>
      </p:pic>
      <p:pic>
        <p:nvPicPr>
          <p:cNvPr id="110" name="Picture 109"/>
          <p:cNvPicPr/>
          <p:nvPr/>
        </p:nvPicPr>
        <p:blipFill>
          <a:blip r:embed="rId6"/>
          <a:srcRect l="2099" t="9825" r="3449" b="8159"/>
          <a:stretch>
            <a:fillRect/>
          </a:stretch>
        </p:blipFill>
        <p:spPr>
          <a:xfrm>
            <a:off x="1057910" y="1092835"/>
            <a:ext cx="8571865" cy="4474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21049" y="1887835"/>
            <a:ext cx="7272810" cy="229044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quyết định lấy ngày 20/11 hằng năm là Ngày Quốc tế Hiến chương các nhà giáo Việt Nam?</a:t>
            </a:r>
          </a:p>
          <a:p>
            <a:pPr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Năm 1959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Năm 1958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Năm 1957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0198" y="3637587"/>
            <a:ext cx="2007235" cy="89027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 án: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Năm 1957</a:t>
            </a:r>
            <a:endParaRPr lang="en-US" sz="2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28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505" y="4917440"/>
            <a:ext cx="1527810" cy="64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3333" y="2345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Oval 8"/>
          <p:cNvSpPr/>
          <p:nvPr/>
        </p:nvSpPr>
        <p:spPr>
          <a:xfrm>
            <a:off x="183333" y="2345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0" name="Oval 9"/>
          <p:cNvSpPr/>
          <p:nvPr/>
        </p:nvSpPr>
        <p:spPr>
          <a:xfrm>
            <a:off x="183333" y="22665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1" name="Oval 10"/>
          <p:cNvSpPr/>
          <p:nvPr/>
        </p:nvSpPr>
        <p:spPr>
          <a:xfrm>
            <a:off x="183333" y="22665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2" name="Oval 11"/>
          <p:cNvSpPr/>
          <p:nvPr/>
        </p:nvSpPr>
        <p:spPr>
          <a:xfrm>
            <a:off x="183333" y="25363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3" name="Oval 12"/>
          <p:cNvSpPr/>
          <p:nvPr/>
        </p:nvSpPr>
        <p:spPr>
          <a:xfrm>
            <a:off x="183333" y="25840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83333" y="236176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5" name="Oval 14"/>
          <p:cNvSpPr/>
          <p:nvPr/>
        </p:nvSpPr>
        <p:spPr>
          <a:xfrm>
            <a:off x="183333" y="2599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6" name="Oval 15"/>
          <p:cNvSpPr/>
          <p:nvPr/>
        </p:nvSpPr>
        <p:spPr>
          <a:xfrm>
            <a:off x="183333" y="236176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7" name="Oval 16"/>
          <p:cNvSpPr/>
          <p:nvPr/>
        </p:nvSpPr>
        <p:spPr>
          <a:xfrm>
            <a:off x="183333" y="25840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8" name="Oval 17"/>
          <p:cNvSpPr/>
          <p:nvPr/>
        </p:nvSpPr>
        <p:spPr>
          <a:xfrm>
            <a:off x="183333" y="2345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19" name="Oval 18"/>
          <p:cNvSpPr/>
          <p:nvPr/>
        </p:nvSpPr>
        <p:spPr>
          <a:xfrm>
            <a:off x="167458" y="234589"/>
            <a:ext cx="1371600" cy="1208087"/>
          </a:xfrm>
          <a:prstGeom prst="ellipse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7025" y="567436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9895" y="5653405"/>
            <a:ext cx="3101975" cy="110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8925" y="569595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3835" y="569595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140" y="6076950"/>
            <a:ext cx="1457960" cy="5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15" y="6076950"/>
            <a:ext cx="1731010" cy="5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35075" y="597598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0875" y="597852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316720" y="592328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14585" y="581977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81935" y="602869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3285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22750" y="603948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19980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93080" y="601662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90310" y="591375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30415" y="601662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28280" y="591375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03235" y="601091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800465" y="5908040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26785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77225" y="587946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629775" y="5908040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6060" y="3926840"/>
            <a:ext cx="1903095" cy="22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Ghim trên Butterfly Beautification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029315" y="5432425"/>
            <a:ext cx="1162685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s 37"/>
          <p:cNvSpPr/>
          <p:nvPr/>
        </p:nvSpPr>
        <p:spPr>
          <a:xfrm>
            <a:off x="-226060" y="226695"/>
            <a:ext cx="1191704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800" b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/>
                <a:latin typeface="UTM ViceroyJF" panose="02040603050506020204" charset="0"/>
                <a:cs typeface="UTM ViceroyJF" panose="02040603050506020204" charset="0"/>
              </a:rPr>
              <a:t>Chào mừng ngày nhà giáo Việt Nam!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4074160" y="81159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UTM ViceroyJF</a:t>
            </a:r>
          </a:p>
        </p:txBody>
      </p:sp>
      <p:pic>
        <p:nvPicPr>
          <p:cNvPr id="44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485" y="4872990"/>
            <a:ext cx="1463675" cy="172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62990" y="5782310"/>
            <a:ext cx="2740025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Ghim trên Butterfly Beautification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6555" y="5594350"/>
            <a:ext cx="1162685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Untitle4234gfdfd3d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065" y="0"/>
            <a:ext cx="7715250" cy="6858000"/>
          </a:xfrm>
          <a:prstGeom prst="rect">
            <a:avLst/>
          </a:prstGeom>
        </p:spPr>
      </p:pic>
      <p:pic>
        <p:nvPicPr>
          <p:cNvPr id="110" name="Picture 109"/>
          <p:cNvPicPr/>
          <p:nvPr/>
        </p:nvPicPr>
        <p:blipFill>
          <a:blip r:embed="rId6"/>
          <a:srcRect l="2099" t="9825" r="3449" b="8159"/>
          <a:stretch>
            <a:fillRect/>
          </a:stretch>
        </p:blipFill>
        <p:spPr>
          <a:xfrm>
            <a:off x="1057910" y="1092835"/>
            <a:ext cx="8571865" cy="4474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21049" y="1860530"/>
            <a:ext cx="7272810" cy="229044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Nhà giáo Việt Nam đầu tiên được tổ chức trọng thể trong cả nước?</a:t>
            </a:r>
          </a:p>
          <a:p>
            <a:pPr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20/11/1982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20/11/1981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20/11/1980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3983" y="3736647"/>
            <a:ext cx="2070735" cy="129032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20/11/1982</a:t>
            </a:r>
            <a:endParaRPr lang="en-US" sz="26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2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505" y="4917440"/>
            <a:ext cx="1527810" cy="64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3333" y="2345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Oval 8"/>
          <p:cNvSpPr/>
          <p:nvPr/>
        </p:nvSpPr>
        <p:spPr>
          <a:xfrm>
            <a:off x="183333" y="2345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0" name="Oval 9"/>
          <p:cNvSpPr/>
          <p:nvPr/>
        </p:nvSpPr>
        <p:spPr>
          <a:xfrm>
            <a:off x="183333" y="22665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1" name="Oval 10"/>
          <p:cNvSpPr/>
          <p:nvPr/>
        </p:nvSpPr>
        <p:spPr>
          <a:xfrm>
            <a:off x="183333" y="22665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2" name="Oval 11"/>
          <p:cNvSpPr/>
          <p:nvPr/>
        </p:nvSpPr>
        <p:spPr>
          <a:xfrm>
            <a:off x="183333" y="25363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3" name="Oval 12"/>
          <p:cNvSpPr/>
          <p:nvPr/>
        </p:nvSpPr>
        <p:spPr>
          <a:xfrm>
            <a:off x="183333" y="25840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83333" y="236176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5" name="Oval 14"/>
          <p:cNvSpPr/>
          <p:nvPr/>
        </p:nvSpPr>
        <p:spPr>
          <a:xfrm>
            <a:off x="183333" y="2599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6" name="Oval 15"/>
          <p:cNvSpPr/>
          <p:nvPr/>
        </p:nvSpPr>
        <p:spPr>
          <a:xfrm>
            <a:off x="183333" y="236176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7" name="Oval 16"/>
          <p:cNvSpPr/>
          <p:nvPr/>
        </p:nvSpPr>
        <p:spPr>
          <a:xfrm>
            <a:off x="183333" y="25840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8" name="Oval 17"/>
          <p:cNvSpPr/>
          <p:nvPr/>
        </p:nvSpPr>
        <p:spPr>
          <a:xfrm>
            <a:off x="183333" y="2345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19" name="Oval 18"/>
          <p:cNvSpPr/>
          <p:nvPr/>
        </p:nvSpPr>
        <p:spPr>
          <a:xfrm>
            <a:off x="167458" y="234589"/>
            <a:ext cx="1371600" cy="1208087"/>
          </a:xfrm>
          <a:prstGeom prst="ellipse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7025" y="567436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9895" y="5653405"/>
            <a:ext cx="3101975" cy="110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8925" y="569595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3835" y="569595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140" y="6076950"/>
            <a:ext cx="1457960" cy="5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15" y="6076950"/>
            <a:ext cx="1731010" cy="5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35075" y="597598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0875" y="597852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316720" y="592328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14585" y="581977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81935" y="602869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3285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22750" y="603948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19980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93080" y="601662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90310" y="591375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30415" y="601662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28280" y="591375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03235" y="601091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800465" y="5908040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26785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77225" y="587946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629775" y="5908040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6060" y="3926840"/>
            <a:ext cx="1903095" cy="22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Ghim trên Butterfly Beautification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029315" y="5432425"/>
            <a:ext cx="1162685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s 37"/>
          <p:cNvSpPr/>
          <p:nvPr/>
        </p:nvSpPr>
        <p:spPr>
          <a:xfrm>
            <a:off x="-226060" y="226695"/>
            <a:ext cx="1191704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800" b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/>
                <a:latin typeface="UTM ViceroyJF" panose="02040603050506020204" charset="0"/>
                <a:cs typeface="UTM ViceroyJF" panose="02040603050506020204" charset="0"/>
              </a:rPr>
              <a:t>Chào mừng ngày nhà giáo Việt Nam!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4074160" y="81159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UTM ViceroyJF</a:t>
            </a:r>
          </a:p>
        </p:txBody>
      </p:sp>
      <p:pic>
        <p:nvPicPr>
          <p:cNvPr id="44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485" y="4872990"/>
            <a:ext cx="1463675" cy="172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62990" y="5782310"/>
            <a:ext cx="2740025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Ghim trên Butterfly Beautification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6555" y="5594350"/>
            <a:ext cx="1162685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Untitle4234gfdfd3d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065" y="0"/>
            <a:ext cx="7715250" cy="6858000"/>
          </a:xfrm>
          <a:prstGeom prst="rect">
            <a:avLst/>
          </a:prstGeom>
        </p:spPr>
      </p:pic>
      <p:pic>
        <p:nvPicPr>
          <p:cNvPr id="110" name="Picture 109"/>
          <p:cNvPicPr/>
          <p:nvPr/>
        </p:nvPicPr>
        <p:blipFill>
          <a:blip r:embed="rId6"/>
          <a:srcRect l="2099" t="9825" r="3449" b="8159"/>
          <a:stretch>
            <a:fillRect/>
          </a:stretch>
        </p:blipFill>
        <p:spPr>
          <a:xfrm>
            <a:off x="1057910" y="1092835"/>
            <a:ext cx="8571865" cy="4474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21049" y="1765280"/>
            <a:ext cx="7272810" cy="229044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đến năm 2021, ngày nhà giáo Việt Nam Kỷ niệm bao nhiêu năm:</a:t>
            </a:r>
          </a:p>
          <a:p>
            <a:pPr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38 năm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39 năm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40 năm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3610" y="3779192"/>
            <a:ext cx="1603375" cy="89027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39 năm</a:t>
            </a:r>
          </a:p>
        </p:txBody>
      </p:sp>
      <p:pic>
        <p:nvPicPr>
          <p:cNvPr id="1028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505" y="4917440"/>
            <a:ext cx="1527810" cy="64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3333" y="2345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Oval 8"/>
          <p:cNvSpPr/>
          <p:nvPr/>
        </p:nvSpPr>
        <p:spPr>
          <a:xfrm>
            <a:off x="183333" y="2345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0" name="Oval 9"/>
          <p:cNvSpPr/>
          <p:nvPr/>
        </p:nvSpPr>
        <p:spPr>
          <a:xfrm>
            <a:off x="183333" y="22665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1" name="Oval 10"/>
          <p:cNvSpPr/>
          <p:nvPr/>
        </p:nvSpPr>
        <p:spPr>
          <a:xfrm>
            <a:off x="183333" y="22665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2" name="Oval 11"/>
          <p:cNvSpPr/>
          <p:nvPr/>
        </p:nvSpPr>
        <p:spPr>
          <a:xfrm>
            <a:off x="183333" y="25363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3" name="Oval 12"/>
          <p:cNvSpPr/>
          <p:nvPr/>
        </p:nvSpPr>
        <p:spPr>
          <a:xfrm>
            <a:off x="183333" y="25840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83333" y="236176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5" name="Oval 14"/>
          <p:cNvSpPr/>
          <p:nvPr/>
        </p:nvSpPr>
        <p:spPr>
          <a:xfrm>
            <a:off x="183333" y="2599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6" name="Oval 15"/>
          <p:cNvSpPr/>
          <p:nvPr/>
        </p:nvSpPr>
        <p:spPr>
          <a:xfrm>
            <a:off x="183333" y="236176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7" name="Oval 16"/>
          <p:cNvSpPr/>
          <p:nvPr/>
        </p:nvSpPr>
        <p:spPr>
          <a:xfrm>
            <a:off x="183333" y="25840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8" name="Oval 17"/>
          <p:cNvSpPr/>
          <p:nvPr/>
        </p:nvSpPr>
        <p:spPr>
          <a:xfrm>
            <a:off x="183333" y="2345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19" name="Oval 18"/>
          <p:cNvSpPr/>
          <p:nvPr/>
        </p:nvSpPr>
        <p:spPr>
          <a:xfrm>
            <a:off x="167458" y="234589"/>
            <a:ext cx="1371600" cy="1208087"/>
          </a:xfrm>
          <a:prstGeom prst="ellipse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7025" y="567436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9895" y="5653405"/>
            <a:ext cx="3101975" cy="110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8925" y="569595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3835" y="569595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140" y="6076950"/>
            <a:ext cx="1457960" cy="5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15" y="6076950"/>
            <a:ext cx="1731010" cy="5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35075" y="597598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0875" y="597852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316720" y="592328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14585" y="581977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81935" y="602869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3285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22750" y="603948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19980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93080" y="601662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90310" y="591375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30415" y="601662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28280" y="591375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03235" y="601091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800465" y="5908040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26785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77225" y="587946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629775" y="5908040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6060" y="3926840"/>
            <a:ext cx="1903095" cy="22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Ghim trên Butterfly Beautification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029315" y="5432425"/>
            <a:ext cx="1162685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s 37"/>
          <p:cNvSpPr/>
          <p:nvPr/>
        </p:nvSpPr>
        <p:spPr>
          <a:xfrm>
            <a:off x="-226060" y="226695"/>
            <a:ext cx="1191704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800" b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/>
                <a:latin typeface="UTM ViceroyJF" panose="02040603050506020204" charset="0"/>
                <a:cs typeface="UTM ViceroyJF" panose="02040603050506020204" charset="0"/>
              </a:rPr>
              <a:t>Chào mừng ngày nhà giáo Việt Nam!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4074160" y="81159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UTM ViceroyJF</a:t>
            </a:r>
          </a:p>
        </p:txBody>
      </p:sp>
      <p:pic>
        <p:nvPicPr>
          <p:cNvPr id="44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485" y="4872990"/>
            <a:ext cx="1463675" cy="172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62990" y="5782310"/>
            <a:ext cx="2740025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Ghim trên Butterfly Beautification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6555" y="5594350"/>
            <a:ext cx="1162685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422</Words>
  <PresentationFormat>Widescreen</PresentationFormat>
  <Paragraphs>118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Times New Roman</vt:lpstr>
      <vt:lpstr>UTM Spring</vt:lpstr>
      <vt:lpstr>UTM ViceroyJF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dcterms:created xsi:type="dcterms:W3CDTF">2021-11-11T03:21:00Z</dcterms:created>
  <dcterms:modified xsi:type="dcterms:W3CDTF">2021-11-12T00:43:39Z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ED02FA2C444C4EE8BEE59F6915ED5265</vt:lpwstr>
  </property>
  <property fmtid="{D5CDD505-2E9C-101B-9397-08002B2CF9AE}" pid="3" name="KSOProductBuildVer">
    <vt:lpwstr>1033-11.2.0.10351</vt:lpwstr>
  </property>
</Properties>
</file>