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7"/>
  </p:notesMasterIdLst>
  <p:sldIdLst>
    <p:sldId id="301" r:id="rId3"/>
    <p:sldId id="342" r:id="rId4"/>
    <p:sldId id="315" r:id="rId5"/>
    <p:sldId id="322" r:id="rId6"/>
    <p:sldId id="323" r:id="rId7"/>
    <p:sldId id="324" r:id="rId8"/>
    <p:sldId id="344" r:id="rId9"/>
    <p:sldId id="345" r:id="rId10"/>
    <p:sldId id="317" r:id="rId11"/>
    <p:sldId id="332" r:id="rId12"/>
    <p:sldId id="333" r:id="rId13"/>
    <p:sldId id="334" r:id="rId14"/>
    <p:sldId id="335" r:id="rId15"/>
    <p:sldId id="336" r:id="rId16"/>
    <p:sldId id="337" r:id="rId17"/>
    <p:sldId id="326" r:id="rId18"/>
    <p:sldId id="346" r:id="rId19"/>
    <p:sldId id="327" r:id="rId20"/>
    <p:sldId id="328" r:id="rId21"/>
    <p:sldId id="347" r:id="rId22"/>
    <p:sldId id="329" r:id="rId23"/>
    <p:sldId id="348" r:id="rId24"/>
    <p:sldId id="331" r:id="rId25"/>
    <p:sldId id="349" r:id="rId26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E7F7FF"/>
    <a:srgbClr val="D6F7FE"/>
    <a:srgbClr val="EEF7E9"/>
    <a:srgbClr val="135F82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191" autoAdjust="0"/>
    <p:restoredTop sz="94139" autoAdjust="0"/>
  </p:normalViewPr>
  <p:slideViewPr>
    <p:cSldViewPr>
      <p:cViewPr varScale="1">
        <p:scale>
          <a:sx n="34" d="100"/>
          <a:sy n="34" d="100"/>
        </p:scale>
        <p:origin x="106" y="39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20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82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08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0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6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2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7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3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4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1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3.png"/><Relationship Id="rId7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9.png"/><Relationship Id="rId7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png"/><Relationship Id="rId5" Type="http://schemas.openxmlformats.org/officeDocument/2006/relationships/image" Target="../media/image17.png"/><Relationship Id="rId4" Type="http://schemas.openxmlformats.org/officeDocument/2006/relationships/image" Target="../media/image18.jpe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11" Type="http://schemas.openxmlformats.org/officeDocument/2006/relationships/image" Target="../media/image75.png"/><Relationship Id="rId5" Type="http://schemas.openxmlformats.org/officeDocument/2006/relationships/image" Target="../media/image17.png"/><Relationship Id="rId10" Type="http://schemas.openxmlformats.org/officeDocument/2006/relationships/image" Target="../media/image69.png"/><Relationship Id="rId4" Type="http://schemas.openxmlformats.org/officeDocument/2006/relationships/image" Target="../media/image18.jpe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5.png"/><Relationship Id="rId7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4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1447800" y="1791455"/>
            <a:ext cx="22817234" cy="10039894"/>
            <a:chOff x="1438693" y="1694111"/>
            <a:chExt cx="22817234" cy="1074076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3" y="1694111"/>
              <a:ext cx="22817234" cy="10740764"/>
              <a:chOff x="1438693" y="1694111"/>
              <a:chExt cx="22817234" cy="1074076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3419893" y="1694111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3613270" y="1734063"/>
                <a:ext cx="1878042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229893" y="1798712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3" y="5971608"/>
                <a:ext cx="8644473" cy="945407"/>
                <a:chOff x="7450558" y="7793639"/>
                <a:chExt cx="8645475" cy="945516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7022288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 GIỮA HAI VECTƠ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793639"/>
                  <a:ext cx="1383018" cy="889109"/>
                  <a:chOff x="7450631" y="8250839"/>
                  <a:chExt cx="1371600" cy="889109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250839"/>
                    <a:ext cx="1371600" cy="889109"/>
                    <a:chOff x="7450631" y="8250839"/>
                    <a:chExt cx="1371600" cy="889109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07656" y="8250839"/>
                      <a:ext cx="572701" cy="889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3" y="7460333"/>
                <a:ext cx="11646258" cy="1009862"/>
                <a:chOff x="7459672" y="7170625"/>
                <a:chExt cx="11647595" cy="1009976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9996192" cy="889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VÔ HƯỚNG CỦA HAI VECTƠ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1009976"/>
                  <a:chOff x="7459669" y="6189930"/>
                  <a:chExt cx="1399583" cy="100997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892741"/>
                    <a:chOff x="7487652" y="6307165"/>
                    <a:chExt cx="1371600" cy="89274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44675" y="6310797"/>
                      <a:ext cx="572701" cy="889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8899387"/>
                <a:ext cx="18481164" cy="1005517"/>
                <a:chOff x="7459670" y="7441560"/>
                <a:chExt cx="23894632" cy="1005633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21824383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 THỨC TỌA ĐỘ VÀ TÍNH CHẤT CỦA TÍCH VÔ HƯỚNG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1005633"/>
                  <a:chOff x="7459669" y="6460865"/>
                  <a:chExt cx="1785470" cy="1005633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929416"/>
                    <a:chOff x="7469193" y="6537082"/>
                    <a:chExt cx="1775946" cy="929416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62806" y="6577389"/>
                      <a:ext cx="740371" cy="889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918780" y="2987393"/>
              <a:ext cx="5426336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4"/>
              <a:ext cx="1316269" cy="1323400"/>
              <a:chOff x="4902568" y="2922073"/>
              <a:chExt cx="1316269" cy="132340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3"/>
                <a:ext cx="1316269" cy="132340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657564" y="3313402"/>
            <a:ext cx="16141163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365373" y="3609159"/>
            <a:ext cx="12359781" cy="75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400" b="1" kern="1200" dirty="0">
                <a:solidFill>
                  <a:srgbClr val="FCFFEF"/>
                </a:solidFill>
                <a:effectLst/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TÍCH VÔ HƯỚNG CỦA HAI VECTƠ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705600"/>
            <a:ext cx="23862374" cy="6629400"/>
            <a:chOff x="48567" y="4381499"/>
            <a:chExt cx="23018772" cy="66293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0693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𝟖𝟗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𝟖𝟗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154547" y="7589683"/>
                <a:ext cx="20979438" cy="5949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/>
                  <a:t>Áp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dụng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công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thức</a:t>
                </a:r>
                <a:r>
                  <a:rPr lang="en-US" sz="4800" b="1" dirty="0"/>
                  <a:t>: </a:t>
                </a:r>
                <a:r>
                  <a:rPr lang="en-US" sz="4800" b="1" dirty="0" err="1"/>
                  <a:t>Khoảng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cách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giữa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hai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được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tính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theo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công</a:t>
                </a:r>
                <a:r>
                  <a:rPr lang="en-US" sz="4800" b="1" dirty="0"/>
                  <a:t> </a:t>
                </a:r>
                <a:r>
                  <a:rPr lang="fr-FR" sz="4800" b="1" dirty="0" err="1"/>
                  <a:t>thức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4800" b="1" dirty="0"/>
                  <a:t>.</a:t>
                </a:r>
                <a:endParaRPr lang="en-US" sz="4800" b="1" dirty="0"/>
              </a:p>
              <a:p>
                <a:pPr>
                  <a:lnSpc>
                    <a:spcPct val="150000"/>
                  </a:lnSpc>
                </a:pPr>
                <a:r>
                  <a:rPr lang="fr-FR" sz="4800" b="1" dirty="0"/>
                  <a:t>Ta </a:t>
                </a:r>
                <a:r>
                  <a:rPr lang="fr-FR" sz="4800" b="1" dirty="0" err="1"/>
                  <a:t>có</a:t>
                </a:r>
                <a:r>
                  <a:rPr lang="fr-FR" sz="4800" b="1" dirty="0"/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 err="1"/>
                  <a:t>và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800" b="1" dirty="0"/>
                  <a:t>. </a:t>
                </a:r>
                <a:endParaRPr lang="en-US" sz="4800" b="1" dirty="0"/>
              </a:p>
              <a:p>
                <a:pPr>
                  <a:lnSpc>
                    <a:spcPct val="150000"/>
                  </a:lnSpc>
                </a:pP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47" y="7589683"/>
                <a:ext cx="20979438" cy="5949001"/>
              </a:xfrm>
              <a:prstGeom prst="rect">
                <a:avLst/>
              </a:prstGeom>
              <a:blipFill>
                <a:blip r:embed="rId8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17568"/>
                <a:ext cx="222048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17568"/>
                <a:ext cx="22204828" cy="830997"/>
              </a:xfrm>
              <a:prstGeom prst="rect">
                <a:avLst/>
              </a:prstGeom>
              <a:blipFill>
                <a:blip r:embed="rId9"/>
                <a:stretch>
                  <a:fillRect l="-1235" t="-17518" r="-137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18648562" y="518788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885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763424"/>
            <a:chOff x="48567" y="4381499"/>
            <a:chExt cx="23018772" cy="602917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4691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195940" y="7601199"/>
                <a:ext cx="22889279" cy="5055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/>
                  <a:t>Áp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dụng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công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thức</a:t>
                </a:r>
                <a:r>
                  <a:rPr lang="en-US" sz="4800" b="1" dirty="0"/>
                  <a:t>: </a:t>
                </a:r>
                <a:r>
                  <a:rPr lang="vi-VN" sz="4800" b="1" dirty="0"/>
                  <a:t>N</a:t>
                </a:r>
                <a:r>
                  <a:rPr lang="en-US" sz="4800" b="1" dirty="0" err="1"/>
                  <a:t>ếu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đều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khác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thì</a:t>
                </a:r>
                <a:r>
                  <a:rPr lang="en-US" sz="4800" b="1" dirty="0"/>
                  <a:t> 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</a:p>
              <a:p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sz="4800" b="1" dirty="0"/>
                  <a:t>. </a:t>
                </a:r>
              </a:p>
              <a:p>
                <a:r>
                  <a:rPr lang="en-US" sz="4800" b="1" dirty="0"/>
                  <a:t>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/>
                  <a:t>.</a:t>
                </a:r>
              </a:p>
              <a:p>
                <a:r>
                  <a:rPr lang="en-US" sz="4800" b="1" dirty="0" err="1"/>
                  <a:t>Vậy</a:t>
                </a:r>
                <a:r>
                  <a:rPr lang="en-US" sz="4800" b="1" dirty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940" y="7601199"/>
                <a:ext cx="22889279" cy="5055038"/>
              </a:xfrm>
              <a:prstGeom prst="rect">
                <a:avLst/>
              </a:prstGeom>
              <a:blipFill>
                <a:blip r:embed="rId8"/>
                <a:stretch>
                  <a:fillRect l="-1198" t="-1086" b="-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17568"/>
                <a:ext cx="22204828" cy="94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/>
                  <a:t>Trong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mặt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phẳng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tọa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độ</a:t>
                </a:r>
                <a:r>
                  <a:rPr lang="fr-FR" sz="4800" b="1" dirty="0"/>
                  <a:t>, </a:t>
                </a:r>
                <a:r>
                  <a:rPr lang="fr-FR" sz="4800" b="1" dirty="0" err="1"/>
                  <a:t>góc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giữa</a:t>
                </a:r>
                <a:r>
                  <a:rPr lang="fr-FR" sz="4800" b="1" dirty="0"/>
                  <a:t> </a:t>
                </a:r>
                <a:r>
                  <a:rPr lang="vi-VN" sz="4800" b="1" dirty="0"/>
                  <a:t>hai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vectơ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và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/>
                  <a:t> là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17568"/>
                <a:ext cx="22204828" cy="940194"/>
              </a:xfrm>
              <a:prstGeom prst="rect">
                <a:avLst/>
              </a:prstGeom>
              <a:blipFill>
                <a:blip r:embed="rId9"/>
                <a:stretch>
                  <a:fillRect l="-1235" t="-5806" b="-3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580382" y="521201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207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2725926" y="4222443"/>
            <a:ext cx="11277130" cy="1687960"/>
            <a:chOff x="12439525" y="4524747"/>
            <a:chExt cx="11277130" cy="1687960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24747"/>
              <a:ext cx="11277130" cy="1687960"/>
              <a:chOff x="6248168" y="2017080"/>
              <a:chExt cx="5638565" cy="84398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98" y="2017080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4868068" y="5128167"/>
                  <a:ext cx="1705808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it-IT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68068" y="5128167"/>
                  <a:ext cx="1705808" cy="78476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393241" y="4619581"/>
                  <a:ext cx="3411594" cy="15144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  <m:sup>
                                <m:r>
                                  <a:rPr lang="it-IT" sz="4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4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it-IT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3241" y="4619581"/>
                  <a:ext cx="3411594" cy="15144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352737" y="6669161"/>
            <a:ext cx="23848520" cy="651343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149511" y="6321861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1900847" cy="16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it-IT" sz="4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độ dài cạnh bằng </a:t>
                </a:r>
                <a14:m>
                  <m:oMath xmlns:m="http://schemas.openxmlformats.org/officeDocument/2006/math">
                    <m:r>
                      <a:rPr lang="it-IT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it-IT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it-IT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1900847" cy="1664110"/>
              </a:xfrm>
              <a:prstGeom prst="rect">
                <a:avLst/>
              </a:prstGeom>
              <a:blipFill>
                <a:blip r:embed="rId6"/>
                <a:stretch>
                  <a:fillRect l="-2357" t="-8824" r="-2664" b="-1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5980957" y="6931671"/>
                <a:ext cx="12784786" cy="5301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800" b="1" dirty="0"/>
                  <a:t>Ta </a:t>
                </a:r>
                <a:r>
                  <a:rPr lang="fr-FR" sz="4800" b="1" dirty="0" err="1"/>
                  <a:t>có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800" b="1" dirty="0"/>
                  <a:t>	        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800" b="1" dirty="0"/>
                  <a:t>	        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800" b="1" dirty="0"/>
                  <a:t>.</a:t>
                </a:r>
                <a:endParaRPr lang="en-US" sz="4800" b="1" dirty="0"/>
              </a:p>
              <a:p>
                <a:pPr>
                  <a:lnSpc>
                    <a:spcPct val="150000"/>
                  </a:lnSpc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57" y="6931671"/>
                <a:ext cx="12784786" cy="5301131"/>
              </a:xfrm>
              <a:prstGeom prst="rect">
                <a:avLst/>
              </a:prstGeom>
              <a:blipFill>
                <a:blip r:embed="rId7"/>
                <a:stretch>
                  <a:fillRect l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20313233" y="2847136"/>
                <a:ext cx="1611916" cy="849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it-IT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233" y="2847136"/>
                <a:ext cx="1611916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15334361" y="2423896"/>
                <a:ext cx="865677" cy="146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it-IT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t-IT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4361" y="2423896"/>
                <a:ext cx="865677" cy="14639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25887997-7610-4738-9606-75AF70B5A772}"/>
              </a:ext>
            </a:extLst>
          </p:cNvPr>
          <p:cNvSpPr/>
          <p:nvPr/>
        </p:nvSpPr>
        <p:spPr>
          <a:xfrm>
            <a:off x="12716430" y="455816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85649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2725926" y="4183840"/>
            <a:ext cx="11277074" cy="1788812"/>
            <a:chOff x="12439525" y="4486144"/>
            <a:chExt cx="11277074" cy="1788812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933591" y="4486144"/>
                  <a:ext cx="3631577" cy="16137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pt-BR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591" y="4486144"/>
                  <a:ext cx="3631577" cy="1613711"/>
                </a:xfrm>
                <a:prstGeom prst="rect">
                  <a:avLst/>
                </a:prstGeom>
                <a:blipFill>
                  <a:blip r:embed="rId2"/>
                  <a:stretch>
                    <a:fillRect r="-7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440222" y="4661245"/>
                  <a:ext cx="3411594" cy="16137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222" y="4661245"/>
                  <a:ext cx="3411594" cy="16137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228600" y="6471025"/>
            <a:ext cx="23848520" cy="6891700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149511" y="6096000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19008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fr-FR" sz="4800" b="1" dirty="0" err="1"/>
                  <a:t>Trong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mặt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phẳng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tọa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độ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4800" b="1" dirty="0"/>
                  <a:t>, </a:t>
                </a:r>
                <a:r>
                  <a:rPr lang="pt-BR" sz="4800" b="1" dirty="0"/>
                  <a:t>cho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pt-BR" sz="4800" b="1" dirty="0"/>
                  <a:t> có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800" b="1" dirty="0"/>
                  <a:t>,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800" b="1" dirty="0"/>
                  <a:t>,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4800" b="1" dirty="0"/>
                  <a:t>. Xác định tọa độ  trực tâm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pt-BR" sz="4800" b="1" dirty="0"/>
                  <a:t> của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pt-BR" sz="4800" b="1" dirty="0"/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1900847" cy="2308324"/>
              </a:xfrm>
              <a:prstGeom prst="rect">
                <a:avLst/>
              </a:prstGeom>
              <a:blipFill>
                <a:blip r:embed="rId6"/>
                <a:stretch>
                  <a:fillRect l="-2357" t="-5556" r="-204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415948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752214" y="7114520"/>
                <a:ext cx="16666647" cy="4117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/>
                  <a:t>Gọi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/>
                  <a:t>. Ta </a:t>
                </a:r>
                <a:r>
                  <a:rPr lang="fr-FR" sz="4400" b="1" dirty="0" err="1"/>
                  <a:t>có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/>
                  <a:t>.</a:t>
                </a:r>
                <a:endParaRPr lang="en-US" sz="4400" b="1" dirty="0"/>
              </a:p>
              <a:p>
                <a:r>
                  <a:rPr lang="fr-FR" sz="4400" b="1" dirty="0" err="1"/>
                  <a:t>Vì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FR" sz="4400" b="1" dirty="0"/>
                  <a:t> là </a:t>
                </a:r>
                <a:r>
                  <a:rPr lang="fr-FR" sz="4400" b="1" dirty="0" err="1"/>
                  <a:t>trực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tâm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nên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𝑨𝑯</m:t>
                                  </m:r>
                                </m:e>
                              </m:acc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𝑩𝑯</m:t>
                                  </m:r>
                                </m:e>
                              </m:acc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4400" b="1" dirty="0"/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4" y="7114520"/>
                <a:ext cx="16666647" cy="4117089"/>
              </a:xfrm>
              <a:prstGeom prst="rect">
                <a:avLst/>
              </a:prstGeom>
              <a:blipFill>
                <a:blip r:embed="rId7"/>
                <a:stretch>
                  <a:fillRect l="-146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19616020" y="2420881"/>
                <a:ext cx="3712298" cy="16137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020" y="2420881"/>
                <a:ext cx="3712298" cy="161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14179037" y="2481368"/>
                <a:ext cx="3712298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037" y="2481368"/>
                <a:ext cx="3712298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E22C2E3-A9EA-4BAF-8011-DAB37FA27E48}"/>
              </a:ext>
            </a:extLst>
          </p:cNvPr>
          <p:cNvSpPr/>
          <p:nvPr/>
        </p:nvSpPr>
        <p:spPr>
          <a:xfrm flipH="1">
            <a:off x="12495408" y="2583122"/>
            <a:ext cx="1463226" cy="124782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1013EA-6846-4FD6-9AC4-3A10DDEC4E5A}"/>
              </a:ext>
            </a:extLst>
          </p:cNvPr>
          <p:cNvCxnSpPr>
            <a:cxnSpLocks/>
          </p:cNvCxnSpPr>
          <p:nvPr/>
        </p:nvCxnSpPr>
        <p:spPr>
          <a:xfrm flipH="1">
            <a:off x="17837814" y="6632139"/>
            <a:ext cx="1461555" cy="3592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B13037-EB93-4BDD-837A-3DC70F452DC4}"/>
              </a:ext>
            </a:extLst>
          </p:cNvPr>
          <p:cNvCxnSpPr>
            <a:cxnSpLocks/>
          </p:cNvCxnSpPr>
          <p:nvPr/>
        </p:nvCxnSpPr>
        <p:spPr>
          <a:xfrm>
            <a:off x="19299369" y="6632139"/>
            <a:ext cx="3505200" cy="36141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AEA12B-61F6-411D-883D-1AB2AD6EF189}"/>
              </a:ext>
            </a:extLst>
          </p:cNvPr>
          <p:cNvCxnSpPr>
            <a:cxnSpLocks/>
          </p:cNvCxnSpPr>
          <p:nvPr/>
        </p:nvCxnSpPr>
        <p:spPr>
          <a:xfrm>
            <a:off x="17851569" y="10205468"/>
            <a:ext cx="4914900" cy="38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299E31A-8B2E-4062-A1D4-098F2C7CFC1D}"/>
              </a:ext>
            </a:extLst>
          </p:cNvPr>
          <p:cNvSpPr/>
          <p:nvPr/>
        </p:nvSpPr>
        <p:spPr>
          <a:xfrm>
            <a:off x="18289094" y="624745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2E870A-7C6D-49A6-8A35-96B5AC40FA9F}"/>
              </a:ext>
            </a:extLst>
          </p:cNvPr>
          <p:cNvSpPr/>
          <p:nvPr/>
        </p:nvSpPr>
        <p:spPr>
          <a:xfrm>
            <a:off x="17013369" y="984351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1555C0-7288-49AB-96D1-C062524E59B7}"/>
              </a:ext>
            </a:extLst>
          </p:cNvPr>
          <p:cNvSpPr/>
          <p:nvPr/>
        </p:nvSpPr>
        <p:spPr>
          <a:xfrm>
            <a:off x="22562495" y="991971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88B107-54B2-4079-A30B-8B43F9935C01}"/>
              </a:ext>
            </a:extLst>
          </p:cNvPr>
          <p:cNvCxnSpPr>
            <a:cxnSpLocks/>
          </p:cNvCxnSpPr>
          <p:nvPr/>
        </p:nvCxnSpPr>
        <p:spPr>
          <a:xfrm>
            <a:off x="19299369" y="6632139"/>
            <a:ext cx="0" cy="3592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17416C9-C97D-4D4F-A225-C4CE1CB4D4D1}"/>
              </a:ext>
            </a:extLst>
          </p:cNvPr>
          <p:cNvSpPr/>
          <p:nvPr/>
        </p:nvSpPr>
        <p:spPr>
          <a:xfrm>
            <a:off x="19185187" y="831402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528FB54-7CA8-4DAC-AC8C-69CC58F7817C}"/>
              </a:ext>
            </a:extLst>
          </p:cNvPr>
          <p:cNvSpPr/>
          <p:nvPr/>
        </p:nvSpPr>
        <p:spPr>
          <a:xfrm>
            <a:off x="19299369" y="9919718"/>
            <a:ext cx="228599" cy="266599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0822F49-5E43-4CF0-A352-F3DD772137D1}"/>
              </a:ext>
            </a:extLst>
          </p:cNvPr>
          <p:cNvCxnSpPr>
            <a:cxnSpLocks/>
          </p:cNvCxnSpPr>
          <p:nvPr/>
        </p:nvCxnSpPr>
        <p:spPr>
          <a:xfrm flipV="1">
            <a:off x="17851569" y="7622739"/>
            <a:ext cx="2341431" cy="25635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6CC3D8CE-9CAA-4E13-9228-15390FD2061C}"/>
              </a:ext>
            </a:extLst>
          </p:cNvPr>
          <p:cNvSpPr/>
          <p:nvPr/>
        </p:nvSpPr>
        <p:spPr>
          <a:xfrm rot="2586275">
            <a:off x="20111644" y="7662202"/>
            <a:ext cx="217316" cy="27184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0A80D1-7342-4702-88DF-472EA3A91C10}"/>
                  </a:ext>
                </a:extLst>
              </p:cNvPr>
              <p:cNvSpPr txBox="1"/>
              <p:nvPr/>
            </p:nvSpPr>
            <p:spPr>
              <a:xfrm>
                <a:off x="8341742" y="10243668"/>
                <a:ext cx="4625340" cy="3144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𝟐𝟓</m:t>
                                    </m:r>
                                  </m:num>
                                  <m:den>
                                    <m:r>
                                      <a:rPr kumimoji="0" lang="fr-FR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𝟓𝟖</m:t>
                                    </m:r>
                                  </m:num>
                                  <m:den>
                                    <m:r>
                                      <a:rPr kumimoji="0" lang="fr-FR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0A80D1-7342-4702-88DF-472EA3A91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742" y="10243668"/>
                <a:ext cx="4625340" cy="3144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D796A0-A8C8-4C12-859D-A5F0FDC566E5}"/>
                  </a:ext>
                </a:extLst>
              </p:cNvPr>
              <p:cNvSpPr txBox="1"/>
              <p:nvPr/>
            </p:nvSpPr>
            <p:spPr>
              <a:xfrm>
                <a:off x="13270191" y="11061087"/>
                <a:ext cx="7104429" cy="1105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Vậy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𝑯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𝟐𝟓</m:t>
                            </m:r>
                          </m:num>
                          <m:den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  <m:r>
                          <a:rPr kumimoji="0" lang="fr-F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;−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𝟓𝟖</m:t>
                            </m:r>
                          </m:num>
                          <m:den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D796A0-A8C8-4C12-859D-A5F0FDC56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0191" y="11061087"/>
                <a:ext cx="7104429" cy="1105687"/>
              </a:xfrm>
              <a:prstGeom prst="rect">
                <a:avLst/>
              </a:prstGeom>
              <a:blipFill>
                <a:blip r:embed="rId11"/>
                <a:stretch>
                  <a:fillRect l="-3519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74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7" grpId="0" animBg="1"/>
      <p:bldP spid="39" grpId="0"/>
      <p:bldP spid="40" grpId="0"/>
      <p:bldP spid="41" grpId="0"/>
      <p:bldP spid="43" grpId="0"/>
      <p:bldP spid="44" grpId="0" animBg="1"/>
      <p:bldP spid="47" grpId="0" animBg="1"/>
      <p:bldP spid="46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fr-FR" sz="4400" b="1" i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426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370921" y="8189785"/>
                <a:ext cx="19498479" cy="3258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/>
                  <a:t>Ta </a:t>
                </a:r>
                <a:r>
                  <a:rPr lang="fr-FR" sz="4800" b="1" dirty="0" err="1"/>
                  <a:t>có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𝑪𝑩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4800" b="1" i="1">
                                            <a:latin typeface="Cambria Math" panose="02040503050406030204" pitchFamily="18" charset="0"/>
                                          </a:rPr>
                                          <m:t>𝑨𝑩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4800" b="1" i="1">
                                            <a:latin typeface="Cambria Math" panose="02040503050406030204" pitchFamily="18" charset="0"/>
                                          </a:rPr>
                                          <m:t>𝑨𝑪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en-US" sz="4800" b="1" i="1" dirty="0"/>
              </a:p>
              <a:p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800" b="1" dirty="0"/>
                  <a:t>.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921" y="8189785"/>
                <a:ext cx="19498479" cy="3258649"/>
              </a:xfrm>
              <a:prstGeom prst="rect">
                <a:avLst/>
              </a:prstGeom>
              <a:blipFill>
                <a:blip r:embed="rId8"/>
                <a:stretch>
                  <a:fillRect l="-531" b="-9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17568"/>
                <a:ext cx="22204828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/>
                  <a:t>Cho </a:t>
                </a:r>
                <a:r>
                  <a:rPr lang="fr-FR" sz="4800" b="1" dirty="0" err="1"/>
                  <a:t>tam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vuông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tại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và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4800" b="1" dirty="0"/>
                  <a:t>. </a:t>
                </a:r>
                <a:r>
                  <a:rPr lang="fr-FR" sz="4800" b="1" dirty="0" err="1"/>
                  <a:t>Độ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dài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cạnh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bằng</a:t>
                </a:r>
                <a:r>
                  <a:rPr lang="vi-VN" sz="4800" b="1" dirty="0"/>
                  <a:t>?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17568"/>
                <a:ext cx="22204828" cy="925446"/>
              </a:xfrm>
              <a:prstGeom prst="rect">
                <a:avLst/>
              </a:prstGeom>
              <a:blipFill>
                <a:blip r:embed="rId9"/>
                <a:stretch>
                  <a:fillRect l="-1235" t="-7237" b="-3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12687317" y="52419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9992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0428" y="7749676"/>
                <a:ext cx="23970564" cy="5348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•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     •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⇒|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•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⇒|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  <a:p>
                <a:r>
                  <a:rPr lang="en-US" sz="4400" b="1" dirty="0" err="1"/>
                  <a:t>Mà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góc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2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bằng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8" y="7749676"/>
                <a:ext cx="23970564" cy="5348708"/>
              </a:xfrm>
              <a:prstGeom prst="rect">
                <a:avLst/>
              </a:prstGeom>
              <a:blipFill>
                <a:blip r:embed="rId8"/>
                <a:stretch>
                  <a:fillRect l="-1017" b="-4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957463" y="3092977"/>
                <a:ext cx="21664538" cy="1788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/>
                  <a:t>                        Cho 2 </a:t>
                </a:r>
                <a:r>
                  <a:rPr lang="fr-FR" sz="4800" b="1" dirty="0" err="1"/>
                  <a:t>vectơ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biết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và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800" b="1" dirty="0"/>
                  <a:t>. </a:t>
                </a:r>
                <a:r>
                  <a:rPr lang="en-US" sz="4800" b="1" dirty="0" err="1"/>
                  <a:t>Tính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góc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giữa</a:t>
                </a:r>
                <a:r>
                  <a:rPr lang="en-US" sz="4800" b="1" dirty="0"/>
                  <a:t> 2 </a:t>
                </a:r>
                <a:r>
                  <a:rPr lang="en-US" sz="4800" b="1" dirty="0" err="1"/>
                  <a:t>vectơ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463" y="3092977"/>
                <a:ext cx="21664538" cy="1788054"/>
              </a:xfrm>
              <a:prstGeom prst="rect">
                <a:avLst/>
              </a:prstGeom>
              <a:blipFill>
                <a:blip r:embed="rId9"/>
                <a:stretch>
                  <a:fillRect l="-1266" t="-1361" r="-366" b="-17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6631556" y="520093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171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2133600"/>
                <a:ext cx="12169867" cy="11369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2133600"/>
                <a:ext cx="12169867" cy="11369676"/>
              </a:xfrm>
              <a:prstGeom prst="rect">
                <a:avLst/>
              </a:prstGeom>
              <a:blipFill>
                <a:blip r:embed="rId3"/>
                <a:stretch>
                  <a:fillRect l="-1952" t="-1018" r="-7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714436" y="2133600"/>
            <a:ext cx="11260856" cy="11369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/>
              <p:nvPr/>
            </p:nvSpPr>
            <p:spPr>
              <a:xfrm>
                <a:off x="13335000" y="6759147"/>
                <a:ext cx="11740376" cy="714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°+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b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6759147"/>
                <a:ext cx="11740376" cy="7149008"/>
              </a:xfrm>
              <a:prstGeom prst="rect">
                <a:avLst/>
              </a:prstGeom>
              <a:blipFill>
                <a:blip r:embed="rId4"/>
                <a:stretch>
                  <a:fillRect l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6EC997D8-2B1B-4A87-9DAA-FE43868DB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8800" y="2400587"/>
            <a:ext cx="5655425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7BC30-0365-4108-B78C-CD2EC0007BCB}"/>
                  </a:ext>
                </a:extLst>
              </p:cNvPr>
              <p:cNvSpPr txBox="1"/>
              <p:nvPr/>
            </p:nvSpPr>
            <p:spPr>
              <a:xfrm>
                <a:off x="544568" y="5850369"/>
                <a:ext cx="11647432" cy="379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06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7BC30-0365-4108-B78C-CD2EC0007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68" y="5850369"/>
                <a:ext cx="11647432" cy="3799373"/>
              </a:xfrm>
              <a:prstGeom prst="rect">
                <a:avLst/>
              </a:prstGeom>
              <a:blipFill>
                <a:blip r:embed="rId6"/>
                <a:stretch>
                  <a:fillRect l="-2093" t="-4013" r="-3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B3EE486-06DD-4007-AE10-CD54D979FC8B}"/>
              </a:ext>
            </a:extLst>
          </p:cNvPr>
          <p:cNvSpPr txBox="1"/>
          <p:nvPr/>
        </p:nvSpPr>
        <p:spPr>
          <a:xfrm>
            <a:off x="13946500" y="5850369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119A91-B16D-438A-8B83-5AD2471CCB46}"/>
                  </a:ext>
                </a:extLst>
              </p:cNvPr>
              <p:cNvSpPr txBox="1"/>
              <p:nvPr/>
            </p:nvSpPr>
            <p:spPr>
              <a:xfrm>
                <a:off x="408709" y="9753600"/>
                <a:ext cx="11783291" cy="379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06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119A91-B16D-438A-8B83-5AD2471CC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9753600"/>
                <a:ext cx="11783291" cy="3799373"/>
              </a:xfrm>
              <a:prstGeom prst="rect">
                <a:avLst/>
              </a:prstGeom>
              <a:blipFill>
                <a:blip r:embed="rId7"/>
                <a:stretch>
                  <a:fillRect l="-2069" t="-2087" r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87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08709" y="2133600"/>
            <a:ext cx="23566582" cy="11369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Q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?</a:t>
            </a:r>
          </a:p>
        </p:txBody>
      </p:sp>
      <p:pic>
        <p:nvPicPr>
          <p:cNvPr id="10" name="image469.jpg">
            <a:extLst>
              <a:ext uri="{FF2B5EF4-FFF2-40B4-BE49-F238E27FC236}">
                <a16:creationId xmlns:a16="http://schemas.microsoft.com/office/drawing/2014/main" id="{99B6D1B5-EE07-3AE8-521F-C117CEC18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311" y="5105400"/>
            <a:ext cx="12193361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043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3124200"/>
                <a:ext cx="23670490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4.21.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=(−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;−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/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3124200"/>
                <a:ext cx="23670490" cy="10226676"/>
              </a:xfrm>
              <a:prstGeom prst="rect">
                <a:avLst/>
              </a:prstGeom>
              <a:blipFill>
                <a:blip r:embed="rId3"/>
                <a:stretch>
                  <a:fillRect l="-1133" t="-1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185118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3597F54-9DF0-4AA8-8932-3C13D2D4BDB4}"/>
              </a:ext>
            </a:extLst>
          </p:cNvPr>
          <p:cNvSpPr txBox="1"/>
          <p:nvPr/>
        </p:nvSpPr>
        <p:spPr>
          <a:xfrm>
            <a:off x="2743200" y="10210800"/>
            <a:ext cx="5715000" cy="13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8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041117"/>
                <a:ext cx="23490170" cy="104621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4.22.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14000"/>
                  </a:lnSpc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=−|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041117"/>
                <a:ext cx="23490170" cy="10462159"/>
              </a:xfrm>
              <a:prstGeom prst="rect">
                <a:avLst/>
              </a:prstGeom>
              <a:blipFill>
                <a:blip r:embed="rId3"/>
                <a:stretch>
                  <a:fillRect l="-1038" t="-9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13962"/>
            <a:ext cx="10252389" cy="803068"/>
            <a:chOff x="0" y="56998"/>
            <a:chExt cx="11741767" cy="232991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534829" y="56998"/>
              <a:ext cx="11206938" cy="2329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3866CA-F3C7-45B9-97C4-B8A9C94850D6}"/>
              </a:ext>
            </a:extLst>
          </p:cNvPr>
          <p:cNvSpPr txBox="1"/>
          <p:nvPr/>
        </p:nvSpPr>
        <p:spPr>
          <a:xfrm>
            <a:off x="485121" y="10021410"/>
            <a:ext cx="1146546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4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905000"/>
                <a:ext cx="23698200" cy="1143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HĐ4: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So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So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indent="-914400">
                  <a:buAutoNum type="alphaLcParenR"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	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23698200" cy="11430000"/>
              </a:xfrm>
              <a:prstGeom prst="rect">
                <a:avLst/>
              </a:prstGeom>
              <a:blipFill>
                <a:blip r:embed="rId3"/>
                <a:stretch>
                  <a:fillRect l="-1157" t="-18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45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3041117"/>
                <a:ext cx="23746691" cy="104621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4.23.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fun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. 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Để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. 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1117"/>
                <a:ext cx="23746691" cy="10462159"/>
              </a:xfrm>
              <a:prstGeom prst="rect">
                <a:avLst/>
              </a:prstGeom>
              <a:blipFill>
                <a:blip r:embed="rId3"/>
                <a:stretch>
                  <a:fillRect l="-1155" t="-15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57200" y="1981200"/>
            <a:ext cx="10252389" cy="803068"/>
            <a:chOff x="0" y="56998"/>
            <a:chExt cx="11741767" cy="232991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534829" y="56998"/>
              <a:ext cx="11206938" cy="2329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726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2847295"/>
                <a:ext cx="23670491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4.24.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𝟒𝟓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𝟒𝟓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endParaRPr lang="en-US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2847295"/>
                <a:ext cx="23670491" cy="10655981"/>
              </a:xfrm>
              <a:prstGeom prst="rect">
                <a:avLst/>
              </a:prstGeom>
              <a:blipFill>
                <a:blip r:embed="rId3"/>
                <a:stretch>
                  <a:fillRect l="-1133" t="-14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321">
            <a:extLst>
              <a:ext uri="{FF2B5EF4-FFF2-40B4-BE49-F238E27FC236}">
                <a16:creationId xmlns:a16="http://schemas.microsoft.com/office/drawing/2014/main" id="{63C1A699-94E3-258E-B475-361B5DE1B2B7}"/>
              </a:ext>
            </a:extLst>
          </p:cNvPr>
          <p:cNvSpPr txBox="1"/>
          <p:nvPr/>
        </p:nvSpPr>
        <p:spPr>
          <a:xfrm>
            <a:off x="875698" y="1913962"/>
            <a:ext cx="9785400" cy="803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en-US" sz="5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Group 20">
            <a:extLst>
              <a:ext uri="{FF2B5EF4-FFF2-40B4-BE49-F238E27FC236}">
                <a16:creationId xmlns:a16="http://schemas.microsoft.com/office/drawing/2014/main" id="{A2289D64-1648-5ACD-2743-AD604880A207}"/>
              </a:ext>
            </a:extLst>
          </p:cNvPr>
          <p:cNvGrpSpPr/>
          <p:nvPr/>
        </p:nvGrpSpPr>
        <p:grpSpPr>
          <a:xfrm>
            <a:off x="408709" y="1913962"/>
            <a:ext cx="10252389" cy="803068"/>
            <a:chOff x="0" y="56998"/>
            <a:chExt cx="11741767" cy="232991"/>
          </a:xfrm>
        </p:grpSpPr>
        <p:sp>
          <p:nvSpPr>
            <p:cNvPr id="31" name="TextBox 321">
              <a:extLst>
                <a:ext uri="{FF2B5EF4-FFF2-40B4-BE49-F238E27FC236}">
                  <a16:creationId xmlns:a16="http://schemas.microsoft.com/office/drawing/2014/main" id="{EA681C9F-014B-09F7-DAEF-DD81EA9C6F47}"/>
                </a:ext>
              </a:extLst>
            </p:cNvPr>
            <p:cNvSpPr txBox="1"/>
            <p:nvPr/>
          </p:nvSpPr>
          <p:spPr>
            <a:xfrm>
              <a:off x="534829" y="56998"/>
              <a:ext cx="11206938" cy="2329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23">
              <a:extLst>
                <a:ext uri="{FF2B5EF4-FFF2-40B4-BE49-F238E27FC236}">
                  <a16:creationId xmlns:a16="http://schemas.microsoft.com/office/drawing/2014/main" id="{8491DDB2-CF8F-F6B7-8191-88482B930A35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34" name="Group 24">
                <a:extLst>
                  <a:ext uri="{FF2B5EF4-FFF2-40B4-BE49-F238E27FC236}">
                    <a16:creationId xmlns:a16="http://schemas.microsoft.com/office/drawing/2014/main" id="{E86FABF7-4974-C09B-5B76-E907D3FEBDDF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37" name="Arrow: Pentagon 27">
                  <a:extLst>
                    <a:ext uri="{FF2B5EF4-FFF2-40B4-BE49-F238E27FC236}">
                      <a16:creationId xmlns:a16="http://schemas.microsoft.com/office/drawing/2014/main" id="{9A058B32-CDF7-641C-EDEA-211F9738C28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38" name="Arrow: Chevron 28">
                  <a:extLst>
                    <a:ext uri="{FF2B5EF4-FFF2-40B4-BE49-F238E27FC236}">
                      <a16:creationId xmlns:a16="http://schemas.microsoft.com/office/drawing/2014/main" id="{927FDE68-361A-2BFA-8C03-54141E29B293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39" name="Arrow: Chevron 29">
                  <a:extLst>
                    <a:ext uri="{FF2B5EF4-FFF2-40B4-BE49-F238E27FC236}">
                      <a16:creationId xmlns:a16="http://schemas.microsoft.com/office/drawing/2014/main" id="{C5A41440-C901-201A-0495-E139DA90559D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sp>
            <p:nvSpPr>
              <p:cNvPr id="35" name="Flowchart: Terminator 25">
                <a:extLst>
                  <a:ext uri="{FF2B5EF4-FFF2-40B4-BE49-F238E27FC236}">
                    <a16:creationId xmlns:a16="http://schemas.microsoft.com/office/drawing/2014/main" id="{81F73F24-D19E-CAE1-3469-FED46374EE1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" name="Oval 26">
                <a:extLst>
                  <a:ext uri="{FF2B5EF4-FFF2-40B4-BE49-F238E27FC236}">
                    <a16:creationId xmlns:a16="http://schemas.microsoft.com/office/drawing/2014/main" id="{D4A1F908-27E0-E18D-82AD-771F29F8EB60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">
                <a:extLst>
                  <a:ext uri="{FF2B5EF4-FFF2-40B4-BE49-F238E27FC236}">
                    <a16:creationId xmlns:a16="http://schemas.microsoft.com/office/drawing/2014/main" id="{BB1EFB05-A64A-8EDC-2D1C-E2E7FE4B3A6E}"/>
                  </a:ext>
                </a:extLst>
              </p:cNvPr>
              <p:cNvSpPr txBox="1"/>
              <p:nvPr/>
            </p:nvSpPr>
            <p:spPr>
              <a:xfrm>
                <a:off x="13030200" y="6172200"/>
                <a:ext cx="9785401" cy="496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𝟒𝟓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𝟑𝟔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𝟒𝟓</m:t>
                            </m:r>
                          </m:e>
                        </m:rad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≈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𝟐𝟔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𝟔𝟑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𝟔𝟑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′≈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𝟓𝟑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1">
                <a:extLst>
                  <a:ext uri="{FF2B5EF4-FFF2-40B4-BE49-F238E27FC236}">
                    <a16:creationId xmlns:a16="http://schemas.microsoft.com/office/drawing/2014/main" id="{BB1EFB05-A64A-8EDC-2D1C-E2E7FE4B3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6172200"/>
                <a:ext cx="9785401" cy="4966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9BA99AE0-7A4F-C51A-F16C-37E66DF905DC}"/>
              </a:ext>
            </a:extLst>
          </p:cNvPr>
          <p:cNvCxnSpPr/>
          <p:nvPr/>
        </p:nvCxnSpPr>
        <p:spPr>
          <a:xfrm>
            <a:off x="12420600" y="7239000"/>
            <a:ext cx="0" cy="5749091"/>
          </a:xfrm>
          <a:prstGeom prst="line">
            <a:avLst/>
          </a:prstGeom>
          <a:ln w="7937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7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977" y="2847295"/>
                <a:ext cx="23381224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𝑩𝑯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â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tam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𝑨𝑯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 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𝑩𝑯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77" y="2847295"/>
                <a:ext cx="23381224" cy="10655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3C95274-470E-48A1-9499-52F3C3F891D5}"/>
              </a:ext>
            </a:extLst>
          </p:cNvPr>
          <p:cNvSpPr txBox="1"/>
          <p:nvPr/>
        </p:nvSpPr>
        <p:spPr>
          <a:xfrm>
            <a:off x="12738639" y="3810000"/>
            <a:ext cx="1123665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9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847295"/>
                <a:ext cx="23622000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4.25.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buNone/>
                </a:pP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47295"/>
                <a:ext cx="23622000" cy="10655981"/>
              </a:xfrm>
              <a:prstGeom prst="rect">
                <a:avLst/>
              </a:prstGeom>
              <a:blipFill>
                <a:blip r:embed="rId3"/>
                <a:stretch>
                  <a:fillRect l="-1135" t="-19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555896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/>
              <p:nvPr/>
            </p:nvSpPr>
            <p:spPr>
              <a:xfrm>
                <a:off x="485121" y="6096000"/>
                <a:ext cx="23051102" cy="6200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8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𝑨𝑩</m:t>
                                        </m:r>
                                      </m:e>
                                    </m:acc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𝑨𝑪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ba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ba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ba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ba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1" y="6096000"/>
                <a:ext cx="23051102" cy="6200031"/>
              </a:xfrm>
              <a:prstGeom prst="rect">
                <a:avLst/>
              </a:prstGeom>
              <a:blipFill>
                <a:blip r:embed="rId4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49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749" y="2847295"/>
                <a:ext cx="23594079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4.26. 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𝑮𝑨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𝑮𝑩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𝑮𝑪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  =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𝐌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𝑴𝑮</m:t>
                          </m:r>
                        </m:e>
                      </m:acc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𝟑𝐌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𝐆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𝐆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𝐆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  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49" y="2847295"/>
                <a:ext cx="23594079" cy="10655981"/>
              </a:xfrm>
              <a:prstGeom prst="rect">
                <a:avLst/>
              </a:prstGeom>
              <a:blipFill>
                <a:blip r:embed="rId3"/>
                <a:stretch>
                  <a:fillRect l="-1033" t="-914" r="-147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555896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15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0491" y="2032000"/>
            <a:ext cx="23164800" cy="124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</a:rPr>
              <a:t>Tính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chất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tích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vô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hướng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276600"/>
                <a:ext cx="1163089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bất</a:t>
                </a:r>
                <a:r>
                  <a:rPr lang="en-US" b="1" dirty="0"/>
                  <a:t> </a:t>
                </a:r>
                <a:r>
                  <a:rPr lang="en-US" b="1" dirty="0" err="1"/>
                  <a:t>kì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mọi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thực</a:t>
                </a:r>
                <a:r>
                  <a:rPr lang="en-US" b="1" dirty="0"/>
                  <a:t> k, ta </a:t>
                </a:r>
                <a:r>
                  <a:rPr lang="en-US" b="1" dirty="0" err="1"/>
                  <a:t>có</a:t>
                </a:r>
                <a:r>
                  <a:rPr lang="en-US" b="1" dirty="0"/>
                  <a:t>:</a:t>
                </a: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/>
                  <a:t>                    (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giao</a:t>
                </a:r>
                <a:r>
                  <a:rPr lang="en-US" b="1" dirty="0"/>
                  <a:t> </a:t>
                </a:r>
                <a:r>
                  <a:rPr lang="en-US" b="1" dirty="0" err="1"/>
                  <a:t>hoán</a:t>
                </a:r>
                <a:r>
                  <a:rPr lang="en-US" b="1" dirty="0"/>
                  <a:t>);</a:t>
                </a: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/>
                  <a:t>     (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phân</a:t>
                </a:r>
                <a:r>
                  <a:rPr lang="en-US" b="1" dirty="0"/>
                  <a:t> </a:t>
                </a:r>
                <a:r>
                  <a:rPr lang="en-US" b="1" dirty="0" err="1"/>
                  <a:t>phối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phép</a:t>
                </a:r>
                <a:r>
                  <a:rPr lang="en-US" b="1" dirty="0"/>
                  <a:t> </a:t>
                </a:r>
                <a:r>
                  <a:rPr lang="en-US" b="1" dirty="0" err="1"/>
                  <a:t>cộng</a:t>
                </a:r>
                <a:r>
                  <a:rPr lang="en-US" b="1" dirty="0"/>
                  <a:t>);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276600"/>
                <a:ext cx="11630891" cy="10226676"/>
              </a:xfrm>
              <a:prstGeom prst="rect">
                <a:avLst/>
              </a:prstGeom>
              <a:blipFill>
                <a:blip r:embed="rId3"/>
                <a:stretch>
                  <a:fillRect l="-2094" t="-1965" r="-20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276600"/>
                <a:ext cx="11630891" cy="10142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Chú</a:t>
                </a:r>
                <a:r>
                  <a:rPr lang="en-US" b="1" dirty="0">
                    <a:solidFill>
                      <a:srgbClr val="FF0000"/>
                    </a:solidFill>
                  </a:rPr>
                  <a:t> ý: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,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thể</a:t>
                </a:r>
                <a:r>
                  <a:rPr lang="en-US" b="1" dirty="0"/>
                  <a:t> </a:t>
                </a:r>
                <a:r>
                  <a:rPr lang="en-US" b="1" dirty="0" err="1"/>
                  <a:t>chứng</a:t>
                </a:r>
                <a:r>
                  <a:rPr lang="en-US" b="1" dirty="0"/>
                  <a:t> minh </a:t>
                </a:r>
                <a:r>
                  <a:rPr lang="en-US" b="1" dirty="0" err="1"/>
                  <a:t>được</a:t>
                </a:r>
                <a:r>
                  <a:rPr lang="en-US" b="1" dirty="0"/>
                  <a:t>:</a:t>
                </a:r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/>
                  <a:t>  (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phân</a:t>
                </a:r>
                <a:r>
                  <a:rPr lang="en-US" b="1" dirty="0"/>
                  <a:t> </a:t>
                </a:r>
                <a:r>
                  <a:rPr lang="en-US" b="1" dirty="0" err="1"/>
                  <a:t>phối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phép</a:t>
                </a:r>
                <a:r>
                  <a:rPr lang="en-US" b="1" dirty="0"/>
                  <a:t> </a:t>
                </a:r>
                <a:r>
                  <a:rPr lang="en-US" b="1" dirty="0" err="1"/>
                  <a:t>trừ</a:t>
                </a:r>
                <a:r>
                  <a:rPr lang="en-US" b="1" dirty="0"/>
                  <a:t>);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276600"/>
                <a:ext cx="11630891" cy="10142540"/>
              </a:xfrm>
              <a:prstGeom prst="rect">
                <a:avLst/>
              </a:prstGeom>
              <a:blipFill>
                <a:blip r:embed="rId4"/>
                <a:stretch>
                  <a:fillRect l="-2094" t="-19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810000"/>
                <a:ext cx="23698200" cy="9296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   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(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4400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10000"/>
                <a:ext cx="23698200" cy="9296400"/>
              </a:xfrm>
              <a:prstGeom prst="rect">
                <a:avLst/>
              </a:prstGeom>
              <a:blipFill>
                <a:blip r:embed="rId3"/>
                <a:stretch>
                  <a:fillRect l="-1029" t="-1965" r="-16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A30F7A-DD72-5742-BF74-F4A7F071E7A8}"/>
                  </a:ext>
                </a:extLst>
              </p:cNvPr>
              <p:cNvSpPr txBox="1"/>
              <p:nvPr/>
            </p:nvSpPr>
            <p:spPr>
              <a:xfrm>
                <a:off x="419100" y="1905000"/>
                <a:ext cx="23622000" cy="146187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Ví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dụ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5.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Cho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điểm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thay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đổi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trên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tròn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tâm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𝑶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ngoại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tiếp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đều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cho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trước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Chứng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minh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rằng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không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đổi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A30F7A-DD72-5742-BF74-F4A7F071E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905000"/>
                <a:ext cx="23622000" cy="1461875"/>
              </a:xfrm>
              <a:prstGeom prst="rect">
                <a:avLst/>
              </a:prstGeom>
              <a:blipFill>
                <a:blip r:embed="rId4"/>
                <a:stretch>
                  <a:fillRect l="-1058" t="-9205" b="-18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63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048" y="3522565"/>
                <a:ext cx="15944218" cy="99693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2: (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𝑶𝑪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48" y="3522565"/>
                <a:ext cx="15944218" cy="9969361"/>
              </a:xfrm>
              <a:prstGeom prst="rect">
                <a:avLst/>
              </a:prstGeom>
              <a:blipFill>
                <a:blip r:embed="rId3"/>
                <a:stretch>
                  <a:fillRect l="-1490" t="-1894" r="-12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6535400" y="3522565"/>
            <a:ext cx="7380473" cy="996936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554A3D-B573-47B7-A1B0-DB683C25D01F}"/>
              </a:ext>
            </a:extLst>
          </p:cNvPr>
          <p:cNvSpPr/>
          <p:nvPr/>
        </p:nvSpPr>
        <p:spPr>
          <a:xfrm>
            <a:off x="17808242" y="5638964"/>
            <a:ext cx="4124238" cy="4123944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9F50AA9-53D2-4EDE-A1A0-F88E499E6480}"/>
              </a:ext>
            </a:extLst>
          </p:cNvPr>
          <p:cNvSpPr/>
          <p:nvPr/>
        </p:nvSpPr>
        <p:spPr>
          <a:xfrm>
            <a:off x="19806500" y="7612011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E9EAFB-B892-4EE2-A848-1EC7ABEB9B7F}"/>
              </a:ext>
            </a:extLst>
          </p:cNvPr>
          <p:cNvSpPr/>
          <p:nvPr/>
        </p:nvSpPr>
        <p:spPr>
          <a:xfrm>
            <a:off x="19532180" y="769636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451A3D84-16FB-412A-9C34-D2AD390C8637}"/>
              </a:ext>
            </a:extLst>
          </p:cNvPr>
          <p:cNvSpPr/>
          <p:nvPr/>
        </p:nvSpPr>
        <p:spPr>
          <a:xfrm>
            <a:off x="18084380" y="5658014"/>
            <a:ext cx="3573629" cy="295275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285D843-FD4E-4549-9ADD-1A26C0595126}"/>
              </a:ext>
            </a:extLst>
          </p:cNvPr>
          <p:cNvCxnSpPr>
            <a:cxnSpLocks/>
            <a:stCxn id="23" idx="0"/>
            <a:endCxn id="40" idx="0"/>
          </p:cNvCxnSpPr>
          <p:nvPr/>
        </p:nvCxnSpPr>
        <p:spPr>
          <a:xfrm flipH="1" flipV="1">
            <a:off x="19871195" y="5658014"/>
            <a:ext cx="26745" cy="195399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8CB17A-40F2-4E58-B76D-AFF5AA9E2F0F}"/>
              </a:ext>
            </a:extLst>
          </p:cNvPr>
          <p:cNvCxnSpPr>
            <a:cxnSpLocks/>
          </p:cNvCxnSpPr>
          <p:nvPr/>
        </p:nvCxnSpPr>
        <p:spPr>
          <a:xfrm>
            <a:off x="19946998" y="7723467"/>
            <a:ext cx="1812909" cy="92636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8811E19-23C0-4AD8-91A8-3EA170A406E3}"/>
              </a:ext>
            </a:extLst>
          </p:cNvPr>
          <p:cNvCxnSpPr>
            <a:cxnSpLocks/>
          </p:cNvCxnSpPr>
          <p:nvPr/>
        </p:nvCxnSpPr>
        <p:spPr>
          <a:xfrm flipH="1">
            <a:off x="18032353" y="7719499"/>
            <a:ext cx="1865587" cy="90731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B57EF9A-EB74-4ACE-9848-C906E24860D5}"/>
              </a:ext>
            </a:extLst>
          </p:cNvPr>
          <p:cNvSpPr/>
          <p:nvPr/>
        </p:nvSpPr>
        <p:spPr>
          <a:xfrm>
            <a:off x="19349300" y="477638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61ADDC-4233-4BDC-A131-1AF416A289D7}"/>
              </a:ext>
            </a:extLst>
          </p:cNvPr>
          <p:cNvSpPr/>
          <p:nvPr/>
        </p:nvSpPr>
        <p:spPr>
          <a:xfrm>
            <a:off x="17040303" y="831456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C299B4-26BB-4EEF-8D58-E6E1E3BEF7DF}"/>
              </a:ext>
            </a:extLst>
          </p:cNvPr>
          <p:cNvSpPr/>
          <p:nvPr/>
        </p:nvSpPr>
        <p:spPr>
          <a:xfrm>
            <a:off x="21564600" y="823890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F6FCB05-DE93-42E2-A1BC-359CA4B94CCD}"/>
              </a:ext>
            </a:extLst>
          </p:cNvPr>
          <p:cNvCxnSpPr>
            <a:cxnSpLocks/>
            <a:endCxn id="40" idx="2"/>
          </p:cNvCxnSpPr>
          <p:nvPr/>
        </p:nvCxnSpPr>
        <p:spPr>
          <a:xfrm flipH="1">
            <a:off x="18084380" y="6122674"/>
            <a:ext cx="445393" cy="2488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FF99D30-C72A-46A2-901F-33393967EB61}"/>
              </a:ext>
            </a:extLst>
          </p:cNvPr>
          <p:cNvCxnSpPr>
            <a:cxnSpLocks/>
          </p:cNvCxnSpPr>
          <p:nvPr/>
        </p:nvCxnSpPr>
        <p:spPr>
          <a:xfrm flipV="1">
            <a:off x="18536032" y="5655012"/>
            <a:ext cx="1295359" cy="4516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D177E16-AB88-499E-A156-10E3465D29F0}"/>
              </a:ext>
            </a:extLst>
          </p:cNvPr>
          <p:cNvCxnSpPr>
            <a:cxnSpLocks/>
            <a:endCxn id="40" idx="4"/>
          </p:cNvCxnSpPr>
          <p:nvPr/>
        </p:nvCxnSpPr>
        <p:spPr>
          <a:xfrm>
            <a:off x="18536032" y="6086973"/>
            <a:ext cx="3121977" cy="25237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283CBE37-F4ED-440B-BC4E-9CE69CE5AA2D}"/>
              </a:ext>
            </a:extLst>
          </p:cNvPr>
          <p:cNvSpPr/>
          <p:nvPr/>
        </p:nvSpPr>
        <p:spPr>
          <a:xfrm>
            <a:off x="18430136" y="7324508"/>
            <a:ext cx="86591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AE77E13-E51A-4F2F-B288-8095B149E433}"/>
              </a:ext>
            </a:extLst>
          </p:cNvPr>
          <p:cNvSpPr/>
          <p:nvPr/>
        </p:nvSpPr>
        <p:spPr>
          <a:xfrm>
            <a:off x="17667210" y="5208274"/>
            <a:ext cx="86591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</a:t>
            </a:r>
          </a:p>
        </p:txBody>
      </p:sp>
      <p:sp>
        <p:nvSpPr>
          <p:cNvPr id="31" name="Rectangle 87">
            <a:extLst>
              <a:ext uri="{FF2B5EF4-FFF2-40B4-BE49-F238E27FC236}">
                <a16:creationId xmlns:a16="http://schemas.microsoft.com/office/drawing/2014/main" id="{2EB8D7FD-5633-7A74-9814-E373EBE8C8BA}"/>
              </a:ext>
            </a:extLst>
          </p:cNvPr>
          <p:cNvSpPr/>
          <p:nvPr/>
        </p:nvSpPr>
        <p:spPr>
          <a:xfrm>
            <a:off x="17884173" y="10058400"/>
            <a:ext cx="37738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4.44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E34572-96B5-36CF-8165-D6F73A678637}"/>
                  </a:ext>
                </a:extLst>
              </p:cNvPr>
              <p:cNvSpPr txBox="1"/>
              <p:nvPr/>
            </p:nvSpPr>
            <p:spPr>
              <a:xfrm>
                <a:off x="355049" y="1662325"/>
                <a:ext cx="23560824" cy="146187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Ví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dụ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5.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Cho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điểm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thay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đổi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trên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tròn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tâm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𝑶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ngoại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tiếp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đều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cho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trước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Chứng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minh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rằng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không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đổi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E34572-96B5-36CF-8165-D6F73A678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49" y="1662325"/>
                <a:ext cx="23560824" cy="1461875"/>
              </a:xfrm>
              <a:prstGeom prst="rect">
                <a:avLst/>
              </a:prstGeom>
              <a:blipFill>
                <a:blip r:embed="rId4"/>
                <a:stretch>
                  <a:fillRect l="-1035" t="-9167" b="-1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967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3" grpId="0" animBg="1"/>
      <p:bldP spid="25" grpId="0"/>
      <p:bldP spid="40" grpId="0" animBg="1"/>
      <p:bldP spid="59" grpId="0"/>
      <p:bldP spid="60" grpId="0"/>
      <p:bldP spid="61" grpId="0"/>
      <p:bldP spid="87" grpId="0"/>
      <p:bldP spid="8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1905000"/>
                <a:ext cx="23670491" cy="116585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4: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𝑩𝑯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𝑪𝑨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1905000"/>
                <a:ext cx="23670491" cy="11658599"/>
              </a:xfrm>
              <a:prstGeom prst="rect">
                <a:avLst/>
              </a:prstGeom>
              <a:blipFill>
                <a:blip r:embed="rId3"/>
                <a:stretch>
                  <a:fillRect l="-1004" t="-16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7D5C7517-19CD-744C-7235-0EE3B20E1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4232942"/>
            <a:ext cx="7583502" cy="52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5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1905000"/>
                <a:ext cx="23670491" cy="116585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4: 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Giả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 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𝑩𝑯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𝑨𝑯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𝑩𝑯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1905000"/>
                <a:ext cx="23670491" cy="11658599"/>
              </a:xfrm>
              <a:prstGeom prst="rect">
                <a:avLst/>
              </a:prstGeom>
              <a:blipFill>
                <a:blip r:embed="rId3"/>
                <a:stretch>
                  <a:fillRect l="-1004" t="-16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7D5C7517-19CD-744C-7235-0EE3B20E1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2" y="2783347"/>
            <a:ext cx="7583502" cy="52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8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1905000"/>
                <a:ext cx="23670491" cy="116585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4: 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𝟗𝟎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𝟏𝟏𝟕</m:t>
                          </m:r>
                        </m:e>
                      </m:ra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𝟏𝟏𝟕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𝟓𝟐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≈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𝟕𝟏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°−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𝟓𝟐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°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𝟕𝟏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°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  <a:defRPr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1905000"/>
                <a:ext cx="23670491" cy="11658599"/>
              </a:xfrm>
              <a:prstGeom prst="rect">
                <a:avLst/>
              </a:prstGeom>
              <a:blipFill>
                <a:blip r:embed="rId3"/>
                <a:stretch>
                  <a:fillRect l="-1004" t="-16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7D5C7517-19CD-744C-7235-0EE3B20E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2" y="2783347"/>
            <a:ext cx="7583502" cy="52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23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629400"/>
            <a:ext cx="23862374" cy="6705600"/>
            <a:chOff x="48567" y="4381499"/>
            <a:chExt cx="23018772" cy="67055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1455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3523736" y="7720544"/>
                <a:ext cx="20369837" cy="4735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36" y="7720544"/>
                <a:ext cx="20369837" cy="4735784"/>
              </a:xfrm>
              <a:prstGeom prst="rect">
                <a:avLst/>
              </a:prstGeom>
              <a:blipFill>
                <a:blip r:embed="rId8"/>
                <a:stretch>
                  <a:fillRect l="-1346" t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400364" y="3482042"/>
                <a:ext cx="22204828" cy="980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độ, độ dài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364" y="3482042"/>
                <a:ext cx="22204828" cy="980205"/>
              </a:xfrm>
              <a:prstGeom prst="rect">
                <a:avLst/>
              </a:prstGeom>
              <a:blipFill>
                <a:blip r:embed="rId9"/>
                <a:stretch>
                  <a:fillRect l="-1126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18648562" y="518788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2385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800" b="1" dirty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4242</TotalTime>
  <Words>2697</Words>
  <PresentationFormat>Custom</PresentationFormat>
  <Paragraphs>304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2022-08-29T03:04:20Z</dcterms:modified>
</cp:coreProperties>
</file>