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8" r:id="rId1"/>
    <p:sldMasterId id="2147483754" r:id="rId2"/>
  </p:sldMasterIdLst>
  <p:notesMasterIdLst>
    <p:notesMasterId r:id="rId20"/>
  </p:notesMasterIdLst>
  <p:sldIdLst>
    <p:sldId id="639" r:id="rId3"/>
    <p:sldId id="406" r:id="rId4"/>
    <p:sldId id="641" r:id="rId5"/>
    <p:sldId id="316" r:id="rId6"/>
    <p:sldId id="317" r:id="rId7"/>
    <p:sldId id="381" r:id="rId8"/>
    <p:sldId id="644" r:id="rId9"/>
    <p:sldId id="645" r:id="rId10"/>
    <p:sldId id="642" r:id="rId11"/>
    <p:sldId id="643" r:id="rId12"/>
    <p:sldId id="646" r:id="rId13"/>
    <p:sldId id="647" r:id="rId14"/>
    <p:sldId id="648" r:id="rId15"/>
    <p:sldId id="649" r:id="rId16"/>
    <p:sldId id="650" r:id="rId17"/>
    <p:sldId id="651" r:id="rId18"/>
    <p:sldId id="652" r:id="rId19"/>
  </p:sldIdLst>
  <p:sldSz cx="24384000" cy="13716000"/>
  <p:notesSz cx="6858000" cy="9144000"/>
  <p:custDataLst>
    <p:tags r:id="rId21"/>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EEF7E9"/>
    <a:srgbClr val="D6F7FE"/>
    <a:srgbClr val="E7F7FF"/>
    <a:srgbClr val="E3E2EC"/>
    <a:srgbClr val="DDDDDD"/>
    <a:srgbClr val="242452"/>
    <a:srgbClr val="135F8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93" autoAdjust="0"/>
    <p:restoredTop sz="94139" autoAdjust="0"/>
  </p:normalViewPr>
  <p:slideViewPr>
    <p:cSldViewPr>
      <p:cViewPr varScale="1">
        <p:scale>
          <a:sx n="37" d="100"/>
          <a:sy n="37" d="100"/>
        </p:scale>
        <p:origin x="132" y="54"/>
      </p:cViewPr>
      <p:guideLst>
        <p:guide orient="horz" pos="4320"/>
        <p:guide pos="7680"/>
      </p:guideLst>
    </p:cSldViewPr>
  </p:slideViewPr>
  <p:notesTextViewPr>
    <p:cViewPr>
      <p:scale>
        <a:sx n="100" d="100"/>
        <a:sy n="100" d="100"/>
      </p:scale>
      <p:origin x="0" y="0"/>
    </p:cViewPr>
  </p:notesTextViewPr>
  <p:sorterViewPr>
    <p:cViewPr>
      <p:scale>
        <a:sx n="100" d="100"/>
        <a:sy n="100" d="100"/>
      </p:scale>
      <p:origin x="0" y="-45658"/>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10/16/2022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1806200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986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8524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6</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9865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6056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9865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10</a:t>
            </a:fld>
            <a:endParaRPr lang="en-US"/>
          </a:p>
        </p:txBody>
      </p:sp>
    </p:spTree>
    <p:extLst>
      <p:ext uri="{BB962C8B-B14F-4D97-AF65-F5344CB8AC3E}">
        <p14:creationId xmlns:p14="http://schemas.microsoft.com/office/powerpoint/2010/main" val="539865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843195"/>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70163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1417519"/>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47110"/>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2842679"/>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1301043"/>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443903"/>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073843"/>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678283"/>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2919355"/>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6020121"/>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73992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6096263"/>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358136"/>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01831"/>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290249"/>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35621"/>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69532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8036386"/>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7005768"/>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547817"/>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976827"/>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2532846"/>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8023669"/>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4770717"/>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6560535"/>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6179673"/>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955508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7412547"/>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670427"/>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8235058"/>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157744"/>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10/16/2022</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10/16/2022</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10/16/2022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10/16/2022</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10/16/2022</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3.png"/><Relationship Id="rId2" Type="http://schemas.openxmlformats.org/officeDocument/2006/relationships/slideLayout" Target="../slideLayouts/slideLayout46.xml"/><Relationship Id="rId16" Type="http://schemas.openxmlformats.org/officeDocument/2006/relationships/theme" Target="../theme/theme2.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814" r:id="rId12"/>
    <p:sldLayoutId id="2147483813" r:id="rId13"/>
    <p:sldLayoutId id="2147483812" r:id="rId14"/>
    <p:sldLayoutId id="2147483811" r:id="rId15"/>
    <p:sldLayoutId id="2147483810" r:id="rId16"/>
    <p:sldLayoutId id="2147483809" r:id="rId17"/>
    <p:sldLayoutId id="2147483808" r:id="rId18"/>
    <p:sldLayoutId id="2147483807" r:id="rId19"/>
    <p:sldLayoutId id="2147483806" r:id="rId20"/>
    <p:sldLayoutId id="2147483805" r:id="rId21"/>
    <p:sldLayoutId id="2147483804" r:id="rId22"/>
    <p:sldLayoutId id="2147483803" r:id="rId23"/>
    <p:sldLayoutId id="2147483802" r:id="rId24"/>
    <p:sldLayoutId id="2147483801" r:id="rId25"/>
    <p:sldLayoutId id="2147483800" r:id="rId26"/>
    <p:sldLayoutId id="2147483799" r:id="rId27"/>
    <p:sldLayoutId id="2147483798" r:id="rId28"/>
    <p:sldLayoutId id="2147483797" r:id="rId29"/>
    <p:sldLayoutId id="2147483796" r:id="rId30"/>
    <p:sldLayoutId id="2147483795" r:id="rId31"/>
    <p:sldLayoutId id="2147483794" r:id="rId32"/>
    <p:sldLayoutId id="2147483793" r:id="rId33"/>
    <p:sldLayoutId id="2147483792" r:id="rId34"/>
    <p:sldLayoutId id="2147483791" r:id="rId35"/>
    <p:sldLayoutId id="2147483790" r:id="rId36"/>
    <p:sldLayoutId id="2147483789" r:id="rId37"/>
    <p:sldLayoutId id="2147483788" r:id="rId38"/>
    <p:sldLayoutId id="2147483787" r:id="rId39"/>
    <p:sldLayoutId id="2147483786" r:id="rId40"/>
    <p:sldLayoutId id="2147483785" r:id="rId41"/>
    <p:sldLayoutId id="2147483784" r:id="rId42"/>
    <p:sldLayoutId id="2147483783" r:id="rId43"/>
    <p:sldLayoutId id="2147483782" r:id="rId44"/>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p:transition spd="slow">
    <p:fade/>
  </p:transition>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6.jpeg"/><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0.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160.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28.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838201" y="1828799"/>
            <a:ext cx="22808127" cy="11316856"/>
            <a:chOff x="1447800" y="1793811"/>
            <a:chExt cx="22808127" cy="11316856"/>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800" y="1793811"/>
              <a:ext cx="22808127" cy="11316856"/>
              <a:chOff x="1447800" y="1793811"/>
              <a:chExt cx="22808127" cy="11316856"/>
            </a:xfrm>
          </p:grpSpPr>
          <p:grpSp>
            <p:nvGrpSpPr>
              <p:cNvPr id="69" name="Group 68"/>
              <p:cNvGrpSpPr/>
              <p:nvPr/>
            </p:nvGrpSpPr>
            <p:grpSpPr>
              <a:xfrm>
                <a:off x="1575873" y="1797127"/>
                <a:ext cx="22680054" cy="10605653"/>
                <a:chOff x="-3538955" y="3448230"/>
                <a:chExt cx="22680054" cy="10605653"/>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3538955" y="3448230"/>
                  <a:ext cx="22680054" cy="10605653"/>
                  <a:chOff x="-3538955" y="3448230"/>
                  <a:chExt cx="22680054" cy="10605653"/>
                </a:xfrm>
              </p:grpSpPr>
              <p:sp>
                <p:nvSpPr>
                  <p:cNvPr id="72" name="Rounded Rectangle 71"/>
                  <p:cNvSpPr/>
                  <p:nvPr/>
                </p:nvSpPr>
                <p:spPr>
                  <a:xfrm>
                    <a:off x="-3538955" y="3592713"/>
                    <a:ext cx="22680054" cy="10461170"/>
                  </a:xfrm>
                  <a:prstGeom prst="roundRect">
                    <a:avLst>
                      <a:gd name="adj" fmla="val 2127"/>
                    </a:avLst>
                  </a:prstGeom>
                  <a:solidFill>
                    <a:schemeClr val="bg1"/>
                  </a:solidFill>
                  <a:ln w="57150">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dirty="0">
                      <a:latin typeface="Tahoma" pitchFamily="34" charset="0"/>
                      <a:ea typeface="Tahoma" pitchFamily="34" charset="0"/>
                      <a:cs typeface="Tahoma" pitchFamily="34" charset="0"/>
                    </a:endParaRPr>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1"/>
                <a:ext cx="15278635"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597663" y="1953929"/>
                <a:ext cx="14644170" cy="830997"/>
              </a:xfrm>
              <a:prstGeom prst="rect">
                <a:avLst/>
              </a:prstGeom>
              <a:noFill/>
            </p:spPr>
            <p:txBody>
              <a:bodyPr wrap="square" rtlCol="0">
                <a:spAutoFit/>
              </a:bodyPr>
              <a:lstStyle/>
              <a:p>
                <a:r>
                  <a:rPr lang="vi-VN" sz="4800" b="1" dirty="0">
                    <a:solidFill>
                      <a:srgbClr val="FF0000"/>
                    </a:solidFill>
                    <a:latin typeface="+mj-lt"/>
                  </a:rPr>
                  <a:t>CHƯƠNG </a:t>
                </a:r>
                <a:r>
                  <a:rPr lang="en-US" sz="4800" b="1" dirty="0">
                    <a:solidFill>
                      <a:srgbClr val="FF0000"/>
                    </a:solidFill>
                    <a:latin typeface="+mj-lt"/>
                  </a:rPr>
                  <a:t>I</a:t>
                </a:r>
                <a:r>
                  <a:rPr lang="en-US" sz="4800" b="1" dirty="0">
                    <a:solidFill>
                      <a:srgbClr val="FF0000"/>
                    </a:solidFill>
                    <a:latin typeface="Times New Roman" panose="02020603050405020304" pitchFamily="18" charset="0"/>
                    <a:cs typeface="Times New Roman" panose="02020603050405020304" pitchFamily="18" charset="0"/>
                  </a:rPr>
                  <a:t>X</a:t>
                </a:r>
                <a:r>
                  <a:rPr lang="vi-VN" sz="4800" b="1" dirty="0">
                    <a:solidFill>
                      <a:srgbClr val="FF0000"/>
                    </a:solidFill>
                    <a:latin typeface="+mj-lt"/>
                  </a:rPr>
                  <a:t>.</a:t>
                </a:r>
                <a:r>
                  <a:rPr lang="en-US" sz="4800" b="1" dirty="0">
                    <a:solidFill>
                      <a:srgbClr val="FF0000"/>
                    </a:solidFill>
                    <a:latin typeface="+mj-lt"/>
                  </a:rPr>
                  <a:t> TÍNH XÁC SUẤT THEO ĐỊNH NGHĨA CỔ ĐIỂN</a:t>
                </a:r>
                <a:endParaRPr lang="vi-VN" sz="4800" b="1" dirty="0">
                  <a:solidFill>
                    <a:srgbClr val="FF0000"/>
                  </a:solidFill>
                  <a:latin typeface="Times New Roman" panose="02020603050405020304" pitchFamily="18" charset="0"/>
                  <a:cs typeface="Times New Roman" panose="02020603050405020304" pitchFamily="18" charset="0"/>
                </a:endParaRP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1447800" y="5783938"/>
                <a:ext cx="1498183" cy="1501755"/>
                <a:chOff x="7459669" y="8063144"/>
                <a:chExt cx="1485986" cy="1501927"/>
              </a:xfrm>
            </p:grpSpPr>
            <p:sp>
              <p:nvSpPr>
                <p:cNvPr id="59" name="Isosceles Triangle 44"/>
                <p:cNvSpPr/>
                <p:nvPr/>
              </p:nvSpPr>
              <p:spPr>
                <a:xfrm rot="16200000">
                  <a:off x="7469936" y="8052877"/>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574055" y="8141455"/>
                  <a:ext cx="1371600" cy="1423616"/>
                  <a:chOff x="7574055" y="8141455"/>
                  <a:chExt cx="1371600" cy="1423616"/>
                </a:xfrm>
              </p:grpSpPr>
              <p:sp>
                <p:nvSpPr>
                  <p:cNvPr id="62" name="TextBox 61"/>
                  <p:cNvSpPr txBox="1"/>
                  <p:nvPr/>
                </p:nvSpPr>
                <p:spPr>
                  <a:xfrm>
                    <a:off x="7790131" y="8857103"/>
                    <a:ext cx="507514"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1</a:t>
                    </a:r>
                  </a:p>
                </p:txBody>
              </p:sp>
              <p:sp>
                <p:nvSpPr>
                  <p:cNvPr id="61" name="Round Same Side Corner Rectangle 60"/>
                  <p:cNvSpPr/>
                  <p:nvPr/>
                </p:nvSpPr>
                <p:spPr>
                  <a:xfrm rot="5400000">
                    <a:off x="7894095" y="7821415"/>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nvGrpSpPr>
              <p:cNvPr id="76" name="Group 32"/>
              <p:cNvGrpSpPr/>
              <p:nvPr/>
            </p:nvGrpSpPr>
            <p:grpSpPr>
              <a:xfrm>
                <a:off x="1447805" y="7603996"/>
                <a:ext cx="1392456" cy="883826"/>
                <a:chOff x="7459669" y="6333639"/>
                <a:chExt cx="1381119" cy="883929"/>
              </a:xfrm>
            </p:grpSpPr>
            <p:sp>
              <p:nvSpPr>
                <p:cNvPr id="77" name="Isosceles Triangle 44"/>
                <p:cNvSpPr/>
                <p:nvPr/>
              </p:nvSpPr>
              <p:spPr>
                <a:xfrm rot="16200000">
                  <a:off x="7469936" y="6323372"/>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78" name="Group 41"/>
                <p:cNvGrpSpPr/>
                <p:nvPr/>
              </p:nvGrpSpPr>
              <p:grpSpPr>
                <a:xfrm>
                  <a:off x="7469188" y="6486047"/>
                  <a:ext cx="1371600" cy="731521"/>
                  <a:chOff x="7469188" y="6486047"/>
                  <a:chExt cx="1371600" cy="731521"/>
                </a:xfrm>
              </p:grpSpPr>
              <p:sp>
                <p:nvSpPr>
                  <p:cNvPr id="79" name="Round Same Side Corner Rectangle 78"/>
                  <p:cNvSpPr/>
                  <p:nvPr/>
                </p:nvSpPr>
                <p:spPr>
                  <a:xfrm rot="5400000">
                    <a:off x="7789227" y="6166008"/>
                    <a:ext cx="731521"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80" name="TextBox 79"/>
                  <p:cNvSpPr txBox="1"/>
                  <p:nvPr/>
                </p:nvSpPr>
                <p:spPr>
                  <a:xfrm>
                    <a:off x="7958806" y="6486049"/>
                    <a:ext cx="507513"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2</a:t>
                    </a:r>
                  </a:p>
                </p:txBody>
              </p:sp>
            </p:grpSp>
          </p:grpSp>
          <p:sp>
            <p:nvSpPr>
              <p:cNvPr id="87" name="TextBox 86"/>
              <p:cNvSpPr txBox="1"/>
              <p:nvPr/>
            </p:nvSpPr>
            <p:spPr>
              <a:xfrm>
                <a:off x="1951043" y="11270142"/>
                <a:ext cx="511679" cy="707886"/>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4</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1870887" y="5919281"/>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sp>
            <p:nvSpPr>
              <p:cNvPr id="95" name="TextBox 94"/>
              <p:cNvSpPr txBox="1"/>
              <p:nvPr/>
            </p:nvSpPr>
            <p:spPr>
              <a:xfrm>
                <a:off x="3809999" y="7688223"/>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nvGrpSpPr>
              <p:cNvPr id="49" name="Group 32"/>
              <p:cNvGrpSpPr/>
              <p:nvPr/>
            </p:nvGrpSpPr>
            <p:grpSpPr>
              <a:xfrm>
                <a:off x="1447803" y="9356599"/>
                <a:ext cx="1392455" cy="914400"/>
                <a:chOff x="7459669" y="6918135"/>
                <a:chExt cx="1785466" cy="914506"/>
              </a:xfrm>
            </p:grpSpPr>
            <p:sp>
              <p:nvSpPr>
                <p:cNvPr id="50" name="Isosceles Triangle 44"/>
                <p:cNvSpPr/>
                <p:nvPr/>
              </p:nvSpPr>
              <p:spPr>
                <a:xfrm rot="16200000">
                  <a:off x="7469936" y="6907868"/>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51" name="Group 41"/>
                <p:cNvGrpSpPr/>
                <p:nvPr/>
              </p:nvGrpSpPr>
              <p:grpSpPr>
                <a:xfrm>
                  <a:off x="7469189" y="7044083"/>
                  <a:ext cx="1775946" cy="788558"/>
                  <a:chOff x="7469189" y="7044083"/>
                  <a:chExt cx="1775946" cy="788558"/>
                </a:xfrm>
              </p:grpSpPr>
              <p:sp>
                <p:nvSpPr>
                  <p:cNvPr id="52" name="Round Same Side Corner Rectangle 51"/>
                  <p:cNvSpPr/>
                  <p:nvPr/>
                </p:nvSpPr>
                <p:spPr>
                  <a:xfrm rot="5400000">
                    <a:off x="7962883" y="6550389"/>
                    <a:ext cx="788557" cy="1775946"/>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3" name="TextBox 52"/>
                  <p:cNvSpPr txBox="1"/>
                  <p:nvPr/>
                </p:nvSpPr>
                <p:spPr>
                  <a:xfrm>
                    <a:off x="8104940" y="7124673"/>
                    <a:ext cx="656097" cy="707968"/>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grpSp>
          <p:sp>
            <p:nvSpPr>
              <p:cNvPr id="68" name="TextBox 67"/>
              <p:cNvSpPr txBox="1"/>
              <p:nvPr/>
            </p:nvSpPr>
            <p:spPr>
              <a:xfrm>
                <a:off x="2114514" y="12402780"/>
                <a:ext cx="184731" cy="707887"/>
              </a:xfrm>
              <a:prstGeom prst="rect">
                <a:avLst/>
              </a:prstGeom>
              <a:noFill/>
            </p:spPr>
            <p:txBody>
              <a:bodyPr wrap="none" rtlCol="0">
                <a:spAutoFit/>
              </a:bodyPr>
              <a:lstStyle/>
              <a:p>
                <a:pPr algn="ct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dirty="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54" name="Group 53">
            <a:extLst>
              <a:ext uri="{FF2B5EF4-FFF2-40B4-BE49-F238E27FC236}">
                <a16:creationId xmlns:a16="http://schemas.microsoft.com/office/drawing/2014/main" id="{547AD325-66EE-48DB-9F8D-F8AA55258571}"/>
              </a:ext>
            </a:extLst>
          </p:cNvPr>
          <p:cNvGrpSpPr/>
          <p:nvPr/>
        </p:nvGrpSpPr>
        <p:grpSpPr>
          <a:xfrm>
            <a:off x="7050466" y="3048000"/>
            <a:ext cx="16952534" cy="2551358"/>
            <a:chOff x="61141" y="134810"/>
            <a:chExt cx="6776932" cy="872484"/>
          </a:xfrm>
        </p:grpSpPr>
        <p:pic>
          <p:nvPicPr>
            <p:cNvPr id="55" name="Picture 54">
              <a:extLst>
                <a:ext uri="{FF2B5EF4-FFF2-40B4-BE49-F238E27FC236}">
                  <a16:creationId xmlns:a16="http://schemas.microsoft.com/office/drawing/2014/main" id="{81BFECA0-0F89-4852-8E07-B5554B30DF44}"/>
                </a:ext>
              </a:extLst>
            </p:cNvPr>
            <p:cNvPicPr>
              <a:picLocks noChangeAspect="1"/>
            </p:cNvPicPr>
            <p:nvPr/>
          </p:nvPicPr>
          <p:blipFill>
            <a:blip r:embed="rId4"/>
            <a:stretch>
              <a:fillRect/>
            </a:stretch>
          </p:blipFill>
          <p:spPr>
            <a:xfrm>
              <a:off x="61141" y="138049"/>
              <a:ext cx="6776932" cy="824094"/>
            </a:xfrm>
            <a:prstGeom prst="rect">
              <a:avLst/>
            </a:prstGeom>
          </p:spPr>
        </p:pic>
        <p:sp>
          <p:nvSpPr>
            <p:cNvPr id="65" name="TextBox 321">
              <a:extLst>
                <a:ext uri="{FF2B5EF4-FFF2-40B4-BE49-F238E27FC236}">
                  <a16:creationId xmlns:a16="http://schemas.microsoft.com/office/drawing/2014/main" id="{396955DC-F71D-4106-92C3-22C6C10B7400}"/>
                </a:ext>
              </a:extLst>
            </p:cNvPr>
            <p:cNvSpPr txBox="1"/>
            <p:nvPr/>
          </p:nvSpPr>
          <p:spPr>
            <a:xfrm>
              <a:off x="366091" y="134810"/>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b="1" dirty="0">
                  <a:solidFill>
                    <a:srgbClr val="FFFFFF"/>
                  </a:solidFill>
                  <a:latin typeface="Calibri" panose="020F0502020204030204" pitchFamily="34" charset="0"/>
                  <a:ea typeface="Cascadia Mono" panose="020B0609020000020004" pitchFamily="49" charset="0"/>
                  <a:cs typeface="Times New Roman" panose="02020603050405020304" pitchFamily="18" charset="0"/>
                </a:rPr>
                <a:t>2</a:t>
              </a:r>
              <a:r>
                <a:rPr lang="en-US" sz="6000" b="1" kern="1200" dirty="0">
                  <a:solidFill>
                    <a:srgbClr val="FFFFFF"/>
                  </a:solidFill>
                  <a:effectLst/>
                  <a:latin typeface="Calibri" panose="020F0502020204030204" pitchFamily="34" charset="0"/>
                  <a:ea typeface="Cascadia Mono" panose="020B0609020000020004" pitchFamily="49" charset="0"/>
                  <a:cs typeface="Times New Roman" panose="02020603050405020304" pitchFamily="18" charset="0"/>
                </a:rPr>
                <a:t>6</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5" name="Rectangle 4"/>
          <p:cNvSpPr/>
          <p:nvPr/>
        </p:nvSpPr>
        <p:spPr>
          <a:xfrm>
            <a:off x="11112040" y="3097248"/>
            <a:ext cx="10452560" cy="2348207"/>
          </a:xfrm>
          <a:prstGeom prst="rect">
            <a:avLst/>
          </a:prstGeom>
        </p:spPr>
        <p:txBody>
          <a:bodyPr wrap="square">
            <a:spAutoFit/>
          </a:bodyPr>
          <a:lstStyle/>
          <a:p>
            <a:pPr algn="ctr">
              <a:lnSpc>
                <a:spcPct val="106000"/>
              </a:lnSpc>
              <a:spcAft>
                <a:spcPts val="800"/>
              </a:spcAft>
            </a:pPr>
            <a:r>
              <a:rPr lang="en-US" sz="4400" b="1" dirty="0">
                <a:solidFill>
                  <a:srgbClr val="FCFFEF"/>
                </a:solidFill>
                <a:latin typeface="Times New Roman" pitchFamily="18" charset="0"/>
                <a:ea typeface="Cascadia Mono"/>
                <a:cs typeface="Times New Roman" pitchFamily="18" charset="0"/>
              </a:rPr>
              <a:t>BIẾN CỐ VÀ ĐỊNH NGHĨA CỔ ĐIỂN CỦA XÁC XUẤT </a:t>
            </a:r>
          </a:p>
          <a:p>
            <a:pPr algn="ctr">
              <a:lnSpc>
                <a:spcPct val="106000"/>
              </a:lnSpc>
              <a:spcAft>
                <a:spcPts val="800"/>
              </a:spcAft>
            </a:pPr>
            <a:r>
              <a:rPr lang="en-US" sz="4400" b="1" dirty="0">
                <a:solidFill>
                  <a:srgbClr val="FCFFEF"/>
                </a:solidFill>
                <a:effectLst/>
                <a:latin typeface="Times New Roman" pitchFamily="18" charset="0"/>
                <a:ea typeface="Calibri"/>
                <a:cs typeface="Times New Roman" pitchFamily="18" charset="0"/>
              </a:rPr>
              <a:t>(2 tiết)</a:t>
            </a:r>
            <a:endParaRPr lang="en-US" sz="4400" dirty="0">
              <a:effectLst/>
              <a:latin typeface="Times New Roman" pitchFamily="18" charset="0"/>
              <a:ea typeface="Calibri"/>
              <a:cs typeface="Times New Roman" pitchFamily="18" charset="0"/>
            </a:endParaRPr>
          </a:p>
        </p:txBody>
      </p:sp>
      <p:sp>
        <p:nvSpPr>
          <p:cNvPr id="6" name="Rectangle 5"/>
          <p:cNvSpPr/>
          <p:nvPr/>
        </p:nvSpPr>
        <p:spPr>
          <a:xfrm>
            <a:off x="2323633" y="5924496"/>
            <a:ext cx="2953053" cy="800219"/>
          </a:xfrm>
          <a:prstGeom prst="rect">
            <a:avLst/>
          </a:prstGeom>
        </p:spPr>
        <p:txBody>
          <a:bodyPr wrap="none">
            <a:spAutoFit/>
          </a:bodyPr>
          <a:lstStyle/>
          <a:p>
            <a:r>
              <a:rPr lang="en-US" sz="4600" b="1" dirty="0">
                <a:latin typeface="Times New Roman" pitchFamily="18" charset="0"/>
                <a:cs typeface="Times New Roman" pitchFamily="18" charset="0"/>
              </a:rPr>
              <a:t>  BIẾN CỐ</a:t>
            </a:r>
            <a:endParaRPr lang="en-US" sz="4600" dirty="0">
              <a:solidFill>
                <a:srgbClr val="242452"/>
              </a:solidFill>
              <a:latin typeface="Times New Roman" pitchFamily="18" charset="0"/>
              <a:cs typeface="Times New Roman" pitchFamily="18" charset="0"/>
            </a:endParaRPr>
          </a:p>
        </p:txBody>
      </p:sp>
      <p:sp>
        <p:nvSpPr>
          <p:cNvPr id="7" name="Rectangle 6"/>
          <p:cNvSpPr/>
          <p:nvPr/>
        </p:nvSpPr>
        <p:spPr>
          <a:xfrm>
            <a:off x="2586951" y="7726224"/>
            <a:ext cx="11172802" cy="800219"/>
          </a:xfrm>
          <a:prstGeom prst="rect">
            <a:avLst/>
          </a:prstGeom>
        </p:spPr>
        <p:txBody>
          <a:bodyPr wrap="none">
            <a:spAutoFit/>
          </a:bodyPr>
          <a:lstStyle/>
          <a:p>
            <a:r>
              <a:rPr lang="en-US" sz="4600" b="1" dirty="0">
                <a:solidFill>
                  <a:srgbClr val="242452"/>
                </a:solidFill>
                <a:latin typeface="Times New Roman" pitchFamily="18" charset="0"/>
                <a:cs typeface="Times New Roman" pitchFamily="18" charset="0"/>
              </a:rPr>
              <a:t>ĐỊNH NGHĨA CỔ ĐIỂN CỦA XÁC SUẤT </a:t>
            </a:r>
            <a:endParaRPr lang="en-US" sz="4600" dirty="0">
              <a:solidFill>
                <a:srgbClr val="242452"/>
              </a:solidFill>
              <a:latin typeface="Times New Roman" pitchFamily="18" charset="0"/>
              <a:cs typeface="Times New Roman" pitchFamily="18" charset="0"/>
            </a:endParaRPr>
          </a:p>
        </p:txBody>
      </p:sp>
      <p:sp>
        <p:nvSpPr>
          <p:cNvPr id="56" name="Rectangle 55"/>
          <p:cNvSpPr/>
          <p:nvPr/>
        </p:nvSpPr>
        <p:spPr>
          <a:xfrm>
            <a:off x="2586951" y="9516274"/>
            <a:ext cx="7778668" cy="800219"/>
          </a:xfrm>
          <a:prstGeom prst="rect">
            <a:avLst/>
          </a:prstGeom>
        </p:spPr>
        <p:txBody>
          <a:bodyPr wrap="none">
            <a:spAutoFit/>
          </a:bodyPr>
          <a:lstStyle/>
          <a:p>
            <a:r>
              <a:rPr lang="en-US" sz="4600" b="1" dirty="0">
                <a:solidFill>
                  <a:srgbClr val="242452"/>
                </a:solidFill>
                <a:latin typeface="Times New Roman" pitchFamily="18" charset="0"/>
                <a:cs typeface="Times New Roman" pitchFamily="18" charset="0"/>
              </a:rPr>
              <a:t>NGUYÊN LÝ XÁC SUẤT BÉ</a:t>
            </a:r>
            <a:endParaRPr lang="en-US" sz="4600" dirty="0">
              <a:solidFill>
                <a:srgbClr val="242452"/>
              </a:solidFill>
              <a:latin typeface="Times New Roman" pitchFamily="18" charset="0"/>
              <a:cs typeface="Times New Roman" pitchFamily="18" charset="0"/>
            </a:endParaRPr>
          </a:p>
        </p:txBody>
      </p:sp>
    </p:spTree>
    <p:extLst>
      <p:ext uri="{BB962C8B-B14F-4D97-AF65-F5344CB8AC3E}">
        <p14:creationId xmlns:p14="http://schemas.microsoft.com/office/powerpoint/2010/main" val="7198528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barn(inVertical)">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6"/>
                                        </p:tgtEl>
                                        <p:attrNameLst>
                                          <p:attrName>style.visibility</p:attrName>
                                        </p:attrNameLst>
                                      </p:cBhvr>
                                      <p:to>
                                        <p:strVal val="visible"/>
                                      </p:to>
                                    </p:set>
                                    <p:anim calcmode="lin" valueType="num">
                                      <p:cBhvr additive="base">
                                        <p:cTn id="30" dur="500" fill="hold"/>
                                        <p:tgtEl>
                                          <p:spTgt spid="56"/>
                                        </p:tgtEl>
                                        <p:attrNameLst>
                                          <p:attrName>ppt_x</p:attrName>
                                        </p:attrNameLst>
                                      </p:cBhvr>
                                      <p:tavLst>
                                        <p:tav tm="0">
                                          <p:val>
                                            <p:strVal val="#ppt_x"/>
                                          </p:val>
                                        </p:tav>
                                        <p:tav tm="100000">
                                          <p:val>
                                            <p:strVal val="#ppt_x"/>
                                          </p:val>
                                        </p:tav>
                                      </p:tavLst>
                                    </p:anim>
                                    <p:anim calcmode="lin" valueType="num">
                                      <p:cBhvr additive="base">
                                        <p:cTn id="31"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503515" y="1766885"/>
                <a:ext cx="11524565" cy="11411749"/>
              </a:xfrm>
              <a:prstGeom prst="rect">
                <a:avLst/>
              </a:prstGeom>
              <a:blipFill>
                <a:blip r:embed="rId3"/>
                <a:tile tx="0" ty="0" sx="100000" sy="100000" flip="none" algn="tl"/>
              </a:blip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7000"/>
                  </a:lnSpc>
                  <a:spcAft>
                    <a:spcPts val="0"/>
                  </a:spcAft>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en-US" b="1" dirty="0">
                    <a:latin typeface="Tahoma" panose="020B0604030504040204" pitchFamily="34" charset="0"/>
                    <a:ea typeface="Tahoma" panose="020B0604030504040204" pitchFamily="34" charset="0"/>
                    <a:cs typeface="Tahoma" panose="020B0604030504040204" pitchFamily="34" charset="0"/>
                  </a:rPr>
                  <a:t>Gieo một con xúc xắc 6 mặt và quan sát số chấm xuất hiện trên con xúc xắc.</a:t>
                </a:r>
                <a:endParaRPr lang="vi-VN" b="1" dirty="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0"/>
                  </a:spcAft>
                  <a:buNone/>
                </a:pPr>
                <a:r>
                  <a:rPr lang="en-US" b="1" dirty="0">
                    <a:latin typeface="Tahoma" panose="020B0604030504040204" pitchFamily="34" charset="0"/>
                    <a:ea typeface="Tahoma" panose="020B0604030504040204" pitchFamily="34" charset="0"/>
                    <a:cs typeface="Tahoma" panose="020B0604030504040204" pitchFamily="34" charset="0"/>
                  </a:rPr>
                  <a:t>a) Mô tả không gian mẫu.</a:t>
                </a:r>
                <a:endParaRPr lang="vi-VN" b="1" dirty="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0"/>
                  </a:spcAft>
                  <a:buNone/>
                </a:pPr>
                <a:r>
                  <a:rPr lang="en-US" b="1" dirty="0">
                    <a:latin typeface="Tahoma" panose="020B0604030504040204" pitchFamily="34" charset="0"/>
                    <a:ea typeface="Tahoma" panose="020B0604030504040204" pitchFamily="34" charset="0"/>
                    <a:cs typeface="Tahoma" panose="020B0604030504040204" pitchFamily="34" charset="0"/>
                  </a:rPr>
                  <a:t>b) Gọi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𝑴</m:t>
                    </m:r>
                  </m:oMath>
                </a14:m>
                <a:r>
                  <a:rPr lang="en-US" b="1" dirty="0">
                    <a:latin typeface="Tahoma" panose="020B0604030504040204" pitchFamily="34" charset="0"/>
                    <a:ea typeface="Tahoma" panose="020B0604030504040204" pitchFamily="34" charset="0"/>
                    <a:cs typeface="Tahoma" panose="020B0604030504040204" pitchFamily="34" charset="0"/>
                  </a:rPr>
                  <a:t> là biến cố: “Số chấm xuất hiện trên con xúc xắc là một số chẵn”. Nội dung biến cố đối </a:t>
                </a:r>
                <a14:m>
                  <m:oMath xmlns:m="http://schemas.openxmlformats.org/officeDocument/2006/math">
                    <m:bar>
                      <m:barPr>
                        <m:pos m:val="top"/>
                        <m:ctrlPr>
                          <a:rPr lang="vi-VN" b="1" i="1">
                            <a:latin typeface="Cambria Math" panose="02040503050406030204" pitchFamily="18" charset="0"/>
                            <a:ea typeface="Calibri" panose="020F0502020204030204" pitchFamily="34" charset="0"/>
                            <a:cs typeface="Times New Roman" panose="02020603050405020304" pitchFamily="18" charset="0"/>
                          </a:rPr>
                        </m:ctrlPr>
                      </m:barPr>
                      <m:e>
                        <m:r>
                          <a:rPr lang="en-US" b="1" i="1">
                            <a:latin typeface="Cambria Math" panose="02040503050406030204" pitchFamily="18" charset="0"/>
                            <a:ea typeface="Calibri" panose="020F0502020204030204" pitchFamily="34" charset="0"/>
                            <a:cs typeface="Times New Roman" panose="02020603050405020304" pitchFamily="18" charset="0"/>
                          </a:rPr>
                          <m:t>𝑴</m:t>
                        </m:r>
                      </m:e>
                    </m:bar>
                  </m:oMath>
                </a14:m>
                <a:r>
                  <a:rPr lang="en-US" b="1" dirty="0">
                    <a:latin typeface="Tahoma" panose="020B0604030504040204" pitchFamily="34" charset="0"/>
                    <a:ea typeface="Tahoma" panose="020B0604030504040204" pitchFamily="34" charset="0"/>
                    <a:cs typeface="Tahoma" panose="020B0604030504040204" pitchFamily="34" charset="0"/>
                  </a:rPr>
                  <a:t> của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𝑴</m:t>
                    </m:r>
                  </m:oMath>
                </a14:m>
                <a:r>
                  <a:rPr lang="en-US" b="1" dirty="0">
                    <a:latin typeface="Tahoma" panose="020B0604030504040204" pitchFamily="34" charset="0"/>
                    <a:ea typeface="Tahoma" panose="020B0604030504040204" pitchFamily="34" charset="0"/>
                    <a:cs typeface="Tahoma" panose="020B0604030504040204" pitchFamily="34" charset="0"/>
                  </a:rPr>
                  <a:t> là gì?</a:t>
                </a:r>
                <a:endParaRPr lang="vi-VN" b="1" dirty="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0"/>
                  </a:spcAft>
                  <a:buNone/>
                </a:pPr>
                <a:r>
                  <a:rPr lang="en-US" b="1" dirty="0">
                    <a:latin typeface="Tahoma" panose="020B0604030504040204" pitchFamily="34" charset="0"/>
                    <a:ea typeface="Tahoma" panose="020B0604030504040204" pitchFamily="34" charset="0"/>
                    <a:cs typeface="Tahoma" panose="020B0604030504040204" pitchFamily="34" charset="0"/>
                  </a:rPr>
                  <a:t>c) Biến cố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𝑴</m:t>
                    </m:r>
                  </m:oMath>
                </a14:m>
                <a:r>
                  <a:rPr lang="en-US"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acc>
                      <m:accPr>
                        <m:chr m:val="̅"/>
                        <m:ctrlPr>
                          <a:rPr lang="vi-VN" b="1" i="1">
                            <a:latin typeface="Cambria Math" panose="02040503050406030204" pitchFamily="18" charset="0"/>
                            <a:ea typeface="Calibri" panose="020F0502020204030204" pitchFamily="34" charset="0"/>
                            <a:cs typeface="Times New Roman" panose="02020603050405020304" pitchFamily="18" charset="0"/>
                          </a:rPr>
                        </m:ctrlPr>
                      </m:accPr>
                      <m:e>
                        <m:r>
                          <a:rPr lang="en-US" b="1" i="1">
                            <a:latin typeface="Cambria Math" panose="02040503050406030204" pitchFamily="18" charset="0"/>
                            <a:ea typeface="Calibri" panose="020F0502020204030204" pitchFamily="34" charset="0"/>
                            <a:cs typeface="Times New Roman" panose="02020603050405020304" pitchFamily="18" charset="0"/>
                          </a:rPr>
                          <m:t>𝑴</m:t>
                        </m:r>
                      </m:e>
                    </m:acc>
                  </m:oMath>
                </a14:m>
                <a:r>
                  <a:rPr lang="en-US" b="1" dirty="0">
                    <a:latin typeface="Tahoma" panose="020B0604030504040204" pitchFamily="34" charset="0"/>
                    <a:ea typeface="Tahoma" panose="020B0604030504040204" pitchFamily="34" charset="0"/>
                    <a:cs typeface="Tahoma" panose="020B0604030504040204" pitchFamily="34" charset="0"/>
                  </a:rPr>
                  <a:t> là tập con nào của không gian mẫu?</a:t>
                </a:r>
                <a:endParaRPr lang="vi-VN"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503515" y="1766885"/>
                <a:ext cx="11524565" cy="11411749"/>
              </a:xfrm>
              <a:prstGeom prst="rect">
                <a:avLst/>
              </a:prstGeom>
              <a:blipFill>
                <a:blip r:embed="rId4"/>
                <a:stretch>
                  <a:fillRect l="-2378" r="-200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08B49A2E-2A9D-46FD-AE9C-29462A33F0E6}"/>
                  </a:ext>
                </a:extLst>
              </p:cNvPr>
              <p:cNvSpPr txBox="1">
                <a:spLocks/>
              </p:cNvSpPr>
              <p:nvPr/>
            </p:nvSpPr>
            <p:spPr>
              <a:xfrm>
                <a:off x="12192000" y="1828800"/>
                <a:ext cx="11859491" cy="11564149"/>
              </a:xfrm>
              <a:prstGeom prst="rect">
                <a:avLst/>
              </a:prstGeom>
              <a:gradFill>
                <a:gsLst>
                  <a:gs pos="10000">
                    <a:srgbClr val="E7F7FF"/>
                  </a:gs>
                  <a:gs pos="74000">
                    <a:schemeClr val="accent1">
                      <a:lumMod val="45000"/>
                      <a:lumOff val="55000"/>
                    </a:schemeClr>
                  </a:gs>
                  <a:gs pos="62000">
                    <a:schemeClr val="accent1">
                      <a:lumMod val="45000"/>
                      <a:lumOff val="55000"/>
                    </a:schemeClr>
                  </a:gs>
                  <a:gs pos="100000">
                    <a:schemeClr val="accent1">
                      <a:lumMod val="30000"/>
                      <a:lumOff val="70000"/>
                    </a:schemeClr>
                  </a:gs>
                </a:gsLst>
                <a:lin ang="5400000" scaled="1"/>
              </a:gra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7000"/>
                  </a:lnSpc>
                  <a:spcAft>
                    <a:spcPts val="0"/>
                  </a:spcAft>
                </a:pPr>
                <a:endParaRPr lang="en-US" b="1" dirty="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0"/>
                  </a:spcAft>
                  <a:buNone/>
                </a:pPr>
                <a:r>
                  <a:rPr lang="en-US" b="1" dirty="0">
                    <a:latin typeface="Tahoma" panose="020B0604030504040204" pitchFamily="34" charset="0"/>
                    <a:ea typeface="Tahoma" panose="020B0604030504040204" pitchFamily="34" charset="0"/>
                    <a:cs typeface="Tahoma" panose="020B0604030504040204" pitchFamily="34" charset="0"/>
                  </a:rPr>
                  <a:t>b</a:t>
                </a:r>
                <a:r>
                  <a:rPr lang="en-US" sz="4400" b="1" dirty="0">
                    <a:latin typeface="Tahoma" panose="020B0604030504040204" pitchFamily="34" charset="0"/>
                    <a:ea typeface="Tahoma" panose="020B0604030504040204" pitchFamily="34" charset="0"/>
                    <a:cs typeface="Tahoma" panose="020B0604030504040204" pitchFamily="34" charset="0"/>
                  </a:rPr>
                  <a:t>) Biến cố đối </a:t>
                </a:r>
                <a14:m>
                  <m:oMath xmlns:m="http://schemas.openxmlformats.org/officeDocument/2006/math">
                    <m:bar>
                      <m:barPr>
                        <m:pos m:val="top"/>
                        <m:ctrlPr>
                          <a:rPr lang="vi-VN" sz="4400" b="1" i="1">
                            <a:latin typeface="Cambria Math" panose="02040503050406030204" pitchFamily="18" charset="0"/>
                            <a:ea typeface="Calibri" panose="020F0502020204030204" pitchFamily="34" charset="0"/>
                            <a:cs typeface="Times New Roman" panose="02020603050405020304" pitchFamily="18" charset="0"/>
                          </a:rPr>
                        </m:ctrlPr>
                      </m:barPr>
                      <m:e>
                        <m:r>
                          <a:rPr lang="en-US" sz="4400" b="1" i="1">
                            <a:latin typeface="Cambria Math" panose="02040503050406030204" pitchFamily="18" charset="0"/>
                            <a:ea typeface="Calibri" panose="020F0502020204030204" pitchFamily="34" charset="0"/>
                            <a:cs typeface="Times New Roman" panose="02020603050405020304" pitchFamily="18" charset="0"/>
                          </a:rPr>
                          <m:t>𝑴</m:t>
                        </m:r>
                      </m:e>
                    </m:bar>
                  </m:oMath>
                </a14:m>
                <a:r>
                  <a:rPr lang="en-US" sz="4400" b="1" dirty="0">
                    <a:latin typeface="Tahoma" panose="020B0604030504040204" pitchFamily="34" charset="0"/>
                    <a:ea typeface="Tahoma" panose="020B0604030504040204" pitchFamily="34" charset="0"/>
                    <a:cs typeface="Tahoma" panose="020B0604030504040204" pitchFamily="34" charset="0"/>
                  </a:rPr>
                  <a:t> của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𝑴</m:t>
                    </m:r>
                  </m:oMath>
                </a14:m>
                <a:r>
                  <a:rPr lang="en-US" sz="4400" b="1" dirty="0">
                    <a:latin typeface="Tahoma" panose="020B0604030504040204" pitchFamily="34" charset="0"/>
                    <a:ea typeface="Tahoma" panose="020B0604030504040204" pitchFamily="34" charset="0"/>
                    <a:cs typeface="Tahoma" panose="020B0604030504040204" pitchFamily="34" charset="0"/>
                  </a:rPr>
                  <a:t> là biến cố: “Số chấm xuất hiện trên con xúc xắc là một số lẻ”.</a:t>
                </a:r>
              </a:p>
              <a:p>
                <a:pPr marL="0" indent="0">
                  <a:lnSpc>
                    <a:spcPct val="107000"/>
                  </a:lnSpc>
                  <a:spcAft>
                    <a:spcPts val="0"/>
                  </a:spcAft>
                  <a:buNone/>
                </a:pPr>
                <a:r>
                  <a:rPr lang="en-US" sz="4400" b="1" dirty="0">
                    <a:latin typeface="Tahoma" panose="020B0604030504040204" pitchFamily="34" charset="0"/>
                    <a:ea typeface="Tahoma" panose="020B0604030504040204" pitchFamily="34" charset="0"/>
                    <a:cs typeface="Tahoma" panose="020B0604030504040204" pitchFamily="34" charset="0"/>
                  </a:rPr>
                  <a:t>c) Ta có: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𝑴</m:t>
                    </m:r>
                    <m:r>
                      <a:rPr lang="en-US" sz="4400" b="1" i="1">
                        <a:latin typeface="Cambria Math" panose="02040503050406030204" pitchFamily="18" charset="0"/>
                        <a:ea typeface="Calibri" panose="020F0502020204030204" pitchFamily="34" charset="0"/>
                        <a:cs typeface="Times New Roman" panose="02020603050405020304" pitchFamily="18" charset="0"/>
                      </a:rPr>
                      <m:t>=</m:t>
                    </m:r>
                    <m:r>
                      <m:rPr>
                        <m:nor/>
                      </m:rPr>
                      <a:rPr lang="en-US" sz="4400" b="1">
                        <a:latin typeface="Tahoma" panose="020B0604030504040204" pitchFamily="34" charset="0"/>
                        <a:ea typeface="Tahoma" panose="020B0604030504040204" pitchFamily="34" charset="0"/>
                        <a:cs typeface="Tahoma" panose="020B0604030504040204" pitchFamily="34"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𝟐</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𝟒</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𝟔</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𝜴</m:t>
                    </m:r>
                  </m:oMath>
                </a14:m>
                <a:r>
                  <a:rPr lang="en-US" sz="4400" b="1" dirty="0">
                    <a:latin typeface="Tahoma" panose="020B0604030504040204" pitchFamily="34" charset="0"/>
                    <a:ea typeface="Tahoma" panose="020B0604030504040204" pitchFamily="34" charset="0"/>
                    <a:cs typeface="Tahoma" panose="020B0604030504040204" pitchFamily="34" charset="0"/>
                  </a:rPr>
                  <a:t>; </a:t>
                </a:r>
                <a:endParaRPr lang="vi-VN" sz="4400" b="1" dirty="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0"/>
                  </a:spcAft>
                  <a:buNone/>
                </a:pPr>
                <a14:m>
                  <m:oMathPara xmlns:m="http://schemas.openxmlformats.org/officeDocument/2006/math">
                    <m:oMathParaPr>
                      <m:jc m:val="centerGroup"/>
                    </m:oMathParaPr>
                    <m:oMath xmlns:m="http://schemas.openxmlformats.org/officeDocument/2006/math">
                      <m:bar>
                        <m:barPr>
                          <m:pos m:val="top"/>
                          <m:ctrlPr>
                            <a:rPr lang="vi-VN" sz="4400" b="1" i="1">
                              <a:latin typeface="Cambria Math" panose="02040503050406030204" pitchFamily="18" charset="0"/>
                              <a:ea typeface="Calibri" panose="020F0502020204030204" pitchFamily="34" charset="0"/>
                              <a:cs typeface="Times New Roman" panose="02020603050405020304" pitchFamily="18" charset="0"/>
                            </a:rPr>
                          </m:ctrlPr>
                        </m:barPr>
                        <m:e>
                          <m:r>
                            <a:rPr lang="en-US" sz="4400" b="1" i="1">
                              <a:latin typeface="Cambria Math" panose="02040503050406030204" pitchFamily="18" charset="0"/>
                              <a:ea typeface="Calibri" panose="020F0502020204030204" pitchFamily="34" charset="0"/>
                              <a:cs typeface="Times New Roman" panose="02020603050405020304" pitchFamily="18" charset="0"/>
                            </a:rPr>
                            <m:t>𝑴</m:t>
                          </m:r>
                        </m:e>
                      </m:bar>
                      <m:r>
                        <a:rPr lang="en-US" sz="4400" b="1" i="1">
                          <a:latin typeface="Cambria Math" panose="02040503050406030204" pitchFamily="18" charset="0"/>
                          <a:ea typeface="Calibri" panose="020F0502020204030204" pitchFamily="34" charset="0"/>
                          <a:cs typeface="Times New Roman" panose="02020603050405020304" pitchFamily="18" charset="0"/>
                        </a:rPr>
                        <m:t>=</m:t>
                      </m:r>
                      <m:sSub>
                        <m:sSubPr>
                          <m:ctrlPr>
                            <a:rPr lang="vi-VN"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𝑪</m:t>
                          </m:r>
                        </m:e>
                        <m:sub>
                          <m:r>
                            <a:rPr lang="en-US" sz="4400" b="1" i="1">
                              <a:latin typeface="Cambria Math" panose="02040503050406030204" pitchFamily="18" charset="0"/>
                              <a:ea typeface="Calibri" panose="020F0502020204030204" pitchFamily="34" charset="0"/>
                              <a:cs typeface="Times New Roman" panose="02020603050405020304" pitchFamily="18" charset="0"/>
                            </a:rPr>
                            <m:t>𝜴</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𝑴</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m:t>
                      </m:r>
                      <m:func>
                        <m:funcPr>
                          <m:ctrlPr>
                            <a:rPr lang="vi-VN" sz="4400" b="1" i="1">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a:latin typeface="Cambria Math" panose="02040503050406030204" pitchFamily="18" charset="0"/>
                              <a:ea typeface="Calibri" panose="020F0502020204030204" pitchFamily="34" charset="0"/>
                              <a:cs typeface="Times New Roman" panose="02020603050405020304" pitchFamily="18" charset="0"/>
                            </a:rPr>
                            <m:t>;</m:t>
                          </m:r>
                        </m:fName>
                        <m:e>
                          <m:r>
                            <a:rPr lang="en-US" sz="4400" b="1" i="1">
                              <a:latin typeface="Cambria Math" panose="02040503050406030204" pitchFamily="18" charset="0"/>
                              <a:ea typeface="Calibri" panose="020F0502020204030204" pitchFamily="34" charset="0"/>
                              <a:cs typeface="Times New Roman" panose="02020603050405020304" pitchFamily="18" charset="0"/>
                            </a:rPr>
                            <m:t>𝟑</m:t>
                          </m:r>
                        </m:e>
                      </m:func>
                      <m:func>
                        <m:funcPr>
                          <m:ctrlPr>
                            <a:rPr lang="vi-VN" sz="4400" b="1" i="1">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a:latin typeface="Cambria Math" panose="02040503050406030204" pitchFamily="18" charset="0"/>
                              <a:ea typeface="Calibri" panose="020F0502020204030204" pitchFamily="34" charset="0"/>
                              <a:cs typeface="Times New Roman" panose="02020603050405020304" pitchFamily="18" charset="0"/>
                            </a:rPr>
                            <m:t>;</m:t>
                          </m:r>
                        </m:fName>
                        <m:e>
                          <m:r>
                            <a:rPr lang="en-US" sz="4400" b="1" i="1">
                              <a:latin typeface="Cambria Math" panose="02040503050406030204" pitchFamily="18" charset="0"/>
                              <a:ea typeface="Calibri" panose="020F0502020204030204" pitchFamily="34" charset="0"/>
                              <a:cs typeface="Times New Roman" panose="02020603050405020304" pitchFamily="18" charset="0"/>
                            </a:rPr>
                            <m:t>𝟓</m:t>
                          </m:r>
                        </m:e>
                      </m:func>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Cambria Math" panose="020405030504060302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𝜴</m:t>
                      </m:r>
                    </m:oMath>
                  </m:oMathPara>
                </a14:m>
                <a:endParaRPr lang="vi-VN" sz="4400" b="1" dirty="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0"/>
                  </a:spcAft>
                  <a:buNone/>
                </a:pPr>
                <a:endParaRPr lang="vi-VN" dirty="0">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7"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2192000" y="1828800"/>
                <a:ext cx="11859491" cy="11564149"/>
              </a:xfrm>
              <a:prstGeom prst="rect">
                <a:avLst/>
              </a:prstGeom>
              <a:blipFill>
                <a:blip r:embed="rId5"/>
                <a:stretch>
                  <a:fillRect l="-2260"/>
                </a:stretch>
              </a:blipFill>
              <a:ln>
                <a:solidFill>
                  <a:srgbClr val="00B0F0"/>
                </a:solidFill>
              </a:ln>
            </p:spPr>
            <p:txBody>
              <a:bodyPr/>
              <a:lstStyle/>
              <a:p>
                <a:r>
                  <a:rPr lang="en-US">
                    <a:noFill/>
                  </a:rPr>
                  <a:t> </a:t>
                </a:r>
              </a:p>
            </p:txBody>
          </p:sp>
        </mc:Fallback>
      </mc:AlternateContent>
      <p:sp>
        <p:nvSpPr>
          <p:cNvPr id="2" name="Rectangle 7">
            <a:extLst>
              <a:ext uri="{FF2B5EF4-FFF2-40B4-BE49-F238E27FC236}">
                <a16:creationId xmlns:a16="http://schemas.microsoft.com/office/drawing/2014/main" id="{E6EEFE12-898A-4156-9BD7-E51EA0C126AC}"/>
              </a:ext>
            </a:extLst>
          </p:cNvPr>
          <p:cNvSpPr>
            <a:spLocks noChangeArrowheads="1"/>
          </p:cNvSpPr>
          <p:nvPr/>
        </p:nvSpPr>
        <p:spPr bwMode="auto">
          <a:xfrm>
            <a:off x="0" y="-1561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sz="4400"/>
          </a:p>
        </p:txBody>
      </p:sp>
      <p:grpSp>
        <p:nvGrpSpPr>
          <p:cNvPr id="5" name="Group 4">
            <a:extLst>
              <a:ext uri="{FF2B5EF4-FFF2-40B4-BE49-F238E27FC236}">
                <a16:creationId xmlns:a16="http://schemas.microsoft.com/office/drawing/2014/main" id="{3801A1E4-2C77-4B06-B496-34F7DFEA107F}"/>
              </a:ext>
            </a:extLst>
          </p:cNvPr>
          <p:cNvGrpSpPr/>
          <p:nvPr/>
        </p:nvGrpSpPr>
        <p:grpSpPr>
          <a:xfrm>
            <a:off x="511135" y="1819270"/>
            <a:ext cx="3947423" cy="1167651"/>
            <a:chOff x="145404" y="60711"/>
            <a:chExt cx="3389025" cy="2468353"/>
          </a:xfrm>
        </p:grpSpPr>
        <p:grpSp>
          <p:nvGrpSpPr>
            <p:cNvPr id="6" name="Group 5">
              <a:extLst>
                <a:ext uri="{FF2B5EF4-FFF2-40B4-BE49-F238E27FC236}">
                  <a16:creationId xmlns:a16="http://schemas.microsoft.com/office/drawing/2014/main" id="{A3F0DBAF-8023-478A-BBC9-5E5F85ADCE61}"/>
                </a:ext>
              </a:extLst>
            </p:cNvPr>
            <p:cNvGrpSpPr/>
            <p:nvPr/>
          </p:nvGrpSpPr>
          <p:grpSpPr>
            <a:xfrm>
              <a:off x="145404" y="60711"/>
              <a:ext cx="727507" cy="2468353"/>
              <a:chOff x="204585" y="62037"/>
              <a:chExt cx="1023615" cy="3054704"/>
            </a:xfrm>
          </p:grpSpPr>
          <p:sp>
            <p:nvSpPr>
              <p:cNvPr id="9" name="Arrow: Pentagon 8">
                <a:extLst>
                  <a:ext uri="{FF2B5EF4-FFF2-40B4-BE49-F238E27FC236}">
                    <a16:creationId xmlns:a16="http://schemas.microsoft.com/office/drawing/2014/main" id="{9E6867B8-5283-4D2C-9300-A2ED61EE1D82}"/>
                  </a:ext>
                </a:extLst>
              </p:cNvPr>
              <p:cNvSpPr/>
              <p:nvPr/>
            </p:nvSpPr>
            <p:spPr>
              <a:xfrm>
                <a:off x="204585" y="62037"/>
                <a:ext cx="1023615" cy="3054704"/>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en-US" sz="4400" b="1" kern="1200">
                    <a:solidFill>
                      <a:srgbClr val="0000CC"/>
                    </a:solidFill>
                    <a:effectLst/>
                    <a:ea typeface="Calibri" panose="020F0502020204030204" pitchFamily="34" charset="0"/>
                    <a:cs typeface="Times New Roman" panose="02020603050405020304" pitchFamily="18" charset="0"/>
                  </a:rPr>
                  <a:t> </a:t>
                </a:r>
                <a:endParaRPr lang="vi-VN" sz="4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Arrow: Chevron 9">
                <a:extLst>
                  <a:ext uri="{FF2B5EF4-FFF2-40B4-BE49-F238E27FC236}">
                    <a16:creationId xmlns:a16="http://schemas.microsoft.com/office/drawing/2014/main" id="{B245489A-BF73-45C8-A8D0-9E5AFE8719EC}"/>
                  </a:ext>
                </a:extLst>
              </p:cNvPr>
              <p:cNvSpPr/>
              <p:nvPr/>
            </p:nvSpPr>
            <p:spPr>
              <a:xfrm>
                <a:off x="278689" y="458235"/>
                <a:ext cx="597216" cy="226230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400"/>
              </a:p>
            </p:txBody>
          </p:sp>
          <p:sp>
            <p:nvSpPr>
              <p:cNvPr id="11" name="Arrow: Chevron 10">
                <a:extLst>
                  <a:ext uri="{FF2B5EF4-FFF2-40B4-BE49-F238E27FC236}">
                    <a16:creationId xmlns:a16="http://schemas.microsoft.com/office/drawing/2014/main" id="{9C5A2ECB-84B3-49EF-AB99-789E92BCE9B9}"/>
                  </a:ext>
                </a:extLst>
              </p:cNvPr>
              <p:cNvSpPr/>
              <p:nvPr/>
            </p:nvSpPr>
            <p:spPr>
              <a:xfrm>
                <a:off x="628788" y="719939"/>
                <a:ext cx="494235" cy="1602703"/>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4400"/>
              </a:p>
            </p:txBody>
          </p:sp>
        </p:grpSp>
        <p:sp>
          <p:nvSpPr>
            <p:cNvPr id="8" name="TextBox 56">
              <a:extLst>
                <a:ext uri="{FF2B5EF4-FFF2-40B4-BE49-F238E27FC236}">
                  <a16:creationId xmlns:a16="http://schemas.microsoft.com/office/drawing/2014/main" id="{96E749D0-F953-4B2A-B266-99640F8114FD}"/>
                </a:ext>
              </a:extLst>
            </p:cNvPr>
            <p:cNvSpPr txBox="1"/>
            <p:nvPr/>
          </p:nvSpPr>
          <p:spPr>
            <a:xfrm>
              <a:off x="871350" y="302460"/>
              <a:ext cx="2663079" cy="2044287"/>
            </a:xfrm>
            <a:prstGeom prst="rect">
              <a:avLst/>
            </a:prstGeom>
            <a:noFill/>
          </p:spPr>
          <p:txBody>
            <a:bodyPr wrap="square">
              <a:noAutofit/>
            </a:bodyPr>
            <a:lstStyle/>
            <a:p>
              <a:pPr>
                <a:lnSpc>
                  <a:spcPct val="107000"/>
                </a:lnSpc>
                <a:spcAft>
                  <a:spcPts val="800"/>
                </a:spcAft>
              </a:pPr>
              <a:r>
                <a:rPr lang="en-US" sz="44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Ví dụ 3.</a:t>
              </a:r>
              <a:endParaRPr lang="vi-VN" sz="4400" dirty="0">
                <a:effectLst/>
                <a:latin typeface="Tahoma" panose="020B0604030504040204" pitchFamily="34" charset="0"/>
                <a:ea typeface="Tahoma" panose="020B0604030504040204" pitchFamily="34" charset="0"/>
                <a:cs typeface="Tahoma" panose="020B0604030504040204" pitchFamily="34" charset="0"/>
              </a:endParaRPr>
            </a:p>
          </p:txBody>
        </p:sp>
      </p:grpSp>
      <p:sp>
        <p:nvSpPr>
          <p:cNvPr id="3" name="Rectangle 10">
            <a:extLst>
              <a:ext uri="{FF2B5EF4-FFF2-40B4-BE49-F238E27FC236}">
                <a16:creationId xmlns:a16="http://schemas.microsoft.com/office/drawing/2014/main" id="{305E94A9-290B-462E-A953-5A236D43CA11}"/>
              </a:ext>
            </a:extLst>
          </p:cNvPr>
          <p:cNvSpPr>
            <a:spLocks noChangeArrowheads="1"/>
          </p:cNvSpPr>
          <p:nvPr/>
        </p:nvSpPr>
        <p:spPr bwMode="auto">
          <a:xfrm>
            <a:off x="0" y="393155"/>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sz="4400"/>
          </a:p>
        </p:txBody>
      </p:sp>
      <p:sp>
        <p:nvSpPr>
          <p:cNvPr id="19" name="Rectangle 18">
            <a:extLst>
              <a:ext uri="{FF2B5EF4-FFF2-40B4-BE49-F238E27FC236}">
                <a16:creationId xmlns:a16="http://schemas.microsoft.com/office/drawing/2014/main" id="{A8C54D13-2308-4667-862D-9D0CD68A3E2F}"/>
              </a:ext>
            </a:extLst>
          </p:cNvPr>
          <p:cNvSpPr/>
          <p:nvPr/>
        </p:nvSpPr>
        <p:spPr>
          <a:xfrm>
            <a:off x="15984960" y="2132645"/>
            <a:ext cx="2230098" cy="751616"/>
          </a:xfrm>
          <a:prstGeom prst="rect">
            <a:avLst/>
          </a:prstGeom>
        </p:spPr>
        <p:txBody>
          <a:bodyPr wrap="none">
            <a:spAutoFit/>
          </a:bodyPr>
          <a:lstStyle/>
          <a:p>
            <a:pPr algn="ctr">
              <a:lnSpc>
                <a:spcPct val="107000"/>
              </a:lnSpc>
              <a:spcAft>
                <a:spcPts val="0"/>
              </a:spcAft>
            </a:pPr>
            <a:r>
              <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Lời giải</a:t>
            </a:r>
            <a:endParaRPr lang="vi-VN" sz="4400"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45674894-18B7-4F68-B7B1-EBC06F6EF2EE}"/>
                  </a:ext>
                </a:extLst>
              </p:cNvPr>
              <p:cNvSpPr/>
              <p:nvPr/>
            </p:nvSpPr>
            <p:spPr>
              <a:xfrm>
                <a:off x="12192000" y="3199728"/>
                <a:ext cx="11859491" cy="816827"/>
              </a:xfrm>
              <a:prstGeom prst="rect">
                <a:avLst/>
              </a:prstGeom>
            </p:spPr>
            <p:txBody>
              <a:bodyPr wrap="square">
                <a:spAutoFit/>
              </a:bodyPr>
              <a:lstStyle/>
              <a:p>
                <a:pPr>
                  <a:lnSpc>
                    <a:spcPct val="107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a) Không gian mẫu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𝜴</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func>
                          <m:funcPr>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Name>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e>
                        </m:func>
                        <m:func>
                          <m:funcPr>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Name>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e>
                        </m:func>
                        <m:func>
                          <m:funcPr>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Name>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e>
                        </m:func>
                        <m:func>
                          <m:funcPr>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Name>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𝟓</m:t>
                            </m:r>
                          </m:e>
                        </m:func>
                        <m:func>
                          <m:funcPr>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Name>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e>
                        </m:func>
                      </m:e>
                    </m:d>
                    <m:r>
                      <a:rPr lang="en-US" sz="4400" i="1">
                        <a:effectLst/>
                        <a:latin typeface="Cambria Math" panose="02040503050406030204" pitchFamily="18" charset="0"/>
                        <a:ea typeface="Calibri" panose="020F0502020204030204" pitchFamily="34" charset="0"/>
                        <a:cs typeface="Times New Roman" panose="02020603050405020304" pitchFamily="18" charset="0"/>
                      </a:rPr>
                      <m:t>  .</m:t>
                    </m:r>
                  </m:oMath>
                </a14:m>
                <a:endParaRPr lang="vi-VN"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1" name="Rectangle 20">
                <a:extLst>
                  <a:ext uri="{FF2B5EF4-FFF2-40B4-BE49-F238E27FC236}">
                    <a16:creationId xmlns:a16="http://schemas.microsoft.com/office/drawing/2014/main" id="{45674894-18B7-4F68-B7B1-EBC06F6EF2EE}"/>
                  </a:ext>
                </a:extLst>
              </p:cNvPr>
              <p:cNvSpPr>
                <a:spLocks noRot="1" noChangeAspect="1" noMove="1" noResize="1" noEditPoints="1" noAdjustHandles="1" noChangeArrowheads="1" noChangeShapeType="1" noTextEdit="1"/>
              </p:cNvSpPr>
              <p:nvPr/>
            </p:nvSpPr>
            <p:spPr>
              <a:xfrm>
                <a:off x="12192000" y="3199728"/>
                <a:ext cx="11859491" cy="816827"/>
              </a:xfrm>
              <a:prstGeom prst="rect">
                <a:avLst/>
              </a:prstGeom>
              <a:blipFill>
                <a:blip r:embed="rId6"/>
                <a:stretch>
                  <a:fillRect l="-2057" t="-17910" b="-26866"/>
                </a:stretch>
              </a:blipFill>
            </p:spPr>
            <p:txBody>
              <a:bodyPr/>
              <a:lstStyle/>
              <a:p>
                <a:r>
                  <a:rPr lang="en-US">
                    <a:noFill/>
                  </a:rPr>
                  <a:t> </a:t>
                </a:r>
              </a:p>
            </p:txBody>
          </p:sp>
        </mc:Fallback>
      </mc:AlternateContent>
    </p:spTree>
    <p:extLst>
      <p:ext uri="{BB962C8B-B14F-4D97-AF65-F5344CB8AC3E}">
        <p14:creationId xmlns:p14="http://schemas.microsoft.com/office/powerpoint/2010/main" val="10279853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1" end="1"/>
                                            </p:txEl>
                                          </p:spTgt>
                                        </p:tgtEl>
                                        <p:attrNameLst>
                                          <p:attrName>style.visibility</p:attrName>
                                        </p:attrNameLst>
                                      </p:cBhvr>
                                      <p:to>
                                        <p:strVal val="visible"/>
                                      </p:to>
                                    </p:set>
                                    <p:animEffect transition="in" filter="wipe(up)">
                                      <p:cBhvr>
                                        <p:cTn id="12" dur="500"/>
                                        <p:tgtEl>
                                          <p:spTgt spid="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2" end="2"/>
                                            </p:txEl>
                                          </p:spTgt>
                                        </p:tgtEl>
                                        <p:attrNameLst>
                                          <p:attrName>style.visibility</p:attrName>
                                        </p:attrNameLst>
                                      </p:cBhvr>
                                      <p:to>
                                        <p:strVal val="visible"/>
                                      </p:to>
                                    </p:set>
                                    <p:animEffect transition="in" filter="wipe(up)">
                                      <p:cBhvr>
                                        <p:cTn id="17" dur="500"/>
                                        <p:tgtEl>
                                          <p:spTgt spid="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3" end="3"/>
                                            </p:txEl>
                                          </p:spTgt>
                                        </p:tgtEl>
                                        <p:attrNameLst>
                                          <p:attrName>style.visibility</p:attrName>
                                        </p:attrNameLst>
                                      </p:cBhvr>
                                      <p:to>
                                        <p:strVal val="visible"/>
                                      </p:to>
                                    </p:set>
                                    <p:animEffect transition="in" filter="wipe(up)">
                                      <p:cBhvr>
                                        <p:cTn id="22" dur="500"/>
                                        <p:tgtEl>
                                          <p:spTgt spid="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4" end="4"/>
                                            </p:txEl>
                                          </p:spTgt>
                                        </p:tgtEl>
                                        <p:attrNameLst>
                                          <p:attrName>style.visibility</p:attrName>
                                        </p:attrNameLst>
                                      </p:cBhvr>
                                      <p:to>
                                        <p:strVal val="visible"/>
                                      </p:to>
                                    </p:set>
                                    <p:animEffect transition="in" filter="wipe(up)">
                                      <p:cBhvr>
                                        <p:cTn id="27" dur="500"/>
                                        <p:tgtEl>
                                          <p:spTgt spid="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up)">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wipe(up)">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wipe(up)">
                                      <p:cBhvr>
                                        <p:cTn id="47" dur="500"/>
                                        <p:tgtEl>
                                          <p:spTgt spid="7">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7">
                                            <p:txEl>
                                              <p:pRg st="4" end="4"/>
                                            </p:txEl>
                                          </p:spTgt>
                                        </p:tgtEl>
                                        <p:attrNameLst>
                                          <p:attrName>style.visibility</p:attrName>
                                        </p:attrNameLst>
                                      </p:cBhvr>
                                      <p:to>
                                        <p:strVal val="visible"/>
                                      </p:to>
                                    </p:set>
                                    <p:animEffect transition="in" filter="wipe(up)">
                                      <p:cBhvr>
                                        <p:cTn id="5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7"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Rounded Corners 17"/>
              <p:cNvSpPr/>
              <p:nvPr/>
            </p:nvSpPr>
            <p:spPr>
              <a:xfrm>
                <a:off x="304800" y="3048000"/>
                <a:ext cx="22783800" cy="5638799"/>
              </a:xfrm>
              <a:prstGeom prst="roundRect">
                <a:avLst/>
              </a:prstGeom>
              <a:solidFill>
                <a:srgbClr val="FFC000">
                  <a:lumMod val="20000"/>
                  <a:lumOff val="80000"/>
                </a:srgbClr>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0D0D0D"/>
                    </a:solidFill>
                    <a:effectLst/>
                    <a:uLnTx/>
                    <a:uFillTx/>
                    <a:latin typeface="Tahoma" panose="020B0604030504040204" pitchFamily="34" charset="0"/>
                    <a:ea typeface="Tahoma" panose="020B0604030504040204" pitchFamily="34" charset="0"/>
                    <a:cs typeface="Tahoma" panose="020B0604030504040204" pitchFamily="34" charset="0"/>
                  </a:rPr>
                  <a:t>Cho phép thử  </a:t>
                </a:r>
                <a14:m>
                  <m:oMath xmlns:m="http://schemas.openxmlformats.org/officeDocument/2006/math">
                    <m:r>
                      <a:rPr kumimoji="0" lang="en-US" sz="4400" b="1" i="1" u="none" strike="noStrike" kern="0" cap="none" spc="0" normalizeH="0" baseline="0" noProof="0">
                        <a:ln>
                          <a:noFill/>
                        </a:ln>
                        <a:solidFill>
                          <a:srgbClr val="0D0D0D"/>
                        </a:solidFill>
                        <a:effectLst/>
                        <a:uLnTx/>
                        <a:uFillTx/>
                        <a:latin typeface="Cambria Math" panose="02040503050406030204" pitchFamily="18" charset="0"/>
                        <a:ea typeface="Calibri" panose="020F0502020204030204" pitchFamily="34" charset="0"/>
                        <a:cs typeface="Times New Roman" panose="02020603050405020304" pitchFamily="18" charset="0"/>
                      </a:rPr>
                      <m:t>𝑻</m:t>
                    </m:r>
                  </m:oMath>
                </a14:m>
                <a:r>
                  <a:rPr kumimoji="0" lang="en-US" sz="4400" b="1" i="0" u="none" strike="noStrike" kern="0" cap="none" spc="0" normalizeH="0" baseline="0" noProof="0" dirty="0">
                    <a:ln>
                      <a:noFill/>
                    </a:ln>
                    <a:solidFill>
                      <a:srgbClr val="0D0D0D"/>
                    </a:solidFill>
                    <a:effectLst/>
                    <a:uLnTx/>
                    <a:uFillTx/>
                    <a:latin typeface="Tahoma" panose="020B0604030504040204" pitchFamily="34" charset="0"/>
                    <a:ea typeface="Tahoma" panose="020B0604030504040204" pitchFamily="34" charset="0"/>
                    <a:cs typeface="Tahoma" panose="020B0604030504040204" pitchFamily="34" charset="0"/>
                  </a:rPr>
                  <a:t> có không gian mẫu là  </a:t>
                </a:r>
                <a14:m>
                  <m:oMath xmlns:m="http://schemas.openxmlformats.org/officeDocument/2006/math">
                    <m:r>
                      <a:rPr kumimoji="0" lang="nl-NL" sz="4400" b="1" i="1" u="none" strike="noStrike" kern="0" cap="none" spc="0" normalizeH="0" baseline="0" noProof="0">
                        <a:ln>
                          <a:noFill/>
                        </a:ln>
                        <a:solidFill>
                          <a:srgbClr val="0D0D0D"/>
                        </a:solidFill>
                        <a:effectLst/>
                        <a:uLnTx/>
                        <a:uFillTx/>
                        <a:latin typeface="Cambria Math" panose="02040503050406030204" pitchFamily="18" charset="0"/>
                        <a:ea typeface="Calibri" panose="020F0502020204030204" pitchFamily="34" charset="0"/>
                        <a:cs typeface="Times New Roman" panose="02020603050405020304" pitchFamily="18" charset="0"/>
                      </a:rPr>
                      <m:t>𝜴</m:t>
                    </m:r>
                  </m:oMath>
                </a14:m>
                <a:r>
                  <a:rPr kumimoji="0" lang="nl-NL" sz="4400" b="1" i="0" u="none" strike="noStrike" kern="0" cap="none" spc="0" normalizeH="0" baseline="0" noProof="0" dirty="0">
                    <a:ln>
                      <a:noFill/>
                    </a:ln>
                    <a:solidFill>
                      <a:srgbClr val="0D0D0D"/>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4400" b="1" i="0" u="none" strike="noStrike" kern="0" cap="none" spc="0" normalizeH="0" baseline="0" noProof="0" dirty="0">
                    <a:ln>
                      <a:noFill/>
                    </a:ln>
                    <a:solidFill>
                      <a:srgbClr val="0D0D0D"/>
                    </a:solidFill>
                    <a:effectLst/>
                    <a:uLnTx/>
                    <a:uFillTx/>
                    <a:latin typeface="Tahoma" panose="020B0604030504040204" pitchFamily="34" charset="0"/>
                    <a:ea typeface="Tahoma" panose="020B0604030504040204" pitchFamily="34" charset="0"/>
                    <a:cs typeface="Tahoma" panose="020B0604030504040204" pitchFamily="34" charset="0"/>
                  </a:rPr>
                  <a:t>. Giả thiết rằng các kết quả có thể của </a:t>
                </a:r>
                <a14:m>
                  <m:oMath xmlns:m="http://schemas.openxmlformats.org/officeDocument/2006/math">
                    <m:r>
                      <a:rPr kumimoji="0" lang="en-US" sz="4400" b="1" i="1" u="none" strike="noStrike" kern="0" cap="none" spc="0" normalizeH="0" baseline="0" noProof="0">
                        <a:ln>
                          <a:noFill/>
                        </a:ln>
                        <a:solidFill>
                          <a:srgbClr val="0D0D0D"/>
                        </a:solidFill>
                        <a:effectLst/>
                        <a:uLnTx/>
                        <a:uFillTx/>
                        <a:latin typeface="Cambria Math" panose="02040503050406030204" pitchFamily="18" charset="0"/>
                        <a:ea typeface="Calibri" panose="020F0502020204030204" pitchFamily="34" charset="0"/>
                        <a:cs typeface="Times New Roman" panose="02020603050405020304" pitchFamily="18" charset="0"/>
                      </a:rPr>
                      <m:t>𝑻</m:t>
                    </m:r>
                  </m:oMath>
                </a14:m>
                <a:r>
                  <a:rPr kumimoji="0" lang="en-US" sz="4400" b="1" i="0" u="none" strike="noStrike" kern="0" cap="none" spc="0" normalizeH="0" baseline="0" noProof="0" dirty="0">
                    <a:ln>
                      <a:noFill/>
                    </a:ln>
                    <a:solidFill>
                      <a:srgbClr val="0D0D0D"/>
                    </a:solidFill>
                    <a:effectLst/>
                    <a:uLnTx/>
                    <a:uFillTx/>
                    <a:latin typeface="Tahoma" panose="020B0604030504040204" pitchFamily="34" charset="0"/>
                    <a:ea typeface="Tahoma" panose="020B0604030504040204" pitchFamily="34" charset="0"/>
                    <a:cs typeface="Tahoma" panose="020B0604030504040204" pitchFamily="34" charset="0"/>
                  </a:rPr>
                  <a:t> là đồng khả năng. Khi đó nếu </a:t>
                </a:r>
                <a14:m>
                  <m:oMath xmlns:m="http://schemas.openxmlformats.org/officeDocument/2006/math">
                    <m:r>
                      <a:rPr kumimoji="0" lang="en-US" sz="4400" b="1" i="1" u="none" strike="noStrike" kern="0" cap="none" spc="0" normalizeH="0" baseline="0" noProof="0">
                        <a:ln>
                          <a:noFill/>
                        </a:ln>
                        <a:solidFill>
                          <a:srgbClr val="0D0D0D"/>
                        </a:solidFill>
                        <a:effectLst/>
                        <a:uLnTx/>
                        <a:uFillTx/>
                        <a:latin typeface="Cambria Math" panose="02040503050406030204" pitchFamily="18" charset="0"/>
                        <a:ea typeface="Calibri" panose="020F0502020204030204" pitchFamily="34" charset="0"/>
                        <a:cs typeface="Times New Roman" panose="02020603050405020304" pitchFamily="18" charset="0"/>
                      </a:rPr>
                      <m:t>𝑬</m:t>
                    </m:r>
                  </m:oMath>
                </a14:m>
                <a:r>
                  <a:rPr kumimoji="0" lang="en-US" sz="4400" b="1" i="0" u="none" strike="noStrike" kern="0" cap="none" spc="0" normalizeH="0" baseline="0" noProof="0" dirty="0">
                    <a:ln>
                      <a:noFill/>
                    </a:ln>
                    <a:solidFill>
                      <a:srgbClr val="0D0D0D"/>
                    </a:solidFill>
                    <a:effectLst/>
                    <a:uLnTx/>
                    <a:uFillTx/>
                    <a:latin typeface="Tahoma" panose="020B0604030504040204" pitchFamily="34" charset="0"/>
                    <a:ea typeface="Tahoma" panose="020B0604030504040204" pitchFamily="34" charset="0"/>
                    <a:cs typeface="Tahoma" panose="020B0604030504040204" pitchFamily="34" charset="0"/>
                  </a:rPr>
                  <a:t> là một biến cố liên quan đến phép thử </a:t>
                </a:r>
                <a14:m>
                  <m:oMath xmlns:m="http://schemas.openxmlformats.org/officeDocument/2006/math">
                    <m:r>
                      <a:rPr kumimoji="0" lang="en-US" sz="4400" b="1" i="1" u="none" strike="noStrike" kern="0" cap="none" spc="0" normalizeH="0" baseline="0" noProof="0">
                        <a:ln>
                          <a:noFill/>
                        </a:ln>
                        <a:solidFill>
                          <a:srgbClr val="0D0D0D"/>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4400" b="1" i="1" u="none" strike="noStrike" kern="0" cap="none" spc="0" normalizeH="0" baseline="0" noProof="0">
                        <a:ln>
                          <a:noFill/>
                        </a:ln>
                        <a:solidFill>
                          <a:srgbClr val="0D0D0D"/>
                        </a:solidFill>
                        <a:effectLst/>
                        <a:uLnTx/>
                        <a:uFillTx/>
                        <a:latin typeface="Cambria Math" panose="02040503050406030204" pitchFamily="18" charset="0"/>
                        <a:ea typeface="Calibri" panose="020F0502020204030204" pitchFamily="34" charset="0"/>
                        <a:cs typeface="Times New Roman" panose="02020603050405020304" pitchFamily="18" charset="0"/>
                      </a:rPr>
                      <m:t>𝑻</m:t>
                    </m:r>
                  </m:oMath>
                </a14:m>
                <a:r>
                  <a:rPr kumimoji="0" lang="en-US" sz="4400" b="1" i="0" u="none" strike="noStrike" kern="0" cap="none" spc="0" normalizeH="0" baseline="0" noProof="0" dirty="0">
                    <a:ln>
                      <a:noFill/>
                    </a:ln>
                    <a:solidFill>
                      <a:srgbClr val="0D0D0D"/>
                    </a:solidFill>
                    <a:effectLst/>
                    <a:uLnTx/>
                    <a:uFillTx/>
                    <a:latin typeface="Tahoma" panose="020B0604030504040204" pitchFamily="34" charset="0"/>
                    <a:ea typeface="Tahoma" panose="020B0604030504040204" pitchFamily="34" charset="0"/>
                    <a:cs typeface="Tahoma" panose="020B0604030504040204" pitchFamily="34" charset="0"/>
                  </a:rPr>
                  <a:t> thì xác suất của </a:t>
                </a:r>
                <a14:m>
                  <m:oMath xmlns:m="http://schemas.openxmlformats.org/officeDocument/2006/math">
                    <m:r>
                      <a:rPr kumimoji="0" lang="en-US" sz="4400" b="1" i="1" u="none" strike="noStrike" kern="0" cap="none" spc="0" normalizeH="0" baseline="0" noProof="0">
                        <a:ln>
                          <a:noFill/>
                        </a:ln>
                        <a:solidFill>
                          <a:srgbClr val="0D0D0D"/>
                        </a:solidFill>
                        <a:effectLst/>
                        <a:uLnTx/>
                        <a:uFillTx/>
                        <a:latin typeface="Cambria Math" panose="02040503050406030204" pitchFamily="18" charset="0"/>
                        <a:ea typeface="Calibri" panose="020F0502020204030204" pitchFamily="34" charset="0"/>
                        <a:cs typeface="Times New Roman" panose="02020603050405020304" pitchFamily="18" charset="0"/>
                      </a:rPr>
                      <m:t>𝑬</m:t>
                    </m:r>
                  </m:oMath>
                </a14:m>
                <a:r>
                  <a:rPr kumimoji="0" lang="en-US" sz="4400" b="1" i="0" u="none" strike="noStrike" kern="0" cap="none" spc="0" normalizeH="0" baseline="0" noProof="0" dirty="0">
                    <a:ln>
                      <a:noFill/>
                    </a:ln>
                    <a:solidFill>
                      <a:srgbClr val="0D0D0D"/>
                    </a:solidFill>
                    <a:effectLst/>
                    <a:uLnTx/>
                    <a:uFillTx/>
                    <a:latin typeface="Tahoma" panose="020B0604030504040204" pitchFamily="34" charset="0"/>
                    <a:ea typeface="Tahoma" panose="020B0604030504040204" pitchFamily="34" charset="0"/>
                    <a:cs typeface="Tahoma" panose="020B0604030504040204" pitchFamily="34" charset="0"/>
                  </a:rPr>
                  <a:t> được cho bởi công thức</a:t>
                </a:r>
                <a:endParaRPr kumimoji="0" lang="en-US" sz="4400" b="1" i="0" u="none" strike="noStrike" kern="0" cap="none" spc="0" normalizeH="0" baseline="0" noProof="0" dirty="0">
                  <a:ln>
                    <a:noFill/>
                  </a:ln>
                  <a:solidFill>
                    <a:sysClr val="window" lastClr="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tab pos="2971800" algn="ctr"/>
                    <a:tab pos="5943600" algn="r"/>
                  </a:tabLst>
                  <a:defRPr/>
                </a:pPr>
                <a14:m>
                  <m:oMathPara xmlns:m="http://schemas.openxmlformats.org/officeDocument/2006/math">
                    <m:oMathParaPr>
                      <m:jc m:val="centerGroup"/>
                    </m:oMathParaPr>
                    <m:oMath xmlns:m="http://schemas.openxmlformats.org/officeDocument/2006/math">
                      <m:r>
                        <a:rPr kumimoji="0" lang="nl-NL" sz="44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rPr>
                        <m:t>𝑷</m:t>
                      </m:r>
                      <m:r>
                        <a:rPr kumimoji="0" lang="nl-NL" sz="44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rPr>
                        <m:t>(</m:t>
                      </m:r>
                      <m:r>
                        <a:rPr kumimoji="0" lang="nl-NL" sz="44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rPr>
                        <m:t>𝑬</m:t>
                      </m:r>
                      <m:r>
                        <a:rPr kumimoji="0" lang="nl-NL" sz="44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rPr>
                        <m:t>)=</m:t>
                      </m:r>
                      <m:f>
                        <m:fPr>
                          <m:ctrlPr>
                            <a:rPr kumimoji="0" lang="en-US" sz="44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rPr>
                          </m:ctrlPr>
                        </m:fPr>
                        <m:num>
                          <m:r>
                            <a:rPr kumimoji="0" lang="nl-NL" sz="44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rPr>
                            <m:t>𝒏</m:t>
                          </m:r>
                          <m:r>
                            <a:rPr kumimoji="0" lang="nl-NL" sz="44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rPr>
                            <m:t>(</m:t>
                          </m:r>
                          <m:r>
                            <a:rPr kumimoji="0" lang="nl-NL" sz="44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rPr>
                            <m:t>𝑬</m:t>
                          </m:r>
                          <m:r>
                            <a:rPr kumimoji="0" lang="nl-NL" sz="44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rPr>
                            <m:t>)</m:t>
                          </m:r>
                        </m:num>
                        <m:den>
                          <m:r>
                            <a:rPr kumimoji="0" lang="nl-NL" sz="44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rPr>
                            <m:t>𝒏</m:t>
                          </m:r>
                          <m:r>
                            <a:rPr kumimoji="0" lang="nl-NL" sz="44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rPr>
                            <m:t>(</m:t>
                          </m:r>
                          <m:r>
                            <a:rPr kumimoji="0" lang="nl-NL" sz="44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rPr>
                            <m:t>𝜴</m:t>
                          </m:r>
                          <m:r>
                            <a:rPr kumimoji="0" lang="nl-NL" sz="44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rPr>
                            <m:t>)</m:t>
                          </m:r>
                        </m:den>
                      </m:f>
                      <m:r>
                        <a:rPr kumimoji="0" lang="nl-NL" sz="44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rPr>
                        <m:t>,</m:t>
                      </m:r>
                    </m:oMath>
                  </m:oMathPara>
                </a14:m>
                <a:endParaRPr kumimoji="0" lang="en-US" sz="4400" b="1" i="0" u="none" strike="noStrike" kern="0" cap="none" spc="0" normalizeH="0" baseline="0" noProof="0" dirty="0">
                  <a:ln>
                    <a:noFill/>
                  </a:ln>
                  <a:solidFill>
                    <a:srgbClr val="0000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0"/>
                  </a:spcAft>
                  <a:buClrTx/>
                  <a:buSzTx/>
                  <a:buFontTx/>
                  <a:buNone/>
                  <a:tabLst/>
                  <a:defRPr/>
                </a:pPr>
                <a:r>
                  <a:rPr kumimoji="0" lang="nl-NL" sz="4400" b="1" i="0" u="none" strike="noStrike" kern="0" cap="none" spc="0" normalizeH="0" baseline="0" noProof="0" dirty="0">
                    <a:ln>
                      <a:noFill/>
                    </a:ln>
                    <a:solidFill>
                      <a:srgbClr val="0D0D0D"/>
                    </a:solidFill>
                    <a:effectLst/>
                    <a:uLnTx/>
                    <a:uFillTx/>
                    <a:latin typeface="Tahoma" panose="020B0604030504040204" pitchFamily="34" charset="0"/>
                    <a:ea typeface="Tahoma" panose="020B0604030504040204" pitchFamily="34" charset="0"/>
                    <a:cs typeface="Tahoma" panose="020B0604030504040204" pitchFamily="34" charset="0"/>
                  </a:rPr>
                  <a:t>Trong đó </a:t>
                </a:r>
                <a14:m>
                  <m:oMath xmlns:m="http://schemas.openxmlformats.org/officeDocument/2006/math">
                    <m:r>
                      <a:rPr kumimoji="0" lang="en-US" sz="4400" b="1" i="1" u="none" strike="noStrike" kern="0" cap="none" spc="0" normalizeH="0" baseline="0" noProof="0">
                        <a:ln>
                          <a:noFill/>
                        </a:ln>
                        <a:solidFill>
                          <a:srgbClr val="0D0D0D"/>
                        </a:solidFill>
                        <a:effectLst/>
                        <a:uLnTx/>
                        <a:uFillTx/>
                        <a:latin typeface="Cambria Math" panose="02040503050406030204" pitchFamily="18" charset="0"/>
                        <a:ea typeface="Calibri" panose="020F0502020204030204" pitchFamily="34" charset="0"/>
                        <a:cs typeface="Times New Roman" panose="02020603050405020304" pitchFamily="18" charset="0"/>
                      </a:rPr>
                      <m:t>𝒏</m:t>
                    </m:r>
                    <m:r>
                      <a:rPr kumimoji="0" lang="en-US" sz="4400" b="1" i="1" u="none" strike="noStrike" kern="0" cap="none" spc="0" normalizeH="0" baseline="0" noProof="0">
                        <a:ln>
                          <a:noFill/>
                        </a:ln>
                        <a:solidFill>
                          <a:srgbClr val="0D0D0D"/>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0" cap="none" spc="0" normalizeH="0" baseline="0" noProof="0">
                        <a:ln>
                          <a:noFill/>
                        </a:ln>
                        <a:solidFill>
                          <a:srgbClr val="0D0D0D"/>
                        </a:solidFill>
                        <a:effectLst/>
                        <a:uLnTx/>
                        <a:uFillTx/>
                        <a:latin typeface="Cambria Math" panose="02040503050406030204" pitchFamily="18" charset="0"/>
                        <a:ea typeface="Calibri" panose="020F0502020204030204" pitchFamily="34" charset="0"/>
                        <a:cs typeface="Times New Roman" panose="02020603050405020304" pitchFamily="18" charset="0"/>
                      </a:rPr>
                      <m:t>𝜴</m:t>
                    </m:r>
                    <m:r>
                      <a:rPr kumimoji="0" lang="en-US" sz="4400" b="1" i="1" u="none" strike="noStrike" kern="0" cap="none" spc="0" normalizeH="0" baseline="0" noProof="0">
                        <a:ln>
                          <a:noFill/>
                        </a:ln>
                        <a:solidFill>
                          <a:srgbClr val="0D0D0D"/>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nl-NL" sz="4400" b="1" i="0" u="none" strike="noStrike" kern="0" cap="none" spc="0" normalizeH="0" baseline="0" noProof="0" dirty="0">
                    <a:ln>
                      <a:noFill/>
                    </a:ln>
                    <a:solidFill>
                      <a:srgbClr val="0D0D0D"/>
                    </a:solidFill>
                    <a:effectLst/>
                    <a:uLnTx/>
                    <a:uFillTx/>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kumimoji="0" lang="en-US" sz="4400" b="1" i="1" u="none" strike="noStrike" kern="0" cap="none" spc="0" normalizeH="0" baseline="0" noProof="0">
                        <a:ln>
                          <a:noFill/>
                        </a:ln>
                        <a:solidFill>
                          <a:srgbClr val="0D0D0D"/>
                        </a:solidFill>
                        <a:effectLst/>
                        <a:uLnTx/>
                        <a:uFillTx/>
                        <a:latin typeface="Cambria Math" panose="02040503050406030204" pitchFamily="18" charset="0"/>
                        <a:ea typeface="Calibri" panose="020F0502020204030204" pitchFamily="34" charset="0"/>
                        <a:cs typeface="Times New Roman" panose="02020603050405020304" pitchFamily="18" charset="0"/>
                      </a:rPr>
                      <m:t>𝒏</m:t>
                    </m:r>
                    <m:r>
                      <a:rPr kumimoji="0" lang="en-US" sz="4400" b="1" i="1" u="none" strike="noStrike" kern="0" cap="none" spc="0" normalizeH="0" baseline="0" noProof="0">
                        <a:ln>
                          <a:noFill/>
                        </a:ln>
                        <a:solidFill>
                          <a:srgbClr val="0D0D0D"/>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4400" b="1" i="1" u="none" strike="noStrike" kern="0" cap="none" spc="0" normalizeH="0" baseline="0" noProof="0">
                        <a:ln>
                          <a:noFill/>
                        </a:ln>
                        <a:solidFill>
                          <a:srgbClr val="0D0D0D"/>
                        </a:solidFill>
                        <a:effectLst/>
                        <a:uLnTx/>
                        <a:uFillTx/>
                        <a:latin typeface="Cambria Math" panose="02040503050406030204" pitchFamily="18" charset="0"/>
                        <a:ea typeface="Calibri" panose="020F0502020204030204" pitchFamily="34" charset="0"/>
                        <a:cs typeface="Times New Roman" panose="02020603050405020304" pitchFamily="18" charset="0"/>
                      </a:rPr>
                      <m:t>𝑬</m:t>
                    </m:r>
                    <m:r>
                      <a:rPr kumimoji="0" lang="en-US" sz="4400" b="1" i="1" u="none" strike="noStrike" kern="0" cap="none" spc="0" normalizeH="0" baseline="0" noProof="0">
                        <a:ln>
                          <a:noFill/>
                        </a:ln>
                        <a:solidFill>
                          <a:srgbClr val="0D0D0D"/>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a14:m>
                <a:r>
                  <a:rPr kumimoji="0" lang="nl-NL" sz="4400" b="1" i="0" u="none" strike="noStrike" kern="0" cap="none" spc="0" normalizeH="0" baseline="0" noProof="0" dirty="0">
                    <a:ln>
                      <a:noFill/>
                    </a:ln>
                    <a:solidFill>
                      <a:srgbClr val="0D0D0D"/>
                    </a:solidFill>
                    <a:effectLst/>
                    <a:uLnTx/>
                    <a:uFillTx/>
                    <a:latin typeface="Tahoma" panose="020B0604030504040204" pitchFamily="34" charset="0"/>
                    <a:ea typeface="Tahoma" panose="020B0604030504040204" pitchFamily="34" charset="0"/>
                    <a:cs typeface="Tahoma" panose="020B0604030504040204" pitchFamily="34" charset="0"/>
                  </a:rPr>
                  <a:t> tương ứng là số phần tử của tập </a:t>
                </a:r>
                <a14:m>
                  <m:oMath xmlns:m="http://schemas.openxmlformats.org/officeDocument/2006/math">
                    <m:r>
                      <a:rPr kumimoji="0" lang="nl-NL" sz="4400" b="1" i="1" u="none" strike="noStrike" kern="0" cap="none" spc="0" normalizeH="0" baseline="0" noProof="0">
                        <a:ln>
                          <a:noFill/>
                        </a:ln>
                        <a:solidFill>
                          <a:srgbClr val="0D0D0D"/>
                        </a:solidFill>
                        <a:effectLst/>
                        <a:uLnTx/>
                        <a:uFillTx/>
                        <a:latin typeface="Cambria Math" panose="02040503050406030204" pitchFamily="18" charset="0"/>
                        <a:ea typeface="Calibri" panose="020F0502020204030204" pitchFamily="34" charset="0"/>
                        <a:cs typeface="Times New Roman" panose="02020603050405020304" pitchFamily="18" charset="0"/>
                      </a:rPr>
                      <m:t>𝜴</m:t>
                    </m:r>
                  </m:oMath>
                </a14:m>
                <a:r>
                  <a:rPr kumimoji="0" lang="nl-NL" sz="4400" b="1" i="0" u="none" strike="noStrike" kern="0" cap="none" spc="0" normalizeH="0" baseline="0" noProof="0" dirty="0">
                    <a:ln>
                      <a:noFill/>
                    </a:ln>
                    <a:solidFill>
                      <a:srgbClr val="0D0D0D"/>
                    </a:solidFill>
                    <a:effectLst/>
                    <a:uLnTx/>
                    <a:uFillTx/>
                    <a:latin typeface="Tahoma" panose="020B0604030504040204" pitchFamily="34" charset="0"/>
                    <a:ea typeface="Tahoma" panose="020B0604030504040204" pitchFamily="34" charset="0"/>
                    <a:cs typeface="Tahoma" panose="020B0604030504040204" pitchFamily="34" charset="0"/>
                  </a:rPr>
                  <a:t> và tập </a:t>
                </a:r>
                <a14:m>
                  <m:oMath xmlns:m="http://schemas.openxmlformats.org/officeDocument/2006/math">
                    <m:r>
                      <a:rPr kumimoji="0" lang="en-US" sz="4400" b="1" i="1" u="none" strike="noStrike" kern="0" cap="none" spc="0" normalizeH="0" baseline="0" noProof="0">
                        <a:ln>
                          <a:noFill/>
                        </a:ln>
                        <a:solidFill>
                          <a:srgbClr val="0D0D0D"/>
                        </a:solidFill>
                        <a:effectLst/>
                        <a:uLnTx/>
                        <a:uFillTx/>
                        <a:latin typeface="Cambria Math" panose="02040503050406030204" pitchFamily="18" charset="0"/>
                        <a:ea typeface="Calibri" panose="020F0502020204030204" pitchFamily="34" charset="0"/>
                        <a:cs typeface="Times New Roman" panose="02020603050405020304" pitchFamily="18" charset="0"/>
                      </a:rPr>
                      <m:t>𝑬</m:t>
                    </m:r>
                  </m:oMath>
                </a14:m>
                <a:r>
                  <a:rPr kumimoji="0" lang="nl-NL" sz="4400" b="1" i="0" u="none" strike="noStrike" kern="0" cap="none" spc="0" normalizeH="0" baseline="0" noProof="0" dirty="0">
                    <a:ln>
                      <a:noFill/>
                    </a:ln>
                    <a:solidFill>
                      <a:srgbClr val="0D0D0D"/>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en-US" sz="4400" b="1" i="0" u="none" strike="noStrike" kern="0" cap="none" spc="0" normalizeH="0" baseline="0" noProof="0" dirty="0">
                  <a:ln>
                    <a:noFill/>
                  </a:ln>
                  <a:solidFill>
                    <a:sysClr val="window" lastClr="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400" b="1" i="0" u="none" strike="noStrike" kern="0" cap="none" spc="0" normalizeH="0" baseline="0" noProof="0" dirty="0">
                    <a:ln>
                      <a:noFill/>
                    </a:ln>
                    <a:solidFill>
                      <a:sysClr val="window" lastClr="FFFFFF"/>
                    </a:solidFill>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defTabSz="914400" eaLnBrk="1" fontAlgn="auto" latinLnBrk="0" hangingPunct="1">
                  <a:lnSpc>
                    <a:spcPct val="107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200" b="0" i="0" u="none" strike="noStrike" kern="0" cap="none" spc="0" normalizeH="0" baseline="0" noProof="0" dirty="0">
                  <a:ln>
                    <a:noFill/>
                  </a:ln>
                  <a:solidFill>
                    <a:sysClr val="window" lastClr="FFFF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200" b="0" i="0" u="none" strike="noStrike" kern="0" cap="none" spc="0" normalizeH="0" baseline="0" noProof="0" dirty="0">
                    <a:ln>
                      <a:noFill/>
                    </a:ln>
                    <a:solidFill>
                      <a:srgbClr val="0D0D0D"/>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200" b="0" i="0" u="none" strike="noStrike" kern="0" cap="none" spc="0" normalizeH="0" baseline="0" noProof="0" dirty="0">
                  <a:ln>
                    <a:noFill/>
                  </a:ln>
                  <a:solidFill>
                    <a:sysClr val="window" lastClr="FFFF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Rounded Corners 17"/>
              <p:cNvSpPr>
                <a:spLocks noRot="1" noChangeAspect="1" noMove="1" noResize="1" noEditPoints="1" noAdjustHandles="1" noChangeArrowheads="1" noChangeShapeType="1" noTextEdit="1"/>
              </p:cNvSpPr>
              <p:nvPr/>
            </p:nvSpPr>
            <p:spPr>
              <a:xfrm>
                <a:off x="304800" y="3048000"/>
                <a:ext cx="22783800" cy="5638799"/>
              </a:xfrm>
              <a:prstGeom prst="roundRect">
                <a:avLst/>
              </a:prstGeom>
              <a:blipFill>
                <a:blip r:embed="rId2"/>
                <a:stretch>
                  <a:fillRect t="-1834"/>
                </a:stretch>
              </a:blipFill>
              <a:ln w="12700" cap="flat" cmpd="sng" algn="ctr">
                <a:solidFill>
                  <a:srgbClr val="FFC000">
                    <a:shade val="50000"/>
                  </a:srgbClr>
                </a:solidFill>
                <a:prstDash val="solid"/>
                <a:miter lim="800000"/>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1371600" y="9144000"/>
                <a:ext cx="17068800" cy="2990306"/>
              </a:xfrm>
              <a:prstGeom prst="rect">
                <a:avLst/>
              </a:prstGeom>
            </p:spPr>
            <p:txBody>
              <a:bodyPr wrap="square">
                <a:spAutoFit/>
              </a:bodyPr>
              <a:lstStyle/>
              <a:p>
                <a:pPr>
                  <a:lnSpc>
                    <a:spcPct val="107000"/>
                  </a:lnSpc>
                  <a:spcAft>
                    <a:spcPts val="0"/>
                  </a:spcAft>
                </a:pPr>
                <a:r>
                  <a:rPr lang="nl-NL" sz="4400" b="1" dirty="0">
                    <a:solidFill>
                      <a:srgbClr val="FF0000"/>
                    </a:solidFill>
                    <a:latin typeface="Tahoma" panose="020B0604030504040204" pitchFamily="34" charset="0"/>
                    <a:ea typeface="Tahoma" panose="020B0604030504040204" pitchFamily="34" charset="0"/>
                    <a:cs typeface="Tahoma" panose="020B0604030504040204" pitchFamily="34" charset="0"/>
                  </a:rPr>
                  <a:t>Nhận xét: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nl-NL" sz="4400" b="1" dirty="0">
                    <a:effectLst/>
                    <a:latin typeface="Tahoma" panose="020B0604030504040204" pitchFamily="34" charset="0"/>
                    <a:ea typeface="Tahoma" panose="020B0604030504040204" pitchFamily="34" charset="0"/>
                    <a:cs typeface="Tahoma" panose="020B0604030504040204" pitchFamily="34" charset="0"/>
                  </a:rPr>
                  <a:t>+ Với mỗi biến cố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𝑬</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ta có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𝑷</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𝑬</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nl-NL" sz="4400" b="1" dirty="0">
                    <a:effectLst/>
                    <a:latin typeface="Tahoma" panose="020B0604030504040204" pitchFamily="34" charset="0"/>
                    <a:ea typeface="Tahoma" panose="020B0604030504040204" pitchFamily="34" charset="0"/>
                    <a:cs typeface="Tahoma" panose="020B0604030504040204" pitchFamily="34" charset="0"/>
                  </a:rPr>
                  <a:t>+ Với biến cố chắc chắn (là tập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𝜴</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ta có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𝑷</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𝜴</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nl-NL" sz="4400" b="1" dirty="0">
                    <a:effectLst/>
                    <a:latin typeface="Tahoma" panose="020B0604030504040204" pitchFamily="34" charset="0"/>
                    <a:ea typeface="Tahoma" panose="020B0604030504040204" pitchFamily="34" charset="0"/>
                    <a:cs typeface="Tahoma" panose="020B0604030504040204" pitchFamily="34" charset="0"/>
                  </a:rPr>
                  <a:t>+ Với biến cố không thể (là tập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ta có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𝑷</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𝟎</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1371600" y="9144000"/>
                <a:ext cx="17068800" cy="2990306"/>
              </a:xfrm>
              <a:prstGeom prst="rect">
                <a:avLst/>
              </a:prstGeom>
              <a:blipFill>
                <a:blip r:embed="rId3"/>
                <a:stretch>
                  <a:fillRect l="-1429" t="-4684" b="-6517"/>
                </a:stretch>
              </a:blipFill>
            </p:spPr>
            <p:txBody>
              <a:bodyPr/>
              <a:lstStyle/>
              <a:p>
                <a:r>
                  <a:rPr lang="en-US">
                    <a:noFill/>
                  </a:rPr>
                  <a:t> </a:t>
                </a:r>
              </a:p>
            </p:txBody>
          </p:sp>
        </mc:Fallback>
      </mc:AlternateContent>
      <p:sp>
        <p:nvSpPr>
          <p:cNvPr id="4" name="TextBox 3"/>
          <p:cNvSpPr txBox="1"/>
          <p:nvPr/>
        </p:nvSpPr>
        <p:spPr>
          <a:xfrm>
            <a:off x="685800" y="1759802"/>
            <a:ext cx="14097000" cy="830997"/>
          </a:xfrm>
          <a:prstGeom prst="rect">
            <a:avLst/>
          </a:prstGeom>
          <a:solidFill>
            <a:schemeClr val="accent6">
              <a:lumMod val="40000"/>
              <a:lumOff val="60000"/>
            </a:schemeClr>
          </a:solidFill>
        </p:spPr>
        <p:txBody>
          <a:bodyPr wrap="square" rtlCol="0">
            <a:spAutoFit/>
          </a:bodyPr>
          <a:lstStyle/>
          <a:p>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2. ĐỊNH NGHĨA CỔ ĐIỂN CỦA XÁC SUẤT</a:t>
            </a:r>
          </a:p>
        </p:txBody>
      </p:sp>
    </p:spTree>
    <p:extLst>
      <p:ext uri="{BB962C8B-B14F-4D97-AF65-F5344CB8AC3E}">
        <p14:creationId xmlns:p14="http://schemas.microsoft.com/office/powerpoint/2010/main" val="26284498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533400" y="1905000"/>
                <a:ext cx="23317200" cy="5004703"/>
              </a:xfrm>
              <a:prstGeom prst="rect">
                <a:avLst/>
              </a:prstGeom>
            </p:spPr>
            <p:txBody>
              <a:bodyPr wrap="square">
                <a:spAutoFit/>
              </a:bodyPr>
              <a:lstStyle/>
              <a:p>
                <a:pPr>
                  <a:lnSpc>
                    <a:spcPct val="107000"/>
                  </a:lnSpc>
                  <a:spcAft>
                    <a:spcPts val="0"/>
                  </a:spcAft>
                </a:pPr>
                <a:r>
                  <a:rPr lang="nl-NL" sz="1200" b="1" dirty="0">
                    <a:solidFill>
                      <a:srgbClr val="FF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nl-NL" sz="4400" b="1" dirty="0">
                    <a:solidFill>
                      <a:srgbClr val="FF0000"/>
                    </a:solidFill>
                    <a:highlight>
                      <a:srgbClr val="FFFF00"/>
                    </a:highlight>
                    <a:latin typeface="Tahoma" panose="020B0604030504040204" pitchFamily="34" charset="0"/>
                    <a:ea typeface="Tahoma" panose="020B0604030504040204" pitchFamily="34" charset="0"/>
                    <a:cs typeface="Tahoma" panose="020B0604030504040204" pitchFamily="34" charset="0"/>
                  </a:rPr>
                  <a:t>?  </a:t>
                </a:r>
                <a:r>
                  <a:rPr lang="nl-NL" sz="4400" b="1" dirty="0">
                    <a:solidFill>
                      <a:srgbClr val="FF0000"/>
                    </a:solidFill>
                    <a:effectLst/>
                    <a:latin typeface="Tahoma" panose="020B0604030504040204" pitchFamily="34" charset="0"/>
                    <a:ea typeface="Tahoma" panose="020B0604030504040204" pitchFamily="34" charset="0"/>
                    <a:cs typeface="Tahoma" panose="020B0604030504040204" pitchFamily="34" charset="0"/>
                  </a:rPr>
                  <a:t>  </a:t>
                </a:r>
                <a:r>
                  <a:rPr lang="nl-NL" sz="4400" b="1" dirty="0">
                    <a:effectLst/>
                    <a:latin typeface="Tahoma" panose="020B0604030504040204" pitchFamily="34" charset="0"/>
                    <a:ea typeface="Tahoma" panose="020B0604030504040204" pitchFamily="34" charset="0"/>
                    <a:cs typeface="Tahoma" panose="020B0604030504040204" pitchFamily="34" charset="0"/>
                  </a:rPr>
                  <a:t>Từ định nghĩa cổ điển của xác suất, hãy chứng minh các nhận xét trên.</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gn="ctr">
                  <a:lnSpc>
                    <a:spcPct val="107000"/>
                  </a:lnSpc>
                  <a:spcAft>
                    <a:spcPts val="0"/>
                  </a:spcAft>
                </a:pPr>
                <a:r>
                  <a:rPr lang="nl-NL" sz="4400" b="1" dirty="0">
                    <a:solidFill>
                      <a:srgbClr val="0000CC"/>
                    </a:solidFill>
                    <a:effectLst/>
                    <a:latin typeface="Tahoma" panose="020B0604030504040204" pitchFamily="34" charset="0"/>
                    <a:ea typeface="Tahoma" panose="020B0604030504040204" pitchFamily="34" charset="0"/>
                    <a:cs typeface="Tahoma" panose="020B0604030504040204" pitchFamily="34" charset="0"/>
                  </a:rPr>
                  <a:t>Lời giải</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nl-NL" sz="4400" b="1" dirty="0">
                    <a:effectLst/>
                    <a:latin typeface="Tahoma" panose="020B0604030504040204" pitchFamily="34" charset="0"/>
                    <a:ea typeface="Tahoma" panose="020B0604030504040204" pitchFamily="34" charset="0"/>
                    <a:cs typeface="Tahoma" panose="020B0604030504040204" pitchFamily="34" charset="0"/>
                  </a:rPr>
                  <a:t>Theo định nghĩa cổ điển của xác suất ta có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𝑷</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𝜴</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400" b="1" i="1">
                            <a:effectLst/>
                            <a:latin typeface="Cambria Math" panose="02040503050406030204" pitchFamily="18" charset="0"/>
                            <a:ea typeface="Calibri" panose="020F0502020204030204" pitchFamily="34" charset="0"/>
                            <a:cs typeface="Times New Roman" panose="02020603050405020304" pitchFamily="18" charset="0"/>
                          </a:rPr>
                          <m:t>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𝜴</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num>
                      <m:den>
                        <m:r>
                          <a:rPr lang="nl-NL" sz="4400" b="1" i="1">
                            <a:effectLst/>
                            <a:latin typeface="Cambria Math" panose="02040503050406030204" pitchFamily="18" charset="0"/>
                            <a:ea typeface="Calibri" panose="020F0502020204030204" pitchFamily="34" charset="0"/>
                            <a:cs typeface="Times New Roman" panose="02020603050405020304" pitchFamily="18" charset="0"/>
                          </a:rPr>
                          <m:t>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𝜴</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a:t>
                </a:r>
              </a:p>
              <a:p>
                <a:pPr>
                  <a:lnSpc>
                    <a:spcPct val="107000"/>
                  </a:lnSpc>
                  <a:spcAft>
                    <a:spcPts val="0"/>
                  </a:spcAft>
                </a:pP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𝑷</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400" b="1" i="1">
                            <a:effectLst/>
                            <a:latin typeface="Cambria Math" panose="02040503050406030204" pitchFamily="18" charset="0"/>
                            <a:ea typeface="Calibri" panose="020F0502020204030204" pitchFamily="34" charset="0"/>
                            <a:cs typeface="Times New Roman" panose="02020603050405020304" pitchFamily="18" charset="0"/>
                          </a:rPr>
                          <m:t>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num>
                      <m:den>
                        <m:r>
                          <a:rPr lang="nl-NL" sz="4400" b="1" i="1">
                            <a:effectLst/>
                            <a:latin typeface="Cambria Math" panose="02040503050406030204" pitchFamily="18" charset="0"/>
                            <a:ea typeface="Calibri" panose="020F0502020204030204" pitchFamily="34" charset="0"/>
                            <a:cs typeface="Times New Roman" panose="02020603050405020304" pitchFamily="18" charset="0"/>
                          </a:rPr>
                          <m:t>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𝜴</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400" b="1" i="1">
                            <a:effectLst/>
                            <a:latin typeface="Cambria Math" panose="02040503050406030204" pitchFamily="18" charset="0"/>
                            <a:ea typeface="Calibri" panose="020F0502020204030204" pitchFamily="34" charset="0"/>
                            <a:cs typeface="Times New Roman" panose="02020603050405020304" pitchFamily="18" charset="0"/>
                          </a:rPr>
                          <m:t>𝟎</m:t>
                        </m:r>
                      </m:num>
                      <m:den>
                        <m:r>
                          <a:rPr lang="nl-NL" sz="4400" b="1" i="1">
                            <a:effectLst/>
                            <a:latin typeface="Cambria Math" panose="02040503050406030204" pitchFamily="18" charset="0"/>
                            <a:ea typeface="Calibri" panose="020F0502020204030204" pitchFamily="34" charset="0"/>
                            <a:cs typeface="Times New Roman" panose="02020603050405020304" pitchFamily="18" charset="0"/>
                          </a:rPr>
                          <m:t>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𝜴</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𝟎</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vì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𝟎</m:t>
                    </m:r>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nl-NL" sz="4400" b="1" dirty="0">
                    <a:effectLst/>
                    <a:latin typeface="Tahoma" panose="020B0604030504040204" pitchFamily="34" charset="0"/>
                    <a:ea typeface="Tahoma" panose="020B0604030504040204" pitchFamily="34" charset="0"/>
                    <a:cs typeface="Tahoma" panose="020B0604030504040204" pitchFamily="34" charset="0"/>
                  </a:rPr>
                  <a:t> Lại có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𝑬</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𝜴</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nên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𝑬</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𝜴</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do đó </a:t>
                </a:r>
                <a14:m>
                  <m:oMath xmlns:m="http://schemas.openxmlformats.org/officeDocument/2006/math">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400" b="1" i="1">
                            <a:effectLst/>
                            <a:latin typeface="Cambria Math" panose="02040503050406030204" pitchFamily="18" charset="0"/>
                            <a:ea typeface="Calibri" panose="020F0502020204030204" pitchFamily="34" charset="0"/>
                            <a:cs typeface="Times New Roman" panose="02020603050405020304" pitchFamily="18" charset="0"/>
                          </a:rPr>
                          <m:t>𝟎</m:t>
                        </m:r>
                      </m:num>
                      <m:den>
                        <m:r>
                          <a:rPr lang="nl-NL" sz="4400" b="1" i="1">
                            <a:effectLst/>
                            <a:latin typeface="Cambria Math" panose="02040503050406030204" pitchFamily="18" charset="0"/>
                            <a:ea typeface="Calibri" panose="020F0502020204030204" pitchFamily="34" charset="0"/>
                            <a:cs typeface="Times New Roman" panose="02020603050405020304" pitchFamily="18" charset="0"/>
                          </a:rPr>
                          <m:t>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𝜴</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400" b="1" i="1">
                            <a:effectLst/>
                            <a:latin typeface="Cambria Math" panose="02040503050406030204" pitchFamily="18" charset="0"/>
                            <a:ea typeface="Calibri" panose="020F0502020204030204" pitchFamily="34" charset="0"/>
                            <a:cs typeface="Times New Roman" panose="02020603050405020304" pitchFamily="18" charset="0"/>
                          </a:rPr>
                          <m:t>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𝑬</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num>
                      <m:den>
                        <m:r>
                          <a:rPr lang="nl-NL" sz="4400" b="1" i="1">
                            <a:effectLst/>
                            <a:latin typeface="Cambria Math" panose="02040503050406030204" pitchFamily="18" charset="0"/>
                            <a:ea typeface="Calibri" panose="020F0502020204030204" pitchFamily="34" charset="0"/>
                            <a:cs typeface="Times New Roman" panose="02020603050405020304" pitchFamily="18" charset="0"/>
                          </a:rPr>
                          <m:t>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𝜴</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400" b="1" i="1">
                            <a:effectLst/>
                            <a:latin typeface="Cambria Math" panose="02040503050406030204" pitchFamily="18" charset="0"/>
                            <a:ea typeface="Calibri" panose="020F0502020204030204" pitchFamily="34" charset="0"/>
                            <a:cs typeface="Times New Roman" panose="02020603050405020304" pitchFamily="18" charset="0"/>
                          </a:rPr>
                          <m:t>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𝜴</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num>
                      <m:den>
                        <m:r>
                          <a:rPr lang="nl-NL" sz="4400" b="1" i="1">
                            <a:effectLst/>
                            <a:latin typeface="Cambria Math" panose="02040503050406030204" pitchFamily="18" charset="0"/>
                            <a:ea typeface="Calibri" panose="020F0502020204030204" pitchFamily="34" charset="0"/>
                            <a:cs typeface="Times New Roman" panose="02020603050405020304" pitchFamily="18" charset="0"/>
                          </a:rPr>
                          <m:t>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𝜴</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𝟎</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𝑷</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𝑬</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533400" y="1905000"/>
                <a:ext cx="23317200" cy="5004703"/>
              </a:xfrm>
              <a:prstGeom prst="rect">
                <a:avLst/>
              </a:prstGeom>
              <a:blipFill>
                <a:blip r:embed="rId2"/>
                <a:stretch>
                  <a:fillRect l="-1072" t="-2927"/>
                </a:stretch>
              </a:blipFill>
            </p:spPr>
            <p:txBody>
              <a:bodyPr/>
              <a:lstStyle/>
              <a:p>
                <a:r>
                  <a:rPr lang="en-US">
                    <a:noFill/>
                  </a:rPr>
                  <a:t> </a:t>
                </a:r>
              </a:p>
            </p:txBody>
          </p:sp>
        </mc:Fallback>
      </mc:AlternateContent>
    </p:spTree>
    <p:extLst>
      <p:ext uri="{BB962C8B-B14F-4D97-AF65-F5344CB8AC3E}">
        <p14:creationId xmlns:p14="http://schemas.microsoft.com/office/powerpoint/2010/main" val="11894368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arn(inVertical)">
                                      <p:cBhvr>
                                        <p:cTn id="20" dur="500"/>
                                        <p:tgtEl>
                                          <p:spTgt spid="5">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arn(inVertical)">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152400" y="1596480"/>
            <a:ext cx="625244" cy="238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4400"/>
          </a:p>
        </p:txBody>
      </p:sp>
      <p:sp>
        <p:nvSpPr>
          <p:cNvPr id="9" name="Rectangle 10"/>
          <p:cNvSpPr>
            <a:spLocks noChangeArrowheads="1"/>
          </p:cNvSpPr>
          <p:nvPr/>
        </p:nvSpPr>
        <p:spPr bwMode="auto">
          <a:xfrm>
            <a:off x="152400" y="2145755"/>
            <a:ext cx="625244" cy="238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4400"/>
          </a:p>
        </p:txBody>
      </p:sp>
      <mc:AlternateContent xmlns:mc="http://schemas.openxmlformats.org/markup-compatibility/2006" xmlns:a14="http://schemas.microsoft.com/office/drawing/2010/main">
        <mc:Choice Requires="a14">
          <p:sp>
            <p:nvSpPr>
              <p:cNvPr id="10" name="Rectangle 9"/>
              <p:cNvSpPr/>
              <p:nvPr/>
            </p:nvSpPr>
            <p:spPr>
              <a:xfrm>
                <a:off x="777644" y="2611839"/>
                <a:ext cx="22920556" cy="1541319"/>
              </a:xfrm>
              <a:prstGeom prst="rect">
                <a:avLst/>
              </a:prstGeom>
              <a:gradFill>
                <a:gsLst>
                  <a:gs pos="100000">
                    <a:schemeClr val="accent6">
                      <a:lumMod val="40000"/>
                      <a:lumOff val="60000"/>
                    </a:schemeClr>
                  </a:gs>
                  <a:gs pos="87000">
                    <a:schemeClr val="accent1">
                      <a:lumMod val="45000"/>
                      <a:lumOff val="55000"/>
                    </a:schemeClr>
                  </a:gs>
                  <a:gs pos="40000">
                    <a:schemeClr val="accent6">
                      <a:lumMod val="20000"/>
                      <a:lumOff val="80000"/>
                    </a:schemeClr>
                  </a:gs>
                  <a:gs pos="100000">
                    <a:schemeClr val="accent1">
                      <a:lumMod val="30000"/>
                      <a:lumOff val="70000"/>
                    </a:schemeClr>
                  </a:gs>
                </a:gsLst>
                <a:lin ang="5400000" scaled="1"/>
              </a:gradFill>
            </p:spPr>
            <p:txBody>
              <a:bodyPr wrap="square">
                <a:spAutoFit/>
              </a:bodyPr>
              <a:lstStyle/>
              <a:p>
                <a:pPr>
                  <a:lnSpc>
                    <a:spcPct val="107000"/>
                  </a:lnSpc>
                  <a:spcAft>
                    <a:spcPts val="0"/>
                  </a:spcAft>
                </a:pPr>
                <a:r>
                  <a:rPr lang="nl-NL" sz="4400" b="1" dirty="0">
                    <a:latin typeface="Tahoma" panose="020B0604030504040204" pitchFamily="34" charset="0"/>
                    <a:ea typeface="Tahoma" panose="020B0604030504040204" pitchFamily="34" charset="0"/>
                    <a:cs typeface="Tahoma" panose="020B0604030504040204" pitchFamily="34" charset="0"/>
                  </a:rPr>
                  <a:t>Gieo một đồng xu cân đối liên tiếp ba lần. Gọi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𝑬</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là biến cố: “Có hai lần xuất hiện mặt sấp và một lần xuất hiện mặt ngửa”. Tính xác suất của biến cố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𝑬</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777644" y="2611839"/>
                <a:ext cx="22920556" cy="1541319"/>
              </a:xfrm>
              <a:prstGeom prst="rect">
                <a:avLst/>
              </a:prstGeom>
              <a:blipFill>
                <a:blip r:embed="rId2"/>
                <a:stretch>
                  <a:fillRect l="-1090" t="-9091" b="-1383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777644" y="4541220"/>
                <a:ext cx="23301556" cy="6317820"/>
              </a:xfrm>
              <a:prstGeom prst="rect">
                <a:avLst/>
              </a:prstGeom>
            </p:spPr>
            <p:txBody>
              <a:bodyPr wrap="square">
                <a:spAutoFit/>
              </a:bodyPr>
              <a:lstStyle/>
              <a:p>
                <a:pPr algn="ctr">
                  <a:lnSpc>
                    <a:spcPct val="107000"/>
                  </a:lnSpc>
                  <a:spcAft>
                    <a:spcPts val="0"/>
                  </a:spcAft>
                </a:pPr>
                <a:r>
                  <a:rPr lang="nl-NL" sz="4400" b="1" dirty="0">
                    <a:solidFill>
                      <a:srgbClr val="0000CC"/>
                    </a:solidFill>
                    <a:latin typeface="Tahoma" panose="020B0604030504040204" pitchFamily="34" charset="0"/>
                    <a:ea typeface="Tahoma" panose="020B0604030504040204" pitchFamily="34" charset="0"/>
                    <a:cs typeface="Tahoma" panose="020B0604030504040204" pitchFamily="34" charset="0"/>
                  </a:rPr>
                  <a:t>Lời giải</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nl-NL" sz="4400" b="1" dirty="0">
                    <a:effectLst/>
                    <a:latin typeface="Tahoma" panose="020B0604030504040204" pitchFamily="34" charset="0"/>
                    <a:ea typeface="Tahoma" panose="020B0604030504040204" pitchFamily="34" charset="0"/>
                    <a:cs typeface="Tahoma" panose="020B0604030504040204" pitchFamily="34" charset="0"/>
                  </a:rPr>
                  <a:t>Kí hiệu S và N tương ứng là đồng xu ra mặt sấp và đồng xu ra mặt ngửa.</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nl-NL" sz="4400" b="1" dirty="0">
                    <a:effectLst/>
                    <a:latin typeface="Tahoma" panose="020B0604030504040204" pitchFamily="34" charset="0"/>
                    <a:ea typeface="Tahoma" panose="020B0604030504040204" pitchFamily="34" charset="0"/>
                    <a:cs typeface="Tahoma" panose="020B0604030504040204" pitchFamily="34" charset="0"/>
                  </a:rPr>
                  <a:t>Không gian mẫu </a:t>
                </a:r>
              </a:p>
              <a:p>
                <a:pPr>
                  <a:lnSpc>
                    <a:spcPct val="107000"/>
                  </a:lnSpc>
                  <a:spcAft>
                    <a:spcPts val="0"/>
                  </a:spcAft>
                </a:pP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𝜴</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{SSN; SNS; SNN; SSS; NSN; NNS; NNN; NSS}.</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𝑬</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{SSN; SNS; NSS}</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nl-NL" sz="4400" b="1" dirty="0">
                    <a:effectLst/>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𝜴</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𝟖</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𝑬</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𝟑</m:t>
                    </m:r>
                  </m:oMath>
                </a14:m>
                <a:r>
                  <a:rPr lang="nl-NL" sz="4400" b="1" dirty="0">
                    <a:effectLst/>
                    <a:latin typeface="Tahoma" panose="020B0604030504040204" pitchFamily="34" charset="0"/>
                    <a:ea typeface="Tahoma" panose="020B0604030504040204" pitchFamily="34" charset="0"/>
                    <a:cs typeface="Tahoma" panose="020B0604030504040204" pitchFamily="34" charset="0"/>
                  </a:rPr>
                  <a:t>. </a:t>
                </a:r>
              </a:p>
              <a:p>
                <a:pPr>
                  <a:lnSpc>
                    <a:spcPct val="107000"/>
                  </a:lnSpc>
                  <a:spcAft>
                    <a:spcPts val="0"/>
                  </a:spcAft>
                </a:pPr>
                <a:r>
                  <a:rPr lang="nl-NL" sz="4400" b="1" dirty="0">
                    <a:effectLst/>
                    <a:latin typeface="Tahoma" panose="020B0604030504040204" pitchFamily="34" charset="0"/>
                    <a:ea typeface="Tahoma" panose="020B0604030504040204" pitchFamily="34" charset="0"/>
                    <a:cs typeface="Tahoma" panose="020B0604030504040204" pitchFamily="34" charset="0"/>
                  </a:rPr>
                  <a:t>Do đồng xu cân đối nên các kết quả có thể là đồng khả năng.</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nl-NL" sz="4400" b="1" dirty="0">
                    <a:effectLst/>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r>
                      <a:rPr lang="nl-NL" sz="4400" b="1" i="1">
                        <a:effectLst/>
                        <a:latin typeface="Cambria Math" panose="02040503050406030204" pitchFamily="18" charset="0"/>
                        <a:ea typeface="Calibri" panose="020F0502020204030204" pitchFamily="34" charset="0"/>
                        <a:cs typeface="Times New Roman" panose="02020603050405020304" pitchFamily="18" charset="0"/>
                      </a:rPr>
                      <m:t>𝑷</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𝑬</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400" b="1" i="1">
                            <a:effectLst/>
                            <a:latin typeface="Cambria Math" panose="02040503050406030204" pitchFamily="18" charset="0"/>
                            <a:ea typeface="Calibri" panose="020F0502020204030204" pitchFamily="34" charset="0"/>
                            <a:cs typeface="Times New Roman" panose="02020603050405020304" pitchFamily="18" charset="0"/>
                          </a:rPr>
                          <m:t>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𝑬</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num>
                      <m:den>
                        <m:r>
                          <a:rPr lang="nl-NL" sz="4400" b="1" i="1">
                            <a:effectLst/>
                            <a:latin typeface="Cambria Math" panose="02040503050406030204" pitchFamily="18" charset="0"/>
                            <a:ea typeface="Calibri" panose="020F0502020204030204" pitchFamily="34" charset="0"/>
                            <a:cs typeface="Times New Roman" panose="02020603050405020304" pitchFamily="18" charset="0"/>
                          </a:rPr>
                          <m:t>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𝜴</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den>
                    </m:f>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400" b="1" i="1">
                            <a:effectLst/>
                            <a:latin typeface="Cambria Math" panose="02040503050406030204" pitchFamily="18" charset="0"/>
                            <a:ea typeface="Calibri" panose="020F0502020204030204" pitchFamily="34" charset="0"/>
                            <a:cs typeface="Times New Roman" panose="02020603050405020304" pitchFamily="18" charset="0"/>
                          </a:rPr>
                          <m:t>𝟑</m:t>
                        </m:r>
                      </m:num>
                      <m:den>
                        <m:r>
                          <a:rPr lang="nl-NL" sz="4400" b="1" i="1">
                            <a:effectLst/>
                            <a:latin typeface="Cambria Math" panose="02040503050406030204" pitchFamily="18" charset="0"/>
                            <a:ea typeface="Calibri" panose="020F0502020204030204" pitchFamily="34" charset="0"/>
                            <a:cs typeface="Times New Roman" panose="02020603050405020304" pitchFamily="18" charset="0"/>
                          </a:rPr>
                          <m:t>𝟖</m:t>
                        </m:r>
                      </m:den>
                    </m:f>
                  </m:oMath>
                </a14:m>
                <a:r>
                  <a:rPr lang="nl-NL" sz="4400" b="1" dirty="0">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777644" y="4541220"/>
                <a:ext cx="23301556" cy="6317820"/>
              </a:xfrm>
              <a:prstGeom prst="rect">
                <a:avLst/>
              </a:prstGeom>
              <a:blipFill>
                <a:blip r:embed="rId3"/>
                <a:stretch>
                  <a:fillRect l="-1073" t="-2317"/>
                </a:stretch>
              </a:blipFill>
            </p:spPr>
            <p:txBody>
              <a:bodyPr/>
              <a:lstStyle/>
              <a:p>
                <a:r>
                  <a:rPr lang="en-US">
                    <a:noFill/>
                  </a:rPr>
                  <a:t> </a:t>
                </a:r>
              </a:p>
            </p:txBody>
          </p:sp>
        </mc:Fallback>
      </mc:AlternateContent>
      <p:sp>
        <p:nvSpPr>
          <p:cNvPr id="6" name="TextBox 56">
            <a:extLst>
              <a:ext uri="{FF2B5EF4-FFF2-40B4-BE49-F238E27FC236}">
                <a16:creationId xmlns:a16="http://schemas.microsoft.com/office/drawing/2014/main" id="{23879C24-27F8-5C48-5C02-0AF808E86460}"/>
              </a:ext>
            </a:extLst>
          </p:cNvPr>
          <p:cNvSpPr txBox="1">
            <a:spLocks noChangeArrowheads="1"/>
          </p:cNvSpPr>
          <p:nvPr/>
        </p:nvSpPr>
        <p:spPr bwMode="auto">
          <a:xfrm>
            <a:off x="465022" y="1793240"/>
            <a:ext cx="4002073" cy="78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Ví dụ 4</a:t>
            </a:r>
            <a:r>
              <a:rPr kumimoji="0" lang="en-US" altLang="en-US" sz="44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7" name="Group 6"/>
          <p:cNvGrpSpPr/>
          <p:nvPr/>
        </p:nvGrpSpPr>
        <p:grpSpPr>
          <a:xfrm>
            <a:off x="290662" y="1887235"/>
            <a:ext cx="3432856" cy="1219200"/>
            <a:chOff x="22440" y="52193"/>
            <a:chExt cx="870778" cy="320224"/>
          </a:xfrm>
        </p:grpSpPr>
        <p:grpSp>
          <p:nvGrpSpPr>
            <p:cNvPr id="8" name="Group 7"/>
            <p:cNvGrpSpPr/>
            <p:nvPr/>
          </p:nvGrpSpPr>
          <p:grpSpPr>
            <a:xfrm>
              <a:off x="22440" y="59287"/>
              <a:ext cx="850471" cy="159855"/>
              <a:chOff x="31572" y="60276"/>
              <a:chExt cx="1196628" cy="197828"/>
            </a:xfrm>
          </p:grpSpPr>
          <p:sp>
            <p:nvSpPr>
              <p:cNvPr id="13" name="Arrow: Pentagon 135"/>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en-US" sz="4400" b="1" kern="1200">
                    <a:solidFill>
                      <a:srgbClr val="0000CC"/>
                    </a:solidFill>
                    <a:effectLst/>
                    <a:ea typeface="Calibri" panose="020F0502020204030204" pitchFamily="34"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Arrow: Chevron 136"/>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400"/>
              </a:p>
            </p:txBody>
          </p:sp>
          <p:sp>
            <p:nvSpPr>
              <p:cNvPr id="15" name="Arrow: Chevron 137"/>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400"/>
              </a:p>
            </p:txBody>
          </p:sp>
        </p:grpSp>
        <p:sp>
          <p:nvSpPr>
            <p:cNvPr id="12" name="TextBox 56"/>
            <p:cNvSpPr txBox="1"/>
            <p:nvPr/>
          </p:nvSpPr>
          <p:spPr>
            <a:xfrm>
              <a:off x="208522" y="52193"/>
              <a:ext cx="684696" cy="320224"/>
            </a:xfrm>
            <a:prstGeom prst="rect">
              <a:avLst/>
            </a:prstGeom>
            <a:noFill/>
          </p:spPr>
          <p:txBody>
            <a:bodyPr wrap="square">
              <a:noAutofit/>
            </a:bodyPr>
            <a:lstStyle/>
            <a:p>
              <a:pPr>
                <a:lnSpc>
                  <a:spcPct val="107000"/>
                </a:lnSpc>
                <a:spcAft>
                  <a:spcPts val="800"/>
                </a:spcAft>
              </a:pPr>
              <a:r>
                <a:rPr lang="en-US" sz="44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Ví dụ </a:t>
              </a:r>
              <a:r>
                <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4</a:t>
              </a:r>
              <a:r>
                <a:rPr lang="en-US" sz="44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lang="en-US" sz="4400" dirty="0">
                <a:effectLst/>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7174338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160" y="6729158"/>
            <a:ext cx="6248400" cy="5970412"/>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3"/>
          <p:cNvSpPr txBox="1"/>
          <p:nvPr/>
        </p:nvSpPr>
        <p:spPr>
          <a:xfrm>
            <a:off x="4843145" y="5182870"/>
            <a:ext cx="1912620" cy="131064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23"/>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sz="4400"/>
          </a:p>
        </p:txBody>
      </p:sp>
      <p:sp>
        <p:nvSpPr>
          <p:cNvPr id="21" name="Rectangle 26"/>
          <p:cNvSpPr>
            <a:spLocks noChangeArrowheads="1"/>
          </p:cNvSpPr>
          <p:nvPr/>
        </p:nvSpPr>
        <p:spPr bwMode="auto">
          <a:xfrm>
            <a:off x="389722" y="2574174"/>
            <a:ext cx="9920138" cy="4154984"/>
          </a:xfrm>
          <a:prstGeom prst="rect">
            <a:avLst/>
          </a:prstGeom>
          <a:gradFill>
            <a:gsLst>
              <a:gs pos="100000">
                <a:schemeClr val="accent6">
                  <a:lumMod val="40000"/>
                  <a:lumOff val="60000"/>
                </a:schemeClr>
              </a:gs>
              <a:gs pos="87000">
                <a:schemeClr val="accent1">
                  <a:lumMod val="45000"/>
                  <a:lumOff val="55000"/>
                </a:schemeClr>
              </a:gs>
              <a:gs pos="40000">
                <a:schemeClr val="accent6">
                  <a:lumMod val="20000"/>
                  <a:lumOff val="80000"/>
                </a:schemeClr>
              </a:gs>
              <a:gs pos="100000">
                <a:schemeClr val="accent1">
                  <a:lumMod val="30000"/>
                  <a:lumOff val="70000"/>
                </a:schemeClr>
              </a:gs>
            </a:gsLst>
            <a:lin ang="5400000" scaled="1"/>
          </a:gra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Hai túi</a:t>
            </a:r>
            <a:r>
              <a:rPr kumimoji="0" lang="en-US" altLang="en-US" sz="4400" b="1" i="0" u="none" strike="noStrike" cap="none" normalizeH="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alt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I, II được chứa các tấm thẻ được đánh </a:t>
            </a:r>
            <a:r>
              <a:rPr lang="en-US" altLang="en-US" sz="4400" b="1" dirty="0" err="1">
                <a:solidFill>
                  <a:srgbClr val="000000"/>
                </a:solidFill>
                <a:latin typeface="Tahoma" panose="020B0604030504040204" pitchFamily="34" charset="0"/>
                <a:ea typeface="Tahoma" panose="020B0604030504040204" pitchFamily="34" charset="0"/>
                <a:cs typeface="Tahoma" panose="020B0604030504040204" pitchFamily="34" charset="0"/>
              </a:rPr>
              <a:t>số.</a:t>
            </a:r>
            <a:r>
              <a:rPr kumimoji="0" lang="en-US" altLang="en-US" sz="44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Túi</a:t>
            </a:r>
            <a:r>
              <a:rPr kumimoji="0" lang="en-US" altLang="en-US" sz="4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I: {1; 2; 3; 4; 5},</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túi II: {1; 2; 3; 4}. Rút ngẫu nhiên một tấm thẻ từ mỗi túi I và II.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Tính xác suất để tổng hai số trên hai tấm thẻ lớn hơn 6.</a:t>
            </a:r>
            <a:endPar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24" name="Group 23"/>
          <p:cNvGrpSpPr/>
          <p:nvPr/>
        </p:nvGrpSpPr>
        <p:grpSpPr>
          <a:xfrm>
            <a:off x="290662" y="1752600"/>
            <a:ext cx="3352800" cy="1219200"/>
            <a:chOff x="22440" y="16831"/>
            <a:chExt cx="850471" cy="320224"/>
          </a:xfrm>
        </p:grpSpPr>
        <p:grpSp>
          <p:nvGrpSpPr>
            <p:cNvPr id="25" name="Group 24"/>
            <p:cNvGrpSpPr/>
            <p:nvPr/>
          </p:nvGrpSpPr>
          <p:grpSpPr>
            <a:xfrm>
              <a:off x="22440" y="59287"/>
              <a:ext cx="850471" cy="159855"/>
              <a:chOff x="31572" y="60276"/>
              <a:chExt cx="1196628" cy="197828"/>
            </a:xfrm>
          </p:grpSpPr>
          <p:sp>
            <p:nvSpPr>
              <p:cNvPr id="27" name="Arrow: Pentagon 135"/>
              <p:cNvSpPr/>
              <p:nvPr/>
            </p:nvSpPr>
            <p:spPr>
              <a:xfrm>
                <a:off x="204585" y="62042"/>
                <a:ext cx="1023615" cy="196062"/>
              </a:xfrm>
              <a:prstGeom prst="homePlate">
                <a:avLst/>
              </a:prstGeom>
              <a:solidFill>
                <a:srgbClr val="FCFFEF"/>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6000"/>
                  </a:lnSpc>
                  <a:spcAft>
                    <a:spcPts val="800"/>
                  </a:spcAft>
                </a:pPr>
                <a:r>
                  <a:rPr lang="en-US" sz="4400" b="1" kern="1200">
                    <a:solidFill>
                      <a:srgbClr val="0000CC"/>
                    </a:solidFill>
                    <a:effectLst/>
                    <a:ea typeface="Calibri" panose="020F0502020204030204" pitchFamily="34"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8" name="Arrow: Chevron 136"/>
              <p:cNvSpPr/>
              <p:nvPr/>
            </p:nvSpPr>
            <p:spPr>
              <a:xfrm>
                <a:off x="31572" y="60341"/>
                <a:ext cx="162630" cy="19606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400"/>
              </a:p>
            </p:txBody>
          </p:sp>
          <p:sp>
            <p:nvSpPr>
              <p:cNvPr id="29" name="Arrow: Chevron 137"/>
              <p:cNvSpPr/>
              <p:nvPr/>
            </p:nvSpPr>
            <p:spPr>
              <a:xfrm>
                <a:off x="116273" y="60276"/>
                <a:ext cx="176766" cy="196062"/>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400"/>
              </a:p>
            </p:txBody>
          </p:sp>
        </p:grpSp>
        <p:sp>
          <p:nvSpPr>
            <p:cNvPr id="26" name="TextBox 56"/>
            <p:cNvSpPr txBox="1"/>
            <p:nvPr/>
          </p:nvSpPr>
          <p:spPr>
            <a:xfrm>
              <a:off x="188215" y="16831"/>
              <a:ext cx="684696" cy="320224"/>
            </a:xfrm>
            <a:prstGeom prst="rect">
              <a:avLst/>
            </a:prstGeom>
            <a:noFill/>
          </p:spPr>
          <p:txBody>
            <a:bodyPr wrap="square">
              <a:noAutofit/>
            </a:bodyPr>
            <a:lstStyle/>
            <a:p>
              <a:pPr>
                <a:lnSpc>
                  <a:spcPct val="107000"/>
                </a:lnSpc>
                <a:spcAft>
                  <a:spcPts val="800"/>
                </a:spcAft>
              </a:pPr>
              <a:r>
                <a:rPr lang="en-US" sz="44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Ví dụ </a:t>
              </a:r>
              <a:r>
                <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5</a:t>
              </a:r>
              <a:r>
                <a:rPr lang="en-US" sz="44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a:t>
              </a:r>
              <a:endParaRPr lang="en-US" sz="4400" dirty="0">
                <a:effectLst/>
                <a:latin typeface="Tahoma" panose="020B0604030504040204" pitchFamily="34" charset="0"/>
                <a:ea typeface="Tahoma" panose="020B0604030504040204" pitchFamily="34" charset="0"/>
                <a:cs typeface="Tahoma" panose="020B0604030504040204" pitchFamily="34" charset="0"/>
              </a:endParaRPr>
            </a:p>
          </p:txBody>
        </p:sp>
      </p:grpSp>
      <p:graphicFrame>
        <p:nvGraphicFramePr>
          <p:cNvPr id="22" name="Table 21"/>
          <p:cNvGraphicFramePr>
            <a:graphicFrameLocks noGrp="1"/>
          </p:cNvGraphicFramePr>
          <p:nvPr>
            <p:extLst>
              <p:ext uri="{D42A27DB-BD31-4B8C-83A1-F6EECF244321}">
                <p14:modId xmlns:p14="http://schemas.microsoft.com/office/powerpoint/2010/main" val="4119724092"/>
              </p:ext>
            </p:extLst>
          </p:nvPr>
        </p:nvGraphicFramePr>
        <p:xfrm>
          <a:off x="11580822" y="2971800"/>
          <a:ext cx="11423419" cy="4553322"/>
        </p:xfrm>
        <a:graphic>
          <a:graphicData uri="http://schemas.openxmlformats.org/drawingml/2006/table">
            <a:tbl>
              <a:tblPr firstRow="1" firstCol="1" bandRow="1">
                <a:effectLst>
                  <a:outerShdw blurRad="50800" dist="50800" dir="5400000" algn="ctr" rotWithShape="0">
                    <a:schemeClr val="accent1"/>
                  </a:outerShdw>
                </a:effectLst>
              </a:tblPr>
              <a:tblGrid>
                <a:gridCol w="1890071">
                  <a:extLst>
                    <a:ext uri="{9D8B030D-6E8A-4147-A177-3AD203B41FA5}">
                      <a16:colId xmlns:a16="http://schemas.microsoft.com/office/drawing/2014/main" val="1432284122"/>
                    </a:ext>
                  </a:extLst>
                </a:gridCol>
                <a:gridCol w="2383337">
                  <a:extLst>
                    <a:ext uri="{9D8B030D-6E8A-4147-A177-3AD203B41FA5}">
                      <a16:colId xmlns:a16="http://schemas.microsoft.com/office/drawing/2014/main" val="3102672764"/>
                    </a:ext>
                  </a:extLst>
                </a:gridCol>
                <a:gridCol w="2383337">
                  <a:extLst>
                    <a:ext uri="{9D8B030D-6E8A-4147-A177-3AD203B41FA5}">
                      <a16:colId xmlns:a16="http://schemas.microsoft.com/office/drawing/2014/main" val="2978246865"/>
                    </a:ext>
                  </a:extLst>
                </a:gridCol>
                <a:gridCol w="2383337">
                  <a:extLst>
                    <a:ext uri="{9D8B030D-6E8A-4147-A177-3AD203B41FA5}">
                      <a16:colId xmlns:a16="http://schemas.microsoft.com/office/drawing/2014/main" val="1495244495"/>
                    </a:ext>
                  </a:extLst>
                </a:gridCol>
                <a:gridCol w="2383337">
                  <a:extLst>
                    <a:ext uri="{9D8B030D-6E8A-4147-A177-3AD203B41FA5}">
                      <a16:colId xmlns:a16="http://schemas.microsoft.com/office/drawing/2014/main" val="2957702047"/>
                    </a:ext>
                  </a:extLst>
                </a:gridCol>
              </a:tblGrid>
              <a:tr h="1709722">
                <a:tc>
                  <a:txBody>
                    <a:bodyPr/>
                    <a:lstStyle/>
                    <a:p>
                      <a:pPr algn="ctr">
                        <a:lnSpc>
                          <a:spcPct val="100000"/>
                        </a:lnSpc>
                        <a:spcAft>
                          <a:spcPts val="0"/>
                        </a:spcAft>
                      </a:pPr>
                      <a:r>
                        <a:rPr lang="en-US"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Túi II</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pPr>
                      <a:r>
                        <a:rPr lang="en-US" sz="36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Túi I</a:t>
                      </a:r>
                      <a:r>
                        <a:rPr lang="en-US"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pPr>
                      <a:r>
                        <a:rPr lang="en-US"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0000"/>
                        </a:lnSpc>
                        <a:spcAft>
                          <a:spcPts val="0"/>
                        </a:spcAft>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en-US"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4</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3055212"/>
                  </a:ext>
                </a:extLst>
              </a:tr>
              <a:tr h="568720">
                <a:tc>
                  <a:txBody>
                    <a:bodyPr/>
                    <a:lstStyle/>
                    <a:p>
                      <a:pPr algn="ctr">
                        <a:lnSpc>
                          <a:spcPct val="107000"/>
                        </a:lnSpc>
                        <a:spcAft>
                          <a:spcPts val="0"/>
                        </a:spcAft>
                      </a:pPr>
                      <a:r>
                        <a:rPr lang="en-US" sz="36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(1, 1)</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(1, 2)</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(1, 3)</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6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(1, 4)</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5579502"/>
                  </a:ext>
                </a:extLst>
              </a:tr>
              <a:tr h="568720">
                <a:tc>
                  <a:txBody>
                    <a:bodyPr/>
                    <a:lstStyle/>
                    <a:p>
                      <a:pPr algn="ctr">
                        <a:lnSpc>
                          <a:spcPct val="107000"/>
                        </a:lnSpc>
                        <a:spcAft>
                          <a:spcPts val="0"/>
                        </a:spcAft>
                      </a:pPr>
                      <a:r>
                        <a:rPr lang="en-US"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6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(2, 1)</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(2, 2)</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(2, 3)</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(2, 4)</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8689196"/>
                  </a:ext>
                </a:extLst>
              </a:tr>
              <a:tr h="568720">
                <a:tc>
                  <a:txBody>
                    <a:bodyPr/>
                    <a:lstStyle/>
                    <a:p>
                      <a:pPr algn="ctr">
                        <a:lnSpc>
                          <a:spcPct val="107000"/>
                        </a:lnSpc>
                        <a:spcAft>
                          <a:spcPts val="0"/>
                        </a:spcAft>
                      </a:pPr>
                      <a:r>
                        <a:rPr lang="en-US" sz="36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(3, 1)</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6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(3, 2)</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6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(3, 3)</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(3, 4)</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5201362"/>
                  </a:ext>
                </a:extLst>
              </a:tr>
              <a:tr h="568720">
                <a:tc>
                  <a:txBody>
                    <a:bodyPr/>
                    <a:lstStyle/>
                    <a:p>
                      <a:pPr algn="ctr">
                        <a:lnSpc>
                          <a:spcPct val="107000"/>
                        </a:lnSpc>
                        <a:spcAft>
                          <a:spcPts val="0"/>
                        </a:spcAft>
                      </a:pPr>
                      <a:r>
                        <a:rPr lang="en-US"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4</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6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(4, 1)</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6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(4, 2)</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6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(4, 3)</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(4, 4)</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6227697"/>
                  </a:ext>
                </a:extLst>
              </a:tr>
              <a:tr h="568720">
                <a:tc>
                  <a:txBody>
                    <a:bodyPr/>
                    <a:lstStyle/>
                    <a:p>
                      <a:pPr algn="ctr">
                        <a:lnSpc>
                          <a:spcPct val="107000"/>
                        </a:lnSpc>
                        <a:spcAft>
                          <a:spcPts val="0"/>
                        </a:spcAft>
                      </a:pPr>
                      <a:r>
                        <a:rPr lang="en-US" sz="36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5</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6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(5, 1)</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6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(5, 2)</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6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(5, 3)</a:t>
                      </a:r>
                      <a:endParaRPr lang="en-US" sz="3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36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(5, 4)</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3311137"/>
                  </a:ext>
                </a:extLst>
              </a:tr>
            </a:tbl>
          </a:graphicData>
        </a:graphic>
      </p:graphicFrame>
      <p:sp>
        <p:nvSpPr>
          <p:cNvPr id="23" name="Rectangle 28"/>
          <p:cNvSpPr>
            <a:spLocks noChangeArrowheads="1"/>
          </p:cNvSpPr>
          <p:nvPr/>
        </p:nvSpPr>
        <p:spPr bwMode="auto">
          <a:xfrm>
            <a:off x="10309860" y="1510154"/>
            <a:ext cx="1396534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Lời giải</a:t>
            </a:r>
            <a:endPar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Mô tả không gian mẫu </a:t>
            </a:r>
            <a:r>
              <a:rPr kumimoji="0" lang="en-US" altLang="en-US" sz="4000" b="1" i="1"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Ω</a:t>
            </a:r>
            <a:r>
              <a:rPr kumimoji="0" lang="en-US" altLang="en-US" sz="40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bằng cách lập bảng như sau.</a:t>
            </a:r>
            <a:endParaRPr kumimoji="0" lang="en-US" altLang="en-US" sz="40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
        <p:nvSpPr>
          <p:cNvPr id="30" name="Rectangle 29"/>
          <p:cNvSpPr>
            <a:spLocks noChangeArrowheads="1"/>
          </p:cNvSpPr>
          <p:nvPr/>
        </p:nvSpPr>
        <p:spPr bwMode="auto">
          <a:xfrm>
            <a:off x="7848600" y="8100954"/>
            <a:ext cx="1642660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Mỗi ô là một kết quả có thể xảy </a:t>
            </a:r>
            <a:r>
              <a:rPr kumimoji="0" lang="en-US" altLang="en-US" sz="40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ra.</a:t>
            </a:r>
            <a:r>
              <a:rPr kumimoji="0" lang="en-US" altLang="en-US" sz="40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Có 20 ô, vậy </a:t>
            </a:r>
            <a:r>
              <a:rPr kumimoji="0" lang="en-US" altLang="en-US" sz="4000" b="1" i="1"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n(Ω)=20</a:t>
            </a:r>
            <a:r>
              <a:rPr kumimoji="0" lang="en-US" altLang="en-US" sz="40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kumimoji="0" lang="en-US" altLang="en-US" sz="40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Biến cố </a:t>
            </a:r>
            <a:r>
              <a:rPr kumimoji="0" lang="en-US" altLang="en-US" sz="4000" b="1" i="1"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E:</a:t>
            </a:r>
            <a:r>
              <a:rPr kumimoji="0" lang="en-US" altLang="en-US" sz="40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“Tổng hai số trên hai tấm thẻ lớn hơn 6” </a:t>
            </a:r>
            <a:r>
              <a:rPr kumimoji="0" lang="en-US" altLang="en-US" sz="4000" b="1" i="0" u="none" strike="noStrike" cap="none" normalizeH="0" baseline="0" dirty="0">
                <a:ln>
                  <a:noFill/>
                </a:ln>
                <a:solidFill>
                  <a:srgbClr val="383738"/>
                </a:solidFill>
                <a:effectLst/>
                <a:latin typeface="Tahoma" panose="020B0604030504040204" pitchFamily="34" charset="0"/>
                <a:ea typeface="Tahoma" panose="020B0604030504040204" pitchFamily="34" charset="0"/>
                <a:cs typeface="Tahoma" panose="020B0604030504040204" pitchFamily="34" charset="0"/>
              </a:rPr>
              <a:t>xảy ra </a:t>
            </a:r>
            <a:r>
              <a:rPr kumimoji="0" lang="en-US" altLang="en-US" sz="40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khi tổng là một trong ba trường hợp:</a:t>
            </a:r>
            <a:endParaRPr kumimoji="0" lang="en-US" altLang="en-US" sz="40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Tổng bằng 7 gồm các </a:t>
            </a:r>
            <a:r>
              <a:rPr kumimoji="0" lang="en-US" altLang="en-US" sz="4000" b="1" i="0" u="none" strike="noStrike" cap="none" normalizeH="0" baseline="0" dirty="0">
                <a:ln>
                  <a:noFill/>
                </a:ln>
                <a:solidFill>
                  <a:srgbClr val="383738"/>
                </a:solidFill>
                <a:effectLst/>
                <a:latin typeface="Tahoma" panose="020B0604030504040204" pitchFamily="34" charset="0"/>
                <a:ea typeface="Tahoma" panose="020B0604030504040204" pitchFamily="34" charset="0"/>
                <a:cs typeface="Tahoma" panose="020B0604030504040204" pitchFamily="34" charset="0"/>
              </a:rPr>
              <a:t>kết quả: (3, 4): (4, 3); </a:t>
            </a:r>
            <a:r>
              <a:rPr kumimoji="0" lang="en-US" altLang="en-US" sz="40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(5, </a:t>
            </a:r>
            <a:r>
              <a:rPr kumimoji="0" lang="en-US" altLang="en-US" sz="4000" b="1" i="0" u="none" strike="noStrike" cap="none" normalizeH="0" baseline="0" dirty="0">
                <a:ln>
                  <a:noFill/>
                </a:ln>
                <a:solidFill>
                  <a:srgbClr val="383738"/>
                </a:solidFill>
                <a:effectLst/>
                <a:latin typeface="Tahoma" panose="020B0604030504040204" pitchFamily="34" charset="0"/>
                <a:ea typeface="Tahoma" panose="020B0604030504040204" pitchFamily="34" charset="0"/>
                <a:cs typeface="Tahoma" panose="020B0604030504040204" pitchFamily="34" charset="0"/>
              </a:rPr>
              <a:t>2).</a:t>
            </a:r>
            <a:endParaRPr kumimoji="0" lang="en-US" altLang="en-US" sz="40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Tổng bằng 8 gồm các </a:t>
            </a:r>
            <a:r>
              <a:rPr kumimoji="0" lang="en-US" altLang="en-US" sz="4000" b="1" i="0" u="none" strike="noStrike" cap="none" normalizeH="0" baseline="0" dirty="0">
                <a:ln>
                  <a:noFill/>
                </a:ln>
                <a:solidFill>
                  <a:srgbClr val="383738"/>
                </a:solidFill>
                <a:effectLst/>
                <a:latin typeface="Tahoma" panose="020B0604030504040204" pitchFamily="34" charset="0"/>
                <a:ea typeface="Tahoma" panose="020B0604030504040204" pitchFamily="34" charset="0"/>
                <a:cs typeface="Tahoma" panose="020B0604030504040204" pitchFamily="34" charset="0"/>
              </a:rPr>
              <a:t>kết quả: (4, 4): (5, 3).</a:t>
            </a:r>
            <a:endParaRPr kumimoji="0" lang="en-US" altLang="en-US" sz="40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Tổng bằng 9 có một </a:t>
            </a:r>
            <a:r>
              <a:rPr kumimoji="0" lang="en-US" altLang="en-US" sz="4000" b="1" i="0" u="none" strike="noStrike" cap="none" normalizeH="0" baseline="0" dirty="0">
                <a:ln>
                  <a:noFill/>
                </a:ln>
                <a:solidFill>
                  <a:srgbClr val="383738"/>
                </a:solidFill>
                <a:effectLst/>
                <a:latin typeface="Tahoma" panose="020B0604030504040204" pitchFamily="34" charset="0"/>
                <a:ea typeface="Tahoma" panose="020B0604030504040204" pitchFamily="34" charset="0"/>
                <a:cs typeface="Tahoma" panose="020B0604030504040204" pitchFamily="34" charset="0"/>
              </a:rPr>
              <a:t>kết quả: (5, 4).</a:t>
            </a:r>
            <a:endParaRPr kumimoji="0" lang="en-US" altLang="en-US" sz="40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Vậy biến cố E = {(3,4); </a:t>
            </a:r>
            <a:r>
              <a:rPr kumimoji="0" lang="en-US" altLang="en-US" sz="4000" b="1" i="0" u="none" strike="noStrike" cap="none" normalizeH="0" baseline="0" dirty="0">
                <a:ln>
                  <a:noFill/>
                </a:ln>
                <a:solidFill>
                  <a:srgbClr val="383738"/>
                </a:solidFill>
                <a:effectLst/>
                <a:latin typeface="Tahoma" panose="020B0604030504040204" pitchFamily="34" charset="0"/>
                <a:ea typeface="Tahoma" panose="020B0604030504040204" pitchFamily="34" charset="0"/>
                <a:cs typeface="Tahoma" panose="020B0604030504040204" pitchFamily="34" charset="0"/>
              </a:rPr>
              <a:t>(4,3); (5,2); (4,4); (5,3); (5,4)}.</a:t>
            </a:r>
          </a:p>
        </p:txBody>
      </p:sp>
      <mc:AlternateContent xmlns:mc="http://schemas.openxmlformats.org/markup-compatibility/2006">
        <mc:Choice xmlns:a14="http://schemas.microsoft.com/office/drawing/2010/main" Requires="a14">
          <p:sp>
            <p:nvSpPr>
              <p:cNvPr id="33" name="Rectangle 32"/>
              <p:cNvSpPr/>
              <p:nvPr/>
            </p:nvSpPr>
            <p:spPr>
              <a:xfrm>
                <a:off x="7822565" y="12317233"/>
                <a:ext cx="17323435" cy="1246367"/>
              </a:xfrm>
              <a:prstGeom prst="rect">
                <a:avLst/>
              </a:prstGeom>
            </p:spPr>
            <p:txBody>
              <a:bodyPr wrap="square">
                <a:spAutoFit/>
              </a:bodyPr>
              <a:lstStyle/>
              <a:p>
                <a:pPr>
                  <a:lnSpc>
                    <a:spcPct val="107000"/>
                  </a:lnSpc>
                </a:pPr>
                <a:r>
                  <a:rPr lang="en-US" altLang="en-US" sz="4400" b="1" dirty="0" err="1">
                    <a:solidFill>
                      <a:srgbClr val="383738"/>
                    </a:solidFill>
                    <a:latin typeface="Tahoma" panose="020B0604030504040204" pitchFamily="34" charset="0"/>
                    <a:ea typeface="Tahoma" panose="020B0604030504040204" pitchFamily="34" charset="0"/>
                    <a:cs typeface="Tahoma" panose="020B0604030504040204" pitchFamily="34" charset="0"/>
                  </a:rPr>
                  <a:t>Từ</a:t>
                </a:r>
                <a:r>
                  <a:rPr lang="en-US" altLang="en-US" sz="4400" b="1" dirty="0">
                    <a:solidFill>
                      <a:srgbClr val="383738"/>
                    </a:solidFill>
                    <a:latin typeface="Tahoma" panose="020B0604030504040204" pitchFamily="34" charset="0"/>
                    <a:ea typeface="Tahoma" panose="020B0604030504040204" pitchFamily="34" charset="0"/>
                    <a:cs typeface="Tahoma" panose="020B0604030504040204" pitchFamily="34" charset="0"/>
                  </a:rPr>
                  <a:t> </a:t>
                </a:r>
                <a:r>
                  <a:rPr lang="en-US" altLang="en-US" sz="4400" b="1" dirty="0" err="1">
                    <a:solidFill>
                      <a:srgbClr val="383738"/>
                    </a:solidFill>
                    <a:latin typeface="Tahoma" panose="020B0604030504040204" pitchFamily="34" charset="0"/>
                    <a:ea typeface="Tahoma" panose="020B0604030504040204" pitchFamily="34" charset="0"/>
                    <a:cs typeface="Tahoma" panose="020B0604030504040204" pitchFamily="34" charset="0"/>
                  </a:rPr>
                  <a:t>đó</a:t>
                </a:r>
                <a:r>
                  <a:rPr lang="en-US" altLang="en-US" sz="4400" b="1" dirty="0">
                    <a:solidFill>
                      <a:srgbClr val="383738"/>
                    </a:solidFill>
                    <a:latin typeface="Tahoma" panose="020B0604030504040204" pitchFamily="34" charset="0"/>
                    <a:ea typeface="Tahoma" panose="020B0604030504040204" pitchFamily="34" charset="0"/>
                    <a:cs typeface="Tahoma" panose="020B0604030504040204" pitchFamily="34" charset="0"/>
                  </a:rPr>
                  <a:t> n(E) = 6 </a:t>
                </a:r>
                <a:r>
                  <a:rPr lang="en-US" sz="4400" b="1" dirty="0" err="1">
                    <a:solidFill>
                      <a:srgbClr val="383738"/>
                    </a:solidFill>
                    <a:latin typeface="Tahoma" panose="020B0604030504040204" pitchFamily="34" charset="0"/>
                    <a:ea typeface="Tahoma" panose="020B0604030504040204" pitchFamily="34" charset="0"/>
                    <a:cs typeface="Tahoma" panose="020B0604030504040204" pitchFamily="34" charset="0"/>
                  </a:rPr>
                  <a:t>và</a:t>
                </a:r>
                <a:r>
                  <a:rPr lang="en-US" sz="4400" b="1" dirty="0">
                    <a:solidFill>
                      <a:srgbClr val="383738"/>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𝑷</m:t>
                    </m:r>
                    <m:d>
                      <m:dPr>
                        <m:ctrlPr>
                          <a:rPr lang="en-US" sz="4400" b="1" i="1">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ctrlPr>
                      </m:dPr>
                      <m:e>
                        <m:r>
                          <a:rPr lang="en-US" sz="4400" b="1" i="1">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𝑬</m:t>
                        </m:r>
                      </m:e>
                    </m:d>
                    <m:r>
                      <a:rPr lang="en-US" sz="4400" b="1" i="1">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4400" b="1" i="1">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4400" b="1" i="1">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𝒏</m:t>
                        </m:r>
                        <m:d>
                          <m:dPr>
                            <m:ctrlPr>
                              <a:rPr lang="en-US" sz="4400" b="1" i="1">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ctrlPr>
                          </m:dPr>
                          <m:e>
                            <m:r>
                              <a:rPr lang="en-US" sz="4400" b="1" i="1">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𝑬</m:t>
                            </m:r>
                          </m:e>
                        </m:d>
                      </m:num>
                      <m:den>
                        <m:r>
                          <a:rPr lang="en-US" sz="4400" b="1" i="1">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𝒏</m:t>
                        </m:r>
                        <m:d>
                          <m:dPr>
                            <m:ctrlPr>
                              <a:rPr lang="en-US" sz="4400" b="1" i="1">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ctrlPr>
                          </m:dPr>
                          <m:e>
                            <m:r>
                              <a:rPr lang="en-US" sz="4400" b="1" i="1">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𝜴</m:t>
                            </m:r>
                          </m:e>
                        </m:d>
                      </m:den>
                    </m:f>
                    <m:r>
                      <a:rPr lang="en-US" sz="4400" b="1" i="1">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4400" b="1" i="1">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4400" b="1" i="1">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𝟔</m:t>
                        </m:r>
                      </m:num>
                      <m:den>
                        <m:r>
                          <a:rPr lang="en-US" sz="4400" b="1" i="1">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𝟐𝟎</m:t>
                        </m:r>
                      </m:den>
                    </m:f>
                    <m:r>
                      <a:rPr lang="en-US" sz="4400" b="1" i="1">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4400" b="1" i="1">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4400" b="1" i="1">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𝟑</m:t>
                        </m:r>
                      </m:num>
                      <m:den>
                        <m:r>
                          <a:rPr lang="en-US" sz="4400" b="1" i="1">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𝟏𝟎</m:t>
                        </m:r>
                      </m:den>
                    </m:f>
                    <m:r>
                      <a:rPr lang="en-US" sz="4400" b="1" i="1">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400" b="1" i="1">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𝟎</m:t>
                    </m:r>
                    <m:r>
                      <a:rPr lang="en-US" sz="4400" b="1" i="1">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400" b="1" i="1">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𝟑</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3" name="Rectangle 32"/>
              <p:cNvSpPr>
                <a:spLocks noRot="1" noChangeAspect="1" noMove="1" noResize="1" noEditPoints="1" noAdjustHandles="1" noChangeArrowheads="1" noChangeShapeType="1" noTextEdit="1"/>
              </p:cNvSpPr>
              <p:nvPr/>
            </p:nvSpPr>
            <p:spPr>
              <a:xfrm>
                <a:off x="7822565" y="12317233"/>
                <a:ext cx="17323435" cy="1246367"/>
              </a:xfrm>
              <a:prstGeom prst="rect">
                <a:avLst/>
              </a:prstGeom>
              <a:blipFill>
                <a:blip r:embed="rId3"/>
                <a:stretch>
                  <a:fillRect l="-1407" b="-3431"/>
                </a:stretch>
              </a:blipFill>
            </p:spPr>
            <p:txBody>
              <a:bodyPr/>
              <a:lstStyle/>
              <a:p>
                <a:r>
                  <a:rPr lang="en-US">
                    <a:noFill/>
                  </a:rPr>
                  <a:t> </a:t>
                </a:r>
              </a:p>
            </p:txBody>
          </p:sp>
        </mc:Fallback>
      </mc:AlternateContent>
    </p:spTree>
    <p:extLst>
      <p:ext uri="{BB962C8B-B14F-4D97-AF65-F5344CB8AC3E}">
        <p14:creationId xmlns:p14="http://schemas.microsoft.com/office/powerpoint/2010/main" val="20873485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1"/>
                                        </p:tgtEl>
                                        <p:attrNameLst>
                                          <p:attrName>style.visibility</p:attrName>
                                        </p:attrNameLst>
                                      </p:cBhvr>
                                      <p:to>
                                        <p:strVal val="visible"/>
                                      </p:to>
                                    </p:set>
                                    <p:animEffect transition="in" filter="barn(inVertical)">
                                      <p:cBhvr>
                                        <p:cTn id="12" dur="500"/>
                                        <p:tgtEl>
                                          <p:spTgt spid="1026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Vertic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arn(inVertic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barn(inVertical)">
                                      <p:cBhvr>
                                        <p:cTn id="3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p:bldP spid="30"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304800" y="1905000"/>
                <a:ext cx="23850600" cy="1738938"/>
              </a:xfrm>
              <a:prstGeom prst="rect">
                <a:avLst/>
              </a:prstGeom>
              <a:blipFill>
                <a:blip r:embed="rId2"/>
                <a:tile tx="0" ty="0" sx="100000" sy="100000" flip="none" algn="tl"/>
              </a:blipFill>
            </p:spPr>
            <p:txBody>
              <a:bodyPr wrap="square">
                <a:spAutoFit/>
              </a:bodyPr>
              <a:lstStyle/>
              <a:p>
                <a:pPr>
                  <a:lnSpc>
                    <a:spcPct val="107000"/>
                  </a:lnSpc>
                  <a:spcAft>
                    <a:spcPts val="0"/>
                  </a:spcAft>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Chú ý. </a:t>
                </a: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Trong những phép </a:t>
                </a:r>
                <a:r>
                  <a:rPr lang="en-US" sz="4400" b="1" dirty="0">
                    <a:solidFill>
                      <a:srgbClr val="383738"/>
                    </a:solidFill>
                    <a:effectLst/>
                    <a:latin typeface="Tahoma" panose="020B0604030504040204" pitchFamily="34" charset="0"/>
                    <a:ea typeface="Tahoma" panose="020B0604030504040204" pitchFamily="34" charset="0"/>
                    <a:cs typeface="Tahoma" panose="020B0604030504040204" pitchFamily="34" charset="0"/>
                  </a:rPr>
                  <a:t>thử đơn giản, ta đếm số phần tử của tập </a:t>
                </a:r>
                <a14:m>
                  <m:oMath xmlns:m="http://schemas.openxmlformats.org/officeDocument/2006/math">
                    <m:r>
                      <a:rPr lang="en-US" sz="4400" b="1" i="1">
                        <a:solidFill>
                          <a:srgbClr val="383738"/>
                        </a:solidFill>
                        <a:effectLst/>
                        <a:latin typeface="Cambria Math" panose="02040503050406030204" pitchFamily="18" charset="0"/>
                        <a:ea typeface="SimSun" panose="02010600030101010101" pitchFamily="2" charset="-122"/>
                        <a:cs typeface="Times New Roman" panose="02020603050405020304" pitchFamily="18" charset="0"/>
                      </a:rPr>
                      <m:t>𝜴</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và số phần tử của biến cố E bằng cách liệt kê ra tất cả các phần tử của hai tập hợp này.</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0"/>
                  </a:spcAft>
                </a:pPr>
                <a:r>
                  <a:rPr lang="nl-NL" sz="12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04800" y="1905000"/>
                <a:ext cx="23850600" cy="1738938"/>
              </a:xfrm>
              <a:prstGeom prst="rect">
                <a:avLst/>
              </a:prstGeom>
              <a:blipFill>
                <a:blip r:embed="rId3"/>
                <a:stretch>
                  <a:fillRect l="-1022" t="-8421" b="-702"/>
                </a:stretch>
              </a:blipFill>
            </p:spPr>
            <p:txBody>
              <a:bodyPr/>
              <a:lstStyle/>
              <a:p>
                <a:r>
                  <a:rPr lang="en-US">
                    <a:noFill/>
                  </a:rPr>
                  <a:t> </a:t>
                </a:r>
              </a:p>
            </p:txBody>
          </p:sp>
        </mc:Fallback>
      </mc:AlternateContent>
      <p:sp>
        <p:nvSpPr>
          <p:cNvPr id="3" name="Rectangle 2"/>
          <p:cNvSpPr/>
          <p:nvPr/>
        </p:nvSpPr>
        <p:spPr>
          <a:xfrm>
            <a:off x="281940" y="4810611"/>
            <a:ext cx="23644860" cy="2002023"/>
          </a:xfrm>
          <a:prstGeom prst="rect">
            <a:avLst/>
          </a:prstGeom>
          <a:solidFill>
            <a:schemeClr val="accent6">
              <a:lumMod val="40000"/>
              <a:lumOff val="60000"/>
            </a:schemeClr>
          </a:solidFill>
        </p:spPr>
        <p:txBody>
          <a:bodyPr wrap="square">
            <a:spAutoFit/>
          </a:bodyPr>
          <a:lstStyle/>
          <a:p>
            <a:pPr>
              <a:lnSpc>
                <a:spcPct val="150000"/>
              </a:lnSpc>
              <a:spcAft>
                <a:spcPts val="0"/>
              </a:spcAft>
            </a:pPr>
            <a:r>
              <a:rPr lang="en-US" sz="44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Gieo đồng thời </a:t>
            </a:r>
            <a:r>
              <a:rPr lang="en-US" sz="4400" b="1" dirty="0">
                <a:solidFill>
                  <a:srgbClr val="383738"/>
                </a:solidFill>
                <a:latin typeface="Tahoma" panose="020B0604030504040204" pitchFamily="34" charset="0"/>
                <a:ea typeface="Tahoma" panose="020B0604030504040204" pitchFamily="34" charset="0"/>
                <a:cs typeface="Tahoma" panose="020B0604030504040204" pitchFamily="34" charset="0"/>
              </a:rPr>
              <a:t>hai con súc sắc </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cân </a:t>
            </a:r>
            <a:r>
              <a:rPr lang="en-US" sz="4400" b="1" dirty="0">
                <a:solidFill>
                  <a:srgbClr val="383738"/>
                </a:solidFill>
                <a:latin typeface="Tahoma" panose="020B0604030504040204" pitchFamily="34" charset="0"/>
                <a:ea typeface="Tahoma" panose="020B0604030504040204" pitchFamily="34" charset="0"/>
                <a:cs typeface="Tahoma" panose="020B0604030504040204" pitchFamily="34" charset="0"/>
              </a:rPr>
              <a:t>đối. </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Tính </a:t>
            </a:r>
            <a:r>
              <a:rPr lang="en-US" sz="4400" b="1" dirty="0">
                <a:solidFill>
                  <a:srgbClr val="383738"/>
                </a:solidFill>
                <a:latin typeface="Tahoma" panose="020B0604030504040204" pitchFamily="34" charset="0"/>
                <a:ea typeface="Tahoma" panose="020B0604030504040204" pitchFamily="34" charset="0"/>
                <a:cs typeface="Tahoma" panose="020B0604030504040204" pitchFamily="34" charset="0"/>
              </a:rPr>
              <a:t>xác suất </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để tồng số chấm xuất hiện trên hai con súc sắc bằng 4 hoặc </a:t>
            </a:r>
            <a:r>
              <a:rPr lang="en-US" sz="4400" b="1" dirty="0">
                <a:solidFill>
                  <a:srgbClr val="383738"/>
                </a:solidFill>
                <a:latin typeface="Tahoma" panose="020B0604030504040204" pitchFamily="34" charset="0"/>
                <a:ea typeface="Tahoma" panose="020B0604030504040204" pitchFamily="34" charset="0"/>
                <a:cs typeface="Tahoma" panose="020B0604030504040204" pitchFamily="34" charset="0"/>
              </a:rPr>
              <a:t>bằng </a:t>
            </a:r>
            <a:r>
              <a:rPr lang="en-US" sz="4400" b="1" dirty="0">
                <a:solidFill>
                  <a:srgbClr val="000000"/>
                </a:solidFill>
                <a:latin typeface="Tahoma" panose="020B0604030504040204" pitchFamily="34" charset="0"/>
                <a:ea typeface="Tahoma" panose="020B0604030504040204" pitchFamily="34" charset="0"/>
                <a:cs typeface="Tahoma" panose="020B0604030504040204" pitchFamily="34" charset="0"/>
              </a:rPr>
              <a:t>6.</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4" name="Group 57">
            <a:extLst>
              <a:ext uri="{FF2B5EF4-FFF2-40B4-BE49-F238E27FC236}">
                <a16:creationId xmlns:a16="http://schemas.microsoft.com/office/drawing/2014/main" id="{6492D06D-D514-B3A0-4E02-2B82C86F4487}"/>
              </a:ext>
            </a:extLst>
          </p:cNvPr>
          <p:cNvGrpSpPr>
            <a:grpSpLocks/>
          </p:cNvGrpSpPr>
          <p:nvPr/>
        </p:nvGrpSpPr>
        <p:grpSpPr bwMode="auto">
          <a:xfrm>
            <a:off x="304800" y="3932655"/>
            <a:ext cx="5400174" cy="878618"/>
            <a:chOff x="224" y="592"/>
            <a:chExt cx="12557" cy="1326"/>
          </a:xfrm>
        </p:grpSpPr>
        <p:grpSp>
          <p:nvGrpSpPr>
            <p:cNvPr id="5" name="Group 24">
              <a:extLst>
                <a:ext uri="{FF2B5EF4-FFF2-40B4-BE49-F238E27FC236}">
                  <a16:creationId xmlns:a16="http://schemas.microsoft.com/office/drawing/2014/main" id="{86FDDF7F-509B-1566-3789-1FAF119032F7}"/>
                </a:ext>
              </a:extLst>
            </p:cNvPr>
            <p:cNvGrpSpPr>
              <a:grpSpLocks/>
            </p:cNvGrpSpPr>
            <p:nvPr/>
          </p:nvGrpSpPr>
          <p:grpSpPr bwMode="auto">
            <a:xfrm>
              <a:off x="224" y="592"/>
              <a:ext cx="11374" cy="1326"/>
              <a:chOff x="315" y="602"/>
              <a:chExt cx="16002" cy="1640"/>
            </a:xfrm>
          </p:grpSpPr>
          <p:sp>
            <p:nvSpPr>
              <p:cNvPr id="7" name="Arrow: Pentagon 25">
                <a:extLst>
                  <a:ext uri="{FF2B5EF4-FFF2-40B4-BE49-F238E27FC236}">
                    <a16:creationId xmlns:a16="http://schemas.microsoft.com/office/drawing/2014/main" id="{637BFE62-5CA3-6A20-01C7-D49D64D19E82}"/>
                  </a:ext>
                </a:extLst>
              </p:cNvPr>
              <p:cNvSpPr>
                <a:spLocks noChangeArrowheads="1"/>
              </p:cNvSpPr>
              <p:nvPr/>
            </p:nvSpPr>
            <p:spPr bwMode="auto">
              <a:xfrm>
                <a:off x="2045" y="620"/>
                <a:ext cx="14272" cy="1621"/>
              </a:xfrm>
              <a:prstGeom prst="homePlate">
                <a:avLst>
                  <a:gd name="adj" fmla="val 50004"/>
                </a:avLst>
              </a:prstGeom>
              <a:solidFill>
                <a:srgbClr val="FCFFEF"/>
              </a:solidFill>
              <a:ln w="25400">
                <a:solidFill>
                  <a:srgbClr val="F2DCDB"/>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CC"/>
                    </a:solidFill>
                    <a:effectLst/>
                    <a:latin typeface="Arial"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 name="Arrow: Chevron 26">
                <a:extLst>
                  <a:ext uri="{FF2B5EF4-FFF2-40B4-BE49-F238E27FC236}">
                    <a16:creationId xmlns:a16="http://schemas.microsoft.com/office/drawing/2014/main" id="{28D20AF7-2572-E5A6-FCC4-42BB9DB04B8C}"/>
                  </a:ext>
                </a:extLst>
              </p:cNvPr>
              <p:cNvSpPr>
                <a:spLocks noChangeArrowheads="1"/>
              </p:cNvSpPr>
              <p:nvPr/>
            </p:nvSpPr>
            <p:spPr bwMode="auto">
              <a:xfrm>
                <a:off x="315" y="603"/>
                <a:ext cx="1898" cy="1639"/>
              </a:xfrm>
              <a:prstGeom prst="chevron">
                <a:avLst>
                  <a:gd name="adj" fmla="val 50000"/>
                </a:avLst>
              </a:prstGeom>
              <a:solidFill>
                <a:srgbClr val="4F81BD"/>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9" name="Arrow: Chevron 27">
                <a:extLst>
                  <a:ext uri="{FF2B5EF4-FFF2-40B4-BE49-F238E27FC236}">
                    <a16:creationId xmlns:a16="http://schemas.microsoft.com/office/drawing/2014/main" id="{A1DE83DC-3292-9582-59DE-C7B729643AD1}"/>
                  </a:ext>
                </a:extLst>
              </p:cNvPr>
              <p:cNvSpPr>
                <a:spLocks noChangeArrowheads="1"/>
              </p:cNvSpPr>
              <p:nvPr/>
            </p:nvSpPr>
            <p:spPr bwMode="auto">
              <a:xfrm>
                <a:off x="1162" y="602"/>
                <a:ext cx="2062" cy="1639"/>
              </a:xfrm>
              <a:prstGeom prst="chevron">
                <a:avLst>
                  <a:gd name="adj" fmla="val 50000"/>
                </a:avLst>
              </a:prstGeom>
              <a:solidFill>
                <a:srgbClr val="FFC000"/>
              </a:solidFill>
              <a:ln>
                <a:noFill/>
              </a:ln>
              <a:extLs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6" name="TextBox 56">
              <a:extLst>
                <a:ext uri="{FF2B5EF4-FFF2-40B4-BE49-F238E27FC236}">
                  <a16:creationId xmlns:a16="http://schemas.microsoft.com/office/drawing/2014/main" id="{23879C24-27F8-5C48-5C02-0AF808E86460}"/>
                </a:ext>
              </a:extLst>
            </p:cNvPr>
            <p:cNvSpPr txBox="1">
              <a:spLocks noChangeArrowheads="1"/>
            </p:cNvSpPr>
            <p:nvPr/>
          </p:nvSpPr>
          <p:spPr bwMode="auto">
            <a:xfrm>
              <a:off x="2278" y="667"/>
              <a:ext cx="10503" cy="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0000CC"/>
                  </a:solidFill>
                  <a:effectLst/>
                  <a:latin typeface="Tahoma" panose="020B0604030504040204" pitchFamily="34" charset="0"/>
                  <a:ea typeface="Tahoma" panose="020B0604030504040204" pitchFamily="34" charset="0"/>
                  <a:cs typeface="Tahoma" panose="020B0604030504040204" pitchFamily="34" charset="0"/>
                </a:rPr>
                <a:t>Luyện tập 3</a:t>
              </a:r>
              <a:endParaRPr kumimoji="0" lang="en-US" altLang="en-US" sz="4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grpSp>
      <mc:AlternateContent xmlns:mc="http://schemas.openxmlformats.org/markup-compatibility/2006" xmlns:a14="http://schemas.microsoft.com/office/drawing/2010/main">
        <mc:Choice Requires="a14">
          <p:sp>
            <p:nvSpPr>
              <p:cNvPr id="10" name="Rectangle 9"/>
              <p:cNvSpPr/>
              <p:nvPr/>
            </p:nvSpPr>
            <p:spPr>
              <a:xfrm>
                <a:off x="632986" y="6896169"/>
                <a:ext cx="23522414" cy="6608989"/>
              </a:xfrm>
              <a:prstGeom prst="rect">
                <a:avLst/>
              </a:prstGeom>
            </p:spPr>
            <p:txBody>
              <a:bodyPr wrap="square">
                <a:spAutoFit/>
              </a:bodyPr>
              <a:lstStyle/>
              <a:p>
                <a:pPr algn="ctr">
                  <a:lnSpc>
                    <a:spcPct val="107000"/>
                  </a:lnSpc>
                  <a:spcAft>
                    <a:spcPts val="0"/>
                  </a:spcAft>
                </a:pPr>
                <a:r>
                  <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Lời giải</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Số phần tử của không gian mẫu: </a:t>
                </a:r>
                <a14:m>
                  <m:oMath xmlns:m="http://schemas.openxmlformats.org/officeDocument/2006/math">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𝒏</m:t>
                    </m:r>
                    <m:d>
                      <m:dPr>
                        <m:ctrlP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ctrlPr>
                      </m:dPr>
                      <m:e>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𝜴</m:t>
                        </m:r>
                      </m:e>
                    </m:d>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𝟔</m:t>
                    </m:r>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𝟔</m:t>
                    </m:r>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𝟑𝟔</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Gọi biến cố A: “Tổng số chấm xuất hiện trên hai con súc sắc bằng 4 hoặc bằng 6” </a:t>
                </a:r>
              </a:p>
              <a:p>
                <a:pPr>
                  <a:lnSpc>
                    <a:spcPct val="107000"/>
                  </a:lnSpc>
                  <a:spcAft>
                    <a:spcPts val="0"/>
                  </a:spcAft>
                </a:pPr>
                <a:r>
                  <a:rPr lang="nl-NL" sz="4400" b="1" dirty="0">
                    <a:effectLst/>
                    <a:latin typeface="Tahoma" panose="020B0604030504040204" pitchFamily="34" charset="0"/>
                    <a:ea typeface="Tahoma" panose="020B0604030504040204" pitchFamily="34" charset="0"/>
                    <a:cs typeface="Tahoma" panose="020B0604030504040204" pitchFamily="34" charset="0"/>
                  </a:rPr>
                  <a:t>ta có:</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457200">
                  <a:lnSpc>
                    <a:spcPct val="150000"/>
                  </a:lnSpc>
                </a:pPr>
                <a:r>
                  <a:rPr lang="nl-NL"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nl-NL" sz="4400" b="1" i="1">
                        <a:effectLst/>
                        <a:latin typeface="Cambria Math" panose="02040503050406030204" pitchFamily="18" charset="0"/>
                        <a:ea typeface="Calibri" panose="020F0502020204030204" pitchFamily="34" charset="0"/>
                      </a:rPr>
                      <m:t>𝑨</m:t>
                    </m:r>
                    <m:r>
                      <a:rPr lang="nl-NL" sz="4400" b="1" i="1">
                        <a:effectLst/>
                        <a:latin typeface="Cambria Math" panose="02040503050406030204" pitchFamily="18" charset="0"/>
                        <a:ea typeface="Calibri" panose="020F0502020204030204" pitchFamily="34" charset="0"/>
                      </a:rPr>
                      <m:t>=</m:t>
                    </m:r>
                    <m:d>
                      <m:dPr>
                        <m:begChr m:val="{"/>
                        <m:endChr m:val="}"/>
                        <m:ctrlPr>
                          <a:rPr lang="en-US" sz="4400" b="1" i="1">
                            <a:effectLst/>
                            <a:latin typeface="Cambria Math" panose="02040503050406030204" pitchFamily="18" charset="0"/>
                            <a:ea typeface="Calibri" panose="020F0502020204030204" pitchFamily="34" charset="0"/>
                          </a:rPr>
                        </m:ctrlPr>
                      </m:dPr>
                      <m:e>
                        <m:d>
                          <m:dPr>
                            <m:ctrlPr>
                              <a:rPr lang="en-US" sz="4400" b="1" i="1">
                                <a:effectLst/>
                                <a:latin typeface="Cambria Math" panose="02040503050406030204" pitchFamily="18" charset="0"/>
                                <a:ea typeface="Calibri" panose="020F0502020204030204" pitchFamily="34" charset="0"/>
                              </a:rPr>
                            </m:ctrlPr>
                          </m:dPr>
                          <m:e>
                            <m:r>
                              <a:rPr lang="nl-NL" sz="4400" b="1" i="1">
                                <a:effectLst/>
                                <a:latin typeface="Cambria Math" panose="02040503050406030204" pitchFamily="18" charset="0"/>
                                <a:ea typeface="Calibri" panose="020F0502020204030204" pitchFamily="34" charset="0"/>
                              </a:rPr>
                              <m:t>𝒊</m:t>
                            </m:r>
                            <m:r>
                              <a:rPr lang="nl-NL" sz="4400" b="1" i="1">
                                <a:effectLst/>
                                <a:latin typeface="Cambria Math" panose="02040503050406030204" pitchFamily="18" charset="0"/>
                                <a:ea typeface="Calibri" panose="020F0502020204030204" pitchFamily="34" charset="0"/>
                              </a:rPr>
                              <m:t>;</m:t>
                            </m:r>
                            <m:r>
                              <a:rPr lang="nl-NL" sz="4400" b="1" i="1">
                                <a:effectLst/>
                                <a:latin typeface="Cambria Math" panose="02040503050406030204" pitchFamily="18" charset="0"/>
                                <a:ea typeface="Calibri" panose="020F0502020204030204" pitchFamily="34" charset="0"/>
                              </a:rPr>
                              <m:t>𝒋</m:t>
                            </m:r>
                          </m:e>
                        </m:d>
                        <m:r>
                          <a:rPr lang="nl-NL" sz="4400" b="1" i="1">
                            <a:effectLst/>
                            <a:latin typeface="Cambria Math" panose="02040503050406030204" pitchFamily="18" charset="0"/>
                            <a:ea typeface="Calibri" panose="020F0502020204030204" pitchFamily="34" charset="0"/>
                          </a:rPr>
                          <m:t>|</m:t>
                        </m:r>
                        <m:r>
                          <a:rPr lang="nl-NL" sz="4400" b="1" i="1">
                            <a:effectLst/>
                            <a:latin typeface="Cambria Math" panose="02040503050406030204" pitchFamily="18" charset="0"/>
                            <a:ea typeface="Calibri" panose="020F0502020204030204" pitchFamily="34" charset="0"/>
                          </a:rPr>
                          <m:t>𝒊</m:t>
                        </m:r>
                        <m:r>
                          <a:rPr lang="nl-NL" sz="4400" b="1" i="1">
                            <a:effectLst/>
                            <a:latin typeface="Cambria Math" panose="02040503050406030204" pitchFamily="18" charset="0"/>
                            <a:ea typeface="Calibri" panose="020F0502020204030204" pitchFamily="34" charset="0"/>
                          </a:rPr>
                          <m:t>,</m:t>
                        </m:r>
                        <m:r>
                          <a:rPr lang="nl-NL" sz="4400" b="1" i="1">
                            <a:effectLst/>
                            <a:latin typeface="Cambria Math" panose="02040503050406030204" pitchFamily="18" charset="0"/>
                            <a:ea typeface="Calibri" panose="020F0502020204030204" pitchFamily="34" charset="0"/>
                          </a:rPr>
                          <m:t>𝒋</m:t>
                        </m:r>
                        <m:r>
                          <a:rPr lang="nl-NL" sz="4400" b="1" i="1">
                            <a:effectLst/>
                            <a:latin typeface="Cambria Math" panose="02040503050406030204" pitchFamily="18" charset="0"/>
                            <a:ea typeface="Calibri" panose="020F0502020204030204" pitchFamily="34" charset="0"/>
                            <a:cs typeface="Cambria Math" panose="02040503050406030204" pitchFamily="18" charset="0"/>
                          </a:rPr>
                          <m:t>∈</m:t>
                        </m:r>
                        <m:r>
                          <a:rPr lang="nl-NL" sz="4400" b="1" i="1">
                            <a:effectLst/>
                            <a:latin typeface="Cambria Math" panose="02040503050406030204" pitchFamily="18" charset="0"/>
                            <a:ea typeface="Calibri" panose="020F0502020204030204" pitchFamily="34" charset="0"/>
                          </a:rPr>
                          <m:t>ℕ</m:t>
                        </m:r>
                        <m:r>
                          <a:rPr lang="nl-NL" sz="4400" b="1" i="1">
                            <a:effectLst/>
                            <a:latin typeface="Cambria Math" panose="02040503050406030204" pitchFamily="18" charset="0"/>
                            <a:ea typeface="Calibri" panose="020F0502020204030204" pitchFamily="34" charset="0"/>
                          </a:rPr>
                          <m:t>;</m:t>
                        </m:r>
                        <m:r>
                          <a:rPr lang="nl-NL" sz="4400" b="1" i="1">
                            <a:effectLst/>
                            <a:latin typeface="Cambria Math" panose="02040503050406030204" pitchFamily="18" charset="0"/>
                            <a:ea typeface="Calibri" panose="020F0502020204030204" pitchFamily="34" charset="0"/>
                          </a:rPr>
                          <m:t>𝟏</m:t>
                        </m:r>
                        <m:r>
                          <a:rPr lang="nl-NL" sz="4400" b="1" i="1">
                            <a:effectLst/>
                            <a:latin typeface="Cambria Math" panose="02040503050406030204" pitchFamily="18" charset="0"/>
                            <a:ea typeface="Calibri" panose="020F0502020204030204" pitchFamily="34" charset="0"/>
                          </a:rPr>
                          <m:t>≤</m:t>
                        </m:r>
                        <m:r>
                          <a:rPr lang="nl-NL" sz="4400" b="1" i="1">
                            <a:effectLst/>
                            <a:latin typeface="Cambria Math" panose="02040503050406030204" pitchFamily="18" charset="0"/>
                            <a:ea typeface="Calibri" panose="020F0502020204030204" pitchFamily="34" charset="0"/>
                          </a:rPr>
                          <m:t>𝒊</m:t>
                        </m:r>
                        <m:r>
                          <a:rPr lang="nl-NL" sz="4400" b="1" i="1">
                            <a:effectLst/>
                            <a:latin typeface="Cambria Math" panose="02040503050406030204" pitchFamily="18" charset="0"/>
                            <a:ea typeface="Calibri" panose="020F0502020204030204" pitchFamily="34" charset="0"/>
                          </a:rPr>
                          <m:t>≤</m:t>
                        </m:r>
                        <m:r>
                          <a:rPr lang="nl-NL" sz="4400" b="1" i="1">
                            <a:effectLst/>
                            <a:latin typeface="Cambria Math" panose="02040503050406030204" pitchFamily="18" charset="0"/>
                            <a:ea typeface="Calibri" panose="020F0502020204030204" pitchFamily="34" charset="0"/>
                          </a:rPr>
                          <m:t>𝟓</m:t>
                        </m:r>
                        <m:r>
                          <a:rPr lang="nl-NL" sz="4400" b="1" i="1">
                            <a:effectLst/>
                            <a:latin typeface="Cambria Math" panose="02040503050406030204" pitchFamily="18" charset="0"/>
                            <a:ea typeface="Calibri" panose="020F0502020204030204" pitchFamily="34" charset="0"/>
                          </a:rPr>
                          <m:t>;</m:t>
                        </m:r>
                        <m:r>
                          <a:rPr lang="nl-NL" sz="4400" b="1" i="1">
                            <a:effectLst/>
                            <a:latin typeface="Cambria Math" panose="02040503050406030204" pitchFamily="18" charset="0"/>
                            <a:ea typeface="Calibri" panose="020F0502020204030204" pitchFamily="34" charset="0"/>
                          </a:rPr>
                          <m:t>𝟏</m:t>
                        </m:r>
                        <m:r>
                          <a:rPr lang="nl-NL" sz="4400" b="1" i="1">
                            <a:effectLst/>
                            <a:latin typeface="Cambria Math" panose="02040503050406030204" pitchFamily="18" charset="0"/>
                            <a:ea typeface="Calibri" panose="020F0502020204030204" pitchFamily="34" charset="0"/>
                          </a:rPr>
                          <m:t>≤</m:t>
                        </m:r>
                        <m:r>
                          <a:rPr lang="nl-NL" sz="4400" b="1" i="1">
                            <a:effectLst/>
                            <a:latin typeface="Cambria Math" panose="02040503050406030204" pitchFamily="18" charset="0"/>
                            <a:ea typeface="Calibri" panose="020F0502020204030204" pitchFamily="34" charset="0"/>
                          </a:rPr>
                          <m:t>𝒋</m:t>
                        </m:r>
                        <m:r>
                          <a:rPr lang="nl-NL" sz="4400" b="1" i="1">
                            <a:effectLst/>
                            <a:latin typeface="Cambria Math" panose="02040503050406030204" pitchFamily="18" charset="0"/>
                            <a:ea typeface="Calibri" panose="020F0502020204030204" pitchFamily="34" charset="0"/>
                          </a:rPr>
                          <m:t>≤</m:t>
                        </m:r>
                        <m:r>
                          <a:rPr lang="nl-NL" sz="4400" b="1" i="1">
                            <a:effectLst/>
                            <a:latin typeface="Cambria Math" panose="02040503050406030204" pitchFamily="18" charset="0"/>
                            <a:ea typeface="Calibri" panose="020F0502020204030204" pitchFamily="34" charset="0"/>
                          </a:rPr>
                          <m:t>𝟓</m:t>
                        </m:r>
                      </m:e>
                    </m:d>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14:m>
                  <m:oMath xmlns:m="http://schemas.openxmlformats.org/officeDocument/2006/math">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𝑨</m:t>
                    </m:r>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d>
                      <m:dPr>
                        <m:begChr m:val="{"/>
                        <m:endChr m:val="}"/>
                        <m:ctrlP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ctrlPr>
                      </m:dPr>
                      <m:e>
                        <m:d>
                          <m:dPr>
                            <m:ctrlP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ctrlPr>
                          </m:dPr>
                          <m:e>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𝟏</m:t>
                            </m:r>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𝟑</m:t>
                            </m:r>
                          </m:e>
                        </m:d>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ctrlPr>
                          </m:dPr>
                          <m:e>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𝟑</m:t>
                            </m:r>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𝟏</m:t>
                            </m:r>
                          </m:e>
                        </m:d>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ctrlPr>
                          </m:dPr>
                          <m:e>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𝟐</m:t>
                            </m:r>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𝟐</m:t>
                            </m:r>
                          </m:e>
                        </m:d>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ctrlPr>
                          </m:dPr>
                          <m:e>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𝟏</m:t>
                            </m:r>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𝟓</m:t>
                            </m:r>
                          </m:e>
                        </m:d>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ctrlPr>
                          </m:dPr>
                          <m:e>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𝟓</m:t>
                            </m:r>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𝟏</m:t>
                            </m:r>
                          </m:e>
                        </m:d>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ctrlPr>
                          </m:dPr>
                          <m:e>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𝟐</m:t>
                            </m:r>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𝟒</m:t>
                            </m:r>
                          </m:e>
                        </m:d>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ctrlPr>
                          </m:dPr>
                          <m:e>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𝟒</m:t>
                            </m:r>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𝟐</m:t>
                            </m:r>
                          </m:e>
                        </m:d>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ctrlPr>
                          </m:dPr>
                          <m:e>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𝟑</m:t>
                            </m:r>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𝟑</m:t>
                            </m:r>
                          </m:e>
                        </m:d>
                      </m:e>
                    </m:d>
                    <m:r>
                      <a:rPr lang="en-US" sz="4400" b="1" i="1">
                        <a:solidFill>
                          <a:srgbClr val="000000"/>
                        </a:solidFill>
                        <a:effectLst/>
                        <a:latin typeface="Cambria Math" panose="02040503050406030204" pitchFamily="18" charset="0"/>
                        <a:ea typeface="SimSun" panose="02010600030101010101" pitchFamily="2" charset="-122"/>
                        <a:cs typeface="Cambria Math" panose="02040503050406030204" pitchFamily="18" charset="0"/>
                      </a:rPr>
                      <m:t>⇒</m:t>
                    </m:r>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𝒏</m:t>
                    </m:r>
                    <m:d>
                      <m:dPr>
                        <m:ctrlP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ctrlPr>
                      </m:dPr>
                      <m:e>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𝑨</m:t>
                        </m:r>
                      </m:e>
                    </m:d>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𝟖</m:t>
                    </m:r>
                  </m:oMath>
                </a14:m>
                <a:r>
                  <a:rPr lang="nl-NL"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nl-NL"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Xác suất để tổng số chấm xuất hiện trên hai con súc sắc bằng 4 hoặc </a:t>
                </a:r>
                <a:r>
                  <a:rPr lang="nl-NL" sz="4400" b="1" dirty="0">
                    <a:solidFill>
                      <a:srgbClr val="383738"/>
                    </a:solidFill>
                    <a:effectLst/>
                    <a:latin typeface="Tahoma" panose="020B0604030504040204" pitchFamily="34" charset="0"/>
                    <a:ea typeface="Tahoma" panose="020B0604030504040204" pitchFamily="34" charset="0"/>
                    <a:cs typeface="Tahoma" panose="020B0604030504040204" pitchFamily="34" charset="0"/>
                  </a:rPr>
                  <a:t>bằng </a:t>
                </a:r>
                <a:r>
                  <a:rPr lang="nl-NL"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6:</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algn="ctr">
                  <a:lnSpc>
                    <a:spcPct val="107000"/>
                  </a:lnSpc>
                  <a:spcAft>
                    <a:spcPts val="0"/>
                  </a:spcAft>
                </a:pPr>
                <a14:m>
                  <m:oMath xmlns:m="http://schemas.openxmlformats.org/officeDocument/2006/math">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𝑷</m:t>
                    </m:r>
                    <m:d>
                      <m:dPr>
                        <m:ctrlP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ctrlPr>
                      </m:dPr>
                      <m:e>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𝑨</m:t>
                        </m:r>
                      </m:e>
                    </m:d>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𝒏</m:t>
                        </m:r>
                        <m:d>
                          <m:dPr>
                            <m:ctrlP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ctrlPr>
                          </m:dPr>
                          <m:e>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𝑨</m:t>
                            </m:r>
                          </m:e>
                        </m:d>
                      </m:num>
                      <m:den>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𝒏</m:t>
                        </m:r>
                        <m:d>
                          <m:dPr>
                            <m:ctrlP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ctrlPr>
                          </m:dPr>
                          <m:e>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𝜴</m:t>
                            </m:r>
                          </m:e>
                        </m:d>
                      </m:den>
                    </m:f>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𝟖</m:t>
                        </m:r>
                      </m:num>
                      <m:den>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𝟑𝟔</m:t>
                        </m:r>
                      </m:den>
                    </m:f>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m:t>
                    </m:r>
                    <m:f>
                      <m:fPr>
                        <m:ctrlP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ctrlPr>
                      </m:fPr>
                      <m:num>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𝟐</m:t>
                        </m:r>
                      </m:num>
                      <m:den>
                        <m:r>
                          <a:rPr lang="en-US" sz="4400" b="1" i="1">
                            <a:solidFill>
                              <a:srgbClr val="000000"/>
                            </a:solidFill>
                            <a:effectLst/>
                            <a:latin typeface="Cambria Math" panose="02040503050406030204" pitchFamily="18" charset="0"/>
                            <a:ea typeface="SimSun" panose="02010600030101010101" pitchFamily="2" charset="-122"/>
                            <a:cs typeface="Times New Roman" panose="02020603050405020304" pitchFamily="18" charset="0"/>
                          </a:rPr>
                          <m:t>𝟗</m:t>
                        </m:r>
                      </m:den>
                    </m:f>
                  </m:oMath>
                </a14:m>
                <a:r>
                  <a:rPr lang="nl-NL"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632986" y="6896169"/>
                <a:ext cx="23522414" cy="6608989"/>
              </a:xfrm>
              <a:prstGeom prst="rect">
                <a:avLst/>
              </a:prstGeom>
              <a:blipFill>
                <a:blip r:embed="rId4"/>
                <a:stretch>
                  <a:fillRect l="-1062" t="-2122"/>
                </a:stretch>
              </a:blipFill>
            </p:spPr>
            <p:txBody>
              <a:bodyPr/>
              <a:lstStyle/>
              <a:p>
                <a:r>
                  <a:rPr lang="en-US">
                    <a:noFill/>
                  </a:rPr>
                  <a:t> </a:t>
                </a:r>
              </a:p>
            </p:txBody>
          </p:sp>
        </mc:Fallback>
      </mc:AlternateContent>
    </p:spTree>
    <p:extLst>
      <p:ext uri="{BB962C8B-B14F-4D97-AF65-F5344CB8AC3E}">
        <p14:creationId xmlns:p14="http://schemas.microsoft.com/office/powerpoint/2010/main" val="40979972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09600" y="3625096"/>
            <a:ext cx="230886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Qua thực tế người ta thấy rằng một biến cố có xác suất rất bé thì sẽ không xảy ra khi ta thực hiện một phép thử hay một vài phép thử.</a:t>
            </a:r>
            <a:r>
              <a:rPr kumimoji="0" lang="nl-NL" altLang="en-US" sz="4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Từ đó người ta đã thừa nhận nguyên lí sau đây gọi là </a:t>
            </a:r>
            <a:r>
              <a:rPr kumimoji="0" lang="nl-NL" altLang="en-US" sz="4400" b="1" i="1"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nguyên lí xác suất bé:</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
        <p:nvSpPr>
          <p:cNvPr id="4" name="Text Box 8"/>
          <p:cNvSpPr txBox="1">
            <a:spLocks noChangeArrowheads="1"/>
          </p:cNvSpPr>
          <p:nvPr/>
        </p:nvSpPr>
        <p:spPr bwMode="auto">
          <a:xfrm>
            <a:off x="381000" y="5985212"/>
            <a:ext cx="23545800" cy="948988"/>
          </a:xfrm>
          <a:prstGeom prst="rect">
            <a:avLst/>
          </a:prstGeom>
          <a:blipFill>
            <a:blip r:embed="rId2"/>
            <a:tile tx="0" ty="0" sx="100000" sy="100000" flip="none" algn="tl"/>
          </a:blipFill>
          <a:ln w="28575">
            <a:solidFill>
              <a:srgbClr val="C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Nếu một biến cố có xác suất rất bé thì trong một phép thử biến cố đó sẽ không xảy </a:t>
            </a:r>
            <a:r>
              <a:rPr kumimoji="0" lang="en-US" altLang="en-US" sz="4000" b="1" i="0" u="none" strike="noStrike" cap="none" normalizeH="0" baseline="0" dirty="0" err="1">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ra.</a:t>
            </a:r>
            <a:endParaRPr kumimoji="0" lang="en-US" altLang="en-US" sz="40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400" b="0" i="0" u="none" strike="noStrike" cap="none" normalizeH="0" baseline="0" dirty="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1295400" y="502548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400"/>
          </a:p>
        </p:txBody>
      </p:sp>
      <p:sp>
        <p:nvSpPr>
          <p:cNvPr id="6" name="Rectangle 5"/>
          <p:cNvSpPr/>
          <p:nvPr/>
        </p:nvSpPr>
        <p:spPr>
          <a:xfrm>
            <a:off x="609600" y="7467600"/>
            <a:ext cx="23317200" cy="5888279"/>
          </a:xfrm>
          <a:prstGeom prst="rect">
            <a:avLst/>
          </a:prstGeom>
          <a:gradFill>
            <a:gsLst>
              <a:gs pos="100000">
                <a:schemeClr val="accent6">
                  <a:lumMod val="40000"/>
                  <a:lumOff val="60000"/>
                </a:schemeClr>
              </a:gs>
              <a:gs pos="87000">
                <a:schemeClr val="accent1">
                  <a:lumMod val="45000"/>
                  <a:lumOff val="55000"/>
                </a:schemeClr>
              </a:gs>
              <a:gs pos="40000">
                <a:schemeClr val="accent6">
                  <a:lumMod val="20000"/>
                  <a:lumOff val="80000"/>
                </a:schemeClr>
              </a:gs>
              <a:gs pos="100000">
                <a:schemeClr val="accent1">
                  <a:lumMod val="30000"/>
                  <a:lumOff val="70000"/>
                </a:schemeClr>
              </a:gs>
            </a:gsLst>
            <a:lin ang="5400000" scaled="1"/>
          </a:gradFill>
        </p:spPr>
        <p:txBody>
          <a:bodyPr wrap="square">
            <a:spAutoFit/>
          </a:bodyPr>
          <a:lstStyle/>
          <a:p>
            <a:pPr algn="just">
              <a:lnSpc>
                <a:spcPct val="107000"/>
              </a:lnSpc>
              <a:spcAft>
                <a:spcPts val="0"/>
              </a:spcAft>
            </a:pPr>
            <a:r>
              <a:rPr lang="fr-FR" sz="4400" b="1" dirty="0">
                <a:latin typeface="Tahoma" panose="020B0604030504040204" pitchFamily="34" charset="0"/>
                <a:ea typeface="Tahoma" panose="020B0604030504040204" pitchFamily="34" charset="0"/>
                <a:cs typeface="Tahoma" panose="020B0604030504040204" pitchFamily="34" charset="0"/>
              </a:rPr>
              <a:t>Trở lại ví dụ :</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0"/>
              </a:spcAft>
            </a:pPr>
            <a:r>
              <a:rPr lang="fr-FR" sz="4400" b="1" dirty="0">
                <a:solidFill>
                  <a:srgbClr val="000000"/>
                </a:solidFill>
                <a:latin typeface="Tahoma" panose="020B0604030504040204" pitchFamily="34" charset="0"/>
                <a:ea typeface="Tahoma" panose="020B0604030504040204" pitchFamily="34" charset="0"/>
                <a:cs typeface="Tahoma" panose="020B0604030504040204" pitchFamily="34" charset="0"/>
              </a:rPr>
              <a:t>Xác suất một chiếc máy bay rơi là rất bé, khoảng 0,00000027. Mỗi hành khách khi đi máy bay đều tin rằng biến cố: “Máy bay rơi” sẽ không xảy ra trong chuyến bay của mình, do đó người ta vẫn không ngần ngại đi máy bay.</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0"/>
              </a:spcAft>
            </a:pPr>
            <a:r>
              <a:rPr lang="fr-FR" sz="4400" b="1" dirty="0">
                <a:solidFill>
                  <a:srgbClr val="FF0000"/>
                </a:solidFill>
                <a:latin typeface="Tahoma" panose="020B0604030504040204" pitchFamily="34" charset="0"/>
                <a:ea typeface="Tahoma" panose="020B0604030504040204" pitchFamily="34" charset="0"/>
                <a:cs typeface="Tahoma" panose="020B0604030504040204" pitchFamily="34" charset="0"/>
              </a:rPr>
              <a:t>Chú ý. </a:t>
            </a:r>
            <a:r>
              <a:rPr lang="fr-FR" sz="4400" b="1" dirty="0">
                <a:solidFill>
                  <a:srgbClr val="0070C0"/>
                </a:solidFill>
                <a:latin typeface="Tahoma" panose="020B0604030504040204" pitchFamily="34" charset="0"/>
                <a:ea typeface="Tahoma" panose="020B0604030504040204" pitchFamily="34" charset="0"/>
                <a:cs typeface="Tahoma" panose="020B0604030504040204" pitchFamily="34" charset="0"/>
              </a:rPr>
              <a:t>Trong thực tế, xác suất của một biến cố được coi là bé phụ thuộc vào từng trường hợp cụ thể. Chẳng hạn, xác suất một chiếc điện thoại bị lỗi kĩ thuật là 0,001 được coi là rất bé, nhưng nếu xác suất cháy nổ động cơ của một máy bay là 0,001 thì xác suất này không được coi là rất bé.</a:t>
            </a:r>
            <a:endParaRPr lang="en-US" sz="4400" b="1" dirty="0">
              <a:solidFill>
                <a:srgbClr val="0070C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594360" y="2483818"/>
            <a:ext cx="10454640" cy="830997"/>
          </a:xfrm>
          <a:prstGeom prst="rect">
            <a:avLst/>
          </a:prstGeom>
          <a:gradFill>
            <a:gsLst>
              <a:gs pos="100000">
                <a:schemeClr val="accent6">
                  <a:lumMod val="40000"/>
                  <a:lumOff val="60000"/>
                </a:schemeClr>
              </a:gs>
              <a:gs pos="87000">
                <a:schemeClr val="accent1">
                  <a:lumMod val="45000"/>
                  <a:lumOff val="55000"/>
                </a:schemeClr>
              </a:gs>
              <a:gs pos="40000">
                <a:schemeClr val="accent6">
                  <a:lumMod val="20000"/>
                  <a:lumOff val="80000"/>
                </a:schemeClr>
              </a:gs>
              <a:gs pos="100000">
                <a:schemeClr val="accent1">
                  <a:lumMod val="30000"/>
                  <a:lumOff val="70000"/>
                </a:schemeClr>
              </a:gs>
            </a:gsLst>
            <a:lin ang="5400000" scaled="1"/>
          </a:gradFill>
        </p:spPr>
        <p:txBody>
          <a:bodyPr wrap="square" rtlCol="0">
            <a:spAutoFit/>
          </a:bodyPr>
          <a:lstStyle/>
          <a:p>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3. NGUYÊN LÝ XÁC SUẤT BÉ</a:t>
            </a:r>
          </a:p>
        </p:txBody>
      </p:sp>
    </p:spTree>
    <p:extLst>
      <p:ext uri="{BB962C8B-B14F-4D97-AF65-F5344CB8AC3E}">
        <p14:creationId xmlns:p14="http://schemas.microsoft.com/office/powerpoint/2010/main" val="34635031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p:cNvSpPr>
            <a:spLocks noChangeArrowheads="1"/>
          </p:cNvSpPr>
          <p:nvPr/>
        </p:nvSpPr>
        <p:spPr bwMode="auto">
          <a:xfrm>
            <a:off x="1219200" y="2468879"/>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3"/>
          <p:cNvGrpSpPr/>
          <p:nvPr/>
        </p:nvGrpSpPr>
        <p:grpSpPr>
          <a:xfrm>
            <a:off x="533400" y="1626086"/>
            <a:ext cx="5575025" cy="923906"/>
            <a:chOff x="22440" y="-42414"/>
            <a:chExt cx="5305543" cy="260183"/>
          </a:xfrm>
        </p:grpSpPr>
        <p:grpSp>
          <p:nvGrpSpPr>
            <p:cNvPr id="5" name="Group 4"/>
            <p:cNvGrpSpPr/>
            <p:nvPr/>
          </p:nvGrpSpPr>
          <p:grpSpPr>
            <a:xfrm>
              <a:off x="22440" y="59235"/>
              <a:ext cx="3190735" cy="158534"/>
              <a:chOff x="31572" y="60210"/>
              <a:chExt cx="4489424" cy="196193"/>
            </a:xfrm>
          </p:grpSpPr>
          <p:sp>
            <p:nvSpPr>
              <p:cNvPr id="7" name="Arrow: Pentagon 17"/>
              <p:cNvSpPr/>
              <p:nvPr/>
            </p:nvSpPr>
            <p:spPr>
              <a:xfrm>
                <a:off x="112887" y="60210"/>
                <a:ext cx="4408109" cy="163674"/>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44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Arrow: Chevron 18"/>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en-US" sz="4400"/>
              </a:p>
            </p:txBody>
          </p:sp>
          <p:sp>
            <p:nvSpPr>
              <p:cNvPr id="9" name="Arrow: Chevron 19"/>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endParaRPr lang="en-US" sz="4400"/>
              </a:p>
            </p:txBody>
          </p:sp>
        </p:grpSp>
        <p:sp>
          <p:nvSpPr>
            <p:cNvPr id="6" name="TextBox 56"/>
            <p:cNvSpPr txBox="1"/>
            <p:nvPr/>
          </p:nvSpPr>
          <p:spPr>
            <a:xfrm>
              <a:off x="116491" y="-42414"/>
              <a:ext cx="5211492" cy="192664"/>
            </a:xfrm>
            <a:prstGeom prst="rect">
              <a:avLst/>
            </a:prstGeom>
            <a:noFill/>
          </p:spPr>
          <p:txBody>
            <a:bodyPr wrap="square">
              <a:noAutofit/>
            </a:bodyPr>
            <a:lstStyle/>
            <a:p>
              <a:pPr>
                <a:lnSpc>
                  <a:spcPct val="150000"/>
                </a:lnSpc>
                <a:spcAft>
                  <a:spcPts val="0"/>
                </a:spcAft>
              </a:pPr>
              <a:r>
                <a:rPr lang="en-US" sz="4400"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Vận dụng</a:t>
              </a:r>
              <a:r>
                <a:rPr lang="en-US" sz="4400"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44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400" b="1" kern="1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0" name="Rectangle 10"/>
          <p:cNvSpPr>
            <a:spLocks noChangeArrowheads="1"/>
          </p:cNvSpPr>
          <p:nvPr/>
        </p:nvSpPr>
        <p:spPr bwMode="auto">
          <a:xfrm>
            <a:off x="304800" y="2493308"/>
            <a:ext cx="23317200" cy="4154984"/>
          </a:xfrm>
          <a:prstGeom prst="rect">
            <a:avLst/>
          </a:prstGeom>
          <a:gradFill>
            <a:gsLst>
              <a:gs pos="100000">
                <a:schemeClr val="accent6">
                  <a:lumMod val="40000"/>
                  <a:lumOff val="60000"/>
                </a:schemeClr>
              </a:gs>
              <a:gs pos="87000">
                <a:schemeClr val="accent1">
                  <a:lumMod val="45000"/>
                  <a:lumOff val="55000"/>
                </a:schemeClr>
              </a:gs>
              <a:gs pos="40000">
                <a:schemeClr val="accent6">
                  <a:lumMod val="20000"/>
                  <a:lumOff val="80000"/>
                </a:schemeClr>
              </a:gs>
              <a:gs pos="100000">
                <a:schemeClr val="accent1">
                  <a:lumMod val="30000"/>
                  <a:lumOff val="70000"/>
                </a:schemeClr>
              </a:gs>
            </a:gsLst>
            <a:lin ang="5400000" scaled="1"/>
          </a:gra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44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nl-NL"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Giả sử biến cố </a:t>
            </a:r>
            <a:r>
              <a:rPr kumimoji="0" lang="nl-NL" altLang="en-US" sz="4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a:t>
            </a:r>
            <a:r>
              <a:rPr kumimoji="0" lang="nl-NL"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có xác suất </a:t>
            </a:r>
            <a:r>
              <a:rPr kumimoji="0" lang="nl-NL" altLang="en-US" sz="4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P(A)</a:t>
            </a:r>
            <a:r>
              <a:rPr kumimoji="0" lang="nl-NL"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Khi thực hiện phép thử </a:t>
            </a:r>
            <a:r>
              <a:rPr kumimoji="0" lang="nl-NL" altLang="en-US" sz="4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a:t>
            </a:r>
            <a:r>
              <a:rPr kumimoji="0" lang="nl-NL"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lần </a:t>
            </a:r>
            <a:r>
              <a:rPr kumimoji="0" lang="nl-NL" altLang="en-US" sz="4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n≥30</a:t>
            </a:r>
            <a:r>
              <a:rPr kumimoji="0" lang="nl-NL"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thì số lần xuất hiện biến cố </a:t>
            </a:r>
            <a:r>
              <a:rPr kumimoji="0" lang="nl-NL" altLang="en-US" sz="4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A</a:t>
            </a:r>
            <a:r>
              <a:rPr kumimoji="0" lang="nl-NL"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sẽ xấp xỉ bằng </a:t>
            </a:r>
            <a:r>
              <a:rPr kumimoji="0" lang="nl-NL" altLang="en-US" sz="4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n.P(A)</a:t>
            </a:r>
            <a:r>
              <a:rPr kumimoji="0" lang="nl-NL"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(nói chung khi </a:t>
            </a:r>
            <a:r>
              <a:rPr kumimoji="0" lang="nl-NL" altLang="en-US" sz="4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a:t>
            </a:r>
            <a:r>
              <a:rPr kumimoji="0" lang="nl-NL"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càng lớn thì sai số tương đối càng bé).</a:t>
            </a:r>
            <a:endPar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Giả thiết rằng xác suất sinh con trai là 0,512 và xác suất sinh con gái là 0,488. Vận dụng ý nghĩa thực tế của xác suất, hãy ước tính trong số trẻ mới sinh với 10000 bé gái thì có bao nhiêu bé trai.</a:t>
            </a:r>
          </a:p>
        </p:txBody>
      </p:sp>
      <p:sp>
        <p:nvSpPr>
          <p:cNvPr id="11" name="Rectangle 12"/>
          <p:cNvSpPr>
            <a:spLocks noChangeArrowheads="1"/>
          </p:cNvSpPr>
          <p:nvPr/>
        </p:nvSpPr>
        <p:spPr bwMode="auto">
          <a:xfrm>
            <a:off x="304800" y="7004351"/>
            <a:ext cx="23850600"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Lời giải</a:t>
            </a:r>
            <a:endParaRPr kumimoji="0" lang="en-US" altLang="en-US"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Gọi </a:t>
            </a:r>
            <a:r>
              <a:rPr kumimoji="0" lang="nl-NL" altLang="en-US" sz="4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a:t>
            </a:r>
            <a:r>
              <a:rPr kumimoji="0" lang="nl-NL"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là số trẻ mới sinh. Ta coi mỗi lần sinh là một phép thử và biến cố liên quan đến phép thử là biến cố: “Sinh con gái”. Như vậy ta có </a:t>
            </a:r>
            <a:r>
              <a:rPr kumimoji="0" lang="nl-NL" altLang="en-US" sz="4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a:t>
            </a:r>
            <a:r>
              <a:rPr kumimoji="0" lang="nl-NL"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phép thử và xác suất sinh con gái là 0,488.</a:t>
            </a:r>
            <a:endPar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Vận dụng ý nghĩa thực tế của xác suất, ta có: </a:t>
            </a:r>
            <a:r>
              <a:rPr kumimoji="0" lang="en-US" altLang="en-US" sz="4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n.0,488≈10000.</a:t>
            </a:r>
            <a:endPar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3" name="Rectangle 13"/>
          <p:cNvSpPr>
            <a:spLocks noChangeArrowheads="1"/>
          </p:cNvSpPr>
          <p:nvPr/>
        </p:nvSpPr>
        <p:spPr bwMode="auto">
          <a:xfrm>
            <a:off x="304800" y="10820400"/>
            <a:ext cx="236220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Vậy </a:t>
            </a:r>
            <a:r>
              <a:rPr kumimoji="0" lang="en-US" altLang="en-US" sz="4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n≈100000,488=20491,80328...</a:t>
            </a:r>
            <a:endPar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Vậy có khoảng 20492 trẻ mới sinh. Từ đó với 10000 bé gái thì có khoảng: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20492 -10000 = 10492 (bé trai).</a:t>
            </a:r>
          </a:p>
        </p:txBody>
      </p:sp>
    </p:spTree>
    <p:extLst>
      <p:ext uri="{BB962C8B-B14F-4D97-AF65-F5344CB8AC3E}">
        <p14:creationId xmlns:p14="http://schemas.microsoft.com/office/powerpoint/2010/main" val="27231328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fade">
                                      <p:cBhvr>
                                        <p:cTn id="17" dur="1000"/>
                                        <p:tgtEl>
                                          <p:spTgt spid="11">
                                            <p:txEl>
                                              <p:pRg st="0" end="0"/>
                                            </p:txEl>
                                          </p:spTgt>
                                        </p:tgtEl>
                                      </p:cBhvr>
                                    </p:animEffect>
                                    <p:anim calcmode="lin" valueType="num">
                                      <p:cBhvr>
                                        <p:cTn id="1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1000"/>
                                        <p:tgtEl>
                                          <p:spTgt spid="11">
                                            <p:txEl>
                                              <p:pRg st="1" end="1"/>
                                            </p:txEl>
                                          </p:spTgt>
                                        </p:tgtEl>
                                      </p:cBhvr>
                                    </p:animEffect>
                                    <p:anim calcmode="lin" valueType="num">
                                      <p:cBhvr>
                                        <p:cTn id="2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1000"/>
                                        <p:tgtEl>
                                          <p:spTgt spid="11">
                                            <p:txEl>
                                              <p:pRg st="2" end="2"/>
                                            </p:txEl>
                                          </p:spTgt>
                                        </p:tgtEl>
                                      </p:cBhvr>
                                    </p:animEffect>
                                    <p:anim calcmode="lin" valueType="num">
                                      <p:cBhvr>
                                        <p:cTn id="2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752600"/>
            <a:ext cx="18135600" cy="8305800"/>
          </a:xfrm>
          <a:prstGeom prst="rect">
            <a:avLst/>
          </a:prstGeom>
          <a:blipFill>
            <a:blip r:embed="rId2"/>
            <a:tile tx="0" ty="0" sx="100000" sy="100000" flip="none" algn="tl"/>
          </a:blipFill>
        </p:spPr>
        <p:txBody>
          <a:bodyPr wrap="square">
            <a:spAutoFit/>
          </a:bodyPr>
          <a:lstStyle/>
          <a:p>
            <a:pPr algn="just">
              <a:lnSpc>
                <a:spcPct val="107000"/>
              </a:lnSpc>
              <a:spcAft>
                <a:spcPts val="0"/>
              </a:spcAft>
            </a:pPr>
            <a:r>
              <a:rPr lang="pt-BR" sz="4400" b="1" dirty="0">
                <a:latin typeface="Tahoma" panose="020B0604030504040204" pitchFamily="34" charset="0"/>
                <a:ea typeface="Tahoma" panose="020B0604030504040204" pitchFamily="34" charset="0"/>
                <a:cs typeface="Tahoma" panose="020B0604030504040204" pitchFamily="34" charset="0"/>
              </a:rPr>
              <a:t>* </a:t>
            </a:r>
            <a:r>
              <a:rPr lang="pt-BR" sz="4400" b="1" dirty="0">
                <a:solidFill>
                  <a:srgbClr val="FF0000"/>
                </a:solidFill>
                <a:latin typeface="Tahoma" panose="020B0604030504040204" pitchFamily="34" charset="0"/>
                <a:ea typeface="Tahoma" panose="020B0604030504040204" pitchFamily="34" charset="0"/>
                <a:cs typeface="Tahoma" panose="020B0604030504040204" pitchFamily="34" charset="0"/>
              </a:rPr>
              <a:t>Nhiệm vụ 1 : </a:t>
            </a:r>
            <a:r>
              <a:rPr lang="pt-BR" sz="4400" b="1" dirty="0">
                <a:latin typeface="Tahoma" panose="020B0604030504040204" pitchFamily="34" charset="0"/>
                <a:ea typeface="Tahoma" panose="020B0604030504040204" pitchFamily="34" charset="0"/>
                <a:cs typeface="Tahoma" panose="020B0604030504040204" pitchFamily="34" charset="0"/>
              </a:rPr>
              <a:t>Trải nghiệm thông qua tham gia trò chơi “bốc thăm trúng thưởng”: </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0"/>
              </a:spcAft>
            </a:pPr>
            <a:r>
              <a:rPr lang="pt-BR" sz="4400" b="1" dirty="0">
                <a:latin typeface="Tahoma" panose="020B0604030504040204" pitchFamily="34" charset="0"/>
                <a:ea typeface="Tahoma" panose="020B0604030504040204" pitchFamily="34" charset="0"/>
                <a:cs typeface="Tahoma" panose="020B0604030504040204" pitchFamily="34" charset="0"/>
              </a:rPr>
              <a:t>Chọn 6 bạn tham gia trò chơi, mỗi người chơi chọn một bộ 6 số đôi một khác nhau từ 45 số: 1; 2; …; 45. Sau đó, giáo viên bốc ngẫu nhiên 6 quả bóng (không hoàn lại) từ một thùng kín đựng 45 quả bóng như nhau ghi các số 1; 2;… ; 45. Bộ 6 số ghi trên 6 quả bóng đó được gọi là </a:t>
            </a:r>
            <a:r>
              <a:rPr lang="pt-BR" sz="4400" b="1" i="1" dirty="0">
                <a:latin typeface="Tahoma" panose="020B0604030504040204" pitchFamily="34" charset="0"/>
                <a:ea typeface="Tahoma" panose="020B0604030504040204" pitchFamily="34" charset="0"/>
                <a:cs typeface="Tahoma" panose="020B0604030504040204" pitchFamily="34" charset="0"/>
              </a:rPr>
              <a:t>bộ số trúng thưởng</a:t>
            </a:r>
            <a:r>
              <a:rPr lang="pt-B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0"/>
              </a:spcAft>
            </a:pPr>
            <a:r>
              <a:rPr lang="pt-BR" sz="4400" b="1" dirty="0">
                <a:latin typeface="Tahoma" panose="020B0604030504040204" pitchFamily="34" charset="0"/>
                <a:ea typeface="Tahoma" panose="020B0604030504040204" pitchFamily="34" charset="0"/>
                <a:cs typeface="Tahoma" panose="020B0604030504040204" pitchFamily="34" charset="0"/>
              </a:rPr>
              <a:t>Nếu bộ số của người chơi trùng với bộ số trúng thưởng thì người chơi trúng giải độc đắc; nếu trùng với 5 số của bộ số trúng thưởng thì người chơi trúng giải nhất.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0"/>
              </a:spcAft>
            </a:pPr>
            <a:r>
              <a:rPr lang="pt-BR" sz="4400" b="1" dirty="0">
                <a:latin typeface="Tahoma" panose="020B0604030504040204" pitchFamily="34" charset="0"/>
                <a:ea typeface="Tahoma" panose="020B0604030504040204" pitchFamily="34" charset="0"/>
                <a:cs typeface="Tahoma" panose="020B0604030504040204" pitchFamily="34" charset="0"/>
              </a:rPr>
              <a:t>Tính xác suất người chơi trúng giải độc đắc, giải nhất.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p:nvPr/>
        </p:nvPicPr>
        <p:blipFill>
          <a:blip r:embed="rId3">
            <a:extLst>
              <a:ext uri="{28A0092B-C50C-407E-A947-70E740481C1C}">
                <a14:useLocalDpi xmlns:a14="http://schemas.microsoft.com/office/drawing/2010/main" val="0"/>
              </a:ext>
            </a:extLst>
          </a:blip>
          <a:stretch>
            <a:fillRect/>
          </a:stretch>
        </p:blipFill>
        <p:spPr>
          <a:xfrm>
            <a:off x="18440400" y="2362200"/>
            <a:ext cx="5410200" cy="6019800"/>
          </a:xfrm>
          <a:prstGeom prst="rect">
            <a:avLst/>
          </a:prstGeom>
        </p:spPr>
      </p:pic>
    </p:spTree>
    <p:extLst>
      <p:ext uri="{BB962C8B-B14F-4D97-AF65-F5344CB8AC3E}">
        <p14:creationId xmlns:p14="http://schemas.microsoft.com/office/powerpoint/2010/main" val="3176433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963B6C-893B-41A7-A60B-0761B74EF1D2}"/>
              </a:ext>
            </a:extLst>
          </p:cNvPr>
          <p:cNvSpPr/>
          <p:nvPr/>
        </p:nvSpPr>
        <p:spPr>
          <a:xfrm>
            <a:off x="533400" y="1752600"/>
            <a:ext cx="23545800" cy="2200602"/>
          </a:xfrm>
          <a:prstGeom prst="rect">
            <a:avLst/>
          </a:prstGeom>
          <a:blipFill>
            <a:blip r:embed="rId2"/>
            <a:tile tx="0" ty="0" sx="100000" sy="100000" flip="none" algn="tl"/>
          </a:blipFill>
        </p:spPr>
        <p:txBody>
          <a:bodyPr wrap="square">
            <a:spAutoFit/>
          </a:bodyPr>
          <a:lstStyle/>
          <a:p>
            <a:pPr algn="just">
              <a:lnSpc>
                <a:spcPct val="107000"/>
              </a:lnSpc>
              <a:spcAft>
                <a:spcPts val="0"/>
              </a:spcAft>
            </a:pPr>
            <a:r>
              <a:rPr lang="pt-BR" sz="4400" b="1" dirty="0">
                <a:solidFill>
                  <a:srgbClr val="FF0000"/>
                </a:solidFill>
                <a:latin typeface="Tahoma" panose="020B0604030504040204" pitchFamily="34" charset="0"/>
                <a:ea typeface="Tahoma" panose="020B0604030504040204" pitchFamily="34" charset="0"/>
                <a:cs typeface="Tahoma" panose="020B0604030504040204" pitchFamily="34" charset="0"/>
              </a:rPr>
              <a:t>* Nhiệm vụ 2: </a:t>
            </a:r>
            <a:r>
              <a:rPr lang="pt-BR" sz="4400" b="1" dirty="0">
                <a:latin typeface="Tahoma" panose="020B0604030504040204" pitchFamily="34" charset="0"/>
                <a:ea typeface="Tahoma" panose="020B0604030504040204" pitchFamily="34" charset="0"/>
                <a:cs typeface="Tahoma" panose="020B0604030504040204" pitchFamily="34" charset="0"/>
              </a:rPr>
              <a:t>Quan sát các hình ảnh: Bắn một mũi tên, đánh gôn, gieo con súc sắc, gieo một đồng tiền, rút một quân bài. Khi thực hiện một hành động trên là ta được một phép thử.</a:t>
            </a:r>
            <a:endParaRPr lang="vi-VN" sz="4400" b="1" dirty="0">
              <a:effectLst/>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AF995E97-D3F1-401B-99CA-807CAA03658E}"/>
              </a:ext>
            </a:extLst>
          </p:cNvPr>
          <p:cNvPicPr/>
          <p:nvPr/>
        </p:nvPicPr>
        <p:blipFill>
          <a:blip r:embed="rId3">
            <a:extLst>
              <a:ext uri="{28A0092B-C50C-407E-A947-70E740481C1C}">
                <a14:useLocalDpi xmlns:a14="http://schemas.microsoft.com/office/drawing/2010/main" val="0"/>
              </a:ext>
            </a:extLst>
          </a:blip>
          <a:srcRect l="27194" t="30286" r="38330" b="25333"/>
          <a:stretch>
            <a:fillRect/>
          </a:stretch>
        </p:blipFill>
        <p:spPr bwMode="auto">
          <a:xfrm>
            <a:off x="1981200" y="3953202"/>
            <a:ext cx="19278600" cy="8924598"/>
          </a:xfrm>
          <a:prstGeom prst="rect">
            <a:avLst/>
          </a:prstGeom>
          <a:noFill/>
          <a:ln>
            <a:noFill/>
          </a:ln>
        </p:spPr>
      </p:pic>
    </p:spTree>
    <p:extLst>
      <p:ext uri="{BB962C8B-B14F-4D97-AF65-F5344CB8AC3E}">
        <p14:creationId xmlns:p14="http://schemas.microsoft.com/office/powerpoint/2010/main" val="38622422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A5B42A-973B-46FE-967B-7B91ACB7D971}"/>
              </a:ext>
            </a:extLst>
          </p:cNvPr>
          <p:cNvSpPr/>
          <p:nvPr/>
        </p:nvSpPr>
        <p:spPr>
          <a:xfrm>
            <a:off x="497240" y="2481030"/>
            <a:ext cx="23711539" cy="2265813"/>
          </a:xfrm>
          <a:prstGeom prst="rect">
            <a:avLst/>
          </a:prstGeom>
          <a:gradFill>
            <a:gsLst>
              <a:gs pos="100000">
                <a:schemeClr val="accent6">
                  <a:lumMod val="40000"/>
                  <a:lumOff val="60000"/>
                </a:schemeClr>
              </a:gs>
              <a:gs pos="87000">
                <a:schemeClr val="accent1">
                  <a:lumMod val="45000"/>
                  <a:lumOff val="55000"/>
                </a:schemeClr>
              </a:gs>
              <a:gs pos="40000">
                <a:schemeClr val="accent6">
                  <a:lumMod val="20000"/>
                  <a:lumOff val="80000"/>
                </a:schemeClr>
              </a:gs>
              <a:gs pos="100000">
                <a:schemeClr val="accent1">
                  <a:lumMod val="30000"/>
                  <a:lumOff val="70000"/>
                </a:schemeClr>
              </a:gs>
            </a:gsLst>
            <a:lin ang="5400000" scaled="1"/>
          </a:gradFill>
        </p:spPr>
        <p:txBody>
          <a:bodyPr wrap="square">
            <a:spAutoFit/>
          </a:bodyPr>
          <a:lstStyle/>
          <a:p>
            <a:pPr>
              <a:lnSpc>
                <a:spcPct val="107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Một tổ trong lớp 10A có ba học sinh nữ là Hương, Hồng, Dung và bốn học sinh nam là Sơn, Tùng, Hoàng, Tiến. Giáo viên chọn ngẫu nhiên một học sinh trong tổ đó để kiểm tra vở bài tập. Phép thử ngẫu nhiên là gì? Mô tả không gian mẫu.</a:t>
            </a:r>
            <a:endParaRPr lang="vi-VN"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20" name="Group 19">
            <a:extLst>
              <a:ext uri="{FF2B5EF4-FFF2-40B4-BE49-F238E27FC236}">
                <a16:creationId xmlns:a16="http://schemas.microsoft.com/office/drawing/2014/main" id="{B0633CDB-3865-492B-8AA7-64D21609F385}"/>
              </a:ext>
            </a:extLst>
          </p:cNvPr>
          <p:cNvGrpSpPr/>
          <p:nvPr/>
        </p:nvGrpSpPr>
        <p:grpSpPr>
          <a:xfrm>
            <a:off x="609600" y="1903121"/>
            <a:ext cx="4631207" cy="807195"/>
            <a:chOff x="22440" y="11736"/>
            <a:chExt cx="857851" cy="280196"/>
          </a:xfrm>
        </p:grpSpPr>
        <p:grpSp>
          <p:nvGrpSpPr>
            <p:cNvPr id="21" name="Group 20">
              <a:extLst>
                <a:ext uri="{FF2B5EF4-FFF2-40B4-BE49-F238E27FC236}">
                  <a16:creationId xmlns:a16="http://schemas.microsoft.com/office/drawing/2014/main" id="{E4D35325-18A8-4AC8-A900-49FCD74B93A1}"/>
                </a:ext>
              </a:extLst>
            </p:cNvPr>
            <p:cNvGrpSpPr/>
            <p:nvPr/>
          </p:nvGrpSpPr>
          <p:grpSpPr>
            <a:xfrm>
              <a:off x="22440" y="59287"/>
              <a:ext cx="850471" cy="159855"/>
              <a:chOff x="31572" y="60276"/>
              <a:chExt cx="1196628" cy="197828"/>
            </a:xfrm>
          </p:grpSpPr>
          <p:sp>
            <p:nvSpPr>
              <p:cNvPr id="23" name="Arrow: Pentagon 22">
                <a:extLst>
                  <a:ext uri="{FF2B5EF4-FFF2-40B4-BE49-F238E27FC236}">
                    <a16:creationId xmlns:a16="http://schemas.microsoft.com/office/drawing/2014/main" id="{8E2F4822-A5CA-4CD7-BC0A-162C8CF921D5}"/>
                  </a:ext>
                </a:extLst>
              </p:cNvPr>
              <p:cNvSpPr/>
              <p:nvPr/>
            </p:nvSpPr>
            <p:spPr>
              <a:xfrm>
                <a:off x="204585" y="62042"/>
                <a:ext cx="1023615"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defTabSz="914400" eaLnBrk="1" fontAlgn="auto" latinLnBrk="0" hangingPunct="1">
                  <a:lnSpc>
                    <a:spcPct val="106000"/>
                  </a:lnSpc>
                  <a:spcBef>
                    <a:spcPts val="0"/>
                  </a:spcBef>
                  <a:spcAft>
                    <a:spcPts val="800"/>
                  </a:spcAft>
                  <a:buClrTx/>
                  <a:buSzTx/>
                  <a:buFontTx/>
                  <a:buNone/>
                  <a:tabLst/>
                  <a:defRPr/>
                </a:pPr>
                <a:r>
                  <a:rPr kumimoji="0" lang="en-US" sz="4400" b="1" i="0" u="none" strike="noStrike" kern="1200" cap="none" spc="0" normalizeH="0" baseline="0" noProof="0">
                    <a:ln>
                      <a:noFill/>
                    </a:ln>
                    <a:solidFill>
                      <a:srgbClr val="0000CC"/>
                    </a:solidFill>
                    <a:effectLst/>
                    <a:uLnTx/>
                    <a:uFillTx/>
                    <a:latin typeface="Calibri"/>
                    <a:ea typeface="Calibri" panose="020F0502020204030204" pitchFamily="34" charset="0"/>
                    <a:cs typeface="Times New Roman" panose="02020603050405020304" pitchFamily="18" charset="0"/>
                  </a:rPr>
                  <a:t> </a:t>
                </a:r>
                <a:endParaRPr kumimoji="0" lang="vi-VN" sz="4400" b="0" i="0" u="none" strike="noStrike" kern="0" cap="none" spc="0" normalizeH="0" baseline="0" noProof="0">
                  <a:ln>
                    <a:noFill/>
                  </a:ln>
                  <a:solidFill>
                    <a:sysClr val="window" lastClr="FFFF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 name="Arrow: Chevron 23">
                <a:extLst>
                  <a:ext uri="{FF2B5EF4-FFF2-40B4-BE49-F238E27FC236}">
                    <a16:creationId xmlns:a16="http://schemas.microsoft.com/office/drawing/2014/main" id="{6DA51A6F-FDB0-4582-B5A1-05CFD110D5CF}"/>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4400" b="0" i="0" u="none" strike="noStrike" kern="0" cap="none" spc="0" normalizeH="0" baseline="0" noProof="0">
                  <a:ln>
                    <a:noFill/>
                  </a:ln>
                  <a:solidFill>
                    <a:sysClr val="window" lastClr="FFFFFF"/>
                  </a:solidFill>
                  <a:effectLst/>
                  <a:uLnTx/>
                  <a:uFillTx/>
                  <a:latin typeface="Arial" panose="020B0604020202020204" pitchFamily="34" charset="0"/>
                  <a:ea typeface="+mn-ea"/>
                  <a:cs typeface="+mn-cs"/>
                </a:endParaRPr>
              </a:p>
            </p:txBody>
          </p:sp>
          <p:sp>
            <p:nvSpPr>
              <p:cNvPr id="25" name="Arrow: Chevron 24">
                <a:extLst>
                  <a:ext uri="{FF2B5EF4-FFF2-40B4-BE49-F238E27FC236}">
                    <a16:creationId xmlns:a16="http://schemas.microsoft.com/office/drawing/2014/main" id="{D008301F-E5CF-4139-87D7-7C0F74AA93C6}"/>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4400" b="0" i="0" u="none" strike="noStrike" kern="0" cap="none" spc="0" normalizeH="0" baseline="0" noProof="0">
                  <a:ln>
                    <a:noFill/>
                  </a:ln>
                  <a:solidFill>
                    <a:sysClr val="window" lastClr="FFFFFF"/>
                  </a:solidFill>
                  <a:effectLst/>
                  <a:uLnTx/>
                  <a:uFillTx/>
                  <a:latin typeface="Arial" panose="020B0604020202020204" pitchFamily="34" charset="0"/>
                  <a:ea typeface="+mn-ea"/>
                  <a:cs typeface="+mn-cs"/>
                </a:endParaRPr>
              </a:p>
            </p:txBody>
          </p:sp>
        </p:grpSp>
        <p:sp>
          <p:nvSpPr>
            <p:cNvPr id="22" name="TextBox 56">
              <a:extLst>
                <a:ext uri="{FF2B5EF4-FFF2-40B4-BE49-F238E27FC236}">
                  <a16:creationId xmlns:a16="http://schemas.microsoft.com/office/drawing/2014/main" id="{6BCD497F-C8E9-435B-AF78-BF7C015BCCA2}"/>
                </a:ext>
              </a:extLst>
            </p:cNvPr>
            <p:cNvSpPr txBox="1"/>
            <p:nvPr/>
          </p:nvSpPr>
          <p:spPr>
            <a:xfrm>
              <a:off x="245137" y="11736"/>
              <a:ext cx="635154" cy="280196"/>
            </a:xfrm>
            <a:prstGeom prst="rect">
              <a:avLst/>
            </a:prstGeom>
            <a:noFill/>
          </p:spPr>
          <p:txBody>
            <a:bodyPr wrap="square">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Ví dụ 1.</a:t>
              </a:r>
              <a:endParaRPr kumimoji="0" lang="vi-VN" sz="44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6" name="Rectangle 25">
            <a:extLst>
              <a:ext uri="{FF2B5EF4-FFF2-40B4-BE49-F238E27FC236}">
                <a16:creationId xmlns:a16="http://schemas.microsoft.com/office/drawing/2014/main" id="{B0348275-0833-4F7A-B88D-EB9EC15C1093}"/>
              </a:ext>
            </a:extLst>
          </p:cNvPr>
          <p:cNvSpPr/>
          <p:nvPr/>
        </p:nvSpPr>
        <p:spPr>
          <a:xfrm>
            <a:off x="10114637" y="4704846"/>
            <a:ext cx="2230098" cy="751616"/>
          </a:xfrm>
          <a:prstGeom prst="rect">
            <a:avLst/>
          </a:prstGeom>
        </p:spPr>
        <p:txBody>
          <a:bodyPr wrap="none">
            <a:spAutoFit/>
          </a:bodyPr>
          <a:lstStyle/>
          <a:p>
            <a:pPr algn="ctr">
              <a:lnSpc>
                <a:spcPct val="107000"/>
              </a:lnSpc>
              <a:spcAft>
                <a:spcPts val="0"/>
              </a:spcAft>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Lời giải</a:t>
            </a:r>
            <a:endParaRPr lang="vi-VN" sz="4400" dirty="0">
              <a:solidFill>
                <a:srgbClr val="FF0000"/>
              </a:solidFill>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FBC6E0C9-BD7C-46B3-B6F6-7DFB7BB779E0}"/>
                  </a:ext>
                </a:extLst>
              </p:cNvPr>
              <p:cNvSpPr/>
              <p:nvPr/>
            </p:nvSpPr>
            <p:spPr>
              <a:xfrm>
                <a:off x="480692" y="5383801"/>
                <a:ext cx="23728087" cy="2016578"/>
              </a:xfrm>
              <a:prstGeom prst="rect">
                <a:avLst/>
              </a:prstGeom>
            </p:spPr>
            <p:txBody>
              <a:bodyPr wrap="square">
                <a:spAutoFit/>
              </a:bodyPr>
              <a:lstStyle/>
              <a:p>
                <a:pPr algn="just">
                  <a:lnSpc>
                    <a:spcPct val="107000"/>
                  </a:lnSpc>
                  <a:spcAft>
                    <a:spcPts val="0"/>
                  </a:spcAft>
                </a:pPr>
                <a:r>
                  <a:rPr lang="en-US" sz="4000" b="1" dirty="0">
                    <a:latin typeface="Tahoma" panose="020B0604030504040204" pitchFamily="34" charset="0"/>
                    <a:ea typeface="Tahoma" panose="020B0604030504040204" pitchFamily="34" charset="0"/>
                    <a:cs typeface="Tahoma" panose="020B0604030504040204" pitchFamily="34" charset="0"/>
                  </a:rPr>
                  <a:t>Phép thử ngẫu nhiên là chọn ngẫu nhiên một học sinh trong tổ để kiểm tra vở bài tập.</a:t>
                </a:r>
                <a:endParaRPr lang="vi-VN" sz="4000" b="1"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0"/>
                  </a:spcAft>
                </a:pPr>
                <a:r>
                  <a:rPr lang="en-US" sz="4000" b="1" dirty="0">
                    <a:effectLst/>
                    <a:latin typeface="Tahoma" panose="020B0604030504040204" pitchFamily="34" charset="0"/>
                    <a:ea typeface="Tahoma" panose="020B0604030504040204" pitchFamily="34" charset="0"/>
                    <a:cs typeface="Tahoma" panose="020B0604030504040204" pitchFamily="34" charset="0"/>
                  </a:rPr>
                  <a:t>Không gian mẫu là tập hợp tất cả học sinh trong tổ.</a:t>
                </a:r>
                <a:endParaRPr lang="vi-VN" sz="4000" b="1"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0"/>
                  </a:spcAft>
                </a:pPr>
                <a:r>
                  <a:rPr lang="en-US" sz="4000" b="1" dirty="0">
                    <a:effectLst/>
                    <a:latin typeface="Tahoma" panose="020B0604030504040204" pitchFamily="34" charset="0"/>
                    <a:ea typeface="Tahoma" panose="020B0604030504040204" pitchFamily="34" charset="0"/>
                    <a:cs typeface="Tahoma" panose="020B0604030504040204" pitchFamily="34" charset="0"/>
                  </a:rPr>
                  <a:t>Ta có </a:t>
                </a:r>
                <a14:m>
                  <m:oMath xmlns:m="http://schemas.openxmlformats.org/officeDocument/2006/math">
                    <m:r>
                      <a:rPr lang="en-US" sz="4000" b="1" i="1">
                        <a:effectLst/>
                        <a:latin typeface="Cambria Math" panose="02040503050406030204" pitchFamily="18" charset="0"/>
                        <a:ea typeface="Calibri" panose="020F0502020204030204" pitchFamily="34" charset="0"/>
                        <a:cs typeface="Times New Roman" panose="02020603050405020304" pitchFamily="18" charset="0"/>
                      </a:rPr>
                      <m:t>𝜴</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4000" b="1">
                        <a:effectLst/>
                        <a:latin typeface="Tahoma" panose="020B0604030504040204" pitchFamily="34" charset="0"/>
                        <a:ea typeface="Tahoma" panose="020B0604030504040204" pitchFamily="34" charset="0"/>
                        <a:cs typeface="Tahoma" panose="020B0604030504040204" pitchFamily="34" charset="0"/>
                      </a:rPr>
                      <m:t>H</m:t>
                    </m:r>
                    <m:r>
                      <m:rPr>
                        <m:nor/>
                      </m:rPr>
                      <a:rPr lang="en-US" sz="4000" b="1">
                        <a:effectLst/>
                        <a:latin typeface="Tahoma" panose="020B0604030504040204" pitchFamily="34" charset="0"/>
                        <a:ea typeface="Tahoma" panose="020B0604030504040204" pitchFamily="34" charset="0"/>
                        <a:cs typeface="Tahoma" panose="020B0604030504040204" pitchFamily="34" charset="0"/>
                      </a:rPr>
                      <m:t>ồ</m:t>
                    </m:r>
                    <m:r>
                      <m:rPr>
                        <m:nor/>
                      </m:rPr>
                      <a:rPr lang="en-US" sz="4000" b="1">
                        <a:effectLst/>
                        <a:latin typeface="Tahoma" panose="020B0604030504040204" pitchFamily="34" charset="0"/>
                        <a:ea typeface="Tahoma" panose="020B0604030504040204" pitchFamily="34" charset="0"/>
                        <a:cs typeface="Tahoma" panose="020B0604030504040204" pitchFamily="34" charset="0"/>
                      </a:rPr>
                      <m:t>ng</m:t>
                    </m:r>
                    <m:r>
                      <m:rPr>
                        <m:nor/>
                      </m:rPr>
                      <a:rPr lang="en-US" sz="4000" b="1">
                        <a:effectLst/>
                        <a:latin typeface="Tahoma" panose="020B0604030504040204" pitchFamily="34" charset="0"/>
                        <a:ea typeface="Tahoma" panose="020B0604030504040204" pitchFamily="34" charset="0"/>
                        <a:cs typeface="Tahoma" panose="020B0604030504040204" pitchFamily="34" charset="0"/>
                      </a:rPr>
                      <m:t>; </m:t>
                    </m:r>
                    <m:r>
                      <m:rPr>
                        <m:nor/>
                      </m:rPr>
                      <a:rPr lang="en-US" sz="4000" b="1">
                        <a:effectLst/>
                        <a:latin typeface="Tahoma" panose="020B0604030504040204" pitchFamily="34" charset="0"/>
                        <a:ea typeface="Tahoma" panose="020B0604030504040204" pitchFamily="34" charset="0"/>
                        <a:cs typeface="Tahoma" panose="020B0604030504040204" pitchFamily="34" charset="0"/>
                      </a:rPr>
                      <m:t>Ho</m:t>
                    </m:r>
                    <m:r>
                      <m:rPr>
                        <m:nor/>
                      </m:rPr>
                      <a:rPr lang="en-US" sz="4000" b="1">
                        <a:effectLst/>
                        <a:latin typeface="Tahoma" panose="020B0604030504040204" pitchFamily="34" charset="0"/>
                        <a:ea typeface="Tahoma" panose="020B0604030504040204" pitchFamily="34" charset="0"/>
                        <a:cs typeface="Tahoma" panose="020B0604030504040204" pitchFamily="34" charset="0"/>
                      </a:rPr>
                      <m:t>à</m:t>
                    </m:r>
                    <m:r>
                      <m:rPr>
                        <m:nor/>
                      </m:rPr>
                      <a:rPr lang="en-US" sz="4000" b="1">
                        <a:effectLst/>
                        <a:latin typeface="Tahoma" panose="020B0604030504040204" pitchFamily="34" charset="0"/>
                        <a:ea typeface="Tahoma" panose="020B0604030504040204" pitchFamily="34" charset="0"/>
                        <a:cs typeface="Tahoma" panose="020B0604030504040204" pitchFamily="34" charset="0"/>
                      </a:rPr>
                      <m:t>ng</m:t>
                    </m:r>
                    <m:r>
                      <m:rPr>
                        <m:nor/>
                      </m:rPr>
                      <a:rPr lang="en-US" sz="4000" b="1">
                        <a:effectLst/>
                        <a:latin typeface="Tahoma" panose="020B0604030504040204" pitchFamily="34" charset="0"/>
                        <a:ea typeface="Tahoma" panose="020B0604030504040204" pitchFamily="34" charset="0"/>
                        <a:cs typeface="Tahoma" panose="020B0604030504040204" pitchFamily="34" charset="0"/>
                      </a:rPr>
                      <m:t>; </m:t>
                    </m:r>
                    <m:r>
                      <m:rPr>
                        <m:nor/>
                      </m:rPr>
                      <a:rPr lang="en-US" sz="4000" b="1">
                        <a:effectLst/>
                        <a:latin typeface="Tahoma" panose="020B0604030504040204" pitchFamily="34" charset="0"/>
                        <a:ea typeface="Tahoma" panose="020B0604030504040204" pitchFamily="34" charset="0"/>
                        <a:cs typeface="Tahoma" panose="020B0604030504040204" pitchFamily="34" charset="0"/>
                      </a:rPr>
                      <m:t>Dung</m:t>
                    </m:r>
                    <m:r>
                      <m:rPr>
                        <m:nor/>
                      </m:rPr>
                      <a:rPr lang="en-US" sz="4000" b="1">
                        <a:effectLst/>
                        <a:latin typeface="Tahoma" panose="020B0604030504040204" pitchFamily="34" charset="0"/>
                        <a:ea typeface="Tahoma" panose="020B0604030504040204" pitchFamily="34" charset="0"/>
                        <a:cs typeface="Tahoma" panose="020B0604030504040204" pitchFamily="34" charset="0"/>
                      </a:rPr>
                      <m:t>; </m:t>
                    </m:r>
                    <m:r>
                      <m:rPr>
                        <m:nor/>
                      </m:rPr>
                      <a:rPr lang="en-US" sz="4000" b="1">
                        <a:effectLst/>
                        <a:latin typeface="Tahoma" panose="020B0604030504040204" pitchFamily="34" charset="0"/>
                        <a:ea typeface="Tahoma" panose="020B0604030504040204" pitchFamily="34" charset="0"/>
                        <a:cs typeface="Tahoma" panose="020B0604030504040204" pitchFamily="34" charset="0"/>
                      </a:rPr>
                      <m:t>S</m:t>
                    </m:r>
                    <m:r>
                      <m:rPr>
                        <m:nor/>
                      </m:rPr>
                      <a:rPr lang="en-US" sz="4000" b="1">
                        <a:effectLst/>
                        <a:latin typeface="Tahoma" panose="020B0604030504040204" pitchFamily="34" charset="0"/>
                        <a:ea typeface="Tahoma" panose="020B0604030504040204" pitchFamily="34" charset="0"/>
                        <a:cs typeface="Tahoma" panose="020B0604030504040204" pitchFamily="34" charset="0"/>
                      </a:rPr>
                      <m:t>ơ</m:t>
                    </m:r>
                    <m:r>
                      <m:rPr>
                        <m:nor/>
                      </m:rPr>
                      <a:rPr lang="en-US" sz="4000" b="1">
                        <a:effectLst/>
                        <a:latin typeface="Tahoma" panose="020B0604030504040204" pitchFamily="34" charset="0"/>
                        <a:ea typeface="Tahoma" panose="020B0604030504040204" pitchFamily="34" charset="0"/>
                        <a:cs typeface="Tahoma" panose="020B0604030504040204" pitchFamily="34" charset="0"/>
                      </a:rPr>
                      <m:t>n</m:t>
                    </m:r>
                    <m:r>
                      <m:rPr>
                        <m:nor/>
                      </m:rPr>
                      <a:rPr lang="en-US" sz="4000" b="1">
                        <a:effectLst/>
                        <a:latin typeface="Tahoma" panose="020B0604030504040204" pitchFamily="34" charset="0"/>
                        <a:ea typeface="Tahoma" panose="020B0604030504040204" pitchFamily="34" charset="0"/>
                        <a:cs typeface="Tahoma" panose="020B0604030504040204" pitchFamily="34" charset="0"/>
                      </a:rPr>
                      <m:t>; </m:t>
                    </m:r>
                    <m:r>
                      <m:rPr>
                        <m:nor/>
                      </m:rPr>
                      <a:rPr lang="en-US" sz="4000" b="1">
                        <a:effectLst/>
                        <a:latin typeface="Tahoma" panose="020B0604030504040204" pitchFamily="34" charset="0"/>
                        <a:ea typeface="Tahoma" panose="020B0604030504040204" pitchFamily="34" charset="0"/>
                        <a:cs typeface="Tahoma" panose="020B0604030504040204" pitchFamily="34" charset="0"/>
                      </a:rPr>
                      <m:t>T</m:t>
                    </m:r>
                    <m:r>
                      <m:rPr>
                        <m:nor/>
                      </m:rPr>
                      <a:rPr lang="en-US" sz="4000" b="1">
                        <a:effectLst/>
                        <a:latin typeface="Tahoma" panose="020B0604030504040204" pitchFamily="34" charset="0"/>
                        <a:ea typeface="Tahoma" panose="020B0604030504040204" pitchFamily="34" charset="0"/>
                        <a:cs typeface="Tahoma" panose="020B0604030504040204" pitchFamily="34" charset="0"/>
                      </a:rPr>
                      <m:t>ù</m:t>
                    </m:r>
                    <m:r>
                      <m:rPr>
                        <m:nor/>
                      </m:rPr>
                      <a:rPr lang="en-US" sz="4000" b="1">
                        <a:effectLst/>
                        <a:latin typeface="Tahoma" panose="020B0604030504040204" pitchFamily="34" charset="0"/>
                        <a:ea typeface="Tahoma" panose="020B0604030504040204" pitchFamily="34" charset="0"/>
                        <a:cs typeface="Tahoma" panose="020B0604030504040204" pitchFamily="34" charset="0"/>
                      </a:rPr>
                      <m:t>ng</m:t>
                    </m:r>
                    <m:r>
                      <m:rPr>
                        <m:nor/>
                      </m:rPr>
                      <a:rPr lang="en-US" sz="4000" b="1">
                        <a:effectLst/>
                        <a:latin typeface="Tahoma" panose="020B0604030504040204" pitchFamily="34" charset="0"/>
                        <a:ea typeface="Tahoma" panose="020B0604030504040204" pitchFamily="34" charset="0"/>
                        <a:cs typeface="Tahoma" panose="020B0604030504040204" pitchFamily="34" charset="0"/>
                      </a:rPr>
                      <m:t>; </m:t>
                    </m:r>
                    <m:r>
                      <m:rPr>
                        <m:nor/>
                      </m:rPr>
                      <a:rPr lang="en-US" sz="4000" b="1">
                        <a:effectLst/>
                        <a:latin typeface="Tahoma" panose="020B0604030504040204" pitchFamily="34" charset="0"/>
                        <a:ea typeface="Tahoma" panose="020B0604030504040204" pitchFamily="34" charset="0"/>
                        <a:cs typeface="Tahoma" panose="020B0604030504040204" pitchFamily="34" charset="0"/>
                      </a:rPr>
                      <m:t>H</m:t>
                    </m:r>
                    <m:r>
                      <m:rPr>
                        <m:nor/>
                      </m:rPr>
                      <a:rPr lang="en-US" sz="4000" b="1">
                        <a:effectLst/>
                        <a:latin typeface="Tahoma" panose="020B0604030504040204" pitchFamily="34" charset="0"/>
                        <a:ea typeface="Tahoma" panose="020B0604030504040204" pitchFamily="34" charset="0"/>
                        <a:cs typeface="Tahoma" panose="020B0604030504040204" pitchFamily="34" charset="0"/>
                      </a:rPr>
                      <m:t>ươ</m:t>
                    </m:r>
                    <m:r>
                      <m:rPr>
                        <m:nor/>
                      </m:rPr>
                      <a:rPr lang="en-US" sz="4000" b="1">
                        <a:effectLst/>
                        <a:latin typeface="Tahoma" panose="020B0604030504040204" pitchFamily="34" charset="0"/>
                        <a:ea typeface="Tahoma" panose="020B0604030504040204" pitchFamily="34" charset="0"/>
                        <a:cs typeface="Tahoma" panose="020B0604030504040204" pitchFamily="34" charset="0"/>
                      </a:rPr>
                      <m:t>ng</m:t>
                    </m:r>
                    <m:r>
                      <m:rPr>
                        <m:nor/>
                      </m:rPr>
                      <a:rPr lang="en-US" sz="4000" b="1">
                        <a:effectLst/>
                        <a:latin typeface="Tahoma" panose="020B0604030504040204" pitchFamily="34" charset="0"/>
                        <a:ea typeface="Tahoma" panose="020B0604030504040204" pitchFamily="34" charset="0"/>
                        <a:cs typeface="Tahoma" panose="020B0604030504040204" pitchFamily="34" charset="0"/>
                      </a:rPr>
                      <m:t>; </m:t>
                    </m:r>
                    <m:r>
                      <m:rPr>
                        <m:nor/>
                      </m:rPr>
                      <a:rPr lang="en-US" sz="4000" b="1">
                        <a:effectLst/>
                        <a:latin typeface="Tahoma" panose="020B0604030504040204" pitchFamily="34" charset="0"/>
                        <a:ea typeface="Tahoma" panose="020B0604030504040204" pitchFamily="34" charset="0"/>
                        <a:cs typeface="Tahoma" panose="020B0604030504040204" pitchFamily="34" charset="0"/>
                      </a:rPr>
                      <m:t>Ti</m:t>
                    </m:r>
                    <m:r>
                      <m:rPr>
                        <m:nor/>
                      </m:rPr>
                      <a:rPr lang="en-US" sz="4000" b="1">
                        <a:effectLst/>
                        <a:latin typeface="Tahoma" panose="020B0604030504040204" pitchFamily="34" charset="0"/>
                        <a:ea typeface="Tahoma" panose="020B0604030504040204" pitchFamily="34" charset="0"/>
                        <a:cs typeface="Tahoma" panose="020B0604030504040204" pitchFamily="34" charset="0"/>
                      </a:rPr>
                      <m:t>ế</m:t>
                    </m:r>
                    <m:r>
                      <m:rPr>
                        <m:nor/>
                      </m:rPr>
                      <a:rPr lang="en-US" sz="4000" b="1">
                        <a:effectLst/>
                        <a:latin typeface="Tahoma" panose="020B0604030504040204" pitchFamily="34" charset="0"/>
                        <a:ea typeface="Tahoma" panose="020B0604030504040204" pitchFamily="34" charset="0"/>
                        <a:cs typeface="Tahoma" panose="020B0604030504040204" pitchFamily="34" charset="0"/>
                      </a:rPr>
                      <m:t>n</m:t>
                    </m:r>
                    <m:r>
                      <a:rPr lang="en-US" sz="40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000" b="1" dirty="0">
                    <a:effectLst/>
                    <a:latin typeface="Tahoma" panose="020B0604030504040204" pitchFamily="34" charset="0"/>
                    <a:ea typeface="Tahoma" panose="020B0604030504040204" pitchFamily="34" charset="0"/>
                    <a:cs typeface="Tahoma" panose="020B0604030504040204" pitchFamily="34" charset="0"/>
                  </a:rPr>
                  <a:t>.</a:t>
                </a:r>
                <a:endParaRPr lang="vi-VN" sz="40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 name="Rectangle 27">
                <a:extLst>
                  <a:ext uri="{FF2B5EF4-FFF2-40B4-BE49-F238E27FC236}">
                    <a16:creationId xmlns:a16="http://schemas.microsoft.com/office/drawing/2014/main" id="{FBC6E0C9-BD7C-46B3-B6F6-7DFB7BB779E0}"/>
                  </a:ext>
                </a:extLst>
              </p:cNvPr>
              <p:cNvSpPr>
                <a:spLocks noRot="1" noChangeAspect="1" noMove="1" noResize="1" noEditPoints="1" noAdjustHandles="1" noChangeArrowheads="1" noChangeShapeType="1" noTextEdit="1"/>
              </p:cNvSpPr>
              <p:nvPr/>
            </p:nvSpPr>
            <p:spPr>
              <a:xfrm>
                <a:off x="480692" y="5383801"/>
                <a:ext cx="23728087" cy="2016578"/>
              </a:xfrm>
              <a:prstGeom prst="rect">
                <a:avLst/>
              </a:prstGeom>
              <a:blipFill>
                <a:blip r:embed="rId3"/>
                <a:stretch>
                  <a:fillRect l="-925" t="-6344" b="-11480"/>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5541602D-D1D3-46E0-B173-0B59521916AA}"/>
              </a:ext>
            </a:extLst>
          </p:cNvPr>
          <p:cNvGrpSpPr/>
          <p:nvPr/>
        </p:nvGrpSpPr>
        <p:grpSpPr>
          <a:xfrm>
            <a:off x="540302" y="7606430"/>
            <a:ext cx="23668478" cy="3290170"/>
            <a:chOff x="-13050054" y="-1214452"/>
            <a:chExt cx="13908800" cy="5329496"/>
          </a:xfrm>
        </p:grpSpPr>
        <mc:AlternateContent xmlns:mc="http://schemas.openxmlformats.org/markup-compatibility/2006" xmlns:a14="http://schemas.microsoft.com/office/drawing/2010/main">
          <mc:Choice Requires="a14">
            <p:sp>
              <p:nvSpPr>
                <p:cNvPr id="32" name="TextBox 321">
                  <a:extLst>
                    <a:ext uri="{FF2B5EF4-FFF2-40B4-BE49-F238E27FC236}">
                      <a16:creationId xmlns:a16="http://schemas.microsoft.com/office/drawing/2014/main" id="{76AFE1F0-210F-49C0-9CAD-A94B7A854419}"/>
                    </a:ext>
                  </a:extLst>
                </p:cNvPr>
                <p:cNvSpPr txBox="1"/>
                <p:nvPr/>
              </p:nvSpPr>
              <p:spPr>
                <a:xfrm>
                  <a:off x="-13050054" y="-1214452"/>
                  <a:ext cx="13908800" cy="5329496"/>
                </a:xfrm>
                <a:prstGeom prst="rect">
                  <a:avLst/>
                </a:prstGeom>
                <a:gradFill>
                  <a:gsLst>
                    <a:gs pos="100000">
                      <a:schemeClr val="accent6">
                        <a:lumMod val="40000"/>
                        <a:lumOff val="60000"/>
                      </a:schemeClr>
                    </a:gs>
                    <a:gs pos="87000">
                      <a:schemeClr val="accent1">
                        <a:lumMod val="45000"/>
                        <a:lumOff val="55000"/>
                      </a:schemeClr>
                    </a:gs>
                    <a:gs pos="40000">
                      <a:schemeClr val="accent6">
                        <a:lumMod val="20000"/>
                        <a:lumOff val="80000"/>
                      </a:schemeClr>
                    </a:gs>
                    <a:gs pos="100000">
                      <a:schemeClr val="accent1">
                        <a:lumMod val="30000"/>
                        <a:lumOff val="70000"/>
                      </a:schemeClr>
                    </a:gs>
                  </a:gsLst>
                  <a:lin ang="5400000" scaled="1"/>
                </a:gradFill>
              </p:spPr>
              <p:txBody>
                <a:bodyPr wrap="square" rtlCol="0">
                  <a:noAutofit/>
                </a:bodyPr>
                <a:lstStyle/>
                <a:p>
                  <a:pPr>
                    <a:lnSpc>
                      <a:spcPct val="107000"/>
                    </a:lnSpc>
                    <a:spcAft>
                      <a:spcPts val="800"/>
                    </a:spcAft>
                  </a:pPr>
                  <a:r>
                    <a:rPr lang="en-US" sz="4400" b="1" kern="1200" dirty="0">
                      <a:solidFill>
                        <a:srgbClr val="FF0000"/>
                      </a:solidFill>
                      <a:effectLst/>
                      <a:latin typeface="Times New Roman" panose="02020603050405020304" pitchFamily="18" charset="0"/>
                      <a:ea typeface="Cascadia Mono"/>
                      <a:cs typeface="Times New Roman" panose="02020603050405020304" pitchFamily="18" charset="0"/>
                    </a:rPr>
                    <a:t>     </a:t>
                  </a:r>
                  <a:r>
                    <a:rPr lang="en-US" sz="4400" b="1" kern="1200" dirty="0">
                      <a:solidFill>
                        <a:srgbClr val="FF0000"/>
                      </a:solidFill>
                      <a:effectLst/>
                      <a:latin typeface="Tahoma" panose="020B0604030504040204" pitchFamily="34" charset="0"/>
                      <a:ea typeface="Tahoma" panose="020B0604030504040204" pitchFamily="34" charset="0"/>
                      <a:cs typeface="Tahoma" panose="020B0604030504040204" pitchFamily="34" charset="0"/>
                    </a:rPr>
                    <a:t>HĐ1. </a:t>
                  </a:r>
                  <a:r>
                    <a:rPr lang="en-US" sz="4400" b="1" kern="1200" dirty="0">
                      <a:effectLst/>
                      <a:latin typeface="Tahoma" panose="020B0604030504040204" pitchFamily="34" charset="0"/>
                      <a:ea typeface="Tahoma" panose="020B0604030504040204" pitchFamily="34" charset="0"/>
                      <a:cs typeface="Tahoma" panose="020B0604030504040204" pitchFamily="34" charset="0"/>
                    </a:rPr>
                    <a:t>Trở lại Ví dụ 1, xét hai biến cố sau:</a:t>
                  </a:r>
                  <a:endParaRPr lang="vi-VN"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14:m>
                    <m:oMath xmlns:m="http://schemas.openxmlformats.org/officeDocument/2006/math">
                      <m:r>
                        <a:rPr lang="en-US" sz="4400" b="1" i="1" kern="1200">
                          <a:effectLst/>
                          <a:latin typeface="Cambria Math" panose="02040503050406030204" pitchFamily="18" charset="0"/>
                          <a:ea typeface="Cascadia Mono"/>
                          <a:cs typeface="Times New Roman" panose="02020603050405020304" pitchFamily="18" charset="0"/>
                        </a:rPr>
                        <m:t>𝑨</m:t>
                      </m:r>
                    </m:oMath>
                  </a14:m>
                  <a:r>
                    <a:rPr lang="en-US" sz="4400" b="1" kern="1200" dirty="0">
                      <a:effectLst/>
                      <a:latin typeface="Tahoma" panose="020B0604030504040204" pitchFamily="34" charset="0"/>
                      <a:ea typeface="Tahoma" panose="020B0604030504040204" pitchFamily="34" charset="0"/>
                      <a:cs typeface="Tahoma" panose="020B0604030504040204" pitchFamily="34" charset="0"/>
                    </a:rPr>
                    <a:t>: “Học sinh được chọn là một bạn nữ”.;</a:t>
                  </a:r>
                  <a14:m>
                    <m:oMath xmlns:m="http://schemas.openxmlformats.org/officeDocument/2006/math">
                      <m:r>
                        <a:rPr lang="en-US" sz="4400" b="1" i="0" kern="1200" smtClean="0">
                          <a:effectLst/>
                          <a:latin typeface="Cambria Math" panose="02040503050406030204" pitchFamily="18" charset="0"/>
                          <a:ea typeface="Cascadia Mono"/>
                          <a:cs typeface="Times New Roman" panose="02020603050405020304" pitchFamily="18" charset="0"/>
                        </a:rPr>
                        <m:t>   </m:t>
                      </m:r>
                    </m:oMath>
                  </a14:m>
                  <a:endParaRPr lang="en-US" sz="4400" b="1" i="0" kern="1200" dirty="0">
                    <a:effectLst/>
                    <a:latin typeface="Cambria Math" panose="02040503050406030204" pitchFamily="18" charset="0"/>
                    <a:ea typeface="Cascadia Mono"/>
                    <a:cs typeface="Times New Roman" panose="02020603050405020304" pitchFamily="18" charset="0"/>
                  </a:endParaRPr>
                </a:p>
                <a:p>
                  <a:pPr>
                    <a:lnSpc>
                      <a:spcPct val="107000"/>
                    </a:lnSpc>
                    <a:spcAft>
                      <a:spcPts val="800"/>
                    </a:spcAft>
                  </a:pPr>
                  <a14:m>
                    <m:oMath xmlns:m="http://schemas.openxmlformats.org/officeDocument/2006/math">
                      <m:r>
                        <a:rPr lang="en-US" sz="4400" b="1" i="1" kern="1200">
                          <a:effectLst/>
                          <a:latin typeface="Cambria Math" panose="02040503050406030204" pitchFamily="18" charset="0"/>
                          <a:ea typeface="Cascadia Mono"/>
                          <a:cs typeface="Times New Roman" panose="02020603050405020304" pitchFamily="18" charset="0"/>
                        </a:rPr>
                        <m:t>𝑩</m:t>
                      </m:r>
                    </m:oMath>
                  </a14:m>
                  <a:r>
                    <a:rPr lang="en-US" sz="4400" b="1" kern="1200" dirty="0">
                      <a:effectLst/>
                      <a:latin typeface="Tahoma" panose="020B0604030504040204" pitchFamily="34" charset="0"/>
                      <a:ea typeface="Tahoma" panose="020B0604030504040204" pitchFamily="34" charset="0"/>
                      <a:cs typeface="Tahoma" panose="020B0604030504040204" pitchFamily="34" charset="0"/>
                    </a:rPr>
                    <a:t>: “Học sinh được chọn có tên bắt đầu bằng chữ H”.</a:t>
                  </a:r>
                  <a:endParaRPr lang="vi-VN"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r>
                    <a:rPr lang="en-US" sz="4400" b="1" kern="1200" dirty="0">
                      <a:effectLst/>
                      <a:latin typeface="Tahoma" panose="020B0604030504040204" pitchFamily="34" charset="0"/>
                      <a:ea typeface="Tahoma" panose="020B0604030504040204" pitchFamily="34" charset="0"/>
                      <a:cs typeface="Tahoma" panose="020B0604030504040204" pitchFamily="34" charset="0"/>
                    </a:rPr>
                    <a:t>Hãy liệt kê các kết quả thuận lợi cho biến cố </a:t>
                  </a:r>
                  <a14:m>
                    <m:oMath xmlns:m="http://schemas.openxmlformats.org/officeDocument/2006/math">
                      <m:r>
                        <a:rPr lang="en-US" sz="4400" b="1" i="1" kern="1200">
                          <a:effectLst/>
                          <a:latin typeface="Cambria Math" panose="02040503050406030204" pitchFamily="18" charset="0"/>
                          <a:ea typeface="Cascadia Mono"/>
                          <a:cs typeface="Times New Roman" panose="02020603050405020304" pitchFamily="18" charset="0"/>
                        </a:rPr>
                        <m:t>𝑨</m:t>
                      </m:r>
                    </m:oMath>
                  </a14:m>
                  <a:r>
                    <a:rPr lang="en-US" sz="4400" b="1" kern="1200"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kern="1200">
                          <a:effectLst/>
                          <a:latin typeface="Cambria Math" panose="02040503050406030204" pitchFamily="18" charset="0"/>
                          <a:ea typeface="Cascadia Mono"/>
                          <a:cs typeface="Times New Roman" panose="02020603050405020304" pitchFamily="18" charset="0"/>
                        </a:rPr>
                        <m:t>𝑩</m:t>
                      </m:r>
                    </m:oMath>
                  </a14:m>
                  <a:r>
                    <a:rPr lang="en-US" sz="4400" b="1" kern="1200" dirty="0">
                      <a:effectLst/>
                      <a:latin typeface="Tahoma" panose="020B0604030504040204" pitchFamily="34" charset="0"/>
                      <a:ea typeface="Tahoma" panose="020B0604030504040204" pitchFamily="34" charset="0"/>
                      <a:cs typeface="Tahoma" panose="020B0604030504040204" pitchFamily="34" charset="0"/>
                    </a:rPr>
                    <a:t>.</a:t>
                  </a:r>
                  <a:endParaRPr lang="vi-VN" sz="4400" b="1" dirty="0">
                    <a:effectLst/>
                    <a:latin typeface="Tahoma" panose="020B0604030504040204" pitchFamily="34" charset="0"/>
                    <a:ea typeface="Tahoma" panose="020B0604030504040204" pitchFamily="34" charset="0"/>
                    <a:cs typeface="Tahoma" panose="020B0604030504040204" pitchFamily="34" charset="0"/>
                  </a:endParaRPr>
                </a:p>
                <a:p>
                  <a:pPr algn="ctr">
                    <a:lnSpc>
                      <a:spcPct val="107000"/>
                    </a:lnSpc>
                    <a:spcAft>
                      <a:spcPts val="0"/>
                    </a:spcAft>
                  </a:pPr>
                  <a:r>
                    <a:rPr lang="en-US" sz="4400" kern="1200" dirty="0">
                      <a:effectLst/>
                      <a:latin typeface="Times New Roman" panose="02020603050405020304" pitchFamily="18" charset="0"/>
                      <a:ea typeface="Cascadia Mono"/>
                      <a:cs typeface="Times New Roman" panose="02020603050405020304" pitchFamily="18" charset="0"/>
                    </a:rPr>
                    <a:t> </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Lời giải</a:t>
                  </a:r>
                  <a:endParaRPr lang="vi-VN" sz="44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pPr>
                  <a:endParaRPr lang="vi-VN" sz="4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400" kern="1200" dirty="0">
                      <a:effectLst/>
                      <a:latin typeface="Times New Roman" panose="02020603050405020304" pitchFamily="18" charset="0"/>
                      <a:ea typeface="Cascadia Mono"/>
                      <a:cs typeface="Times New Roman" panose="02020603050405020304" pitchFamily="18" charset="0"/>
                    </a:rPr>
                    <a:t> </a:t>
                  </a:r>
                  <a:endParaRPr lang="vi-VN"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2" name="TextBox 321">
                  <a:extLst>
                    <a:ext uri="{FF2B5EF4-FFF2-40B4-BE49-F238E27FC236}">
                      <a16:creationId xmlns:a16="http://schemas.microsoft.com/office/drawing/2014/main" id="{76AFE1F0-210F-49C0-9CAD-A94B7A854419}"/>
                    </a:ext>
                  </a:extLst>
                </p:cNvPr>
                <p:cNvSpPr txBox="1">
                  <a:spLocks noRot="1" noChangeAspect="1" noMove="1" noResize="1" noEditPoints="1" noAdjustHandles="1" noChangeArrowheads="1" noChangeShapeType="1" noTextEdit="1"/>
                </p:cNvSpPr>
                <p:nvPr/>
              </p:nvSpPr>
              <p:spPr>
                <a:xfrm>
                  <a:off x="-13050054" y="-1214452"/>
                  <a:ext cx="13908800" cy="5329496"/>
                </a:xfrm>
                <a:prstGeom prst="rect">
                  <a:avLst/>
                </a:prstGeom>
                <a:blipFill>
                  <a:blip r:embed="rId4"/>
                  <a:stretch>
                    <a:fillRect l="-1056" t="-4444" b="-31111"/>
                  </a:stretch>
                </a:blipFill>
              </p:spPr>
              <p:txBody>
                <a:bodyPr/>
                <a:lstStyle/>
                <a:p>
                  <a:r>
                    <a:rPr lang="en-US">
                      <a:noFill/>
                    </a:rPr>
                    <a:t> </a:t>
                  </a:r>
                </a:p>
              </p:txBody>
            </p:sp>
          </mc:Fallback>
        </mc:AlternateContent>
        <p:grpSp>
          <p:nvGrpSpPr>
            <p:cNvPr id="33" name="Group 32">
              <a:extLst>
                <a:ext uri="{FF2B5EF4-FFF2-40B4-BE49-F238E27FC236}">
                  <a16:creationId xmlns:a16="http://schemas.microsoft.com/office/drawing/2014/main" id="{32DF231D-3F27-418E-ABF1-32CA68444CA3}"/>
                </a:ext>
              </a:extLst>
            </p:cNvPr>
            <p:cNvGrpSpPr/>
            <p:nvPr/>
          </p:nvGrpSpPr>
          <p:grpSpPr>
            <a:xfrm>
              <a:off x="-12904293" y="1285771"/>
              <a:ext cx="383196" cy="95432"/>
              <a:chOff x="-11842403" y="1285771"/>
              <a:chExt cx="351663" cy="95432"/>
            </a:xfrm>
          </p:grpSpPr>
          <p:sp>
            <p:nvSpPr>
              <p:cNvPr id="38" name="Arrow: Chevron 37">
                <a:extLst>
                  <a:ext uri="{FF2B5EF4-FFF2-40B4-BE49-F238E27FC236}">
                    <a16:creationId xmlns:a16="http://schemas.microsoft.com/office/drawing/2014/main" id="{64DB830A-FBEA-4263-BF50-CAB85DC7195B}"/>
                  </a:ext>
                </a:extLst>
              </p:cNvPr>
              <p:cNvSpPr/>
              <p:nvPr/>
            </p:nvSpPr>
            <p:spPr>
              <a:xfrm>
                <a:off x="-11681481" y="1333501"/>
                <a:ext cx="190741" cy="47471"/>
              </a:xfrm>
              <a:prstGeom prst="chevron">
                <a:avLst>
                  <a:gd name="adj" fmla="val 83506"/>
                </a:avLst>
              </a:prstGeom>
              <a:solidFill>
                <a:schemeClr val="accent4">
                  <a:lumMod val="40000"/>
                  <a:lumOff val="6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sp>
            <p:nvSpPr>
              <p:cNvPr id="36" name="Oval 35">
                <a:extLst>
                  <a:ext uri="{FF2B5EF4-FFF2-40B4-BE49-F238E27FC236}">
                    <a16:creationId xmlns:a16="http://schemas.microsoft.com/office/drawing/2014/main" id="{7E0B1C73-DD1A-4409-891E-C4211E7B42FC}"/>
                  </a:ext>
                </a:extLst>
              </p:cNvPr>
              <p:cNvSpPr/>
              <p:nvPr/>
            </p:nvSpPr>
            <p:spPr>
              <a:xfrm>
                <a:off x="-11842403" y="1285771"/>
                <a:ext cx="92369" cy="95432"/>
              </a:xfrm>
              <a:prstGeom prst="ellipse">
                <a:avLst/>
              </a:prstGeom>
              <a:solidFill>
                <a:srgbClr val="333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a:p>
            </p:txBody>
          </p:sp>
        </p:grpSp>
      </p:grp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D63455CB-A84B-4474-9AA8-FE699D84F89F}"/>
                  </a:ext>
                </a:extLst>
              </p:cNvPr>
              <p:cNvSpPr/>
              <p:nvPr/>
            </p:nvSpPr>
            <p:spPr>
              <a:xfrm>
                <a:off x="1075183" y="11658600"/>
                <a:ext cx="23347884" cy="1541319"/>
              </a:xfrm>
              <a:prstGeom prst="rect">
                <a:avLst/>
              </a:prstGeom>
            </p:spPr>
            <p:txBody>
              <a:bodyPr wrap="square">
                <a:spAutoFit/>
              </a:bodyPr>
              <a:lstStyle/>
              <a:p>
                <a:pPr algn="just">
                  <a:lnSpc>
                    <a:spcPct val="107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Các kết quả thuận lợi cho biến cố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là: Hương, Hồng, Dung.</a:t>
                </a:r>
                <a:endParaRPr lang="vi-VN" sz="4400" b="1"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Các kết quả thuận lợi cho biến cố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𝑩</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là: Hương, Hồng, Hoàng.</a:t>
                </a:r>
                <a:endParaRPr lang="vi-VN"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0" name="Rectangle 39">
                <a:extLst>
                  <a:ext uri="{FF2B5EF4-FFF2-40B4-BE49-F238E27FC236}">
                    <a16:creationId xmlns:a16="http://schemas.microsoft.com/office/drawing/2014/main" id="{D63455CB-A84B-4474-9AA8-FE699D84F89F}"/>
                  </a:ext>
                </a:extLst>
              </p:cNvPr>
              <p:cNvSpPr>
                <a:spLocks noRot="1" noChangeAspect="1" noMove="1" noResize="1" noEditPoints="1" noAdjustHandles="1" noChangeArrowheads="1" noChangeShapeType="1" noTextEdit="1"/>
              </p:cNvSpPr>
              <p:nvPr/>
            </p:nvSpPr>
            <p:spPr>
              <a:xfrm>
                <a:off x="1075183" y="11658600"/>
                <a:ext cx="23347884" cy="1541319"/>
              </a:xfrm>
              <a:prstGeom prst="rect">
                <a:avLst/>
              </a:prstGeom>
              <a:blipFill>
                <a:blip r:embed="rId5"/>
                <a:stretch>
                  <a:fillRect l="-1044" t="-9524" b="-13889"/>
                </a:stretch>
              </a:blipFill>
            </p:spPr>
            <p:txBody>
              <a:bodyPr/>
              <a:lstStyle/>
              <a:p>
                <a:r>
                  <a:rPr lang="en-US">
                    <a:noFill/>
                  </a:rPr>
                  <a:t> </a:t>
                </a:r>
              </a:p>
            </p:txBody>
          </p:sp>
        </mc:Fallback>
      </mc:AlternateContent>
    </p:spTree>
    <p:extLst>
      <p:ext uri="{BB962C8B-B14F-4D97-AF65-F5344CB8AC3E}">
        <p14:creationId xmlns:p14="http://schemas.microsoft.com/office/powerpoint/2010/main" val="3158665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1000"/>
                                        <p:tgtEl>
                                          <p:spTgt spid="28"/>
                                        </p:tgtEl>
                                      </p:cBhvr>
                                    </p:animEffect>
                                    <p:anim calcmode="lin" valueType="num">
                                      <p:cBhvr>
                                        <p:cTn id="23" dur="1000" fill="hold"/>
                                        <p:tgtEl>
                                          <p:spTgt spid="28"/>
                                        </p:tgtEl>
                                        <p:attrNameLst>
                                          <p:attrName>ppt_x</p:attrName>
                                        </p:attrNameLst>
                                      </p:cBhvr>
                                      <p:tavLst>
                                        <p:tav tm="0">
                                          <p:val>
                                            <p:strVal val="#ppt_x"/>
                                          </p:val>
                                        </p:tav>
                                        <p:tav tm="100000">
                                          <p:val>
                                            <p:strVal val="#ppt_x"/>
                                          </p:val>
                                        </p:tav>
                                      </p:tavLst>
                                    </p:anim>
                                    <p:anim calcmode="lin" valueType="num">
                                      <p:cBhvr>
                                        <p:cTn id="2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barn(inVertical)">
                                      <p:cBhvr>
                                        <p:cTn id="29" dur="500"/>
                                        <p:tgtEl>
                                          <p:spTgt spid="31"/>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barn(inVertical)">
                                      <p:cBhvr>
                                        <p:cTn id="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p:bldP spid="28" grpId="0"/>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13572962-F6BE-4B63-B8CC-DA08C805D704}"/>
                  </a:ext>
                </a:extLst>
              </p:cNvPr>
              <p:cNvSpPr/>
              <p:nvPr/>
            </p:nvSpPr>
            <p:spPr>
              <a:xfrm>
                <a:off x="914400" y="3962400"/>
                <a:ext cx="11049000" cy="4724400"/>
              </a:xfrm>
              <a:prstGeom prst="roundRect">
                <a:avLst>
                  <a:gd name="adj" fmla="val 0"/>
                </a:avLst>
              </a:prstGeom>
              <a:solidFill>
                <a:srgbClr val="FFC000">
                  <a:lumMod val="20000"/>
                  <a:lumOff val="80000"/>
                </a:srgbClr>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270510" lvl="0" defTabSz="914400">
                  <a:lnSpc>
                    <a:spcPct val="107000"/>
                  </a:lnSpc>
                  <a:spcAft>
                    <a:spcPts val="800"/>
                  </a:spcAft>
                  <a:defRPr/>
                </a:pPr>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Mỗi biến cố là một tập con của không gian mẫu </a:t>
                </a:r>
                <a14:m>
                  <m:oMath xmlns:m="http://schemas.openxmlformats.org/officeDocument/2006/math">
                    <m:r>
                      <a:rPr lang="en-US" sz="4800" b="1" i="1">
                        <a:latin typeface="Cambria Math" panose="02040503050406030204" pitchFamily="18" charset="0"/>
                        <a:ea typeface="Calibri" panose="020F0502020204030204" pitchFamily="34" charset="0"/>
                        <a:cs typeface="Times New Roman" panose="02020603050405020304" pitchFamily="18" charset="0"/>
                      </a:rPr>
                      <m:t>𝜴</m:t>
                    </m:r>
                  </m:oMath>
                </a14:m>
                <a:r>
                  <a:rPr kumimoji="0" lang="en-US" sz="48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Tập con này là tập tất cả các kết quả thuận lợi cho biến cố đó.</a:t>
                </a:r>
                <a:endParaRPr kumimoji="0" lang="vi-VN" sz="4800" b="1" i="0" u="none" strike="noStrike" kern="0" cap="none" spc="0" normalizeH="0" baseline="0" noProof="0" dirty="0">
                  <a:ln>
                    <a:noFill/>
                  </a:ln>
                  <a:solidFill>
                    <a:sysClr val="window" lastClr="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0" cap="none" spc="0" normalizeH="0" baseline="0" noProof="0" dirty="0">
                  <a:ln>
                    <a:noFill/>
                  </a:ln>
                  <a:solidFill>
                    <a:sysClr val="window" lastClr="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 name="Rectangle: Rounded Corners 3">
                <a:extLst>
                  <a:ext uri="{FF2B5EF4-FFF2-40B4-BE49-F238E27FC236}">
                    <a16:creationId xmlns:a16="http://schemas.microsoft.com/office/drawing/2014/main" id="{13572962-F6BE-4B63-B8CC-DA08C805D704}"/>
                  </a:ext>
                </a:extLst>
              </p:cNvPr>
              <p:cNvSpPr>
                <a:spLocks noRot="1" noChangeAspect="1" noMove="1" noResize="1" noEditPoints="1" noAdjustHandles="1" noChangeArrowheads="1" noChangeShapeType="1" noTextEdit="1"/>
              </p:cNvSpPr>
              <p:nvPr/>
            </p:nvSpPr>
            <p:spPr>
              <a:xfrm>
                <a:off x="914400" y="3962400"/>
                <a:ext cx="11049000" cy="4724400"/>
              </a:xfrm>
              <a:prstGeom prst="roundRect">
                <a:avLst>
                  <a:gd name="adj" fmla="val 0"/>
                </a:avLst>
              </a:prstGeom>
              <a:blipFill>
                <a:blip r:embed="rId3"/>
                <a:stretch>
                  <a:fillRect r="-1598"/>
                </a:stretch>
              </a:blipFill>
              <a:ln w="12700" cap="flat" cmpd="sng" algn="ctr">
                <a:solidFill>
                  <a:srgbClr val="FFC000">
                    <a:shade val="50000"/>
                  </a:srgbClr>
                </a:solidFill>
                <a:prstDash val="solid"/>
                <a:miter lim="8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EF4CC3B-5498-4958-96F9-BB4106DE43B8}"/>
                  </a:ext>
                </a:extLst>
              </p:cNvPr>
              <p:cNvSpPr>
                <a:spLocks noChangeArrowheads="1"/>
              </p:cNvSpPr>
              <p:nvPr/>
            </p:nvSpPr>
            <p:spPr bwMode="auto">
              <a:xfrm>
                <a:off x="929640" y="9296400"/>
                <a:ext cx="18406001" cy="76944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US" altLang="vi-VN" sz="4400" b="1" i="0" u="none" strike="noStrike" cap="none" normalizeH="0" baseline="0" dirty="0">
                    <a:ln>
                      <a:noFill/>
                    </a:ln>
                    <a:solidFill>
                      <a:srgbClr val="FF0000"/>
                    </a:solidFill>
                    <a:effectLst/>
                    <a:latin typeface="Tahoma" panose="020B0604030504040204" pitchFamily="34" charset="0"/>
                    <a:ea typeface="Tahoma" panose="020B0604030504040204" pitchFamily="34" charset="0"/>
                    <a:cs typeface="Tahoma" panose="020B0604030504040204" pitchFamily="34" charset="0"/>
                  </a:rPr>
                  <a:t>Nhận xét. </a:t>
                </a:r>
                <a:r>
                  <a:rPr kumimoji="0" lang="en-US" altLang="vi-VN"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Biến cố chắc chắn là tập</a:t>
                </a:r>
                <a:r>
                  <a:rPr lang="en-US" altLang="vi-VN" sz="4400" b="1" dirty="0">
                    <a:latin typeface="Tahoma" panose="020B0604030504040204" pitchFamily="34" charset="0"/>
                    <a:ea typeface="Tahoma" panose="020B0604030504040204" pitchFamily="34" charset="0"/>
                    <a:cs typeface="Tahoma" panose="020B0604030504040204" pitchFamily="34" charset="0"/>
                  </a:rPr>
                  <a:t> biến cố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𝜴</m:t>
                    </m:r>
                    <m:r>
                      <a:rPr lang="en-US" sz="4400" b="1" i="1"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altLang="vi-VN" sz="4400" b="1" dirty="0">
                    <a:latin typeface="Tahoma" panose="020B0604030504040204" pitchFamily="34" charset="0"/>
                    <a:ea typeface="Tahoma" panose="020B0604030504040204" pitchFamily="34" charset="0"/>
                    <a:cs typeface="Tahoma" panose="020B0604030504040204" pitchFamily="34" charset="0"/>
                  </a:rPr>
                  <a:t>không thể là tập </a:t>
                </a:r>
                <a:r>
                  <a:rPr lang="en-US" altLang="vi-VN" sz="4400" b="1" i="1" dirty="0">
                    <a:latin typeface="Tahoma" panose="020B0604030504040204" pitchFamily="34" charset="0"/>
                    <a:ea typeface="Tahoma" panose="020B0604030504040204" pitchFamily="34" charset="0"/>
                    <a:cs typeface="Tahoma" panose="020B0604030504040204" pitchFamily="34" charset="0"/>
                  </a:rPr>
                  <a:t>∅</a:t>
                </a:r>
                <a:r>
                  <a:rPr lang="en-US" altLang="vi-VN" sz="4400" b="1" dirty="0">
                    <a:latin typeface="Tahoma" panose="020B0604030504040204" pitchFamily="34" charset="0"/>
                    <a:ea typeface="Tahoma" panose="020B0604030504040204" pitchFamily="34" charset="0"/>
                    <a:cs typeface="Tahoma" panose="020B0604030504040204" pitchFamily="34" charset="0"/>
                  </a:rPr>
                  <a:t>.</a:t>
                </a:r>
                <a:r>
                  <a:rPr kumimoji="0" lang="en-US" altLang="vi-VN"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 name="Rectangle 2">
                <a:extLst>
                  <a:ext uri="{FF2B5EF4-FFF2-40B4-BE49-F238E27FC236}">
                    <a16:creationId xmlns:a16="http://schemas.microsoft.com/office/drawing/2014/main" id="{3EF4CC3B-5498-4958-96F9-BB4106DE43B8}"/>
                  </a:ext>
                </a:extLst>
              </p:cNvPr>
              <p:cNvSpPr>
                <a:spLocks noRot="1" noChangeAspect="1" noMove="1" noResize="1" noEditPoints="1" noAdjustHandles="1" noChangeArrowheads="1" noChangeShapeType="1" noTextEdit="1"/>
              </p:cNvSpPr>
              <p:nvPr/>
            </p:nvSpPr>
            <p:spPr bwMode="auto">
              <a:xfrm>
                <a:off x="929640" y="9296400"/>
                <a:ext cx="18406001" cy="769441"/>
              </a:xfrm>
              <a:prstGeom prst="rect">
                <a:avLst/>
              </a:prstGeom>
              <a:blipFill>
                <a:blip r:embed="rId4"/>
                <a:stretch>
                  <a:fillRect l="-1358" t="-16667" b="-3888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aphicFrame>
        <p:nvGraphicFramePr>
          <p:cNvPr id="5" name="Object 4">
            <a:extLst>
              <a:ext uri="{FF2B5EF4-FFF2-40B4-BE49-F238E27FC236}">
                <a16:creationId xmlns:a16="http://schemas.microsoft.com/office/drawing/2014/main" id="{65522821-F256-4D72-A889-A44DE4C6A19E}"/>
              </a:ext>
            </a:extLst>
          </p:cNvPr>
          <p:cNvGraphicFramePr>
            <a:graphicFrameLocks noChangeAspect="1"/>
          </p:cNvGraphicFramePr>
          <p:nvPr/>
        </p:nvGraphicFramePr>
        <p:xfrm>
          <a:off x="0" y="457200"/>
          <a:ext cx="168275" cy="168275"/>
        </p:xfrm>
        <a:graphic>
          <a:graphicData uri="http://schemas.openxmlformats.org/presentationml/2006/ole">
            <mc:AlternateContent xmlns:mc="http://schemas.openxmlformats.org/markup-compatibility/2006">
              <mc:Choice xmlns:v="urn:schemas-microsoft-com:vml" Requires="v">
                <p:oleObj name="Equation" r:id="rId5" imgW="164885" imgH="164885" progId="Equation.DSMT4">
                  <p:embed/>
                </p:oleObj>
              </mc:Choice>
              <mc:Fallback>
                <p:oleObj name="Equation" r:id="rId5" imgW="164885" imgH="164885"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57200"/>
                        <a:ext cx="168275" cy="168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Picture 12">
            <a:extLst>
              <a:ext uri="{FF2B5EF4-FFF2-40B4-BE49-F238E27FC236}">
                <a16:creationId xmlns:a16="http://schemas.microsoft.com/office/drawing/2014/main" id="{10D142D3-C923-4BF4-A1D0-3145EBF0F6FE}"/>
              </a:ext>
            </a:extLst>
          </p:cNvPr>
          <p:cNvPicPr/>
          <p:nvPr/>
        </p:nvPicPr>
        <p:blipFill>
          <a:blip r:embed="rId7">
            <a:extLst>
              <a:ext uri="{28A0092B-C50C-407E-A947-70E740481C1C}">
                <a14:useLocalDpi xmlns:a14="http://schemas.microsoft.com/office/drawing/2010/main" val="0"/>
              </a:ext>
            </a:extLst>
          </a:blip>
          <a:stretch>
            <a:fillRect/>
          </a:stretch>
        </p:blipFill>
        <p:spPr>
          <a:xfrm>
            <a:off x="12649200" y="3962400"/>
            <a:ext cx="8382000" cy="4724400"/>
          </a:xfrm>
          <a:prstGeom prst="rect">
            <a:avLst/>
          </a:prstGeom>
        </p:spPr>
      </p:pic>
      <p:sp>
        <p:nvSpPr>
          <p:cNvPr id="2" name="TextBox 1"/>
          <p:cNvSpPr txBox="1"/>
          <p:nvPr/>
        </p:nvSpPr>
        <p:spPr>
          <a:xfrm>
            <a:off x="967740" y="2411105"/>
            <a:ext cx="4648200" cy="830997"/>
          </a:xfrm>
          <a:prstGeom prst="rect">
            <a:avLst/>
          </a:prstGeom>
          <a:solidFill>
            <a:schemeClr val="accent6">
              <a:lumMod val="40000"/>
              <a:lumOff val="60000"/>
            </a:schemeClr>
          </a:solidFill>
        </p:spPr>
        <p:txBody>
          <a:bodyPr wrap="square" rtlCol="0">
            <a:spAutoFit/>
          </a:bodyPr>
          <a:lstStyle/>
          <a:p>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1. BIẾN CỐ</a:t>
            </a:r>
          </a:p>
        </p:txBody>
      </p:sp>
    </p:spTree>
    <p:extLst>
      <p:ext uri="{BB962C8B-B14F-4D97-AF65-F5344CB8AC3E}">
        <p14:creationId xmlns:p14="http://schemas.microsoft.com/office/powerpoint/2010/main" val="2410307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45111"/>
            <a:ext cx="325730" cy="769441"/>
          </a:xfrm>
          <a:prstGeom prst="rect">
            <a:avLst/>
          </a:prstGeom>
        </p:spPr>
        <p:txBody>
          <a:bodyPr wrap="none">
            <a:spAutoFit/>
          </a:bodyPr>
          <a:lstStyle/>
          <a:p>
            <a:r>
              <a:rPr lang="en-US" sz="4400" b="1" dirty="0">
                <a:solidFill>
                  <a:srgbClr val="FF0000"/>
                </a:solidFill>
                <a:latin typeface="Times New Roman" pitchFamily="18" charset="0"/>
                <a:cs typeface="Times New Roman" pitchFamily="18" charset="0"/>
              </a:rPr>
              <a:t> </a:t>
            </a:r>
            <a:endParaRPr lang="en-US" dirty="0">
              <a:solidFill>
                <a:srgbClr val="FF0000"/>
              </a:solidFill>
            </a:endParaRPr>
          </a:p>
        </p:txBody>
      </p:sp>
      <p:sp>
        <p:nvSpPr>
          <p:cNvPr id="4" name="Rectangle 7">
            <a:extLst>
              <a:ext uri="{FF2B5EF4-FFF2-40B4-BE49-F238E27FC236}">
                <a16:creationId xmlns:a16="http://schemas.microsoft.com/office/drawing/2014/main" id="{3B4ACF9A-6BD4-48D0-8F29-4DA60BC8E930}"/>
              </a:ext>
            </a:extLst>
          </p:cNvPr>
          <p:cNvSpPr>
            <a:spLocks noChangeArrowheads="1"/>
          </p:cNvSpPr>
          <p:nvPr/>
        </p:nvSpPr>
        <p:spPr bwMode="auto">
          <a:xfrm>
            <a:off x="0" y="-1561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sz="4400"/>
          </a:p>
        </p:txBody>
      </p:sp>
      <p:sp>
        <p:nvSpPr>
          <p:cNvPr id="11" name="Rectangle 10">
            <a:extLst>
              <a:ext uri="{FF2B5EF4-FFF2-40B4-BE49-F238E27FC236}">
                <a16:creationId xmlns:a16="http://schemas.microsoft.com/office/drawing/2014/main" id="{0E1EC9F3-4A39-4E76-8F60-3F4867934CF2}"/>
              </a:ext>
            </a:extLst>
          </p:cNvPr>
          <p:cNvSpPr>
            <a:spLocks noChangeArrowheads="1"/>
          </p:cNvSpPr>
          <p:nvPr/>
        </p:nvSpPr>
        <p:spPr bwMode="auto">
          <a:xfrm>
            <a:off x="3451668" y="1169186"/>
            <a:ext cx="20681811" cy="1446550"/>
          </a:xfrm>
          <a:prstGeom prst="rect">
            <a:avLst/>
          </a:prstGeom>
          <a:gradFill>
            <a:gsLst>
              <a:gs pos="100000">
                <a:schemeClr val="accent6">
                  <a:lumMod val="40000"/>
                  <a:lumOff val="60000"/>
                </a:schemeClr>
              </a:gs>
              <a:gs pos="87000">
                <a:schemeClr val="accent1">
                  <a:lumMod val="45000"/>
                  <a:lumOff val="55000"/>
                </a:schemeClr>
              </a:gs>
              <a:gs pos="40000">
                <a:schemeClr val="accent6">
                  <a:lumMod val="20000"/>
                  <a:lumOff val="80000"/>
                </a:schemeClr>
              </a:gs>
              <a:gs pos="100000">
                <a:schemeClr val="accent1">
                  <a:lumMod val="30000"/>
                  <a:lumOff val="70000"/>
                </a:schemeClr>
              </a:gs>
            </a:gsLst>
            <a:lin ang="5400000" scaled="1"/>
          </a:gra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vi-VN" sz="4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vi-VN"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Trở lại </a:t>
            </a:r>
            <a:r>
              <a:rPr kumimoji="0" lang="en-US" altLang="vi-VN" sz="4400" b="1"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tình huống mở đầu</a:t>
            </a:r>
            <a:r>
              <a:rPr kumimoji="0" lang="en-US" altLang="vi-VN" sz="4400" b="1"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về trò chơi bốc thăm trúng thưởng.</a:t>
            </a:r>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E1741980-960A-4AC7-92CD-EE59D14EC7CE}"/>
                  </a:ext>
                </a:extLst>
              </p:cNvPr>
              <p:cNvSpPr/>
              <p:nvPr/>
            </p:nvSpPr>
            <p:spPr>
              <a:xfrm>
                <a:off x="701562" y="2562303"/>
                <a:ext cx="23431917" cy="3495444"/>
              </a:xfrm>
              <a:prstGeom prst="rect">
                <a:avLst/>
              </a:prstGeom>
              <a:gradFill>
                <a:gsLst>
                  <a:gs pos="100000">
                    <a:schemeClr val="accent6">
                      <a:lumMod val="40000"/>
                      <a:lumOff val="60000"/>
                    </a:schemeClr>
                  </a:gs>
                  <a:gs pos="87000">
                    <a:schemeClr val="accent1">
                      <a:lumMod val="45000"/>
                      <a:lumOff val="55000"/>
                    </a:schemeClr>
                  </a:gs>
                  <a:gs pos="40000">
                    <a:schemeClr val="accent6">
                      <a:lumMod val="20000"/>
                      <a:lumOff val="80000"/>
                    </a:schemeClr>
                  </a:gs>
                  <a:gs pos="100000">
                    <a:schemeClr val="accent1">
                      <a:lumMod val="30000"/>
                      <a:lumOff val="70000"/>
                    </a:schemeClr>
                  </a:gs>
                </a:gsLst>
                <a:lin ang="5400000" scaled="1"/>
              </a:gradFill>
            </p:spPr>
            <p:txBody>
              <a:bodyPr wrap="square">
                <a:spAutoFit/>
              </a:bodyPr>
              <a:lstStyle/>
              <a:p>
                <a:pPr>
                  <a:lnSpc>
                    <a:spcPct val="107000"/>
                  </a:lnSpc>
                  <a:spcAft>
                    <a:spcPts val="0"/>
                  </a:spcAft>
                </a:pPr>
                <a:r>
                  <a:rPr lang="fr-FR" sz="4200" dirty="0">
                    <a:latin typeface="Times New Roman" panose="02020603050405020304" pitchFamily="18" charset="0"/>
                    <a:ea typeface="Calibri" panose="020F0502020204030204" pitchFamily="34" charset="0"/>
                    <a:cs typeface="Times New Roman" panose="02020603050405020304" pitchFamily="18" charset="0"/>
                  </a:rPr>
                  <a:t>a</a:t>
                </a:r>
                <a:r>
                  <a:rPr lang="fr-FR" sz="4200" b="1" dirty="0">
                    <a:latin typeface="Tahoma" panose="020B0604030504040204" pitchFamily="34" charset="0"/>
                    <a:ea typeface="Tahoma" panose="020B0604030504040204" pitchFamily="34" charset="0"/>
                    <a:cs typeface="Tahoma" panose="020B0604030504040204" pitchFamily="34" charset="0"/>
                  </a:rPr>
                  <a:t>) Phép thử là gì? </a:t>
                </a:r>
                <a:r>
                  <a:rPr lang="en-US" sz="4200" b="1" dirty="0">
                    <a:latin typeface="Tahoma" panose="020B0604030504040204" pitchFamily="34" charset="0"/>
                    <a:ea typeface="Tahoma" panose="020B0604030504040204" pitchFamily="34" charset="0"/>
                    <a:cs typeface="Tahoma" panose="020B0604030504040204" pitchFamily="34" charset="0"/>
                  </a:rPr>
                  <a:t>Mô tả không gian mẫu </a:t>
                </a:r>
                <a14:m>
                  <m:oMath xmlns:m="http://schemas.openxmlformats.org/officeDocument/2006/math">
                    <m:r>
                      <a:rPr lang="en-US" sz="4200" b="1" i="1">
                        <a:latin typeface="Cambria Math" panose="02040503050406030204" pitchFamily="18" charset="0"/>
                        <a:ea typeface="Calibri" panose="020F0502020204030204" pitchFamily="34" charset="0"/>
                        <a:cs typeface="Times New Roman" panose="02020603050405020304" pitchFamily="18" charset="0"/>
                      </a:rPr>
                      <m:t>𝜴</m:t>
                    </m:r>
                  </m:oMath>
                </a14:m>
                <a:r>
                  <a:rPr lang="en-US" sz="4200" b="1" dirty="0">
                    <a:latin typeface="Tahoma" panose="020B0604030504040204" pitchFamily="34" charset="0"/>
                    <a:ea typeface="Tahoma" panose="020B0604030504040204" pitchFamily="34" charset="0"/>
                    <a:cs typeface="Tahoma" panose="020B0604030504040204" pitchFamily="34" charset="0"/>
                  </a:rPr>
                  <a:t>.</a:t>
                </a:r>
                <a:endParaRPr lang="vi-VN" sz="4200" b="1" dirty="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en-US" sz="4200" b="1" dirty="0">
                    <a:latin typeface="Tahoma" panose="020B0604030504040204" pitchFamily="34" charset="0"/>
                    <a:ea typeface="Tahoma" panose="020B0604030504040204" pitchFamily="34" charset="0"/>
                    <a:cs typeface="Tahoma" panose="020B0604030504040204" pitchFamily="34" charset="0"/>
                  </a:rPr>
                  <a:t>b) Gọi </a:t>
                </a:r>
                <a14:m>
                  <m:oMath xmlns:m="http://schemas.openxmlformats.org/officeDocument/2006/math">
                    <m:r>
                      <a:rPr lang="en-US" sz="4200" b="1" i="1">
                        <a:latin typeface="Cambria Math" panose="02040503050406030204" pitchFamily="18" charset="0"/>
                        <a:ea typeface="Calibri" panose="020F0502020204030204" pitchFamily="34" charset="0"/>
                        <a:cs typeface="Times New Roman" panose="02020603050405020304" pitchFamily="18" charset="0"/>
                      </a:rPr>
                      <m:t>𝑭</m:t>
                    </m:r>
                  </m:oMath>
                </a14:m>
                <a:r>
                  <a:rPr lang="en-US" sz="4200" b="1" dirty="0">
                    <a:latin typeface="Tahoma" panose="020B0604030504040204" pitchFamily="34" charset="0"/>
                    <a:ea typeface="Tahoma" panose="020B0604030504040204" pitchFamily="34" charset="0"/>
                    <a:cs typeface="Tahoma" panose="020B0604030504040204" pitchFamily="34" charset="0"/>
                  </a:rPr>
                  <a:t> là biến cố: “Bạn An trúng giải độc đắc”. Hỏi </a:t>
                </a:r>
                <a14:m>
                  <m:oMath xmlns:m="http://schemas.openxmlformats.org/officeDocument/2006/math">
                    <m:r>
                      <a:rPr lang="en-US" sz="4200" b="1" i="1">
                        <a:latin typeface="Cambria Math" panose="02040503050406030204" pitchFamily="18" charset="0"/>
                        <a:ea typeface="Calibri" panose="020F0502020204030204" pitchFamily="34" charset="0"/>
                        <a:cs typeface="Times New Roman" panose="02020603050405020304" pitchFamily="18" charset="0"/>
                      </a:rPr>
                      <m:t>𝑭</m:t>
                    </m:r>
                    <m:r>
                      <a:rPr lang="en-US" sz="4200" b="1" i="1"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sz="4200" b="1" dirty="0">
                    <a:latin typeface="Tahoma" panose="020B0604030504040204" pitchFamily="34" charset="0"/>
                    <a:ea typeface="Tahoma" panose="020B0604030504040204" pitchFamily="34" charset="0"/>
                    <a:cs typeface="Tahoma" panose="020B0604030504040204" pitchFamily="34" charset="0"/>
                  </a:rPr>
                  <a:t>là tập con nào của không gian mẫu?</a:t>
                </a:r>
                <a:endParaRPr lang="vi-VN" sz="4200" b="1" dirty="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en-US" sz="4200" b="1" dirty="0">
                    <a:latin typeface="Tahoma" panose="020B0604030504040204" pitchFamily="34" charset="0"/>
                    <a:ea typeface="Tahoma" panose="020B0604030504040204" pitchFamily="34" charset="0"/>
                    <a:cs typeface="Tahoma" panose="020B0604030504040204" pitchFamily="34" charset="0"/>
                  </a:rPr>
                  <a:t>c) Gọi </a:t>
                </a:r>
                <a14:m>
                  <m:oMath xmlns:m="http://schemas.openxmlformats.org/officeDocument/2006/math">
                    <m:r>
                      <a:rPr lang="en-US" sz="4200" b="1" i="1">
                        <a:latin typeface="Cambria Math" panose="02040503050406030204" pitchFamily="18" charset="0"/>
                        <a:ea typeface="Calibri" panose="020F0502020204030204" pitchFamily="34" charset="0"/>
                        <a:cs typeface="Times New Roman" panose="02020603050405020304" pitchFamily="18" charset="0"/>
                      </a:rPr>
                      <m:t>𝑮</m:t>
                    </m:r>
                    <m:r>
                      <a:rPr lang="en-US" sz="4200" b="1" i="1">
                        <a:latin typeface="Cambria Math" panose="02040503050406030204" pitchFamily="18" charset="0"/>
                        <a:ea typeface="Calibri" panose="020F0502020204030204" pitchFamily="34" charset="0"/>
                        <a:cs typeface="Times New Roman" panose="02020603050405020304" pitchFamily="18" charset="0"/>
                      </a:rPr>
                      <m:t> </m:t>
                    </m:r>
                  </m:oMath>
                </a14:m>
                <a:r>
                  <a:rPr lang="en-US" sz="4200" b="1" dirty="0">
                    <a:latin typeface="Tahoma" panose="020B0604030504040204" pitchFamily="34" charset="0"/>
                    <a:ea typeface="Tahoma" panose="020B0604030504040204" pitchFamily="34" charset="0"/>
                    <a:cs typeface="Tahoma" panose="020B0604030504040204" pitchFamily="34" charset="0"/>
                  </a:rPr>
                  <a:t>là biến cố: “Bạn An trúng giải nhất”. Hãy chỉ ra ba phần tử của tập </a:t>
                </a:r>
                <a14:m>
                  <m:oMath xmlns:m="http://schemas.openxmlformats.org/officeDocument/2006/math">
                    <m:r>
                      <a:rPr lang="en-US" sz="4200" b="1" i="1">
                        <a:latin typeface="Cambria Math" panose="02040503050406030204" pitchFamily="18" charset="0"/>
                        <a:ea typeface="Calibri" panose="020F0502020204030204" pitchFamily="34" charset="0"/>
                        <a:cs typeface="Times New Roman" panose="02020603050405020304" pitchFamily="18" charset="0"/>
                      </a:rPr>
                      <m:t>𝑮</m:t>
                    </m:r>
                  </m:oMath>
                </a14:m>
                <a:r>
                  <a:rPr lang="en-US" sz="4200" b="1" dirty="0">
                    <a:latin typeface="Tahoma" panose="020B0604030504040204" pitchFamily="34" charset="0"/>
                    <a:ea typeface="Tahoma" panose="020B0604030504040204" pitchFamily="34" charset="0"/>
                    <a:cs typeface="Tahoma" panose="020B0604030504040204" pitchFamily="34" charset="0"/>
                  </a:rPr>
                  <a:t>. Từ đó, hãy mô tả tập hợp </a:t>
                </a:r>
                <a14:m>
                  <m:oMath xmlns:m="http://schemas.openxmlformats.org/officeDocument/2006/math">
                    <m:r>
                      <a:rPr lang="en-US" sz="4200" b="1" i="1">
                        <a:latin typeface="Cambria Math" panose="02040503050406030204" pitchFamily="18" charset="0"/>
                        <a:ea typeface="Calibri" panose="020F0502020204030204" pitchFamily="34" charset="0"/>
                        <a:cs typeface="Times New Roman" panose="02020603050405020304" pitchFamily="18" charset="0"/>
                      </a:rPr>
                      <m:t>𝑮</m:t>
                    </m:r>
                  </m:oMath>
                </a14:m>
                <a:r>
                  <a:rPr lang="en-US" sz="4200" b="1" dirty="0">
                    <a:latin typeface="Tahoma" panose="020B0604030504040204" pitchFamily="34" charset="0"/>
                    <a:ea typeface="Tahoma" panose="020B0604030504040204" pitchFamily="34" charset="0"/>
                    <a:cs typeface="Tahoma" panose="020B0604030504040204" pitchFamily="34" charset="0"/>
                  </a:rPr>
                  <a:t> bằng cách chỉ ra tính chất đặc trưng cho các phần tử của tập </a:t>
                </a:r>
                <a14:m>
                  <m:oMath xmlns:m="http://schemas.openxmlformats.org/officeDocument/2006/math">
                    <m:r>
                      <a:rPr lang="en-US" sz="4200" b="1" i="1">
                        <a:latin typeface="Cambria Math" panose="02040503050406030204" pitchFamily="18" charset="0"/>
                        <a:ea typeface="Calibri" panose="020F0502020204030204" pitchFamily="34" charset="0"/>
                        <a:cs typeface="Times New Roman" panose="02020603050405020304" pitchFamily="18" charset="0"/>
                      </a:rPr>
                      <m:t>𝑮</m:t>
                    </m:r>
                  </m:oMath>
                </a14:m>
                <a:r>
                  <a:rPr lang="en-US" sz="4200" b="1" dirty="0">
                    <a:latin typeface="Tahoma" panose="020B0604030504040204" pitchFamily="34" charset="0"/>
                    <a:ea typeface="Tahoma" panose="020B0604030504040204" pitchFamily="34" charset="0"/>
                    <a:cs typeface="Tahoma" panose="020B0604030504040204" pitchFamily="34" charset="0"/>
                  </a:rPr>
                  <a:t>.</a:t>
                </a:r>
                <a:endParaRPr lang="vi-VN" sz="42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2" name="Rectangle 11">
                <a:extLst>
                  <a:ext uri="{FF2B5EF4-FFF2-40B4-BE49-F238E27FC236}">
                    <a16:creationId xmlns:a16="http://schemas.microsoft.com/office/drawing/2014/main" id="{E1741980-960A-4AC7-92CD-EE59D14EC7CE}"/>
                  </a:ext>
                </a:extLst>
              </p:cNvPr>
              <p:cNvSpPr>
                <a:spLocks noRot="1" noChangeAspect="1" noMove="1" noResize="1" noEditPoints="1" noAdjustHandles="1" noChangeArrowheads="1" noChangeShapeType="1" noTextEdit="1"/>
              </p:cNvSpPr>
              <p:nvPr/>
            </p:nvSpPr>
            <p:spPr>
              <a:xfrm>
                <a:off x="701562" y="2562303"/>
                <a:ext cx="23431917" cy="3495444"/>
              </a:xfrm>
              <a:prstGeom prst="rect">
                <a:avLst/>
              </a:prstGeom>
              <a:blipFill>
                <a:blip r:embed="rId3"/>
                <a:stretch>
                  <a:fillRect l="-989" t="-4007" b="-6794"/>
                </a:stretch>
              </a:blipFill>
            </p:spPr>
            <p:txBody>
              <a:bodyPr/>
              <a:lstStyle/>
              <a:p>
                <a:r>
                  <a:rPr lang="en-US">
                    <a:noFill/>
                  </a:rPr>
                  <a:t> </a:t>
                </a:r>
              </a:p>
            </p:txBody>
          </p:sp>
        </mc:Fallback>
      </mc:AlternateContent>
      <p:sp>
        <p:nvSpPr>
          <p:cNvPr id="14" name="Rectangle 13">
            <a:extLst>
              <a:ext uri="{FF2B5EF4-FFF2-40B4-BE49-F238E27FC236}">
                <a16:creationId xmlns:a16="http://schemas.microsoft.com/office/drawing/2014/main" id="{AC1BB88D-C7A2-4518-87DC-EBB11A02A44F}"/>
              </a:ext>
            </a:extLst>
          </p:cNvPr>
          <p:cNvSpPr/>
          <p:nvPr/>
        </p:nvSpPr>
        <p:spPr>
          <a:xfrm>
            <a:off x="8763000" y="6331472"/>
            <a:ext cx="5137447" cy="816827"/>
          </a:xfrm>
          <a:prstGeom prst="rect">
            <a:avLst/>
          </a:prstGeom>
        </p:spPr>
        <p:txBody>
          <a:bodyPr wrap="square">
            <a:spAutoFit/>
          </a:bodyPr>
          <a:lstStyle/>
          <a:p>
            <a:pPr algn="ctr">
              <a:lnSpc>
                <a:spcPct val="107000"/>
              </a:lnSpc>
              <a:spcAft>
                <a:spcPts val="0"/>
              </a:spcAft>
            </a:pP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Lời giải</a:t>
            </a:r>
            <a:endParaRPr lang="vi-VN" sz="4400"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371E67BC-85D7-4B4D-BAD4-31874C9F5C8A}"/>
                  </a:ext>
                </a:extLst>
              </p:cNvPr>
              <p:cNvSpPr/>
              <p:nvPr/>
            </p:nvSpPr>
            <p:spPr>
              <a:xfrm>
                <a:off x="479643" y="7330194"/>
                <a:ext cx="23168523" cy="1492524"/>
              </a:xfrm>
              <a:prstGeom prst="rect">
                <a:avLst/>
              </a:prstGeom>
            </p:spPr>
            <p:txBody>
              <a:bodyPr wrap="square">
                <a:spAutoFit/>
              </a:bodyPr>
              <a:lstStyle/>
              <a:p>
                <a:pPr>
                  <a:lnSpc>
                    <a:spcPct val="107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a) Phép thử là chọn ngẫu nhiên 6 số trong 45 số: 1; 2;… ; 45. Không gian mẫu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𝜴</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là tập hợp tất cả các tập con có sáu phần tử của tập </a:t>
                </a:r>
                <a:endParaRPr lang="vi-VN"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 name="Rectangle 15">
                <a:extLst>
                  <a:ext uri="{FF2B5EF4-FFF2-40B4-BE49-F238E27FC236}">
                    <a16:creationId xmlns:a16="http://schemas.microsoft.com/office/drawing/2014/main" id="{371E67BC-85D7-4B4D-BAD4-31874C9F5C8A}"/>
                  </a:ext>
                </a:extLst>
              </p:cNvPr>
              <p:cNvSpPr>
                <a:spLocks noRot="1" noChangeAspect="1" noMove="1" noResize="1" noEditPoints="1" noAdjustHandles="1" noChangeArrowheads="1" noChangeShapeType="1" noTextEdit="1"/>
              </p:cNvSpPr>
              <p:nvPr/>
            </p:nvSpPr>
            <p:spPr>
              <a:xfrm>
                <a:off x="479643" y="7330194"/>
                <a:ext cx="23168523" cy="1492524"/>
              </a:xfrm>
              <a:prstGeom prst="rect">
                <a:avLst/>
              </a:prstGeom>
              <a:blipFill>
                <a:blip r:embed="rId4"/>
                <a:stretch>
                  <a:fillRect l="-1079" t="-9388" b="-175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7172EC1C-25E7-4212-87AF-8BE15684C7A5}"/>
                  </a:ext>
                </a:extLst>
              </p:cNvPr>
              <p:cNvSpPr/>
              <p:nvPr/>
            </p:nvSpPr>
            <p:spPr>
              <a:xfrm>
                <a:off x="449163" y="8804770"/>
                <a:ext cx="7630487" cy="816827"/>
              </a:xfrm>
              <a:prstGeom prst="rect">
                <a:avLst/>
              </a:prstGeom>
            </p:spPr>
            <p:txBody>
              <a:bodyPr wrap="none">
                <a:spAutoFit/>
              </a:bodyPr>
              <a:lstStyle/>
              <a:p>
                <a:pPr>
                  <a:lnSpc>
                    <a:spcPct val="107000"/>
                  </a:lnSpc>
                  <a:spcAft>
                    <a:spcPts val="0"/>
                  </a:spcAft>
                </a:pPr>
                <a:r>
                  <a:rPr lang="en-US" sz="4400" dirty="0">
                    <a:latin typeface="Times New Roman" panose="02020603050405020304" pitchFamily="18" charset="0"/>
                    <a:ea typeface="Calibri" panose="020F0502020204030204" pitchFamily="34" charset="0"/>
                    <a:cs typeface="Times New Roman" panose="02020603050405020304" pitchFamily="18" charset="0"/>
                  </a:rPr>
                  <a:t>b</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𝑭</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m:rPr>
                        <m:nor/>
                      </m:rPr>
                      <a:rPr lang="en-US" sz="4400" b="1">
                        <a:effectLst/>
                        <a:latin typeface="Tahoma" panose="020B0604030504040204" pitchFamily="34" charset="0"/>
                        <a:ea typeface="Tahoma" panose="020B0604030504040204" pitchFamily="34" charset="0"/>
                        <a:cs typeface="Tahoma" panose="020B0604030504040204" pitchFamily="34"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𝟏𝟑</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𝟐𝟎</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𝟑𝟏</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𝟑𝟐</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𝟑𝟓</m:t>
                    </m:r>
                    <m:r>
                      <a:rPr lang="en-US" sz="4400"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8" name="Rectangle 17">
                <a:extLst>
                  <a:ext uri="{FF2B5EF4-FFF2-40B4-BE49-F238E27FC236}">
                    <a16:creationId xmlns:a16="http://schemas.microsoft.com/office/drawing/2014/main" id="{7172EC1C-25E7-4212-87AF-8BE15684C7A5}"/>
                  </a:ext>
                </a:extLst>
              </p:cNvPr>
              <p:cNvSpPr>
                <a:spLocks noRot="1" noChangeAspect="1" noMove="1" noResize="1" noEditPoints="1" noAdjustHandles="1" noChangeArrowheads="1" noChangeShapeType="1" noTextEdit="1"/>
              </p:cNvSpPr>
              <p:nvPr/>
            </p:nvSpPr>
            <p:spPr>
              <a:xfrm>
                <a:off x="449163" y="8804770"/>
                <a:ext cx="7630487" cy="816827"/>
              </a:xfrm>
              <a:prstGeom prst="rect">
                <a:avLst/>
              </a:prstGeom>
              <a:blipFill>
                <a:blip r:embed="rId5"/>
                <a:stretch>
                  <a:fillRect l="-3277" t="-17164" r="-2238" b="-2910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Rectangle 30">
                <a:extLst>
                  <a:ext uri="{FF2B5EF4-FFF2-40B4-BE49-F238E27FC236}">
                    <a16:creationId xmlns:a16="http://schemas.microsoft.com/office/drawing/2014/main" id="{EE62BCA5-B686-4C59-842C-7C81BAF207AC}"/>
                  </a:ext>
                </a:extLst>
              </p:cNvPr>
              <p:cNvSpPr/>
              <p:nvPr/>
            </p:nvSpPr>
            <p:spPr>
              <a:xfrm>
                <a:off x="302295" y="9525000"/>
                <a:ext cx="23168524" cy="3620030"/>
              </a:xfrm>
              <a:prstGeom prst="rect">
                <a:avLst/>
              </a:prstGeom>
            </p:spPr>
            <p:txBody>
              <a:bodyPr wrap="square">
                <a:spAutoFit/>
              </a:bodyPr>
              <a:lstStyle/>
              <a:p>
                <a:pPr>
                  <a:lnSpc>
                    <a:spcPct val="107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c) Ba phần tử thuộc</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 </m:t>
                    </m:r>
                    <m:r>
                      <a:rPr lang="en-US" sz="4400" b="1" i="1">
                        <a:latin typeface="Cambria Math" panose="02040503050406030204" pitchFamily="18" charset="0"/>
                        <a:ea typeface="Calibri" panose="020F0502020204030204" pitchFamily="34" charset="0"/>
                        <a:cs typeface="Times New Roman" panose="02020603050405020304" pitchFamily="18" charset="0"/>
                      </a:rPr>
                      <m:t>𝑮</m:t>
                    </m:r>
                  </m:oMath>
                </a14:m>
                <a:r>
                  <a:rPr lang="en-US" sz="4400" b="1" dirty="0">
                    <a:latin typeface="Tahoma" panose="020B0604030504040204" pitchFamily="34" charset="0"/>
                    <a:ea typeface="Tahoma" panose="020B0604030504040204" pitchFamily="34" charset="0"/>
                    <a:cs typeface="Tahoma" panose="020B0604030504040204" pitchFamily="34" charset="0"/>
                  </a:rPr>
                  <a:t> chẳng hạn là:</a:t>
                </a:r>
              </a:p>
              <a:p>
                <a:pPr>
                  <a:lnSpc>
                    <a:spcPct val="107000"/>
                  </a:lnSpc>
                  <a:spcAft>
                    <a:spcPts val="0"/>
                  </a:spcAft>
                </a:pPr>
                <a:endParaRPr lang="vi-VN" sz="4400" b="1" dirty="0">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𝑮</m:t>
                    </m:r>
                  </m:oMath>
                </a14:m>
                <a:r>
                  <a:rPr lang="nl-NL" sz="4400" b="1" dirty="0">
                    <a:latin typeface="Tahoma" panose="020B0604030504040204" pitchFamily="34" charset="0"/>
                    <a:ea typeface="Tahoma" panose="020B0604030504040204" pitchFamily="34" charset="0"/>
                    <a:cs typeface="Tahoma" panose="020B0604030504040204" pitchFamily="34" charset="0"/>
                  </a:rPr>
                  <a:t> là tập hợp tất cả các tập con gồm sáu phần tử của tập  </a:t>
                </a:r>
                <a:endParaRPr lang="vi-VN" sz="4400" b="1" dirty="0">
                  <a:latin typeface="Tahoma" panose="020B0604030504040204" pitchFamily="34" charset="0"/>
                  <a:ea typeface="Tahoma" panose="020B0604030504040204" pitchFamily="34" charset="0"/>
                  <a:cs typeface="Tahoma" panose="020B0604030504040204" pitchFamily="34" charset="0"/>
                </a:endParaRPr>
              </a:p>
              <a:p>
                <a:pPr>
                  <a:spcAft>
                    <a:spcPts val="0"/>
                  </a:spcAft>
                  <a:tabLst>
                    <a:tab pos="2971800" algn="ctr"/>
                    <a:tab pos="5943600" algn="r"/>
                  </a:tabLst>
                </a:pPr>
                <a:endParaRPr lang="vi-VN" sz="44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tabLst>
                    <a:tab pos="2971800" algn="ctr"/>
                    <a:tab pos="5943600" algn="r"/>
                  </a:tabLst>
                </a:pPr>
                <a:endParaRPr lang="vi-VN" sz="4400" b="1" dirty="0">
                  <a:solidFill>
                    <a:srgbClr val="0000FF"/>
                  </a:solidFill>
                  <a:latin typeface="Times New Roman" panose="02020603050405020304" pitchFamily="18" charset="0"/>
                  <a:ea typeface="Calibri" panose="020F0502020204030204" pitchFamily="34" charset="0"/>
                </a:endParaRPr>
              </a:p>
            </p:txBody>
          </p:sp>
        </mc:Choice>
        <mc:Fallback>
          <p:sp>
            <p:nvSpPr>
              <p:cNvPr id="31" name="Rectangle 30">
                <a:extLst>
                  <a:ext uri="{FF2B5EF4-FFF2-40B4-BE49-F238E27FC236}">
                    <a16:creationId xmlns:a16="http://schemas.microsoft.com/office/drawing/2014/main" id="{EE62BCA5-B686-4C59-842C-7C81BAF207AC}"/>
                  </a:ext>
                </a:extLst>
              </p:cNvPr>
              <p:cNvSpPr>
                <a:spLocks noRot="1" noChangeAspect="1" noMove="1" noResize="1" noEditPoints="1" noAdjustHandles="1" noChangeArrowheads="1" noChangeShapeType="1" noTextEdit="1"/>
              </p:cNvSpPr>
              <p:nvPr/>
            </p:nvSpPr>
            <p:spPr>
              <a:xfrm>
                <a:off x="302295" y="9525000"/>
                <a:ext cx="23168524" cy="3620030"/>
              </a:xfrm>
              <a:prstGeom prst="rect">
                <a:avLst/>
              </a:prstGeom>
              <a:blipFill>
                <a:blip r:embed="rId6"/>
                <a:stretch>
                  <a:fillRect l="-1079" t="-40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Rectangle 31">
                <a:extLst>
                  <a:ext uri="{FF2B5EF4-FFF2-40B4-BE49-F238E27FC236}">
                    <a16:creationId xmlns:a16="http://schemas.microsoft.com/office/drawing/2014/main" id="{0A4FAEDC-A365-40A3-8805-B6FD1826AC77}"/>
                  </a:ext>
                </a:extLst>
              </p:cNvPr>
              <p:cNvSpPr/>
              <p:nvPr/>
            </p:nvSpPr>
            <p:spPr>
              <a:xfrm>
                <a:off x="3987027" y="10279338"/>
                <a:ext cx="16157693"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vi-VN"/>
                        <m:t>{</m:t>
                      </m:r>
                      <m:r>
                        <a:rPr lang="vi-VN" b="1" i="1">
                          <a:latin typeface="Cambria Math" panose="02040503050406030204" pitchFamily="18" charset="0"/>
                        </a:rPr>
                        <m:t>𝟔</m:t>
                      </m:r>
                      <m:r>
                        <a:rPr lang="vi-VN" b="1">
                          <a:latin typeface="Cambria Math" panose="02040503050406030204" pitchFamily="18" charset="0"/>
                        </a:rPr>
                        <m:t>;</m:t>
                      </m:r>
                      <m:r>
                        <a:rPr lang="vi-VN" b="1" i="1">
                          <a:latin typeface="Cambria Math" panose="02040503050406030204" pitchFamily="18" charset="0"/>
                        </a:rPr>
                        <m:t>𝟏𝟑</m:t>
                      </m:r>
                      <m:r>
                        <a:rPr lang="vi-VN" b="1">
                          <a:latin typeface="Cambria Math" panose="02040503050406030204" pitchFamily="18" charset="0"/>
                        </a:rPr>
                        <m:t>;</m:t>
                      </m:r>
                      <m:r>
                        <a:rPr lang="vi-VN" b="1" i="1">
                          <a:latin typeface="Cambria Math" panose="02040503050406030204" pitchFamily="18" charset="0"/>
                        </a:rPr>
                        <m:t>𝟐𝟎</m:t>
                      </m:r>
                      <m:r>
                        <a:rPr lang="vi-VN" b="1">
                          <a:latin typeface="Cambria Math" panose="02040503050406030204" pitchFamily="18" charset="0"/>
                        </a:rPr>
                        <m:t>;</m:t>
                      </m:r>
                      <m:r>
                        <a:rPr lang="vi-VN" b="1" i="1">
                          <a:latin typeface="Cambria Math" panose="02040503050406030204" pitchFamily="18" charset="0"/>
                        </a:rPr>
                        <m:t>𝟑𝟏</m:t>
                      </m:r>
                      <m:r>
                        <a:rPr lang="vi-VN" b="1">
                          <a:latin typeface="Cambria Math" panose="02040503050406030204" pitchFamily="18" charset="0"/>
                        </a:rPr>
                        <m:t>;</m:t>
                      </m:r>
                      <m:r>
                        <a:rPr lang="vi-VN" b="1" i="1">
                          <a:latin typeface="Cambria Math" panose="02040503050406030204" pitchFamily="18" charset="0"/>
                        </a:rPr>
                        <m:t>𝟑𝟐</m:t>
                      </m:r>
                      <m:r>
                        <a:rPr lang="vi-VN" b="1">
                          <a:latin typeface="Cambria Math" panose="02040503050406030204" pitchFamily="18" charset="0"/>
                        </a:rPr>
                        <m:t>;</m:t>
                      </m:r>
                      <m:r>
                        <a:rPr lang="vi-VN" b="1" i="1">
                          <a:latin typeface="Cambria Math" panose="02040503050406030204" pitchFamily="18" charset="0"/>
                        </a:rPr>
                        <m:t>𝟑𝟓</m:t>
                      </m:r>
                      <m:r>
                        <a:rPr lang="vi-VN" b="1">
                          <a:latin typeface="Cambria Math" panose="02040503050406030204" pitchFamily="18" charset="0"/>
                        </a:rPr>
                        <m:t>};</m:t>
                      </m:r>
                      <m:r>
                        <m:rPr>
                          <m:nor/>
                        </m:rPr>
                        <a:rPr lang="vi-VN"/>
                        <m:t>{</m:t>
                      </m:r>
                      <m:r>
                        <a:rPr lang="vi-VN" b="1" i="1">
                          <a:latin typeface="Cambria Math" panose="02040503050406030204" pitchFamily="18" charset="0"/>
                        </a:rPr>
                        <m:t>𝟓</m:t>
                      </m:r>
                      <m:r>
                        <a:rPr lang="vi-VN" b="1">
                          <a:latin typeface="Cambria Math" panose="02040503050406030204" pitchFamily="18" charset="0"/>
                        </a:rPr>
                        <m:t>;</m:t>
                      </m:r>
                      <m:r>
                        <a:rPr lang="vi-VN" b="1" i="1">
                          <a:latin typeface="Cambria Math" panose="02040503050406030204" pitchFamily="18" charset="0"/>
                        </a:rPr>
                        <m:t>𝟕</m:t>
                      </m:r>
                      <m:r>
                        <a:rPr lang="vi-VN" b="1">
                          <a:latin typeface="Cambria Math" panose="02040503050406030204" pitchFamily="18" charset="0"/>
                        </a:rPr>
                        <m:t>;</m:t>
                      </m:r>
                      <m:r>
                        <a:rPr lang="vi-VN" b="1" i="1">
                          <a:latin typeface="Cambria Math" panose="02040503050406030204" pitchFamily="18" charset="0"/>
                        </a:rPr>
                        <m:t>𝟐𝟎</m:t>
                      </m:r>
                      <m:r>
                        <a:rPr lang="vi-VN" b="1">
                          <a:latin typeface="Cambria Math" panose="02040503050406030204" pitchFamily="18" charset="0"/>
                        </a:rPr>
                        <m:t>;</m:t>
                      </m:r>
                      <m:r>
                        <a:rPr lang="vi-VN" b="1" i="1">
                          <a:latin typeface="Cambria Math" panose="02040503050406030204" pitchFamily="18" charset="0"/>
                        </a:rPr>
                        <m:t>𝟑𝟏</m:t>
                      </m:r>
                      <m:r>
                        <a:rPr lang="vi-VN" b="1">
                          <a:latin typeface="Cambria Math" panose="02040503050406030204" pitchFamily="18" charset="0"/>
                        </a:rPr>
                        <m:t>;</m:t>
                      </m:r>
                      <m:r>
                        <a:rPr lang="vi-VN" b="1" i="1">
                          <a:latin typeface="Cambria Math" panose="02040503050406030204" pitchFamily="18" charset="0"/>
                        </a:rPr>
                        <m:t>𝟑𝟐</m:t>
                      </m:r>
                      <m:r>
                        <a:rPr lang="vi-VN" b="1">
                          <a:latin typeface="Cambria Math" panose="02040503050406030204" pitchFamily="18" charset="0"/>
                        </a:rPr>
                        <m:t>;</m:t>
                      </m:r>
                      <m:r>
                        <a:rPr lang="vi-VN" b="1" i="1">
                          <a:latin typeface="Cambria Math" panose="02040503050406030204" pitchFamily="18" charset="0"/>
                        </a:rPr>
                        <m:t>𝟑𝟓</m:t>
                      </m:r>
                      <m:r>
                        <a:rPr lang="vi-VN" b="1">
                          <a:latin typeface="Cambria Math" panose="02040503050406030204" pitchFamily="18" charset="0"/>
                        </a:rPr>
                        <m:t>};</m:t>
                      </m:r>
                      <m:r>
                        <m:rPr>
                          <m:nor/>
                        </m:rPr>
                        <a:rPr lang="vi-VN"/>
                        <m:t>{</m:t>
                      </m:r>
                      <m:r>
                        <a:rPr lang="vi-VN" b="1" i="1">
                          <a:latin typeface="Cambria Math" panose="02040503050406030204" pitchFamily="18" charset="0"/>
                        </a:rPr>
                        <m:t>𝟓</m:t>
                      </m:r>
                      <m:r>
                        <a:rPr lang="vi-VN" b="1">
                          <a:latin typeface="Cambria Math" panose="02040503050406030204" pitchFamily="18" charset="0"/>
                        </a:rPr>
                        <m:t>;</m:t>
                      </m:r>
                      <m:r>
                        <a:rPr lang="vi-VN" b="1" i="1">
                          <a:latin typeface="Cambria Math" panose="02040503050406030204" pitchFamily="18" charset="0"/>
                        </a:rPr>
                        <m:t>𝟏𝟑</m:t>
                      </m:r>
                      <m:r>
                        <a:rPr lang="vi-VN" b="1">
                          <a:latin typeface="Cambria Math" panose="02040503050406030204" pitchFamily="18" charset="0"/>
                        </a:rPr>
                        <m:t>;</m:t>
                      </m:r>
                      <m:r>
                        <a:rPr lang="vi-VN" b="1" i="1">
                          <a:latin typeface="Cambria Math" panose="02040503050406030204" pitchFamily="18" charset="0"/>
                        </a:rPr>
                        <m:t>𝟖</m:t>
                      </m:r>
                      <m:r>
                        <a:rPr lang="vi-VN" b="1">
                          <a:latin typeface="Cambria Math" panose="02040503050406030204" pitchFamily="18" charset="0"/>
                        </a:rPr>
                        <m:t>;</m:t>
                      </m:r>
                      <m:r>
                        <a:rPr lang="vi-VN" b="1" i="1">
                          <a:latin typeface="Cambria Math" panose="02040503050406030204" pitchFamily="18" charset="0"/>
                        </a:rPr>
                        <m:t>𝟑𝟏</m:t>
                      </m:r>
                      <m:r>
                        <a:rPr lang="vi-VN" b="1">
                          <a:latin typeface="Cambria Math" panose="02040503050406030204" pitchFamily="18" charset="0"/>
                        </a:rPr>
                        <m:t>;</m:t>
                      </m:r>
                      <m:r>
                        <a:rPr lang="vi-VN" b="1" i="1">
                          <a:latin typeface="Cambria Math" panose="02040503050406030204" pitchFamily="18" charset="0"/>
                        </a:rPr>
                        <m:t>𝟑𝟐</m:t>
                      </m:r>
                      <m:r>
                        <a:rPr lang="vi-VN" b="1">
                          <a:latin typeface="Cambria Math" panose="02040503050406030204" pitchFamily="18" charset="0"/>
                        </a:rPr>
                        <m:t>;</m:t>
                      </m:r>
                      <m:r>
                        <a:rPr lang="vi-VN" b="1" i="1">
                          <a:latin typeface="Cambria Math" panose="02040503050406030204" pitchFamily="18" charset="0"/>
                        </a:rPr>
                        <m:t>𝟑𝟓</m:t>
                      </m:r>
                      <m:r>
                        <a:rPr lang="vi-VN" b="1">
                          <a:latin typeface="Cambria Math" panose="02040503050406030204" pitchFamily="18" charset="0"/>
                        </a:rPr>
                        <m:t>}.</m:t>
                      </m:r>
                    </m:oMath>
                  </m:oMathPara>
                </a14:m>
                <a:endParaRPr lang="vi-VN" b="1" dirty="0"/>
              </a:p>
            </p:txBody>
          </p:sp>
        </mc:Choice>
        <mc:Fallback>
          <p:sp>
            <p:nvSpPr>
              <p:cNvPr id="32" name="Rectangle 31">
                <a:extLst>
                  <a:ext uri="{FF2B5EF4-FFF2-40B4-BE49-F238E27FC236}">
                    <a16:creationId xmlns:a16="http://schemas.microsoft.com/office/drawing/2014/main" id="{0A4FAEDC-A365-40A3-8805-B6FD1826AC77}"/>
                  </a:ext>
                </a:extLst>
              </p:cNvPr>
              <p:cNvSpPr>
                <a:spLocks noRot="1" noChangeAspect="1" noMove="1" noResize="1" noEditPoints="1" noAdjustHandles="1" noChangeArrowheads="1" noChangeShapeType="1" noTextEdit="1"/>
              </p:cNvSpPr>
              <p:nvPr/>
            </p:nvSpPr>
            <p:spPr>
              <a:xfrm>
                <a:off x="3987027" y="10279338"/>
                <a:ext cx="16157693" cy="754053"/>
              </a:xfrm>
              <a:prstGeom prst="rect">
                <a:avLst/>
              </a:prstGeom>
              <a:blipFill>
                <a:blip r:embed="rId7"/>
                <a:stretch>
                  <a:fillRect/>
                </a:stretch>
              </a:blipFill>
            </p:spPr>
            <p:txBody>
              <a:bodyPr/>
              <a:lstStyle/>
              <a:p>
                <a:r>
                  <a:rPr lang="en-US">
                    <a:noFill/>
                  </a:rPr>
                  <a:t> </a:t>
                </a:r>
              </a:p>
            </p:txBody>
          </p:sp>
        </mc:Fallback>
      </mc:AlternateContent>
      <p:sp>
        <p:nvSpPr>
          <p:cNvPr id="34" name="Rectangle 33">
            <a:extLst>
              <a:ext uri="{FF2B5EF4-FFF2-40B4-BE49-F238E27FC236}">
                <a16:creationId xmlns:a16="http://schemas.microsoft.com/office/drawing/2014/main" id="{40136CCF-DE99-43FB-B273-39AFD2555F11}"/>
              </a:ext>
            </a:extLst>
          </p:cNvPr>
          <p:cNvSpPr/>
          <p:nvPr/>
        </p:nvSpPr>
        <p:spPr>
          <a:xfrm>
            <a:off x="11888070" y="6473985"/>
            <a:ext cx="325730" cy="768031"/>
          </a:xfrm>
          <a:prstGeom prst="rect">
            <a:avLst/>
          </a:prstGeom>
        </p:spPr>
        <p:txBody>
          <a:bodyPr wrap="none">
            <a:spAutoFit/>
          </a:bodyPr>
          <a:lstStyle/>
          <a:p>
            <a:pPr>
              <a:lnSpc>
                <a:spcPct val="107000"/>
              </a:lnSpc>
              <a:spcAft>
                <a:spcPts val="0"/>
              </a:spcAft>
            </a:pPr>
            <a:r>
              <a:rPr lang="nl-NL" sz="4400" dirty="0">
                <a:latin typeface="Times New Roman" panose="02020603050405020304" pitchFamily="18" charset="0"/>
                <a:ea typeface="Calibri" panose="020F0502020204030204" pitchFamily="34" charset="0"/>
                <a:cs typeface="Times New Roman" panose="02020603050405020304" pitchFamily="18" charset="0"/>
              </a:rPr>
              <a:t> </a:t>
            </a:r>
            <a:endParaRPr lang="vi-VN"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6" name="Rectangle 35">
                <a:extLst>
                  <a:ext uri="{FF2B5EF4-FFF2-40B4-BE49-F238E27FC236}">
                    <a16:creationId xmlns:a16="http://schemas.microsoft.com/office/drawing/2014/main" id="{103E13EB-0D4D-4A21-B344-1341BEE0DBA7}"/>
                  </a:ext>
                </a:extLst>
              </p:cNvPr>
              <p:cNvSpPr/>
              <p:nvPr/>
            </p:nvSpPr>
            <p:spPr>
              <a:xfrm>
                <a:off x="16189930" y="11033676"/>
                <a:ext cx="3986091" cy="754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vi-VN" b="1" i="1">
                              <a:latin typeface="Cambria Math" panose="02040503050406030204" pitchFamily="18" charset="0"/>
                            </a:rPr>
                          </m:ctrlPr>
                        </m:dPr>
                        <m:e>
                          <m:r>
                            <m:rPr>
                              <m:nor/>
                            </m:rPr>
                            <a:rPr lang="vi-VN"/>
                            <m:t>{</m:t>
                          </m:r>
                          <m:r>
                            <a:rPr lang="vi-VN" b="1" i="0">
                              <a:latin typeface="Cambria Math" panose="02040503050406030204" pitchFamily="18" charset="0"/>
                            </a:rPr>
                            <m:t>𝟏</m:t>
                          </m:r>
                          <m:r>
                            <a:rPr lang="vi-VN" b="1" i="0">
                              <a:latin typeface="Cambria Math" panose="02040503050406030204" pitchFamily="18" charset="0"/>
                            </a:rPr>
                            <m:t>;</m:t>
                          </m:r>
                          <m:r>
                            <a:rPr lang="vi-VN" b="1" i="0">
                              <a:latin typeface="Cambria Math" panose="02040503050406030204" pitchFamily="18" charset="0"/>
                            </a:rPr>
                            <m:t>𝟐</m:t>
                          </m:r>
                          <m:r>
                            <a:rPr lang="vi-VN" b="1" i="0">
                              <a:latin typeface="Cambria Math" panose="02040503050406030204" pitchFamily="18" charset="0"/>
                            </a:rPr>
                            <m:t>;</m:t>
                          </m:r>
                          <m:r>
                            <a:rPr lang="vi-VN" b="1" i="0">
                              <a:latin typeface="Cambria Math" panose="02040503050406030204" pitchFamily="18" charset="0"/>
                            </a:rPr>
                            <m:t>𝟑</m:t>
                          </m:r>
                          <m:r>
                            <a:rPr lang="vi-VN" b="1" i="0">
                              <a:latin typeface="Cambria Math" panose="02040503050406030204" pitchFamily="18" charset="0"/>
                            </a:rPr>
                            <m:t>;...;</m:t>
                          </m:r>
                          <m:r>
                            <a:rPr lang="vi-VN" b="1" i="0">
                              <a:latin typeface="Cambria Math" panose="02040503050406030204" pitchFamily="18" charset="0"/>
                            </a:rPr>
                            <m:t>𝟒𝟓</m:t>
                          </m:r>
                        </m:e>
                      </m:d>
                    </m:oMath>
                  </m:oMathPara>
                </a14:m>
                <a:endParaRPr lang="vi-VN" b="1" dirty="0"/>
              </a:p>
            </p:txBody>
          </p:sp>
        </mc:Choice>
        <mc:Fallback>
          <p:sp>
            <p:nvSpPr>
              <p:cNvPr id="36" name="Rectangle 35">
                <a:extLst>
                  <a:ext uri="{FF2B5EF4-FFF2-40B4-BE49-F238E27FC236}">
                    <a16:creationId xmlns:a16="http://schemas.microsoft.com/office/drawing/2014/main" id="{103E13EB-0D4D-4A21-B344-1341BEE0DBA7}"/>
                  </a:ext>
                </a:extLst>
              </p:cNvPr>
              <p:cNvSpPr>
                <a:spLocks noRot="1" noChangeAspect="1" noMove="1" noResize="1" noEditPoints="1" noAdjustHandles="1" noChangeArrowheads="1" noChangeShapeType="1" noTextEdit="1"/>
              </p:cNvSpPr>
              <p:nvPr/>
            </p:nvSpPr>
            <p:spPr>
              <a:xfrm>
                <a:off x="16189930" y="11033676"/>
                <a:ext cx="3986091" cy="754053"/>
              </a:xfrm>
              <a:prstGeom prst="rect">
                <a:avLst/>
              </a:prstGeom>
              <a:blipFill>
                <a:blip r:embed="rId8"/>
                <a:stretch>
                  <a:fillRect/>
                </a:stretch>
              </a:blipFill>
            </p:spPr>
            <p:txBody>
              <a:bodyPr/>
              <a:lstStyle/>
              <a:p>
                <a:r>
                  <a:rPr lang="en-US">
                    <a:noFill/>
                  </a:rPr>
                  <a:t> </a:t>
                </a:r>
              </a:p>
            </p:txBody>
          </p:sp>
        </mc:Fallback>
      </mc:AlternateContent>
      <p:sp>
        <p:nvSpPr>
          <p:cNvPr id="38" name="Rectangle 37">
            <a:extLst>
              <a:ext uri="{FF2B5EF4-FFF2-40B4-BE49-F238E27FC236}">
                <a16:creationId xmlns:a16="http://schemas.microsoft.com/office/drawing/2014/main" id="{561BBFB7-3986-4942-87F3-40107C7F7CCA}"/>
              </a:ext>
            </a:extLst>
          </p:cNvPr>
          <p:cNvSpPr/>
          <p:nvPr/>
        </p:nvSpPr>
        <p:spPr>
          <a:xfrm>
            <a:off x="449163" y="11735673"/>
            <a:ext cx="12567864" cy="751616"/>
          </a:xfrm>
          <a:prstGeom prst="rect">
            <a:avLst/>
          </a:prstGeom>
        </p:spPr>
        <p:txBody>
          <a:bodyPr wrap="none">
            <a:spAutoFit/>
          </a:bodyPr>
          <a:lstStyle/>
          <a:p>
            <a:pPr>
              <a:lnSpc>
                <a:spcPct val="107000"/>
              </a:lnSpc>
              <a:spcAft>
                <a:spcPts val="0"/>
              </a:spcAft>
            </a:pPr>
            <a:r>
              <a:rPr lang="nl-NL" sz="4400" b="1" dirty="0">
                <a:latin typeface="Tahoma" panose="020B0604030504040204" pitchFamily="34" charset="0"/>
                <a:ea typeface="Tahoma" panose="020B0604030504040204" pitchFamily="34" charset="0"/>
                <a:cs typeface="Tahoma" panose="020B0604030504040204" pitchFamily="34" charset="0"/>
              </a:rPr>
              <a:t>có tính chất: Năm phần tử của nó thuộc tập </a:t>
            </a:r>
            <a:endParaRPr lang="vi-VN"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A2A31211-55B9-4BB0-8093-F23E1ACDA0FC}"/>
                  </a:ext>
                </a:extLst>
              </p:cNvPr>
              <p:cNvSpPr/>
              <p:nvPr/>
            </p:nvSpPr>
            <p:spPr>
              <a:xfrm>
                <a:off x="12725400" y="11704490"/>
                <a:ext cx="5766963"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nl-NL" sz="4400">
                          <a:latin typeface="Times New Roman" panose="02020603050405020304" pitchFamily="18" charset="0"/>
                          <a:ea typeface="Calibri" panose="020F0502020204030204" pitchFamily="34"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𝟓</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𝟏𝟑</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𝟐𝟎</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𝟑𝟏</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𝟑𝟐</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m:t>
                      </m:r>
                      <m:r>
                        <a:rPr lang="nl-NL" sz="4400" b="1" i="1">
                          <a:effectLst/>
                          <a:latin typeface="Cambria Math" panose="02040503050406030204" pitchFamily="18" charset="0"/>
                          <a:ea typeface="Calibri" panose="020F0502020204030204" pitchFamily="34" charset="0"/>
                          <a:cs typeface="Times New Roman" panose="02020603050405020304" pitchFamily="18" charset="0"/>
                        </a:rPr>
                        <m:t>𝟑𝟓</m:t>
                      </m:r>
                      <m:r>
                        <a:rPr lang="nl-NL" sz="44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vi-VN" dirty="0"/>
              </a:p>
            </p:txBody>
          </p:sp>
        </mc:Choice>
        <mc:Fallback xmlns="">
          <p:sp>
            <p:nvSpPr>
              <p:cNvPr id="40" name="Rectangle 39">
                <a:extLst>
                  <a:ext uri="{FF2B5EF4-FFF2-40B4-BE49-F238E27FC236}">
                    <a16:creationId xmlns:a16="http://schemas.microsoft.com/office/drawing/2014/main" id="{A2A31211-55B9-4BB0-8093-F23E1ACDA0FC}"/>
                  </a:ext>
                </a:extLst>
              </p:cNvPr>
              <p:cNvSpPr>
                <a:spLocks noRot="1" noChangeAspect="1" noMove="1" noResize="1" noEditPoints="1" noAdjustHandles="1" noChangeArrowheads="1" noChangeShapeType="1" noTextEdit="1"/>
              </p:cNvSpPr>
              <p:nvPr/>
            </p:nvSpPr>
            <p:spPr>
              <a:xfrm>
                <a:off x="12725400" y="11704490"/>
                <a:ext cx="5766963" cy="769441"/>
              </a:xfrm>
              <a:prstGeom prst="rect">
                <a:avLst/>
              </a:prstGeom>
              <a:blipFill>
                <a:blip r:embed="rId9"/>
                <a:stretch>
                  <a:fillRect/>
                </a:stretch>
              </a:blipFill>
            </p:spPr>
            <p:txBody>
              <a:bodyPr/>
              <a:lstStyle/>
              <a:p>
                <a:r>
                  <a:rPr lang="en-US">
                    <a:noFill/>
                  </a:rPr>
                  <a:t> </a:t>
                </a:r>
              </a:p>
            </p:txBody>
          </p:sp>
        </mc:Fallback>
      </mc:AlternateContent>
      <p:sp>
        <p:nvSpPr>
          <p:cNvPr id="42" name="Rectangle 41">
            <a:extLst>
              <a:ext uri="{FF2B5EF4-FFF2-40B4-BE49-F238E27FC236}">
                <a16:creationId xmlns:a16="http://schemas.microsoft.com/office/drawing/2014/main" id="{E034342D-082D-4D4A-A90E-F9D863DE8F32}"/>
              </a:ext>
            </a:extLst>
          </p:cNvPr>
          <p:cNvSpPr/>
          <p:nvPr/>
        </p:nvSpPr>
        <p:spPr>
          <a:xfrm>
            <a:off x="395823" y="12476033"/>
            <a:ext cx="11487440" cy="751616"/>
          </a:xfrm>
          <a:prstGeom prst="rect">
            <a:avLst/>
          </a:prstGeom>
        </p:spPr>
        <p:txBody>
          <a:bodyPr wrap="none">
            <a:spAutoFit/>
          </a:bodyPr>
          <a:lstStyle/>
          <a:p>
            <a:pPr>
              <a:lnSpc>
                <a:spcPct val="107000"/>
              </a:lnSpc>
              <a:spcAft>
                <a:spcPts val="0"/>
              </a:spcAft>
            </a:pPr>
            <a:r>
              <a:rPr lang="nl-NL" sz="4400" b="1" dirty="0">
                <a:latin typeface="Tahoma" panose="020B0604030504040204" pitchFamily="34" charset="0"/>
                <a:ea typeface="Tahoma" panose="020B0604030504040204" pitchFamily="34" charset="0"/>
                <a:cs typeface="Tahoma" panose="020B0604030504040204" pitchFamily="34" charset="0"/>
              </a:rPr>
              <a:t>và một phần tử còn lại không thuộc tập </a:t>
            </a:r>
            <a:endParaRPr lang="vi-VN" sz="4400" b="1" dirty="0">
              <a:effectLst/>
              <a:latin typeface="Tahoma" panose="020B0604030504040204" pitchFamily="34" charset="0"/>
              <a:ea typeface="Tahoma" panose="020B0604030504040204" pitchFamily="34" charset="0"/>
              <a:cs typeface="Tahoma" panose="020B0604030504040204" pitchFamily="34" charset="0"/>
            </a:endParaRPr>
          </a:p>
        </p:txBody>
      </p:sp>
      <p:grpSp>
        <p:nvGrpSpPr>
          <p:cNvPr id="23" name="Group 22">
            <a:extLst>
              <a:ext uri="{FF2B5EF4-FFF2-40B4-BE49-F238E27FC236}">
                <a16:creationId xmlns:a16="http://schemas.microsoft.com/office/drawing/2014/main" id="{B0633CDB-3865-492B-8AA7-64D21609F385}"/>
              </a:ext>
            </a:extLst>
          </p:cNvPr>
          <p:cNvGrpSpPr/>
          <p:nvPr/>
        </p:nvGrpSpPr>
        <p:grpSpPr>
          <a:xfrm>
            <a:off x="1" y="1754823"/>
            <a:ext cx="3451668" cy="807195"/>
            <a:chOff x="22440" y="11736"/>
            <a:chExt cx="857851" cy="280196"/>
          </a:xfrm>
        </p:grpSpPr>
        <p:grpSp>
          <p:nvGrpSpPr>
            <p:cNvPr id="24" name="Group 23">
              <a:extLst>
                <a:ext uri="{FF2B5EF4-FFF2-40B4-BE49-F238E27FC236}">
                  <a16:creationId xmlns:a16="http://schemas.microsoft.com/office/drawing/2014/main" id="{E4D35325-18A8-4AC8-A900-49FCD74B93A1}"/>
                </a:ext>
              </a:extLst>
            </p:cNvPr>
            <p:cNvGrpSpPr/>
            <p:nvPr/>
          </p:nvGrpSpPr>
          <p:grpSpPr>
            <a:xfrm>
              <a:off x="22440" y="59287"/>
              <a:ext cx="850471" cy="159855"/>
              <a:chOff x="31572" y="60276"/>
              <a:chExt cx="1196628" cy="197828"/>
            </a:xfrm>
          </p:grpSpPr>
          <p:sp>
            <p:nvSpPr>
              <p:cNvPr id="26" name="Arrow: Pentagon 22">
                <a:extLst>
                  <a:ext uri="{FF2B5EF4-FFF2-40B4-BE49-F238E27FC236}">
                    <a16:creationId xmlns:a16="http://schemas.microsoft.com/office/drawing/2014/main" id="{8E2F4822-A5CA-4CD7-BC0A-162C8CF921D5}"/>
                  </a:ext>
                </a:extLst>
              </p:cNvPr>
              <p:cNvSpPr/>
              <p:nvPr/>
            </p:nvSpPr>
            <p:spPr>
              <a:xfrm>
                <a:off x="204585" y="62042"/>
                <a:ext cx="1023615"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defTabSz="914400" eaLnBrk="1" fontAlgn="auto" latinLnBrk="0" hangingPunct="1">
                  <a:lnSpc>
                    <a:spcPct val="106000"/>
                  </a:lnSpc>
                  <a:spcBef>
                    <a:spcPts val="0"/>
                  </a:spcBef>
                  <a:spcAft>
                    <a:spcPts val="800"/>
                  </a:spcAft>
                  <a:buClrTx/>
                  <a:buSzTx/>
                  <a:buFontTx/>
                  <a:buNone/>
                  <a:tabLst/>
                  <a:defRPr/>
                </a:pPr>
                <a:r>
                  <a:rPr kumimoji="0" lang="en-US" sz="4400" b="1" i="0" u="none" strike="noStrike" kern="1200" cap="none" spc="0" normalizeH="0" baseline="0" noProof="0">
                    <a:ln>
                      <a:noFill/>
                    </a:ln>
                    <a:solidFill>
                      <a:srgbClr val="0000CC"/>
                    </a:solidFill>
                    <a:effectLst/>
                    <a:uLnTx/>
                    <a:uFillTx/>
                    <a:latin typeface="Calibri"/>
                    <a:ea typeface="Calibri" panose="020F0502020204030204" pitchFamily="34" charset="0"/>
                    <a:cs typeface="Times New Roman" panose="02020603050405020304" pitchFamily="18" charset="0"/>
                  </a:rPr>
                  <a:t> </a:t>
                </a:r>
                <a:endParaRPr kumimoji="0" lang="vi-VN" sz="4400" b="0" i="0" u="none" strike="noStrike" kern="0" cap="none" spc="0" normalizeH="0" baseline="0" noProof="0">
                  <a:ln>
                    <a:noFill/>
                  </a:ln>
                  <a:solidFill>
                    <a:sysClr val="window" lastClr="FFFF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7" name="Arrow: Chevron 23">
                <a:extLst>
                  <a:ext uri="{FF2B5EF4-FFF2-40B4-BE49-F238E27FC236}">
                    <a16:creationId xmlns:a16="http://schemas.microsoft.com/office/drawing/2014/main" id="{6DA51A6F-FDB0-4582-B5A1-05CFD110D5CF}"/>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4400" b="0" i="0" u="none" strike="noStrike" kern="0" cap="none" spc="0" normalizeH="0" baseline="0" noProof="0">
                  <a:ln>
                    <a:noFill/>
                  </a:ln>
                  <a:solidFill>
                    <a:sysClr val="window" lastClr="FFFFFF"/>
                  </a:solidFill>
                  <a:effectLst/>
                  <a:uLnTx/>
                  <a:uFillTx/>
                  <a:latin typeface="Arial" panose="020B0604020202020204" pitchFamily="34" charset="0"/>
                  <a:ea typeface="+mn-ea"/>
                  <a:cs typeface="+mn-cs"/>
                </a:endParaRPr>
              </a:p>
            </p:txBody>
          </p:sp>
          <p:sp>
            <p:nvSpPr>
              <p:cNvPr id="28" name="Arrow: Chevron 24">
                <a:extLst>
                  <a:ext uri="{FF2B5EF4-FFF2-40B4-BE49-F238E27FC236}">
                    <a16:creationId xmlns:a16="http://schemas.microsoft.com/office/drawing/2014/main" id="{D008301F-E5CF-4139-87D7-7C0F74AA93C6}"/>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4400" b="0" i="0" u="none" strike="noStrike" kern="0" cap="none" spc="0" normalizeH="0" baseline="0" noProof="0">
                  <a:ln>
                    <a:noFill/>
                  </a:ln>
                  <a:solidFill>
                    <a:sysClr val="window" lastClr="FFFFFF"/>
                  </a:solidFill>
                  <a:effectLst/>
                  <a:uLnTx/>
                  <a:uFillTx/>
                  <a:latin typeface="Arial" panose="020B0604020202020204" pitchFamily="34" charset="0"/>
                  <a:ea typeface="+mn-ea"/>
                  <a:cs typeface="+mn-cs"/>
                </a:endParaRPr>
              </a:p>
            </p:txBody>
          </p:sp>
        </p:grpSp>
        <p:sp>
          <p:nvSpPr>
            <p:cNvPr id="25" name="TextBox 56">
              <a:extLst>
                <a:ext uri="{FF2B5EF4-FFF2-40B4-BE49-F238E27FC236}">
                  <a16:creationId xmlns:a16="http://schemas.microsoft.com/office/drawing/2014/main" id="{6BCD497F-C8E9-435B-AF78-BF7C015BCCA2}"/>
                </a:ext>
              </a:extLst>
            </p:cNvPr>
            <p:cNvSpPr txBox="1"/>
            <p:nvPr/>
          </p:nvSpPr>
          <p:spPr>
            <a:xfrm>
              <a:off x="245137" y="11736"/>
              <a:ext cx="635154" cy="280196"/>
            </a:xfrm>
            <a:prstGeom prst="rect">
              <a:avLst/>
            </a:prstGeom>
            <a:noFill/>
          </p:spPr>
          <p:txBody>
            <a:bodyPr wrap="square">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Ví dụ 2.</a:t>
              </a:r>
              <a:endParaRPr kumimoji="0" lang="vi-VN" sz="4400" b="0"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0696400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arn(inVertical)">
                                      <p:cBhvr>
                                        <p:cTn id="7" dur="500"/>
                                        <p:tgtEl>
                                          <p:spTgt spid="11">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Effect transition="in" filter="barn(inVertical)">
                                      <p:cBhvr>
                                        <p:cTn id="13" dur="500"/>
                                        <p:tgtEl>
                                          <p:spTgt spid="12">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animEffect transition="in" filter="barn(inVertical)">
                                      <p:cBhvr>
                                        <p:cTn id="16" dur="500"/>
                                        <p:tgtEl>
                                          <p:spTgt spid="12">
                                            <p:txEl>
                                              <p:pRg st="1" end="1"/>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barn(inVertical)">
                                      <p:cBhvr>
                                        <p:cTn id="19" dur="500"/>
                                        <p:tgtEl>
                                          <p:spTgt spid="1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inVertical)">
                                      <p:cBhvr>
                                        <p:cTn id="39" dur="500"/>
                                        <p:tgtEl>
                                          <p:spTgt spid="3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barn(inVertical)">
                                      <p:cBhvr>
                                        <p:cTn id="45" dur="500"/>
                                        <p:tgtEl>
                                          <p:spTgt spid="40"/>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barn(inVertical)">
                                      <p:cBhvr>
                                        <p:cTn id="48" dur="500"/>
                                        <p:tgtEl>
                                          <p:spTgt spid="42"/>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barn(inVertical)">
                                      <p:cBhvr>
                                        <p:cTn id="51" dur="500"/>
                                        <p:tgtEl>
                                          <p:spTgt spid="38"/>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barn(inVertical)">
                                      <p:cBhvr>
                                        <p:cTn id="5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P spid="31" grpId="0"/>
      <p:bldP spid="32" grpId="0"/>
      <p:bldP spid="36" grpId="0"/>
      <p:bldP spid="38" grpId="0"/>
      <p:bldP spid="40"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28135607-63DE-426F-B863-FAF4D5B4A532}"/>
              </a:ext>
            </a:extLst>
          </p:cNvPr>
          <p:cNvSpPr txBox="1">
            <a:spLocks/>
          </p:cNvSpPr>
          <p:nvPr/>
        </p:nvSpPr>
        <p:spPr>
          <a:xfrm>
            <a:off x="298982" y="1825793"/>
            <a:ext cx="11377352" cy="8537407"/>
          </a:xfrm>
          <a:prstGeom prst="rect">
            <a:avLst/>
          </a:prstGeom>
          <a:blipFill>
            <a:blip r:embed="rId3"/>
            <a:tile tx="0" ty="0" sx="100000" sy="100000" flip="none" algn="tl"/>
          </a:blip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1676334" y="1825793"/>
                <a:ext cx="11790920" cy="8537407"/>
              </a:xfrm>
              <a:prstGeom prst="rect">
                <a:avLst/>
              </a:prstGeom>
              <a:gradFill>
                <a:gsLst>
                  <a:gs pos="10000">
                    <a:srgbClr val="EEF7E9"/>
                  </a:gs>
                  <a:gs pos="74000">
                    <a:schemeClr val="accent1">
                      <a:lumMod val="45000"/>
                      <a:lumOff val="55000"/>
                    </a:schemeClr>
                  </a:gs>
                  <a:gs pos="62000">
                    <a:schemeClr val="accent1">
                      <a:lumMod val="45000"/>
                      <a:lumOff val="55000"/>
                    </a:schemeClr>
                  </a:gs>
                  <a:gs pos="100000">
                    <a:schemeClr val="accent1">
                      <a:lumMod val="30000"/>
                      <a:lumOff val="70000"/>
                    </a:schemeClr>
                  </a:gs>
                </a:gsLst>
                <a:lin ang="5400000" scaled="1"/>
              </a:gra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7000"/>
                  </a:lnSpc>
                  <a:spcAft>
                    <a:spcPts val="0"/>
                  </a:spcAft>
                  <a:buNone/>
                </a:pPr>
                <a:r>
                  <a:rPr lang="en-US" b="1" dirty="0">
                    <a:solidFill>
                      <a:srgbClr val="0000CC"/>
                    </a:solidFill>
                    <a:latin typeface="Tahoma" panose="020B0604030504040204" pitchFamily="34" charset="0"/>
                    <a:ea typeface="Tahoma" panose="020B0604030504040204" pitchFamily="34" charset="0"/>
                    <a:cs typeface="Tahoma" panose="020B0604030504040204" pitchFamily="34" charset="0"/>
                  </a:rPr>
                  <a:t>Lời giải</a:t>
                </a:r>
                <a:endParaRPr lang="vi-VN" b="1" dirty="0">
                  <a:latin typeface="Tahoma" panose="020B0604030504040204" pitchFamily="34" charset="0"/>
                  <a:ea typeface="Tahoma" panose="020B0604030504040204" pitchFamily="34" charset="0"/>
                  <a:cs typeface="Tahoma" panose="020B0604030504040204" pitchFamily="34" charset="0"/>
                </a:endParaRPr>
              </a:p>
              <a:p>
                <a:pPr marL="914400" indent="-914400" algn="just">
                  <a:lnSpc>
                    <a:spcPct val="107000"/>
                  </a:lnSpc>
                  <a:spcAft>
                    <a:spcPts val="0"/>
                  </a:spcAft>
                  <a:buAutoNum type="alphaLcParenR"/>
                </a:pPr>
                <a:r>
                  <a:rPr lang="en-US" b="1" dirty="0">
                    <a:latin typeface="Tahoma" panose="020B0604030504040204" pitchFamily="34" charset="0"/>
                    <a:ea typeface="Tahoma" panose="020B0604030504040204" pitchFamily="34" charset="0"/>
                    <a:cs typeface="Tahoma" panose="020B0604030504040204" pitchFamily="34" charset="0"/>
                  </a:rPr>
                  <a:t>Không gian mẫu </a:t>
                </a:r>
              </a:p>
              <a:p>
                <a:pPr marL="0" indent="0" algn="just">
                  <a:lnSpc>
                    <a:spcPct val="107000"/>
                  </a:lnSpc>
                  <a:spcAft>
                    <a:spcPts val="0"/>
                  </a:spcAft>
                  <a:buNone/>
                </a:pP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𝜴</m:t>
                    </m:r>
                    <m:r>
                      <a:rPr lang="en-US" b="1" i="1">
                        <a:latin typeface="Cambria Math" panose="02040503050406030204" pitchFamily="18" charset="0"/>
                        <a:ea typeface="Calibri" panose="020F0502020204030204" pitchFamily="34" charset="0"/>
                        <a:cs typeface="Times New Roman" panose="020206030504050203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 ti vi, bàn ghế, tủ lạnh, máy tính, bếp từ, bộ bát đĩa}.</a:t>
                </a:r>
                <a:endParaRPr lang="vi-VN" b="1"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07000"/>
                  </a:lnSpc>
                  <a:spcAft>
                    <a:spcPts val="0"/>
                  </a:spcAft>
                  <a:buNone/>
                </a:pPr>
                <a:r>
                  <a:rPr lang="en-US"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𝑫</m:t>
                    </m:r>
                    <m:r>
                      <a:rPr lang="en-US" b="1" i="1">
                        <a:latin typeface="Cambria Math" panose="02040503050406030204" pitchFamily="18" charset="0"/>
                        <a:ea typeface="Calibri" panose="020F0502020204030204" pitchFamily="34" charset="0"/>
                        <a:cs typeface="Times New Roman" panose="02020603050405020304" pitchFamily="18" charset="0"/>
                      </a:rPr>
                      <m:t>=</m:t>
                    </m:r>
                  </m:oMath>
                </a14:m>
                <a:r>
                  <a:rPr lang="en-US" b="1" dirty="0">
                    <a:latin typeface="Tahoma" panose="020B0604030504040204" pitchFamily="34" charset="0"/>
                    <a:ea typeface="Tahoma" panose="020B0604030504040204" pitchFamily="34" charset="0"/>
                    <a:cs typeface="Tahoma" panose="020B0604030504040204" pitchFamily="34" charset="0"/>
                  </a:rPr>
                  <a:t>{ti vi, tủ lạnh, máy tính, bếp từ}</a:t>
                </a:r>
                <a:endParaRPr lang="vi-VN"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11676334" y="1825793"/>
                <a:ext cx="11790920" cy="8537407"/>
              </a:xfrm>
              <a:prstGeom prst="rect">
                <a:avLst/>
              </a:prstGeom>
              <a:blipFill>
                <a:blip r:embed="rId4"/>
                <a:stretch>
                  <a:fillRect l="-2323" t="-1783" r="-2272"/>
                </a:stretch>
              </a:blipFill>
              <a:ln>
                <a:solidFill>
                  <a:srgbClr val="00B0F0"/>
                </a:solidFill>
              </a:ln>
            </p:spPr>
            <p:txBody>
              <a:bodyPr/>
              <a:lstStyle/>
              <a:p>
                <a:r>
                  <a:rPr lang="en-US">
                    <a:noFill/>
                  </a:rPr>
                  <a:t> </a:t>
                </a:r>
              </a:p>
            </p:txBody>
          </p:sp>
        </mc:Fallback>
      </mc:AlternateContent>
      <p:sp>
        <p:nvSpPr>
          <p:cNvPr id="3" name="Rectangle 7">
            <a:extLst>
              <a:ext uri="{FF2B5EF4-FFF2-40B4-BE49-F238E27FC236}">
                <a16:creationId xmlns:a16="http://schemas.microsoft.com/office/drawing/2014/main" id="{3097AE1D-1CF4-4371-BE64-A7E12450F880}"/>
              </a:ext>
            </a:extLst>
          </p:cNvPr>
          <p:cNvSpPr>
            <a:spLocks noChangeArrowheads="1"/>
          </p:cNvSpPr>
          <p:nvPr/>
        </p:nvSpPr>
        <p:spPr bwMode="auto">
          <a:xfrm>
            <a:off x="0" y="0"/>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pSp>
        <p:nvGrpSpPr>
          <p:cNvPr id="6" name="Group 5">
            <a:extLst>
              <a:ext uri="{FF2B5EF4-FFF2-40B4-BE49-F238E27FC236}">
                <a16:creationId xmlns:a16="http://schemas.microsoft.com/office/drawing/2014/main" id="{1F948DB0-2B3B-4974-84F3-C72051EF64A1}"/>
              </a:ext>
            </a:extLst>
          </p:cNvPr>
          <p:cNvGrpSpPr/>
          <p:nvPr/>
        </p:nvGrpSpPr>
        <p:grpSpPr>
          <a:xfrm>
            <a:off x="726616" y="2005583"/>
            <a:ext cx="4607384" cy="936943"/>
            <a:chOff x="22440" y="22773"/>
            <a:chExt cx="1458784" cy="277815"/>
          </a:xfrm>
        </p:grpSpPr>
        <p:grpSp>
          <p:nvGrpSpPr>
            <p:cNvPr id="8" name="Group 7">
              <a:extLst>
                <a:ext uri="{FF2B5EF4-FFF2-40B4-BE49-F238E27FC236}">
                  <a16:creationId xmlns:a16="http://schemas.microsoft.com/office/drawing/2014/main" id="{C2C44702-E0AA-4443-ABF0-13CDE7E23113}"/>
                </a:ext>
              </a:extLst>
            </p:cNvPr>
            <p:cNvGrpSpPr/>
            <p:nvPr/>
          </p:nvGrpSpPr>
          <p:grpSpPr>
            <a:xfrm>
              <a:off x="22440" y="59287"/>
              <a:ext cx="953655" cy="159667"/>
              <a:chOff x="31572" y="60276"/>
              <a:chExt cx="1341810" cy="197595"/>
            </a:xfrm>
          </p:grpSpPr>
          <p:sp>
            <p:nvSpPr>
              <p:cNvPr id="10" name="Arrow: Pentagon 9">
                <a:extLst>
                  <a:ext uri="{FF2B5EF4-FFF2-40B4-BE49-F238E27FC236}">
                    <a16:creationId xmlns:a16="http://schemas.microsoft.com/office/drawing/2014/main" id="{1F3103E4-794B-45B6-AC8E-60DE4E7238B8}"/>
                  </a:ext>
                </a:extLst>
              </p:cNvPr>
              <p:cNvSpPr/>
              <p:nvPr/>
            </p:nvSpPr>
            <p:spPr>
              <a:xfrm>
                <a:off x="204506" y="61809"/>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a:lnSpc>
                    <a:spcPct val="106000"/>
                  </a:lnSpc>
                  <a:spcAft>
                    <a:spcPts val="800"/>
                  </a:spcAft>
                </a:pPr>
                <a:r>
                  <a:rPr lang="en-US" sz="4400" b="1" kern="1200">
                    <a:solidFill>
                      <a:srgbClr val="0000CC"/>
                    </a:solidFill>
                    <a:effectLst/>
                    <a:latin typeface="Calibri" panose="020F0502020204030204" pitchFamily="34" charset="0"/>
                    <a:ea typeface="Calibri" panose="020F0502020204030204" pitchFamily="34" charset="0"/>
                    <a:cs typeface="Times New Roman" panose="02020603050405020304" pitchFamily="18" charset="0"/>
                  </a:rPr>
                  <a:t> </a:t>
                </a:r>
                <a:endParaRPr lang="vi-VN" sz="4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Arrow: Chevron 10">
                <a:extLst>
                  <a:ext uri="{FF2B5EF4-FFF2-40B4-BE49-F238E27FC236}">
                    <a16:creationId xmlns:a16="http://schemas.microsoft.com/office/drawing/2014/main" id="{0587560F-7C0B-4EE6-BA5C-BC90193283C2}"/>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endParaRPr lang="vi-VN" sz="4400"/>
              </a:p>
            </p:txBody>
          </p:sp>
          <p:sp>
            <p:nvSpPr>
              <p:cNvPr id="12" name="Arrow: Chevron 11">
                <a:extLst>
                  <a:ext uri="{FF2B5EF4-FFF2-40B4-BE49-F238E27FC236}">
                    <a16:creationId xmlns:a16="http://schemas.microsoft.com/office/drawing/2014/main" id="{895F6122-FFB4-4E2A-A009-104C3DB87328}"/>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endParaRPr lang="vi-VN" sz="4400"/>
              </a:p>
            </p:txBody>
          </p:sp>
        </p:grpSp>
        <p:sp>
          <p:nvSpPr>
            <p:cNvPr id="9" name="TextBox 56">
              <a:extLst>
                <a:ext uri="{FF2B5EF4-FFF2-40B4-BE49-F238E27FC236}">
                  <a16:creationId xmlns:a16="http://schemas.microsoft.com/office/drawing/2014/main" id="{1FC2BB59-F823-4646-AD8D-A90CCE53DE02}"/>
                </a:ext>
              </a:extLst>
            </p:cNvPr>
            <p:cNvSpPr txBox="1"/>
            <p:nvPr/>
          </p:nvSpPr>
          <p:spPr>
            <a:xfrm>
              <a:off x="198224" y="22773"/>
              <a:ext cx="1283000" cy="277815"/>
            </a:xfrm>
            <a:prstGeom prst="rect">
              <a:avLst/>
            </a:prstGeom>
            <a:noFill/>
          </p:spPr>
          <p:txBody>
            <a:bodyPr wrap="square">
              <a:noAutofit/>
            </a:bodyPr>
            <a:lstStyle/>
            <a:p>
              <a:pPr>
                <a:lnSpc>
                  <a:spcPct val="107000"/>
                </a:lnSpc>
                <a:spcAft>
                  <a:spcPts val="800"/>
                </a:spcAft>
              </a:pPr>
              <a:r>
                <a:rPr lang="en-US" sz="4400" b="1" kern="1200" dirty="0">
                  <a:solidFill>
                    <a:srgbClr val="0000CC"/>
                  </a:solidFill>
                  <a:effectLst/>
                  <a:latin typeface="Tahoma" panose="020B0604030504040204" pitchFamily="34" charset="0"/>
                  <a:ea typeface="Tahoma" panose="020B0604030504040204" pitchFamily="34" charset="0"/>
                  <a:cs typeface="Tahoma" panose="020B0604030504040204" pitchFamily="34" charset="0"/>
                </a:rPr>
                <a:t>Luyện tập 1.</a:t>
              </a:r>
              <a:endParaRPr lang="vi-VN" sz="4400" dirty="0">
                <a:effectLst/>
                <a:latin typeface="Tahoma" panose="020B0604030504040204" pitchFamily="34" charset="0"/>
                <a:ea typeface="Tahoma" panose="020B0604030504040204" pitchFamily="34" charset="0"/>
                <a:cs typeface="Tahoma" panose="020B0604030504040204" pitchFamily="34" charset="0"/>
              </a:endParaRPr>
            </a:p>
          </p:txBody>
        </p:sp>
      </p:grpSp>
      <p:sp>
        <p:nvSpPr>
          <p:cNvPr id="4" name="Rectangle 10">
            <a:extLst>
              <a:ext uri="{FF2B5EF4-FFF2-40B4-BE49-F238E27FC236}">
                <a16:creationId xmlns:a16="http://schemas.microsoft.com/office/drawing/2014/main" id="{C207C480-59DC-4A83-8991-5E9489A5FED4}"/>
              </a:ext>
            </a:extLst>
          </p:cNvPr>
          <p:cNvSpPr>
            <a:spLocks noChangeArrowheads="1"/>
          </p:cNvSpPr>
          <p:nvPr/>
        </p:nvSpPr>
        <p:spPr bwMode="auto">
          <a:xfrm>
            <a:off x="0" y="784225"/>
            <a:ext cx="2438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mc:AlternateContent xmlns:mc="http://schemas.openxmlformats.org/markup-compatibility/2006" xmlns:a14="http://schemas.microsoft.com/office/drawing/2010/main">
        <mc:Choice Requires="a14">
          <p:sp>
            <p:nvSpPr>
              <p:cNvPr id="13" name="Rectangle 12">
                <a:extLst>
                  <a:ext uri="{FF2B5EF4-FFF2-40B4-BE49-F238E27FC236}">
                    <a16:creationId xmlns:a16="http://schemas.microsoft.com/office/drawing/2014/main" id="{E6D85CFD-DFBE-49DF-A92F-31BF694837DE}"/>
                  </a:ext>
                </a:extLst>
              </p:cNvPr>
              <p:cNvSpPr/>
              <p:nvPr/>
            </p:nvSpPr>
            <p:spPr>
              <a:xfrm>
                <a:off x="298982" y="2851529"/>
                <a:ext cx="10792690" cy="7996548"/>
              </a:xfrm>
              <a:prstGeom prst="rect">
                <a:avLst/>
              </a:prstGeom>
            </p:spPr>
            <p:txBody>
              <a:bodyPr wrap="square">
                <a:spAutoFit/>
              </a:bodyPr>
              <a:lstStyle/>
              <a:p>
                <a:pPr>
                  <a:lnSpc>
                    <a:spcPct val="107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Phần thưởng trong một chương trình khuyến mãi của một siêu thị là: ti vi, bàn ghế, tủ lạnh, máy tính, bếp từ, bộ bát đĩa. Ông Dũng tham gia chương trình được chọn ngẫu nhiên một mặt hàng.</a:t>
                </a:r>
                <a:endParaRPr lang="vi-VN"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a) Mô tả không gian mẫu.</a:t>
                </a:r>
                <a:endParaRPr lang="vi-VN"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b) Gọi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𝑫</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là biến cố: “Ông Dũng chọn được mặt hàng là đồ điện”. Hỏi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𝑫</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là tập con nào của không gian mẫu.	</a:t>
                </a:r>
                <a:endParaRPr lang="vi-VN"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3" name="Rectangle 12">
                <a:extLst>
                  <a:ext uri="{FF2B5EF4-FFF2-40B4-BE49-F238E27FC236}">
                    <a16:creationId xmlns:a16="http://schemas.microsoft.com/office/drawing/2014/main" id="{E6D85CFD-DFBE-49DF-A92F-31BF694837DE}"/>
                  </a:ext>
                </a:extLst>
              </p:cNvPr>
              <p:cNvSpPr>
                <a:spLocks noRot="1" noChangeAspect="1" noMove="1" noResize="1" noEditPoints="1" noAdjustHandles="1" noChangeArrowheads="1" noChangeShapeType="1" noTextEdit="1"/>
              </p:cNvSpPr>
              <p:nvPr/>
            </p:nvSpPr>
            <p:spPr>
              <a:xfrm>
                <a:off x="298982" y="2851529"/>
                <a:ext cx="10792690" cy="7996548"/>
              </a:xfrm>
              <a:prstGeom prst="rect">
                <a:avLst/>
              </a:prstGeom>
              <a:blipFill>
                <a:blip r:embed="rId5"/>
                <a:stretch>
                  <a:fillRect l="-2259" t="-1829" r="-3388"/>
                </a:stretch>
              </a:blipFill>
            </p:spPr>
            <p:txBody>
              <a:bodyPr/>
              <a:lstStyle/>
              <a:p>
                <a:r>
                  <a:rPr lang="en-US">
                    <a:noFill/>
                  </a:rPr>
                  <a:t> </a:t>
                </a:r>
              </a:p>
            </p:txBody>
          </p:sp>
        </mc:Fallback>
      </mc:AlternateContent>
    </p:spTree>
    <p:extLst>
      <p:ext uri="{BB962C8B-B14F-4D97-AF65-F5344CB8AC3E}">
        <p14:creationId xmlns:p14="http://schemas.microsoft.com/office/powerpoint/2010/main" val="1525949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barn(inVertical)">
                                      <p:cBhvr>
                                        <p:cTn id="19" dur="500"/>
                                        <p:tgtEl>
                                          <p:spTgt spid="13">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barn(inVertical)">
                                      <p:cBhvr>
                                        <p:cTn id="22" dur="500"/>
                                        <p:tgtEl>
                                          <p:spTgt spid="13">
                                            <p:txEl>
                                              <p:pRg st="1" end="1"/>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barn(inVertical)">
                                      <p:cBhvr>
                                        <p:cTn id="25" dur="5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99"/>
                                        </p:tgtEl>
                                        <p:attrNameLst>
                                          <p:attrName>style.visibility</p:attrName>
                                        </p:attrNameLst>
                                      </p:cBhvr>
                                      <p:to>
                                        <p:strVal val="visible"/>
                                      </p:to>
                                    </p:set>
                                    <p:animEffect transition="in" filter="wipe(up)">
                                      <p:cBhvr>
                                        <p:cTn id="30" dur="500"/>
                                        <p:tgtEl>
                                          <p:spTgt spid="9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99">
                                            <p:txEl>
                                              <p:pRg st="0" end="0"/>
                                            </p:txEl>
                                          </p:spTgt>
                                        </p:tgtEl>
                                        <p:attrNameLst>
                                          <p:attrName>style.visibility</p:attrName>
                                        </p:attrNameLst>
                                      </p:cBhvr>
                                      <p:to>
                                        <p:strVal val="visible"/>
                                      </p:to>
                                    </p:set>
                                    <p:animEffect transition="in" filter="wipe(up)">
                                      <p:cBhvr>
                                        <p:cTn id="35" dur="500"/>
                                        <p:tgtEl>
                                          <p:spTgt spid="9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99">
                                            <p:txEl>
                                              <p:pRg st="1" end="1"/>
                                            </p:txEl>
                                          </p:spTgt>
                                        </p:tgtEl>
                                        <p:attrNameLst>
                                          <p:attrName>style.visibility</p:attrName>
                                        </p:attrNameLst>
                                      </p:cBhvr>
                                      <p:to>
                                        <p:strVal val="visible"/>
                                      </p:to>
                                    </p:set>
                                    <p:animEffect transition="in" filter="wipe(up)">
                                      <p:cBhvr>
                                        <p:cTn id="40" dur="500"/>
                                        <p:tgtEl>
                                          <p:spTgt spid="99">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99">
                                            <p:txEl>
                                              <p:pRg st="2" end="2"/>
                                            </p:txEl>
                                          </p:spTgt>
                                        </p:tgtEl>
                                        <p:attrNameLst>
                                          <p:attrName>style.visibility</p:attrName>
                                        </p:attrNameLst>
                                      </p:cBhvr>
                                      <p:to>
                                        <p:strVal val="visible"/>
                                      </p:to>
                                    </p:set>
                                    <p:animEffect transition="in" filter="wipe(up)">
                                      <p:cBhvr>
                                        <p:cTn id="45" dur="500"/>
                                        <p:tgtEl>
                                          <p:spTgt spid="99">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99">
                                            <p:txEl>
                                              <p:pRg st="3" end="3"/>
                                            </p:txEl>
                                          </p:spTgt>
                                        </p:tgtEl>
                                        <p:attrNameLst>
                                          <p:attrName>style.visibility</p:attrName>
                                        </p:attrNameLst>
                                      </p:cBhvr>
                                      <p:to>
                                        <p:strVal val="visible"/>
                                      </p:to>
                                    </p:set>
                                    <p:animEffect transition="in" filter="wipe(up)">
                                      <p:cBhvr>
                                        <p:cTn id="50" dur="500"/>
                                        <p:tgtEl>
                                          <p:spTgt spid="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28135607-63DE-426F-B863-FAF4D5B4A532}"/>
              </a:ext>
            </a:extLst>
          </p:cNvPr>
          <p:cNvSpPr txBox="1">
            <a:spLocks/>
          </p:cNvSpPr>
          <p:nvPr/>
        </p:nvSpPr>
        <p:spPr>
          <a:xfrm>
            <a:off x="298982" y="1825793"/>
            <a:ext cx="10140418" cy="11585407"/>
          </a:xfrm>
          <a:prstGeom prst="rect">
            <a:avLst/>
          </a:prstGeom>
          <a:blipFill>
            <a:blip r:embed="rId3"/>
            <a:tile tx="0" ty="0" sx="100000" sy="100000" flip="none" algn="tl"/>
          </a:blip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marR="0" lvl="0" indent="-457200" algn="l" defTabSz="1828800" rtl="0" eaLnBrk="1" fontAlgn="auto" latinLnBrk="0" hangingPunct="1">
              <a:lnSpc>
                <a:spcPct val="90000"/>
              </a:lnSpc>
              <a:spcBef>
                <a:spcPts val="2000"/>
              </a:spcBef>
              <a:spcAft>
                <a:spcPts val="0"/>
              </a:spcAft>
              <a:buClrTx/>
              <a:buSzTx/>
              <a:buFont typeface="Arial" panose="020B0604020202020204" pitchFamily="34" charset="0"/>
              <a:buChar char="•"/>
              <a:tabLst/>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0467046" y="1807939"/>
            <a:ext cx="13624835" cy="11585407"/>
          </a:xfrm>
          <a:prstGeom prst="rect">
            <a:avLst/>
          </a:prstGeom>
          <a:gradFill>
            <a:gsLst>
              <a:gs pos="10000">
                <a:srgbClr val="EEF7E9"/>
              </a:gs>
              <a:gs pos="74000">
                <a:schemeClr val="accent1">
                  <a:lumMod val="45000"/>
                  <a:lumOff val="55000"/>
                </a:schemeClr>
              </a:gs>
              <a:gs pos="62000">
                <a:schemeClr val="accent1">
                  <a:lumMod val="45000"/>
                  <a:lumOff val="55000"/>
                </a:schemeClr>
              </a:gs>
              <a:gs pos="100000">
                <a:schemeClr val="accent1">
                  <a:lumMod val="30000"/>
                  <a:lumOff val="70000"/>
                </a:schemeClr>
              </a:gs>
            </a:gsLst>
            <a:lin ang="5400000" scaled="1"/>
          </a:gra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ctr" defTabSz="1828800" rtl="0" eaLnBrk="1" fontAlgn="auto" latinLnBrk="0" hangingPunct="1">
              <a:lnSpc>
                <a:spcPct val="107000"/>
              </a:lnSpc>
              <a:spcBef>
                <a:spcPts val="2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Lời giải</a:t>
            </a:r>
            <a:endParaRPr kumimoji="0" lang="vi-VN" sz="4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 name="Rectangle 7">
            <a:extLst>
              <a:ext uri="{FF2B5EF4-FFF2-40B4-BE49-F238E27FC236}">
                <a16:creationId xmlns:a16="http://schemas.microsoft.com/office/drawing/2014/main" id="{3097AE1D-1CF4-4371-BE64-A7E12450F880}"/>
              </a:ext>
            </a:extLst>
          </p:cNvPr>
          <p:cNvSpPr>
            <a:spLocks noChangeArrowheads="1"/>
          </p:cNvSpPr>
          <p:nvPr/>
        </p:nvSpPr>
        <p:spPr bwMode="auto">
          <a:xfrm>
            <a:off x="0" y="-156120"/>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6" name="Group 5">
            <a:extLst>
              <a:ext uri="{FF2B5EF4-FFF2-40B4-BE49-F238E27FC236}">
                <a16:creationId xmlns:a16="http://schemas.microsoft.com/office/drawing/2014/main" id="{1F948DB0-2B3B-4974-84F3-C72051EF64A1}"/>
              </a:ext>
            </a:extLst>
          </p:cNvPr>
          <p:cNvGrpSpPr/>
          <p:nvPr/>
        </p:nvGrpSpPr>
        <p:grpSpPr>
          <a:xfrm>
            <a:off x="726616" y="2005583"/>
            <a:ext cx="4531185" cy="936943"/>
            <a:chOff x="22440" y="22773"/>
            <a:chExt cx="1434658" cy="277815"/>
          </a:xfrm>
        </p:grpSpPr>
        <p:grpSp>
          <p:nvGrpSpPr>
            <p:cNvPr id="8" name="Group 7">
              <a:extLst>
                <a:ext uri="{FF2B5EF4-FFF2-40B4-BE49-F238E27FC236}">
                  <a16:creationId xmlns:a16="http://schemas.microsoft.com/office/drawing/2014/main" id="{C2C44702-E0AA-4443-ABF0-13CDE7E23113}"/>
                </a:ext>
              </a:extLst>
            </p:cNvPr>
            <p:cNvGrpSpPr/>
            <p:nvPr/>
          </p:nvGrpSpPr>
          <p:grpSpPr>
            <a:xfrm>
              <a:off x="22440" y="59287"/>
              <a:ext cx="953655" cy="159667"/>
              <a:chOff x="31572" y="60276"/>
              <a:chExt cx="1341810" cy="197595"/>
            </a:xfrm>
          </p:grpSpPr>
          <p:sp>
            <p:nvSpPr>
              <p:cNvPr id="10" name="Arrow: Pentagon 9">
                <a:extLst>
                  <a:ext uri="{FF2B5EF4-FFF2-40B4-BE49-F238E27FC236}">
                    <a16:creationId xmlns:a16="http://schemas.microsoft.com/office/drawing/2014/main" id="{1F3103E4-794B-45B6-AC8E-60DE4E7238B8}"/>
                  </a:ext>
                </a:extLst>
              </p:cNvPr>
              <p:cNvSpPr/>
              <p:nvPr/>
            </p:nvSpPr>
            <p:spPr>
              <a:xfrm>
                <a:off x="204506" y="61809"/>
                <a:ext cx="1168876" cy="196062"/>
              </a:xfrm>
              <a:prstGeom prst="homePlate">
                <a:avLst/>
              </a:prstGeom>
              <a:solidFill>
                <a:srgbClr val="FCFFEF"/>
              </a:solidFill>
              <a:ln w="12700" cap="flat" cmpd="sng" algn="ctr">
                <a:solidFill>
                  <a:srgbClr val="ED7D31">
                    <a:lumMod val="20000"/>
                    <a:lumOff val="80000"/>
                  </a:srgbClr>
                </a:solidFill>
                <a:prstDash val="solid"/>
                <a:miter lim="800000"/>
              </a:ln>
              <a:effectLst/>
            </p:spPr>
            <p:txBody>
              <a:bodyPr rtlCol="0" anchor="ctr"/>
              <a:lstStyle/>
              <a:p>
                <a:pPr marL="0" marR="0" lvl="0" indent="0" algn="l" defTabSz="2177278" rtl="0" eaLnBrk="1" fontAlgn="auto" latinLnBrk="0" hangingPunct="1">
                  <a:lnSpc>
                    <a:spcPct val="106000"/>
                  </a:lnSpc>
                  <a:spcBef>
                    <a:spcPts val="0"/>
                  </a:spcBef>
                  <a:spcAft>
                    <a:spcPts val="800"/>
                  </a:spcAft>
                  <a:buClrTx/>
                  <a:buSzTx/>
                  <a:buFontTx/>
                  <a:buNone/>
                  <a:tabLst/>
                  <a:defRPr/>
                </a:pPr>
                <a:r>
                  <a:rPr kumimoji="0" lang="en-US" sz="4400" b="1" i="0" u="none" strike="noStrike" kern="1200" cap="none" spc="0" normalizeH="0" baseline="0" noProof="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Arrow: Chevron 10">
                <a:extLst>
                  <a:ext uri="{FF2B5EF4-FFF2-40B4-BE49-F238E27FC236}">
                    <a16:creationId xmlns:a16="http://schemas.microsoft.com/office/drawing/2014/main" id="{0587560F-7C0B-4EE6-BA5C-BC90193283C2}"/>
                  </a:ext>
                </a:extLst>
              </p:cNvPr>
              <p:cNvSpPr/>
              <p:nvPr/>
            </p:nvSpPr>
            <p:spPr>
              <a:xfrm>
                <a:off x="31572" y="60341"/>
                <a:ext cx="162630" cy="196062"/>
              </a:xfrm>
              <a:prstGeom prst="chevron">
                <a:avLst/>
              </a:prstGeom>
              <a:solidFill>
                <a:srgbClr val="4472C4"/>
              </a:solidFill>
              <a:ln w="12700" cap="flat" cmpd="sng" algn="ctr">
                <a:noFill/>
                <a:prstDash val="solid"/>
                <a:miter lim="800000"/>
              </a:ln>
              <a:effectLst/>
            </p:spPr>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Arrow: Chevron 11">
                <a:extLst>
                  <a:ext uri="{FF2B5EF4-FFF2-40B4-BE49-F238E27FC236}">
                    <a16:creationId xmlns:a16="http://schemas.microsoft.com/office/drawing/2014/main" id="{895F6122-FFB4-4E2A-A009-104C3DB87328}"/>
                  </a:ext>
                </a:extLst>
              </p:cNvPr>
              <p:cNvSpPr/>
              <p:nvPr/>
            </p:nvSpPr>
            <p:spPr>
              <a:xfrm>
                <a:off x="116273" y="60276"/>
                <a:ext cx="176766" cy="196062"/>
              </a:xfrm>
              <a:prstGeom prst="chevron">
                <a:avLst/>
              </a:prstGeom>
              <a:solidFill>
                <a:srgbClr val="FFC000"/>
              </a:solidFill>
              <a:ln w="12700" cap="flat" cmpd="sng" algn="ctr">
                <a:noFill/>
                <a:prstDash val="solid"/>
                <a:miter lim="800000"/>
              </a:ln>
              <a:effectLst/>
            </p:spPr>
            <p:txBody>
              <a:bodyPr rtlCol="0" anchor="ct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9" name="TextBox 56">
              <a:extLst>
                <a:ext uri="{FF2B5EF4-FFF2-40B4-BE49-F238E27FC236}">
                  <a16:creationId xmlns:a16="http://schemas.microsoft.com/office/drawing/2014/main" id="{1FC2BB59-F823-4646-AD8D-A90CCE53DE02}"/>
                </a:ext>
              </a:extLst>
            </p:cNvPr>
            <p:cNvSpPr txBox="1"/>
            <p:nvPr/>
          </p:nvSpPr>
          <p:spPr>
            <a:xfrm>
              <a:off x="198224" y="22773"/>
              <a:ext cx="1258874" cy="277815"/>
            </a:xfrm>
            <a:prstGeom prst="rect">
              <a:avLst/>
            </a:prstGeom>
            <a:noFill/>
          </p:spPr>
          <p:txBody>
            <a:bodyPr wrap="square">
              <a:noAutofit/>
            </a:bodyPr>
            <a:lstStyle/>
            <a:p>
              <a:pPr marL="0" marR="0" lvl="0" indent="0" algn="l" defTabSz="2177278"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dirty="0">
                  <a:ln>
                    <a:noFill/>
                  </a:ln>
                  <a:solidFill>
                    <a:srgbClr val="0000CC"/>
                  </a:solidFill>
                  <a:effectLst/>
                  <a:uLnTx/>
                  <a:uFillTx/>
                  <a:latin typeface="Tahoma" panose="020B0604030504040204" pitchFamily="34" charset="0"/>
                  <a:ea typeface="Tahoma" panose="020B0604030504040204" pitchFamily="34" charset="0"/>
                  <a:cs typeface="Tahoma" panose="020B0604030504040204" pitchFamily="34" charset="0"/>
                </a:rPr>
                <a:t>Luyện tập 2.</a:t>
              </a: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4" name="Rectangle 10">
            <a:extLst>
              <a:ext uri="{FF2B5EF4-FFF2-40B4-BE49-F238E27FC236}">
                <a16:creationId xmlns:a16="http://schemas.microsoft.com/office/drawing/2014/main" id="{C207C480-59DC-4A83-8991-5E9489A5FED4}"/>
              </a:ext>
            </a:extLst>
          </p:cNvPr>
          <p:cNvSpPr>
            <a:spLocks noChangeArrowheads="1"/>
          </p:cNvSpPr>
          <p:nvPr/>
        </p:nvSpPr>
        <p:spPr bwMode="auto">
          <a:xfrm>
            <a:off x="0" y="628105"/>
            <a:ext cx="18473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2177278" rtl="0" eaLnBrk="1" fontAlgn="auto" latinLnBrk="0" hangingPunct="1">
              <a:lnSpc>
                <a:spcPct val="100000"/>
              </a:lnSpc>
              <a:spcBef>
                <a:spcPts val="0"/>
              </a:spcBef>
              <a:spcAft>
                <a:spcPts val="0"/>
              </a:spcAft>
              <a:buClrTx/>
              <a:buSzTx/>
              <a:buFontTx/>
              <a:buNone/>
              <a:tabLst/>
              <a:defRPr/>
            </a:pPr>
            <a:endParaRPr kumimoji="0" lang="vi-VN" sz="4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id="{E6D85CFD-DFBE-49DF-A92F-31BF694837DE}"/>
              </a:ext>
            </a:extLst>
          </p:cNvPr>
          <p:cNvSpPr/>
          <p:nvPr/>
        </p:nvSpPr>
        <p:spPr>
          <a:xfrm>
            <a:off x="298982" y="2621176"/>
            <a:ext cx="10792690" cy="816827"/>
          </a:xfrm>
          <a:prstGeom prst="rect">
            <a:avLst/>
          </a:prstGeom>
        </p:spPr>
        <p:txBody>
          <a:bodyPr wrap="square">
            <a:spAutoFit/>
          </a:bodyPr>
          <a:lstStyle/>
          <a:p>
            <a:pPr marL="0" marR="0" lvl="0" indent="0" algn="l" defTabSz="2177278" rtl="0" eaLnBrk="1" fontAlgn="auto" latinLnBrk="0" hangingPunct="1">
              <a:lnSpc>
                <a:spcPct val="107000"/>
              </a:lnSpc>
              <a:spcBef>
                <a:spcPts val="0"/>
              </a:spcBef>
              <a:spcAft>
                <a:spcPts val="0"/>
              </a:spcAft>
              <a:buClrTx/>
              <a:buSzTx/>
              <a:buFontTx/>
              <a:buNone/>
              <a:tabLst/>
              <a:defRPr/>
            </a:pPr>
            <a:endParaRPr kumimoji="0" lang="vi-VN" sz="4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AA91508B-1848-44C9-A060-CC24FF0E398B}"/>
                  </a:ext>
                </a:extLst>
              </p:cNvPr>
              <p:cNvSpPr/>
              <p:nvPr/>
            </p:nvSpPr>
            <p:spPr>
              <a:xfrm>
                <a:off x="319764" y="2942526"/>
                <a:ext cx="10119636" cy="6049220"/>
              </a:xfrm>
              <a:prstGeom prst="rect">
                <a:avLst/>
              </a:prstGeom>
            </p:spPr>
            <p:txBody>
              <a:bodyPr wrap="square">
                <a:spAutoFit/>
              </a:bodyPr>
              <a:lstStyle/>
              <a:p>
                <a:pPr>
                  <a:lnSpc>
                    <a:spcPct val="107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Gieo một con xúc xắc. Gọi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𝑲</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là biến cố: “Số chấm xuất hiện trên con xúc xắc là một số nguyên tố”.</a:t>
                </a:r>
                <a:endParaRPr lang="vi-VN"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a) Biến cố: “Số chấm xuất hiện trên con xúc xắc là một hợp số” có là biến cố </a:t>
                </a:r>
                <a14:m>
                  <m:oMath xmlns:m="http://schemas.openxmlformats.org/officeDocument/2006/math">
                    <m:bar>
                      <m:barPr>
                        <m:pos m:val="top"/>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𝑲</m:t>
                        </m:r>
                      </m:e>
                    </m:bar>
                  </m:oMath>
                </a14:m>
                <a:r>
                  <a:rPr lang="en-US" sz="4400" b="1" dirty="0">
                    <a:effectLst/>
                    <a:latin typeface="Tahoma" panose="020B0604030504040204" pitchFamily="34" charset="0"/>
                    <a:ea typeface="Tahoma" panose="020B0604030504040204" pitchFamily="34" charset="0"/>
                    <a:cs typeface="Tahoma" panose="020B0604030504040204" pitchFamily="34" charset="0"/>
                  </a:rPr>
                  <a:t> không?</a:t>
                </a:r>
                <a:endParaRPr lang="vi-VN"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b) Biến cố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𝑲</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bar>
                      <m:barPr>
                        <m:pos m:val="top"/>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𝑲</m:t>
                        </m:r>
                      </m:e>
                    </m:bar>
                  </m:oMath>
                </a14:m>
                <a:r>
                  <a:rPr lang="en-US" sz="4400" b="1" dirty="0">
                    <a:effectLst/>
                    <a:latin typeface="Tahoma" panose="020B0604030504040204" pitchFamily="34" charset="0"/>
                    <a:ea typeface="Tahoma" panose="020B0604030504040204" pitchFamily="34" charset="0"/>
                    <a:cs typeface="Tahoma" panose="020B0604030504040204" pitchFamily="34" charset="0"/>
                  </a:rPr>
                  <a:t> là tập con nào của không gian mẫu?</a:t>
                </a:r>
                <a:endParaRPr lang="vi-VN"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 name="Rectangle 4">
                <a:extLst>
                  <a:ext uri="{FF2B5EF4-FFF2-40B4-BE49-F238E27FC236}">
                    <a16:creationId xmlns:a16="http://schemas.microsoft.com/office/drawing/2014/main" id="{AA91508B-1848-44C9-A060-CC24FF0E398B}"/>
                  </a:ext>
                </a:extLst>
              </p:cNvPr>
              <p:cNvSpPr>
                <a:spLocks noRot="1" noChangeAspect="1" noMove="1" noResize="1" noEditPoints="1" noAdjustHandles="1" noChangeArrowheads="1" noChangeShapeType="1" noTextEdit="1"/>
              </p:cNvSpPr>
              <p:nvPr/>
            </p:nvSpPr>
            <p:spPr>
              <a:xfrm>
                <a:off x="319764" y="2942526"/>
                <a:ext cx="10119636" cy="6049220"/>
              </a:xfrm>
              <a:prstGeom prst="rect">
                <a:avLst/>
              </a:prstGeom>
              <a:blipFill>
                <a:blip r:embed="rId4"/>
                <a:stretch>
                  <a:fillRect l="-2408" t="-2419" r="-3432" b="-28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6C61E389-88A2-4889-B021-D4049907931E}"/>
                  </a:ext>
                </a:extLst>
              </p:cNvPr>
              <p:cNvSpPr/>
              <p:nvPr/>
            </p:nvSpPr>
            <p:spPr>
              <a:xfrm>
                <a:off x="10460182" y="2950471"/>
                <a:ext cx="13007072" cy="5968750"/>
              </a:xfrm>
              <a:prstGeom prst="rect">
                <a:avLst/>
              </a:prstGeom>
            </p:spPr>
            <p:txBody>
              <a:bodyPr wrap="square">
                <a:spAutoFit/>
              </a:bodyPr>
              <a:lstStyle/>
              <a:p>
                <a:pPr algn="just">
                  <a:lnSpc>
                    <a:spcPct val="107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a) Vì 1 không là số nguyên tố nên số 1 không thuộc biến cố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𝑲</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tuy nhiên 1 cũng không là hợp số nên số 1 cũng không thuộc biến cố: “Số chấm xuất hiện trên con xúc xắc là một hợp số”.</a:t>
                </a:r>
                <a:endParaRPr lang="vi-VN" sz="4400" b="1"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Do đó biến cố: “Số chấm xuất hiện trên con xúc xắc là một hợp số” không là biến cố </a:t>
                </a:r>
                <a14:m>
                  <m:oMath xmlns:m="http://schemas.openxmlformats.org/officeDocument/2006/math">
                    <m:bar>
                      <m:barPr>
                        <m:pos m:val="top"/>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𝑲</m:t>
                        </m:r>
                      </m:e>
                    </m:ba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a:p>
                <a:pPr algn="just">
                  <a:lnSpc>
                    <a:spcPct val="107000"/>
                  </a:lnSpc>
                  <a:spcAft>
                    <a:spcPts val="0"/>
                  </a:spcAft>
                </a:pPr>
                <a:endParaRPr lang="vi-VN"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4" name="Rectangle 13">
                <a:extLst>
                  <a:ext uri="{FF2B5EF4-FFF2-40B4-BE49-F238E27FC236}">
                    <a16:creationId xmlns:a16="http://schemas.microsoft.com/office/drawing/2014/main" id="{6C61E389-88A2-4889-B021-D4049907931E}"/>
                  </a:ext>
                </a:extLst>
              </p:cNvPr>
              <p:cNvSpPr>
                <a:spLocks noRot="1" noChangeAspect="1" noMove="1" noResize="1" noEditPoints="1" noAdjustHandles="1" noChangeArrowheads="1" noChangeShapeType="1" noTextEdit="1"/>
              </p:cNvSpPr>
              <p:nvPr/>
            </p:nvSpPr>
            <p:spPr>
              <a:xfrm>
                <a:off x="10460182" y="2950471"/>
                <a:ext cx="13007072" cy="5968750"/>
              </a:xfrm>
              <a:prstGeom prst="rect">
                <a:avLst/>
              </a:prstGeom>
              <a:blipFill>
                <a:blip r:embed="rId5"/>
                <a:stretch>
                  <a:fillRect l="-1921" t="-2349" r="-18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3F91B1B5-7307-460D-BF7D-AC4C5E8B13FD}"/>
                  </a:ext>
                </a:extLst>
              </p:cNvPr>
              <p:cNvSpPr/>
              <p:nvPr/>
            </p:nvSpPr>
            <p:spPr>
              <a:xfrm>
                <a:off x="10460182" y="8335081"/>
                <a:ext cx="8058873" cy="898195"/>
              </a:xfrm>
              <a:prstGeom prst="rect">
                <a:avLst/>
              </a:prstGeom>
            </p:spPr>
            <p:txBody>
              <a:bodyPr wrap="none">
                <a:spAutoFit/>
              </a:bodyPr>
              <a:lstStyle/>
              <a:p>
                <a:pPr algn="just">
                  <a:lnSpc>
                    <a:spcPct val="107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𝑲</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𝟐</m:t>
                    </m:r>
                    <m:func>
                      <m:funcPr>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Name>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𝟑</m:t>
                        </m:r>
                      </m:e>
                    </m:func>
                    <m:func>
                      <m:funcPr>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Name>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𝟓</m:t>
                        </m:r>
                      </m:e>
                    </m:fun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bar>
                      <m:barPr>
                        <m:pos m:val="top"/>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barPr>
                      <m:e>
                        <m:r>
                          <a:rPr lang="en-US" sz="4400" b="1" i="1">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𝑲</m:t>
                        </m:r>
                      </m:e>
                    </m:bar>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func>
                      <m:funcPr>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Name>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𝟒</m:t>
                        </m:r>
                      </m:e>
                    </m:func>
                    <m:func>
                      <m:funcPr>
                        <m:ctrlPr>
                          <a:rPr lang="vi-VN" sz="4400" b="1" i="1">
                            <a:effectLst/>
                            <a:latin typeface="Cambria Math" panose="02040503050406030204" pitchFamily="18" charset="0"/>
                            <a:ea typeface="Calibri" panose="020F0502020204030204" pitchFamily="34" charset="0"/>
                            <a:cs typeface="Times New Roman" panose="02020603050405020304" pitchFamily="18" charset="0"/>
                          </a:rPr>
                        </m:ctrlPr>
                      </m:funcPr>
                      <m:fName>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fName>
                      <m:e>
                        <m:r>
                          <a:rPr lang="en-US" sz="4400" b="1" i="1">
                            <a:effectLst/>
                            <a:latin typeface="Cambria Math" panose="02040503050406030204" pitchFamily="18" charset="0"/>
                            <a:ea typeface="Calibri" panose="020F0502020204030204" pitchFamily="34" charset="0"/>
                            <a:cs typeface="Times New Roman" panose="02020603050405020304" pitchFamily="18" charset="0"/>
                          </a:rPr>
                          <m:t>𝟔</m:t>
                        </m:r>
                      </m:e>
                    </m:func>
                    <m:r>
                      <a:rPr lang="en-US" sz="4400" b="1" i="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endParaRPr lang="vi-VN"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 name="Rectangle 16">
                <a:extLst>
                  <a:ext uri="{FF2B5EF4-FFF2-40B4-BE49-F238E27FC236}">
                    <a16:creationId xmlns:a16="http://schemas.microsoft.com/office/drawing/2014/main" id="{3F91B1B5-7307-460D-BF7D-AC4C5E8B13FD}"/>
                  </a:ext>
                </a:extLst>
              </p:cNvPr>
              <p:cNvSpPr>
                <a:spLocks noRot="1" noChangeAspect="1" noMove="1" noResize="1" noEditPoints="1" noAdjustHandles="1" noChangeArrowheads="1" noChangeShapeType="1" noTextEdit="1"/>
              </p:cNvSpPr>
              <p:nvPr/>
            </p:nvSpPr>
            <p:spPr>
              <a:xfrm>
                <a:off x="10460182" y="8335081"/>
                <a:ext cx="8058873" cy="898195"/>
              </a:xfrm>
              <a:prstGeom prst="rect">
                <a:avLst/>
              </a:prstGeom>
              <a:blipFill>
                <a:blip r:embed="rId6"/>
                <a:stretch>
                  <a:fillRect l="-3101" t="-8784" r="-2042" b="-21622"/>
                </a:stretch>
              </a:blipFill>
            </p:spPr>
            <p:txBody>
              <a:bodyPr/>
              <a:lstStyle/>
              <a:p>
                <a:r>
                  <a:rPr lang="en-US">
                    <a:noFill/>
                  </a:rPr>
                  <a:t> </a:t>
                </a:r>
              </a:p>
            </p:txBody>
          </p:sp>
        </mc:Fallback>
      </mc:AlternateContent>
    </p:spTree>
    <p:extLst>
      <p:ext uri="{BB962C8B-B14F-4D97-AF65-F5344CB8AC3E}">
        <p14:creationId xmlns:p14="http://schemas.microsoft.com/office/powerpoint/2010/main" val="4253831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nodePh="1">
                                  <p:stCondLst>
                                    <p:cond delay="0"/>
                                  </p:stCondLst>
                                  <p:endCondLst>
                                    <p:cond evt="begin" delay="0">
                                      <p:tn val="20"/>
                                    </p:cond>
                                  </p:end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barn(inVertical)">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wipe(up)">
                                      <p:cBhvr>
                                        <p:cTn id="27" dur="500"/>
                                        <p:tgtEl>
                                          <p:spTgt spid="9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0" end="0"/>
                                            </p:txEl>
                                          </p:spTgt>
                                        </p:tgtEl>
                                        <p:attrNameLst>
                                          <p:attrName>style.visibility</p:attrName>
                                        </p:attrNameLst>
                                      </p:cBhvr>
                                      <p:to>
                                        <p:strVal val="visible"/>
                                      </p:to>
                                    </p:set>
                                    <p:animEffect transition="in" filter="wipe(up)">
                                      <p:cBhvr>
                                        <p:cTn id="32" dur="500"/>
                                        <p:tgtEl>
                                          <p:spTgt spid="9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9" grpId="0" animBg="1"/>
      <p:bldP spid="5" grpId="0"/>
      <p:bldP spid="14"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C83FF3D-90C6-4216-A647-BEF937574C8C}"/>
              </a:ext>
            </a:extLst>
          </p:cNvPr>
          <p:cNvGrpSpPr/>
          <p:nvPr/>
        </p:nvGrpSpPr>
        <p:grpSpPr>
          <a:xfrm>
            <a:off x="114300" y="1905000"/>
            <a:ext cx="24087884" cy="1752600"/>
            <a:chOff x="0" y="12029"/>
            <a:chExt cx="10375131" cy="782759"/>
          </a:xfrm>
        </p:grpSpPr>
        <mc:AlternateContent xmlns:mc="http://schemas.openxmlformats.org/markup-compatibility/2006" xmlns:a14="http://schemas.microsoft.com/office/drawing/2010/main">
          <mc:Choice Requires="a14">
            <p:sp>
              <p:nvSpPr>
                <p:cNvPr id="6" name="TextBox 321">
                  <a:extLst>
                    <a:ext uri="{FF2B5EF4-FFF2-40B4-BE49-F238E27FC236}">
                      <a16:creationId xmlns:a16="http://schemas.microsoft.com/office/drawing/2014/main" id="{E07C092F-85E4-4CAD-B13E-B204A34C4178}"/>
                    </a:ext>
                  </a:extLst>
                </p:cNvPr>
                <p:cNvSpPr txBox="1"/>
                <p:nvPr/>
              </p:nvSpPr>
              <p:spPr>
                <a:xfrm>
                  <a:off x="679884" y="12029"/>
                  <a:ext cx="9695247" cy="782759"/>
                </a:xfrm>
                <a:prstGeom prst="rect">
                  <a:avLst/>
                </a:prstGeom>
                <a:noFill/>
              </p:spPr>
              <p:txBody>
                <a:bodyPr wrap="square" rtlCol="0">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HĐ2. </a:t>
                  </a:r>
                  <a:r>
                    <a:rPr kumimoji="0" lang="en-US" sz="44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Trở lại Ví dụ 1, hãy cho biết khi nào biến cố </a:t>
                  </a:r>
                  <a14:m>
                    <m:oMath xmlns:m="http://schemas.openxmlformats.org/officeDocument/2006/math">
                      <m:r>
                        <a:rPr kumimoji="0" lang="en-US" sz="4400" b="1" i="1" u="none" strike="noStrike" kern="1200" cap="none" spc="0" normalizeH="0" baseline="0" noProof="0">
                          <a:ln>
                            <a:noFill/>
                          </a:ln>
                          <a:solidFill>
                            <a:sysClr val="windowText" lastClr="000000"/>
                          </a:solidFill>
                          <a:effectLst/>
                          <a:uLnTx/>
                          <a:uFillTx/>
                          <a:latin typeface="Cambria Math" panose="02040503050406030204" pitchFamily="18" charset="0"/>
                          <a:ea typeface="Cascadia Mono"/>
                          <a:cs typeface="Times New Roman" panose="02020603050405020304" pitchFamily="18" charset="0"/>
                        </a:rPr>
                        <m:t>𝑪</m:t>
                      </m:r>
                    </m:oMath>
                  </a14:m>
                  <a:r>
                    <a:rPr kumimoji="0" lang="en-US" sz="44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“Học sinh được chọn là một bạn nam” xảy ra?</a:t>
                  </a:r>
                  <a:endParaRPr kumimoji="0" lang="vi-VN" sz="4400" b="1"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6" name="TextBox 321">
                  <a:extLst>
                    <a:ext uri="{FF2B5EF4-FFF2-40B4-BE49-F238E27FC236}">
                      <a16:creationId xmlns:a16="http://schemas.microsoft.com/office/drawing/2014/main" id="{E07C092F-85E4-4CAD-B13E-B204A34C4178}"/>
                    </a:ext>
                  </a:extLst>
                </p:cNvPr>
                <p:cNvSpPr txBox="1">
                  <a:spLocks noRot="1" noChangeAspect="1" noMove="1" noResize="1" noEditPoints="1" noAdjustHandles="1" noChangeArrowheads="1" noChangeShapeType="1" noTextEdit="1"/>
                </p:cNvSpPr>
                <p:nvPr/>
              </p:nvSpPr>
              <p:spPr>
                <a:xfrm>
                  <a:off x="679884" y="12029"/>
                  <a:ext cx="9695247" cy="782759"/>
                </a:xfrm>
                <a:prstGeom prst="rect">
                  <a:avLst/>
                </a:prstGeom>
                <a:blipFill>
                  <a:blip r:embed="rId3"/>
                  <a:stretch>
                    <a:fillRect l="-1111" t="-7317" b="-1045"/>
                  </a:stretch>
                </a:blipFill>
              </p:spPr>
              <p:txBody>
                <a:bodyPr/>
                <a:lstStyle/>
                <a:p>
                  <a:r>
                    <a:rPr lang="vi-VN">
                      <a:noFill/>
                    </a:rPr>
                    <a:t> </a:t>
                  </a:r>
                </a:p>
              </p:txBody>
            </p:sp>
          </mc:Fallback>
        </mc:AlternateContent>
        <p:grpSp>
          <p:nvGrpSpPr>
            <p:cNvPr id="8" name="Group 7">
              <a:extLst>
                <a:ext uri="{FF2B5EF4-FFF2-40B4-BE49-F238E27FC236}">
                  <a16:creationId xmlns:a16="http://schemas.microsoft.com/office/drawing/2014/main" id="{5AF70693-0BD5-4BB3-B7FD-E2CA1C3BDA72}"/>
                </a:ext>
              </a:extLst>
            </p:cNvPr>
            <p:cNvGrpSpPr/>
            <p:nvPr/>
          </p:nvGrpSpPr>
          <p:grpSpPr>
            <a:xfrm>
              <a:off x="0" y="92326"/>
              <a:ext cx="627012" cy="197663"/>
              <a:chOff x="0" y="92326"/>
              <a:chExt cx="575416" cy="197663"/>
            </a:xfrm>
          </p:grpSpPr>
          <p:grpSp>
            <p:nvGrpSpPr>
              <p:cNvPr id="9" name="Group 8">
                <a:extLst>
                  <a:ext uri="{FF2B5EF4-FFF2-40B4-BE49-F238E27FC236}">
                    <a16:creationId xmlns:a16="http://schemas.microsoft.com/office/drawing/2014/main" id="{62659A9F-BDB7-4CFD-A9D1-862F441E27D8}"/>
                  </a:ext>
                </a:extLst>
              </p:cNvPr>
              <p:cNvGrpSpPr/>
              <p:nvPr/>
            </p:nvGrpSpPr>
            <p:grpSpPr>
              <a:xfrm>
                <a:off x="0" y="92326"/>
                <a:ext cx="575416" cy="197663"/>
                <a:chOff x="0" y="92326"/>
                <a:chExt cx="644449" cy="302837"/>
              </a:xfrm>
            </p:grpSpPr>
            <p:sp>
              <p:nvSpPr>
                <p:cNvPr id="12" name="Arrow: Pentagon 11">
                  <a:extLst>
                    <a:ext uri="{FF2B5EF4-FFF2-40B4-BE49-F238E27FC236}">
                      <a16:creationId xmlns:a16="http://schemas.microsoft.com/office/drawing/2014/main" id="{D5FA86D2-8F38-4A4B-9694-C4EF416CF233}"/>
                    </a:ext>
                  </a:extLst>
                </p:cNvPr>
                <p:cNvSpPr/>
                <p:nvPr/>
              </p:nvSpPr>
              <p:spPr>
                <a:xfrm>
                  <a:off x="0" y="103807"/>
                  <a:ext cx="420648" cy="291356"/>
                </a:xfrm>
                <a:prstGeom prst="homePlate">
                  <a:avLst/>
                </a:prstGeom>
                <a:solidFill>
                  <a:srgbClr val="5B9BD5">
                    <a:lumMod val="40000"/>
                    <a:lumOff val="60000"/>
                  </a:srgb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4400" b="1" i="0" u="none" strike="noStrike" kern="0" cap="none" spc="0" normalizeH="0" baseline="0" noProof="0">
                    <a:ln>
                      <a:noFill/>
                    </a:ln>
                    <a:solidFill>
                      <a:sysClr val="window" lastClr="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Arrow: Chevron 12">
                  <a:extLst>
                    <a:ext uri="{FF2B5EF4-FFF2-40B4-BE49-F238E27FC236}">
                      <a16:creationId xmlns:a16="http://schemas.microsoft.com/office/drawing/2014/main" id="{F6424B2F-125B-4621-8E20-A98ACB6EE0ED}"/>
                    </a:ext>
                  </a:extLst>
                </p:cNvPr>
                <p:cNvSpPr/>
                <p:nvPr/>
              </p:nvSpPr>
              <p:spPr>
                <a:xfrm>
                  <a:off x="380243" y="92326"/>
                  <a:ext cx="169459" cy="291671"/>
                </a:xfrm>
                <a:prstGeom prst="chevron">
                  <a:avLst>
                    <a:gd name="adj" fmla="val 83506"/>
                  </a:avLst>
                </a:prstGeom>
                <a:solidFill>
                  <a:srgbClr val="FFC000">
                    <a:lumMod val="40000"/>
                    <a:lumOff val="60000"/>
                  </a:srgbClr>
                </a:solidFill>
                <a:ln w="12700" cap="flat" cmpd="sng" algn="ctr">
                  <a:solidFill>
                    <a:srgbClr val="FFC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4400" b="1" i="0" u="none" strike="noStrike" kern="0" cap="none" spc="0" normalizeH="0" baseline="0" noProof="0">
                    <a:ln>
                      <a:noFill/>
                    </a:ln>
                    <a:solidFill>
                      <a:sysClr val="window" lastClr="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Arrow: Chevron 13">
                  <a:extLst>
                    <a:ext uri="{FF2B5EF4-FFF2-40B4-BE49-F238E27FC236}">
                      <a16:creationId xmlns:a16="http://schemas.microsoft.com/office/drawing/2014/main" id="{64283B5A-EF44-401B-8175-45AA77803ABC}"/>
                    </a:ext>
                  </a:extLst>
                </p:cNvPr>
                <p:cNvSpPr/>
                <p:nvPr/>
              </p:nvSpPr>
              <p:spPr>
                <a:xfrm>
                  <a:off x="474990" y="92326"/>
                  <a:ext cx="169459" cy="291671"/>
                </a:xfrm>
                <a:prstGeom prst="chevron">
                  <a:avLst>
                    <a:gd name="adj" fmla="val 83506"/>
                  </a:avLst>
                </a:prstGeom>
                <a:solidFill>
                  <a:srgbClr val="0000CC"/>
                </a:solidFill>
                <a:ln w="12700" cap="flat" cmpd="sng" algn="ctr">
                  <a:solidFill>
                    <a:srgbClr val="FFFF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4400" b="1" i="0" u="none" strike="noStrike" kern="0" cap="none" spc="0" normalizeH="0" baseline="0" noProof="0">
                    <a:ln>
                      <a:noFill/>
                    </a:ln>
                    <a:solidFill>
                      <a:sysClr val="window" lastClr="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10" name="Flowchart: Terminator 9">
                <a:extLst>
                  <a:ext uri="{FF2B5EF4-FFF2-40B4-BE49-F238E27FC236}">
                    <a16:creationId xmlns:a16="http://schemas.microsoft.com/office/drawing/2014/main" id="{5BEEC805-575E-4D79-ABAE-01831CE15E09}"/>
                  </a:ext>
                </a:extLst>
              </p:cNvPr>
              <p:cNvSpPr/>
              <p:nvPr/>
            </p:nvSpPr>
            <p:spPr>
              <a:xfrm>
                <a:off x="80311" y="137613"/>
                <a:ext cx="253736" cy="115827"/>
              </a:xfrm>
              <a:prstGeom prst="flowChartTerminator">
                <a:avLst/>
              </a:prstGeom>
              <a:solidFill>
                <a:srgbClr val="FFFF00"/>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4400" b="1" i="0" u="none" strike="noStrike" kern="0" cap="none" spc="0" normalizeH="0" baseline="0" noProof="0">
                  <a:ln>
                    <a:noFill/>
                  </a:ln>
                  <a:solidFill>
                    <a:sysClr val="window" lastClr="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Oval 10">
                <a:extLst>
                  <a:ext uri="{FF2B5EF4-FFF2-40B4-BE49-F238E27FC236}">
                    <a16:creationId xmlns:a16="http://schemas.microsoft.com/office/drawing/2014/main" id="{4CDC6CD2-E422-4927-A8F1-E008E13C9E5D}"/>
                  </a:ext>
                </a:extLst>
              </p:cNvPr>
              <p:cNvSpPr/>
              <p:nvPr/>
            </p:nvSpPr>
            <p:spPr>
              <a:xfrm>
                <a:off x="211660" y="142761"/>
                <a:ext cx="92369" cy="95432"/>
              </a:xfrm>
              <a:prstGeom prst="ellipse">
                <a:avLst/>
              </a:prstGeom>
              <a:solidFill>
                <a:srgbClr val="3333FF"/>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4400" b="1" i="0" u="none" strike="noStrike" kern="0" cap="none" spc="0" normalizeH="0" baseline="0" noProof="0">
                  <a:ln>
                    <a:noFill/>
                  </a:ln>
                  <a:solidFill>
                    <a:sysClr val="window" lastClr="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
        <p:nvSpPr>
          <p:cNvPr id="4" name="Rectangle 3">
            <a:extLst>
              <a:ext uri="{FF2B5EF4-FFF2-40B4-BE49-F238E27FC236}">
                <a16:creationId xmlns:a16="http://schemas.microsoft.com/office/drawing/2014/main" id="{A5146CE8-31CD-454D-AA76-71AFEA7DB901}"/>
              </a:ext>
            </a:extLst>
          </p:cNvPr>
          <p:cNvSpPr/>
          <p:nvPr/>
        </p:nvSpPr>
        <p:spPr>
          <a:xfrm>
            <a:off x="10653772" y="2822876"/>
            <a:ext cx="2230098" cy="816827"/>
          </a:xfrm>
          <a:prstGeom prst="rect">
            <a:avLst/>
          </a:prstGeom>
        </p:spPr>
        <p:txBody>
          <a:bodyPr wrap="none">
            <a:spAutoFit/>
          </a:bodyPr>
          <a:lstStyle/>
          <a:p>
            <a:pPr algn="ctr">
              <a:lnSpc>
                <a:spcPct val="107000"/>
              </a:lnSpc>
              <a:spcAft>
                <a:spcPts val="0"/>
              </a:spcAft>
            </a:pPr>
            <a:r>
              <a:rPr lang="en-US" sz="4400" b="1" dirty="0">
                <a:solidFill>
                  <a:srgbClr val="0000CC"/>
                </a:solidFill>
                <a:latin typeface="Tahoma" panose="020B0604030504040204" pitchFamily="34" charset="0"/>
                <a:ea typeface="Tahoma" panose="020B0604030504040204" pitchFamily="34" charset="0"/>
                <a:cs typeface="Tahoma" panose="020B0604030504040204" pitchFamily="34" charset="0"/>
              </a:rPr>
              <a:t>Lời giải</a:t>
            </a:r>
            <a:endParaRPr lang="vi-VN" sz="4400" b="1" dirty="0">
              <a:effectLst/>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4FFF4452-F4E7-4992-B586-070483AC2DC3}"/>
                  </a:ext>
                </a:extLst>
              </p:cNvPr>
              <p:cNvSpPr/>
              <p:nvPr/>
            </p:nvSpPr>
            <p:spPr>
              <a:xfrm>
                <a:off x="317478" y="3657600"/>
                <a:ext cx="24189778" cy="2265813"/>
              </a:xfrm>
              <a:prstGeom prst="rect">
                <a:avLst/>
              </a:prstGeom>
            </p:spPr>
            <p:txBody>
              <a:bodyPr wrap="square">
                <a:spAutoFit/>
              </a:bodyPr>
              <a:lstStyle/>
              <a:p>
                <a:pPr>
                  <a:lnSpc>
                    <a:spcPct val="107000"/>
                  </a:lnSpc>
                  <a:spcAft>
                    <a:spcPts val="0"/>
                  </a:spcAft>
                </a:pPr>
                <a:r>
                  <a:rPr lang="en-US" sz="4400" b="1" dirty="0">
                    <a:latin typeface="Tahoma" panose="020B0604030504040204" pitchFamily="34" charset="0"/>
                    <a:ea typeface="Tahoma" panose="020B0604030504040204" pitchFamily="34" charset="0"/>
                    <a:cs typeface="Tahoma" panose="020B0604030504040204" pitchFamily="34" charset="0"/>
                  </a:rPr>
                  <a:t>Biến cố </a:t>
                </a:r>
                <a14:m>
                  <m:oMath xmlns:m="http://schemas.openxmlformats.org/officeDocument/2006/math">
                    <m:r>
                      <a:rPr lang="en-US" sz="4400" b="1" i="1">
                        <a:latin typeface="Cambria Math" panose="02040503050406030204" pitchFamily="18" charset="0"/>
                        <a:ea typeface="Cascadia Mono"/>
                        <a:cs typeface="Times New Roman" panose="02020603050405020304" pitchFamily="18" charset="0"/>
                      </a:rPr>
                      <m:t>𝑪</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xảy ra khi giáo viên chọn một trong bốn bạn nam: Sơn, Tùng, Hoàng, Tiến.</a:t>
                </a:r>
                <a:endParaRPr lang="vi-VN"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en-US" sz="4400" b="1" dirty="0">
                    <a:effectLst/>
                    <a:latin typeface="Tahoma" panose="020B0604030504040204" pitchFamily="34" charset="0"/>
                    <a:ea typeface="Tahoma" panose="020B0604030504040204" pitchFamily="34" charset="0"/>
                    <a:cs typeface="Tahoma" panose="020B0604030504040204" pitchFamily="34" charset="0"/>
                  </a:rPr>
                  <a:t>Ta thấy biến cố </a:t>
                </a:r>
                <a14:m>
                  <m:oMath xmlns:m="http://schemas.openxmlformats.org/officeDocument/2006/math">
                    <m:r>
                      <a:rPr lang="en-US" sz="4400" b="1" i="1">
                        <a:latin typeface="Cambria Math" panose="02040503050406030204" pitchFamily="18" charset="0"/>
                        <a:ea typeface="Cascadia Mono"/>
                        <a:cs typeface="Times New Roman" panose="02020603050405020304" pitchFamily="18" charset="0"/>
                      </a:rPr>
                      <m:t>𝑪</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xảy ra khi và chỉ khi biến cố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không xảy ra.</a:t>
                </a:r>
                <a:endParaRPr lang="vi-VN" sz="44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0"/>
                  </a:spcAft>
                </a:pPr>
                <a:r>
                  <a:rPr lang="fr-FR" sz="4400" b="1" dirty="0">
                    <a:effectLst/>
                    <a:latin typeface="Tahoma" panose="020B0604030504040204" pitchFamily="34" charset="0"/>
                    <a:ea typeface="Tahoma" panose="020B0604030504040204" pitchFamily="34" charset="0"/>
                    <a:cs typeface="Tahoma" panose="020B0604030504040204" pitchFamily="34" charset="0"/>
                  </a:rPr>
                  <a:t>Ta nói biến cố </a:t>
                </a:r>
                <a14:m>
                  <m:oMath xmlns:m="http://schemas.openxmlformats.org/officeDocument/2006/math">
                    <m:r>
                      <a:rPr lang="en-US" sz="4400" b="1" i="1">
                        <a:latin typeface="Cambria Math" panose="02040503050406030204" pitchFamily="18" charset="0"/>
                        <a:ea typeface="Cascadia Mono"/>
                        <a:cs typeface="Times New Roman" panose="02020603050405020304" pitchFamily="18" charset="0"/>
                      </a:rPr>
                      <m:t>𝑪</m:t>
                    </m:r>
                  </m:oMath>
                </a14:m>
                <a:r>
                  <a:rPr lang="fr-FR" sz="4400" b="1" dirty="0">
                    <a:effectLst/>
                    <a:latin typeface="Tahoma" panose="020B0604030504040204" pitchFamily="34" charset="0"/>
                    <a:ea typeface="Tahoma" panose="020B0604030504040204" pitchFamily="34" charset="0"/>
                    <a:cs typeface="Tahoma" panose="020B0604030504040204" pitchFamily="34" charset="0"/>
                  </a:rPr>
                  <a:t> là </a:t>
                </a:r>
                <a:r>
                  <a:rPr lang="fr-FR" sz="4400" b="1" i="1" dirty="0">
                    <a:effectLst/>
                    <a:latin typeface="Tahoma" panose="020B0604030504040204" pitchFamily="34" charset="0"/>
                    <a:ea typeface="Tahoma" panose="020B0604030504040204" pitchFamily="34" charset="0"/>
                    <a:cs typeface="Tahoma" panose="020B0604030504040204" pitchFamily="34" charset="0"/>
                  </a:rPr>
                  <a:t>biến cố đối</a:t>
                </a:r>
                <a:r>
                  <a:rPr lang="fr-FR" sz="4400" b="1" dirty="0">
                    <a:effectLst/>
                    <a:latin typeface="Tahoma" panose="020B0604030504040204" pitchFamily="34" charset="0"/>
                    <a:ea typeface="Tahoma" panose="020B0604030504040204" pitchFamily="34" charset="0"/>
                    <a:cs typeface="Tahoma" panose="020B0604030504040204" pitchFamily="34" charset="0"/>
                  </a:rPr>
                  <a:t> của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𝑨</m:t>
                    </m:r>
                  </m:oMath>
                </a14:m>
                <a:endParaRPr lang="vi-VN"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6" name="Rectangle 15">
                <a:extLst>
                  <a:ext uri="{FF2B5EF4-FFF2-40B4-BE49-F238E27FC236}">
                    <a16:creationId xmlns:a16="http://schemas.microsoft.com/office/drawing/2014/main" id="{4FFF4452-F4E7-4992-B586-070483AC2DC3}"/>
                  </a:ext>
                </a:extLst>
              </p:cNvPr>
              <p:cNvSpPr>
                <a:spLocks noRot="1" noChangeAspect="1" noMove="1" noResize="1" noEditPoints="1" noAdjustHandles="1" noChangeArrowheads="1" noChangeShapeType="1" noTextEdit="1"/>
              </p:cNvSpPr>
              <p:nvPr/>
            </p:nvSpPr>
            <p:spPr>
              <a:xfrm>
                <a:off x="317478" y="3657600"/>
                <a:ext cx="24189778" cy="2265813"/>
              </a:xfrm>
              <a:prstGeom prst="rect">
                <a:avLst/>
              </a:prstGeom>
              <a:blipFill>
                <a:blip r:embed="rId4"/>
                <a:stretch>
                  <a:fillRect l="-1008" t="-6183" b="-91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Rounded Corners 17">
                <a:extLst>
                  <a:ext uri="{FF2B5EF4-FFF2-40B4-BE49-F238E27FC236}">
                    <a16:creationId xmlns:a16="http://schemas.microsoft.com/office/drawing/2014/main" id="{8664003B-0808-47E7-830A-25D4C265DD5F}"/>
                  </a:ext>
                </a:extLst>
              </p:cNvPr>
              <p:cNvSpPr/>
              <p:nvPr/>
            </p:nvSpPr>
            <p:spPr>
              <a:xfrm>
                <a:off x="1570030" y="5941310"/>
                <a:ext cx="9083742" cy="4568648"/>
              </a:xfrm>
              <a:prstGeom prst="roundRect">
                <a:avLst>
                  <a:gd name="adj" fmla="val 17185"/>
                </a:avLst>
              </a:prstGeom>
              <a:solidFill>
                <a:srgbClr val="FFC000">
                  <a:lumMod val="20000"/>
                  <a:lumOff val="80000"/>
                </a:srgbClr>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4400" b="1" i="0" u="none" strike="noStrike" kern="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Biến cố đối </a:t>
                </a: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của biến cố </a:t>
                </a:r>
                <a14:m>
                  <m:oMath xmlns:m="http://schemas.openxmlformats.org/officeDocument/2006/math">
                    <m:r>
                      <a:rPr kumimoji="0" lang="en-US" sz="44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𝑬</m:t>
                    </m:r>
                  </m:oMath>
                </a14:m>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là biến cố “</a:t>
                </a:r>
                <a14:m>
                  <m:oMath xmlns:m="http://schemas.openxmlformats.org/officeDocument/2006/math">
                    <m:r>
                      <a:rPr kumimoji="0" lang="en-US" sz="44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𝑬</m:t>
                    </m:r>
                  </m:oMath>
                </a14:m>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không xảy ra”.</a:t>
                </a:r>
                <a:endParaRPr kumimoji="0" lang="vi-VN" sz="4400" b="1" i="0" u="none" strike="noStrike" kern="0" cap="none" spc="0" normalizeH="0" baseline="0" noProof="0" dirty="0">
                  <a:ln>
                    <a:noFill/>
                  </a:ln>
                  <a:solidFill>
                    <a:sysClr val="window" lastClr="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Biến cố đối của </a:t>
                </a:r>
                <a14:m>
                  <m:oMath xmlns:m="http://schemas.openxmlformats.org/officeDocument/2006/math">
                    <m:r>
                      <a:rPr kumimoji="0" lang="en-US" sz="44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𝑬</m:t>
                    </m:r>
                  </m:oMath>
                </a14:m>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được kí hiệu là </a:t>
                </a:r>
                <a14:m>
                  <m:oMath xmlns:m="http://schemas.openxmlformats.org/officeDocument/2006/math">
                    <m:acc>
                      <m:accPr>
                        <m:chr m:val="̅"/>
                        <m:ctrlPr>
                          <a:rPr kumimoji="0" lang="vi-VN" sz="44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ctrlPr>
                      </m:accPr>
                      <m:e>
                        <m:r>
                          <a:rPr kumimoji="0" lang="en-US" sz="4400" b="1" i="1" u="none" strike="noStrike" kern="0" cap="none" spc="0" normalizeH="0" baseline="0" noProof="0">
                            <a:ln>
                              <a:noFill/>
                            </a:ln>
                            <a:solidFill>
                              <a:srgbClr val="000000"/>
                            </a:solidFill>
                            <a:effectLst/>
                            <a:uLnTx/>
                            <a:uFillTx/>
                            <a:latin typeface="Cambria Math" panose="02040503050406030204" pitchFamily="18" charset="0"/>
                            <a:ea typeface="Calibri" panose="020F0502020204030204" pitchFamily="34" charset="0"/>
                            <a:cs typeface="Times New Roman" panose="02020603050405020304" pitchFamily="18" charset="0"/>
                          </a:rPr>
                          <m:t>𝑬</m:t>
                        </m:r>
                      </m:e>
                    </m:acc>
                  </m:oMath>
                </a14:m>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4400" b="1" i="0" u="none" strike="noStrike" kern="0" cap="none" spc="0" normalizeH="0" baseline="0" noProof="0" dirty="0">
                  <a:ln>
                    <a:noFill/>
                  </a:ln>
                  <a:solidFill>
                    <a:sysClr val="window" lastClr="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0" cap="none" spc="0" normalizeH="0" baseline="0" noProof="0" dirty="0">
                  <a:ln>
                    <a:noFill/>
                  </a:ln>
                  <a:solidFill>
                    <a:sysClr val="window" lastClr="FFFFFF"/>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4400" b="1" i="0" u="none" strike="noStrike" kern="0" cap="none" spc="0" normalizeH="0" baseline="0" noProof="0" dirty="0">
                    <a:ln>
                      <a:noFill/>
                    </a:ln>
                    <a:solidFill>
                      <a:srgbClr val="000000"/>
                    </a:solidFill>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4400" b="1" i="0" u="none" strike="noStrike" kern="0" cap="none" spc="0" normalizeH="0" baseline="0" noProof="0" dirty="0">
                  <a:ln>
                    <a:noFill/>
                  </a:ln>
                  <a:solidFill>
                    <a:sysClr val="window" lastClr="FFFFFF"/>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8" name="Rectangle: Rounded Corners 17">
                <a:extLst>
                  <a:ext uri="{FF2B5EF4-FFF2-40B4-BE49-F238E27FC236}">
                    <a16:creationId xmlns:a16="http://schemas.microsoft.com/office/drawing/2014/main" id="{8664003B-0808-47E7-830A-25D4C265DD5F}"/>
                  </a:ext>
                </a:extLst>
              </p:cNvPr>
              <p:cNvSpPr>
                <a:spLocks noRot="1" noChangeAspect="1" noMove="1" noResize="1" noEditPoints="1" noAdjustHandles="1" noChangeArrowheads="1" noChangeShapeType="1" noTextEdit="1"/>
              </p:cNvSpPr>
              <p:nvPr/>
            </p:nvSpPr>
            <p:spPr>
              <a:xfrm>
                <a:off x="1570030" y="5941310"/>
                <a:ext cx="9083742" cy="4568648"/>
              </a:xfrm>
              <a:prstGeom prst="roundRect">
                <a:avLst>
                  <a:gd name="adj" fmla="val 17185"/>
                </a:avLst>
              </a:prstGeom>
              <a:blipFill>
                <a:blip r:embed="rId5"/>
                <a:stretch>
                  <a:fillRect l="-134" t="-4527" r="-938"/>
                </a:stretch>
              </a:blipFill>
              <a:ln w="12700" cap="flat" cmpd="sng" algn="ctr">
                <a:solidFill>
                  <a:srgbClr val="FFC000">
                    <a:shade val="50000"/>
                  </a:srgbClr>
                </a:solidFill>
                <a:prstDash val="solid"/>
                <a:miter lim="800000"/>
              </a:ln>
              <a:effectLst/>
            </p:spPr>
            <p:txBody>
              <a:bodyPr/>
              <a:lstStyle/>
              <a:p>
                <a:r>
                  <a:rPr lang="en-US">
                    <a:noFill/>
                  </a:rPr>
                  <a:t> </a:t>
                </a:r>
              </a:p>
            </p:txBody>
          </p:sp>
        </mc:Fallback>
      </mc:AlternateContent>
      <p:pic>
        <p:nvPicPr>
          <p:cNvPr id="19" name="Picture 18">
            <a:extLst>
              <a:ext uri="{FF2B5EF4-FFF2-40B4-BE49-F238E27FC236}">
                <a16:creationId xmlns:a16="http://schemas.microsoft.com/office/drawing/2014/main" id="{23E3D2FA-F4AB-4B95-BA23-3C18CC22C709}"/>
              </a:ext>
            </a:extLst>
          </p:cNvPr>
          <p:cNvPicPr/>
          <p:nvPr/>
        </p:nvPicPr>
        <p:blipFill>
          <a:blip r:embed="rId6">
            <a:extLst>
              <a:ext uri="{28A0092B-C50C-407E-A947-70E740481C1C}">
                <a14:useLocalDpi xmlns:a14="http://schemas.microsoft.com/office/drawing/2010/main" val="0"/>
              </a:ext>
            </a:extLst>
          </a:blip>
          <a:stretch>
            <a:fillRect/>
          </a:stretch>
        </p:blipFill>
        <p:spPr>
          <a:xfrm>
            <a:off x="13868400" y="5866808"/>
            <a:ext cx="7280275" cy="4605050"/>
          </a:xfrm>
          <a:prstGeom prst="rect">
            <a:avLst/>
          </a:prstGeom>
        </p:spPr>
      </p:pic>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3DA94FE7-B962-4FE4-9CBB-09E933B4E572}"/>
                  </a:ext>
                </a:extLst>
              </p:cNvPr>
              <p:cNvSpPr/>
              <p:nvPr/>
            </p:nvSpPr>
            <p:spPr>
              <a:xfrm>
                <a:off x="875835" y="10528711"/>
                <a:ext cx="22745700" cy="2208361"/>
              </a:xfrm>
              <a:prstGeom prst="rect">
                <a:avLst/>
              </a:prstGeom>
            </p:spPr>
            <p:txBody>
              <a:bodyPr wrap="square">
                <a:spAutoFit/>
              </a:bodyPr>
              <a:lstStyle/>
              <a:p>
                <a:pPr>
                  <a:lnSpc>
                    <a:spcPct val="107000"/>
                  </a:lnSpc>
                  <a:spcAft>
                    <a:spcPts val="0"/>
                  </a:spcAft>
                </a:pPr>
                <a:r>
                  <a:rPr lang="fr-FR" sz="4400" b="1" dirty="0">
                    <a:solidFill>
                      <a:srgbClr val="FF0000"/>
                    </a:solidFill>
                    <a:latin typeface="Tahoma" panose="020B0604030504040204" pitchFamily="34" charset="0"/>
                    <a:ea typeface="Tahoma" panose="020B0604030504040204" pitchFamily="34" charset="0"/>
                    <a:cs typeface="Tahoma" panose="020B0604030504040204" pitchFamily="34" charset="0"/>
                  </a:rPr>
                  <a:t>Nhận xét.</a:t>
                </a:r>
                <a:r>
                  <a:rPr lang="fr-FR" sz="4400" b="1" dirty="0">
                    <a:solidFill>
                      <a:srgbClr val="FFC000"/>
                    </a:solidFill>
                    <a:latin typeface="Tahoma" panose="020B0604030504040204" pitchFamily="34" charset="0"/>
                    <a:ea typeface="Tahoma" panose="020B0604030504040204" pitchFamily="34" charset="0"/>
                    <a:cs typeface="Tahoma" panose="020B0604030504040204" pitchFamily="34" charset="0"/>
                  </a:rPr>
                  <a:t> </a:t>
                </a:r>
                <a:r>
                  <a:rPr lang="fr-FR" sz="4400" b="1" dirty="0">
                    <a:latin typeface="Tahoma" panose="020B0604030504040204" pitchFamily="34" charset="0"/>
                    <a:ea typeface="Tahoma" panose="020B0604030504040204" pitchFamily="34" charset="0"/>
                    <a:cs typeface="Tahoma" panose="020B0604030504040204" pitchFamily="34" charset="0"/>
                  </a:rPr>
                  <a:t>Nếu biến cố </a:t>
                </a:r>
                <a14:m>
                  <m:oMath xmlns:m="http://schemas.openxmlformats.org/officeDocument/2006/math">
                    <m:r>
                      <a:rPr lang="en-US"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𝑬</m:t>
                    </m:r>
                  </m:oMath>
                </a14:m>
                <a:r>
                  <a:rPr lang="fr-FR" sz="4400" b="1" dirty="0">
                    <a:latin typeface="Tahoma" panose="020B0604030504040204" pitchFamily="34" charset="0"/>
                    <a:ea typeface="Tahoma" panose="020B0604030504040204" pitchFamily="34" charset="0"/>
                    <a:cs typeface="Tahoma" panose="020B0604030504040204" pitchFamily="34" charset="0"/>
                  </a:rPr>
                  <a:t> là tập con của không gian mẫu </a:t>
                </a:r>
                <a14:m>
                  <m:oMath xmlns:m="http://schemas.openxmlformats.org/officeDocument/2006/math">
                    <m:r>
                      <a:rPr lang="fr-FR" sz="4400" b="1" i="1">
                        <a:latin typeface="Cambria Math" panose="02040503050406030204" pitchFamily="18" charset="0"/>
                        <a:ea typeface="Calibri" panose="020F0502020204030204" pitchFamily="34" charset="0"/>
                        <a:cs typeface="Times New Roman" panose="02020603050405020304" pitchFamily="18" charset="0"/>
                      </a:rPr>
                      <m:t>𝜴</m:t>
                    </m:r>
                  </m:oMath>
                </a14:m>
                <a:r>
                  <a:rPr lang="fr-FR" sz="4400" b="1" dirty="0">
                    <a:latin typeface="Tahoma" panose="020B0604030504040204" pitchFamily="34" charset="0"/>
                    <a:ea typeface="Tahoma" panose="020B0604030504040204" pitchFamily="34" charset="0"/>
                    <a:cs typeface="Tahoma" panose="020B0604030504040204" pitchFamily="34" charset="0"/>
                  </a:rPr>
                  <a:t> thì biến cố đối </a:t>
                </a:r>
                <a14:m>
                  <m:oMath xmlns:m="http://schemas.openxmlformats.org/officeDocument/2006/math">
                    <m:acc>
                      <m:accPr>
                        <m:chr m:val="̅"/>
                        <m:ctrlP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𝑬</m:t>
                        </m:r>
                      </m:e>
                    </m:acc>
                  </m:oMath>
                </a14:m>
                <a:r>
                  <a:rPr lang="fr-FR" sz="4400" b="1" dirty="0">
                    <a:latin typeface="Tahoma" panose="020B0604030504040204" pitchFamily="34" charset="0"/>
                    <a:ea typeface="Tahoma" panose="020B0604030504040204" pitchFamily="34" charset="0"/>
                    <a:cs typeface="Tahoma" panose="020B0604030504040204" pitchFamily="34" charset="0"/>
                  </a:rPr>
                  <a:t> là tập tất cả các phần tử của </a:t>
                </a:r>
                <a14:m>
                  <m:oMath xmlns:m="http://schemas.openxmlformats.org/officeDocument/2006/math">
                    <m:r>
                      <a:rPr lang="fr-FR" sz="4400" b="1" i="1">
                        <a:latin typeface="Cambria Math" panose="02040503050406030204" pitchFamily="18" charset="0"/>
                        <a:ea typeface="Calibri" panose="020F0502020204030204" pitchFamily="34" charset="0"/>
                        <a:cs typeface="Times New Roman" panose="02020603050405020304" pitchFamily="18" charset="0"/>
                      </a:rPr>
                      <m:t>𝜴</m:t>
                    </m:r>
                  </m:oMath>
                </a14:m>
                <a:r>
                  <a:rPr lang="fr-FR" sz="4400" b="1" dirty="0">
                    <a:latin typeface="Tahoma" panose="020B0604030504040204" pitchFamily="34" charset="0"/>
                    <a:ea typeface="Tahoma" panose="020B0604030504040204" pitchFamily="34" charset="0"/>
                    <a:cs typeface="Tahoma" panose="020B0604030504040204" pitchFamily="34" charset="0"/>
                  </a:rPr>
                  <a:t>  mà không là phần tử của </a:t>
                </a:r>
                <a14:m>
                  <m:oMath xmlns:m="http://schemas.openxmlformats.org/officeDocument/2006/math">
                    <m:r>
                      <a:rPr lang="en-US"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𝑬</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Vậy biến cố </a:t>
                </a:r>
                <a14:m>
                  <m:oMath xmlns:m="http://schemas.openxmlformats.org/officeDocument/2006/math">
                    <m:acc>
                      <m:accPr>
                        <m:chr m:val="̅"/>
                        <m:ctrlPr>
                          <a:rPr lang="vi-VN"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𝑬</m:t>
                        </m:r>
                      </m:e>
                    </m:acc>
                  </m:oMath>
                </a14:m>
                <a:r>
                  <a:rPr lang="en-US" sz="4400" b="1" dirty="0">
                    <a:latin typeface="Tahoma" panose="020B0604030504040204" pitchFamily="34" charset="0"/>
                    <a:ea typeface="Tahoma" panose="020B0604030504040204" pitchFamily="34" charset="0"/>
                    <a:cs typeface="Tahoma" panose="020B0604030504040204" pitchFamily="34" charset="0"/>
                  </a:rPr>
                  <a:t>  là phần bù của </a:t>
                </a:r>
                <a14:m>
                  <m:oMath xmlns:m="http://schemas.openxmlformats.org/officeDocument/2006/math">
                    <m:r>
                      <a:rPr lang="en-US" sz="4400" b="1" i="1">
                        <a:solidFill>
                          <a:srgbClr val="000000"/>
                        </a:solidFill>
                        <a:latin typeface="Cambria Math" panose="02040503050406030204" pitchFamily="18" charset="0"/>
                        <a:ea typeface="Calibri" panose="020F0502020204030204" pitchFamily="34" charset="0"/>
                        <a:cs typeface="Times New Roman" panose="02020603050405020304" pitchFamily="18" charset="0"/>
                      </a:rPr>
                      <m:t>𝑬</m:t>
                    </m:r>
                  </m:oMath>
                </a14:m>
                <a:r>
                  <a:rPr lang="en-US" sz="4400" b="1" dirty="0">
                    <a:latin typeface="Tahoma" panose="020B0604030504040204" pitchFamily="34" charset="0"/>
                    <a:ea typeface="Tahoma" panose="020B0604030504040204" pitchFamily="34" charset="0"/>
                    <a:cs typeface="Tahoma" panose="020B0604030504040204" pitchFamily="34" charset="0"/>
                  </a:rPr>
                  <a:t> trong </a:t>
                </a:r>
                <a14:m>
                  <m:oMath xmlns:m="http://schemas.openxmlformats.org/officeDocument/2006/math">
                    <m:r>
                      <a:rPr lang="fr-FR" sz="4400" b="1" i="1">
                        <a:latin typeface="Cambria Math" panose="02040503050406030204" pitchFamily="18" charset="0"/>
                        <a:ea typeface="Calibri" panose="020F0502020204030204" pitchFamily="34" charset="0"/>
                        <a:cs typeface="Times New Roman" panose="02020603050405020304" pitchFamily="18" charset="0"/>
                      </a:rPr>
                      <m:t>𝜴</m:t>
                    </m:r>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acc>
                      <m:accPr>
                        <m:chr m:val="̅"/>
                        <m:ctrlPr>
                          <a:rPr lang="vi-VN" sz="4400" b="1" i="1">
                            <a:latin typeface="Cambria Math" panose="02040503050406030204" pitchFamily="18" charset="0"/>
                            <a:ea typeface="Calibri" panose="020F0502020204030204" pitchFamily="34" charset="0"/>
                            <a:cs typeface="Times New Roman" panose="02020603050405020304" pitchFamily="18" charset="0"/>
                          </a:rPr>
                        </m:ctrlPr>
                      </m:accPr>
                      <m:e>
                        <m:r>
                          <a:rPr lang="en-US" sz="4400" b="1" i="1">
                            <a:latin typeface="Cambria Math" panose="02040503050406030204" pitchFamily="18" charset="0"/>
                            <a:ea typeface="Calibri" panose="020F0502020204030204" pitchFamily="34" charset="0"/>
                            <a:cs typeface="Times New Roman" panose="02020603050405020304" pitchFamily="18" charset="0"/>
                          </a:rPr>
                          <m:t>𝑬</m:t>
                        </m:r>
                      </m:e>
                    </m:acc>
                    <m:r>
                      <a:rPr lang="en-US" sz="4400" b="1" i="1">
                        <a:latin typeface="Cambria Math" panose="02040503050406030204" pitchFamily="18" charset="0"/>
                        <a:ea typeface="Calibri" panose="020F0502020204030204" pitchFamily="34" charset="0"/>
                        <a:cs typeface="Times New Roman" panose="02020603050405020304" pitchFamily="18" charset="0"/>
                      </a:rPr>
                      <m:t>=</m:t>
                    </m:r>
                    <m:sSub>
                      <m:sSubPr>
                        <m:ctrlPr>
                          <a:rPr lang="vi-VN" sz="4400" b="1" i="1">
                            <a:latin typeface="Cambria Math" panose="02040503050406030204" pitchFamily="18" charset="0"/>
                            <a:ea typeface="Calibri" panose="020F0502020204030204" pitchFamily="34" charset="0"/>
                            <a:cs typeface="Times New Roman" panose="02020603050405020304" pitchFamily="18" charset="0"/>
                          </a:rPr>
                        </m:ctrlPr>
                      </m:sSubPr>
                      <m:e>
                        <m:r>
                          <m:rPr>
                            <m:nor/>
                          </m:rPr>
                          <a:rPr lang="en-US" sz="4400" b="1">
                            <a:latin typeface="Tahoma" panose="020B0604030504040204" pitchFamily="34" charset="0"/>
                            <a:ea typeface="Tahoma" panose="020B0604030504040204" pitchFamily="34" charset="0"/>
                            <a:cs typeface="Tahoma" panose="020B0604030504040204" pitchFamily="34" charset="0"/>
                          </a:rPr>
                          <m:t>C</m:t>
                        </m:r>
                      </m:e>
                      <m:sub>
                        <m:r>
                          <a:rPr lang="en-US" sz="4400" b="1" i="1">
                            <a:latin typeface="Cambria Math" panose="02040503050406030204" pitchFamily="18" charset="0"/>
                            <a:ea typeface="Calibri" panose="020F0502020204030204" pitchFamily="34" charset="0"/>
                            <a:cs typeface="Times New Roman" panose="02020603050405020304" pitchFamily="18" charset="0"/>
                          </a:rPr>
                          <m:t>𝜴</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𝑬</m:t>
                    </m:r>
                  </m:oMath>
                </a14:m>
                <a:r>
                  <a:rPr lang="en-US" sz="4400" b="1" dirty="0">
                    <a:latin typeface="Tahoma" panose="020B0604030504040204" pitchFamily="34" charset="0"/>
                    <a:ea typeface="Tahoma" panose="020B0604030504040204" pitchFamily="34" charset="0"/>
                    <a:cs typeface="Tahoma" panose="020B0604030504040204" pitchFamily="34" charset="0"/>
                  </a:rPr>
                  <a:t>.</a:t>
                </a:r>
                <a:endParaRPr lang="vi-VN"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17" name="Rectangle 16">
                <a:extLst>
                  <a:ext uri="{FF2B5EF4-FFF2-40B4-BE49-F238E27FC236}">
                    <a16:creationId xmlns:a16="http://schemas.microsoft.com/office/drawing/2014/main" id="{3DA94FE7-B962-4FE4-9CBB-09E933B4E572}"/>
                  </a:ext>
                </a:extLst>
              </p:cNvPr>
              <p:cNvSpPr>
                <a:spLocks noRot="1" noChangeAspect="1" noMove="1" noResize="1" noEditPoints="1" noAdjustHandles="1" noChangeArrowheads="1" noChangeShapeType="1" noTextEdit="1"/>
              </p:cNvSpPr>
              <p:nvPr/>
            </p:nvSpPr>
            <p:spPr>
              <a:xfrm>
                <a:off x="875835" y="10528711"/>
                <a:ext cx="22745700" cy="2208361"/>
              </a:xfrm>
              <a:prstGeom prst="rect">
                <a:avLst/>
              </a:prstGeom>
              <a:blipFill>
                <a:blip r:embed="rId7"/>
                <a:stretch>
                  <a:fillRect l="-1099" t="-6354" r="-1153" b="-12155"/>
                </a:stretch>
              </a:blipFill>
            </p:spPr>
            <p:txBody>
              <a:bodyPr/>
              <a:lstStyle/>
              <a:p>
                <a:r>
                  <a:rPr lang="en-US">
                    <a:noFill/>
                  </a:rPr>
                  <a:t> </a:t>
                </a:r>
              </a:p>
            </p:txBody>
          </p:sp>
        </mc:Fallback>
      </mc:AlternateContent>
    </p:spTree>
    <p:extLst>
      <p:ext uri="{BB962C8B-B14F-4D97-AF65-F5344CB8AC3E}">
        <p14:creationId xmlns:p14="http://schemas.microsoft.com/office/powerpoint/2010/main" val="4179228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8" grpId="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 name="INKNOELEADERBOARD" val="-4237534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9796</TotalTime>
  <Words>2725</Words>
  <PresentationFormat>Custom</PresentationFormat>
  <Paragraphs>215</Paragraphs>
  <Slides>17</Slides>
  <Notes>8</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17</vt:i4>
      </vt:variant>
    </vt:vector>
  </HeadingPairs>
  <TitlesOfParts>
    <vt:vector size="29" baseType="lpstr">
      <vt:lpstr>Yu Gothic UI Semilight</vt:lpstr>
      <vt:lpstr>Arial</vt:lpstr>
      <vt:lpstr>Bahnschrift SemiBold SemiConden</vt:lpstr>
      <vt:lpstr>Calibri</vt:lpstr>
      <vt:lpstr>Calibri Light</vt:lpstr>
      <vt:lpstr>Cambria Math</vt:lpstr>
      <vt:lpstr>Tahoma</vt:lpstr>
      <vt:lpstr>Times New Roman</vt:lpstr>
      <vt:lpstr>Tomaho</vt:lpstr>
      <vt:lpstr>Office Theme</vt: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2013-08-31T11:42:51Z</dcterms:created>
  <dcterms:modified xsi:type="dcterms:W3CDTF">2022-10-16T15:42:51Z</dcterms:modified>
</cp:coreProperties>
</file>