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 id="2147483925" r:id="rId2"/>
  </p:sldMasterIdLst>
  <p:notesMasterIdLst>
    <p:notesMasterId r:id="rId15"/>
  </p:notesMasterIdLst>
  <p:sldIdLst>
    <p:sldId id="256" r:id="rId3"/>
    <p:sldId id="257" r:id="rId4"/>
    <p:sldId id="286" r:id="rId5"/>
    <p:sldId id="309" r:id="rId6"/>
    <p:sldId id="317" r:id="rId7"/>
    <p:sldId id="311" r:id="rId8"/>
    <p:sldId id="312" r:id="rId9"/>
    <p:sldId id="313" r:id="rId10"/>
    <p:sldId id="314" r:id="rId11"/>
    <p:sldId id="315" r:id="rId12"/>
    <p:sldId id="265" r:id="rId13"/>
    <p:sldId id="31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EB711-0112-423A-B4B2-2E0702ED4371}" type="datetimeFigureOut">
              <a:rPr lang="en-US" smtClean="0"/>
              <a:t>6/12/2022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8106E-0051-402A-AAEC-E72AF0979A8E}" type="slidenum">
              <a:rPr lang="en-US" smtClean="0"/>
              <a:t>‹#›</a:t>
            </a:fld>
            <a:endParaRPr lang="en-US"/>
          </a:p>
        </p:txBody>
      </p:sp>
    </p:spTree>
    <p:extLst>
      <p:ext uri="{BB962C8B-B14F-4D97-AF65-F5344CB8AC3E}">
        <p14:creationId xmlns:p14="http://schemas.microsoft.com/office/powerpoint/2010/main" val="408262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09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GV </a:t>
            </a:r>
            <a:r>
              <a:rPr lang="en-US" dirty="0" err="1"/>
              <a:t>ấn</a:t>
            </a:r>
            <a:r>
              <a:rPr lang="en-US" baseline="0" dirty="0"/>
              <a:t> </a:t>
            </a:r>
            <a:r>
              <a:rPr lang="en-US" baseline="0" dirty="0" err="1"/>
              <a:t>nút</a:t>
            </a:r>
            <a:r>
              <a:rPr lang="en-US" baseline="0" dirty="0"/>
              <a:t> Quay </a:t>
            </a:r>
            <a:r>
              <a:rPr lang="en-US" baseline="0" dirty="0" err="1"/>
              <a:t>để</a:t>
            </a:r>
            <a:r>
              <a:rPr lang="en-US" baseline="0" dirty="0"/>
              <a:t> </a:t>
            </a:r>
            <a:r>
              <a:rPr lang="en-US" baseline="0" dirty="0" err="1"/>
              <a:t>chọn</a:t>
            </a:r>
            <a:r>
              <a:rPr lang="en-US" baseline="0" dirty="0"/>
              <a:t> </a:t>
            </a:r>
            <a:r>
              <a:rPr lang="en-US" baseline="0" dirty="0" err="1"/>
              <a:t>số</a:t>
            </a:r>
            <a:r>
              <a:rPr lang="en-US" baseline="0" dirty="0"/>
              <a:t> </a:t>
            </a:r>
            <a:r>
              <a:rPr lang="en-US" baseline="0" dirty="0" err="1"/>
              <a:t>điểm</a:t>
            </a:r>
            <a:r>
              <a:rPr lang="en-US" baseline="0" dirty="0"/>
              <a:t> ở </a:t>
            </a:r>
            <a:r>
              <a:rPr lang="en-US" baseline="0" dirty="0" err="1"/>
              <a:t>từng</a:t>
            </a:r>
            <a:r>
              <a:rPr lang="en-US" baseline="0" dirty="0"/>
              <a:t> </a:t>
            </a:r>
            <a:r>
              <a:rPr lang="en-US" baseline="0" dirty="0" err="1"/>
              <a:t>câu</a:t>
            </a:r>
            <a:r>
              <a:rPr lang="en-US" baseline="0" dirty="0"/>
              <a:t>.</a:t>
            </a:r>
            <a:endParaRPr lang="en-US" dirty="0"/>
          </a:p>
          <a:p>
            <a:r>
              <a:rPr lang="en-US" dirty="0"/>
              <a:t>- </a:t>
            </a:r>
            <a:r>
              <a:rPr lang="en-US" dirty="0" err="1"/>
              <a:t>Ấn</a:t>
            </a:r>
            <a:r>
              <a:rPr lang="en-US" baseline="0" dirty="0"/>
              <a:t> </a:t>
            </a:r>
            <a:r>
              <a:rPr lang="en-US" baseline="0" dirty="0" err="1"/>
              <a:t>vào</a:t>
            </a:r>
            <a:r>
              <a:rPr lang="en-US" baseline="0" dirty="0"/>
              <a:t> </a:t>
            </a:r>
            <a:r>
              <a:rPr lang="en-US" baseline="0" dirty="0" err="1"/>
              <a:t>các</a:t>
            </a:r>
            <a:r>
              <a:rPr lang="en-US" baseline="0" dirty="0"/>
              <a:t> </a:t>
            </a:r>
            <a:r>
              <a:rPr lang="en-US" baseline="0" dirty="0" err="1"/>
              <a:t>số</a:t>
            </a:r>
            <a:r>
              <a:rPr lang="en-US" baseline="0" dirty="0"/>
              <a:t> 1, 2, 3, 4, 5, 6 </a:t>
            </a:r>
            <a:r>
              <a:rPr lang="en-US" baseline="0" dirty="0" err="1"/>
              <a:t>để</a:t>
            </a:r>
            <a:r>
              <a:rPr lang="en-US" baseline="0" dirty="0"/>
              <a:t> </a:t>
            </a:r>
            <a:r>
              <a:rPr lang="en-US" baseline="0" dirty="0" err="1"/>
              <a:t>chọn</a:t>
            </a:r>
            <a:r>
              <a:rPr lang="en-US" baseline="0" dirty="0"/>
              <a:t> </a:t>
            </a:r>
            <a:r>
              <a:rPr lang="en-US" baseline="0" dirty="0" err="1"/>
              <a:t>các</a:t>
            </a:r>
            <a:r>
              <a:rPr lang="en-US" baseline="0" dirty="0"/>
              <a:t> </a:t>
            </a:r>
            <a:r>
              <a:rPr lang="en-US" baseline="0" dirty="0" err="1"/>
              <a:t>câu</a:t>
            </a:r>
            <a:r>
              <a:rPr lang="en-US" baseline="0" dirty="0"/>
              <a:t> </a:t>
            </a:r>
            <a:r>
              <a:rPr lang="en-US" baseline="0" dirty="0" err="1"/>
              <a:t>hỏi</a:t>
            </a:r>
            <a:r>
              <a:rPr lang="en-US" baseline="0" dirty="0"/>
              <a:t> </a:t>
            </a:r>
            <a:r>
              <a:rPr lang="en-US" baseline="0" dirty="0" err="1"/>
              <a:t>tương</a:t>
            </a:r>
            <a:r>
              <a:rPr lang="en-US" baseline="0" dirty="0"/>
              <a:t> </a:t>
            </a:r>
            <a:r>
              <a:rPr lang="en-US" baseline="0" dirty="0" err="1"/>
              <a:t>ứng</a:t>
            </a:r>
            <a:r>
              <a:rPr lang="en-US" baseline="0" dirty="0"/>
              <a:t>.</a:t>
            </a:r>
          </a:p>
          <a:p>
            <a:r>
              <a:rPr lang="en-US" dirty="0"/>
              <a:t>- </a:t>
            </a:r>
            <a:r>
              <a:rPr lang="en-US" dirty="0" err="1"/>
              <a:t>Sau</a:t>
            </a:r>
            <a:r>
              <a:rPr lang="en-US" dirty="0"/>
              <a:t> </a:t>
            </a:r>
            <a:r>
              <a:rPr lang="en-US" dirty="0" err="1"/>
              <a:t>khi</a:t>
            </a:r>
            <a:r>
              <a:rPr lang="en-US" dirty="0"/>
              <a:t> HS </a:t>
            </a:r>
            <a:r>
              <a:rPr lang="en-US" dirty="0" err="1"/>
              <a:t>chọn</a:t>
            </a:r>
            <a:r>
              <a:rPr lang="en-US" baseline="0" dirty="0"/>
              <a:t> </a:t>
            </a:r>
            <a:r>
              <a:rPr lang="en-US" baseline="0" dirty="0" err="1"/>
              <a:t>đúng</a:t>
            </a:r>
            <a:r>
              <a:rPr lang="en-US" baseline="0" dirty="0"/>
              <a:t> </a:t>
            </a:r>
            <a:r>
              <a:rPr lang="en-US" baseline="0" dirty="0" err="1"/>
              <a:t>và</a:t>
            </a:r>
            <a:r>
              <a:rPr lang="en-US" baseline="0" dirty="0"/>
              <a:t> quay </a:t>
            </a:r>
            <a:r>
              <a:rPr lang="en-US" baseline="0" dirty="0" err="1"/>
              <a:t>lại</a:t>
            </a:r>
            <a:r>
              <a:rPr lang="en-US" baseline="0" dirty="0"/>
              <a:t> slide </a:t>
            </a:r>
            <a:r>
              <a:rPr lang="en-US" baseline="0" dirty="0" err="1"/>
              <a:t>này</a:t>
            </a:r>
            <a:r>
              <a:rPr lang="en-US" baseline="0" dirty="0"/>
              <a:t> </a:t>
            </a:r>
            <a:r>
              <a:rPr lang="en-US" baseline="0" dirty="0" err="1"/>
              <a:t>rồi</a:t>
            </a:r>
            <a:r>
              <a:rPr lang="en-US" baseline="0" dirty="0"/>
              <a:t>, </a:t>
            </a:r>
            <a:r>
              <a:rPr lang="en-US" baseline="0" dirty="0" err="1"/>
              <a:t>tiếp</a:t>
            </a:r>
            <a:r>
              <a:rPr lang="en-US" baseline="0" dirty="0"/>
              <a:t> </a:t>
            </a:r>
            <a:r>
              <a:rPr lang="en-US" baseline="0" dirty="0" err="1"/>
              <a:t>tục</a:t>
            </a:r>
            <a:r>
              <a:rPr lang="en-US" baseline="0" dirty="0"/>
              <a:t> </a:t>
            </a:r>
            <a:r>
              <a:rPr lang="en-US" baseline="0" dirty="0" err="1"/>
              <a:t>trò</a:t>
            </a:r>
            <a:r>
              <a:rPr lang="en-US" baseline="0" dirty="0"/>
              <a:t> </a:t>
            </a:r>
            <a:r>
              <a:rPr lang="en-US" baseline="0" dirty="0" err="1"/>
              <a:t>chơi</a:t>
            </a:r>
            <a:r>
              <a:rPr lang="en-US" baseline="0" dirty="0"/>
              <a:t>, </a:t>
            </a:r>
            <a:r>
              <a:rPr lang="en-US" baseline="0" dirty="0" err="1"/>
              <a:t>mỗi</a:t>
            </a:r>
            <a:r>
              <a:rPr lang="en-US" baseline="0" dirty="0"/>
              <a:t> </a:t>
            </a:r>
            <a:r>
              <a:rPr lang="en-US" baseline="0" dirty="0" err="1"/>
              <a:t>khi</a:t>
            </a:r>
            <a:r>
              <a:rPr lang="en-US" baseline="0" dirty="0"/>
              <a:t> </a:t>
            </a:r>
            <a:r>
              <a:rPr lang="en-US" baseline="0" dirty="0" err="1"/>
              <a:t>ấn</a:t>
            </a:r>
            <a:r>
              <a:rPr lang="en-US" baseline="0" dirty="0"/>
              <a:t> </a:t>
            </a:r>
            <a:r>
              <a:rPr lang="en-US" baseline="0" dirty="0" err="1"/>
              <a:t>vào</a:t>
            </a:r>
            <a:r>
              <a:rPr lang="en-US" baseline="0" dirty="0"/>
              <a:t> </a:t>
            </a:r>
            <a:r>
              <a:rPr lang="en-US" baseline="0" dirty="0" err="1"/>
              <a:t>câu</a:t>
            </a:r>
            <a:r>
              <a:rPr lang="en-US" baseline="0" dirty="0"/>
              <a:t> </a:t>
            </a:r>
            <a:r>
              <a:rPr lang="en-US" baseline="0" dirty="0" err="1"/>
              <a:t>nào</a:t>
            </a:r>
            <a:r>
              <a:rPr lang="en-US" baseline="0" dirty="0"/>
              <a:t> </a:t>
            </a:r>
            <a:r>
              <a:rPr lang="en-US" baseline="0" dirty="0" err="1"/>
              <a:t>xong</a:t>
            </a:r>
            <a:r>
              <a:rPr lang="en-US" baseline="0" dirty="0"/>
              <a:t> ô </a:t>
            </a:r>
            <a:r>
              <a:rPr lang="en-US" baseline="0" dirty="0" err="1"/>
              <a:t>số</a:t>
            </a:r>
            <a:r>
              <a:rPr lang="en-US" baseline="0" dirty="0"/>
              <a:t> </a:t>
            </a:r>
            <a:r>
              <a:rPr lang="en-US" baseline="0" dirty="0" err="1"/>
              <a:t>đó</a:t>
            </a:r>
            <a:r>
              <a:rPr lang="en-US" baseline="0" dirty="0"/>
              <a:t> </a:t>
            </a:r>
            <a:r>
              <a:rPr lang="en-US" baseline="0" dirty="0" err="1"/>
              <a:t>sẽ</a:t>
            </a:r>
            <a:r>
              <a:rPr lang="en-US" baseline="0" dirty="0"/>
              <a:t> </a:t>
            </a:r>
            <a:r>
              <a:rPr lang="en-US" baseline="0" dirty="0" err="1"/>
              <a:t>đổi</a:t>
            </a:r>
            <a:r>
              <a:rPr lang="en-US" baseline="0" dirty="0"/>
              <a:t> </a:t>
            </a:r>
            <a:r>
              <a:rPr lang="en-US" baseline="0" dirty="0" err="1"/>
              <a:t>thành</a:t>
            </a:r>
            <a:r>
              <a:rPr lang="en-US" baseline="0" dirty="0"/>
              <a:t> </a:t>
            </a:r>
            <a:r>
              <a:rPr lang="en-US" baseline="0" dirty="0" err="1"/>
              <a:t>màu</a:t>
            </a:r>
            <a:r>
              <a:rPr lang="en-US" baseline="0" dirty="0"/>
              <a:t> </a:t>
            </a:r>
            <a:r>
              <a:rPr lang="en-US" baseline="0" dirty="0" err="1"/>
              <a:t>đen</a:t>
            </a:r>
            <a:r>
              <a:rPr lang="en-US" baseline="0" dirty="0"/>
              <a:t> </a:t>
            </a:r>
            <a:r>
              <a:rPr lang="en-US" baseline="0" dirty="0" err="1"/>
              <a:t>để</a:t>
            </a:r>
            <a:r>
              <a:rPr lang="en-US" baseline="0" dirty="0"/>
              <a:t> </a:t>
            </a:r>
            <a:r>
              <a:rPr lang="en-US" baseline="0" dirty="0" err="1"/>
              <a:t>phân</a:t>
            </a:r>
            <a:r>
              <a:rPr lang="en-US" baseline="0" dirty="0"/>
              <a:t> </a:t>
            </a:r>
            <a:r>
              <a:rPr lang="en-US" baseline="0" dirty="0" err="1"/>
              <a:t>biệt</a:t>
            </a:r>
            <a:r>
              <a:rPr lang="en-US" baseline="0" dirty="0"/>
              <a:t>.</a:t>
            </a:r>
          </a:p>
          <a:p>
            <a:r>
              <a:rPr lang="en-US" dirty="0"/>
              <a:t>- </a:t>
            </a:r>
            <a:r>
              <a:rPr lang="en-US" dirty="0" err="1"/>
              <a:t>Sau</a:t>
            </a:r>
            <a:r>
              <a:rPr lang="en-US" dirty="0"/>
              <a:t> </a:t>
            </a:r>
            <a:r>
              <a:rPr lang="en-US"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hết</a:t>
            </a:r>
            <a:r>
              <a:rPr lang="en-US" baseline="0" dirty="0"/>
              <a:t> 6 </a:t>
            </a:r>
            <a:r>
              <a:rPr lang="en-US" baseline="0" dirty="0" err="1"/>
              <a:t>câu</a:t>
            </a:r>
            <a:r>
              <a:rPr lang="en-US" baseline="0" dirty="0"/>
              <a:t> </a:t>
            </a:r>
            <a:r>
              <a:rPr lang="en-US" baseline="0" dirty="0" err="1"/>
              <a:t>hỏi</a:t>
            </a:r>
            <a:r>
              <a:rPr lang="en-US" baseline="0" dirty="0"/>
              <a:t>, </a:t>
            </a:r>
            <a:r>
              <a:rPr lang="en-US" baseline="0" dirty="0" err="1"/>
              <a:t>ấn</a:t>
            </a:r>
            <a:r>
              <a:rPr lang="en-US" baseline="0" dirty="0"/>
              <a:t> </a:t>
            </a:r>
            <a:r>
              <a:rPr lang="en-US" baseline="0" dirty="0" err="1"/>
              <a:t>nút</a:t>
            </a:r>
            <a:r>
              <a:rPr lang="en-US" baseline="0" dirty="0"/>
              <a:t> </a:t>
            </a:r>
            <a:r>
              <a:rPr lang="en-US" baseline="0" dirty="0" err="1"/>
              <a:t>mũi</a:t>
            </a:r>
            <a:r>
              <a:rPr lang="en-US" baseline="0" dirty="0"/>
              <a:t> </a:t>
            </a:r>
            <a:r>
              <a:rPr lang="en-US" baseline="0" dirty="0" err="1"/>
              <a:t>tên</a:t>
            </a:r>
            <a:r>
              <a:rPr lang="en-US" baseline="0" dirty="0"/>
              <a:t> ở </a:t>
            </a:r>
            <a:r>
              <a:rPr lang="en-US" baseline="0" dirty="0" err="1"/>
              <a:t>góc</a:t>
            </a:r>
            <a:r>
              <a:rPr lang="en-US" baseline="0" dirty="0"/>
              <a:t> </a:t>
            </a:r>
            <a:r>
              <a:rPr lang="en-US" baseline="0" dirty="0" err="1"/>
              <a:t>trái</a:t>
            </a:r>
            <a:r>
              <a:rPr lang="en-US" baseline="0" dirty="0"/>
              <a:t> </a:t>
            </a:r>
            <a:r>
              <a:rPr lang="en-US" baseline="0" dirty="0" err="1"/>
              <a:t>dưới</a:t>
            </a:r>
            <a:r>
              <a:rPr lang="en-US" baseline="0" dirty="0"/>
              <a:t> </a:t>
            </a:r>
            <a:r>
              <a:rPr lang="en-US" baseline="0" dirty="0" err="1"/>
              <a:t>cùng</a:t>
            </a:r>
            <a:r>
              <a:rPr lang="en-US" baseline="0" dirty="0"/>
              <a:t> </a:t>
            </a:r>
            <a:r>
              <a:rPr lang="en-US" baseline="0" dirty="0" err="1"/>
              <a:t>để</a:t>
            </a:r>
            <a:r>
              <a:rPr lang="en-US" baseline="0" dirty="0"/>
              <a:t> </a:t>
            </a:r>
            <a:r>
              <a:rPr lang="en-US" baseline="0" dirty="0" err="1"/>
              <a:t>chuyển</a:t>
            </a:r>
            <a:r>
              <a:rPr lang="en-US" baseline="0" dirty="0"/>
              <a:t> </a:t>
            </a:r>
            <a:r>
              <a:rPr lang="en-US" baseline="0" dirty="0" err="1"/>
              <a:t>tới</a:t>
            </a:r>
            <a:r>
              <a:rPr lang="en-US" baseline="0" dirty="0"/>
              <a:t> slide </a:t>
            </a:r>
            <a:r>
              <a:rPr lang="en-US" baseline="0" dirty="0" err="1"/>
              <a:t>Hướng</a:t>
            </a:r>
            <a:r>
              <a:rPr lang="en-US" baseline="0" dirty="0"/>
              <a:t> </a:t>
            </a:r>
            <a:r>
              <a:rPr lang="en-US" baseline="0" dirty="0" err="1"/>
              <a:t>dẫn</a:t>
            </a:r>
            <a:r>
              <a:rPr lang="en-US" baseline="0" dirty="0"/>
              <a:t> </a:t>
            </a:r>
            <a:r>
              <a:rPr lang="en-US" baseline="0" dirty="0" err="1"/>
              <a:t>về</a:t>
            </a:r>
            <a:r>
              <a:rPr lang="en-US" baseline="0" dirty="0"/>
              <a:t> </a:t>
            </a:r>
            <a:r>
              <a:rPr lang="en-US" baseline="0" dirty="0" err="1"/>
              <a:t>nhà</a:t>
            </a:r>
            <a:r>
              <a:rPr lang="en-US" baseline="0" dirty="0"/>
              <a:t>.</a:t>
            </a:r>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149994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Ấ</a:t>
            </a:r>
            <a:r>
              <a:rPr lang="en-US" baseline="0" dirty="0" err="1"/>
              <a:t>n</a:t>
            </a:r>
            <a:r>
              <a:rPr lang="en-US" baseline="0" dirty="0"/>
              <a:t> </a:t>
            </a:r>
            <a:r>
              <a:rPr lang="en-US" baseline="0" dirty="0" err="1"/>
              <a:t>vào</a:t>
            </a:r>
            <a:r>
              <a:rPr lang="en-US" baseline="0" dirty="0"/>
              <a:t> </a:t>
            </a:r>
            <a:r>
              <a:rPr lang="en-US" baseline="0" dirty="0" err="1"/>
              <a:t>các</a:t>
            </a:r>
            <a:r>
              <a:rPr lang="en-US" baseline="0" dirty="0"/>
              <a:t> ô </a:t>
            </a:r>
            <a:r>
              <a:rPr lang="en-US" baseline="0" dirty="0" err="1"/>
              <a:t>đúng</a:t>
            </a:r>
            <a:r>
              <a:rPr lang="en-US" baseline="0" dirty="0"/>
              <a:t> </a:t>
            </a:r>
            <a:r>
              <a:rPr lang="en-US" baseline="0" dirty="0" err="1"/>
              <a:t>sai</a:t>
            </a:r>
            <a:r>
              <a:rPr lang="en-US" baseline="0" dirty="0"/>
              <a:t> </a:t>
            </a:r>
            <a:r>
              <a:rPr lang="en-US" baseline="0" dirty="0" err="1"/>
              <a:t>để</a:t>
            </a:r>
            <a:r>
              <a:rPr lang="en-US" baseline="0" dirty="0"/>
              <a:t> </a:t>
            </a:r>
            <a:r>
              <a:rPr lang="en-US" baseline="0" dirty="0" err="1"/>
              <a:t>kiểm</a:t>
            </a:r>
            <a:r>
              <a:rPr lang="en-US" baseline="0" dirty="0"/>
              <a:t> </a:t>
            </a:r>
            <a:r>
              <a:rPr lang="en-US" baseline="0" dirty="0" err="1"/>
              <a:t>tra</a:t>
            </a:r>
            <a:r>
              <a:rPr lang="en-US" baseline="0" dirty="0"/>
              <a:t> </a:t>
            </a:r>
            <a:r>
              <a:rPr lang="en-US" baseline="0" dirty="0" err="1"/>
              <a:t>đáp</a:t>
            </a:r>
            <a:r>
              <a:rPr lang="en-US" baseline="0" dirty="0"/>
              <a:t> </a:t>
            </a:r>
            <a:r>
              <a:rPr lang="en-US" baseline="0" dirty="0" err="1"/>
              <a:t>án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Sau</a:t>
            </a:r>
            <a:r>
              <a:rPr lang="en-US" baseline="0" dirty="0"/>
              <a:t> </a:t>
            </a:r>
            <a:r>
              <a:rPr lang="en-US" baseline="0" dirty="0" err="1"/>
              <a:t>khi</a:t>
            </a:r>
            <a:r>
              <a:rPr lang="en-US" baseline="0" dirty="0"/>
              <a:t> HS </a:t>
            </a:r>
            <a:r>
              <a:rPr lang="en-US" baseline="0" dirty="0" err="1"/>
              <a:t>chọn</a:t>
            </a:r>
            <a:r>
              <a:rPr lang="en-US" baseline="0" dirty="0"/>
              <a:t> </a:t>
            </a:r>
            <a:r>
              <a:rPr lang="en-US" baseline="0" dirty="0" err="1"/>
              <a:t>được</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GV </a:t>
            </a:r>
            <a:r>
              <a:rPr lang="en-US" baseline="0" dirty="0" err="1"/>
              <a:t>ấn</a:t>
            </a:r>
            <a:r>
              <a:rPr lang="en-US" baseline="0" dirty="0"/>
              <a:t> </a:t>
            </a:r>
            <a:r>
              <a:rPr lang="en-US" baseline="0" dirty="0" err="1"/>
              <a:t>vào</a:t>
            </a:r>
            <a:r>
              <a:rPr lang="en-US" baseline="0" dirty="0"/>
              <a:t> </a:t>
            </a:r>
            <a:r>
              <a:rPr lang="en-US" baseline="0" dirty="0" err="1"/>
              <a:t>nút</a:t>
            </a:r>
            <a:r>
              <a:rPr lang="en-US" baseline="0" dirty="0"/>
              <a:t> Quay </a:t>
            </a:r>
            <a:r>
              <a:rPr lang="en-US" baseline="0" dirty="0" err="1"/>
              <a:t>về</a:t>
            </a:r>
            <a:r>
              <a:rPr lang="en-US" baseline="0" dirty="0"/>
              <a:t> </a:t>
            </a:r>
            <a:r>
              <a:rPr lang="en-US" baseline="0" dirty="0" err="1"/>
              <a:t>góc</a:t>
            </a:r>
            <a:r>
              <a:rPr lang="en-US" baseline="0" dirty="0"/>
              <a:t> </a:t>
            </a:r>
            <a:r>
              <a:rPr lang="en-US" baseline="0" dirty="0" err="1"/>
              <a:t>trái</a:t>
            </a:r>
            <a:r>
              <a:rPr lang="en-US" baseline="0" dirty="0"/>
              <a:t> </a:t>
            </a:r>
            <a:r>
              <a:rPr lang="en-US" baseline="0" dirty="0" err="1"/>
              <a:t>bên</a:t>
            </a:r>
            <a:r>
              <a:rPr lang="en-US" baseline="0" dirty="0"/>
              <a:t> </a:t>
            </a:r>
            <a:r>
              <a:rPr lang="en-US" baseline="0" dirty="0" err="1"/>
              <a:t>dưới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lại</a:t>
            </a:r>
            <a:r>
              <a:rPr lang="en-US" baseline="0" dirty="0"/>
              <a:t> slide </a:t>
            </a:r>
            <a:r>
              <a:rPr lang="en-US" baseline="0" dirty="0" err="1"/>
              <a:t>đầu</a:t>
            </a:r>
            <a:r>
              <a:rPr lang="en-US" baseline="0" dirty="0"/>
              <a:t> </a:t>
            </a:r>
            <a:r>
              <a:rPr lang="en-US" baseline="0" dirty="0" err="1"/>
              <a:t>trò</a:t>
            </a:r>
            <a:r>
              <a:rPr lang="en-US" baseline="0" dirty="0"/>
              <a:t> </a:t>
            </a:r>
            <a:r>
              <a:rPr lang="en-US" baseline="0" dirty="0" err="1"/>
              <a:t>chơi</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43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Ấn</a:t>
            </a:r>
            <a:r>
              <a:rPr lang="en-US" baseline="0" dirty="0"/>
              <a:t> </a:t>
            </a:r>
            <a:r>
              <a:rPr lang="en-US" baseline="0" dirty="0" err="1"/>
              <a:t>vào</a:t>
            </a:r>
            <a:r>
              <a:rPr lang="en-US" baseline="0" dirty="0"/>
              <a:t> </a:t>
            </a:r>
            <a:r>
              <a:rPr lang="en-US" baseline="0" dirty="0" err="1"/>
              <a:t>chữ</a:t>
            </a:r>
            <a:r>
              <a:rPr lang="en-US" baseline="0" dirty="0"/>
              <a:t> </a:t>
            </a:r>
            <a:r>
              <a:rPr lang="en-US" baseline="0" dirty="0" err="1"/>
              <a:t>cái</a:t>
            </a:r>
            <a:r>
              <a:rPr lang="en-US" baseline="0" dirty="0"/>
              <a:t> A, B, C, D </a:t>
            </a:r>
            <a:r>
              <a:rPr lang="en-US" baseline="0" dirty="0" err="1"/>
              <a:t>để</a:t>
            </a:r>
            <a:r>
              <a:rPr lang="en-US" baseline="0" dirty="0"/>
              <a:t> </a:t>
            </a:r>
            <a:r>
              <a:rPr lang="en-US" baseline="0" dirty="0" err="1"/>
              <a:t>kiểm</a:t>
            </a:r>
            <a:r>
              <a:rPr lang="en-US" baseline="0" dirty="0"/>
              <a:t> </a:t>
            </a:r>
            <a:r>
              <a:rPr lang="en-US" baseline="0" dirty="0" err="1"/>
              <a:t>tra</a:t>
            </a:r>
            <a:r>
              <a:rPr lang="en-US" baseline="0" dirty="0"/>
              <a:t> </a:t>
            </a:r>
            <a:r>
              <a:rPr lang="en-US" baseline="0" dirty="0" err="1"/>
              <a:t>đáp</a:t>
            </a:r>
            <a:r>
              <a:rPr lang="en-US" baseline="0" dirty="0"/>
              <a:t> </a:t>
            </a:r>
            <a:r>
              <a:rPr lang="en-US" baseline="0" dirty="0" err="1"/>
              <a:t>án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Sau</a:t>
            </a:r>
            <a:r>
              <a:rPr lang="en-US" baseline="0" dirty="0"/>
              <a:t> </a:t>
            </a:r>
            <a:r>
              <a:rPr lang="en-US" baseline="0" dirty="0" err="1"/>
              <a:t>khi</a:t>
            </a:r>
            <a:r>
              <a:rPr lang="en-US" baseline="0" dirty="0"/>
              <a:t> HS </a:t>
            </a:r>
            <a:r>
              <a:rPr lang="en-US" baseline="0" dirty="0" err="1"/>
              <a:t>chọn</a:t>
            </a:r>
            <a:r>
              <a:rPr lang="en-US" baseline="0" dirty="0"/>
              <a:t> </a:t>
            </a:r>
            <a:r>
              <a:rPr lang="en-US" baseline="0" dirty="0" err="1"/>
              <a:t>được</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GV </a:t>
            </a:r>
            <a:r>
              <a:rPr lang="en-US" baseline="0" dirty="0" err="1"/>
              <a:t>ấn</a:t>
            </a:r>
            <a:r>
              <a:rPr lang="en-US" baseline="0" dirty="0"/>
              <a:t> </a:t>
            </a:r>
            <a:r>
              <a:rPr lang="en-US" baseline="0" dirty="0" err="1"/>
              <a:t>vào</a:t>
            </a:r>
            <a:r>
              <a:rPr lang="en-US" baseline="0" dirty="0"/>
              <a:t> </a:t>
            </a:r>
            <a:r>
              <a:rPr lang="en-US" baseline="0" dirty="0" err="1"/>
              <a:t>nút</a:t>
            </a:r>
            <a:r>
              <a:rPr lang="en-US" baseline="0" dirty="0"/>
              <a:t> Quay </a:t>
            </a:r>
            <a:r>
              <a:rPr lang="en-US" baseline="0" dirty="0" err="1"/>
              <a:t>về</a:t>
            </a:r>
            <a:r>
              <a:rPr lang="en-US" baseline="0" dirty="0"/>
              <a:t> </a:t>
            </a:r>
            <a:r>
              <a:rPr lang="en-US" baseline="0" dirty="0" err="1"/>
              <a:t>góc</a:t>
            </a:r>
            <a:r>
              <a:rPr lang="en-US" baseline="0" dirty="0"/>
              <a:t> </a:t>
            </a:r>
            <a:r>
              <a:rPr lang="en-US" baseline="0" dirty="0" err="1"/>
              <a:t>trái</a:t>
            </a:r>
            <a:r>
              <a:rPr lang="en-US" baseline="0" dirty="0"/>
              <a:t> </a:t>
            </a:r>
            <a:r>
              <a:rPr lang="en-US" baseline="0" dirty="0" err="1"/>
              <a:t>bên</a:t>
            </a:r>
            <a:r>
              <a:rPr lang="en-US" baseline="0" dirty="0"/>
              <a:t> </a:t>
            </a:r>
            <a:r>
              <a:rPr lang="en-US" baseline="0" dirty="0" err="1"/>
              <a:t>dưới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lại</a:t>
            </a:r>
            <a:r>
              <a:rPr lang="en-US" baseline="0" dirty="0"/>
              <a:t> slide </a:t>
            </a:r>
            <a:r>
              <a:rPr lang="en-US" baseline="0" dirty="0" err="1"/>
              <a:t>đầu</a:t>
            </a:r>
            <a:r>
              <a:rPr lang="en-US" baseline="0" dirty="0"/>
              <a:t> </a:t>
            </a:r>
            <a:r>
              <a:rPr lang="en-US" baseline="0" dirty="0" err="1"/>
              <a:t>trò</a:t>
            </a:r>
            <a:r>
              <a:rPr lang="en-US" baseline="0" dirty="0"/>
              <a:t> </a:t>
            </a:r>
            <a:r>
              <a:rPr lang="en-US" baseline="0" dirty="0" err="1"/>
              <a:t>chơi</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110437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Sau</a:t>
            </a:r>
            <a:r>
              <a:rPr lang="en-US" baseline="0" dirty="0"/>
              <a:t> </a:t>
            </a:r>
            <a:r>
              <a:rPr lang="en-US" baseline="0" dirty="0" err="1"/>
              <a:t>khi</a:t>
            </a:r>
            <a:r>
              <a:rPr lang="en-US" baseline="0" dirty="0"/>
              <a:t> HS </a:t>
            </a:r>
            <a:r>
              <a:rPr lang="en-US" baseline="0" dirty="0" err="1"/>
              <a:t>chọn</a:t>
            </a:r>
            <a:r>
              <a:rPr lang="en-US" baseline="0" dirty="0"/>
              <a:t> </a:t>
            </a:r>
            <a:r>
              <a:rPr lang="en-US" baseline="0" dirty="0" err="1"/>
              <a:t>được</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GV </a:t>
            </a:r>
            <a:r>
              <a:rPr lang="en-US" baseline="0" dirty="0" err="1"/>
              <a:t>ấn</a:t>
            </a:r>
            <a:r>
              <a:rPr lang="en-US" baseline="0" dirty="0"/>
              <a:t> </a:t>
            </a:r>
            <a:r>
              <a:rPr lang="en-US" baseline="0" dirty="0" err="1"/>
              <a:t>vào</a:t>
            </a:r>
            <a:r>
              <a:rPr lang="en-US" baseline="0" dirty="0"/>
              <a:t> </a:t>
            </a:r>
            <a:r>
              <a:rPr lang="en-US" baseline="0" dirty="0" err="1"/>
              <a:t>nút</a:t>
            </a:r>
            <a:r>
              <a:rPr lang="en-US" baseline="0" dirty="0"/>
              <a:t> Quay </a:t>
            </a:r>
            <a:r>
              <a:rPr lang="en-US" baseline="0" dirty="0" err="1"/>
              <a:t>về</a:t>
            </a:r>
            <a:r>
              <a:rPr lang="en-US" baseline="0" dirty="0"/>
              <a:t> </a:t>
            </a:r>
            <a:r>
              <a:rPr lang="en-US" baseline="0" dirty="0" err="1"/>
              <a:t>góc</a:t>
            </a:r>
            <a:r>
              <a:rPr lang="en-US" baseline="0" dirty="0"/>
              <a:t> </a:t>
            </a:r>
            <a:r>
              <a:rPr lang="en-US" baseline="0" dirty="0" err="1"/>
              <a:t>trái</a:t>
            </a:r>
            <a:r>
              <a:rPr lang="en-US" baseline="0" dirty="0"/>
              <a:t> </a:t>
            </a:r>
            <a:r>
              <a:rPr lang="en-US" baseline="0" dirty="0" err="1"/>
              <a:t>bên</a:t>
            </a:r>
            <a:r>
              <a:rPr lang="en-US" baseline="0" dirty="0"/>
              <a:t> </a:t>
            </a:r>
            <a:r>
              <a:rPr lang="en-US" baseline="0" dirty="0" err="1"/>
              <a:t>dưới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lại</a:t>
            </a:r>
            <a:r>
              <a:rPr lang="en-US" baseline="0" dirty="0"/>
              <a:t> slide </a:t>
            </a:r>
            <a:r>
              <a:rPr lang="en-US" baseline="0" dirty="0" err="1"/>
              <a:t>đầu</a:t>
            </a:r>
            <a:r>
              <a:rPr lang="en-US" baseline="0" dirty="0"/>
              <a:t> </a:t>
            </a:r>
            <a:r>
              <a:rPr lang="en-US" baseline="0" dirty="0" err="1"/>
              <a:t>trò</a:t>
            </a:r>
            <a:r>
              <a:rPr lang="en-US" baseline="0" dirty="0"/>
              <a:t> </a:t>
            </a:r>
            <a:r>
              <a:rPr lang="en-US" baseline="0" dirty="0" err="1"/>
              <a:t>chơi</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155726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Sau</a:t>
            </a:r>
            <a:r>
              <a:rPr lang="en-US" baseline="0" dirty="0"/>
              <a:t> </a:t>
            </a:r>
            <a:r>
              <a:rPr lang="en-US" baseline="0" dirty="0" err="1"/>
              <a:t>khi</a:t>
            </a:r>
            <a:r>
              <a:rPr lang="en-US" baseline="0" dirty="0"/>
              <a:t> HS </a:t>
            </a:r>
            <a:r>
              <a:rPr lang="en-US" baseline="0" dirty="0" err="1"/>
              <a:t>chọn</a:t>
            </a:r>
            <a:r>
              <a:rPr lang="en-US" baseline="0" dirty="0"/>
              <a:t> </a:t>
            </a:r>
            <a:r>
              <a:rPr lang="en-US" baseline="0" dirty="0" err="1"/>
              <a:t>được</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GV </a:t>
            </a:r>
            <a:r>
              <a:rPr lang="en-US" baseline="0" dirty="0" err="1"/>
              <a:t>ấn</a:t>
            </a:r>
            <a:r>
              <a:rPr lang="en-US" baseline="0" dirty="0"/>
              <a:t> </a:t>
            </a:r>
            <a:r>
              <a:rPr lang="en-US" baseline="0" dirty="0" err="1"/>
              <a:t>vào</a:t>
            </a:r>
            <a:r>
              <a:rPr lang="en-US" baseline="0" dirty="0"/>
              <a:t> </a:t>
            </a:r>
            <a:r>
              <a:rPr lang="en-US" baseline="0" dirty="0" err="1"/>
              <a:t>nút</a:t>
            </a:r>
            <a:r>
              <a:rPr lang="en-US" baseline="0" dirty="0"/>
              <a:t> Quay </a:t>
            </a:r>
            <a:r>
              <a:rPr lang="en-US" baseline="0" dirty="0" err="1"/>
              <a:t>về</a:t>
            </a:r>
            <a:r>
              <a:rPr lang="en-US" baseline="0" dirty="0"/>
              <a:t> </a:t>
            </a:r>
            <a:r>
              <a:rPr lang="en-US" baseline="0" dirty="0" err="1"/>
              <a:t>góc</a:t>
            </a:r>
            <a:r>
              <a:rPr lang="en-US" baseline="0" dirty="0"/>
              <a:t> </a:t>
            </a:r>
            <a:r>
              <a:rPr lang="en-US" baseline="0" dirty="0" err="1"/>
              <a:t>trái</a:t>
            </a:r>
            <a:r>
              <a:rPr lang="en-US" baseline="0" dirty="0"/>
              <a:t> </a:t>
            </a:r>
            <a:r>
              <a:rPr lang="en-US" baseline="0" dirty="0" err="1"/>
              <a:t>bên</a:t>
            </a:r>
            <a:r>
              <a:rPr lang="en-US" baseline="0" dirty="0"/>
              <a:t> </a:t>
            </a:r>
            <a:r>
              <a:rPr lang="en-US" baseline="0" dirty="0" err="1"/>
              <a:t>dưới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lại</a:t>
            </a:r>
            <a:r>
              <a:rPr lang="en-US" baseline="0" dirty="0"/>
              <a:t> slide </a:t>
            </a:r>
            <a:r>
              <a:rPr lang="en-US" baseline="0" dirty="0" err="1"/>
              <a:t>đầu</a:t>
            </a:r>
            <a:r>
              <a:rPr lang="en-US" baseline="0" dirty="0"/>
              <a:t> </a:t>
            </a:r>
            <a:r>
              <a:rPr lang="en-US" baseline="0" dirty="0" err="1"/>
              <a:t>trò</a:t>
            </a:r>
            <a:r>
              <a:rPr lang="en-US" baseline="0" dirty="0"/>
              <a:t> </a:t>
            </a:r>
            <a:r>
              <a:rPr lang="en-US" baseline="0" dirty="0" err="1"/>
              <a:t>chơi</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3253194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Sau</a:t>
            </a:r>
            <a:r>
              <a:rPr lang="en-US" baseline="0" dirty="0"/>
              <a:t> </a:t>
            </a:r>
            <a:r>
              <a:rPr lang="en-US" baseline="0" dirty="0" err="1"/>
              <a:t>khi</a:t>
            </a:r>
            <a:r>
              <a:rPr lang="en-US" baseline="0" dirty="0"/>
              <a:t> HS </a:t>
            </a:r>
            <a:r>
              <a:rPr lang="en-US" baseline="0" dirty="0" err="1"/>
              <a:t>chọn</a:t>
            </a:r>
            <a:r>
              <a:rPr lang="en-US" baseline="0" dirty="0"/>
              <a:t> </a:t>
            </a:r>
            <a:r>
              <a:rPr lang="en-US" baseline="0" dirty="0" err="1"/>
              <a:t>được</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GV </a:t>
            </a:r>
            <a:r>
              <a:rPr lang="en-US" baseline="0" dirty="0" err="1"/>
              <a:t>ấn</a:t>
            </a:r>
            <a:r>
              <a:rPr lang="en-US" baseline="0" dirty="0"/>
              <a:t> </a:t>
            </a:r>
            <a:r>
              <a:rPr lang="en-US" baseline="0" dirty="0" err="1"/>
              <a:t>vào</a:t>
            </a:r>
            <a:r>
              <a:rPr lang="en-US" baseline="0" dirty="0"/>
              <a:t> </a:t>
            </a:r>
            <a:r>
              <a:rPr lang="en-US" baseline="0" dirty="0" err="1"/>
              <a:t>nút</a:t>
            </a:r>
            <a:r>
              <a:rPr lang="en-US" baseline="0" dirty="0"/>
              <a:t> Quay </a:t>
            </a:r>
            <a:r>
              <a:rPr lang="en-US" baseline="0" dirty="0" err="1"/>
              <a:t>về</a:t>
            </a:r>
            <a:r>
              <a:rPr lang="en-US" baseline="0" dirty="0"/>
              <a:t> </a:t>
            </a:r>
            <a:r>
              <a:rPr lang="en-US" baseline="0" dirty="0" err="1"/>
              <a:t>góc</a:t>
            </a:r>
            <a:r>
              <a:rPr lang="en-US" baseline="0" dirty="0"/>
              <a:t> </a:t>
            </a:r>
            <a:r>
              <a:rPr lang="en-US" baseline="0" dirty="0" err="1"/>
              <a:t>trái</a:t>
            </a:r>
            <a:r>
              <a:rPr lang="en-US" baseline="0" dirty="0"/>
              <a:t> </a:t>
            </a:r>
            <a:r>
              <a:rPr lang="en-US" baseline="0" dirty="0" err="1"/>
              <a:t>bên</a:t>
            </a:r>
            <a:r>
              <a:rPr lang="en-US" baseline="0" dirty="0"/>
              <a:t> </a:t>
            </a:r>
            <a:r>
              <a:rPr lang="en-US" baseline="0" dirty="0" err="1"/>
              <a:t>dưới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lại</a:t>
            </a:r>
            <a:r>
              <a:rPr lang="en-US" baseline="0" dirty="0"/>
              <a:t> slide </a:t>
            </a:r>
            <a:r>
              <a:rPr lang="en-US" baseline="0" dirty="0" err="1"/>
              <a:t>đầu</a:t>
            </a:r>
            <a:r>
              <a:rPr lang="en-US" baseline="0" dirty="0"/>
              <a:t> </a:t>
            </a:r>
            <a:r>
              <a:rPr lang="en-US" baseline="0" dirty="0" err="1"/>
              <a:t>trò</a:t>
            </a:r>
            <a:r>
              <a:rPr lang="en-US" baseline="0" dirty="0"/>
              <a:t> </a:t>
            </a:r>
            <a:r>
              <a:rPr lang="en-US" baseline="0" dirty="0" err="1"/>
              <a:t>chơi</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231358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Sau</a:t>
            </a:r>
            <a:r>
              <a:rPr lang="en-US" baseline="0" dirty="0"/>
              <a:t> </a:t>
            </a:r>
            <a:r>
              <a:rPr lang="en-US" baseline="0" dirty="0" err="1"/>
              <a:t>khi</a:t>
            </a:r>
            <a:r>
              <a:rPr lang="en-US" baseline="0" dirty="0"/>
              <a:t> HS </a:t>
            </a:r>
            <a:r>
              <a:rPr lang="en-US" baseline="0" dirty="0" err="1"/>
              <a:t>chọn</a:t>
            </a:r>
            <a:r>
              <a:rPr lang="en-US" baseline="0" dirty="0"/>
              <a:t> </a:t>
            </a:r>
            <a:r>
              <a:rPr lang="en-US" baseline="0" dirty="0" err="1"/>
              <a:t>được</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GV </a:t>
            </a:r>
            <a:r>
              <a:rPr lang="en-US" baseline="0" dirty="0" err="1"/>
              <a:t>ấn</a:t>
            </a:r>
            <a:r>
              <a:rPr lang="en-US" baseline="0" dirty="0"/>
              <a:t> </a:t>
            </a:r>
            <a:r>
              <a:rPr lang="en-US" baseline="0" dirty="0" err="1"/>
              <a:t>vào</a:t>
            </a:r>
            <a:r>
              <a:rPr lang="en-US" baseline="0" dirty="0"/>
              <a:t> </a:t>
            </a:r>
            <a:r>
              <a:rPr lang="en-US" baseline="0" dirty="0" err="1"/>
              <a:t>nút</a:t>
            </a:r>
            <a:r>
              <a:rPr lang="en-US" baseline="0" dirty="0"/>
              <a:t> Quay </a:t>
            </a:r>
            <a:r>
              <a:rPr lang="en-US" baseline="0" dirty="0" err="1"/>
              <a:t>về</a:t>
            </a:r>
            <a:r>
              <a:rPr lang="en-US" baseline="0" dirty="0"/>
              <a:t> </a:t>
            </a:r>
            <a:r>
              <a:rPr lang="en-US" baseline="0" dirty="0" err="1"/>
              <a:t>góc</a:t>
            </a:r>
            <a:r>
              <a:rPr lang="en-US" baseline="0" dirty="0"/>
              <a:t> </a:t>
            </a:r>
            <a:r>
              <a:rPr lang="en-US" baseline="0" dirty="0" err="1"/>
              <a:t>trái</a:t>
            </a:r>
            <a:r>
              <a:rPr lang="en-US" baseline="0" dirty="0"/>
              <a:t> </a:t>
            </a:r>
            <a:r>
              <a:rPr lang="en-US" baseline="0" dirty="0" err="1"/>
              <a:t>bên</a:t>
            </a:r>
            <a:r>
              <a:rPr lang="en-US" baseline="0" dirty="0"/>
              <a:t> </a:t>
            </a:r>
            <a:r>
              <a:rPr lang="en-US" baseline="0" dirty="0" err="1"/>
              <a:t>dưới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lại</a:t>
            </a:r>
            <a:r>
              <a:rPr lang="en-US" baseline="0" dirty="0"/>
              <a:t> slide </a:t>
            </a:r>
            <a:r>
              <a:rPr lang="en-US" baseline="0" dirty="0" err="1"/>
              <a:t>đầu</a:t>
            </a:r>
            <a:r>
              <a:rPr lang="en-US" baseline="0" dirty="0"/>
              <a:t> </a:t>
            </a:r>
            <a:r>
              <a:rPr lang="en-US" baseline="0" dirty="0" err="1"/>
              <a:t>trò</a:t>
            </a:r>
            <a:r>
              <a:rPr lang="en-US" baseline="0" dirty="0"/>
              <a:t> </a:t>
            </a:r>
            <a:r>
              <a:rPr lang="en-US" baseline="0" dirty="0" err="1"/>
              <a:t>chơi</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3655236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vi-VN"/>
              <a:t>Bấm để sửa kiểu tiêu đề Bản cái</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6320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8198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vi-VN"/>
              <a:t>Bấm để sửa kiểu tiêu đề Bản cái</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3677777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vi-VN"/>
              <a:t>Bấm để sửa kiểu tiêu đề Bản cái</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4946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vi-VN"/>
              <a:t>Bấm để sửa kiểu tiêu đề Bản cái</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3343426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vi-VN"/>
              <a:t>Bấm để sửa kiểu tiêu đề Bản cái</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3" name="Date Placeholder 2"/>
          <p:cNvSpPr>
            <a:spLocks noGrp="1"/>
          </p:cNvSpPr>
          <p:nvPr>
            <p:ph type="dt" sz="half" idx="10"/>
          </p:nvPr>
        </p:nvSpPr>
        <p:spPr/>
        <p:txBody>
          <a:bodyPr/>
          <a:lstStyle/>
          <a:p>
            <a:fld id="{E0AD5200-ACAD-4646-8FEC-11F6E5C98386}" type="datetimeFigureOut">
              <a:rPr lang="en-US" smtClean="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3526153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vi-VN"/>
              <a:t>Bấm để sửa kiểu tiêu đề Bản cái</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3" name="Date Placeholder 2"/>
          <p:cNvSpPr>
            <a:spLocks noGrp="1"/>
          </p:cNvSpPr>
          <p:nvPr>
            <p:ph type="dt" sz="half" idx="10"/>
          </p:nvPr>
        </p:nvSpPr>
        <p:spPr/>
        <p:txBody>
          <a:bodyPr/>
          <a:lstStyle/>
          <a:p>
            <a:fld id="{E0AD5200-ACAD-4646-8FEC-11F6E5C98386}" type="datetimeFigureOut">
              <a:rPr lang="en-US" smtClean="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1438718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4087033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vi-VN"/>
              <a:t>Bấm để sửa kiểu tiêu đề Bản cái</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87981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E0AD5200-ACAD-4646-8FEC-11F6E5C98386}" type="datetimeFigureOut">
              <a:rPr lang="en-US" smtClean="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3333207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6/12/2022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0236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190562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6/12/2022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308161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6/12/2022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5253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6/12/2022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048787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6/12/2022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855825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6/12/2022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827478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6/12/2022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25799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6/12/2022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05741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6/12/2022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57957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vi-VN"/>
              <a:t>Bấm để sửa kiểu tiêu đề Bản cái</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E0AD5200-ACAD-4646-8FEC-11F6E5C98386}"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48576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vi-VN"/>
              <a:t>Bấm để sửa kiểu tiêu đề Bản cái</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E0AD5200-ACAD-4646-8FEC-11F6E5C98386}"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163776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2" name="Content Placeholder 3"/>
          <p:cNvSpPr>
            <a:spLocks noGrp="1"/>
          </p:cNvSpPr>
          <p:nvPr>
            <p:ph sz="quarter" idx="13"/>
          </p:nvPr>
        </p:nvSpPr>
        <p:spPr>
          <a:xfrm>
            <a:off x="913774" y="3051012"/>
            <a:ext cx="5106027" cy="274018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3" name="Content Placeholder 5"/>
          <p:cNvSpPr>
            <a:spLocks noGrp="1"/>
          </p:cNvSpPr>
          <p:nvPr>
            <p:ph sz="quarter" idx="14"/>
          </p:nvPr>
        </p:nvSpPr>
        <p:spPr>
          <a:xfrm>
            <a:off x="6172200" y="3051012"/>
            <a:ext cx="5105401" cy="274018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E0AD5200-ACAD-4646-8FEC-11F6E5C98386}" type="datetimeFigureOut">
              <a:rPr lang="en-US" smtClean="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17554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E0AD5200-ACAD-4646-8FEC-11F6E5C98386}" type="datetimeFigureOut">
              <a:rPr lang="en-US" smtClean="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79684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0AD5200-ACAD-4646-8FEC-11F6E5C98386}" type="datetimeFigureOut">
              <a:rPr lang="en-US" smtClean="0"/>
              <a:t>6/12/2022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13491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vi-VN"/>
              <a:t>Bấm để sửa kiểu tiêu đề Bản cái</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58728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390233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0AD5200-ACAD-4646-8FEC-11F6E5C98386}" type="datetimeFigureOut">
              <a:rPr lang="en-US" smtClean="0"/>
              <a:t>6/12/2022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A6CF993-0579-452E-8112-A9CD0022C5D8}" type="slidenum">
              <a:rPr lang="en-US" smtClean="0"/>
              <a:t>‹#›</a:t>
            </a:fld>
            <a:endParaRPr lang="en-US"/>
          </a:p>
        </p:txBody>
      </p:sp>
    </p:spTree>
    <p:extLst>
      <p:ext uri="{BB962C8B-B14F-4D97-AF65-F5344CB8AC3E}">
        <p14:creationId xmlns:p14="http://schemas.microsoft.com/office/powerpoint/2010/main" val="207622996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6/12/2022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331225636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0.gif"/><Relationship Id="rId3" Type="http://schemas.microsoft.com/office/2007/relationships/media" Target="../media/media3.mp3"/><Relationship Id="rId7" Type="http://schemas.openxmlformats.org/officeDocument/2006/relationships/audio" Target="../media/audio1.wav"/><Relationship Id="rId12" Type="http://schemas.openxmlformats.org/officeDocument/2006/relationships/image" Target="../media/image33.wm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8.xml"/><Relationship Id="rId11" Type="http://schemas.openxmlformats.org/officeDocument/2006/relationships/oleObject" Target="../embeddings/oleObject17.bin"/><Relationship Id="rId5" Type="http://schemas.openxmlformats.org/officeDocument/2006/relationships/slideLayout" Target="../slideLayouts/slideLayout18.xml"/><Relationship Id="rId10" Type="http://schemas.openxmlformats.org/officeDocument/2006/relationships/slide" Target="slide4.xml"/><Relationship Id="rId4" Type="http://schemas.openxmlformats.org/officeDocument/2006/relationships/audio" Target="../media/media3.mp3"/><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18.bin"/><Relationship Id="rId1" Type="http://schemas.openxmlformats.org/officeDocument/2006/relationships/slideLayout" Target="../slideLayouts/slideLayout20.xml"/><Relationship Id="rId6" Type="http://schemas.openxmlformats.org/officeDocument/2006/relationships/oleObject" Target="../embeddings/oleObject20.bin"/><Relationship Id="rId5" Type="http://schemas.openxmlformats.org/officeDocument/2006/relationships/image" Target="../media/image35.w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20.x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8.gif"/><Relationship Id="rId3" Type="http://schemas.openxmlformats.org/officeDocument/2006/relationships/slideLayout" Target="../slideLayouts/slideLayout18.xml"/><Relationship Id="rId7" Type="http://schemas.openxmlformats.org/officeDocument/2006/relationships/slide" Target="slide6.xml"/><Relationship Id="rId12" Type="http://schemas.openxmlformats.org/officeDocument/2006/relationships/image" Target="../media/image1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image" Target="../media/image16.png"/><Relationship Id="rId15" Type="http://schemas.openxmlformats.org/officeDocument/2006/relationships/slide" Target="slide12.xml"/><Relationship Id="rId10" Type="http://schemas.openxmlformats.org/officeDocument/2006/relationships/slide" Target="slide9.xml"/><Relationship Id="rId4" Type="http://schemas.openxmlformats.org/officeDocument/2006/relationships/notesSlide" Target="../notesSlides/notesSlide2.xml"/><Relationship Id="rId9" Type="http://schemas.openxmlformats.org/officeDocument/2006/relationships/slide" Target="slide8.xml"/><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oleObject" Target="../embeddings/oleObject7.bin"/><Relationship Id="rId18" Type="http://schemas.openxmlformats.org/officeDocument/2006/relationships/image" Target="../media/image24.emf"/><Relationship Id="rId3" Type="http://schemas.microsoft.com/office/2007/relationships/media" Target="../media/media3.mp3"/><Relationship Id="rId7" Type="http://schemas.openxmlformats.org/officeDocument/2006/relationships/audio" Target="../media/audio1.wav"/><Relationship Id="rId12" Type="http://schemas.openxmlformats.org/officeDocument/2006/relationships/image" Target="../media/image21.emf"/><Relationship Id="rId17" Type="http://schemas.openxmlformats.org/officeDocument/2006/relationships/oleObject" Target="../embeddings/oleObject9.bin"/><Relationship Id="rId2" Type="http://schemas.openxmlformats.org/officeDocument/2006/relationships/audio" Target="../media/media2.mp3"/><Relationship Id="rId16" Type="http://schemas.openxmlformats.org/officeDocument/2006/relationships/image" Target="../media/image23.emf"/><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oleObject" Target="../embeddings/oleObject6.bin"/><Relationship Id="rId5" Type="http://schemas.openxmlformats.org/officeDocument/2006/relationships/slideLayout" Target="../slideLayouts/slideLayout18.xml"/><Relationship Id="rId15" Type="http://schemas.openxmlformats.org/officeDocument/2006/relationships/oleObject" Target="../embeddings/oleObject8.bin"/><Relationship Id="rId10" Type="http://schemas.openxmlformats.org/officeDocument/2006/relationships/image" Target="../media/image19.png"/><Relationship Id="rId4" Type="http://schemas.openxmlformats.org/officeDocument/2006/relationships/audio" Target="../media/media3.mp3"/><Relationship Id="rId9" Type="http://schemas.openxmlformats.org/officeDocument/2006/relationships/image" Target="../media/image20.gif"/><Relationship Id="rId14" Type="http://schemas.openxmlformats.org/officeDocument/2006/relationships/image" Target="../media/image22.wmf"/></Relationships>
</file>

<file path=ppt/slides/_rels/slide6.xml.rels><?xml version="1.0" encoding="UTF-8" standalone="yes"?>
<Relationships xmlns="http://schemas.openxmlformats.org/package/2006/relationships"><Relationship Id="rId8" Type="http://schemas.openxmlformats.org/officeDocument/2006/relationships/image" Target="../media/image20.gif"/><Relationship Id="rId3" Type="http://schemas.microsoft.com/office/2007/relationships/media" Target="../media/media3.mp3"/><Relationship Id="rId7" Type="http://schemas.openxmlformats.org/officeDocument/2006/relationships/audio" Target="../media/audio1.wav"/><Relationship Id="rId12" Type="http://schemas.openxmlformats.org/officeDocument/2006/relationships/image" Target="../media/image25.wm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oleObject" Target="../embeddings/oleObject10.bin"/><Relationship Id="rId5" Type="http://schemas.openxmlformats.org/officeDocument/2006/relationships/slideLayout" Target="../slideLayouts/slideLayout18.xml"/><Relationship Id="rId10" Type="http://schemas.openxmlformats.org/officeDocument/2006/relationships/slide" Target="slide4.xml"/><Relationship Id="rId4" Type="http://schemas.openxmlformats.org/officeDocument/2006/relationships/audio" Target="../media/media3.mp3"/><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3.mp3"/><Relationship Id="rId7" Type="http://schemas.openxmlformats.org/officeDocument/2006/relationships/image" Target="../media/image20.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5.xml"/><Relationship Id="rId11" Type="http://schemas.openxmlformats.org/officeDocument/2006/relationships/image" Target="../media/image26.wmf"/><Relationship Id="rId5" Type="http://schemas.openxmlformats.org/officeDocument/2006/relationships/slideLayout" Target="../slideLayouts/slideLayout18.xml"/><Relationship Id="rId10" Type="http://schemas.openxmlformats.org/officeDocument/2006/relationships/oleObject" Target="../embeddings/oleObject11.bin"/><Relationship Id="rId4" Type="http://schemas.openxmlformats.org/officeDocument/2006/relationships/audio" Target="../media/media3.mp3"/><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8.wmf"/><Relationship Id="rId18" Type="http://schemas.openxmlformats.org/officeDocument/2006/relationships/oleObject" Target="../embeddings/oleObject16.bin"/><Relationship Id="rId3" Type="http://schemas.microsoft.com/office/2007/relationships/media" Target="../media/media3.mp3"/><Relationship Id="rId7" Type="http://schemas.openxmlformats.org/officeDocument/2006/relationships/audio" Target="../media/audio1.wav"/><Relationship Id="rId12" Type="http://schemas.openxmlformats.org/officeDocument/2006/relationships/oleObject" Target="../embeddings/oleObject13.bin"/><Relationship Id="rId17" Type="http://schemas.openxmlformats.org/officeDocument/2006/relationships/image" Target="../media/image30.wmf"/><Relationship Id="rId2" Type="http://schemas.openxmlformats.org/officeDocument/2006/relationships/audio" Target="../media/media2.mp3"/><Relationship Id="rId16" Type="http://schemas.openxmlformats.org/officeDocument/2006/relationships/oleObject" Target="../embeddings/oleObject15.bin"/><Relationship Id="rId1" Type="http://schemas.microsoft.com/office/2007/relationships/media" Target="../media/media2.mp3"/><Relationship Id="rId6" Type="http://schemas.openxmlformats.org/officeDocument/2006/relationships/notesSlide" Target="../notesSlides/notesSlide6.xml"/><Relationship Id="rId11" Type="http://schemas.openxmlformats.org/officeDocument/2006/relationships/image" Target="../media/image27.wmf"/><Relationship Id="rId5" Type="http://schemas.openxmlformats.org/officeDocument/2006/relationships/slideLayout" Target="../slideLayouts/slideLayout18.xml"/><Relationship Id="rId15" Type="http://schemas.openxmlformats.org/officeDocument/2006/relationships/image" Target="../media/image29.wmf"/><Relationship Id="rId10" Type="http://schemas.openxmlformats.org/officeDocument/2006/relationships/oleObject" Target="../embeddings/oleObject12.bin"/><Relationship Id="rId19" Type="http://schemas.openxmlformats.org/officeDocument/2006/relationships/image" Target="../media/image31.wmf"/><Relationship Id="rId4" Type="http://schemas.openxmlformats.org/officeDocument/2006/relationships/audio" Target="../media/media3.mp3"/><Relationship Id="rId9" Type="http://schemas.openxmlformats.org/officeDocument/2006/relationships/slide" Target="slide4.xml"/><Relationship Id="rId1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slide" Target="slide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9.png"/><Relationship Id="rId5" Type="http://schemas.openxmlformats.org/officeDocument/2006/relationships/image" Target="../media/image3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62360" y="2803301"/>
            <a:ext cx="11952372" cy="1417123"/>
          </a:xfrm>
        </p:spPr>
        <p:txBody>
          <a:bodyPr>
            <a:noAutofit/>
          </a:bodyPr>
          <a:lstStyle/>
          <a:p>
            <a:br>
              <a:rPr lang="en-US" sz="5000" b="1" dirty="0">
                <a:solidFill>
                  <a:schemeClr val="accent2">
                    <a:lumMod val="75000"/>
                  </a:schemeClr>
                </a:solidFill>
                <a:latin typeface="Times New Roman" panose="02020603050405020304" pitchFamily="18" charset="0"/>
                <a:cs typeface="Times New Roman" panose="02020603050405020304" pitchFamily="18" charset="0"/>
              </a:rPr>
            </a:br>
            <a:r>
              <a:rPr lang="nl-NL" sz="3600" b="1" dirty="0">
                <a:solidFill>
                  <a:srgbClr val="B1510F"/>
                </a:solidFill>
                <a:effectLst/>
                <a:latin typeface="Times New Roman" panose="02020603050405020304" pitchFamily="18" charset="0"/>
                <a:ea typeface="Calibri" panose="020F0502020204030204" pitchFamily="34" charset="0"/>
              </a:rPr>
              <a:t>PHÉP TÍNH  LŨY THỪA VỚI SỐ MŨ TỰ NHIÊN </a:t>
            </a:r>
            <a:br>
              <a:rPr lang="nl-NL" sz="3600" b="1" dirty="0">
                <a:solidFill>
                  <a:srgbClr val="B1510F"/>
                </a:solidFill>
                <a:effectLst/>
                <a:latin typeface="Times New Roman" panose="02020603050405020304" pitchFamily="18" charset="0"/>
                <a:ea typeface="Calibri" panose="020F0502020204030204" pitchFamily="34" charset="0"/>
              </a:rPr>
            </a:br>
            <a:r>
              <a:rPr lang="nl-NL" sz="3600" b="1" dirty="0">
                <a:solidFill>
                  <a:srgbClr val="B1510F"/>
                </a:solidFill>
                <a:effectLst/>
                <a:latin typeface="Times New Roman" panose="02020603050405020304" pitchFamily="18" charset="0"/>
                <a:ea typeface="Calibri" panose="020F0502020204030204" pitchFamily="34" charset="0"/>
              </a:rPr>
              <a:t>CỦA MỘT SỐ HỮU TỈ 9  ( LUYỆN TẬP)</a:t>
            </a:r>
            <a:br>
              <a:rPr lang="en-US" sz="3600" dirty="0">
                <a:solidFill>
                  <a:srgbClr val="B1510F"/>
                </a:solidFill>
                <a:effectLst/>
                <a:latin typeface="Times New Roman" panose="02020603050405020304" pitchFamily="18" charset="0"/>
                <a:ea typeface="Calibri" panose="020F0502020204030204" pitchFamily="34" charset="0"/>
              </a:rPr>
            </a:br>
            <a:endParaRPr lang="en-US" sz="3600" b="1" dirty="0">
              <a:solidFill>
                <a:srgbClr val="B1510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PHÒNG GD&amp;ĐT………..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TRƯỜNG THCS ………….……</a:t>
            </a:r>
          </a:p>
        </p:txBody>
      </p:sp>
      <p:sp>
        <p:nvSpPr>
          <p:cNvPr id="14" name="!!1">
            <a:extLst>
              <a:ext uri="{FF2B5EF4-FFF2-40B4-BE49-F238E27FC236}">
                <a16:creationId xmlns:a16="http://schemas.microsoft.com/office/drawing/2014/main" id="{0E246211-C9C9-4B3E-9DDF-914AB989AE93}"/>
              </a:ext>
            </a:extLst>
          </p:cNvPr>
          <p:cNvSpPr txBox="1"/>
          <p:nvPr/>
        </p:nvSpPr>
        <p:spPr>
          <a:xfrm>
            <a:off x="4346304" y="1639358"/>
            <a:ext cx="676275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Đ7-C1-B3- T4</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299028" y="299734"/>
            <a:ext cx="10682514" cy="1579880"/>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CÂU HỎI </a:t>
            </a:r>
            <a:r>
              <a:rPr lang="en-US" sz="320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6</a:t>
            </a:r>
          </a:p>
          <a:p>
            <a:pPr algn="just">
              <a:lnSpc>
                <a:spcPct val="115000"/>
              </a:lnSpc>
              <a:spcAft>
                <a:spcPts val="0"/>
              </a:spcAft>
            </a:pP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91" y="94599"/>
            <a:ext cx="1626236" cy="1990149"/>
          </a:xfrm>
          <a:prstGeom prst="rect">
            <a:avLst/>
          </a:prstGeom>
        </p:spPr>
      </p:pic>
      <p:pic>
        <p:nvPicPr>
          <p:cNvPr id="6" name="dung-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00298" y="5821680"/>
            <a:ext cx="283029" cy="283029"/>
          </a:xfrm>
          <a:prstGeom prst="rect">
            <a:avLst/>
          </a:prstGeom>
        </p:spPr>
      </p:pic>
      <p:pic>
        <p:nvPicPr>
          <p:cNvPr id="9" name="sai-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00298" y="6220098"/>
            <a:ext cx="283029" cy="283029"/>
          </a:xfrm>
          <a:prstGeom prst="rect">
            <a:avLst/>
          </a:prstGeom>
        </p:spPr>
      </p:pic>
      <p:sp>
        <p:nvSpPr>
          <p:cNvPr id="11" name="Snip Diagonal Corner Rectangle 10"/>
          <p:cNvSpPr/>
          <p:nvPr/>
        </p:nvSpPr>
        <p:spPr>
          <a:xfrm>
            <a:off x="2148994" y="2289891"/>
            <a:ext cx="2423005" cy="896179"/>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A. Sai</a:t>
            </a:r>
          </a:p>
        </p:txBody>
      </p:sp>
      <p:sp>
        <p:nvSpPr>
          <p:cNvPr id="14" name="Snip Diagonal Corner Rectangle 13"/>
          <p:cNvSpPr/>
          <p:nvPr/>
        </p:nvSpPr>
        <p:spPr>
          <a:xfrm>
            <a:off x="2148995" y="4618470"/>
            <a:ext cx="2423004" cy="896179"/>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  B. </a:t>
            </a:r>
            <a:r>
              <a:rPr lang="en-US" sz="4000" b="1" dirty="0" err="1">
                <a:solidFill>
                  <a:schemeClr val="bg1"/>
                </a:solidFill>
                <a:latin typeface="Times New Roman" panose="02020603050405020304" pitchFamily="18" charset="0"/>
                <a:cs typeface="Times New Roman" panose="02020603050405020304" pitchFamily="18" charset="0"/>
              </a:rPr>
              <a:t>Đúng</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9" name="Pentagon 18">
            <a:hlinkClick r:id="rId10" action="ppaction://hlinksldjump"/>
          </p:cNvPr>
          <p:cNvSpPr/>
          <p:nvPr/>
        </p:nvSpPr>
        <p:spPr>
          <a:xfrm flipH="1">
            <a:off x="724893" y="6220098"/>
            <a:ext cx="2064802" cy="50074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20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Hình ngũ giác 1">
            <a:extLst>
              <a:ext uri="{FF2B5EF4-FFF2-40B4-BE49-F238E27FC236}">
                <a16:creationId xmlns:a16="http://schemas.microsoft.com/office/drawing/2014/main" id="{E86A4D76-7EB8-4714-A7A5-7FAD570DA36A}"/>
              </a:ext>
            </a:extLst>
          </p:cNvPr>
          <p:cNvSpPr/>
          <p:nvPr/>
        </p:nvSpPr>
        <p:spPr>
          <a:xfrm>
            <a:off x="7244172" y="4295761"/>
            <a:ext cx="45719" cy="10050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Đối tượng 2">
            <a:extLst>
              <a:ext uri="{FF2B5EF4-FFF2-40B4-BE49-F238E27FC236}">
                <a16:creationId xmlns:a16="http://schemas.microsoft.com/office/drawing/2014/main" id="{8533A636-720C-4411-1CA8-1B82BA9F3EA1}"/>
              </a:ext>
            </a:extLst>
          </p:cNvPr>
          <p:cNvGraphicFramePr>
            <a:graphicFrameLocks noChangeAspect="1"/>
          </p:cNvGraphicFramePr>
          <p:nvPr>
            <p:extLst>
              <p:ext uri="{D42A27DB-BD31-4B8C-83A1-F6EECF244321}">
                <p14:modId xmlns:p14="http://schemas.microsoft.com/office/powerpoint/2010/main" val="1687754924"/>
              </p:ext>
            </p:extLst>
          </p:nvPr>
        </p:nvGraphicFramePr>
        <p:xfrm>
          <a:off x="4823505" y="1111758"/>
          <a:ext cx="1876425" cy="693737"/>
        </p:xfrm>
        <a:graphic>
          <a:graphicData uri="http://schemas.openxmlformats.org/presentationml/2006/ole">
            <mc:AlternateContent xmlns:mc="http://schemas.openxmlformats.org/markup-compatibility/2006">
              <mc:Choice xmlns:v="urn:schemas-microsoft-com:vml" Requires="v">
                <p:oleObj name="Equation" r:id="rId11" imgW="825480" imgH="304560" progId="Equation.DSMT4">
                  <p:embed/>
                </p:oleObj>
              </mc:Choice>
              <mc:Fallback>
                <p:oleObj name="Equation" r:id="rId11" imgW="825480" imgH="304560" progId="Equation.DSMT4">
                  <p:embed/>
                  <p:pic>
                    <p:nvPicPr>
                      <p:cNvPr id="0" name=""/>
                      <p:cNvPicPr/>
                      <p:nvPr/>
                    </p:nvPicPr>
                    <p:blipFill>
                      <a:blip r:embed="rId12"/>
                      <a:stretch>
                        <a:fillRect/>
                      </a:stretch>
                    </p:blipFill>
                    <p:spPr>
                      <a:xfrm>
                        <a:off x="4823505" y="1111758"/>
                        <a:ext cx="1876425" cy="693737"/>
                      </a:xfrm>
                      <a:prstGeom prst="rect">
                        <a:avLst/>
                      </a:prstGeom>
                    </p:spPr>
                  </p:pic>
                </p:oleObj>
              </mc:Fallback>
            </mc:AlternateContent>
          </a:graphicData>
        </a:graphic>
      </p:graphicFrame>
    </p:spTree>
    <p:extLst>
      <p:ext uri="{BB962C8B-B14F-4D97-AF65-F5344CB8AC3E}">
        <p14:creationId xmlns:p14="http://schemas.microsoft.com/office/powerpoint/2010/main" val="728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564" fill="hold"/>
                                        <p:tgtEl>
                                          <p:spTgt spid="9"/>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56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audio>
              <p:cMediaNode vol="80000">
                <p:cTn id="33" fill="hold" display="0">
                  <p:stCondLst>
                    <p:cond delay="indefinite"/>
                  </p:stCondLst>
                  <p:endCondLst>
                    <p:cond evt="onStopAudio" delay="0">
                      <p:tgtEl>
                        <p:sldTgt/>
                      </p:tgtEl>
                    </p:cond>
                  </p:endCondLst>
                </p:cTn>
                <p:tgtEl>
                  <p:spTgt spid="9"/>
                </p:tgtEl>
              </p:cMediaNode>
            </p:audio>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4564" fill="hold"/>
                                        <p:tgtEl>
                                          <p:spTgt spid="9"/>
                                        </p:tgtEl>
                                      </p:cBhvr>
                                    </p:cmd>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2738" fill="hold"/>
                                        <p:tgtEl>
                                          <p:spTgt spid="6"/>
                                        </p:tgtEl>
                                      </p:cBhvr>
                                    </p:cmd>
                                  </p:childTnLst>
                                </p:cTn>
                              </p:par>
                            </p:childTnLst>
                          </p:cTn>
                        </p:par>
                      </p:childTnLst>
                    </p:cTn>
                  </p:par>
                </p:childTnLst>
              </p:cTn>
              <p:nextCondLst>
                <p:cond evt="onClick" delay="0">
                  <p:tgtEl>
                    <p:spTgt spid="14"/>
                  </p:tgtEl>
                </p:cond>
              </p:nextCondLst>
            </p:seq>
          </p:childTnLst>
        </p:cTn>
      </p:par>
    </p:tnLst>
    <p:bldLst>
      <p:bldP spid="4" grpId="0" animBg="1"/>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aphicFrame>
        <p:nvGraphicFramePr>
          <p:cNvPr id="20" name="Đối tượng 19">
            <a:extLst>
              <a:ext uri="{FF2B5EF4-FFF2-40B4-BE49-F238E27FC236}">
                <a16:creationId xmlns:a16="http://schemas.microsoft.com/office/drawing/2014/main" id="{8B90AB8D-6676-23C7-BC25-8E7D34B1638F}"/>
              </a:ext>
            </a:extLst>
          </p:cNvPr>
          <p:cNvGraphicFramePr>
            <a:graphicFrameLocks noChangeAspect="1"/>
          </p:cNvGraphicFramePr>
          <p:nvPr>
            <p:extLst>
              <p:ext uri="{D42A27DB-BD31-4B8C-83A1-F6EECF244321}">
                <p14:modId xmlns:p14="http://schemas.microsoft.com/office/powerpoint/2010/main" val="1365962191"/>
              </p:ext>
            </p:extLst>
          </p:nvPr>
        </p:nvGraphicFramePr>
        <p:xfrm>
          <a:off x="2392431" y="2961853"/>
          <a:ext cx="6155532" cy="1077218"/>
        </p:xfrm>
        <a:graphic>
          <a:graphicData uri="http://schemas.openxmlformats.org/presentationml/2006/ole">
            <mc:AlternateContent xmlns:mc="http://schemas.openxmlformats.org/markup-compatibility/2006">
              <mc:Choice xmlns:v="urn:schemas-microsoft-com:vml" Requires="v">
                <p:oleObj name="Equation" r:id="rId2" imgW="2273040" imgH="393480" progId="Equation.DSMT4">
                  <p:embed/>
                </p:oleObj>
              </mc:Choice>
              <mc:Fallback>
                <p:oleObj name="Equation" r:id="rId2" imgW="2273040" imgH="393480" progId="Equation.DSMT4">
                  <p:embed/>
                  <p:pic>
                    <p:nvPicPr>
                      <p:cNvPr id="0" name="Object 2"/>
                      <p:cNvPicPr>
                        <a:picLocks noChangeAspect="1" noChangeArrowheads="1"/>
                      </p:cNvPicPr>
                      <p:nvPr/>
                    </p:nvPicPr>
                    <p:blipFill>
                      <a:blip r:embed="rId3"/>
                      <a:srcRect/>
                      <a:stretch>
                        <a:fillRect/>
                      </a:stretch>
                    </p:blipFill>
                    <p:spPr bwMode="auto">
                      <a:xfrm>
                        <a:off x="2392431" y="2961853"/>
                        <a:ext cx="6155532" cy="1077218"/>
                      </a:xfrm>
                      <a:prstGeom prst="rect">
                        <a:avLst/>
                      </a:prstGeom>
                      <a:noFill/>
                    </p:spPr>
                  </p:pic>
                </p:oleObj>
              </mc:Fallback>
            </mc:AlternateContent>
          </a:graphicData>
        </a:graphic>
      </p:graphicFrame>
      <p:graphicFrame>
        <p:nvGraphicFramePr>
          <p:cNvPr id="22" name="Đối tượng 21">
            <a:extLst>
              <a:ext uri="{FF2B5EF4-FFF2-40B4-BE49-F238E27FC236}">
                <a16:creationId xmlns:a16="http://schemas.microsoft.com/office/drawing/2014/main" id="{2566C047-3C5F-00C0-DD0D-7115AB781CE6}"/>
              </a:ext>
            </a:extLst>
          </p:cNvPr>
          <p:cNvGraphicFramePr>
            <a:graphicFrameLocks noChangeAspect="1"/>
          </p:cNvGraphicFramePr>
          <p:nvPr>
            <p:extLst>
              <p:ext uri="{D42A27DB-BD31-4B8C-83A1-F6EECF244321}">
                <p14:modId xmlns:p14="http://schemas.microsoft.com/office/powerpoint/2010/main" val="3443571825"/>
              </p:ext>
            </p:extLst>
          </p:nvPr>
        </p:nvGraphicFramePr>
        <p:xfrm>
          <a:off x="1991980" y="4423433"/>
          <a:ext cx="7211590" cy="839904"/>
        </p:xfrm>
        <a:graphic>
          <a:graphicData uri="http://schemas.openxmlformats.org/presentationml/2006/ole">
            <mc:AlternateContent xmlns:mc="http://schemas.openxmlformats.org/markup-compatibility/2006">
              <mc:Choice xmlns:v="urn:schemas-microsoft-com:vml" Requires="v">
                <p:oleObj name="Equation" r:id="rId4" imgW="2374560" imgH="279360" progId="Equation.DSMT4">
                  <p:embed/>
                </p:oleObj>
              </mc:Choice>
              <mc:Fallback>
                <p:oleObj name="Equation" r:id="rId4" imgW="2374560" imgH="279360" progId="Equation.DSMT4">
                  <p:embed/>
                  <p:pic>
                    <p:nvPicPr>
                      <p:cNvPr id="0" name="Object 1"/>
                      <p:cNvPicPr>
                        <a:picLocks noChangeAspect="1" noChangeArrowheads="1"/>
                      </p:cNvPicPr>
                      <p:nvPr/>
                    </p:nvPicPr>
                    <p:blipFill>
                      <a:blip r:embed="rId5"/>
                      <a:srcRect/>
                      <a:stretch>
                        <a:fillRect/>
                      </a:stretch>
                    </p:blipFill>
                    <p:spPr bwMode="auto">
                      <a:xfrm>
                        <a:off x="1991980" y="4423433"/>
                        <a:ext cx="7211590" cy="839904"/>
                      </a:xfrm>
                      <a:prstGeom prst="rect">
                        <a:avLst/>
                      </a:prstGeom>
                      <a:noFill/>
                    </p:spPr>
                  </p:pic>
                </p:oleObj>
              </mc:Fallback>
            </mc:AlternateContent>
          </a:graphicData>
        </a:graphic>
      </p:graphicFrame>
      <p:sp>
        <p:nvSpPr>
          <p:cNvPr id="39" name="Rectangle 3">
            <a:extLst>
              <a:ext uri="{FF2B5EF4-FFF2-40B4-BE49-F238E27FC236}">
                <a16:creationId xmlns:a16="http://schemas.microsoft.com/office/drawing/2014/main" id="{CA98A807-D412-21CB-52EC-EEB7638BF792}"/>
              </a:ext>
            </a:extLst>
          </p:cNvPr>
          <p:cNvSpPr>
            <a:spLocks noChangeArrowheads="1"/>
          </p:cNvSpPr>
          <p:nvPr/>
        </p:nvSpPr>
        <p:spPr bwMode="auto">
          <a:xfrm>
            <a:off x="1940435" y="-4143"/>
            <a:ext cx="799869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vi-VN"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2: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toán</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tế</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200" b="0" i="0"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6: ( HS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hiểu</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ở SGK)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1" u="none" strike="noStrike" cap="none" normalizeH="0" baseline="0" dirty="0" err="1">
                <a:ln>
                  <a:noFill/>
                </a:ln>
                <a:solidFill>
                  <a:schemeClr val="accent1">
                    <a:lumMod val="75000"/>
                  </a:schemeClr>
                </a:solidFill>
                <a:effectLst/>
                <a:latin typeface="Times New Roman" panose="02020603050405020304" pitchFamily="18" charset="0"/>
                <a:cs typeface="Times New Roman" panose="02020603050405020304" pitchFamily="18" charset="0"/>
              </a:rPr>
              <a:t>Bài</a:t>
            </a:r>
            <a:r>
              <a:rPr kumimoji="0" lang="en-US" altLang="en-US" sz="3200" b="0" i="1"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err="1">
                <a:ln>
                  <a:noFill/>
                </a:ln>
                <a:solidFill>
                  <a:schemeClr val="accent1">
                    <a:lumMod val="75000"/>
                  </a:schemeClr>
                </a:solidFill>
                <a:effectLst/>
                <a:latin typeface="Times New Roman" panose="02020603050405020304" pitchFamily="18" charset="0"/>
                <a:cs typeface="Times New Roman" panose="02020603050405020304" pitchFamily="18" charset="0"/>
              </a:rPr>
              <a:t>toán</a:t>
            </a:r>
            <a:r>
              <a:rPr kumimoji="0" lang="en-US" altLang="en-US" sz="3200" b="0" i="1"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err="1">
                <a:ln>
                  <a:noFill/>
                </a:ln>
                <a:solidFill>
                  <a:schemeClr val="accent1">
                    <a:lumMod val="75000"/>
                  </a:schemeClr>
                </a:solidFill>
                <a:effectLst/>
                <a:latin typeface="Times New Roman" panose="02020603050405020304" pitchFamily="18" charset="0"/>
                <a:cs typeface="Times New Roman" panose="02020603050405020304" pitchFamily="18" charset="0"/>
              </a:rPr>
              <a:t>cho</a:t>
            </a:r>
            <a:r>
              <a:rPr kumimoji="0" lang="en-US" altLang="en-US" sz="3200" b="0" i="1"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err="1">
                <a:ln>
                  <a:noFill/>
                </a:ln>
                <a:solidFill>
                  <a:schemeClr val="accent1">
                    <a:lumMod val="75000"/>
                  </a:schemeClr>
                </a:solidFill>
                <a:effectLst/>
                <a:latin typeface="Times New Roman" panose="02020603050405020304" pitchFamily="18" charset="0"/>
                <a:cs typeface="Times New Roman" panose="02020603050405020304" pitchFamily="18" charset="0"/>
              </a:rPr>
              <a:t>biết</a:t>
            </a:r>
            <a:r>
              <a:rPr kumimoji="0" lang="en-US" altLang="en-US" sz="3200" b="0" i="1"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err="1">
                <a:ln>
                  <a:noFill/>
                </a:ln>
                <a:solidFill>
                  <a:schemeClr val="accent1">
                    <a:lumMod val="75000"/>
                  </a:schemeClr>
                </a:solidFill>
                <a:effectLst/>
                <a:latin typeface="Times New Roman" panose="02020603050405020304" pitchFamily="18" charset="0"/>
                <a:cs typeface="Times New Roman" panose="02020603050405020304" pitchFamily="18" charset="0"/>
              </a:rPr>
              <a:t>gì</a:t>
            </a:r>
            <a:r>
              <a:rPr kumimoji="0" lang="en-US" altLang="en-US" sz="3200" b="0" i="1"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err="1">
                <a:ln>
                  <a:noFill/>
                </a:ln>
                <a:solidFill>
                  <a:schemeClr val="accent1">
                    <a:lumMod val="75000"/>
                  </a:schemeClr>
                </a:solidFill>
                <a:effectLst/>
                <a:latin typeface="Times New Roman" panose="02020603050405020304" pitchFamily="18" charset="0"/>
                <a:cs typeface="Times New Roman" panose="02020603050405020304" pitchFamily="18" charset="0"/>
              </a:rPr>
              <a:t>Cần</a:t>
            </a:r>
            <a:r>
              <a:rPr kumimoji="0" lang="en-US" altLang="en-US" sz="3200" b="0" i="1"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err="1">
                <a:ln>
                  <a:noFill/>
                </a:ln>
                <a:solidFill>
                  <a:schemeClr val="accent1">
                    <a:lumMod val="75000"/>
                  </a:schemeClr>
                </a:solidFill>
                <a:effectLst/>
                <a:latin typeface="Times New Roman" panose="02020603050405020304" pitchFamily="18" charset="0"/>
                <a:cs typeface="Times New Roman" panose="02020603050405020304" pitchFamily="18" charset="0"/>
              </a:rPr>
              <a:t>tìm</a:t>
            </a:r>
            <a:r>
              <a:rPr kumimoji="0" lang="en-US" altLang="en-US" sz="3200" b="0" i="1"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err="1">
                <a:ln>
                  <a:noFill/>
                </a:ln>
                <a:solidFill>
                  <a:schemeClr val="accent1">
                    <a:lumMod val="75000"/>
                  </a:schemeClr>
                </a:solidFill>
                <a:effectLst/>
                <a:latin typeface="Times New Roman" panose="02020603050405020304" pitchFamily="18" charset="0"/>
                <a:cs typeface="Times New Roman" panose="02020603050405020304" pitchFamily="18" charset="0"/>
              </a:rPr>
              <a:t>gì</a:t>
            </a:r>
            <a:r>
              <a:rPr kumimoji="0" lang="en-US" altLang="en-US" sz="3200" b="0" i="1"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solidFill>
                  <a:schemeClr val="accent1">
                    <a:lumMod val="75000"/>
                  </a:schemeClr>
                </a:solidFill>
                <a:latin typeface="Times New Roman" panose="02020603050405020304" pitchFamily="18" charset="0"/>
                <a:cs typeface="Times New Roman" panose="02020603050405020304" pitchFamily="18" charset="0"/>
              </a:rPr>
              <a:t>HD: </a:t>
            </a:r>
            <a:endParaRPr kumimoji="0" lang="en-US" altLang="en-US" sz="3200" b="0" i="0"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cạnh</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cánh</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lúa</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tế</a:t>
            </a:r>
            <a:r>
              <a:rPr kumimoji="0" lang="fr-FR"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4">
            <a:extLst>
              <a:ext uri="{FF2B5EF4-FFF2-40B4-BE49-F238E27FC236}">
                <a16:creationId xmlns:a16="http://schemas.microsoft.com/office/drawing/2014/main" id="{A14BE24D-D056-910B-B200-35F973702C3A}"/>
              </a:ext>
            </a:extLst>
          </p:cNvPr>
          <p:cNvSpPr>
            <a:spLocks noChangeArrowheads="1"/>
          </p:cNvSpPr>
          <p:nvPr/>
        </p:nvSpPr>
        <p:spPr bwMode="auto">
          <a:xfrm>
            <a:off x="1935567" y="3966948"/>
            <a:ext cx="746674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Diện</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cánh</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lúa</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5">
            <a:extLst>
              <a:ext uri="{FF2B5EF4-FFF2-40B4-BE49-F238E27FC236}">
                <a16:creationId xmlns:a16="http://schemas.microsoft.com/office/drawing/2014/main" id="{292C8A2E-2F61-561D-1F7A-5141FFA77117}"/>
              </a:ext>
            </a:extLst>
          </p:cNvPr>
          <p:cNvSpPr>
            <a:spLocks noChangeArrowheads="1"/>
          </p:cNvSpPr>
          <p:nvPr/>
        </p:nvSpPr>
        <p:spPr bwMode="auto">
          <a:xfrm>
            <a:off x="0" y="1526888"/>
            <a:ext cx="2872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4">
            <a:extLst>
              <a:ext uri="{FF2B5EF4-FFF2-40B4-BE49-F238E27FC236}">
                <a16:creationId xmlns:a16="http://schemas.microsoft.com/office/drawing/2014/main" id="{6BE1DA61-D76D-768E-036D-0CA7AFE66E95}"/>
              </a:ext>
            </a:extLst>
          </p:cNvPr>
          <p:cNvSpPr>
            <a:spLocks noChangeArrowheads="1"/>
          </p:cNvSpPr>
          <p:nvPr/>
        </p:nvSpPr>
        <p:spPr bwMode="auto">
          <a:xfrm>
            <a:off x="904601" y="5069755"/>
            <a:ext cx="746674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3200" b="1" i="0" u="none" strike="noStrike" cap="none" normalizeH="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Diện</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cánh</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lúa</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3200" b="1" i="0" u="none" strike="noStrike" cap="none" normalizeH="0" baseline="0" dirty="0">
                <a:ln>
                  <a:noFill/>
                </a:ln>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1F0F478C-F61B-331F-9E49-020A2B9C0F31}"/>
              </a:ext>
            </a:extLst>
          </p:cNvPr>
          <p:cNvGraphicFramePr>
            <a:graphicFrameLocks noChangeAspect="1"/>
          </p:cNvGraphicFramePr>
          <p:nvPr>
            <p:extLst>
              <p:ext uri="{D42A27DB-BD31-4B8C-83A1-F6EECF244321}">
                <p14:modId xmlns:p14="http://schemas.microsoft.com/office/powerpoint/2010/main" val="82385730"/>
              </p:ext>
            </p:extLst>
          </p:nvPr>
        </p:nvGraphicFramePr>
        <p:xfrm>
          <a:off x="8002335" y="5025150"/>
          <a:ext cx="2330611" cy="801147"/>
        </p:xfrm>
        <a:graphic>
          <a:graphicData uri="http://schemas.openxmlformats.org/presentationml/2006/ole">
            <mc:AlternateContent xmlns:mc="http://schemas.openxmlformats.org/markup-compatibility/2006">
              <mc:Choice xmlns:v="urn:schemas-microsoft-com:vml" Requires="v">
                <p:oleObj name="Equation" r:id="rId6" imgW="812520" imgH="279360" progId="Equation.DSMT4">
                  <p:embed/>
                </p:oleObj>
              </mc:Choice>
              <mc:Fallback>
                <p:oleObj name="Equation" r:id="rId6" imgW="812520" imgH="279360" progId="Equation.DSMT4">
                  <p:embed/>
                  <p:pic>
                    <p:nvPicPr>
                      <p:cNvPr id="0" name=""/>
                      <p:cNvPicPr/>
                      <p:nvPr/>
                    </p:nvPicPr>
                    <p:blipFill>
                      <a:blip r:embed="rId7"/>
                      <a:stretch>
                        <a:fillRect/>
                      </a:stretch>
                    </p:blipFill>
                    <p:spPr>
                      <a:xfrm>
                        <a:off x="8002335" y="5025150"/>
                        <a:ext cx="2330611" cy="801147"/>
                      </a:xfrm>
                      <a:prstGeom prst="rect">
                        <a:avLst/>
                      </a:prstGeom>
                    </p:spPr>
                  </p:pic>
                </p:oleObj>
              </mc:Fallback>
            </mc:AlternateContent>
          </a:graphicData>
        </a:graphic>
      </p:graphicFrame>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9">
                                            <p:txEl>
                                              <p:pRg st="4" end="4"/>
                                            </p:txEl>
                                          </p:spTgt>
                                        </p:tgtEl>
                                        <p:attrNameLst>
                                          <p:attrName>style.visibility</p:attrName>
                                        </p:attrNameLst>
                                      </p:cBhvr>
                                      <p:to>
                                        <p:strVal val="visible"/>
                                      </p:to>
                                    </p:set>
                                    <p:animEffect transition="in" filter="fade">
                                      <p:cBhvr>
                                        <p:cTn id="15" dur="1000"/>
                                        <p:tgtEl>
                                          <p:spTgt spid="39">
                                            <p:txEl>
                                              <p:pRg st="4" end="4"/>
                                            </p:txEl>
                                          </p:spTgt>
                                        </p:tgtEl>
                                      </p:cBhvr>
                                    </p:animEffect>
                                    <p:anim calcmode="lin" valueType="num">
                                      <p:cBhvr>
                                        <p:cTn id="16"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9">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9">
                                            <p:txEl>
                                              <p:pRg st="5" end="5"/>
                                            </p:txEl>
                                          </p:spTgt>
                                        </p:tgtEl>
                                        <p:attrNameLst>
                                          <p:attrName>style.visibility</p:attrName>
                                        </p:attrNameLst>
                                      </p:cBhvr>
                                      <p:to>
                                        <p:strVal val="visible"/>
                                      </p:to>
                                    </p:set>
                                    <p:animEffect transition="in" filter="fade">
                                      <p:cBhvr>
                                        <p:cTn id="20" dur="1000"/>
                                        <p:tgtEl>
                                          <p:spTgt spid="39">
                                            <p:txEl>
                                              <p:pRg st="5" end="5"/>
                                            </p:txEl>
                                          </p:spTgt>
                                        </p:tgtEl>
                                      </p:cBhvr>
                                    </p:animEffect>
                                    <p:anim calcmode="lin" valueType="num">
                                      <p:cBhvr>
                                        <p:cTn id="21" dur="1000" fill="hold"/>
                                        <p:tgtEl>
                                          <p:spTgt spid="39">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ppt_x"/>
                                          </p:val>
                                        </p:tav>
                                        <p:tav tm="100000">
                                          <p:val>
                                            <p:strVal val="#ppt_x"/>
                                          </p:val>
                                        </p:tav>
                                      </p:tavLst>
                                    </p:anim>
                                    <p:anim calcmode="lin" valueType="num">
                                      <p:cBhvr additive="base">
                                        <p:cTn id="3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44382">
            <a:off x="9384088" y="1725614"/>
            <a:ext cx="2381250" cy="2381250"/>
          </a:xfrm>
          <a:prstGeom prst="rect">
            <a:avLst/>
          </a:prstGeom>
        </p:spPr>
      </p:pic>
      <p:sp>
        <p:nvSpPr>
          <p:cNvPr id="2" name="Hộp Văn bản 1">
            <a:extLst>
              <a:ext uri="{FF2B5EF4-FFF2-40B4-BE49-F238E27FC236}">
                <a16:creationId xmlns:a16="http://schemas.microsoft.com/office/drawing/2014/main" id="{BC8CF07A-A9E6-AC08-4213-41F11E8DC8AB}"/>
              </a:ext>
            </a:extLst>
          </p:cNvPr>
          <p:cNvSpPr txBox="1"/>
          <p:nvPr/>
        </p:nvSpPr>
        <p:spPr>
          <a:xfrm>
            <a:off x="957943" y="1973498"/>
            <a:ext cx="8142514" cy="4064445"/>
          </a:xfrm>
          <a:prstGeom prst="rect">
            <a:avLst/>
          </a:prstGeom>
          <a:noFill/>
        </p:spPr>
        <p:txBody>
          <a:bodyPr wrap="square" rtlCol="0">
            <a:spAutoFit/>
          </a:bodyPr>
          <a:lstStyle/>
          <a:p>
            <a:pPr algn="just">
              <a:lnSpc>
                <a:spcPct val="107000"/>
              </a:lnSpc>
              <a:spcAft>
                <a:spcPts val="800"/>
              </a:spcAft>
            </a:pPr>
            <a:r>
              <a:rPr lang="nl-NL" sz="3200" b="1" dirty="0">
                <a:solidFill>
                  <a:schemeClr val="accent1">
                    <a:lumMod val="75000"/>
                  </a:schemeClr>
                </a:solidFill>
                <a:effectLst/>
                <a:latin typeface="Times New Roman" panose="02020603050405020304" pitchFamily="18" charset="0"/>
                <a:ea typeface="Calibri" panose="020F0502020204030204" pitchFamily="34" charset="0"/>
              </a:rPr>
              <a:t>-</a:t>
            </a:r>
            <a:r>
              <a:rPr lang="nl-NL" sz="3200" b="1" spc="-20" dirty="0">
                <a:solidFill>
                  <a:schemeClr val="accent1">
                    <a:lumMod val="75000"/>
                  </a:schemeClr>
                </a:solidFill>
                <a:effectLst/>
                <a:latin typeface="Times New Roman" panose="02020603050405020304" pitchFamily="18" charset="0"/>
                <a:ea typeface="Calibri" panose="020F0502020204030204" pitchFamily="34" charset="0"/>
              </a:rPr>
              <a:t> Tìm hiểu Kiến thức về chu kì bán rã của nguyên tố phóng xạ Urani, khoảng cách từ Trái đất đến Mặt trời, sử dụng máy tính bỏ túi thông qua các bài tập.</a:t>
            </a:r>
            <a:endParaRPr lang="en-US" sz="3200" b="1" dirty="0">
              <a:solidFill>
                <a:schemeClr val="accent1">
                  <a:lumMod val="75000"/>
                </a:schemeClr>
              </a:solidFill>
              <a:effectLst/>
              <a:latin typeface="Times New Roman" panose="02020603050405020304" pitchFamily="18" charset="0"/>
              <a:ea typeface="Calibri" panose="020F0502020204030204" pitchFamily="34" charset="0"/>
            </a:endParaRPr>
          </a:p>
          <a:p>
            <a:pPr>
              <a:lnSpc>
                <a:spcPct val="107000"/>
              </a:lnSpc>
              <a:spcAft>
                <a:spcPts val="800"/>
              </a:spcAft>
            </a:pPr>
            <a:r>
              <a:rPr lang="en-US" sz="3200" b="1" spc="-20" dirty="0">
                <a:solidFill>
                  <a:schemeClr val="accent1">
                    <a:lumMod val="75000"/>
                  </a:schemeClr>
                </a:solidFill>
                <a:latin typeface="Times New Roman" panose="02020603050405020304" pitchFamily="18" charset="0"/>
                <a:ea typeface="Calibri" panose="020F0502020204030204" pitchFamily="34" charset="0"/>
              </a:rPr>
              <a:t>-</a:t>
            </a:r>
            <a:r>
              <a:rPr lang="nl-NL" sz="3200" b="1" spc="-20" dirty="0">
                <a:solidFill>
                  <a:schemeClr val="accent1">
                    <a:lumMod val="75000"/>
                  </a:schemeClr>
                </a:solidFill>
                <a:effectLst/>
                <a:latin typeface="Times New Roman" panose="02020603050405020304" pitchFamily="18" charset="0"/>
                <a:ea typeface="Calibri" panose="020F0502020204030204" pitchFamily="34" charset="0"/>
              </a:rPr>
              <a:t>Hướng dẫn  </a:t>
            </a:r>
            <a:r>
              <a:rPr lang="nl-NL" sz="3200" b="1" dirty="0">
                <a:solidFill>
                  <a:schemeClr val="accent1">
                    <a:lumMod val="75000"/>
                  </a:schemeClr>
                </a:solidFill>
                <a:effectLst/>
                <a:latin typeface="Times New Roman" panose="02020603050405020304" pitchFamily="18" charset="0"/>
                <a:ea typeface="Calibri" panose="020F0502020204030204" pitchFamily="34" charset="0"/>
              </a:rPr>
              <a:t>Làm các bài tập : 4,7,8,9,10,11 và đọc “ Có thể em chưa biết”.</a:t>
            </a:r>
            <a:endParaRPr lang="en-US" sz="3200" b="1" dirty="0">
              <a:solidFill>
                <a:schemeClr val="accent1">
                  <a:lumMod val="75000"/>
                </a:schemeClr>
              </a:solidFill>
              <a:effectLst/>
              <a:latin typeface="Times New Roman" panose="02020603050405020304" pitchFamily="18" charset="0"/>
              <a:ea typeface="Calibri" panose="020F0502020204030204" pitchFamily="34" charset="0"/>
            </a:endParaRPr>
          </a:p>
          <a:p>
            <a:endParaRPr lang="en-US" sz="3200" dirty="0"/>
          </a:p>
        </p:txBody>
      </p:sp>
      <p:grpSp>
        <p:nvGrpSpPr>
          <p:cNvPr id="11" name="Group 9">
            <a:extLst>
              <a:ext uri="{FF2B5EF4-FFF2-40B4-BE49-F238E27FC236}">
                <a16:creationId xmlns:a16="http://schemas.microsoft.com/office/drawing/2014/main" id="{1A7321AD-F3C1-8230-2C60-99F0A9AB04DD}"/>
              </a:ext>
            </a:extLst>
          </p:cNvPr>
          <p:cNvGrpSpPr/>
          <p:nvPr/>
        </p:nvGrpSpPr>
        <p:grpSpPr>
          <a:xfrm rot="12637019">
            <a:off x="-2460220" y="-1707902"/>
            <a:ext cx="3136324" cy="6858000"/>
            <a:chOff x="9055676" y="0"/>
            <a:chExt cx="3136324" cy="6858000"/>
          </a:xfrm>
        </p:grpSpPr>
        <p:sp>
          <p:nvSpPr>
            <p:cNvPr id="12" name="Rectangle 3">
              <a:extLst>
                <a:ext uri="{FF2B5EF4-FFF2-40B4-BE49-F238E27FC236}">
                  <a16:creationId xmlns:a16="http://schemas.microsoft.com/office/drawing/2014/main" id="{5E94ED36-A17F-E3A4-90C8-9EA4AAA739BD}"/>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4">
              <a:extLst>
                <a:ext uri="{FF2B5EF4-FFF2-40B4-BE49-F238E27FC236}">
                  <a16:creationId xmlns:a16="http://schemas.microsoft.com/office/drawing/2014/main" id="{7FA29F6A-4907-E42B-0FB4-2762656C582D}"/>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5">
              <a:extLst>
                <a:ext uri="{FF2B5EF4-FFF2-40B4-BE49-F238E27FC236}">
                  <a16:creationId xmlns:a16="http://schemas.microsoft.com/office/drawing/2014/main" id="{4D3E94C5-5139-7A5D-E9E1-BAE8E76CA5A1}"/>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6">
              <a:extLst>
                <a:ext uri="{FF2B5EF4-FFF2-40B4-BE49-F238E27FC236}">
                  <a16:creationId xmlns:a16="http://schemas.microsoft.com/office/drawing/2014/main" id="{F9B318CF-27D3-97E2-BC37-7BB0C5A90DBF}"/>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7">
              <a:extLst>
                <a:ext uri="{FF2B5EF4-FFF2-40B4-BE49-F238E27FC236}">
                  <a16:creationId xmlns:a16="http://schemas.microsoft.com/office/drawing/2014/main" id="{A606BE97-9585-5C72-310F-85A6D6E09E84}"/>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4">
            <a:extLst>
              <a:ext uri="{FF2B5EF4-FFF2-40B4-BE49-F238E27FC236}">
                <a16:creationId xmlns:a16="http://schemas.microsoft.com/office/drawing/2014/main" id="{65C7B859-925B-649B-D32D-1359B7285863}"/>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HƯỚNG DẪN TỰ HỌC Ở NHÀ</a:t>
            </a:r>
          </a:p>
        </p:txBody>
      </p:sp>
    </p:spTree>
    <p:extLst>
      <p:ext uri="{BB962C8B-B14F-4D97-AF65-F5344CB8AC3E}">
        <p14:creationId xmlns:p14="http://schemas.microsoft.com/office/powerpoint/2010/main" val="126450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761039" y="2114470"/>
            <a:ext cx="9576354" cy="1342118"/>
          </a:xfrm>
        </p:spPr>
        <p:txBody>
          <a:bodyPr>
            <a:noAutofit/>
          </a:bodyPr>
          <a:lstStyle/>
          <a:p>
            <a:pPr algn="ctr"/>
            <a:r>
              <a:rPr lang="nl-NL" sz="4000" b="1" dirty="0">
                <a:solidFill>
                  <a:srgbClr val="0070C0"/>
                </a:solidFill>
                <a:latin typeface="Times New Roman" panose="02020603050405020304" pitchFamily="18" charset="0"/>
                <a:cs typeface="Times New Roman" panose="02020603050405020304" pitchFamily="18" charset="0"/>
              </a:rPr>
              <a:t>? </a:t>
            </a:r>
            <a:r>
              <a:rPr lang="vi-VN" sz="4000" dirty="0">
                <a:solidFill>
                  <a:srgbClr val="0070C0"/>
                </a:solidFill>
                <a:latin typeface="Times New Roman" panose="02020603050405020304" pitchFamily="18" charset="0"/>
                <a:cs typeface="Times New Roman" panose="02020603050405020304" pitchFamily="18" charset="0"/>
              </a:rPr>
              <a:t>Các công thức</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định</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nghĩa</a:t>
            </a:r>
            <a:r>
              <a:rPr lang="en-US" sz="4000" dirty="0">
                <a:solidFill>
                  <a:srgbClr val="0070C0"/>
                </a:solidFill>
                <a:latin typeface="Times New Roman" panose="02020603050405020304" pitchFamily="18" charset="0"/>
                <a:cs typeface="Times New Roman" panose="02020603050405020304" pitchFamily="18" charset="0"/>
              </a:rPr>
              <a:t>,</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các</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phép</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tính</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luỹ</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thừa</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với</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số</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mũ</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tự</a:t>
            </a:r>
            <a:r>
              <a:rPr lang="vi-VN" sz="4000" dirty="0">
                <a:solidFill>
                  <a:srgbClr val="0070C0"/>
                </a:solidFill>
                <a:latin typeface="Times New Roman" panose="02020603050405020304" pitchFamily="18" charset="0"/>
                <a:cs typeface="Times New Roman" panose="02020603050405020304" pitchFamily="18" charset="0"/>
              </a:rPr>
              <a:t> nhiên </a:t>
            </a:r>
            <a:r>
              <a:rPr lang="vi-VN" sz="4000" dirty="0" err="1">
                <a:solidFill>
                  <a:srgbClr val="0070C0"/>
                </a:solidFill>
                <a:latin typeface="Times New Roman" panose="02020603050405020304" pitchFamily="18" charset="0"/>
                <a:cs typeface="Times New Roman" panose="02020603050405020304" pitchFamily="18" charset="0"/>
              </a:rPr>
              <a:t>của</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một</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số</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hữu</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tỉ</a:t>
            </a:r>
            <a:r>
              <a:rPr lang="vi-VN" sz="4000" dirty="0">
                <a:solidFill>
                  <a:srgbClr val="0070C0"/>
                </a:solidFill>
                <a:latin typeface="Times New Roman" panose="02020603050405020304" pitchFamily="18" charset="0"/>
                <a:cs typeface="Times New Roman" panose="02020603050405020304" pitchFamily="18" charset="0"/>
              </a:rPr>
              <a:t>.</a:t>
            </a:r>
            <a:br>
              <a:rPr lang="en-US" sz="4000" dirty="0">
                <a:solidFill>
                  <a:srgbClr val="0070C0"/>
                </a:solidFill>
                <a:latin typeface="Times New Roman" panose="02020603050405020304" pitchFamily="18" charset="0"/>
                <a:cs typeface="Times New Roman" panose="02020603050405020304" pitchFamily="18" charset="0"/>
              </a:rPr>
            </a:br>
            <a:endParaRPr lang="en-US" sz="4000" b="1" dirty="0">
              <a:solidFill>
                <a:srgbClr val="0070C0"/>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1032012" y="-1890555"/>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Times New Roman" panose="02020603050405020304" pitchFamily="18" charset="0"/>
                <a:ea typeface="+mn-ea"/>
                <a:cs typeface="Times New Roman" panose="02020603050405020304" pitchFamily="18" charset="0"/>
              </a:rPr>
              <a:t>HOẠT ĐỘNG MỞ ĐẦU</a:t>
            </a:r>
            <a:endParaRPr kumimoji="0" lang="en-US" sz="2800" b="0" i="0" u="none" strike="noStrike" kern="1200" cap="none" spc="0" normalizeH="0" baseline="0" noProof="0" dirty="0">
              <a:ln>
                <a:noFill/>
              </a:ln>
              <a:solidFill>
                <a:srgbClr val="C55A11"/>
              </a:solidFill>
              <a:effectLst/>
              <a:uLnTx/>
              <a:uFillTx/>
              <a:latin typeface="Calibri" panose="020F0502020204030204"/>
              <a:ea typeface="+mn-ea"/>
              <a:cs typeface="+mn-cs"/>
            </a:endParaRPr>
          </a:p>
        </p:txBody>
      </p:sp>
      <p:sp>
        <p:nvSpPr>
          <p:cNvPr id="24" name="Content Placeholder 2">
            <a:extLst>
              <a:ext uri="{FF2B5EF4-FFF2-40B4-BE49-F238E27FC236}">
                <a16:creationId xmlns:a16="http://schemas.microsoft.com/office/drawing/2014/main" id="{E4F357F1-CE37-523E-CD97-C990358B8E40}"/>
              </a:ext>
            </a:extLst>
          </p:cNvPr>
          <p:cNvSpPr txBox="1">
            <a:spLocks/>
          </p:cNvSpPr>
          <p:nvPr/>
        </p:nvSpPr>
        <p:spPr>
          <a:xfrm>
            <a:off x="761039" y="4331476"/>
            <a:ext cx="9903861" cy="1342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Tahoma"/>
                <a:cs typeface="Times New Roman" panose="02020603050405020304" pitchFamily="18" charset="0"/>
              </a:rPr>
              <a:t>a)</a:t>
            </a:r>
            <a:r>
              <a:rPr kumimoji="0" lang="pt-BR"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Tahoma"/>
                <a:cs typeface="Times New Roman" panose="02020603050405020304" pitchFamily="18" charset="0"/>
              </a:rPr>
              <a:t> Định nghĩa: Với n     N*.</a:t>
            </a:r>
            <a:r>
              <a:rPr kumimoji="0" 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Tahoma"/>
                <a:cs typeface="Times New Roman" panose="02020603050405020304" pitchFamily="18" charset="0"/>
              </a:rPr>
              <a:t> </a:t>
            </a:r>
          </a:p>
        </p:txBody>
      </p:sp>
      <p:graphicFrame>
        <p:nvGraphicFramePr>
          <p:cNvPr id="11" name="Đối tượng 10">
            <a:extLst>
              <a:ext uri="{FF2B5EF4-FFF2-40B4-BE49-F238E27FC236}">
                <a16:creationId xmlns:a16="http://schemas.microsoft.com/office/drawing/2014/main" id="{0BB7A6E2-FFEC-FAB3-9266-8CEA8C8C671B}"/>
              </a:ext>
            </a:extLst>
          </p:cNvPr>
          <p:cNvGraphicFramePr>
            <a:graphicFrameLocks noChangeAspect="1"/>
          </p:cNvGraphicFramePr>
          <p:nvPr/>
        </p:nvGraphicFramePr>
        <p:xfrm>
          <a:off x="4272742" y="4459920"/>
          <a:ext cx="342900" cy="342900"/>
        </p:xfrm>
        <a:graphic>
          <a:graphicData uri="http://schemas.openxmlformats.org/presentationml/2006/ole">
            <mc:AlternateContent xmlns:mc="http://schemas.openxmlformats.org/markup-compatibility/2006">
              <mc:Choice xmlns:v="urn:schemas-microsoft-com:vml" Requires="v">
                <p:oleObj name="Equation" r:id="rId2" imgW="342921" imgH="343211" progId="Equation.DSMT4">
                  <p:embed/>
                </p:oleObj>
              </mc:Choice>
              <mc:Fallback>
                <p:oleObj name="Equation" r:id="rId2" imgW="342921" imgH="343211" progId="Equation.DSMT4">
                  <p:embed/>
                  <p:pic>
                    <p:nvPicPr>
                      <p:cNvPr id="11" name="Đối tượng 10">
                        <a:extLst>
                          <a:ext uri="{FF2B5EF4-FFF2-40B4-BE49-F238E27FC236}">
                            <a16:creationId xmlns:a16="http://schemas.microsoft.com/office/drawing/2014/main" id="{0BB7A6E2-FFEC-FAB3-9266-8CEA8C8C671B}"/>
                          </a:ext>
                        </a:extLst>
                      </p:cNvPr>
                      <p:cNvPicPr/>
                      <p:nvPr/>
                    </p:nvPicPr>
                    <p:blipFill>
                      <a:blip r:embed="rId3"/>
                      <a:stretch>
                        <a:fillRect/>
                      </a:stretch>
                    </p:blipFill>
                    <p:spPr>
                      <a:xfrm>
                        <a:off x="4272742" y="4459920"/>
                        <a:ext cx="342900" cy="342900"/>
                      </a:xfrm>
                      <a:prstGeom prst="rect">
                        <a:avLst/>
                      </a:prstGeom>
                    </p:spPr>
                  </p:pic>
                </p:oleObj>
              </mc:Fallback>
            </mc:AlternateContent>
          </a:graphicData>
        </a:graphic>
      </p:graphicFrame>
      <p:graphicFrame>
        <p:nvGraphicFramePr>
          <p:cNvPr id="13" name="Đối tượng 12">
            <a:extLst>
              <a:ext uri="{FF2B5EF4-FFF2-40B4-BE49-F238E27FC236}">
                <a16:creationId xmlns:a16="http://schemas.microsoft.com/office/drawing/2014/main" id="{96F34A68-F12A-BEB9-C20C-015FFD984787}"/>
              </a:ext>
            </a:extLst>
          </p:cNvPr>
          <p:cNvGraphicFramePr>
            <a:graphicFrameLocks noChangeAspect="1"/>
          </p:cNvGraphicFramePr>
          <p:nvPr/>
        </p:nvGraphicFramePr>
        <p:xfrm>
          <a:off x="5712969" y="4178575"/>
          <a:ext cx="4060612" cy="1835363"/>
        </p:xfrm>
        <a:graphic>
          <a:graphicData uri="http://schemas.openxmlformats.org/presentationml/2006/ole">
            <mc:AlternateContent xmlns:mc="http://schemas.openxmlformats.org/markup-compatibility/2006">
              <mc:Choice xmlns:v="urn:schemas-microsoft-com:vml" Requires="v">
                <p:oleObj name="Equation" r:id="rId4" imgW="3785806" imgH="1711731" progId="Equation.DSMT4">
                  <p:embed/>
                </p:oleObj>
              </mc:Choice>
              <mc:Fallback>
                <p:oleObj name="Equation" r:id="rId4" imgW="3785806" imgH="1711731" progId="Equation.DSMT4">
                  <p:embed/>
                  <p:pic>
                    <p:nvPicPr>
                      <p:cNvPr id="13" name="Đối tượng 12">
                        <a:extLst>
                          <a:ext uri="{FF2B5EF4-FFF2-40B4-BE49-F238E27FC236}">
                            <a16:creationId xmlns:a16="http://schemas.microsoft.com/office/drawing/2014/main" id="{96F34A68-F12A-BEB9-C20C-015FFD984787}"/>
                          </a:ext>
                        </a:extLst>
                      </p:cNvPr>
                      <p:cNvPicPr/>
                      <p:nvPr/>
                    </p:nvPicPr>
                    <p:blipFill>
                      <a:blip r:embed="rId5"/>
                      <a:stretch>
                        <a:fillRect/>
                      </a:stretch>
                    </p:blipFill>
                    <p:spPr>
                      <a:xfrm>
                        <a:off x="5712969" y="4178575"/>
                        <a:ext cx="4060612" cy="1835363"/>
                      </a:xfrm>
                      <a:prstGeom prst="rect">
                        <a:avLst/>
                      </a:prstGeom>
                    </p:spPr>
                  </p:pic>
                </p:oleObj>
              </mc:Fallback>
            </mc:AlternateContent>
          </a:graphicData>
        </a:graphic>
      </p:graphicFrame>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414686" y="777999"/>
            <a:ext cx="9576354" cy="1186244"/>
          </a:xfrm>
        </p:spPr>
        <p:txBody>
          <a:bodyPr>
            <a:noAutofit/>
          </a:bodyPr>
          <a:lstStyle/>
          <a:p>
            <a:pPr algn="ctr"/>
            <a:r>
              <a:rPr lang="nl-NL" sz="3200" b="1" dirty="0">
                <a:solidFill>
                  <a:srgbClr val="0070C0"/>
                </a:solidFill>
                <a:latin typeface="Times New Roman" panose="02020603050405020304" pitchFamily="18" charset="0"/>
                <a:cs typeface="Times New Roman" panose="02020603050405020304" pitchFamily="18" charset="0"/>
              </a:rPr>
              <a:t>?</a:t>
            </a:r>
            <a:r>
              <a:rPr lang="vi-VN" sz="3600" dirty="0" err="1">
                <a:solidFill>
                  <a:srgbClr val="0070C0"/>
                </a:solidFill>
              </a:rPr>
              <a:t>Các</a:t>
            </a:r>
            <a:r>
              <a:rPr lang="vi-VN" sz="3600" dirty="0">
                <a:solidFill>
                  <a:srgbClr val="0070C0"/>
                </a:solidFill>
              </a:rPr>
              <a:t> công </a:t>
            </a:r>
            <a:r>
              <a:rPr lang="vi-VN" sz="3600" dirty="0" err="1">
                <a:solidFill>
                  <a:srgbClr val="0070C0"/>
                </a:solidFill>
              </a:rPr>
              <a:t>thức</a:t>
            </a:r>
            <a:r>
              <a:rPr lang="vi-VN" sz="3600" dirty="0">
                <a:solidFill>
                  <a:srgbClr val="0070C0"/>
                </a:solidFill>
              </a:rPr>
              <a:t> </a:t>
            </a:r>
            <a:r>
              <a:rPr lang="vi-VN" sz="3600" dirty="0" err="1">
                <a:solidFill>
                  <a:srgbClr val="0070C0"/>
                </a:solidFill>
              </a:rPr>
              <a:t>các</a:t>
            </a:r>
            <a:r>
              <a:rPr lang="vi-VN" sz="3600" dirty="0">
                <a:solidFill>
                  <a:srgbClr val="0070C0"/>
                </a:solidFill>
              </a:rPr>
              <a:t> </a:t>
            </a:r>
            <a:r>
              <a:rPr lang="vi-VN" sz="3600" dirty="0" err="1">
                <a:solidFill>
                  <a:srgbClr val="0070C0"/>
                </a:solidFill>
              </a:rPr>
              <a:t>phép</a:t>
            </a:r>
            <a:r>
              <a:rPr lang="vi-VN" sz="3600" dirty="0">
                <a:solidFill>
                  <a:srgbClr val="0070C0"/>
                </a:solidFill>
              </a:rPr>
              <a:t> </a:t>
            </a:r>
            <a:r>
              <a:rPr lang="vi-VN" sz="3600" dirty="0" err="1">
                <a:solidFill>
                  <a:srgbClr val="0070C0"/>
                </a:solidFill>
              </a:rPr>
              <a:t>tính</a:t>
            </a:r>
            <a:r>
              <a:rPr lang="vi-VN" sz="3600" dirty="0">
                <a:solidFill>
                  <a:srgbClr val="0070C0"/>
                </a:solidFill>
              </a:rPr>
              <a:t> </a:t>
            </a:r>
            <a:r>
              <a:rPr lang="vi-VN" sz="3600" dirty="0" err="1">
                <a:solidFill>
                  <a:srgbClr val="0070C0"/>
                </a:solidFill>
              </a:rPr>
              <a:t>luỹ</a:t>
            </a:r>
            <a:r>
              <a:rPr lang="vi-VN" sz="3600" dirty="0">
                <a:solidFill>
                  <a:srgbClr val="0070C0"/>
                </a:solidFill>
              </a:rPr>
              <a:t> </a:t>
            </a:r>
            <a:r>
              <a:rPr lang="vi-VN" sz="3600" dirty="0" err="1">
                <a:solidFill>
                  <a:srgbClr val="0070C0"/>
                </a:solidFill>
              </a:rPr>
              <a:t>thừa</a:t>
            </a:r>
            <a:r>
              <a:rPr lang="vi-VN" sz="3600" dirty="0">
                <a:solidFill>
                  <a:srgbClr val="0070C0"/>
                </a:solidFill>
              </a:rPr>
              <a:t> </a:t>
            </a:r>
            <a:r>
              <a:rPr lang="vi-VN" sz="3600" dirty="0" err="1">
                <a:solidFill>
                  <a:srgbClr val="0070C0"/>
                </a:solidFill>
              </a:rPr>
              <a:t>với</a:t>
            </a:r>
            <a:r>
              <a:rPr lang="vi-VN" sz="3600" dirty="0">
                <a:solidFill>
                  <a:srgbClr val="0070C0"/>
                </a:solidFill>
              </a:rPr>
              <a:t> </a:t>
            </a:r>
            <a:r>
              <a:rPr lang="vi-VN" sz="3600" dirty="0" err="1">
                <a:solidFill>
                  <a:srgbClr val="0070C0"/>
                </a:solidFill>
              </a:rPr>
              <a:t>số</a:t>
            </a:r>
            <a:r>
              <a:rPr lang="vi-VN" sz="3600" dirty="0">
                <a:solidFill>
                  <a:srgbClr val="0070C0"/>
                </a:solidFill>
              </a:rPr>
              <a:t> </a:t>
            </a:r>
            <a:r>
              <a:rPr lang="vi-VN" sz="3600" dirty="0" err="1">
                <a:solidFill>
                  <a:srgbClr val="0070C0"/>
                </a:solidFill>
              </a:rPr>
              <a:t>mũ</a:t>
            </a:r>
            <a:r>
              <a:rPr lang="vi-VN" sz="3600" dirty="0">
                <a:solidFill>
                  <a:srgbClr val="0070C0"/>
                </a:solidFill>
              </a:rPr>
              <a:t> </a:t>
            </a:r>
            <a:r>
              <a:rPr lang="vi-VN" sz="3600" dirty="0" err="1">
                <a:solidFill>
                  <a:srgbClr val="0070C0"/>
                </a:solidFill>
              </a:rPr>
              <a:t>tự</a:t>
            </a:r>
            <a:r>
              <a:rPr lang="vi-VN" sz="3600" dirty="0">
                <a:solidFill>
                  <a:srgbClr val="0070C0"/>
                </a:solidFill>
              </a:rPr>
              <a:t> nhiên </a:t>
            </a:r>
            <a:r>
              <a:rPr lang="vi-VN" sz="3600" dirty="0" err="1">
                <a:solidFill>
                  <a:srgbClr val="0070C0"/>
                </a:solidFill>
              </a:rPr>
              <a:t>của</a:t>
            </a:r>
            <a:r>
              <a:rPr lang="vi-VN" sz="3600" dirty="0">
                <a:solidFill>
                  <a:srgbClr val="0070C0"/>
                </a:solidFill>
              </a:rPr>
              <a:t> </a:t>
            </a:r>
            <a:r>
              <a:rPr lang="vi-VN" sz="3600" dirty="0" err="1">
                <a:solidFill>
                  <a:srgbClr val="0070C0"/>
                </a:solidFill>
              </a:rPr>
              <a:t>một</a:t>
            </a:r>
            <a:r>
              <a:rPr lang="vi-VN" sz="3600" dirty="0">
                <a:solidFill>
                  <a:srgbClr val="0070C0"/>
                </a:solidFill>
              </a:rPr>
              <a:t> </a:t>
            </a:r>
            <a:r>
              <a:rPr lang="vi-VN" sz="3600" dirty="0" err="1">
                <a:solidFill>
                  <a:srgbClr val="0070C0"/>
                </a:solidFill>
              </a:rPr>
              <a:t>số</a:t>
            </a:r>
            <a:r>
              <a:rPr lang="vi-VN" sz="3600" dirty="0">
                <a:solidFill>
                  <a:srgbClr val="0070C0"/>
                </a:solidFill>
              </a:rPr>
              <a:t> </a:t>
            </a:r>
            <a:r>
              <a:rPr lang="vi-VN" sz="3600" dirty="0" err="1">
                <a:solidFill>
                  <a:srgbClr val="0070C0"/>
                </a:solidFill>
              </a:rPr>
              <a:t>hữu</a:t>
            </a:r>
            <a:r>
              <a:rPr lang="vi-VN" sz="3600" dirty="0">
                <a:solidFill>
                  <a:srgbClr val="0070C0"/>
                </a:solidFill>
              </a:rPr>
              <a:t> </a:t>
            </a:r>
            <a:r>
              <a:rPr lang="vi-VN" sz="3600" dirty="0" err="1">
                <a:solidFill>
                  <a:srgbClr val="0070C0"/>
                </a:solidFill>
              </a:rPr>
              <a:t>tỉ</a:t>
            </a:r>
            <a:r>
              <a:rPr lang="vi-VN" sz="3600" dirty="0">
                <a:solidFill>
                  <a:srgbClr val="0070C0"/>
                </a:solidFill>
              </a:rPr>
              <a:t>.</a:t>
            </a:r>
            <a:br>
              <a:rPr lang="en-US" sz="3600" dirty="0">
                <a:solidFill>
                  <a:srgbClr val="0070C0"/>
                </a:solidFill>
              </a:rPr>
            </a:b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718435" y="1705118"/>
            <a:ext cx="8378529" cy="1342118"/>
          </a:xfrm>
        </p:spPr>
        <p:txBody>
          <a:bodyPr vert="horz" lIns="91440" tIns="45720" rIns="91440" bIns="45720" rtlCol="0" anchor="t">
            <a:normAutofit/>
          </a:bodyPr>
          <a:lstStyle/>
          <a:p>
            <a:pPr marL="0" indent="0">
              <a:buNone/>
            </a:pPr>
            <a:r>
              <a:rPr lang="en-US" sz="3200" dirty="0">
                <a:solidFill>
                  <a:srgbClr val="1F4E79"/>
                </a:solidFill>
                <a:latin typeface="Times New Roman" panose="02020603050405020304" pitchFamily="18" charset="0"/>
                <a:ea typeface="Tahoma"/>
                <a:cs typeface="Times New Roman" panose="02020603050405020304" pitchFamily="18" charset="0"/>
              </a:rPr>
              <a:t>b) </a:t>
            </a:r>
            <a:r>
              <a:rPr lang="vi-VN" sz="3200" dirty="0" err="1">
                <a:solidFill>
                  <a:srgbClr val="1F4E79"/>
                </a:solidFill>
                <a:latin typeface="Times New Roman" panose="02020603050405020304" pitchFamily="18" charset="0"/>
                <a:cs typeface="Times New Roman" panose="02020603050405020304" pitchFamily="18" charset="0"/>
              </a:rPr>
              <a:t>Tích</a:t>
            </a:r>
            <a:r>
              <a:rPr lang="vi-VN" sz="3200" dirty="0">
                <a:solidFill>
                  <a:srgbClr val="1F4E79"/>
                </a:solidFill>
                <a:latin typeface="Times New Roman" panose="02020603050405020304" pitchFamily="18" charset="0"/>
                <a:cs typeface="Times New Roman" panose="02020603050405020304" pitchFamily="18" charset="0"/>
              </a:rPr>
              <a:t> </a:t>
            </a:r>
            <a:r>
              <a:rPr lang="vi-VN" sz="3200" dirty="0" err="1">
                <a:solidFill>
                  <a:srgbClr val="1F4E79"/>
                </a:solidFill>
                <a:latin typeface="Times New Roman" panose="02020603050405020304" pitchFamily="18" charset="0"/>
                <a:cs typeface="Times New Roman" panose="02020603050405020304" pitchFamily="18" charset="0"/>
              </a:rPr>
              <a:t>và</a:t>
            </a:r>
            <a:r>
              <a:rPr lang="vi-VN" sz="3200" dirty="0">
                <a:solidFill>
                  <a:srgbClr val="1F4E79"/>
                </a:solidFill>
                <a:latin typeface="Times New Roman" panose="02020603050405020304" pitchFamily="18" charset="0"/>
                <a:cs typeface="Times New Roman" panose="02020603050405020304" pitchFamily="18" charset="0"/>
              </a:rPr>
              <a:t> thương </a:t>
            </a:r>
            <a:r>
              <a:rPr lang="vi-VN" sz="3200" dirty="0" err="1">
                <a:solidFill>
                  <a:srgbClr val="1F4E79"/>
                </a:solidFill>
                <a:latin typeface="Times New Roman" panose="02020603050405020304" pitchFamily="18" charset="0"/>
                <a:cs typeface="Times New Roman" panose="02020603050405020304" pitchFamily="18" charset="0"/>
              </a:rPr>
              <a:t>của</a:t>
            </a:r>
            <a:r>
              <a:rPr lang="vi-VN" sz="3200" dirty="0">
                <a:solidFill>
                  <a:srgbClr val="1F4E79"/>
                </a:solidFill>
                <a:latin typeface="Times New Roman" panose="02020603050405020304" pitchFamily="18" charset="0"/>
                <a:cs typeface="Times New Roman" panose="02020603050405020304" pitchFamily="18" charset="0"/>
              </a:rPr>
              <a:t> hai </a:t>
            </a:r>
            <a:r>
              <a:rPr lang="vi-VN" sz="3200" dirty="0" err="1">
                <a:solidFill>
                  <a:srgbClr val="1F4E79"/>
                </a:solidFill>
                <a:latin typeface="Times New Roman" panose="02020603050405020304" pitchFamily="18" charset="0"/>
                <a:cs typeface="Times New Roman" panose="02020603050405020304" pitchFamily="18" charset="0"/>
              </a:rPr>
              <a:t>luỹ</a:t>
            </a:r>
            <a:r>
              <a:rPr lang="vi-VN" sz="3200" dirty="0">
                <a:solidFill>
                  <a:srgbClr val="1F4E79"/>
                </a:solidFill>
                <a:latin typeface="Times New Roman" panose="02020603050405020304" pitchFamily="18" charset="0"/>
                <a:cs typeface="Times New Roman" panose="02020603050405020304" pitchFamily="18" charset="0"/>
              </a:rPr>
              <a:t> </a:t>
            </a:r>
            <a:r>
              <a:rPr lang="vi-VN" sz="3200" dirty="0" err="1">
                <a:solidFill>
                  <a:srgbClr val="1F4E79"/>
                </a:solidFill>
                <a:latin typeface="Times New Roman" panose="02020603050405020304" pitchFamily="18" charset="0"/>
                <a:cs typeface="Times New Roman" panose="02020603050405020304" pitchFamily="18" charset="0"/>
              </a:rPr>
              <a:t>thừa</a:t>
            </a:r>
            <a:r>
              <a:rPr lang="vi-VN" sz="3200" dirty="0">
                <a:solidFill>
                  <a:srgbClr val="1F4E79"/>
                </a:solidFill>
                <a:latin typeface="Times New Roman" panose="02020603050405020304" pitchFamily="18" charset="0"/>
                <a:cs typeface="Times New Roman" panose="02020603050405020304" pitchFamily="18" charset="0"/>
              </a:rPr>
              <a:t> </a:t>
            </a:r>
            <a:r>
              <a:rPr lang="vi-VN" sz="3200" dirty="0" err="1">
                <a:solidFill>
                  <a:srgbClr val="1F4E79"/>
                </a:solidFill>
                <a:latin typeface="Times New Roman" panose="02020603050405020304" pitchFamily="18" charset="0"/>
                <a:cs typeface="Times New Roman" panose="02020603050405020304" pitchFamily="18" charset="0"/>
              </a:rPr>
              <a:t>cùng</a:t>
            </a:r>
            <a:r>
              <a:rPr lang="vi-VN" sz="3200" dirty="0">
                <a:solidFill>
                  <a:srgbClr val="1F4E79"/>
                </a:solidFill>
                <a:latin typeface="Times New Roman" panose="02020603050405020304" pitchFamily="18" charset="0"/>
                <a:cs typeface="Times New Roman" panose="02020603050405020304" pitchFamily="18" charset="0"/>
              </a:rPr>
              <a:t> cơ </a:t>
            </a:r>
            <a:r>
              <a:rPr lang="vi-VN" sz="3200" dirty="0" err="1">
                <a:solidFill>
                  <a:srgbClr val="1F4E79"/>
                </a:solidFill>
                <a:latin typeface="Times New Roman" panose="02020603050405020304" pitchFamily="18" charset="0"/>
                <a:cs typeface="Times New Roman" panose="02020603050405020304" pitchFamily="18" charset="0"/>
              </a:rPr>
              <a:t>số</a:t>
            </a:r>
            <a:r>
              <a:rPr lang="vi-VN" sz="3200" dirty="0">
                <a:solidFill>
                  <a:srgbClr val="1F4E79"/>
                </a:solidFill>
                <a:latin typeface="Times New Roman" panose="02020603050405020304" pitchFamily="18" charset="0"/>
                <a:cs typeface="Times New Roman" panose="02020603050405020304" pitchFamily="18" charset="0"/>
              </a:rPr>
              <a:t>:</a:t>
            </a:r>
            <a:r>
              <a:rPr lang="en-US" sz="3200" dirty="0">
                <a:solidFill>
                  <a:srgbClr val="1F4E79"/>
                </a:solidFill>
                <a:latin typeface="Times New Roman" panose="02020603050405020304" pitchFamily="18" charset="0"/>
                <a:ea typeface="Tahoma"/>
                <a:cs typeface="Times New Roman" panose="02020603050405020304" pitchFamily="18" charset="0"/>
              </a:rPr>
              <a:t>   	</a:t>
            </a:r>
          </a:p>
          <a:p>
            <a:pPr marL="1371600" lvl="3" indent="0">
              <a:buNone/>
            </a:pPr>
            <a:endParaRPr lang="en-US" sz="3200" dirty="0">
              <a:solidFill>
                <a:schemeClr val="accent5">
                  <a:lumMod val="50000"/>
                </a:schemeClr>
              </a:solidFill>
              <a:latin typeface="Times New Roman" panose="02020603050405020304" pitchFamily="18" charset="0"/>
              <a:ea typeface="Tahoma"/>
              <a:cs typeface="Times New Roman" panose="02020603050405020304" pitchFamily="18"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891255" y="3879170"/>
            <a:ext cx="9903861" cy="8030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Tahoma"/>
                <a:cs typeface="Times New Roman" panose="02020603050405020304" pitchFamily="18" charset="0"/>
              </a:rPr>
              <a:t>* </a:t>
            </a:r>
            <a:r>
              <a:rPr kumimoji="0" lang="en-US" sz="3200" b="0" i="0" u="none" strike="noStrike" kern="1200" cap="none" spc="0" normalizeH="0" baseline="0" noProof="0" dirty="0" err="1">
                <a:ln>
                  <a:noFill/>
                </a:ln>
                <a:solidFill>
                  <a:srgbClr val="1F4E79"/>
                </a:solidFill>
                <a:effectLst/>
                <a:uLnTx/>
                <a:uFillTx/>
                <a:latin typeface="Times New Roman" panose="02020603050405020304" pitchFamily="18" charset="0"/>
                <a:ea typeface="+mn-ea"/>
                <a:cs typeface="Times New Roman" panose="02020603050405020304" pitchFamily="18" charset="0"/>
              </a:rPr>
              <a:t>Quy</a:t>
            </a:r>
            <a:r>
              <a:rPr kumimoji="0" lang="en-US" sz="3200" b="0" i="0" u="none" strike="noStrike" kern="1200" cap="none" spc="0" normalizeH="0" baseline="0" noProof="0" dirty="0">
                <a:ln>
                  <a:noFill/>
                </a:ln>
                <a:solidFill>
                  <a:srgbClr val="1F4E79"/>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1F4E79"/>
                </a:solidFill>
                <a:effectLst/>
                <a:uLnTx/>
                <a:uFillTx/>
                <a:latin typeface="Times New Roman" panose="02020603050405020304" pitchFamily="18" charset="0"/>
                <a:ea typeface="+mn-ea"/>
                <a:cs typeface="Times New Roman" panose="02020603050405020304" pitchFamily="18" charset="0"/>
              </a:rPr>
              <a:t>ước</a:t>
            </a:r>
            <a:r>
              <a:rPr kumimoji="0" lang="en-US" sz="3200" b="0" i="0" u="none" strike="noStrike" kern="1200" cap="none" spc="0" normalizeH="0" baseline="0" noProof="0" dirty="0">
                <a:ln>
                  <a:noFill/>
                </a:ln>
                <a:solidFill>
                  <a:srgbClr val="1F4E79"/>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1F4E79"/>
              </a:solidFill>
              <a:effectLst/>
              <a:uLnTx/>
              <a:uFillTx/>
              <a:latin typeface="Times New Roman" panose="02020603050405020304" pitchFamily="18" charset="0"/>
              <a:ea typeface="Tahoma"/>
              <a:cs typeface="Times New Roman" panose="02020603050405020304" pitchFamily="18" charset="0"/>
            </a:endParaRP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1249939" y="-2216254"/>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Times New Roman" panose="02020603050405020304" pitchFamily="18" charset="0"/>
                <a:ea typeface="+mn-ea"/>
                <a:cs typeface="Times New Roman" panose="02020603050405020304" pitchFamily="18" charset="0"/>
              </a:rPr>
              <a:t>HOẠT ĐỘNG MỞ ĐẦU</a:t>
            </a:r>
            <a:endParaRPr kumimoji="0" lang="en-US" sz="2800" b="0" i="0" u="none" strike="noStrike" kern="1200" cap="none" spc="0" normalizeH="0" baseline="0" noProof="0" dirty="0">
              <a:ln>
                <a:noFill/>
              </a:ln>
              <a:solidFill>
                <a:srgbClr val="C55A11"/>
              </a:solidFill>
              <a:effectLst/>
              <a:uLnTx/>
              <a:uFillTx/>
              <a:latin typeface="Calibri" panose="020F0502020204030204"/>
              <a:ea typeface="+mn-ea"/>
              <a:cs typeface="+mn-cs"/>
            </a:endParaRPr>
          </a:p>
        </p:txBody>
      </p:sp>
      <p:graphicFrame>
        <p:nvGraphicFramePr>
          <p:cNvPr id="17" name="Đối tượng 16">
            <a:extLst>
              <a:ext uri="{FF2B5EF4-FFF2-40B4-BE49-F238E27FC236}">
                <a16:creationId xmlns:a16="http://schemas.microsoft.com/office/drawing/2014/main" id="{788C79CC-BADC-033A-8957-9B34B6E33CBA}"/>
              </a:ext>
            </a:extLst>
          </p:cNvPr>
          <p:cNvGraphicFramePr>
            <a:graphicFrameLocks noChangeAspect="1"/>
          </p:cNvGraphicFramePr>
          <p:nvPr/>
        </p:nvGraphicFramePr>
        <p:xfrm>
          <a:off x="2178130" y="2240406"/>
          <a:ext cx="6717919" cy="1501211"/>
        </p:xfrm>
        <a:graphic>
          <a:graphicData uri="http://schemas.openxmlformats.org/presentationml/2006/ole">
            <mc:AlternateContent xmlns:mc="http://schemas.openxmlformats.org/markup-compatibility/2006">
              <mc:Choice xmlns:v="urn:schemas-microsoft-com:vml" Requires="v">
                <p:oleObj name="Equation" r:id="rId3" imgW="2273040" imgH="507960" progId="Equation.DSMT4">
                  <p:embed/>
                </p:oleObj>
              </mc:Choice>
              <mc:Fallback>
                <p:oleObj name="Equation" r:id="rId3" imgW="2273040" imgH="507960" progId="Equation.DSMT4">
                  <p:embed/>
                  <p:pic>
                    <p:nvPicPr>
                      <p:cNvPr id="17" name="Đối tượng 16">
                        <a:extLst>
                          <a:ext uri="{FF2B5EF4-FFF2-40B4-BE49-F238E27FC236}">
                            <a16:creationId xmlns:a16="http://schemas.microsoft.com/office/drawing/2014/main" id="{788C79CC-BADC-033A-8957-9B34B6E33CBA}"/>
                          </a:ext>
                        </a:extLst>
                      </p:cNvPr>
                      <p:cNvPicPr/>
                      <p:nvPr/>
                    </p:nvPicPr>
                    <p:blipFill>
                      <a:blip r:embed="rId4"/>
                      <a:stretch>
                        <a:fillRect/>
                      </a:stretch>
                    </p:blipFill>
                    <p:spPr>
                      <a:xfrm>
                        <a:off x="2178130" y="2240406"/>
                        <a:ext cx="6717919" cy="1501211"/>
                      </a:xfrm>
                      <a:prstGeom prst="rect">
                        <a:avLst/>
                      </a:prstGeom>
                    </p:spPr>
                  </p:pic>
                </p:oleObj>
              </mc:Fallback>
            </mc:AlternateContent>
          </a:graphicData>
        </a:graphic>
      </p:graphicFrame>
      <p:graphicFrame>
        <p:nvGraphicFramePr>
          <p:cNvPr id="25" name="Đối tượng 24">
            <a:extLst>
              <a:ext uri="{FF2B5EF4-FFF2-40B4-BE49-F238E27FC236}">
                <a16:creationId xmlns:a16="http://schemas.microsoft.com/office/drawing/2014/main" id="{120C360E-EC41-28E6-2752-2897F5B6DE97}"/>
              </a:ext>
            </a:extLst>
          </p:cNvPr>
          <p:cNvGraphicFramePr>
            <a:graphicFrameLocks noChangeAspect="1"/>
          </p:cNvGraphicFramePr>
          <p:nvPr>
            <p:extLst>
              <p:ext uri="{D42A27DB-BD31-4B8C-83A1-F6EECF244321}">
                <p14:modId xmlns:p14="http://schemas.microsoft.com/office/powerpoint/2010/main" val="3124112494"/>
              </p:ext>
            </p:extLst>
          </p:nvPr>
        </p:nvGraphicFramePr>
        <p:xfrm>
          <a:off x="3360738" y="3765550"/>
          <a:ext cx="2651125" cy="803275"/>
        </p:xfrm>
        <a:graphic>
          <a:graphicData uri="http://schemas.openxmlformats.org/presentationml/2006/ole">
            <mc:AlternateContent xmlns:mc="http://schemas.openxmlformats.org/markup-compatibility/2006">
              <mc:Choice xmlns:v="urn:schemas-microsoft-com:vml" Requires="v">
                <p:oleObj name="Equation" r:id="rId5" imgW="838080" imgH="253800" progId="Equation.DSMT4">
                  <p:embed/>
                </p:oleObj>
              </mc:Choice>
              <mc:Fallback>
                <p:oleObj name="Equation" r:id="rId5" imgW="838080" imgH="253800" progId="Equation.DSMT4">
                  <p:embed/>
                  <p:pic>
                    <p:nvPicPr>
                      <p:cNvPr id="25" name="Đối tượng 24">
                        <a:extLst>
                          <a:ext uri="{FF2B5EF4-FFF2-40B4-BE49-F238E27FC236}">
                            <a16:creationId xmlns:a16="http://schemas.microsoft.com/office/drawing/2014/main" id="{120C360E-EC41-28E6-2752-2897F5B6DE97}"/>
                          </a:ext>
                        </a:extLst>
                      </p:cNvPr>
                      <p:cNvPicPr/>
                      <p:nvPr/>
                    </p:nvPicPr>
                    <p:blipFill>
                      <a:blip r:embed="rId6"/>
                      <a:stretch>
                        <a:fillRect/>
                      </a:stretch>
                    </p:blipFill>
                    <p:spPr>
                      <a:xfrm>
                        <a:off x="3360738" y="3765550"/>
                        <a:ext cx="2651125" cy="803275"/>
                      </a:xfrm>
                      <a:prstGeom prst="rect">
                        <a:avLst/>
                      </a:prstGeom>
                    </p:spPr>
                  </p:pic>
                </p:oleObj>
              </mc:Fallback>
            </mc:AlternateContent>
          </a:graphicData>
        </a:graphic>
      </p:graphicFrame>
      <p:sp>
        <p:nvSpPr>
          <p:cNvPr id="7" name="Rectangle 2">
            <a:extLst>
              <a:ext uri="{FF2B5EF4-FFF2-40B4-BE49-F238E27FC236}">
                <a16:creationId xmlns:a16="http://schemas.microsoft.com/office/drawing/2014/main" id="{C4364B78-F3DF-45F5-2C57-9E7EC3CCB6B8}"/>
              </a:ext>
            </a:extLst>
          </p:cNvPr>
          <p:cNvSpPr>
            <a:spLocks noChangeArrowheads="1"/>
          </p:cNvSpPr>
          <p:nvPr/>
        </p:nvSpPr>
        <p:spPr bwMode="auto">
          <a:xfrm>
            <a:off x="716878" y="4848730"/>
            <a:ext cx="1059128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kumimoji="0" lang="en-US" altLang="en-US" sz="3200" b="0"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Luỹ</a:t>
            </a:r>
            <a:r>
              <a:rPr kumimoji="0" lang="en-US" alt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luỹ</a:t>
            </a:r>
            <a:r>
              <a:rPr kumimoji="0" lang="en-US" alt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thừa</a:t>
            </a:r>
            <a:r>
              <a:rPr kumimoji="0" lang="en-US" alt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8" name="Đối tượng 7">
            <a:extLst>
              <a:ext uri="{FF2B5EF4-FFF2-40B4-BE49-F238E27FC236}">
                <a16:creationId xmlns:a16="http://schemas.microsoft.com/office/drawing/2014/main" id="{5B8FC41D-3A24-15B5-995F-CCB26004D720}"/>
              </a:ext>
            </a:extLst>
          </p:cNvPr>
          <p:cNvGraphicFramePr>
            <a:graphicFrameLocks noChangeAspect="1"/>
          </p:cNvGraphicFramePr>
          <p:nvPr>
            <p:extLst>
              <p:ext uri="{D42A27DB-BD31-4B8C-83A1-F6EECF244321}">
                <p14:modId xmlns:p14="http://schemas.microsoft.com/office/powerpoint/2010/main" val="867850449"/>
              </p:ext>
            </p:extLst>
          </p:nvPr>
        </p:nvGraphicFramePr>
        <p:xfrm>
          <a:off x="2705100" y="5640388"/>
          <a:ext cx="3883025" cy="849312"/>
        </p:xfrm>
        <a:graphic>
          <a:graphicData uri="http://schemas.openxmlformats.org/presentationml/2006/ole">
            <mc:AlternateContent xmlns:mc="http://schemas.openxmlformats.org/markup-compatibility/2006">
              <mc:Choice xmlns:v="urn:schemas-microsoft-com:vml" Requires="v">
                <p:oleObj name="Equation" r:id="rId7" imgW="1434960" imgH="304560" progId="Equation.DSMT4">
                  <p:embed/>
                </p:oleObj>
              </mc:Choice>
              <mc:Fallback>
                <p:oleObj name="Equation" r:id="rId7" imgW="1434960" imgH="304560" progId="Equation.DSMT4">
                  <p:embed/>
                  <p:pic>
                    <p:nvPicPr>
                      <p:cNvPr id="8" name="Đối tượng 7">
                        <a:extLst>
                          <a:ext uri="{FF2B5EF4-FFF2-40B4-BE49-F238E27FC236}">
                            <a16:creationId xmlns:a16="http://schemas.microsoft.com/office/drawing/2014/main" id="{5B8FC41D-3A24-15B5-995F-CCB26004D720}"/>
                          </a:ext>
                        </a:extLst>
                      </p:cNvPr>
                      <p:cNvPicPr>
                        <a:picLocks noChangeAspect="1" noChangeArrowheads="1"/>
                      </p:cNvPicPr>
                      <p:nvPr/>
                    </p:nvPicPr>
                    <p:blipFill>
                      <a:blip r:embed="rId8"/>
                      <a:srcRect/>
                      <a:stretch>
                        <a:fillRect/>
                      </a:stretch>
                    </p:blipFill>
                    <p:spPr bwMode="auto">
                      <a:xfrm>
                        <a:off x="2705100" y="5640388"/>
                        <a:ext cx="3883025" cy="849312"/>
                      </a:xfrm>
                      <a:prstGeom prst="rect">
                        <a:avLst/>
                      </a:prstGeom>
                      <a:noFill/>
                    </p:spPr>
                  </p:pic>
                </p:oleObj>
              </mc:Fallback>
            </mc:AlternateContent>
          </a:graphicData>
        </a:graphic>
      </p:graphicFrame>
    </p:spTree>
    <p:extLst>
      <p:ext uri="{BB962C8B-B14F-4D97-AF65-F5344CB8AC3E}">
        <p14:creationId xmlns:p14="http://schemas.microsoft.com/office/powerpoint/2010/main" val="1222170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9"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5829514" y="1118428"/>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algn="ctr"/>
              <a:r>
                <a:rPr lang="en-GB" sz="3200" b="1" dirty="0">
                  <a:latin typeface="Tahoma" panose="020B0604030504040204" pitchFamily="34" charset="0"/>
                  <a:ea typeface="Tahoma" panose="020B0604030504040204" pitchFamily="34" charset="0"/>
                  <a:cs typeface="Tahoma" panose="020B0604030504040204" pitchFamily="34" charset="0"/>
                </a:rPr>
                <a:t>30</a:t>
              </a:r>
              <a:endParaRPr lang="vi-VN" sz="3200"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algn="ctr"/>
              <a:r>
                <a:rPr lang="en-GB"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40</a:t>
              </a:r>
              <a:endParaRPr lang="vi-VN"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algn="ctr"/>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algn="ctr"/>
              <a:r>
                <a:rPr lang="en-GB" sz="3200" b="1" dirty="0">
                  <a:latin typeface="Tahoma" panose="020B0604030504040204" pitchFamily="34" charset="0"/>
                  <a:ea typeface="Tahoma" panose="020B0604030504040204" pitchFamily="34" charset="0"/>
                  <a:cs typeface="Tahoma" panose="020B0604030504040204" pitchFamily="34" charset="0"/>
                </a:rPr>
                <a:t>10</a:t>
              </a:r>
              <a:endParaRPr lang="vi-VN" sz="32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algn="ctr"/>
              <a:r>
                <a:rPr lang="en-GB" sz="3200" b="1" dirty="0">
                  <a:latin typeface="Tahoma" panose="020B0604030504040204" pitchFamily="34" charset="0"/>
                  <a:ea typeface="Tahoma" panose="020B0604030504040204" pitchFamily="34" charset="0"/>
                  <a:cs typeface="Tahoma" panose="020B0604030504040204" pitchFamily="34" charset="0"/>
                </a:rPr>
                <a:t>50</a:t>
              </a:r>
              <a:endParaRPr lang="vi-VN" sz="32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algn="ctr"/>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60</a:t>
              </a:r>
              <a:endPar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algn="ctr"/>
              <a:r>
                <a:rPr lang="en-GB" sz="3200" b="1" dirty="0">
                  <a:latin typeface="Tahoma" panose="020B0604030504040204" pitchFamily="34" charset="0"/>
                  <a:ea typeface="Tahoma" panose="020B0604030504040204" pitchFamily="34" charset="0"/>
                  <a:cs typeface="Tahoma" panose="020B0604030504040204" pitchFamily="34" charset="0"/>
                </a:rPr>
                <a:t>70</a:t>
              </a:r>
              <a:endParaRPr lang="vi-VN" sz="3200" b="1"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algn="ctr"/>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80</a:t>
              </a:r>
              <a:endPar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quay dung"/>
          <p:cNvSpPr/>
          <p:nvPr/>
        </p:nvSpPr>
        <p:spPr>
          <a:xfrm>
            <a:off x="9289345" y="193403"/>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imes New Roman" panose="02020603050405020304" pitchFamily="18" charset="0"/>
                <a:ea typeface="Tahoma" panose="020B0604030504040204" pitchFamily="34" charset="0"/>
                <a:cs typeface="Times New Roman" panose="02020603050405020304" pitchFamily="18" charset="0"/>
              </a:rPr>
              <a:t>QUAY</a:t>
            </a:r>
            <a:endParaRPr lang="vi-VN"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6" name="Rounded Rectangle 25">
            <a:hlinkClick r:id="rId6" action="ppaction://hlinksldjump"/>
          </p:cNvPr>
          <p:cNvSpPr/>
          <p:nvPr/>
        </p:nvSpPr>
        <p:spPr>
          <a:xfrm>
            <a:off x="779866" y="285582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1</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3931578" y="285582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3</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3931578" y="4540598"/>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4</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0" action="ppaction://hlinksldjump"/>
          </p:cNvPr>
          <p:cNvSpPr/>
          <p:nvPr/>
        </p:nvSpPr>
        <p:spPr>
          <a:xfrm>
            <a:off x="2354342" y="530563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5</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a:hlinkClick r:id="rId11" action="ppaction://hlinksldjump"/>
          </p:cNvPr>
          <p:cNvSpPr/>
          <p:nvPr/>
        </p:nvSpPr>
        <p:spPr>
          <a:xfrm>
            <a:off x="777106" y="451480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Tahoma" panose="020B0604030504040204" pitchFamily="34" charset="0"/>
                <a:ea typeface="Tahoma" panose="020B0604030504040204" pitchFamily="34" charset="0"/>
                <a:cs typeface="Tahoma" panose="020B0604030504040204" pitchFamily="34" charset="0"/>
              </a:rPr>
              <a:t>6</a:t>
            </a:r>
            <a:endPar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algn="ctr"/>
            <a:r>
              <a:rPr lang="en-US" sz="6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Tahoma" panose="020B0604030504040204" pitchFamily="34" charset="0"/>
                <a:cs typeface="Times New Roman" panose="02020603050405020304" pitchFamily="18" charset="0"/>
              </a:rPr>
              <a:t>VÒNG QUAY </a:t>
            </a:r>
          </a:p>
          <a:p>
            <a:pPr algn="ctr"/>
            <a:r>
              <a:rPr lang="en-US" sz="6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Tahoma" panose="020B0604030504040204" pitchFamily="34" charset="0"/>
                <a:cs typeface="Times New Roman" panose="02020603050405020304" pitchFamily="18" charset="0"/>
              </a:rPr>
              <a:t>MAY MẮN</a:t>
            </a:r>
          </a:p>
        </p:txBody>
      </p:sp>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75850" y="3053163"/>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468363" y="6033721"/>
            <a:ext cx="609600" cy="609600"/>
          </a:xfrm>
          <a:prstGeom prst="rect">
            <a:avLst/>
          </a:prstGeom>
        </p:spPr>
      </p:pic>
      <p:sp>
        <p:nvSpPr>
          <p:cNvPr id="31" name="Isosceles Triangle 30"/>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Isosceles Triangle 31"/>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Isosceles Triangle 32"/>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Isosceles Triangle 33"/>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Isosceles Triangle 41"/>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Isosceles Triangle 42"/>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Isosceles Triangle 47"/>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Isosceles Triangle 48"/>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Isosceles Triangle 49"/>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Isosceles Triangle 50"/>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Isosceles Triangle 51"/>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Isosceles Triangle 52"/>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Isosceles Triangle 53"/>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Isosceles Triangle 54"/>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Isosceles Triangle 55"/>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Isosceles Triangle 56"/>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Isosceles Triangle 57"/>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Isosceles Triangle 58"/>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Isosceles Triangle 59"/>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Isosceles Triangle 60"/>
          <p:cNvSpPr/>
          <p:nvPr/>
        </p:nvSpPr>
        <p:spPr>
          <a:xfrm rot="16200000">
            <a:off x="10870193" y="2986464"/>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eart 23">
            <a:hlinkClick r:id="" action="ppaction://noaction"/>
          </p:cNvPr>
          <p:cNvSpPr/>
          <p:nvPr/>
        </p:nvSpPr>
        <p:spPr>
          <a:xfrm rot="5400000">
            <a:off x="11381277" y="3242267"/>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Pentagon 61">
            <a:hlinkClick r:id="rId15" action="ppaction://hlinksldjump"/>
          </p:cNvPr>
          <p:cNvSpPr/>
          <p:nvPr/>
        </p:nvSpPr>
        <p:spPr>
          <a:xfrm flipH="1">
            <a:off x="49992" y="6286574"/>
            <a:ext cx="926401" cy="50074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Hộp Văn bản 4">
            <a:extLst>
              <a:ext uri="{FF2B5EF4-FFF2-40B4-BE49-F238E27FC236}">
                <a16:creationId xmlns:a16="http://schemas.microsoft.com/office/drawing/2014/main" id="{409D4288-C72E-78A7-EB41-9770581A07F6}"/>
              </a:ext>
            </a:extLst>
          </p:cNvPr>
          <p:cNvSpPr txBox="1"/>
          <p:nvPr/>
        </p:nvSpPr>
        <p:spPr>
          <a:xfrm>
            <a:off x="6018192" y="6643321"/>
            <a:ext cx="46833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0691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8"/>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8"/>
                                        </p:tgtEl>
                                        <p:attrNameLst>
                                          <p:attrName>fillcolor</p:attrName>
                                        </p:attrNameLst>
                                      </p:cBhvr>
                                      <p:to>
                                        <a:srgbClr val="000000"/>
                                      </p:to>
                                    </p:animClr>
                                    <p:set>
                                      <p:cBhvr>
                                        <p:cTn id="198" dur="500" fill="hold"/>
                                        <p:tgtEl>
                                          <p:spTgt spid="38"/>
                                        </p:tgtEl>
                                        <p:attrNameLst>
                                          <p:attrName>fill.type</p:attrName>
                                        </p:attrNameLst>
                                      </p:cBhvr>
                                      <p:to>
                                        <p:strVal val="solid"/>
                                      </p:to>
                                    </p:set>
                                    <p:set>
                                      <p:cBhvr>
                                        <p:cTn id="199"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audio>
              <p:cMediaNode vol="80000">
                <p:cTn id="200"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83760" y="175274"/>
            <a:ext cx="10682514" cy="1579583"/>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CÂU HỎI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Trong</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các</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phát</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biểu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sau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phát</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biểu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nào</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đúng</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phát</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biểu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nào</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sai</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a:t>
            </a:r>
            <a:endPar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Snip Diagonal Corner Rectangle 4"/>
          <p:cNvSpPr/>
          <p:nvPr/>
        </p:nvSpPr>
        <p:spPr>
          <a:xfrm>
            <a:off x="341813" y="2065322"/>
            <a:ext cx="9716588" cy="953249"/>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en-US" sz="2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Lũy</a:t>
            </a:r>
            <a:r>
              <a:rPr lang="en-US"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thừa</a:t>
            </a:r>
            <a:r>
              <a:rPr lang="en-US"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có</a:t>
            </a:r>
            <a:r>
              <a:rPr lang="en-US"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số</a:t>
            </a:r>
            <a:r>
              <a:rPr lang="en-US"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mũ</a:t>
            </a:r>
            <a:r>
              <a:rPr lang="en-US"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4, </a:t>
            </a:r>
            <a:r>
              <a:rPr lang="en-US" sz="2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cơ</a:t>
            </a:r>
            <a:r>
              <a:rPr lang="en-US"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số</a:t>
            </a:r>
            <a:r>
              <a:rPr lang="en-US"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Pentagon 5">
            <a:hlinkClick r:id="rId8" action="ppaction://hlinksldjump"/>
          </p:cNvPr>
          <p:cNvSpPr/>
          <p:nvPr/>
        </p:nvSpPr>
        <p:spPr>
          <a:xfrm flipH="1">
            <a:off x="724893" y="6220098"/>
            <a:ext cx="2064802" cy="50074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20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225" y="166944"/>
            <a:ext cx="1626236" cy="1990149"/>
          </a:xfrm>
          <a:prstGeom prst="rect">
            <a:avLst/>
          </a:prstGeom>
        </p:spPr>
      </p:pic>
      <p:pic>
        <p:nvPicPr>
          <p:cNvPr id="3" name="dung-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00298" y="5821680"/>
            <a:ext cx="283029" cy="283029"/>
          </a:xfrm>
          <a:prstGeom prst="rect">
            <a:avLst/>
          </a:prstGeom>
        </p:spPr>
      </p:pic>
      <p:pic>
        <p:nvPicPr>
          <p:cNvPr id="7" name="sai-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00298" y="6220098"/>
            <a:ext cx="283029" cy="283029"/>
          </a:xfrm>
          <a:prstGeom prst="rect">
            <a:avLst/>
          </a:prstGeom>
        </p:spPr>
      </p:pic>
      <p:sp>
        <p:nvSpPr>
          <p:cNvPr id="10" name="Snip Diagonal Corner Rectangle 9"/>
          <p:cNvSpPr/>
          <p:nvPr/>
        </p:nvSpPr>
        <p:spPr>
          <a:xfrm>
            <a:off x="341812" y="3272847"/>
            <a:ext cx="9716589" cy="1118959"/>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endParaRPr kumimoji="0" lang="en-US" sz="28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Snip Diagonal Corner Rectangle 10"/>
          <p:cNvSpPr/>
          <p:nvPr/>
        </p:nvSpPr>
        <p:spPr>
          <a:xfrm>
            <a:off x="315457" y="4646082"/>
            <a:ext cx="9716589" cy="953249"/>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endParaRPr kumimoji="0" lang="en-US" sz="28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Oval 7"/>
          <p:cNvSpPr/>
          <p:nvPr/>
        </p:nvSpPr>
        <p:spPr>
          <a:xfrm>
            <a:off x="10226382" y="2157093"/>
            <a:ext cx="741090" cy="74109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274FA4"/>
                  </a:solidFill>
                  <a:prstDash val="solid"/>
                </a:ln>
                <a:pattFill prst="pct50">
                  <a:fgClr>
                    <a:srgbClr val="274FA4"/>
                  </a:fgClr>
                  <a:bgClr>
                    <a:srgbClr val="274FA4">
                      <a:lumMod val="20000"/>
                      <a:lumOff val="80000"/>
                    </a:srgbClr>
                  </a:bgClr>
                </a:pattFill>
                <a:effectLst>
                  <a:outerShdw dist="38100" dir="2640000" algn="bl" rotWithShape="0">
                    <a:srgbClr val="274FA4"/>
                  </a:outerShdw>
                </a:effectLst>
                <a:uLnTx/>
                <a:uFillTx/>
                <a:latin typeface="Arial" panose="020B0604020202020204" pitchFamily="34" charset="0"/>
                <a:ea typeface="+mn-ea"/>
                <a:cs typeface="Arial" panose="020B0604020202020204" pitchFamily="34" charset="0"/>
              </a:rPr>
              <a:t>Đ</a:t>
            </a:r>
          </a:p>
        </p:txBody>
      </p:sp>
      <p:sp>
        <p:nvSpPr>
          <p:cNvPr id="12" name="Oval 11"/>
          <p:cNvSpPr/>
          <p:nvPr/>
        </p:nvSpPr>
        <p:spPr>
          <a:xfrm>
            <a:off x="11135453" y="2155903"/>
            <a:ext cx="741090" cy="741090"/>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274FA4"/>
                  </a:solidFill>
                  <a:prstDash val="solid"/>
                </a:ln>
                <a:pattFill prst="pct50">
                  <a:fgClr>
                    <a:srgbClr val="274FA4"/>
                  </a:fgClr>
                  <a:bgClr>
                    <a:srgbClr val="274FA4">
                      <a:lumMod val="20000"/>
                      <a:lumOff val="80000"/>
                    </a:srgbClr>
                  </a:bgClr>
                </a:pattFill>
                <a:effectLst>
                  <a:outerShdw dist="38100" dir="2640000" algn="bl" rotWithShape="0">
                    <a:srgbClr val="274FA4"/>
                  </a:outerShdw>
                </a:effectLst>
                <a:uLnTx/>
                <a:uFillTx/>
                <a:latin typeface="Arial" panose="020B0604020202020204" pitchFamily="34" charset="0"/>
                <a:ea typeface="+mn-ea"/>
                <a:cs typeface="Arial" panose="020B0604020202020204" pitchFamily="34" charset="0"/>
              </a:rPr>
              <a:t>S</a:t>
            </a:r>
          </a:p>
        </p:txBody>
      </p:sp>
      <p:sp>
        <p:nvSpPr>
          <p:cNvPr id="13" name="Oval 12"/>
          <p:cNvSpPr/>
          <p:nvPr/>
        </p:nvSpPr>
        <p:spPr>
          <a:xfrm>
            <a:off x="10226382" y="3482310"/>
            <a:ext cx="741090" cy="74109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274FA4"/>
                  </a:solidFill>
                  <a:prstDash val="solid"/>
                </a:ln>
                <a:pattFill prst="pct50">
                  <a:fgClr>
                    <a:srgbClr val="274FA4"/>
                  </a:fgClr>
                  <a:bgClr>
                    <a:srgbClr val="274FA4">
                      <a:lumMod val="20000"/>
                      <a:lumOff val="80000"/>
                    </a:srgbClr>
                  </a:bgClr>
                </a:pattFill>
                <a:effectLst>
                  <a:outerShdw dist="38100" dir="2640000" algn="bl" rotWithShape="0">
                    <a:srgbClr val="274FA4"/>
                  </a:outerShdw>
                </a:effectLst>
                <a:uLnTx/>
                <a:uFillTx/>
                <a:latin typeface="Arial" panose="020B0604020202020204" pitchFamily="34" charset="0"/>
                <a:ea typeface="+mn-ea"/>
                <a:cs typeface="Arial" panose="020B0604020202020204" pitchFamily="34" charset="0"/>
              </a:rPr>
              <a:t>Đ</a:t>
            </a:r>
          </a:p>
        </p:txBody>
      </p:sp>
      <p:sp>
        <p:nvSpPr>
          <p:cNvPr id="14" name="Oval 13"/>
          <p:cNvSpPr/>
          <p:nvPr/>
        </p:nvSpPr>
        <p:spPr>
          <a:xfrm>
            <a:off x="11135453" y="3481120"/>
            <a:ext cx="741090" cy="741090"/>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274FA4"/>
                  </a:solidFill>
                  <a:prstDash val="solid"/>
                </a:ln>
                <a:pattFill prst="pct50">
                  <a:fgClr>
                    <a:srgbClr val="274FA4"/>
                  </a:fgClr>
                  <a:bgClr>
                    <a:srgbClr val="274FA4">
                      <a:lumMod val="20000"/>
                      <a:lumOff val="80000"/>
                    </a:srgbClr>
                  </a:bgClr>
                </a:pattFill>
                <a:effectLst>
                  <a:outerShdw dist="38100" dir="2640000" algn="bl" rotWithShape="0">
                    <a:srgbClr val="274FA4"/>
                  </a:outerShdw>
                </a:effectLst>
                <a:uLnTx/>
                <a:uFillTx/>
                <a:latin typeface="Arial" panose="020B0604020202020204" pitchFamily="34" charset="0"/>
                <a:ea typeface="+mn-ea"/>
                <a:cs typeface="Arial" panose="020B0604020202020204" pitchFamily="34" charset="0"/>
              </a:rPr>
              <a:t>S</a:t>
            </a:r>
          </a:p>
        </p:txBody>
      </p:sp>
      <p:sp>
        <p:nvSpPr>
          <p:cNvPr id="15" name="Oval 14"/>
          <p:cNvSpPr/>
          <p:nvPr/>
        </p:nvSpPr>
        <p:spPr>
          <a:xfrm>
            <a:off x="10226382" y="4808717"/>
            <a:ext cx="741090" cy="74109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274FA4"/>
                  </a:solidFill>
                  <a:prstDash val="solid"/>
                </a:ln>
                <a:pattFill prst="pct50">
                  <a:fgClr>
                    <a:srgbClr val="274FA4"/>
                  </a:fgClr>
                  <a:bgClr>
                    <a:srgbClr val="274FA4">
                      <a:lumMod val="20000"/>
                      <a:lumOff val="80000"/>
                    </a:srgbClr>
                  </a:bgClr>
                </a:pattFill>
                <a:effectLst>
                  <a:outerShdw dist="38100" dir="2640000" algn="bl" rotWithShape="0">
                    <a:srgbClr val="274FA4"/>
                  </a:outerShdw>
                </a:effectLst>
                <a:uLnTx/>
                <a:uFillTx/>
                <a:latin typeface="Arial" panose="020B0604020202020204" pitchFamily="34" charset="0"/>
                <a:ea typeface="+mn-ea"/>
                <a:cs typeface="Arial" panose="020B0604020202020204" pitchFamily="34" charset="0"/>
              </a:rPr>
              <a:t>Đ</a:t>
            </a:r>
          </a:p>
        </p:txBody>
      </p:sp>
      <p:sp>
        <p:nvSpPr>
          <p:cNvPr id="16" name="Oval 15"/>
          <p:cNvSpPr/>
          <p:nvPr/>
        </p:nvSpPr>
        <p:spPr>
          <a:xfrm>
            <a:off x="11135453" y="4807527"/>
            <a:ext cx="741090" cy="741090"/>
          </a:xfrm>
          <a:prstGeom prst="ellipse">
            <a:avLst/>
          </a:prstGeom>
          <a:solidFill>
            <a:srgbClr val="FE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274FA4"/>
                  </a:solidFill>
                  <a:prstDash val="solid"/>
                </a:ln>
                <a:pattFill prst="pct50">
                  <a:fgClr>
                    <a:srgbClr val="274FA4"/>
                  </a:fgClr>
                  <a:bgClr>
                    <a:srgbClr val="274FA4">
                      <a:lumMod val="20000"/>
                      <a:lumOff val="80000"/>
                    </a:srgbClr>
                  </a:bgClr>
                </a:pattFill>
                <a:effectLst>
                  <a:outerShdw dist="38100" dir="2640000" algn="bl" rotWithShape="0">
                    <a:srgbClr val="274FA4"/>
                  </a:outerShdw>
                </a:effectLst>
                <a:uLnTx/>
                <a:uFillTx/>
                <a:latin typeface="Arial" panose="020B0604020202020204" pitchFamily="34" charset="0"/>
                <a:ea typeface="+mn-ea"/>
                <a:cs typeface="Arial" panose="020B0604020202020204" pitchFamily="34" charset="0"/>
              </a:rPr>
              <a:t>S</a:t>
            </a:r>
          </a:p>
        </p:txBody>
      </p:sp>
      <p:graphicFrame>
        <p:nvGraphicFramePr>
          <p:cNvPr id="9" name="Object 8">
            <a:extLst>
              <a:ext uri="{FF2B5EF4-FFF2-40B4-BE49-F238E27FC236}">
                <a16:creationId xmlns:a16="http://schemas.microsoft.com/office/drawing/2014/main" id="{FB9659D6-3139-6306-164D-AF18CF0DB602}"/>
              </a:ext>
            </a:extLst>
          </p:cNvPr>
          <p:cNvGraphicFramePr>
            <a:graphicFrameLocks noChangeAspect="1"/>
          </p:cNvGraphicFramePr>
          <p:nvPr>
            <p:extLst>
              <p:ext uri="{D42A27DB-BD31-4B8C-83A1-F6EECF244321}">
                <p14:modId xmlns:p14="http://schemas.microsoft.com/office/powerpoint/2010/main" val="370658743"/>
              </p:ext>
            </p:extLst>
          </p:nvPr>
        </p:nvGraphicFramePr>
        <p:xfrm>
          <a:off x="2325351" y="2107725"/>
          <a:ext cx="928687" cy="952500"/>
        </p:xfrm>
        <a:graphic>
          <a:graphicData uri="http://schemas.openxmlformats.org/presentationml/2006/ole">
            <mc:AlternateContent xmlns:mc="http://schemas.openxmlformats.org/markup-compatibility/2006">
              <mc:Choice xmlns:v="urn:schemas-microsoft-com:vml" Requires="v">
                <p:oleObj name="Equation" r:id="rId11" imgW="928370" imgH="952484" progId="Equation.DSMT4">
                  <p:embed/>
                </p:oleObj>
              </mc:Choice>
              <mc:Fallback>
                <p:oleObj name="Equation" r:id="rId11" imgW="928370" imgH="952484" progId="Equation.DSMT4">
                  <p:embed/>
                  <p:pic>
                    <p:nvPicPr>
                      <p:cNvPr id="0" name=""/>
                      <p:cNvPicPr/>
                      <p:nvPr/>
                    </p:nvPicPr>
                    <p:blipFill>
                      <a:blip r:embed="rId12"/>
                      <a:stretch>
                        <a:fillRect/>
                      </a:stretch>
                    </p:blipFill>
                    <p:spPr>
                      <a:xfrm>
                        <a:off x="2325351" y="2107725"/>
                        <a:ext cx="928687" cy="9525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AA121F8A-620B-A27F-F137-702B07B4E9FA}"/>
              </a:ext>
            </a:extLst>
          </p:cNvPr>
          <p:cNvGraphicFramePr>
            <a:graphicFrameLocks noChangeAspect="1"/>
          </p:cNvGraphicFramePr>
          <p:nvPr>
            <p:extLst>
              <p:ext uri="{D42A27DB-BD31-4B8C-83A1-F6EECF244321}">
                <p14:modId xmlns:p14="http://schemas.microsoft.com/office/powerpoint/2010/main" val="313541857"/>
              </p:ext>
            </p:extLst>
          </p:nvPr>
        </p:nvGraphicFramePr>
        <p:xfrm>
          <a:off x="6125016" y="2013548"/>
          <a:ext cx="928687" cy="981756"/>
        </p:xfrm>
        <a:graphic>
          <a:graphicData uri="http://schemas.openxmlformats.org/presentationml/2006/ole">
            <mc:AlternateContent xmlns:mc="http://schemas.openxmlformats.org/markup-compatibility/2006">
              <mc:Choice xmlns:v="urn:schemas-microsoft-com:vml" Requires="v">
                <p:oleObj name="Equation" r:id="rId13" imgW="444240" imgH="469800" progId="Equation.DSMT4">
                  <p:embed/>
                </p:oleObj>
              </mc:Choice>
              <mc:Fallback>
                <p:oleObj name="Equation" r:id="rId13" imgW="444240" imgH="469800" progId="Equation.DSMT4">
                  <p:embed/>
                  <p:pic>
                    <p:nvPicPr>
                      <p:cNvPr id="0" name=""/>
                      <p:cNvPicPr/>
                      <p:nvPr/>
                    </p:nvPicPr>
                    <p:blipFill>
                      <a:blip r:embed="rId14"/>
                      <a:stretch>
                        <a:fillRect/>
                      </a:stretch>
                    </p:blipFill>
                    <p:spPr>
                      <a:xfrm>
                        <a:off x="6125016" y="2013548"/>
                        <a:ext cx="928687" cy="981756"/>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4334A85-DA85-4DCE-CA20-2D35B8C42A1C}"/>
              </a:ext>
            </a:extLst>
          </p:cNvPr>
          <p:cNvGraphicFramePr>
            <a:graphicFrameLocks noChangeAspect="1"/>
          </p:cNvGraphicFramePr>
          <p:nvPr>
            <p:extLst>
              <p:ext uri="{D42A27DB-BD31-4B8C-83A1-F6EECF244321}">
                <p14:modId xmlns:p14="http://schemas.microsoft.com/office/powerpoint/2010/main" val="2085639339"/>
              </p:ext>
            </p:extLst>
          </p:nvPr>
        </p:nvGraphicFramePr>
        <p:xfrm>
          <a:off x="905201" y="3465478"/>
          <a:ext cx="2008187" cy="738187"/>
        </p:xfrm>
        <a:graphic>
          <a:graphicData uri="http://schemas.openxmlformats.org/presentationml/2006/ole">
            <mc:AlternateContent xmlns:mc="http://schemas.openxmlformats.org/markup-compatibility/2006">
              <mc:Choice xmlns:v="urn:schemas-microsoft-com:vml" Requires="v">
                <p:oleObj name="Equation" r:id="rId15" imgW="2008590" imgH="737616" progId="Equation.DSMT4">
                  <p:embed/>
                </p:oleObj>
              </mc:Choice>
              <mc:Fallback>
                <p:oleObj name="Equation" r:id="rId15" imgW="2008590" imgH="737616" progId="Equation.DSMT4">
                  <p:embed/>
                  <p:pic>
                    <p:nvPicPr>
                      <p:cNvPr id="0" name=""/>
                      <p:cNvPicPr/>
                      <p:nvPr/>
                    </p:nvPicPr>
                    <p:blipFill>
                      <a:blip r:embed="rId16"/>
                      <a:stretch>
                        <a:fillRect/>
                      </a:stretch>
                    </p:blipFill>
                    <p:spPr>
                      <a:xfrm>
                        <a:off x="905201" y="3465478"/>
                        <a:ext cx="2008187" cy="73818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AF8B1854-A21C-0F3B-47EF-1387A1536DA8}"/>
              </a:ext>
            </a:extLst>
          </p:cNvPr>
          <p:cNvGraphicFramePr>
            <a:graphicFrameLocks noChangeAspect="1"/>
          </p:cNvGraphicFramePr>
          <p:nvPr>
            <p:extLst>
              <p:ext uri="{D42A27DB-BD31-4B8C-83A1-F6EECF244321}">
                <p14:modId xmlns:p14="http://schemas.microsoft.com/office/powerpoint/2010/main" val="71045890"/>
              </p:ext>
            </p:extLst>
          </p:nvPr>
        </p:nvGraphicFramePr>
        <p:xfrm>
          <a:off x="830652" y="4807527"/>
          <a:ext cx="4192587" cy="679450"/>
        </p:xfrm>
        <a:graphic>
          <a:graphicData uri="http://schemas.openxmlformats.org/presentationml/2006/ole">
            <mc:AlternateContent xmlns:mc="http://schemas.openxmlformats.org/markup-compatibility/2006">
              <mc:Choice xmlns:v="urn:schemas-microsoft-com:vml" Requires="v">
                <p:oleObj name="Equation" r:id="rId17" imgW="4192778" imgH="679933" progId="Equation.DSMT4">
                  <p:embed/>
                </p:oleObj>
              </mc:Choice>
              <mc:Fallback>
                <p:oleObj name="Equation" r:id="rId17" imgW="4192778" imgH="679933" progId="Equation.DSMT4">
                  <p:embed/>
                  <p:pic>
                    <p:nvPicPr>
                      <p:cNvPr id="0" name=""/>
                      <p:cNvPicPr/>
                      <p:nvPr/>
                    </p:nvPicPr>
                    <p:blipFill>
                      <a:blip r:embed="rId18"/>
                      <a:stretch>
                        <a:fillRect/>
                      </a:stretch>
                    </p:blipFill>
                    <p:spPr>
                      <a:xfrm>
                        <a:off x="830652" y="4807527"/>
                        <a:ext cx="4192587" cy="679450"/>
                      </a:xfrm>
                      <a:prstGeom prst="rect">
                        <a:avLst/>
                      </a:prstGeom>
                    </p:spPr>
                  </p:pic>
                </p:oleObj>
              </mc:Fallback>
            </mc:AlternateContent>
          </a:graphicData>
        </a:graphic>
      </p:graphicFrame>
    </p:spTree>
    <p:extLst>
      <p:ext uri="{BB962C8B-B14F-4D97-AF65-F5344CB8AC3E}">
        <p14:creationId xmlns:p14="http://schemas.microsoft.com/office/powerpoint/2010/main" val="21065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21" presetClass="entr" presetSubtype="1"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2000"/>
                                        <p:tgtEl>
                                          <p:spTgt spid="9"/>
                                        </p:tgtEl>
                                      </p:cBhvr>
                                    </p:animEffect>
                                  </p:childTnLst>
                                </p:cTn>
                              </p:par>
                              <p:par>
                                <p:cTn id="49" presetID="21" presetClass="entr" presetSubtype="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2000"/>
                                        <p:tgtEl>
                                          <p:spTgt spid="17"/>
                                        </p:tgtEl>
                                      </p:cBhvr>
                                    </p:animEffect>
                                  </p:childTnLst>
                                </p:cTn>
                              </p:par>
                              <p:par>
                                <p:cTn id="52" presetID="21" presetClass="entr" presetSubtype="1"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heel(1)">
                                      <p:cBhvr>
                                        <p:cTn id="54" dur="2000"/>
                                        <p:tgtEl>
                                          <p:spTgt spid="18"/>
                                        </p:tgtEl>
                                      </p:cBhvr>
                                    </p:animEffect>
                                  </p:childTnLst>
                                </p:cTn>
                              </p:par>
                              <p:par>
                                <p:cTn id="55" presetID="21" presetClass="entr" presetSubtype="1"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3"/>
                </p:tgtEl>
              </p:cMediaNode>
            </p:audio>
            <p:audio>
              <p:cMediaNode vol="80000">
                <p:cTn id="59" fill="hold" display="0">
                  <p:stCondLst>
                    <p:cond delay="indefinite"/>
                  </p:stCondLst>
                  <p:endCondLst>
                    <p:cond evt="onStopAudio" delay="0">
                      <p:tgtEl>
                        <p:sldTgt/>
                      </p:tgtEl>
                    </p:cond>
                  </p:endCondLst>
                </p:cTn>
                <p:tgtEl>
                  <p:spTgt spid="7"/>
                </p:tgtEl>
              </p:cMediaNode>
            </p:audio>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2738" fill="hold"/>
                                        <p:tgtEl>
                                          <p:spTgt spid="3"/>
                                        </p:tgtEl>
                                      </p:cBhvr>
                                    </p:cmd>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12"/>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4564" fill="hold"/>
                                        <p:tgtEl>
                                          <p:spTgt spid="7"/>
                                        </p:tgtEl>
                                      </p:cBhvr>
                                    </p:cmd>
                                  </p:childTnLst>
                                </p:cTn>
                              </p:par>
                            </p:childTnLst>
                          </p:cTn>
                        </p:par>
                      </p:childTnLst>
                    </p:cTn>
                  </p:par>
                </p:childTnLst>
              </p:cTn>
              <p:nextCondLst>
                <p:cond evt="onClick" delay="0">
                  <p:tgtEl>
                    <p:spTgt spid="12"/>
                  </p:tgtEl>
                </p:cond>
              </p:nextCondLst>
            </p:seq>
            <p:seq concurrent="1" nextAc="seek">
              <p:cTn id="70" restart="whenNotActive" fill="hold" evtFilter="cancelBubble" nodeType="interactiveSeq">
                <p:stCondLst>
                  <p:cond evt="onClick" delay="0">
                    <p:tgtEl>
                      <p:spTgt spid="14"/>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2738" fill="hold"/>
                                        <p:tgtEl>
                                          <p:spTgt spid="3"/>
                                        </p:tgtEl>
                                      </p:cBhvr>
                                    </p:cmd>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clickEffect">
                                  <p:stCondLst>
                                    <p:cond delay="0"/>
                                  </p:stCondLst>
                                  <p:childTnLst>
                                    <p:cmd type="call" cmd="playFrom(0.0)">
                                      <p:cBhvr>
                                        <p:cTn id="79" dur="4564" fill="hold"/>
                                        <p:tgtEl>
                                          <p:spTgt spid="7"/>
                                        </p:tgtEl>
                                      </p:cBhvr>
                                    </p:cmd>
                                  </p:childTnLst>
                                </p:cTn>
                              </p:par>
                            </p:childTnLst>
                          </p:cTn>
                        </p:par>
                      </p:childTnLst>
                    </p:cTn>
                  </p:par>
                </p:childTnLst>
              </p:cTn>
              <p:nextCondLst>
                <p:cond evt="onClick" delay="0">
                  <p:tgtEl>
                    <p:spTgt spid="13"/>
                  </p:tgtEl>
                </p:cond>
              </p:nextCondLst>
            </p:seq>
            <p:seq concurrent="1" nextAc="seek">
              <p:cTn id="80" restart="whenNotActive" fill="hold" evtFilter="cancelBubble" nodeType="interactiveSeq">
                <p:stCondLst>
                  <p:cond evt="onClick" delay="0">
                    <p:tgtEl>
                      <p:spTgt spid="15"/>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2738" fill="hold"/>
                                        <p:tgtEl>
                                          <p:spTgt spid="3"/>
                                        </p:tgtEl>
                                      </p:cBhvr>
                                    </p:cmd>
                                  </p:childTnLst>
                                </p:cTn>
                              </p:par>
                            </p:childTnLst>
                          </p:cTn>
                        </p:par>
                      </p:childTnLst>
                    </p:cTn>
                  </p:par>
                </p:childTnLst>
              </p:cTn>
              <p:nextCondLst>
                <p:cond evt="onClick" delay="0">
                  <p:tgtEl>
                    <p:spTgt spid="15"/>
                  </p:tgtEl>
                </p:cond>
              </p:nextCondLst>
            </p:seq>
            <p:seq concurrent="1" nextAc="seek">
              <p:cTn id="85" restart="whenNotActive" fill="hold" evtFilter="cancelBubble" nodeType="interactiveSeq">
                <p:stCondLst>
                  <p:cond evt="onClick" delay="0">
                    <p:tgtEl>
                      <p:spTgt spid="16"/>
                    </p:tgtEl>
                  </p:cond>
                </p:stCondLst>
                <p:endSync evt="end" delay="0">
                  <p:rtn val="all"/>
                </p:endSync>
                <p:childTnLst>
                  <p:par>
                    <p:cTn id="86" fill="hold">
                      <p:stCondLst>
                        <p:cond delay="0"/>
                      </p:stCondLst>
                      <p:childTnLst>
                        <p:par>
                          <p:cTn id="87" fill="hold">
                            <p:stCondLst>
                              <p:cond delay="0"/>
                            </p:stCondLst>
                            <p:childTnLst>
                              <p:par>
                                <p:cTn id="88" presetID="1" presetClass="mediacall" presetSubtype="0" fill="hold" nodeType="clickEffect">
                                  <p:stCondLst>
                                    <p:cond delay="0"/>
                                  </p:stCondLst>
                                  <p:childTnLst>
                                    <p:cmd type="call" cmd="playFrom(0.0)">
                                      <p:cBhvr>
                                        <p:cTn id="89" dur="4564" fill="hold"/>
                                        <p:tgtEl>
                                          <p:spTgt spid="7"/>
                                        </p:tgtEl>
                                      </p:cBhvr>
                                    </p:cmd>
                                  </p:childTnLst>
                                </p:cTn>
                              </p:par>
                            </p:childTnLst>
                          </p:cTn>
                        </p:par>
                      </p:childTnLst>
                    </p:cTn>
                  </p:par>
                </p:childTnLst>
              </p:cTn>
              <p:nextCondLst>
                <p:cond evt="onClick" delay="0">
                  <p:tgtEl>
                    <p:spTgt spid="16"/>
                  </p:tgtEl>
                </p:cond>
              </p:nextCondLst>
            </p:seq>
          </p:childTnLst>
        </p:cTn>
      </p:par>
    </p:tnLst>
    <p:bldLst>
      <p:bldP spid="4" grpId="0" animBg="1"/>
      <p:bldP spid="5" grpId="0" animBg="1"/>
      <p:bldP spid="10" grpId="0" animBg="1"/>
      <p:bldP spid="11" grpId="0" animBg="1"/>
      <p:bldP spid="8"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54742" y="247507"/>
            <a:ext cx="10682514" cy="1394527"/>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CÂU HỎI 2</a:t>
            </a:r>
          </a:p>
          <a:p>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solidFill>
                <a:srgbClr val="7030A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Snip Diagonal Corner Rectangle 4"/>
          <p:cNvSpPr/>
          <p:nvPr/>
        </p:nvSpPr>
        <p:spPr>
          <a:xfrm>
            <a:off x="881358" y="2209512"/>
            <a:ext cx="1908337" cy="777880"/>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A. 0</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91" y="219363"/>
            <a:ext cx="1626236" cy="1990149"/>
          </a:xfrm>
          <a:prstGeom prst="rect">
            <a:avLst/>
          </a:prstGeom>
        </p:spPr>
      </p:pic>
      <p:pic>
        <p:nvPicPr>
          <p:cNvPr id="6" name="dung-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00298" y="5821680"/>
            <a:ext cx="283029" cy="283029"/>
          </a:xfrm>
          <a:prstGeom prst="rect">
            <a:avLst/>
          </a:prstGeom>
        </p:spPr>
      </p:pic>
      <p:pic>
        <p:nvPicPr>
          <p:cNvPr id="9" name="sai-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00298" y="6220098"/>
            <a:ext cx="283029" cy="283029"/>
          </a:xfrm>
          <a:prstGeom prst="rect">
            <a:avLst/>
          </a:prstGeom>
        </p:spPr>
      </p:pic>
      <p:sp>
        <p:nvSpPr>
          <p:cNvPr id="10" name="Pentagon 9">
            <a:hlinkClick r:id="rId10" action="ppaction://hlinksldjump"/>
          </p:cNvPr>
          <p:cNvSpPr/>
          <p:nvPr/>
        </p:nvSpPr>
        <p:spPr>
          <a:xfrm flipH="1">
            <a:off x="724893" y="6220098"/>
            <a:ext cx="2064802" cy="50074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20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Snip Diagonal Corner Rectangle 10"/>
          <p:cNvSpPr/>
          <p:nvPr/>
        </p:nvSpPr>
        <p:spPr>
          <a:xfrm>
            <a:off x="6242443" y="4566236"/>
            <a:ext cx="1730486" cy="896179"/>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D. 3</a:t>
            </a:r>
          </a:p>
        </p:txBody>
      </p:sp>
      <p:sp>
        <p:nvSpPr>
          <p:cNvPr id="12" name="Snip Diagonal Corner Rectangle 11"/>
          <p:cNvSpPr/>
          <p:nvPr/>
        </p:nvSpPr>
        <p:spPr>
          <a:xfrm>
            <a:off x="6242443" y="2239553"/>
            <a:ext cx="1724110" cy="896179"/>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B. 4</a:t>
            </a:r>
          </a:p>
        </p:txBody>
      </p:sp>
      <p:sp>
        <p:nvSpPr>
          <p:cNvPr id="13" name="Snip Diagonal Corner Rectangle 12"/>
          <p:cNvSpPr/>
          <p:nvPr/>
        </p:nvSpPr>
        <p:spPr>
          <a:xfrm>
            <a:off x="807032" y="4566235"/>
            <a:ext cx="2064800" cy="896179"/>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C. 6</a:t>
            </a:r>
          </a:p>
        </p:txBody>
      </p:sp>
      <p:graphicFrame>
        <p:nvGraphicFramePr>
          <p:cNvPr id="2" name="Đối tượng 1">
            <a:extLst>
              <a:ext uri="{FF2B5EF4-FFF2-40B4-BE49-F238E27FC236}">
                <a16:creationId xmlns:a16="http://schemas.microsoft.com/office/drawing/2014/main" id="{D00674AA-FD72-AA19-3A02-133A7E9AC6A8}"/>
              </a:ext>
            </a:extLst>
          </p:cNvPr>
          <p:cNvGraphicFramePr>
            <a:graphicFrameLocks noChangeAspect="1"/>
          </p:cNvGraphicFramePr>
          <p:nvPr>
            <p:extLst>
              <p:ext uri="{D42A27DB-BD31-4B8C-83A1-F6EECF244321}">
                <p14:modId xmlns:p14="http://schemas.microsoft.com/office/powerpoint/2010/main" val="1349063436"/>
              </p:ext>
            </p:extLst>
          </p:nvPr>
        </p:nvGraphicFramePr>
        <p:xfrm>
          <a:off x="6243638" y="809049"/>
          <a:ext cx="3576890" cy="748289"/>
        </p:xfrm>
        <a:graphic>
          <a:graphicData uri="http://schemas.openxmlformats.org/presentationml/2006/ole">
            <mc:AlternateContent xmlns:mc="http://schemas.openxmlformats.org/markup-compatibility/2006">
              <mc:Choice xmlns:v="urn:schemas-microsoft-com:vml" Requires="v">
                <p:oleObj name="Equation" r:id="rId11" imgW="1701720" imgH="355320" progId="Equation.DSMT4">
                  <p:embed/>
                </p:oleObj>
              </mc:Choice>
              <mc:Fallback>
                <p:oleObj name="Equation" r:id="rId11" imgW="1701720" imgH="355320" progId="Equation.DSMT4">
                  <p:embed/>
                  <p:pic>
                    <p:nvPicPr>
                      <p:cNvPr id="0" name=""/>
                      <p:cNvPicPr/>
                      <p:nvPr/>
                    </p:nvPicPr>
                    <p:blipFill>
                      <a:blip r:embed="rId12"/>
                      <a:stretch>
                        <a:fillRect/>
                      </a:stretch>
                    </p:blipFill>
                    <p:spPr>
                      <a:xfrm>
                        <a:off x="6243638" y="809049"/>
                        <a:ext cx="3576890" cy="748289"/>
                      </a:xfrm>
                      <a:prstGeom prst="rect">
                        <a:avLst/>
                      </a:prstGeom>
                    </p:spPr>
                  </p:pic>
                </p:oleObj>
              </mc:Fallback>
            </mc:AlternateContent>
          </a:graphicData>
        </a:graphic>
      </p:graphicFrame>
    </p:spTree>
    <p:extLst>
      <p:ext uri="{BB962C8B-B14F-4D97-AF65-F5344CB8AC3E}">
        <p14:creationId xmlns:p14="http://schemas.microsoft.com/office/powerpoint/2010/main" val="278361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3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900" decel="100000" fill="hold"/>
                                        <p:tgtEl>
                                          <p:spTgt spid="1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0" fill="hold">
                            <p:stCondLst>
                              <p:cond delay="2000"/>
                            </p:stCondLst>
                            <p:childTnLst>
                              <p:par>
                                <p:cTn id="31" presetID="37"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900" decel="100000" fill="hold"/>
                                        <p:tgtEl>
                                          <p:spTgt spid="1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7" fill="hold">
                            <p:stCondLst>
                              <p:cond delay="30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6"/>
                </p:tgtEl>
              </p:cMediaNode>
            </p:audio>
            <p:audio>
              <p:cMediaNode vol="80000">
                <p:cTn id="45" fill="hold" display="0">
                  <p:stCondLst>
                    <p:cond delay="indefinite"/>
                  </p:stCondLst>
                  <p:endCondLst>
                    <p:cond evt="onStopAudio" delay="0">
                      <p:tgtEl>
                        <p:sldTgt/>
                      </p:tgtEl>
                    </p:cond>
                  </p:endCondLst>
                </p:cTn>
                <p:tgtEl>
                  <p:spTgt spid="9"/>
                </p:tgtEl>
              </p:cMediaNode>
            </p:audio>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2738" fill="hold"/>
                                        <p:tgtEl>
                                          <p:spTgt spid="6"/>
                                        </p:tgtEl>
                                      </p:cBhvr>
                                    </p:cmd>
                                  </p:child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4564" fill="hold"/>
                                        <p:tgtEl>
                                          <p:spTgt spid="9"/>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4564" fill="hold"/>
                                        <p:tgtEl>
                                          <p:spTgt spid="9"/>
                                        </p:tgtEl>
                                      </p:cBhvr>
                                    </p:cmd>
                                  </p:childTnLst>
                                </p:cTn>
                              </p:par>
                            </p:childTnLst>
                          </p:cTn>
                        </p:par>
                      </p:childTnLst>
                    </p:cTn>
                  </p:par>
                </p:childTnLst>
              </p:cTn>
              <p:nextCondLst>
                <p:cond evt="onClick" delay="0">
                  <p:tgtEl>
                    <p:spTgt spid="12"/>
                  </p:tgtEl>
                </p:cond>
              </p:nextCondLst>
            </p:seq>
            <p:seq concurrent="1" nextAc="seek">
              <p:cTn id="61" restart="whenNotActive" fill="hold" evtFilter="cancelBubble" nodeType="interactiveSeq">
                <p:stCondLst>
                  <p:cond evt="onClick" delay="0">
                    <p:tgtEl>
                      <p:spTgt spid="13"/>
                    </p:tgtEl>
                  </p:cond>
                </p:stCondLst>
                <p:endSync evt="end" delay="0">
                  <p:rtn val="all"/>
                </p:endSync>
                <p:childTnLst>
                  <p:par>
                    <p:cTn id="62" fill="hold">
                      <p:stCondLst>
                        <p:cond delay="0"/>
                      </p:stCondLst>
                      <p:childTnLst>
                        <p:par>
                          <p:cTn id="63" fill="hold">
                            <p:stCondLst>
                              <p:cond delay="0"/>
                            </p:stCondLst>
                            <p:childTnLst>
                              <p:par>
                                <p:cTn id="64" presetID="1" presetClass="mediacall" presetSubtype="0" fill="hold" nodeType="clickEffect">
                                  <p:stCondLst>
                                    <p:cond delay="0"/>
                                  </p:stCondLst>
                                  <p:childTnLst>
                                    <p:cmd type="call" cmd="playFrom(0.0)">
                                      <p:cBhvr>
                                        <p:cTn id="65" dur="4564" fill="hold"/>
                                        <p:tgtEl>
                                          <p:spTgt spid="9"/>
                                        </p:tgtEl>
                                      </p:cBhvr>
                                    </p:cmd>
                                  </p:childTnLst>
                                </p:cTn>
                              </p:par>
                            </p:childTnLst>
                          </p:cTn>
                        </p:par>
                      </p:childTnLst>
                    </p:cTn>
                  </p:par>
                </p:childTnLst>
              </p:cTn>
              <p:nextCondLst>
                <p:cond evt="onClick" delay="0">
                  <p:tgtEl>
                    <p:spTgt spid="13"/>
                  </p:tgtEl>
                </p:cond>
              </p:nextCondLst>
            </p:seq>
          </p:childTnLst>
        </p:cTn>
      </p:par>
    </p:tnLst>
    <p:bldLst>
      <p:bldP spid="4" grpId="0" animBg="1"/>
      <p:bldP spid="5"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735933" y="251368"/>
            <a:ext cx="10194810" cy="1990150"/>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40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CÂU HỎI 3</a:t>
            </a:r>
          </a:p>
          <a:p>
            <a:pPr lvl="0">
              <a:defRPr/>
            </a:pPr>
            <a:r>
              <a:rPr lang="en-US" sz="40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Kết</a:t>
            </a:r>
            <a:r>
              <a:rPr lang="en-US" sz="36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quả</a:t>
            </a:r>
            <a:r>
              <a:rPr lang="en-US" sz="36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so </a:t>
            </a:r>
            <a:r>
              <a:rPr lang="en-US" sz="3600" b="1"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sánh</a:t>
            </a:r>
            <a:r>
              <a:rPr lang="en-US" sz="36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đúng</a:t>
            </a:r>
            <a:r>
              <a:rPr lang="en-US" sz="36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hay </a:t>
            </a:r>
            <a:r>
              <a:rPr lang="en-US" sz="3600" b="1" dirty="0" err="1">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sai</a:t>
            </a:r>
            <a:r>
              <a:rPr lang="en-US" sz="36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endParaRPr lang="vi-VN" sz="36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Snip Diagonal Corner Rectangle 4"/>
          <p:cNvSpPr/>
          <p:nvPr/>
        </p:nvSpPr>
        <p:spPr>
          <a:xfrm>
            <a:off x="3628571" y="3975730"/>
            <a:ext cx="5776686" cy="2104572"/>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Sai (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phải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là</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dấu</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560" y="262202"/>
            <a:ext cx="1626236" cy="1990149"/>
          </a:xfrm>
          <a:prstGeom prst="rect">
            <a:avLst/>
          </a:prstGeom>
        </p:spPr>
      </p:pic>
      <p:pic>
        <p:nvPicPr>
          <p:cNvPr id="6" name="dung-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0298" y="5821680"/>
            <a:ext cx="283029" cy="283029"/>
          </a:xfrm>
          <a:prstGeom prst="rect">
            <a:avLst/>
          </a:prstGeom>
        </p:spPr>
      </p:pic>
      <p:pic>
        <p:nvPicPr>
          <p:cNvPr id="9" name="sai-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0298" y="6220098"/>
            <a:ext cx="283029" cy="283029"/>
          </a:xfrm>
          <a:prstGeom prst="rect">
            <a:avLst/>
          </a:prstGeom>
        </p:spPr>
      </p:pic>
      <p:sp>
        <p:nvSpPr>
          <p:cNvPr id="10" name="Pentagon 9">
            <a:hlinkClick r:id="rId9" action="ppaction://hlinksldjump"/>
          </p:cNvPr>
          <p:cNvSpPr/>
          <p:nvPr/>
        </p:nvSpPr>
        <p:spPr>
          <a:xfrm flipH="1">
            <a:off x="724893" y="6220098"/>
            <a:ext cx="2064802" cy="50074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20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Đối tượng 10">
            <a:extLst>
              <a:ext uri="{FF2B5EF4-FFF2-40B4-BE49-F238E27FC236}">
                <a16:creationId xmlns:a16="http://schemas.microsoft.com/office/drawing/2014/main" id="{27C1A1E6-D100-4167-23E8-E8B8C4F58F69}"/>
              </a:ext>
            </a:extLst>
          </p:cNvPr>
          <p:cNvGraphicFramePr>
            <a:graphicFrameLocks noChangeAspect="1"/>
          </p:cNvGraphicFramePr>
          <p:nvPr>
            <p:extLst>
              <p:ext uri="{D42A27DB-BD31-4B8C-83A1-F6EECF244321}">
                <p14:modId xmlns:p14="http://schemas.microsoft.com/office/powerpoint/2010/main" val="1589197715"/>
              </p:ext>
            </p:extLst>
          </p:nvPr>
        </p:nvGraphicFramePr>
        <p:xfrm>
          <a:off x="8369300" y="644525"/>
          <a:ext cx="3108325" cy="1225550"/>
        </p:xfrm>
        <a:graphic>
          <a:graphicData uri="http://schemas.openxmlformats.org/presentationml/2006/ole">
            <mc:AlternateContent xmlns:mc="http://schemas.openxmlformats.org/markup-compatibility/2006">
              <mc:Choice xmlns:v="urn:schemas-microsoft-com:vml" Requires="v">
                <p:oleObj name="Equation" r:id="rId10" imgW="1384200" imgH="545760" progId="Equation.DSMT4">
                  <p:embed/>
                </p:oleObj>
              </mc:Choice>
              <mc:Fallback>
                <p:oleObj name="Equation" r:id="rId10" imgW="1384200" imgH="545760" progId="Equation.DSMT4">
                  <p:embed/>
                  <p:pic>
                    <p:nvPicPr>
                      <p:cNvPr id="0" name=""/>
                      <p:cNvPicPr/>
                      <p:nvPr/>
                    </p:nvPicPr>
                    <p:blipFill>
                      <a:blip r:embed="rId11"/>
                      <a:stretch>
                        <a:fillRect/>
                      </a:stretch>
                    </p:blipFill>
                    <p:spPr>
                      <a:xfrm>
                        <a:off x="8369300" y="644525"/>
                        <a:ext cx="3108325" cy="1225550"/>
                      </a:xfrm>
                      <a:prstGeom prst="rect">
                        <a:avLst/>
                      </a:prstGeom>
                    </p:spPr>
                  </p:pic>
                </p:oleObj>
              </mc:Fallback>
            </mc:AlternateContent>
          </a:graphicData>
        </a:graphic>
      </p:graphicFrame>
    </p:spTree>
    <p:extLst>
      <p:ext uri="{BB962C8B-B14F-4D97-AF65-F5344CB8AC3E}">
        <p14:creationId xmlns:p14="http://schemas.microsoft.com/office/powerpoint/2010/main" val="38183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738" fill="hold"/>
                                        <p:tgtEl>
                                          <p:spTgt spid="6"/>
                                        </p:tgtEl>
                                      </p:cBhvr>
                                    </p:cmd>
                                  </p:childTnLst>
                                </p:cTn>
                              </p:par>
                            </p:childTnLst>
                          </p:cTn>
                        </p:par>
                      </p:childTnLst>
                    </p:cTn>
                  </p:par>
                </p:childTnLst>
              </p:cTn>
              <p:nextCondLst>
                <p:cond evt="onClick" delay="0">
                  <p:tgtEl>
                    <p:spTgt spid="6"/>
                  </p:tgtEl>
                </p:cond>
              </p:nextCondLst>
            </p:seq>
            <p:audio>
              <p:cMediaNode vol="80000">
                <p:cTn id="24" fill="hold" display="0">
                  <p:stCondLst>
                    <p:cond delay="indefinite"/>
                  </p:stCondLst>
                  <p:endCondLst>
                    <p:cond evt="onStopAudio" delay="0">
                      <p:tgtEl>
                        <p:sldTgt/>
                      </p:tgtEl>
                    </p:cond>
                  </p:endCondLst>
                </p:cTn>
                <p:tgtEl>
                  <p:spTgt spid="6"/>
                </p:tgtEl>
              </p:cMediaNode>
            </p:audio>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4564" fill="hold"/>
                                        <p:tgtEl>
                                          <p:spTgt spid="9"/>
                                        </p:tgtEl>
                                      </p:cBhvr>
                                    </p:cmd>
                                  </p:childTnLst>
                                </p:cTn>
                              </p:par>
                            </p:childTnLst>
                          </p:cTn>
                        </p:par>
                      </p:childTnLst>
                    </p:cTn>
                  </p:par>
                </p:childTnLst>
              </p:cTn>
              <p:nextCondLst>
                <p:cond evt="onClick" delay="0">
                  <p:tgtEl>
                    <p:spTgt spid="9"/>
                  </p:tgtEl>
                </p:cond>
              </p:nextCondLst>
            </p:seq>
            <p:audio>
              <p:cMediaNode vol="80000">
                <p:cTn id="30"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483327" y="396861"/>
            <a:ext cx="10682514" cy="5325807"/>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accent6">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lvl="0" algn="ctr">
              <a:defRPr/>
            </a:pPr>
            <a:endParaRPr kumimoji="0" lang="en-US" sz="3200" b="1"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dung-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0298" y="5821680"/>
            <a:ext cx="283029" cy="283029"/>
          </a:xfrm>
          <a:prstGeom prst="rect">
            <a:avLst/>
          </a:prstGeom>
        </p:spPr>
      </p:pic>
      <p:pic>
        <p:nvPicPr>
          <p:cNvPr id="9" name="sai-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0298" y="6220098"/>
            <a:ext cx="283029" cy="283029"/>
          </a:xfrm>
          <a:prstGeom prst="rect">
            <a:avLst/>
          </a:prstGeom>
        </p:spPr>
      </p:pic>
      <p:sp>
        <p:nvSpPr>
          <p:cNvPr id="10" name="Pentagon 9">
            <a:hlinkClick r:id="rId9" action="ppaction://hlinksldjump"/>
          </p:cNvPr>
          <p:cNvSpPr/>
          <p:nvPr/>
        </p:nvSpPr>
        <p:spPr>
          <a:xfrm flipH="1">
            <a:off x="724893" y="6220098"/>
            <a:ext cx="2064802" cy="50074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2000" b="1" i="0" u="none" strike="noStrike" kern="1200" cap="none" spc="0" normalizeH="0" baseline="0" noProof="0" dirty="0">
              <a:ln>
                <a:noFill/>
              </a:ln>
              <a:solidFill>
                <a:schemeClr val="accent6">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Đối tượng 7">
            <a:extLst>
              <a:ext uri="{FF2B5EF4-FFF2-40B4-BE49-F238E27FC236}">
                <a16:creationId xmlns:a16="http://schemas.microsoft.com/office/drawing/2014/main" id="{663CAB6E-9565-DB3B-6337-A5FDA0284E97}"/>
              </a:ext>
            </a:extLst>
          </p:cNvPr>
          <p:cNvGraphicFramePr>
            <a:graphicFrameLocks noChangeAspect="1"/>
          </p:cNvGraphicFramePr>
          <p:nvPr>
            <p:extLst>
              <p:ext uri="{D42A27DB-BD31-4B8C-83A1-F6EECF244321}">
                <p14:modId xmlns:p14="http://schemas.microsoft.com/office/powerpoint/2010/main" val="3673644939"/>
              </p:ext>
            </p:extLst>
          </p:nvPr>
        </p:nvGraphicFramePr>
        <p:xfrm>
          <a:off x="4027662" y="1090840"/>
          <a:ext cx="2446137" cy="641069"/>
        </p:xfrm>
        <a:graphic>
          <a:graphicData uri="http://schemas.openxmlformats.org/presentationml/2006/ole">
            <mc:AlternateContent xmlns:mc="http://schemas.openxmlformats.org/markup-compatibility/2006">
              <mc:Choice xmlns:v="urn:schemas-microsoft-com:vml" Requires="v">
                <p:oleObj name="Equation" r:id="rId10" imgW="1054080" imgH="279360" progId="Equation.DSMT4">
                  <p:embed/>
                </p:oleObj>
              </mc:Choice>
              <mc:Fallback>
                <p:oleObj name="Equation" r:id="rId10" imgW="1054080" imgH="279360" progId="Equation.DSMT4">
                  <p:embed/>
                  <p:pic>
                    <p:nvPicPr>
                      <p:cNvPr id="0" name="Object 5"/>
                      <p:cNvPicPr>
                        <a:picLocks noChangeAspect="1" noChangeArrowheads="1"/>
                      </p:cNvPicPr>
                      <p:nvPr/>
                    </p:nvPicPr>
                    <p:blipFill>
                      <a:blip r:embed="rId11"/>
                      <a:srcRect/>
                      <a:stretch>
                        <a:fillRect/>
                      </a:stretch>
                    </p:blipFill>
                    <p:spPr bwMode="auto">
                      <a:xfrm>
                        <a:off x="4027662" y="1090840"/>
                        <a:ext cx="2446137" cy="641069"/>
                      </a:xfrm>
                      <a:prstGeom prst="rect">
                        <a:avLst/>
                      </a:prstGeom>
                      <a:noFill/>
                    </p:spPr>
                  </p:pic>
                </p:oleObj>
              </mc:Fallback>
            </mc:AlternateContent>
          </a:graphicData>
        </a:graphic>
      </p:graphicFrame>
      <p:graphicFrame>
        <p:nvGraphicFramePr>
          <p:cNvPr id="13" name="Đối tượng 12">
            <a:extLst>
              <a:ext uri="{FF2B5EF4-FFF2-40B4-BE49-F238E27FC236}">
                <a16:creationId xmlns:a16="http://schemas.microsoft.com/office/drawing/2014/main" id="{B0C75D68-F3EB-47F7-BC08-D4F6A8B2DFDA}"/>
              </a:ext>
            </a:extLst>
          </p:cNvPr>
          <p:cNvGraphicFramePr>
            <a:graphicFrameLocks noChangeAspect="1"/>
          </p:cNvGraphicFramePr>
          <p:nvPr>
            <p:extLst>
              <p:ext uri="{D42A27DB-BD31-4B8C-83A1-F6EECF244321}">
                <p14:modId xmlns:p14="http://schemas.microsoft.com/office/powerpoint/2010/main" val="2222238782"/>
              </p:ext>
            </p:extLst>
          </p:nvPr>
        </p:nvGraphicFramePr>
        <p:xfrm>
          <a:off x="3962400" y="2683449"/>
          <a:ext cx="2663825" cy="1035050"/>
        </p:xfrm>
        <a:graphic>
          <a:graphicData uri="http://schemas.openxmlformats.org/presentationml/2006/ole">
            <mc:AlternateContent xmlns:mc="http://schemas.openxmlformats.org/markup-compatibility/2006">
              <mc:Choice xmlns:v="urn:schemas-microsoft-com:vml" Requires="v">
                <p:oleObj name="Equation" r:id="rId12" imgW="1180800" imgH="469800" progId="Equation.DSMT4">
                  <p:embed/>
                </p:oleObj>
              </mc:Choice>
              <mc:Fallback>
                <p:oleObj name="Equation" r:id="rId12" imgW="1180800" imgH="469800" progId="Equation.DSMT4">
                  <p:embed/>
                  <p:pic>
                    <p:nvPicPr>
                      <p:cNvPr id="0" name="Object 2"/>
                      <p:cNvPicPr>
                        <a:picLocks noChangeAspect="1" noChangeArrowheads="1"/>
                      </p:cNvPicPr>
                      <p:nvPr/>
                    </p:nvPicPr>
                    <p:blipFill>
                      <a:blip r:embed="rId13"/>
                      <a:srcRect/>
                      <a:stretch>
                        <a:fillRect/>
                      </a:stretch>
                    </p:blipFill>
                    <p:spPr bwMode="auto">
                      <a:xfrm>
                        <a:off x="3962400" y="2683449"/>
                        <a:ext cx="2663825" cy="1035050"/>
                      </a:xfrm>
                      <a:prstGeom prst="rect">
                        <a:avLst/>
                      </a:prstGeom>
                      <a:noFill/>
                    </p:spPr>
                  </p:pic>
                </p:oleObj>
              </mc:Fallback>
            </mc:AlternateContent>
          </a:graphicData>
        </a:graphic>
      </p:graphicFrame>
      <p:sp>
        <p:nvSpPr>
          <p:cNvPr id="15" name="Rectangle 6">
            <a:extLst>
              <a:ext uri="{FF2B5EF4-FFF2-40B4-BE49-F238E27FC236}">
                <a16:creationId xmlns:a16="http://schemas.microsoft.com/office/drawing/2014/main" id="{80350B6E-A82A-A63C-AFB5-589459754E3F}"/>
              </a:ext>
            </a:extLst>
          </p:cNvPr>
          <p:cNvSpPr>
            <a:spLocks noChangeArrowheads="1"/>
          </p:cNvSpPr>
          <p:nvPr/>
        </p:nvSpPr>
        <p:spPr bwMode="auto">
          <a:xfrm>
            <a:off x="1561265" y="385755"/>
            <a:ext cx="40463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3200" b="1"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hỏi</a:t>
            </a:r>
            <a:r>
              <a:rPr kumimoji="0" lang="en-US" altLang="en-US" sz="3200" b="1"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4: </a:t>
            </a:r>
            <a:r>
              <a:rPr kumimoji="0" lang="en-US" altLang="en-US" sz="3200" b="1" i="0" u="none" strike="noStrike" cap="none" normalizeH="0" baseline="0" dirty="0" err="1">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kumimoji="0" lang="en-US" altLang="en-US" sz="3200" b="1"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x </a:t>
            </a:r>
            <a:r>
              <a:rPr kumimoji="0" lang="en-US" altLang="en-US" sz="3200" b="1" i="0" u="none" strike="noStrike" cap="none" normalizeH="0" baseline="0" dirty="0" err="1">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biết</a:t>
            </a:r>
            <a:r>
              <a:rPr kumimoji="0" lang="en-US" altLang="en-US" sz="3200" b="1"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solidFill>
                <a:schemeClr val="accent6">
                  <a:lumMod val="75000"/>
                </a:schemeClr>
              </a:solidFill>
              <a:effectLst/>
              <a:latin typeface="Arial" panose="020B0604020202020204" pitchFamily="34" charset="0"/>
            </a:endParaRPr>
          </a:p>
        </p:txBody>
      </p:sp>
      <p:sp>
        <p:nvSpPr>
          <p:cNvPr id="16" name="Rectangle 7">
            <a:extLst>
              <a:ext uri="{FF2B5EF4-FFF2-40B4-BE49-F238E27FC236}">
                <a16:creationId xmlns:a16="http://schemas.microsoft.com/office/drawing/2014/main" id="{5872922B-F19A-1704-79B5-82268AA6241E}"/>
              </a:ext>
            </a:extLst>
          </p:cNvPr>
          <p:cNvSpPr>
            <a:spLocks noChangeArrowheads="1"/>
          </p:cNvSpPr>
          <p:nvPr/>
        </p:nvSpPr>
        <p:spPr bwMode="auto">
          <a:xfrm>
            <a:off x="3209332" y="1095652"/>
            <a:ext cx="6286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endParaRPr kumimoji="0" lang="en-US" altLang="en-US" sz="3200" b="0" u="none" strike="noStrike" cap="none" normalizeH="0" baseline="0" dirty="0">
              <a:ln>
                <a:noFill/>
              </a:ln>
              <a:solidFill>
                <a:schemeClr val="accent6">
                  <a:lumMod val="75000"/>
                </a:schemeClr>
              </a:solidFill>
              <a:effectLst/>
              <a:latin typeface="Arial" panose="020B0604020202020204" pitchFamily="34" charset="0"/>
            </a:endParaRPr>
          </a:p>
        </p:txBody>
      </p:sp>
      <p:sp>
        <p:nvSpPr>
          <p:cNvPr id="18" name="Rectangle 9">
            <a:extLst>
              <a:ext uri="{FF2B5EF4-FFF2-40B4-BE49-F238E27FC236}">
                <a16:creationId xmlns:a16="http://schemas.microsoft.com/office/drawing/2014/main" id="{5D24B427-DB52-2AFF-FB3B-8E0BBD1CBB24}"/>
              </a:ext>
            </a:extLst>
          </p:cNvPr>
          <p:cNvSpPr>
            <a:spLocks noChangeArrowheads="1"/>
          </p:cNvSpPr>
          <p:nvPr/>
        </p:nvSpPr>
        <p:spPr bwMode="auto">
          <a:xfrm>
            <a:off x="2923356" y="2023196"/>
            <a:ext cx="2029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Kết</a:t>
            </a:r>
            <a:r>
              <a:rPr kumimoji="0" lang="en-US" altLang="en-US" sz="3200" b="1"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quả</a:t>
            </a:r>
            <a:r>
              <a:rPr kumimoji="0" lang="en-US" altLang="en-US" sz="3200" b="1"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sz="3200" b="0" i="0" u="none" strike="noStrike" cap="none" normalizeH="0" baseline="0" dirty="0">
              <a:ln>
                <a:noFill/>
              </a:ln>
              <a:solidFill>
                <a:schemeClr val="accent6">
                  <a:lumMod val="75000"/>
                </a:schemeClr>
              </a:solidFill>
              <a:effectLst/>
              <a:latin typeface="Arial" panose="020B0604020202020204" pitchFamily="34" charset="0"/>
            </a:endParaRPr>
          </a:p>
        </p:txBody>
      </p:sp>
      <p:sp>
        <p:nvSpPr>
          <p:cNvPr id="23" name="Hộp Văn bản 22">
            <a:extLst>
              <a:ext uri="{FF2B5EF4-FFF2-40B4-BE49-F238E27FC236}">
                <a16:creationId xmlns:a16="http://schemas.microsoft.com/office/drawing/2014/main" id="{14EC2622-7DC1-4C68-B116-9A0AE09B5BCD}"/>
              </a:ext>
            </a:extLst>
          </p:cNvPr>
          <p:cNvSpPr txBox="1"/>
          <p:nvPr/>
        </p:nvSpPr>
        <p:spPr>
          <a:xfrm>
            <a:off x="3209332" y="2889996"/>
            <a:ext cx="920186" cy="1077218"/>
          </a:xfrm>
          <a:prstGeom prst="rect">
            <a:avLst/>
          </a:prstGeom>
          <a:noFill/>
        </p:spPr>
        <p:txBody>
          <a:bodyPr wrap="square" rtlCol="0">
            <a:spAutoFit/>
          </a:bodyPr>
          <a:lstStyle/>
          <a:p>
            <a:r>
              <a:rPr lang="en-US" altLang="en-US" sz="32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3200" b="1"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200" b="0" i="0" u="none" strike="noStrike" cap="none" normalizeH="0" baseline="0" dirty="0">
              <a:ln>
                <a:noFill/>
              </a:ln>
              <a:solidFill>
                <a:schemeClr val="accent6">
                  <a:lumMod val="75000"/>
                </a:schemeClr>
              </a:solidFill>
              <a:effectLst/>
              <a:latin typeface="Arial" panose="020B0604020202020204" pitchFamily="34" charset="0"/>
            </a:endParaRPr>
          </a:p>
          <a:p>
            <a:endParaRPr lang="en-US" sz="3200" dirty="0">
              <a:solidFill>
                <a:schemeClr val="accent6">
                  <a:lumMod val="75000"/>
                </a:schemeClr>
              </a:solidFill>
            </a:endParaRPr>
          </a:p>
        </p:txBody>
      </p:sp>
      <p:graphicFrame>
        <p:nvGraphicFramePr>
          <p:cNvPr id="26" name="Đối tượng 25">
            <a:extLst>
              <a:ext uri="{FF2B5EF4-FFF2-40B4-BE49-F238E27FC236}">
                <a16:creationId xmlns:a16="http://schemas.microsoft.com/office/drawing/2014/main" id="{11354F3C-4C0B-072B-4516-A852705426C0}"/>
              </a:ext>
            </a:extLst>
          </p:cNvPr>
          <p:cNvGraphicFramePr>
            <a:graphicFrameLocks noChangeAspect="1"/>
          </p:cNvGraphicFramePr>
          <p:nvPr>
            <p:extLst>
              <p:ext uri="{D42A27DB-BD31-4B8C-83A1-F6EECF244321}">
                <p14:modId xmlns:p14="http://schemas.microsoft.com/office/powerpoint/2010/main" val="2760291427"/>
              </p:ext>
            </p:extLst>
          </p:nvPr>
        </p:nvGraphicFramePr>
        <p:xfrm>
          <a:off x="5083687" y="2144031"/>
          <a:ext cx="704649" cy="440406"/>
        </p:xfrm>
        <a:graphic>
          <a:graphicData uri="http://schemas.openxmlformats.org/presentationml/2006/ole">
            <mc:AlternateContent xmlns:mc="http://schemas.openxmlformats.org/markup-compatibility/2006">
              <mc:Choice xmlns:v="urn:schemas-microsoft-com:vml" Requires="v">
                <p:oleObj name="Equation" r:id="rId14" imgW="241200" imgH="139680" progId="Equation.DSMT4">
                  <p:embed/>
                </p:oleObj>
              </mc:Choice>
              <mc:Fallback>
                <p:oleObj name="Equation" r:id="rId14" imgW="241200" imgH="139680" progId="Equation.DSMT4">
                  <p:embed/>
                  <p:pic>
                    <p:nvPicPr>
                      <p:cNvPr id="0" name="Object 13"/>
                      <p:cNvPicPr>
                        <a:picLocks noChangeAspect="1" noChangeArrowheads="1"/>
                      </p:cNvPicPr>
                      <p:nvPr/>
                    </p:nvPicPr>
                    <p:blipFill>
                      <a:blip r:embed="rId15"/>
                      <a:srcRect/>
                      <a:stretch>
                        <a:fillRect/>
                      </a:stretch>
                    </p:blipFill>
                    <p:spPr bwMode="auto">
                      <a:xfrm>
                        <a:off x="5083687" y="2144031"/>
                        <a:ext cx="704649" cy="440406"/>
                      </a:xfrm>
                      <a:prstGeom prst="rect">
                        <a:avLst/>
                      </a:prstGeom>
                      <a:noFill/>
                    </p:spPr>
                  </p:pic>
                </p:oleObj>
              </mc:Fallback>
            </mc:AlternateContent>
          </a:graphicData>
        </a:graphic>
      </p:graphicFrame>
      <p:graphicFrame>
        <p:nvGraphicFramePr>
          <p:cNvPr id="27" name="Đối tượng 26">
            <a:extLst>
              <a:ext uri="{FF2B5EF4-FFF2-40B4-BE49-F238E27FC236}">
                <a16:creationId xmlns:a16="http://schemas.microsoft.com/office/drawing/2014/main" id="{8CD97983-C82B-B393-08F0-FB43E0FEA1EF}"/>
              </a:ext>
            </a:extLst>
          </p:cNvPr>
          <p:cNvGraphicFramePr>
            <a:graphicFrameLocks noChangeAspect="1"/>
          </p:cNvGraphicFramePr>
          <p:nvPr>
            <p:extLst>
              <p:ext uri="{D42A27DB-BD31-4B8C-83A1-F6EECF244321}">
                <p14:modId xmlns:p14="http://schemas.microsoft.com/office/powerpoint/2010/main" val="729920892"/>
              </p:ext>
            </p:extLst>
          </p:nvPr>
        </p:nvGraphicFramePr>
        <p:xfrm>
          <a:off x="5914544" y="2009093"/>
          <a:ext cx="941388" cy="620712"/>
        </p:xfrm>
        <a:graphic>
          <a:graphicData uri="http://schemas.openxmlformats.org/presentationml/2006/ole">
            <mc:AlternateContent xmlns:mc="http://schemas.openxmlformats.org/markup-compatibility/2006">
              <mc:Choice xmlns:v="urn:schemas-microsoft-com:vml" Requires="v">
                <p:oleObj name="Equation" r:id="rId16" imgW="419040" imgH="279360" progId="Equation.DSMT4">
                  <p:embed/>
                </p:oleObj>
              </mc:Choice>
              <mc:Fallback>
                <p:oleObj name="Equation" r:id="rId16" imgW="419040" imgH="279360" progId="Equation.DSMT4">
                  <p:embed/>
                  <p:pic>
                    <p:nvPicPr>
                      <p:cNvPr id="0" name="Object 12"/>
                      <p:cNvPicPr>
                        <a:picLocks noChangeAspect="1" noChangeArrowheads="1"/>
                      </p:cNvPicPr>
                      <p:nvPr/>
                    </p:nvPicPr>
                    <p:blipFill>
                      <a:blip r:embed="rId17"/>
                      <a:srcRect/>
                      <a:stretch>
                        <a:fillRect/>
                      </a:stretch>
                    </p:blipFill>
                    <p:spPr bwMode="auto">
                      <a:xfrm>
                        <a:off x="5914544" y="2009093"/>
                        <a:ext cx="941388" cy="620712"/>
                      </a:xfrm>
                      <a:prstGeom prst="rect">
                        <a:avLst/>
                      </a:prstGeom>
                      <a:noFill/>
                    </p:spPr>
                  </p:pic>
                </p:oleObj>
              </mc:Fallback>
            </mc:AlternateContent>
          </a:graphicData>
        </a:graphic>
      </p:graphicFrame>
      <p:sp>
        <p:nvSpPr>
          <p:cNvPr id="28" name="Rectangle 14">
            <a:extLst>
              <a:ext uri="{FF2B5EF4-FFF2-40B4-BE49-F238E27FC236}">
                <a16:creationId xmlns:a16="http://schemas.microsoft.com/office/drawing/2014/main" id="{77C09D3C-8D46-8B6B-D8B3-69420226FFC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accent6">
                  <a:lumMod val="75000"/>
                </a:schemeClr>
              </a:solidFill>
            </a:endParaRPr>
          </a:p>
        </p:txBody>
      </p:sp>
      <p:sp>
        <p:nvSpPr>
          <p:cNvPr id="29" name="Rectangle 15">
            <a:extLst>
              <a:ext uri="{FF2B5EF4-FFF2-40B4-BE49-F238E27FC236}">
                <a16:creationId xmlns:a16="http://schemas.microsoft.com/office/drawing/2014/main" id="{66F45B35-B08C-24FD-5C86-892D381B9750}"/>
              </a:ext>
            </a:extLst>
          </p:cNvPr>
          <p:cNvSpPr>
            <a:spLocks noChangeArrowheads="1"/>
          </p:cNvSpPr>
          <p:nvPr/>
        </p:nvSpPr>
        <p:spPr bwMode="auto">
          <a:xfrm>
            <a:off x="0" y="415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accent6">
                  <a:lumMod val="75000"/>
                </a:schemeClr>
              </a:solidFill>
            </a:endParaRPr>
          </a:p>
        </p:txBody>
      </p:sp>
      <p:sp>
        <p:nvSpPr>
          <p:cNvPr id="30" name="Hộp Văn bản 29">
            <a:extLst>
              <a:ext uri="{FF2B5EF4-FFF2-40B4-BE49-F238E27FC236}">
                <a16:creationId xmlns:a16="http://schemas.microsoft.com/office/drawing/2014/main" id="{21F7E36D-3378-5A27-4668-E7E77487BC13}"/>
              </a:ext>
            </a:extLst>
          </p:cNvPr>
          <p:cNvSpPr txBox="1"/>
          <p:nvPr/>
        </p:nvSpPr>
        <p:spPr>
          <a:xfrm>
            <a:off x="2971637" y="4286979"/>
            <a:ext cx="2112050" cy="584775"/>
          </a:xfrm>
          <a:prstGeom prst="rect">
            <a:avLst/>
          </a:prstGeom>
          <a:noFill/>
        </p:spPr>
        <p:txBody>
          <a:bodyPr wrap="square" rtlCol="0">
            <a:spAutoFit/>
          </a:bodyPr>
          <a:lstStyle/>
          <a:p>
            <a:r>
              <a:rPr kumimoji="0" lang="en-US" altLang="en-US" sz="3200" b="1" i="0" u="none" strike="noStrike" cap="none" normalizeH="0" baseline="0" dirty="0" err="1">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Kết</a:t>
            </a:r>
            <a:r>
              <a:rPr kumimoji="0" lang="en-US" altLang="en-US" sz="3200" b="1"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quả</a:t>
            </a:r>
            <a:r>
              <a:rPr kumimoji="0" lang="en-US" altLang="en-US" sz="3200" b="1"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chemeClr val="accent6">
                  <a:lumMod val="75000"/>
                </a:schemeClr>
              </a:solidFill>
            </a:endParaRPr>
          </a:p>
        </p:txBody>
      </p:sp>
      <p:graphicFrame>
        <p:nvGraphicFramePr>
          <p:cNvPr id="31" name="Đối tượng 30">
            <a:extLst>
              <a:ext uri="{FF2B5EF4-FFF2-40B4-BE49-F238E27FC236}">
                <a16:creationId xmlns:a16="http://schemas.microsoft.com/office/drawing/2014/main" id="{CAB6131C-0D04-638F-999A-BBFE19AA9998}"/>
              </a:ext>
            </a:extLst>
          </p:cNvPr>
          <p:cNvGraphicFramePr>
            <a:graphicFrameLocks noChangeAspect="1"/>
          </p:cNvGraphicFramePr>
          <p:nvPr>
            <p:extLst>
              <p:ext uri="{D42A27DB-BD31-4B8C-83A1-F6EECF244321}">
                <p14:modId xmlns:p14="http://schemas.microsoft.com/office/powerpoint/2010/main" val="413180603"/>
              </p:ext>
            </p:extLst>
          </p:nvPr>
        </p:nvGraphicFramePr>
        <p:xfrm>
          <a:off x="5761697" y="4052317"/>
          <a:ext cx="1292225" cy="1054100"/>
        </p:xfrm>
        <a:graphic>
          <a:graphicData uri="http://schemas.openxmlformats.org/presentationml/2006/ole">
            <mc:AlternateContent xmlns:mc="http://schemas.openxmlformats.org/markup-compatibility/2006">
              <mc:Choice xmlns:v="urn:schemas-microsoft-com:vml" Requires="v">
                <p:oleObj name="Equation" r:id="rId18" imgW="482400" imgH="393480" progId="Equation.DSMT4">
                  <p:embed/>
                </p:oleObj>
              </mc:Choice>
              <mc:Fallback>
                <p:oleObj name="Equation" r:id="rId18" imgW="482400" imgH="393480" progId="Equation.DSMT4">
                  <p:embed/>
                  <p:pic>
                    <p:nvPicPr>
                      <p:cNvPr id="0" name=""/>
                      <p:cNvPicPr/>
                      <p:nvPr/>
                    </p:nvPicPr>
                    <p:blipFill>
                      <a:blip r:embed="rId19"/>
                      <a:stretch>
                        <a:fillRect/>
                      </a:stretch>
                    </p:blipFill>
                    <p:spPr>
                      <a:xfrm>
                        <a:off x="5761697" y="4052317"/>
                        <a:ext cx="1292225" cy="1054100"/>
                      </a:xfrm>
                      <a:prstGeom prst="rect">
                        <a:avLst/>
                      </a:prstGeom>
                    </p:spPr>
                  </p:pic>
                </p:oleObj>
              </mc:Fallback>
            </mc:AlternateContent>
          </a:graphicData>
        </a:graphic>
      </p:graphicFrame>
    </p:spTree>
    <p:extLst>
      <p:ext uri="{BB962C8B-B14F-4D97-AF65-F5344CB8AC3E}">
        <p14:creationId xmlns:p14="http://schemas.microsoft.com/office/powerpoint/2010/main" val="8144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par>
                                <p:cTn id="33" presetID="16" presetClass="entr" presetSubtype="21"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2738" fill="hold"/>
                                        <p:tgtEl>
                                          <p:spTgt spid="6"/>
                                        </p:tgtEl>
                                      </p:cBhvr>
                                    </p:cmd>
                                  </p:childTnLst>
                                </p:cTn>
                              </p:par>
                            </p:childTnLst>
                          </p:cTn>
                        </p:par>
                      </p:childTnLst>
                    </p:cTn>
                  </p:par>
                </p:childTnLst>
              </p:cTn>
              <p:nextCondLst>
                <p:cond evt="onClick" delay="0">
                  <p:tgtEl>
                    <p:spTgt spid="6"/>
                  </p:tgtEl>
                </p:cond>
              </p:nextCondLst>
            </p:seq>
            <p:audio>
              <p:cMediaNode vol="80000">
                <p:cTn id="59" fill="hold" display="0">
                  <p:stCondLst>
                    <p:cond delay="indefinite"/>
                  </p:stCondLst>
                  <p:endCondLst>
                    <p:cond evt="onStopAudio" delay="0">
                      <p:tgtEl>
                        <p:sldTgt/>
                      </p:tgtEl>
                    </p:cond>
                  </p:endCondLst>
                </p:cTn>
                <p:tgtEl>
                  <p:spTgt spid="6"/>
                </p:tgtEl>
              </p:cMediaNode>
            </p:audio>
            <p:seq concurrent="1" nextAc="seek">
              <p:cTn id="60" restart="whenNotActive" fill="hold" evtFilter="cancelBubble" nodeType="interactiveSeq">
                <p:stCondLst>
                  <p:cond evt="onClick" delay="0">
                    <p:tgtEl>
                      <p:spTgt spid="9"/>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4564" fill="hold"/>
                                        <p:tgtEl>
                                          <p:spTgt spid="9"/>
                                        </p:tgtEl>
                                      </p:cBhvr>
                                    </p:cmd>
                                  </p:childTnLst>
                                </p:cTn>
                              </p:par>
                            </p:childTnLst>
                          </p:cTn>
                        </p:par>
                      </p:childTnLst>
                    </p:cTn>
                  </p:par>
                </p:childTnLst>
              </p:cTn>
              <p:nextCondLst>
                <p:cond evt="onClick" delay="0">
                  <p:tgtEl>
                    <p:spTgt spid="9"/>
                  </p:tgtEl>
                </p:cond>
              </p:nextCondLst>
            </p:seq>
            <p:audio>
              <p:cMediaNode vol="80000">
                <p:cTn id="65" fill="hold" display="0">
                  <p:stCondLst>
                    <p:cond delay="indefinite"/>
                  </p:stCondLst>
                  <p:endCondLst>
                    <p:cond evt="onStopAudio" delay="0">
                      <p:tgtEl>
                        <p:sldTgt/>
                      </p:tgtEl>
                    </p:cond>
                  </p:endCondLst>
                </p:cTn>
                <p:tgtEl>
                  <p:spTgt spid="9"/>
                </p:tgtEl>
              </p:cMediaNode>
            </p:audio>
          </p:childTnLst>
        </p:cTn>
      </p:par>
    </p:tnLst>
    <p:bldLst>
      <p:bldP spid="4" grpId="0" animBg="1"/>
      <p:bldP spid="16" grpId="0"/>
      <p:bldP spid="18" grpId="0"/>
      <p:bldP spid="23"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4475" y="0"/>
            <a:ext cx="9163050" cy="6858000"/>
          </a:xfrm>
          <a:prstGeom prst="rect">
            <a:avLst/>
          </a:prstGeom>
        </p:spPr>
      </p:pic>
      <p:pic>
        <p:nvPicPr>
          <p:cNvPr id="3"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78195" y="6294121"/>
            <a:ext cx="296091" cy="296091"/>
          </a:xfrm>
          <a:prstGeom prst="rect">
            <a:avLst/>
          </a:prstGeom>
        </p:spPr>
      </p:pic>
      <p:sp>
        <p:nvSpPr>
          <p:cNvPr id="5" name="Pentagon 4">
            <a:hlinkClick r:id="rId7" action="ppaction://hlinksldjump"/>
          </p:cNvPr>
          <p:cNvSpPr/>
          <p:nvPr/>
        </p:nvSpPr>
        <p:spPr>
          <a:xfrm flipH="1">
            <a:off x="724893" y="6220098"/>
            <a:ext cx="2064802" cy="50074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20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130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10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Giọt nước">
  <a:themeElements>
    <a:clrScheme name="Giọt nước">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iọt nước">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iọt nước">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711</Words>
  <PresentationFormat>Widescreen</PresentationFormat>
  <Paragraphs>100</Paragraphs>
  <Slides>12</Slides>
  <Notes>8</Notes>
  <HiddenSlides>0</HiddenSlides>
  <MMClips>12</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2" baseType="lpstr">
      <vt:lpstr>.VnTime</vt:lpstr>
      <vt:lpstr>Arial</vt:lpstr>
      <vt:lpstr>Calibri</vt:lpstr>
      <vt:lpstr>Calibri Light</vt:lpstr>
      <vt:lpstr>Tahoma</vt:lpstr>
      <vt:lpstr>Times New Roman</vt:lpstr>
      <vt:lpstr>Tw Cen MT</vt:lpstr>
      <vt:lpstr>Giọt nước</vt:lpstr>
      <vt:lpstr>Office Theme</vt:lpstr>
      <vt:lpstr>Equation</vt:lpstr>
      <vt:lpstr> PHÉP TÍNH  LŨY THỪA VỚI SỐ MŨ TỰ NHIÊN  CỦA MỘT SỐ HỮU TỈ 9  ( LUYỆN TẬP) </vt:lpstr>
      <vt:lpstr>? Các công thức định nghĩa, các phép tính luỹ thừa với số mũ tự nhiên của một số hữu tỉ. </vt:lpstr>
      <vt:lpstr>?Các công thức các phép tính luỹ thừa với số mũ tự nhiên của một số hữu tỉ.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2021-10-28T05:11:11Z</dcterms:created>
  <dcterms:modified xsi:type="dcterms:W3CDTF">2022-06-12T15:51:25Z</dcterms:modified>
</cp:coreProperties>
</file>