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01" r:id="rId2"/>
    <p:sldId id="500" r:id="rId3"/>
    <p:sldId id="278" r:id="rId4"/>
    <p:sldId id="502" r:id="rId5"/>
    <p:sldId id="503" r:id="rId6"/>
    <p:sldId id="505" r:id="rId7"/>
    <p:sldId id="504" r:id="rId8"/>
    <p:sldId id="506" r:id="rId9"/>
    <p:sldId id="508" r:id="rId10"/>
    <p:sldId id="507" r:id="rId11"/>
    <p:sldId id="509" r:id="rId12"/>
    <p:sldId id="261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59347" y="139017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82024" y="227609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47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BÀI 3: BIỂU THỨC TỌA ĐỘ CỦA CÁC PHÉP TOÁN VECT</a:t>
            </a:r>
            <a:r>
              <a:rPr lang="vi-VN" sz="60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6000" b="1" dirty="0">
                <a:solidFill>
                  <a:srgbClr val="3333FF"/>
                </a:solidFill>
                <a:latin typeface="More Sugar"/>
              </a:rPr>
              <a:t> (TIẾT 6)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174941" y="4625369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2B7FAC1C-039E-4AFE-ACB9-5C73290A481F}"/>
              </a:ext>
            </a:extLst>
          </p:cNvPr>
          <p:cNvSpPr/>
          <p:nvPr/>
        </p:nvSpPr>
        <p:spPr>
          <a:xfrm>
            <a:off x="9818118" y="242956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B9FE839B-9265-45BE-BB0D-9293DB6F8C6B}"/>
              </a:ext>
            </a:extLst>
          </p:cNvPr>
          <p:cNvSpPr/>
          <p:nvPr/>
        </p:nvSpPr>
        <p:spPr>
          <a:xfrm rot="813216">
            <a:off x="9789783" y="317357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684000" cy="587760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400" b="1" dirty="0"/>
                  <a:t>Lời </a:t>
                </a:r>
                <a:r>
                  <a:rPr lang="en-US" sz="3400" b="1" dirty="0" err="1"/>
                  <a:t>giải</a:t>
                </a:r>
                <a:endParaRPr lang="en-US" dirty="0"/>
              </a:p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1−1=3−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−1−0=4−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1−1=−6−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mr>
                        </m:m>
                        <m:r>
                          <a:rPr lang="en-US" i="1"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=3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=5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=−6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A'(3; 5; -6).</a:t>
                </a:r>
              </a:p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3−3=4−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4−5=5−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−6+6=−5−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mr>
                        </m:m>
                        <m:r>
                          <a:rPr lang="en-US" i="1"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=4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=6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=−5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684000" cy="5877607"/>
              </a:xfrm>
              <a:prstGeom prst="rect">
                <a:avLst/>
              </a:prstGeom>
              <a:blipFill>
                <a:blip r:embed="rId3"/>
                <a:stretch>
                  <a:fillRect l="-88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859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684000" cy="587760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lực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(</a:t>
                </a:r>
                <a:r>
                  <a:rPr lang="en-US" sz="2400" dirty="0" err="1"/>
                  <a:t>đơn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: N) </a:t>
                </a:r>
                <a:r>
                  <a:rPr lang="en-US" sz="2400" dirty="0" err="1"/>
                  <a:t>tạo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bởi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drone </a:t>
                </a:r>
                <a:r>
                  <a:rPr lang="en-US" sz="2400" dirty="0" err="1"/>
                  <a:t>giao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hàng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(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7) </a:t>
                </a:r>
                <a:r>
                  <a:rPr lang="en-US" sz="2400" dirty="0" err="1"/>
                  <a:t>khi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chuyến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150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đơn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: m).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lực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=20.150+30.200+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⋅100=8000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J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684000" cy="5877607"/>
              </a:xfrm>
              <a:prstGeom prst="rect">
                <a:avLst/>
              </a:prstGeom>
              <a:blipFill>
                <a:blip r:embed="rId3"/>
                <a:stretch>
                  <a:fillRect l="-36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Bài 8 trang 64 Toán 12 Tập 1 Chân trời sáng tạo | Giải Toán 12">
            <a:extLst>
              <a:ext uri="{FF2B5EF4-FFF2-40B4-BE49-F238E27FC236}">
                <a16:creationId xmlns:a16="http://schemas.microsoft.com/office/drawing/2014/main" id="{22FD514F-207B-47B2-8937-1DFE379342BE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51" y="815512"/>
            <a:ext cx="5241168" cy="3760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58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3.6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sau – </a:t>
            </a:r>
            <a:r>
              <a:rPr lang="en-US" sz="2800" b="1" dirty="0" err="1">
                <a:cs typeface="Arial" panose="020B0604020202020204" pitchFamily="34" charset="0"/>
              </a:rPr>
              <a:t>Ôn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tập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chương</a:t>
            </a:r>
            <a:r>
              <a:rPr lang="en-US" sz="2800" b="1" dirty="0">
                <a:cs typeface="Arial" panose="020B0604020202020204" pitchFamily="34" charset="0"/>
              </a:rPr>
              <a:t> II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7F85BB45-35DD-4726-A370-46683683AE56}"/>
              </a:ext>
            </a:extLst>
          </p:cNvPr>
          <p:cNvSpPr/>
          <p:nvPr/>
        </p:nvSpPr>
        <p:spPr>
          <a:xfrm rot="-1135901">
            <a:off x="4099442" y="1319319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E6922D83-E39D-4743-8562-7852111AA1E4}"/>
              </a:ext>
            </a:extLst>
          </p:cNvPr>
          <p:cNvSpPr/>
          <p:nvPr/>
        </p:nvSpPr>
        <p:spPr>
          <a:xfrm rot="813216">
            <a:off x="4579617" y="152999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9BCFCD10-E30C-4B6F-A431-03C28E361B01}"/>
              </a:ext>
            </a:extLst>
          </p:cNvPr>
          <p:cNvSpPr/>
          <p:nvPr/>
        </p:nvSpPr>
        <p:spPr>
          <a:xfrm rot="-1135901">
            <a:off x="7126148" y="4508206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D9392F80-867B-4CB2-B632-3FFC17BDE549}"/>
              </a:ext>
            </a:extLst>
          </p:cNvPr>
          <p:cNvSpPr/>
          <p:nvPr/>
        </p:nvSpPr>
        <p:spPr>
          <a:xfrm rot="813216">
            <a:off x="7606323" y="4718884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F6A1E4E-FE7E-A417-0F3C-EF8F49921E5C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7E568E-2653-4899-A253-A1D71B7F68DE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16760F71-F96F-481D-A6F2-7FB7449A638B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6D5D35F4-02D3-4CA9-B9EB-AEB470DC9D5E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6427B3A2-453F-45AA-BFEA-09974BFE7A46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DE0403D5-8D2C-4D37-978C-1A6A4E273942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792A2A50-A0DB-4CEA-A9D3-8721277998C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31987260-D3F1-40CD-9C95-A00A7E178F78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F3B50AC8-4032-43B0-A2E8-2DA6678F5141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9978AA1C-F60F-4C4F-A9D8-A599D9AAED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3C2BF9BD-97C5-4B6F-A5F4-4CC49F2D8F1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C7406264-61BD-4F0F-BB17-A17BBC65C300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E62010CA-74FD-44EC-8422-5446012361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99437F0B-1BFE-45F9-964F-88F09851223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A78EBFB4-938A-434D-90DF-335017AE745E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06706E04-BFFD-4CCA-B589-1E8515D20CB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9A2ED47D-7A5D-44D2-B78C-ADD61075B0B0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BEBCE338-BD7E-45B2-AB80-27E4E95F76AF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7AB3C326-BACC-477E-AB59-CDB127617AF7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BFF067C-6053-44FC-833A-B9705C562AAA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SGK (</a:t>
            </a:r>
            <a:r>
              <a:rPr lang="en-US" b="1" dirty="0" err="1"/>
              <a:t>phần</a:t>
            </a:r>
            <a:r>
              <a:rPr lang="en-US" b="1" dirty="0"/>
              <a:t> 2)</a:t>
            </a:r>
            <a:endParaRPr lang="en-US" dirty="0"/>
          </a:p>
          <a:p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AD9E5B2B-AD05-4333-801A-3FD2C94D81F5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684000" cy="587760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en-US" sz="3800" dirty="0"/>
                  <a:t>Cho </a:t>
                </a:r>
                <a:r>
                  <a:rPr lang="en-US" sz="3800" dirty="0" err="1"/>
                  <a:t>ba</a:t>
                </a:r>
                <a:r>
                  <a:rPr lang="en-US" sz="3800" dirty="0"/>
                  <a:t> </a:t>
                </a:r>
                <a:r>
                  <a:rPr lang="en-US" sz="3800" dirty="0" err="1"/>
                  <a:t>điểm</a:t>
                </a:r>
                <a:r>
                  <a:rPr lang="en-US" sz="3800" dirty="0"/>
                  <a:t> A(3; 3; 3), B(1; 1; 2) </a:t>
                </a:r>
                <a:r>
                  <a:rPr lang="en-US" sz="3800" dirty="0" err="1"/>
                  <a:t>và</a:t>
                </a:r>
                <a:r>
                  <a:rPr lang="en-US" sz="3800" dirty="0"/>
                  <a:t> C(5; 3; 1).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800" dirty="0"/>
                  <a:t>a) </a:t>
                </a:r>
                <a:r>
                  <a:rPr lang="en-US" sz="3800" dirty="0" err="1"/>
                  <a:t>Tìm</a:t>
                </a:r>
                <a:r>
                  <a:rPr lang="en-US" sz="3800" dirty="0"/>
                  <a:t> </a:t>
                </a:r>
                <a:r>
                  <a:rPr lang="en-US" sz="3800" dirty="0" err="1"/>
                  <a:t>điểm</a:t>
                </a:r>
                <a:r>
                  <a:rPr lang="en-US" sz="3800" dirty="0"/>
                  <a:t> M </a:t>
                </a:r>
                <a:r>
                  <a:rPr lang="en-US" sz="3800" dirty="0" err="1"/>
                  <a:t>trên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trục</a:t>
                </a:r>
                <a:r>
                  <a:rPr lang="en-US" sz="3800" dirty="0"/>
                  <a:t> Oy </a:t>
                </a:r>
                <a:r>
                  <a:rPr lang="en-US" sz="3800" dirty="0" err="1"/>
                  <a:t>cách</a:t>
                </a:r>
                <a:r>
                  <a:rPr lang="en-US" sz="3800" dirty="0"/>
                  <a:t> </a:t>
                </a:r>
                <a:r>
                  <a:rPr lang="en-US" sz="3800" dirty="0" err="1"/>
                  <a:t>đều</a:t>
                </a:r>
                <a:r>
                  <a:rPr lang="en-US" sz="3800" dirty="0"/>
                  <a:t> </a:t>
                </a:r>
                <a:r>
                  <a:rPr lang="en-US" sz="3800" dirty="0" err="1"/>
                  <a:t>hai</a:t>
                </a:r>
                <a:r>
                  <a:rPr lang="en-US" sz="3800" dirty="0"/>
                  <a:t> </a:t>
                </a:r>
                <a:r>
                  <a:rPr lang="en-US" sz="3800" dirty="0" err="1"/>
                  <a:t>điểm</a:t>
                </a:r>
                <a:r>
                  <a:rPr lang="en-US" sz="3800" dirty="0"/>
                  <a:t> B, C.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800" dirty="0"/>
                  <a:t>b) </a:t>
                </a:r>
                <a:r>
                  <a:rPr lang="en-US" sz="3800" dirty="0" err="1"/>
                  <a:t>Tìm</a:t>
                </a:r>
                <a:r>
                  <a:rPr lang="en-US" sz="3800" dirty="0"/>
                  <a:t> </a:t>
                </a:r>
                <a:r>
                  <a:rPr lang="en-US" sz="3800" dirty="0" err="1"/>
                  <a:t>điểm</a:t>
                </a:r>
                <a:r>
                  <a:rPr lang="en-US" sz="3800" dirty="0"/>
                  <a:t> N </a:t>
                </a:r>
                <a:r>
                  <a:rPr lang="en-US" sz="3800" dirty="0" err="1"/>
                  <a:t>trên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mặt</a:t>
                </a:r>
                <a:r>
                  <a:rPr lang="en-US" sz="3800" dirty="0"/>
                  <a:t> </a:t>
                </a:r>
                <a:r>
                  <a:rPr lang="en-US" sz="3800" dirty="0" err="1"/>
                  <a:t>phẳng</a:t>
                </a:r>
                <a:r>
                  <a:rPr lang="en-US" sz="3800" dirty="0"/>
                  <a:t> (Oxy) </a:t>
                </a:r>
                <a:r>
                  <a:rPr lang="en-US" sz="3800" dirty="0" err="1"/>
                  <a:t>cách</a:t>
                </a:r>
                <a:r>
                  <a:rPr lang="en-US" sz="3800" dirty="0"/>
                  <a:t> </a:t>
                </a:r>
                <a:r>
                  <a:rPr lang="en-US" sz="3800" dirty="0" err="1"/>
                  <a:t>đều</a:t>
                </a:r>
                <a:r>
                  <a:rPr lang="en-US" sz="3800" dirty="0"/>
                  <a:t> </a:t>
                </a:r>
                <a:r>
                  <a:rPr lang="en-US" sz="3800" dirty="0" err="1"/>
                  <a:t>ba</a:t>
                </a:r>
                <a:r>
                  <a:rPr lang="en-US" sz="3800" dirty="0"/>
                  <a:t> </a:t>
                </a:r>
                <a:r>
                  <a:rPr lang="en-US" sz="3800" dirty="0" err="1"/>
                  <a:t>điểm</a:t>
                </a:r>
                <a:r>
                  <a:rPr lang="en-US" sz="3800" dirty="0"/>
                  <a:t> A, B, C.</a:t>
                </a:r>
              </a:p>
              <a:p>
                <a:pPr algn="ctr">
                  <a:lnSpc>
                    <a:spcPct val="170000"/>
                  </a:lnSpc>
                </a:pPr>
                <a:r>
                  <a:rPr lang="en-US" sz="3800" b="1" dirty="0"/>
                  <a:t>Lời </a:t>
                </a:r>
                <a:r>
                  <a:rPr lang="en-US" sz="3800" b="1" dirty="0" err="1"/>
                  <a:t>giải</a:t>
                </a:r>
                <a:r>
                  <a:rPr lang="en-US" sz="3800" b="1" dirty="0"/>
                  <a:t> </a:t>
                </a:r>
                <a:endParaRPr lang="en-US" sz="3800" dirty="0"/>
              </a:p>
              <a:p>
                <a:pPr>
                  <a:lnSpc>
                    <a:spcPct val="170000"/>
                  </a:lnSpc>
                </a:pPr>
                <a:r>
                  <a:rPr lang="en-US" sz="3800" dirty="0"/>
                  <a:t>a) </a:t>
                </a:r>
                <a:r>
                  <a:rPr lang="en-US" sz="3800" dirty="0" err="1"/>
                  <a:t>Vì</a:t>
                </a:r>
                <a:r>
                  <a:rPr lang="en-US" sz="3800" dirty="0"/>
                  <a:t> M ∈ Oy </a:t>
                </a:r>
                <a:r>
                  <a:rPr lang="en-US" sz="3800" dirty="0" err="1"/>
                  <a:t>nên</a:t>
                </a:r>
                <a:r>
                  <a:rPr lang="en-US" sz="3800" dirty="0"/>
                  <a:t> M(0; y; 0).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800" dirty="0" err="1"/>
                  <a:t>Vì</a:t>
                </a:r>
                <a:r>
                  <a:rPr lang="en-US" sz="3800" dirty="0"/>
                  <a:t> M </a:t>
                </a:r>
                <a:r>
                  <a:rPr lang="en-US" sz="3800" dirty="0" err="1"/>
                  <a:t>cách</a:t>
                </a:r>
                <a:r>
                  <a:rPr lang="en-US" sz="3800" dirty="0"/>
                  <a:t> </a:t>
                </a:r>
                <a:r>
                  <a:rPr lang="en-US" sz="3800" dirty="0" err="1"/>
                  <a:t>đều</a:t>
                </a:r>
                <a:r>
                  <a:rPr lang="en-US" sz="3800" dirty="0"/>
                  <a:t> </a:t>
                </a:r>
                <a:r>
                  <a:rPr lang="en-US" sz="3800" dirty="0" err="1"/>
                  <a:t>hai</a:t>
                </a:r>
                <a:r>
                  <a:rPr lang="en-US" sz="3800" dirty="0"/>
                  <a:t> </a:t>
                </a:r>
                <a:r>
                  <a:rPr lang="en-US" sz="3800" dirty="0" err="1"/>
                  <a:t>điểm</a:t>
                </a:r>
                <a:r>
                  <a:rPr lang="en-US" sz="3800" dirty="0"/>
                  <a:t> B, C </a:t>
                </a:r>
                <a:r>
                  <a:rPr lang="en-US" sz="3800" dirty="0" err="1"/>
                  <a:t>nên</a:t>
                </a:r>
                <a:r>
                  <a:rPr lang="en-US" sz="3800" dirty="0"/>
                  <a:t> MB = MC hay MB</a:t>
                </a:r>
                <a:r>
                  <a:rPr lang="en-US" sz="3800" baseline="30000" dirty="0"/>
                  <a:t>2</a:t>
                </a:r>
                <a:r>
                  <a:rPr lang="en-US" sz="3800" dirty="0"/>
                  <a:t> = MC</a:t>
                </a:r>
                <a:r>
                  <a:rPr lang="en-US" sz="3800" baseline="30000" dirty="0"/>
                  <a:t>2</a:t>
                </a:r>
                <a:endParaRPr lang="en-US" sz="3800" dirty="0"/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en-US" sz="3800" i="1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latin typeface="Cambria Math" panose="02040503050406030204" pitchFamily="18" charset="0"/>
                        </a:rPr>
                        <m:t>+(3−</m:t>
                      </m:r>
                      <m:r>
                        <a:rPr lang="en-US" sz="3800" i="1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800" i="1" dirty="0"/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>
                          <a:latin typeface="Cambria Math" panose="02040503050406030204" pitchFamily="18" charset="0"/>
                        </a:rPr>
                        <m:t>⇔4</m:t>
                      </m:r>
                      <m:r>
                        <a:rPr lang="en-US" sz="3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800" i="1">
                          <a:latin typeface="Cambria Math" panose="02040503050406030204" pitchFamily="18" charset="0"/>
                        </a:rPr>
                        <m:t>=29⇔</m:t>
                      </m:r>
                      <m:r>
                        <a:rPr lang="en-US" sz="3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sz="4622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684000" cy="5877607"/>
              </a:xfrm>
              <a:prstGeom prst="rect">
                <a:avLst/>
              </a:prstGeom>
              <a:blipFill>
                <a:blip r:embed="rId3"/>
                <a:stretch>
                  <a:fillRect l="-36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684000" cy="587760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5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sz="4000" b="1" dirty="0"/>
                  <a:t>Lời </a:t>
                </a:r>
                <a:r>
                  <a:rPr lang="en-US" sz="4000" b="1" dirty="0" err="1"/>
                  <a:t>giải</a:t>
                </a:r>
                <a:endParaRPr lang="en-US" sz="4000" dirty="0"/>
              </a:p>
              <a:p>
                <a:pPr>
                  <a:lnSpc>
                    <a:spcPct val="170000"/>
                  </a:lnSpc>
                </a:pPr>
                <a:r>
                  <a:rPr lang="en-US" sz="4000" dirty="0" err="1"/>
                  <a:t>Vậy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29</m:t>
                                </m:r>
                              </m:num>
                              <m:den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func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0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4000" dirty="0"/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𝑉𝑁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𝑂𝑥𝑦</m:t>
                        </m:r>
                      </m:e>
                    </m:d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nên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0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4000" dirty="0" err="1"/>
                  <a:t>Vì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cách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đều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điếm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nên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𝑁𝐴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𝑁𝐵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𝑁𝐶</m:t>
                    </m:r>
                  </m:oMath>
                </a14:m>
                <a:r>
                  <a:rPr lang="en-US" sz="4000" dirty="0"/>
                  <a:t> hay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i="1" dirty="0"/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(3−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+(3−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=(1−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+(1−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(3−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+(3−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=(5−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+(3−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i="1" dirty="0"/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=8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dirty="0"/>
                </a:br>
                <a:endParaRPr lang="fr-FR" sz="4622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684000" cy="5877607"/>
              </a:xfrm>
              <a:prstGeom prst="rect">
                <a:avLst/>
              </a:prstGeom>
              <a:blipFill>
                <a:blip r:embed="rId3"/>
                <a:stretch>
                  <a:fillRect l="-26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4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684000" cy="587760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br>
                  <a:rPr lang="en-US" sz="2800" dirty="0"/>
                </a:br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684000" cy="5877607"/>
              </a:xfrm>
              <a:prstGeom prst="rect">
                <a:avLst/>
              </a:prstGeom>
              <a:blipFill>
                <a:blip r:embed="rId3"/>
                <a:stretch>
                  <a:fillRect l="-62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989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684000" cy="587760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/>
                  <a:t>Cho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điếm</a:t>
                </a:r>
                <a:r>
                  <a:rPr lang="en-US" dirty="0"/>
                  <a:t> A(-1;-1;0), B(0;3;-1), C(-1;14;0), D(-3;6;2).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rẳng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ABCD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thang.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vi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CD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//</m:t>
                    </m:r>
                    <m:r>
                      <m:rPr>
                        <m:nor/>
                      </m:rPr>
                      <a:rPr lang="en-US"/>
                      <m:t>AB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thang.</a:t>
                </a:r>
              </a:p>
              <a:p>
                <a:pPr>
                  <a:lnSpc>
                    <a:spcPct val="170000"/>
                  </a:lnSpc>
                </a:pPr>
                <a:br>
                  <a:rPr lang="en-US" sz="2800" dirty="0"/>
                </a:br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684000" cy="5877607"/>
              </a:xfrm>
              <a:prstGeom prst="rect">
                <a:avLst/>
              </a:prstGeom>
              <a:blipFill>
                <a:blip r:embed="rId3"/>
                <a:stretch>
                  <a:fillRect l="-4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91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684000" cy="5877607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Cho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ABCD.A'B'C'D' </a:t>
            </a:r>
            <a:r>
              <a:rPr lang="en-US" sz="2800" dirty="0" err="1"/>
              <a:t>có</a:t>
            </a:r>
            <a:r>
              <a:rPr lang="en-US" sz="2800" dirty="0"/>
              <a:t> A(1;0; 1), B(2;1;2), D(1;-1; 1), C'(4;5; -5).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tọa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đỉnh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r>
              <a:rPr lang="en-US" sz="2800" b="1" dirty="0"/>
              <a:t> </a:t>
            </a:r>
            <a:endParaRPr lang="en-US" sz="2800" dirty="0"/>
          </a:p>
          <a:p>
            <a:pPr>
              <a:lnSpc>
                <a:spcPct val="170000"/>
              </a:lnSpc>
            </a:pPr>
            <a:br>
              <a:rPr lang="en-US" sz="2800" dirty="0"/>
            </a:b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6" name="Picture 5" descr="Bài 7 trang 64 Toán 12 Tập 1 Chân trời sáng tạo | Giải Toán 12">
            <a:extLst>
              <a:ext uri="{FF2B5EF4-FFF2-40B4-BE49-F238E27FC236}">
                <a16:creationId xmlns:a16="http://schemas.microsoft.com/office/drawing/2014/main" id="{92CA3C76-C4CC-4BA1-A7DE-5BEA79ED4479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39" y="2607799"/>
            <a:ext cx="4435426" cy="389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780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684000" cy="587760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4500" b="1" dirty="0"/>
                  <a:t>Lời </a:t>
                </a:r>
                <a:r>
                  <a:rPr lang="en-US" sz="4500" b="1" dirty="0" err="1"/>
                  <a:t>giải</a:t>
                </a:r>
                <a:endParaRPr lang="en-US" sz="4500" b="1" dirty="0"/>
              </a:p>
              <a:p>
                <a:r>
                  <a:rPr lang="en-US" sz="2800" b="1" dirty="0"/>
                  <a:t> </a:t>
                </a:r>
                <a:r>
                  <a:rPr lang="en-US" dirty="0"/>
                  <a:t> 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4900" dirty="0"/>
                  <a:t>Do ABCD.A'B'C'D' </a:t>
                </a:r>
                <a:r>
                  <a:rPr lang="en-US" sz="4900" dirty="0" err="1"/>
                  <a:t>là</a:t>
                </a:r>
                <a:r>
                  <a:rPr lang="en-US" sz="4900" dirty="0"/>
                  <a:t> </a:t>
                </a:r>
                <a:r>
                  <a:rPr lang="en-US" sz="4900" dirty="0" err="1"/>
                  <a:t>hình</a:t>
                </a:r>
                <a:r>
                  <a:rPr lang="en-US" sz="4900" dirty="0"/>
                  <a:t> </a:t>
                </a:r>
                <a:r>
                  <a:rPr lang="en-US" sz="4900" dirty="0" err="1"/>
                  <a:t>hộp</a:t>
                </a:r>
                <a:r>
                  <a:rPr lang="en-US" sz="4900" dirty="0"/>
                  <a:t> </a:t>
                </a:r>
                <a:r>
                  <a:rPr lang="en-US" sz="4900" dirty="0" err="1"/>
                  <a:t>nên</a:t>
                </a:r>
                <a:r>
                  <a:rPr lang="en-US" sz="4900" dirty="0"/>
                  <a:t> </a:t>
                </a:r>
                <a:r>
                  <a:rPr lang="en-US" sz="4900" dirty="0" err="1"/>
                  <a:t>các</a:t>
                </a:r>
                <a:r>
                  <a:rPr lang="en-US" sz="4900" dirty="0"/>
                  <a:t> </a:t>
                </a:r>
                <a:r>
                  <a:rPr lang="en-US" sz="4900" dirty="0" err="1"/>
                  <a:t>mặt</a:t>
                </a:r>
                <a:r>
                  <a:rPr lang="en-US" sz="4900" dirty="0"/>
                  <a:t> </a:t>
                </a:r>
                <a:r>
                  <a:rPr lang="en-US" sz="4900" dirty="0" err="1"/>
                  <a:t>là</a:t>
                </a:r>
                <a:r>
                  <a:rPr lang="en-US" sz="4900" dirty="0"/>
                  <a:t> </a:t>
                </a:r>
                <a:r>
                  <a:rPr lang="en-US" sz="4900" dirty="0" err="1"/>
                  <a:t>hình</a:t>
                </a:r>
                <a:r>
                  <a:rPr lang="en-US" sz="4900" dirty="0"/>
                  <a:t> </a:t>
                </a:r>
                <a:r>
                  <a:rPr lang="en-US" sz="4900" dirty="0" err="1"/>
                  <a:t>bình</a:t>
                </a:r>
                <a:r>
                  <a:rPr lang="en-US" sz="4900" dirty="0"/>
                  <a:t> </a:t>
                </a:r>
                <a:r>
                  <a:rPr lang="en-US" sz="4900" dirty="0" err="1"/>
                  <a:t>hành</a:t>
                </a:r>
                <a:r>
                  <a:rPr lang="en-US" sz="49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4900" dirty="0"/>
                  <a:t>Ta </a:t>
                </a:r>
                <a:r>
                  <a:rPr lang="en-US" sz="4900" dirty="0" err="1"/>
                  <a:t>có</a:t>
                </a:r>
                <a:r>
                  <a:rPr lang="en-US" sz="49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9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49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9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9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9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900" i="1">
                                  <a:latin typeface="Cambria Math" panose="02040503050406030204" pitchFamily="18" charset="0"/>
                                </a:rPr>
                                <m:t>1−1=</m:t>
                              </m:r>
                              <m:sSub>
                                <m:sSubPr>
                                  <m:ctrlPr>
                                    <a:rPr lang="en-US" sz="4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9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9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49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4900" i="1">
                                  <a:latin typeface="Cambria Math" panose="02040503050406030204" pitchFamily="18" charset="0"/>
                                </a:rPr>
                                <m:t>−1−0=</m:t>
                              </m:r>
                              <m:sSub>
                                <m:sSubPr>
                                  <m:ctrlPr>
                                    <a:rPr lang="en-US" sz="4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9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9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49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4900" i="1">
                                  <a:latin typeface="Cambria Math" panose="02040503050406030204" pitchFamily="18" charset="0"/>
                                </a:rPr>
                                <m:t>1−1=</m:t>
                              </m:r>
                              <m:sSub>
                                <m:sSubPr>
                                  <m:ctrlPr>
                                    <a:rPr lang="en-US" sz="4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9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49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49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  <m:r>
                          <a:rPr lang="en-US" sz="4900" i="1"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9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9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49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r>
                                    <a:rPr lang="en-US" sz="4900" i="1"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9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49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r>
                                    <a:rPr lang="en-US" sz="49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9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49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r>
                                    <a:rPr lang="en-US" sz="4900" i="1"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sz="4900" dirty="0"/>
              </a:p>
              <a:p>
                <a:pPr>
                  <a:lnSpc>
                    <a:spcPct val="170000"/>
                  </a:lnSpc>
                </a:pPr>
                <a:r>
                  <a:rPr lang="en-US" sz="4900" dirty="0" err="1"/>
                  <a:t>Vậy</a:t>
                </a:r>
                <a:r>
                  <a:rPr lang="en-US" sz="4900" dirty="0"/>
                  <a:t> C(2; 0; 2).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684000" cy="5877607"/>
              </a:xfrm>
              <a:prstGeom prst="rect">
                <a:avLst/>
              </a:prstGeom>
              <a:blipFill>
                <a:blip r:embed="rId3"/>
                <a:stretch>
                  <a:fillRect l="-1042" b="-269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1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684000" cy="587760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400" b="1" dirty="0"/>
                  <a:t>Lời </a:t>
                </a:r>
                <a:r>
                  <a:rPr lang="en-US" sz="3400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2−1=4−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1=5−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2−1=−5−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mr>
                        </m: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=3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=4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=−6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684000" cy="5877607"/>
              </a:xfrm>
              <a:prstGeom prst="rect">
                <a:avLst/>
              </a:prstGeom>
              <a:blipFill>
                <a:blip r:embed="rId3"/>
                <a:stretch>
                  <a:fillRect l="-36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021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609</Words>
  <Application>Microsoft Office PowerPoint</Application>
  <PresentationFormat>Widescreen</PresentationFormat>
  <Paragraphs>110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2024-11-18T01:46:49Z</dcterms:modified>
</cp:coreProperties>
</file>