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  <p:sldMasterId id="2147483698" r:id="rId3"/>
    <p:sldMasterId id="2147483710" r:id="rId4"/>
  </p:sldMasterIdLst>
  <p:notesMasterIdLst>
    <p:notesMasterId r:id="rId30"/>
  </p:notesMasterIdLst>
  <p:sldIdLst>
    <p:sldId id="429" r:id="rId5"/>
    <p:sldId id="427" r:id="rId6"/>
    <p:sldId id="428" r:id="rId7"/>
    <p:sldId id="419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30" r:id="rId16"/>
    <p:sldId id="446" r:id="rId17"/>
    <p:sldId id="447" r:id="rId18"/>
    <p:sldId id="448" r:id="rId19"/>
    <p:sldId id="450" r:id="rId20"/>
    <p:sldId id="451" r:id="rId21"/>
    <p:sldId id="453" r:id="rId22"/>
    <p:sldId id="452" r:id="rId23"/>
    <p:sldId id="454" r:id="rId24"/>
    <p:sldId id="445" r:id="rId25"/>
    <p:sldId id="455" r:id="rId26"/>
    <p:sldId id="456" r:id="rId27"/>
    <p:sldId id="440" r:id="rId28"/>
    <p:sldId id="441" r:id="rId29"/>
  </p:sldIdLst>
  <p:sldSz cx="9144000" cy="6858000" type="screen4x3"/>
  <p:notesSz cx="6858000" cy="9144000"/>
  <p:embeddedFontLst>
    <p:embeddedFont>
      <p:font typeface="Tahoma" panose="020B0604030504040204" pitchFamily="34" charset="0"/>
      <p:regular r:id="rId31"/>
      <p:bold r:id="rId32"/>
    </p:embeddedFont>
    <p:embeddedFont>
      <p:font typeface="Wingdings 2" panose="05020102010507070707" pitchFamily="18" charset="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宋体" panose="02010600030101010101" pitchFamily="2" charset="-122"/>
      <p:regular r:id="rId38"/>
    </p:embeddedFont>
    <p:embeddedFont>
      <p:font typeface="Tw Cen MT" panose="020B0602020104020603" pitchFamily="34" charset="0"/>
      <p:regular r:id="rId39"/>
      <p:bold r:id="rId40"/>
      <p:italic r:id="rId41"/>
      <p:boldItalic r:id="rId42"/>
    </p:embeddedFont>
    <p:embeddedFont>
      <p:font typeface="Impact" panose="020B0806030902050204" pitchFamily="34" charset="0"/>
      <p:regular r:id="rId4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51ED"/>
    <a:srgbClr val="401CA4"/>
    <a:srgbClr val="FF0000"/>
    <a:srgbClr val="F6C4A8"/>
    <a:srgbClr val="CDF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>
      <p:cViewPr varScale="1">
        <p:scale>
          <a:sx n="69" d="100"/>
          <a:sy n="69" d="100"/>
        </p:scale>
        <p:origin x="8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9.fntdata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/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>
            <a:extLst/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4821" name="Rectangle 5">
            <a:extLst/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822" name="Rectangle 6">
            <a:extLst/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23" name="Rectangle 7">
            <a:extLst/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5DCB9DF-F571-42D1-BC4A-B9602547F8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A6F261A-0B55-424F-B932-8E4DB9227B86}" type="slidenum">
              <a:rPr lang="en-US" altLang="en-US" smtClean="0"/>
              <a:pPr/>
              <a:t>11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6810073-8B9E-4C68-972E-9DE23B8D2F67}" type="slidenum">
              <a:rPr lang="en-US" altLang="en-US" smtClean="0"/>
              <a:pPr/>
              <a:t>21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23E55-AD7C-4C6C-803D-3CA903E0A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01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32BE4-67B7-488E-94F0-FFBCFA5A6A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0994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84951-E467-4423-88E1-7B623967DB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451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CF977-8ED2-496E-89F7-408889B7ED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1335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14B15-3851-4935-A42B-0265294609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083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4E3BA-2719-48E8-A97D-BC135B1CC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1350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EF1C3-6ECB-44A2-9AFE-C711730F8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18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7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5675" y="1600200"/>
            <a:ext cx="4000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6A718-2E09-40F6-BBA0-02058E5DA1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448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E2C6A-FD1D-4F96-A7C2-F02341C891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40743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7C824-C6AE-4014-AE6A-673F317B94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9657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DB17F-F317-44C3-B4FB-C1C9DE546D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8909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67C98-CC9C-4A1B-9B3B-81A08C8395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442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4D1EA-F2EE-4A1C-9C3B-6E05C5DAAB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9774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3A310-F6D5-43CF-BB87-08F7277512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66823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D28DB-9ED9-4FC7-812F-A2FE982E0F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26647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7825" y="228600"/>
            <a:ext cx="203835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5965825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D1DED-F060-493E-83A6-8374EFBE91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5491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28600"/>
            <a:ext cx="8156575" cy="5897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E383C-112B-489D-89CF-A124C46086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8707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40E11-0A00-43E3-A726-5AC0BB19E2CF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73D4E-2BE5-46C3-8172-45CAB3B0FD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93149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A40B1-7B3F-4183-AE7D-2684C1843E6B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7CBA8-E345-4576-BC5B-715108DADB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638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21DCC-CE0E-4C64-B88B-47D2C565B522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60BDC-C39E-49F2-B183-237DB9C1E2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50256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17C22-76BF-46A9-96BF-F8E8C3E9C8C6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4147A-98D5-4992-89BE-3127E05F2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46548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035C8-C332-414D-8E57-0ADDB716972A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C4EA6-65E2-46BB-B835-982574D5F0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0945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95044-C45E-43AE-890B-7349861BEB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263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8F96F-D5E9-41CF-BA06-745B25E35291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2750C-2843-4D0C-936D-809E7791B5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39223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A4DF-AE06-4D8B-A061-9C609C2C33F5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DE277-6160-4245-8613-DB4457006B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45612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95967-2D54-4459-9FC8-8A90DF9AC3CE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823FD-5CC8-4FDD-8FC8-21ED0F4AC6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4749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72D9F-F91C-4CED-AD91-AB57D6F6D249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99E05-1ADB-48CA-8399-F56FBDBDFA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67932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3C55D-7FF1-4BF6-9C7C-CF4D028FB952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3AE1D-1564-4DE4-9817-0D347D10D9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087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0AB81-EB53-4314-B7E5-00A59AD260FB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0789D-9B85-4B0F-BAD3-4BD0F0C76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2882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59D5A-1A40-44EA-87D3-6B37A10B5D08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F6776-FD9A-4825-A0B8-74317260ED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63190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1136B-45DC-4601-B4D6-2AF3E2E98931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4B4D6-BD9F-4679-A969-72D45A5214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55850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6D0F5-AACD-423A-9D87-B1EBCA4A5BAE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559F9-3EFA-4BD7-A4F5-5889043161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3907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1BF33-BD29-4708-85F3-B69665612EBE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BDE61-2D63-433F-B4C7-1E6D35367C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6077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2EF1D-20C4-41D4-B8B2-F779E9D30F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13498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2F24-0FEE-49FB-BB12-615EF4782D19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22253-0478-4BF9-AF0A-F6D07726BD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38262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680DD-043F-45ED-B781-B2147D7D8E5F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678B1-EEDE-4FD3-9CF1-492B0C8FA3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78472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49C23-CA08-41CB-84CD-C384AAC569E7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9432E-2CF6-4BAF-928D-CDBECFED61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59818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674FC-6FEB-4475-B507-86871E9D056A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CEDF6-1A2E-4644-B7EA-1DCA06C2B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67333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3749-487F-4E25-9C8F-87646031267B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EE648-A4E4-4886-B67D-81A2EA7694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10128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365D2-C20A-46BE-AB20-4BF55FA0F406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4BA8C-B936-4046-8638-5DE7170C19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28105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73195-4959-4947-8FFF-232FC6D61EA3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3144F-948B-4534-8085-7C15CA8226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8248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FE597-5ADF-4189-B1E2-E97DA8C059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2593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BC8AD-4933-4406-88FF-182E34B1F6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5125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7C723-C333-4FAE-A464-96519C8C06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60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AE87D-B6F5-4D2A-829D-ABF28F6886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6091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6C790-12B2-45D1-A741-26F73BEC10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636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A56F2B6D-F4A4-41DE-924D-85CF40F2CA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431AC72-1653-4D67-93CE-5732076BC1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>
          <a:solidFill>
            <a:schemeClr val="tx1"/>
          </a:solidFill>
          <a:latin typeface="+mn-lt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>
          <a:solidFill>
            <a:schemeClr val="tx1"/>
          </a:solidFill>
          <a:latin typeface="+mn-lt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>
          <a:solidFill>
            <a:schemeClr val="tx1"/>
          </a:solidFill>
          <a:latin typeface="+mn-lt"/>
        </a:defRPr>
      </a:lvl5pPr>
      <a:lvl6pPr marL="22860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6pPr>
      <a:lvl7pPr marL="27432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7pPr>
      <a:lvl8pPr marL="32004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8pPr>
      <a:lvl9pPr marL="3657600" indent="-228600" algn="l" rtl="0" fontAlgn="base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080B57-349E-4171-8887-DCF072DD722F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98ED82A-C87A-4232-8B2B-E5EFEA8FB0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B9BD59-DA4D-423E-A304-52E4AD800882}" type="datetimeFigureOut">
              <a:rPr lang="en-US"/>
              <a:pPr>
                <a:defRPr/>
              </a:pPr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C5A52B9-2DE4-484A-B318-A98AAF7C58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slide" Target="slide4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U%20NEN%20TRANG%20CHIEU.mp4" TargetMode="Externa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U%20NEN%20TRANG%20CHIEU.mp4" TargetMode="Externa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U%20NEN%20TRANG%20CHIEU.mp4" TargetMode="Externa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U%20NEN%20TRANG%20CHIEU.mp4" TargetMode="Externa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U%20NEN%20TRANG%20CHIEU.mp4" TargetMode="Externa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slide" Target="slide8.xml"/><Relationship Id="rId3" Type="http://schemas.openxmlformats.org/officeDocument/2006/relationships/slide" Target="slide7.xml"/><Relationship Id="rId7" Type="http://schemas.openxmlformats.org/officeDocument/2006/relationships/slide" Target="slide9.xml"/><Relationship Id="rId12" Type="http://schemas.openxmlformats.org/officeDocument/2006/relationships/image" Target="../media/image1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11" Type="http://schemas.openxmlformats.org/officeDocument/2006/relationships/slide" Target="slide6.xml"/><Relationship Id="rId5" Type="http://schemas.openxmlformats.org/officeDocument/2006/relationships/slide" Target="slide5.xml"/><Relationship Id="rId15" Type="http://schemas.openxmlformats.org/officeDocument/2006/relationships/slide" Target="slide11.xml"/><Relationship Id="rId10" Type="http://schemas.openxmlformats.org/officeDocument/2006/relationships/image" Target="../media/image9.gif"/><Relationship Id="rId4" Type="http://schemas.openxmlformats.org/officeDocument/2006/relationships/image" Target="../media/image6.gif"/><Relationship Id="rId9" Type="http://schemas.openxmlformats.org/officeDocument/2006/relationships/slide" Target="slide10.xml"/><Relationship Id="rId1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10101" r="20074" b="50000"/>
          <a:stretch>
            <a:fillRect/>
          </a:stretch>
        </p:blipFill>
        <p:spPr bwMode="auto">
          <a:xfrm>
            <a:off x="1663700" y="708025"/>
            <a:ext cx="56165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5363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810125"/>
            <a:ext cx="21590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Callout 4">
            <a:extLst/>
          </p:cNvPr>
          <p:cNvSpPr/>
          <p:nvPr/>
        </p:nvSpPr>
        <p:spPr>
          <a:xfrm>
            <a:off x="900113" y="0"/>
            <a:ext cx="4751387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2000"/>
              </a:lnSpc>
              <a:spcAft>
                <a:spcPts val="500"/>
              </a:spcAft>
              <a:buClr>
                <a:srgbClr val="242424"/>
              </a:buClr>
              <a:buSzPts val="1000"/>
              <a:tabLst>
                <a:tab pos="698500" algn="l"/>
              </a:tabLst>
              <a:defRPr/>
            </a:pP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Lệnh </a:t>
            </a:r>
            <a:r>
              <a:rPr lang="vi-VN" sz="2800" b="1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Find </a:t>
            </a: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được sử dụng khi nào?</a:t>
            </a:r>
            <a:endParaRPr lang="en-US" sz="2800" dirty="0">
              <a:solidFill>
                <a:srgbClr val="24242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Callout 5">
            <a:extLst/>
          </p:cNvPr>
          <p:cNvSpPr/>
          <p:nvPr/>
        </p:nvSpPr>
        <p:spPr>
          <a:xfrm>
            <a:off x="3132138" y="3500438"/>
            <a:ext cx="3621087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vi-V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 muốn tìm kiếm một từ hoặc cụm từ trong văn bản</a:t>
            </a:r>
            <a:endParaRPr lang="en-US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6"/>
          <p:cNvSpPr>
            <a:spLocks noChangeArrowheads="1" noChangeShapeType="1" noTextEdit="1"/>
          </p:cNvSpPr>
          <p:nvPr/>
        </p:nvSpPr>
        <p:spPr bwMode="auto">
          <a:xfrm>
            <a:off x="1752600" y="762000"/>
            <a:ext cx="5715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387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3878263"/>
            <a:ext cx="440213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>
            <a:extLst/>
          </p:cNvPr>
          <p:cNvSpPr/>
          <p:nvPr/>
        </p:nvSpPr>
        <p:spPr>
          <a:xfrm>
            <a:off x="2051050" y="762000"/>
            <a:ext cx="3960813" cy="2811463"/>
          </a:xfrm>
          <a:prstGeom prst="cloudCallout">
            <a:avLst>
              <a:gd name="adj1" fmla="val -14066"/>
              <a:gd name="adj2" fmla="val 7009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ảm ơn bạn vì đã giúp chúng mình. Tặng bạn viên ngọc trai tuyệt đẹp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2400" dirty="0"/>
          </a:p>
        </p:txBody>
      </p:sp>
    </p:spTree>
  </p:cSld>
  <p:clrMapOvr>
    <a:masterClrMapping/>
  </p:clrMapOvr>
  <p:transition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779838" y="981075"/>
            <a:ext cx="2232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6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BÀI 14: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539750" y="1760538"/>
            <a:ext cx="7848600" cy="8810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852"/>
              </a:avLst>
            </a:prstTxWarp>
          </a:bodyPr>
          <a:lstStyle/>
          <a:p>
            <a:pPr algn="ctr"/>
            <a:r>
              <a:rPr lang="vi-VN" sz="3600" b="1" kern="10"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TỔNG HỢP: HOÀN THIỆN SỔ LƯU NIỆM</a:t>
            </a:r>
            <a:endParaRPr lang="en-US" sz="3600" b="1" kern="1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2" t="31351" r="30614" b="19507"/>
          <a:stretch>
            <a:fillRect/>
          </a:stretch>
        </p:blipFill>
        <p:spPr bwMode="auto">
          <a:xfrm>
            <a:off x="2843213" y="2852738"/>
            <a:ext cx="3971925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398463" y="2155825"/>
            <a:ext cx="8763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tệp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Soluuniem.docx.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98463" y="3386138"/>
            <a:ext cx="876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Tạo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bìa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cho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sổ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lưu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niệm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98463" y="4254500"/>
            <a:ext cx="85328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Bổ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sung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thêm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cho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sổ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lưu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niệm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30163" y="1397000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2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4" grpId="0"/>
      <p:bldP spid="25" grpId="0"/>
      <p:bldP spid="26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4800" y="2586038"/>
            <a:ext cx="8218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Nhiệm</a:t>
            </a:r>
            <a:r>
              <a:rPr lang="en-US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vụ</a:t>
            </a:r>
            <a:r>
              <a:rPr lang="en-US" sz="2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Kiểm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tra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an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toàn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máy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sắp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xếp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vị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trí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0" y="20621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0" y="1519238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04800" y="3119438"/>
            <a:ext cx="85344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800">
                <a:latin typeface="Times New Roman" panose="02020603050405020304" pitchFamily="18" charset="0"/>
                <a:cs typeface="Calibri" panose="020F0502020204030204" pitchFamily="34" charset="0"/>
              </a:rPr>
              <a:t>- Ổn định vị trí, báo cáo tình trạng máy bất thường nếu có.</a:t>
            </a: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04800" y="3852863"/>
            <a:ext cx="83820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800">
                <a:latin typeface="Times New Roman" panose="02020603050405020304" pitchFamily="18" charset="0"/>
                <a:cs typeface="Calibri" panose="020F0502020204030204" pitchFamily="34" charset="0"/>
              </a:rPr>
              <a:t>- Kiểm tra và báo cáo việc chuẩn bị bài (mỗi máy phải có tối thiểu 3 tệp bài thực hành đã chuẩn bị ở tiết trước).</a:t>
            </a: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92088" y="2362200"/>
            <a:ext cx="9059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68275" y="1981200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82563" y="15033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17" name="Rectangle 1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31775" y="3492500"/>
            <a:ext cx="8570913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 typeface="Calibri" panose="020F0502020204030204" pitchFamily="34" charset="0"/>
              <a:buAutoNum type="arabicPeriod"/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Ghép các file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 typeface="Calibri" panose="020F0502020204030204" pitchFamily="34" charset="0"/>
              <a:buAutoNum type="arabicPeriod"/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Tạo trang bìa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Bổ sung nội dung chỉnh sửa văn bản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192088" y="2927350"/>
            <a:ext cx="8610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nhóm thực hiện các yêu cầu sau: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2088" y="2362200"/>
            <a:ext cx="920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68275" y="1981200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2563" y="15033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13" name="Rectangle 12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85750" y="3068638"/>
            <a:ext cx="8570913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 typeface="Calibri" panose="020F0502020204030204" pitchFamily="34" charset="0"/>
              <a:buAutoNum type="arabicPeriod"/>
            </a:pPr>
            <a:r>
              <a:rPr lang="en-US" altLang="en-US" sz="2400" b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Ghép các file </a:t>
            </a: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Tập hợp các nội dung đã có từ bài học trước vào một tệp văn bản có tên là Soluuniem.docx từ 2 tệp có sẵn: 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	-  Tệp CamNghiVeBan.docx, được tạo ra trong hoạt động thực hành Bài 11.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- Tệp DanhSachLop.docx, được tạo ra trong hoạt động thực hành Bài 12.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2088" y="2362200"/>
            <a:ext cx="920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68275" y="1981200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2563" y="15033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462213" y="3094038"/>
            <a:ext cx="6286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2400" b="1"/>
              <a:t>Để thực hiện nội dung này, em cần thực hiện những bước nào?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2886075"/>
            <a:ext cx="1527175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" y="4207950"/>
            <a:ext cx="8251825" cy="2438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92088" y="2362200"/>
            <a:ext cx="920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68275" y="1981200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2563" y="15033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71463" y="3006725"/>
            <a:ext cx="8548687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2. </a:t>
            </a:r>
            <a:r>
              <a:rPr lang="en-US" altLang="en-US" sz="2400" b="1" u="sng">
                <a:solidFill>
                  <a:srgbClr val="00206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Tạo trang bìa 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+ Vào Insert trong nhóm lệnh Page chọn Cover Page sau đó chọn mẫu trang bìa.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84150" y="15922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98438" y="1114425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87" y="2043113"/>
            <a:ext cx="7499966" cy="4698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684213" y="5373688"/>
            <a:ext cx="7920037" cy="830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vi-V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Tên phù thủy độc ác, nham hiểm đã bắt cóc hết sinh vật biển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84150" y="15922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98438" y="1114425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31775" y="2144713"/>
            <a:ext cx="8912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sổ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17488" y="2801938"/>
            <a:ext cx="8570912" cy="376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400" b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 sung nội dung chỉnh sửa văn bản: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Soạn thảo các nội dung bổ sung. Chú ý thực hiện các thao tác định dạng để văn bản được trình bày cô đọng với bố cục hợp lí và đẹp mắt: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r>
              <a:rPr lang="en-US" altLang="en-US" sz="2400">
                <a:latin typeface="Times New Roman" panose="02020603050405020304" pitchFamily="18" charset="0"/>
                <a:cs typeface="Calibri" panose="020F0502020204030204" pitchFamily="34" charset="0"/>
              </a:rPr>
              <a:t>- Sử dụng chức năng Tìm kiếm và Thay thế để chỉnh sửa văn bản (nếu cần).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</a:pP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3741738"/>
            <a:ext cx="32131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3733800"/>
            <a:ext cx="33718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3451225"/>
            <a:ext cx="200342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388" y="2913063"/>
            <a:ext cx="34956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2895600"/>
            <a:ext cx="495141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400" y="1782763"/>
            <a:ext cx="2206625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488" y="1173163"/>
            <a:ext cx="2251075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1624013"/>
            <a:ext cx="485457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7288"/>
            <a:ext cx="2365375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1739900"/>
            <a:ext cx="14478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304925"/>
            <a:ext cx="12446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038" y="3011488"/>
            <a:ext cx="21272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88" y="4324350"/>
            <a:ext cx="21272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5037138"/>
            <a:ext cx="1897062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9050" y="676275"/>
            <a:ext cx="89614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Các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nhóm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hãy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hoàn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thiện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sơ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đồ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tư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duy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sau</a:t>
            </a:r>
            <a:r>
              <a:rPr lang="en-US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0" y="112713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Củng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cố</a:t>
            </a:r>
            <a:endParaRPr 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84150" y="15922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98438" y="1114425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84150" y="214471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Vận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dụng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13" name="Rectangle 12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31775" y="2895600"/>
            <a:ext cx="8570913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tập</a:t>
            </a:r>
            <a:r>
              <a:rPr lang="en-US" altLang="en-US" sz="24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dự</a:t>
            </a:r>
            <a:r>
              <a:rPr lang="en-US" altLang="en-US" sz="2400" b="1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Calibri" panose="020F0502020204030204" pitchFamily="34" charset="0"/>
              </a:rPr>
              <a:t>án</a:t>
            </a:r>
            <a:r>
              <a:rPr lang="en-US" altLang="en-US" sz="2400" b="1" dirty="0">
                <a:latin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Em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và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nhóm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bạn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đang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thực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hiện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dự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án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xây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dựng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tư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liệu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cho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chương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trình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trao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đổi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văn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hoá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địa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phương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em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dự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định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sẽ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giới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thiệu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những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nét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đặc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sắc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về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văn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hoá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địa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danh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ẩm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thực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,...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của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quê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hương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en-US" sz="2400" dirty="0" err="1">
                <a:latin typeface="Times New Roman" panose="02020603050405020304" pitchFamily="18" charset="0"/>
                <a:cs typeface="Calibri" panose="020F0502020204030204" pitchFamily="34" charset="0"/>
              </a:rPr>
              <a:t>mình</a:t>
            </a:r>
            <a:r>
              <a:rPr lang="en-US" altLang="en-US" sz="2400" dirty="0">
                <a:latin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US" altLang="en-US" sz="2400" dirty="0"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3850" y="4797425"/>
            <a:ext cx="80279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800" b="1" i="1">
                <a:latin typeface="Times New Roman" panose="02020603050405020304" pitchFamily="18" charset="0"/>
                <a:cs typeface="Calibri" panose="020F0502020204030204" pitchFamily="34" charset="0"/>
              </a:rPr>
              <a:t>Lưu ý: phần này thực hiện ở nhà  trong 2 tuần</a:t>
            </a:r>
            <a:endParaRPr lang="en-US" altLang="en-US" sz="2800"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id="{2EE64B87-38F6-481E-BF02-DBD2B7BF6746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84188" y="1042988"/>
            <a:ext cx="8485187" cy="4286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id="{24FDEB1B-8012-46A9-9BD1-E481B6489FDB}"/>
              </a:ext>
            </a:extLst>
          </p:cNvPr>
          <p:cNvSpPr/>
          <p:nvPr/>
        </p:nvSpPr>
        <p:spPr>
          <a:xfrm>
            <a:off x="26988" y="85725"/>
            <a:ext cx="457200" cy="1000125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496888" y="58738"/>
            <a:ext cx="8647112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84150" y="159226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dung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98438" y="1114425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đích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yêu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cầu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  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84150" y="2144713"/>
            <a:ext cx="403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III.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Vận</a:t>
            </a:r>
            <a:r>
              <a:rPr lang="en-US" sz="2800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dụng</a:t>
            </a: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69900" y="2781300"/>
            <a:ext cx="79184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Sau đây là gợi ý một vài đề tài: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+ Dự án bảo vệ môi trường.</a:t>
            </a:r>
          </a:p>
          <a:p>
            <a:pPr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+ Dự án chuẩn bị cho ngày lễ kỉ niệm đặc biệt của trường.</a:t>
            </a:r>
          </a:p>
          <a:p>
            <a:pPr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+ Dự án chăm sóc cây cảnh hoặc thú nuôi,...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68275" y="115888"/>
            <a:ext cx="89757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401C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2800" b="1" dirty="0" err="1">
                <a:solidFill>
                  <a:srgbClr val="401C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solidFill>
                  <a:srgbClr val="401C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01C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>
                <a:solidFill>
                  <a:srgbClr val="401CA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" name="Rectangle 10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188913" y="1384300"/>
            <a:ext cx="8570912" cy="528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85775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8577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8577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857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857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857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857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857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8577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Trình bày ý tưởng bằng phần mềm sơ đồ tư duy.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Viết bài giới thiệu có sử dụng các chức năng định dạng văn bản: Định dạng kí tự, định dạng đoạn văn (căn lề, thụt đầu dòng, khoảng cách giữa các đoạn văn bản).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Một bảng dữ liệu có sử dụng các chức năng định dạng và tách, gộp ô.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 Sử dụng chức năng tìm kiếm và thay thế.</a:t>
            </a:r>
          </a:p>
          <a:p>
            <a:pPr algn="just">
              <a:lnSpc>
                <a:spcPct val="127000"/>
              </a:lnSpc>
              <a:spcBef>
                <a:spcPts val="300"/>
              </a:spcBef>
              <a:spcAft>
                <a:spcPts val="725"/>
              </a:spcAft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 Gộp các tệp dữ liệu thành một tệp, thêm trang bìa. Đóng gói sản phẩm thành một sản phẩm hoàn chỉnh.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Calibri" panose="020F0502020204030204" pitchFamily="34" charset="0"/>
              </a:rPr>
              <a:t>6. Sử dụng các chức năng định dạng trang in và in thành tập tài liệu.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732" name="TextBox 2"/>
          <p:cNvSpPr txBox="1">
            <a:spLocks noChangeArrowheads="1"/>
          </p:cNvSpPr>
          <p:nvPr/>
        </p:nvSpPr>
        <p:spPr bwMode="auto">
          <a:xfrm>
            <a:off x="250825" y="549275"/>
            <a:ext cx="87137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các nhóm về nhà thực hiện dự án theo các nội dung sau: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divid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838" y="6381750"/>
            <a:ext cx="72691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6" descr="BACK0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WordArt 9"/>
          <p:cNvSpPr>
            <a:spLocks noChangeArrowheads="1" noChangeShapeType="1" noTextEdit="1"/>
          </p:cNvSpPr>
          <p:nvPr/>
        </p:nvSpPr>
        <p:spPr bwMode="auto">
          <a:xfrm>
            <a:off x="2797175" y="1744663"/>
            <a:ext cx="3548063" cy="500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</a:rPr>
              <a:t>Hướng dẫn về nhà</a:t>
            </a:r>
            <a:endParaRPr lang="en-US" sz="3600" b="1" kern="10">
              <a:ln w="1270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304800" y="2294959"/>
            <a:ext cx="8534400" cy="32470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nộp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altLang="vi-VN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defRPr/>
            </a:pP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15: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alt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@"/>
              <a:defRPr/>
            </a:pP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@"/>
              <a:defRPr/>
            </a:pPr>
            <a:endParaRPr lang="en-US" altLang="vi-VN" sz="2400" dirty="0">
              <a:solidFill>
                <a:prstClr val="black"/>
              </a:solidFill>
            </a:endParaRPr>
          </a:p>
          <a:p>
            <a:pPr eaLnBrk="1" hangingPunct="1">
              <a:defRPr/>
            </a:pPr>
            <a:endParaRPr lang="en-US" altLang="vi-VN" sz="2400" dirty="0">
              <a:solidFill>
                <a:prstClr val="black"/>
              </a:solidFill>
            </a:endParaRPr>
          </a:p>
        </p:txBody>
      </p:sp>
      <p:pic>
        <p:nvPicPr>
          <p:cNvPr id="32774" name="Picture 15" descr="divid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436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5" descr="jlgbook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371600"/>
            <a:ext cx="18526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6" name="AutoShape 6"/>
          <p:cNvSpPr>
            <a:spLocks noChangeArrowheads="1"/>
          </p:cNvSpPr>
          <p:nvPr/>
        </p:nvSpPr>
        <p:spPr bwMode="auto">
          <a:xfrm>
            <a:off x="7031038" y="852488"/>
            <a:ext cx="1295400" cy="1219200"/>
          </a:xfrm>
          <a:prstGeom prst="star32">
            <a:avLst>
              <a:gd name="adj" fmla="val 4259"/>
            </a:avLst>
          </a:prstGeom>
          <a:noFill/>
          <a:ln w="9525" algn="ctr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Clr>
                <a:srgbClr val="3366CC"/>
              </a:buClr>
              <a:buFontTx/>
              <a:buNone/>
            </a:pPr>
            <a:endParaRPr kumimoji="1" lang="en-US" altLang="en-US" sz="1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0" y="112713"/>
            <a:ext cx="91440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14: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 HÀNH TỔNG HỢP:</a:t>
            </a:r>
          </a:p>
          <a:p>
            <a:pPr algn="ctr" eaLnBrk="1" hangingPunct="1">
              <a:defRPr/>
            </a:pPr>
            <a:r>
              <a:rPr lang="en-US" sz="27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HOÀN THIỆN SỔ LƯU NIỆM </a:t>
            </a:r>
            <a:endParaRPr lang="en-US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684213" y="5373688"/>
            <a:ext cx="3600450" cy="1200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Em hãy giúp các nàng tiên cá giải cứu các sinh vật biển nhé!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3860800"/>
            <a:ext cx="10096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2684463"/>
            <a:ext cx="1519237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1065213"/>
            <a:ext cx="2181225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5484813"/>
            <a:ext cx="17145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5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663" y="1484313"/>
            <a:ext cx="14700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6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4189413"/>
            <a:ext cx="1817687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otched Right Arrow 1">
            <a:hlinkClick r:id="rId15" action="ppaction://hlinksldjump"/>
            <a:extLst/>
          </p:cNvPr>
          <p:cNvSpPr/>
          <p:nvPr/>
        </p:nvSpPr>
        <p:spPr>
          <a:xfrm>
            <a:off x="7092950" y="5732463"/>
            <a:ext cx="2051050" cy="1125537"/>
          </a:xfrm>
          <a:prstGeom prst="notched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401CA4"/>
                </a:solidFill>
              </a:rPr>
              <a:t>VỀ NHÀ THÔI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908175" y="914400"/>
            <a:ext cx="54340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3600"/>
          </a:p>
        </p:txBody>
      </p:sp>
      <p:sp>
        <p:nvSpPr>
          <p:cNvPr id="10243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" name="Oval 3">
            <a:extLst/>
          </p:cNvPr>
          <p:cNvSpPr/>
          <p:nvPr/>
        </p:nvSpPr>
        <p:spPr>
          <a:xfrm>
            <a:off x="7161213" y="461963"/>
            <a:ext cx="1152525" cy="1152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>
            <a:extLst/>
          </p:cNvPr>
          <p:cNvSpPr/>
          <p:nvPr/>
        </p:nvSpPr>
        <p:spPr>
          <a:xfrm>
            <a:off x="7091363" y="1830388"/>
            <a:ext cx="785812" cy="722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46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4222750"/>
            <a:ext cx="1519238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Callout 8">
            <a:extLst/>
          </p:cNvPr>
          <p:cNvSpPr/>
          <p:nvPr/>
        </p:nvSpPr>
        <p:spPr>
          <a:xfrm>
            <a:off x="900113" y="0"/>
            <a:ext cx="4751387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2000"/>
              </a:lnSpc>
              <a:spcAft>
                <a:spcPts val="700"/>
              </a:spcAft>
              <a:buClr>
                <a:srgbClr val="242424"/>
              </a:buClr>
              <a:buSzPts val="1000"/>
              <a:tabLst>
                <a:tab pos="685800" algn="l"/>
              </a:tabLst>
              <a:defRPr/>
            </a:pP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Các phần văn </a:t>
            </a:r>
            <a:r>
              <a:rPr lang="vi-VN" sz="2800" dirty="0">
                <a:solidFill>
                  <a:srgbClr val="3C3B3B"/>
                </a:solidFill>
                <a:latin typeface="Times New Roman" pitchFamily="18" charset="0"/>
                <a:cs typeface="Times New Roman" pitchFamily="18" charset="0"/>
              </a:rPr>
              <a:t>bản được </a:t>
            </a: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phân </a:t>
            </a:r>
            <a:r>
              <a:rPr lang="vi-VN" sz="2800" dirty="0">
                <a:solidFill>
                  <a:srgbClr val="3C3B3B"/>
                </a:solidFill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nhau </a:t>
            </a:r>
            <a:r>
              <a:rPr lang="vi-VN" sz="2800" dirty="0">
                <a:solidFill>
                  <a:srgbClr val="3C3B3B"/>
                </a:solidFill>
                <a:latin typeface="Times New Roman" pitchFamily="18" charset="0"/>
                <a:cs typeface="Times New Roman" pitchFamily="18" charset="0"/>
              </a:rPr>
              <a:t>bởi </a:t>
            </a: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dấu ngắt đoạn được gọi là</a:t>
            </a:r>
            <a:r>
              <a:rPr lang="en-US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0" name="Oval Callout 9">
            <a:extLst/>
          </p:cNvPr>
          <p:cNvSpPr/>
          <p:nvPr/>
        </p:nvSpPr>
        <p:spPr>
          <a:xfrm>
            <a:off x="2771775" y="4205288"/>
            <a:ext cx="2519363" cy="2087562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>
            <a:extLst/>
          </p:cNvPr>
          <p:cNvSpPr/>
          <p:nvPr/>
        </p:nvSpPr>
        <p:spPr>
          <a:xfrm>
            <a:off x="900113" y="0"/>
            <a:ext cx="4751387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2000"/>
              </a:lnSpc>
              <a:spcAft>
                <a:spcPts val="700"/>
              </a:spcAft>
              <a:buClr>
                <a:srgbClr val="242424"/>
              </a:buClr>
              <a:buSzPts val="1000"/>
              <a:tabLst>
                <a:tab pos="698500" algn="l"/>
              </a:tabLst>
              <a:defRPr/>
            </a:pP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Việc phải làm đầu tiên khi muốn thiết lập định dạng cho một đoạn văn bản là</a:t>
            </a:r>
            <a:r>
              <a:rPr lang="en-US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Oval Callout 3">
            <a:extLst/>
          </p:cNvPr>
          <p:cNvSpPr/>
          <p:nvPr/>
        </p:nvSpPr>
        <p:spPr>
          <a:xfrm>
            <a:off x="3132138" y="3500438"/>
            <a:ext cx="3621087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2000"/>
              </a:lnSpc>
              <a:spcAft>
                <a:spcPts val="700"/>
              </a:spcAft>
              <a:buClr>
                <a:srgbClr val="242424"/>
              </a:buClr>
              <a:buSzPts val="1000"/>
              <a:tabLst>
                <a:tab pos="533400" algn="l"/>
              </a:tabLst>
              <a:defRPr/>
            </a:pPr>
            <a:r>
              <a:rPr lang="vi-VN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Cần phải chọn toàn bộ đoạn văn bản.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1269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89388"/>
            <a:ext cx="2001837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2291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460875"/>
            <a:ext cx="10096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Callout 4">
            <a:extLst/>
          </p:cNvPr>
          <p:cNvSpPr/>
          <p:nvPr/>
        </p:nvSpPr>
        <p:spPr>
          <a:xfrm>
            <a:off x="757238" y="-15875"/>
            <a:ext cx="4749800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2000"/>
              </a:lnSpc>
              <a:spcAft>
                <a:spcPts val="400"/>
              </a:spcAft>
              <a:buClr>
                <a:srgbClr val="242424"/>
              </a:buClr>
              <a:buSzPts val="1000"/>
              <a:tabLst>
                <a:tab pos="679450" algn="l"/>
              </a:tabLst>
              <a:defRPr/>
            </a:pPr>
            <a:r>
              <a:rPr lang="vi-VN" sz="24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Trong phần mềm soạn thảo văn bản Word 2010, lệnh </a:t>
            </a:r>
            <a:r>
              <a:rPr lang="vi-VN" sz="2400" b="1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Portrait </a:t>
            </a:r>
            <a:r>
              <a:rPr lang="vi-VN" sz="24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dùng để</a:t>
            </a:r>
            <a:r>
              <a:rPr lang="en-US" sz="24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Oval Callout 5">
            <a:extLst/>
          </p:cNvPr>
          <p:cNvSpPr/>
          <p:nvPr/>
        </p:nvSpPr>
        <p:spPr>
          <a:xfrm>
            <a:off x="3132138" y="3500438"/>
            <a:ext cx="3621087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họn hướng trang đứng.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3315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9750" y="4941888"/>
            <a:ext cx="1817688" cy="138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5">
            <a:extLst/>
          </p:cNvPr>
          <p:cNvSpPr/>
          <p:nvPr/>
        </p:nvSpPr>
        <p:spPr>
          <a:xfrm>
            <a:off x="900113" y="1268413"/>
            <a:ext cx="5040312" cy="2665412"/>
          </a:xfrm>
          <a:prstGeom prst="wedgeEllipseCallout">
            <a:avLst>
              <a:gd name="adj1" fmla="val -36032"/>
              <a:gd name="adj2" fmla="val 8774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5000"/>
              </a:lnSpc>
              <a:spcAft>
                <a:spcPts val="300"/>
              </a:spcAft>
              <a:buClr>
                <a:srgbClr val="242424"/>
              </a:buClr>
              <a:buSzPts val="1000"/>
              <a:defRPr/>
            </a:pPr>
            <a:r>
              <a:rPr lang="vi-VN" altLang="en-US" sz="2800" smtClean="0">
                <a:solidFill>
                  <a:srgbClr val="242424"/>
                </a:solidFill>
              </a:rPr>
              <a:t>Thông tin trong sơ đồ tư duy thường được tổ chức </a:t>
            </a:r>
            <a:r>
              <a:rPr lang="en-US" altLang="en-US" sz="2800" smtClean="0">
                <a:solidFill>
                  <a:srgbClr val="242424"/>
                </a:solidFill>
              </a:rPr>
              <a:t>như thế nào?</a:t>
            </a:r>
          </a:p>
        </p:txBody>
      </p:sp>
      <p:sp>
        <p:nvSpPr>
          <p:cNvPr id="7" name="Oval Callout 6">
            <a:extLst/>
          </p:cNvPr>
          <p:cNvSpPr/>
          <p:nvPr/>
        </p:nvSpPr>
        <p:spPr>
          <a:xfrm>
            <a:off x="3132138" y="3933825"/>
            <a:ext cx="4464050" cy="23907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114300" indent="127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2000"/>
              </a:lnSpc>
              <a:spcAft>
                <a:spcPts val="300"/>
              </a:spcAft>
              <a:defRPr/>
            </a:pPr>
            <a:r>
              <a:rPr lang="en-US" altLang="en-US" sz="2800" smtClean="0">
                <a:solidFill>
                  <a:srgbClr val="333132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vi-VN" altLang="en-US" sz="2800" smtClean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hủ đề chính, chủ đề nhánh</a:t>
            </a:r>
            <a:endParaRPr lang="en-US" altLang="en-US" sz="280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324600"/>
            <a:ext cx="457200" cy="533400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4339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15900" y="4168775"/>
            <a:ext cx="28289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5">
            <a:extLst/>
          </p:cNvPr>
          <p:cNvSpPr/>
          <p:nvPr/>
        </p:nvSpPr>
        <p:spPr>
          <a:xfrm>
            <a:off x="900113" y="0"/>
            <a:ext cx="4751387" cy="4343400"/>
          </a:xfrm>
          <a:prstGeom prst="wedgeEllipseCallout">
            <a:avLst>
              <a:gd name="adj1" fmla="val -29287"/>
              <a:gd name="adj2" fmla="val 60905"/>
            </a:avLst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5000"/>
              </a:lnSpc>
              <a:spcAft>
                <a:spcPts val="500"/>
              </a:spcAft>
              <a:buClr>
                <a:srgbClr val="242424"/>
              </a:buClr>
              <a:buSzPts val="1000"/>
              <a:tabLst>
                <a:tab pos="698500" algn="l"/>
              </a:tabLst>
              <a:defRPr/>
            </a:pPr>
            <a:r>
              <a:rPr lang="vi-VN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Cách di chuyển con trỏ soạn thảo trong bảng</a:t>
            </a:r>
            <a:r>
              <a:rPr lang="en-US" sz="2800" dirty="0">
                <a:solidFill>
                  <a:srgbClr val="242424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Oval Callout 6">
            <a:extLst/>
          </p:cNvPr>
          <p:cNvSpPr/>
          <p:nvPr/>
        </p:nvSpPr>
        <p:spPr>
          <a:xfrm>
            <a:off x="3132138" y="3787775"/>
            <a:ext cx="3621087" cy="3241675"/>
          </a:xfrm>
          <a:prstGeom prst="wedgeEllipseCallout">
            <a:avLst>
              <a:gd name="adj1" fmla="val -82443"/>
              <a:gd name="adj2" fmla="val -4586"/>
            </a:avLst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vi-VN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 thể sử dụng chuột, phím </a:t>
            </a:r>
            <a:r>
              <a:rPr lang="vi-V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Tab </a:t>
            </a:r>
            <a:r>
              <a:rPr lang="vi-VN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hoặc các phím mũi tên trên bàn phím.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Median">
  <a:themeElements>
    <a:clrScheme name="12_Median 1">
      <a:dk1>
        <a:srgbClr val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FFFFFF"/>
      </a:accent3>
      <a:accent4>
        <a:srgbClr val="000000"/>
      </a:accent4>
      <a:accent5>
        <a:srgbClr val="C8D7E5"/>
      </a:accent5>
      <a:accent6>
        <a:srgbClr val="C8733F"/>
      </a:accent6>
      <a:hlink>
        <a:srgbClr val="F7B615"/>
      </a:hlink>
      <a:folHlink>
        <a:srgbClr val="704404"/>
      </a:folHlink>
    </a:clrScheme>
    <a:fontScheme name="12_Median">
      <a:majorFont>
        <a:latin typeface="Tw Cen MT"/>
        <a:ea typeface=""/>
        <a:cs typeface=""/>
      </a:majorFont>
      <a:minorFont>
        <a:latin typeface="Tw Cen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Median 1">
        <a:dk1>
          <a:srgbClr val="000000"/>
        </a:dk1>
        <a:lt1>
          <a:srgbClr val="FFFFFF"/>
        </a:lt1>
        <a:dk2>
          <a:srgbClr val="775F55"/>
        </a:dk2>
        <a:lt2>
          <a:srgbClr val="EBDDC3"/>
        </a:lt2>
        <a:accent1>
          <a:srgbClr val="94B6D2"/>
        </a:accent1>
        <a:accent2>
          <a:srgbClr val="DD8047"/>
        </a:accent2>
        <a:accent3>
          <a:srgbClr val="FFFFFF"/>
        </a:accent3>
        <a:accent4>
          <a:srgbClr val="000000"/>
        </a:accent4>
        <a:accent5>
          <a:srgbClr val="C8D7E5"/>
        </a:accent5>
        <a:accent6>
          <a:srgbClr val="C8733F"/>
        </a:accent6>
        <a:hlink>
          <a:srgbClr val="F7B615"/>
        </a:hlink>
        <a:folHlink>
          <a:srgbClr val="70440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1161</Words>
  <Application>Microsoft Office PowerPoint</Application>
  <PresentationFormat>On-screen Show (4:3)</PresentationFormat>
  <Paragraphs>109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Times New Roman</vt:lpstr>
      <vt:lpstr>Tahoma</vt:lpstr>
      <vt:lpstr>Wingdings 2</vt:lpstr>
      <vt:lpstr>Calibri</vt:lpstr>
      <vt:lpstr>Arial</vt:lpstr>
      <vt:lpstr>Wingdings</vt:lpstr>
      <vt:lpstr>宋体</vt:lpstr>
      <vt:lpstr>Tw Cen MT</vt:lpstr>
      <vt:lpstr>Impact</vt:lpstr>
      <vt:lpstr>Default Design</vt:lpstr>
      <vt:lpstr>12_Median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Skamylove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PC</cp:lastModifiedBy>
  <cp:revision>127</cp:revision>
  <dcterms:created xsi:type="dcterms:W3CDTF">2014-11-09T04:42:31Z</dcterms:created>
  <dcterms:modified xsi:type="dcterms:W3CDTF">2021-08-10T16:00:40Z</dcterms:modified>
</cp:coreProperties>
</file>