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4"/>
  </p:notesMasterIdLst>
  <p:sldIdLst>
    <p:sldId id="256" r:id="rId2"/>
    <p:sldId id="257" r:id="rId3"/>
    <p:sldId id="266" r:id="rId4"/>
    <p:sldId id="258" r:id="rId5"/>
    <p:sldId id="264" r:id="rId6"/>
    <p:sldId id="261" r:id="rId7"/>
    <p:sldId id="273" r:id="rId8"/>
    <p:sldId id="274" r:id="rId9"/>
    <p:sldId id="259" r:id="rId10"/>
    <p:sldId id="269" r:id="rId11"/>
    <p:sldId id="275" r:id="rId12"/>
    <p:sldId id="277" r:id="rId13"/>
    <p:sldId id="278" r:id="rId14"/>
    <p:sldId id="279" r:id="rId15"/>
    <p:sldId id="276" r:id="rId16"/>
    <p:sldId id="280" r:id="rId17"/>
    <p:sldId id="281" r:id="rId18"/>
    <p:sldId id="282" r:id="rId19"/>
    <p:sldId id="283" r:id="rId20"/>
    <p:sldId id="284" r:id="rId21"/>
    <p:sldId id="285" r:id="rId22"/>
    <p:sldId id="286" r:id="rId23"/>
    <p:sldId id="287" r:id="rId24"/>
    <p:sldId id="288" r:id="rId25"/>
    <p:sldId id="262" r:id="rId26"/>
    <p:sldId id="289" r:id="rId27"/>
    <p:sldId id="290" r:id="rId28"/>
    <p:sldId id="291" r:id="rId29"/>
    <p:sldId id="292" r:id="rId30"/>
    <p:sldId id="265" r:id="rId31"/>
    <p:sldId id="260" r:id="rId32"/>
    <p:sldId id="293"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16F8B-8A69-4D69-9E10-5CD155D1B4B7}" type="datetimeFigureOut">
              <a:rPr lang="en-US" smtClean="0"/>
              <a:t>28/1/2024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FFB02-20E3-4A14-BF26-31068A3FAA71}" type="slidenum">
              <a:rPr lang="en-US" smtClean="0"/>
              <a:t>‹#›</a:t>
            </a:fld>
            <a:endParaRPr lang="en-US"/>
          </a:p>
        </p:txBody>
      </p:sp>
    </p:spTree>
    <p:extLst>
      <p:ext uri="{BB962C8B-B14F-4D97-AF65-F5344CB8AC3E}">
        <p14:creationId xmlns:p14="http://schemas.microsoft.com/office/powerpoint/2010/main" val="921481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C8C3"/>
        </a:solidFill>
        <a:effectLst/>
      </p:bgPr>
    </p:bg>
    <p:spTree>
      <p:nvGrpSpPr>
        <p:cNvPr id="1" name=""/>
        <p:cNvGrpSpPr/>
        <p:nvPr/>
      </p:nvGrpSpPr>
      <p:grpSpPr>
        <a:xfrm>
          <a:off x="0" y="0"/>
          <a:ext cx="0" cy="0"/>
          <a:chOff x="0" y="0"/>
          <a:chExt cx="0" cy="0"/>
        </a:xfrm>
      </p:grpSpPr>
      <p:grpSp>
        <p:nvGrpSpPr>
          <p:cNvPr id="2" name="Group 2"/>
          <p:cNvGrpSpPr/>
          <p:nvPr/>
        </p:nvGrpSpPr>
        <p:grpSpPr>
          <a:xfrm>
            <a:off x="-511842" y="4530494"/>
            <a:ext cx="19412848" cy="6444592"/>
            <a:chOff x="0" y="0"/>
            <a:chExt cx="5112849" cy="1697341"/>
          </a:xfrm>
        </p:grpSpPr>
        <p:sp>
          <p:nvSpPr>
            <p:cNvPr id="3" name="Freeform 3"/>
            <p:cNvSpPr/>
            <p:nvPr/>
          </p:nvSpPr>
          <p:spPr>
            <a:xfrm>
              <a:off x="0" y="0"/>
              <a:ext cx="5112849" cy="1697341"/>
            </a:xfrm>
            <a:custGeom>
              <a:avLst/>
              <a:gdLst/>
              <a:ahLst/>
              <a:cxnLst/>
              <a:rect l="l" t="t" r="r" b="b"/>
              <a:pathLst>
                <a:path w="5112849" h="1697341">
                  <a:moveTo>
                    <a:pt x="0" y="0"/>
                  </a:moveTo>
                  <a:lnTo>
                    <a:pt x="5112849" y="0"/>
                  </a:lnTo>
                  <a:lnTo>
                    <a:pt x="5112849" y="1697341"/>
                  </a:lnTo>
                  <a:lnTo>
                    <a:pt x="0" y="1697341"/>
                  </a:lnTo>
                  <a:close/>
                </a:path>
              </a:pathLst>
            </a:custGeom>
            <a:solidFill>
              <a:srgbClr val="FFFFFF"/>
            </a:solidFill>
          </p:spPr>
          <p:txBody>
            <a:bodyPr/>
            <a:lstStyle/>
            <a:p>
              <a:endParaRPr lang="en-US"/>
            </a:p>
          </p:txBody>
        </p:sp>
        <p:sp>
          <p:nvSpPr>
            <p:cNvPr id="4" name="TextBox 4"/>
            <p:cNvSpPr txBox="1"/>
            <p:nvPr/>
          </p:nvSpPr>
          <p:spPr>
            <a:xfrm>
              <a:off x="0" y="-38100"/>
              <a:ext cx="5112849" cy="1735441"/>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143500"/>
            <a:ext cx="16230600" cy="4524280"/>
          </a:xfrm>
          <a:custGeom>
            <a:avLst/>
            <a:gdLst/>
            <a:ahLst/>
            <a:cxnLst/>
            <a:rect l="l" t="t" r="r" b="b"/>
            <a:pathLst>
              <a:path w="16230600" h="4524280">
                <a:moveTo>
                  <a:pt x="0" y="0"/>
                </a:moveTo>
                <a:lnTo>
                  <a:pt x="16230600" y="0"/>
                </a:lnTo>
                <a:lnTo>
                  <a:pt x="16230600" y="4524280"/>
                </a:lnTo>
                <a:lnTo>
                  <a:pt x="0" y="4524280"/>
                </a:lnTo>
                <a:lnTo>
                  <a:pt x="0" y="0"/>
                </a:lnTo>
                <a:close/>
              </a:path>
            </a:pathLst>
          </a:custGeom>
          <a:blipFill>
            <a:blip r:embed="rId2"/>
            <a:stretch>
              <a:fillRect/>
            </a:stretch>
          </a:blipFill>
        </p:spPr>
        <p:txBody>
          <a:bodyPr/>
          <a:lstStyle/>
          <a:p>
            <a:endParaRPr lang="en-US"/>
          </a:p>
        </p:txBody>
      </p:sp>
      <p:sp>
        <p:nvSpPr>
          <p:cNvPr id="8" name="TextBox 6"/>
          <p:cNvSpPr txBox="1"/>
          <p:nvPr/>
        </p:nvSpPr>
        <p:spPr>
          <a:xfrm>
            <a:off x="1384082" y="571500"/>
            <a:ext cx="15621000" cy="3263201"/>
          </a:xfrm>
          <a:prstGeom prst="rect">
            <a:avLst/>
          </a:prstGeom>
        </p:spPr>
        <p:txBody>
          <a:bodyPr wrap="square" lIns="0" tIns="0" rIns="0" bIns="0" rtlCol="0" anchor="t">
            <a:spAutoFit/>
          </a:bodyPr>
          <a:lstStyle/>
          <a:p>
            <a:pPr algn="ctr">
              <a:lnSpc>
                <a:spcPts val="13470"/>
              </a:lnSpc>
            </a:pPr>
            <a:r>
              <a:rPr lang="vi-VN" sz="8000" b="1">
                <a:solidFill>
                  <a:schemeClr val="accent6">
                    <a:lumMod val="50000"/>
                  </a:schemeClr>
                </a:solidFill>
                <a:latin typeface="Arial" panose="020B0604020202020204" pitchFamily="34" charset="0"/>
                <a:cs typeface="Arial" panose="020B0604020202020204" pitchFamily="34" charset="0"/>
              </a:rPr>
              <a:t>CHÀO </a:t>
            </a:r>
            <a:r>
              <a:rPr lang="en-US" sz="8000" b="1">
                <a:solidFill>
                  <a:schemeClr val="accent6">
                    <a:lumMod val="50000"/>
                  </a:schemeClr>
                </a:solidFill>
                <a:latin typeface="Arial" panose="020B0604020202020204" pitchFamily="34" charset="0"/>
                <a:cs typeface="Arial" panose="020B0604020202020204" pitchFamily="34" charset="0"/>
              </a:rPr>
              <a:t>MỪNG CÁC EM ĐẾN VỚI BÀI HỌC MÔN ĐỊA LÍ!</a:t>
            </a:r>
            <a:endParaRPr lang="en-US" sz="8000" b="1"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9" name="Group 2"/>
          <p:cNvGrpSpPr/>
          <p:nvPr/>
        </p:nvGrpSpPr>
        <p:grpSpPr>
          <a:xfrm>
            <a:off x="381000" y="454914"/>
            <a:ext cx="17526000" cy="9377172"/>
            <a:chOff x="0" y="0"/>
            <a:chExt cx="2543102" cy="2469708"/>
          </a:xfrm>
        </p:grpSpPr>
        <p:sp>
          <p:nvSpPr>
            <p:cNvPr id="30"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31"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25"/>
          <p:cNvSpPr txBox="1"/>
          <p:nvPr/>
        </p:nvSpPr>
        <p:spPr>
          <a:xfrm>
            <a:off x="2096886" y="876300"/>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4"/>
                </a:solidFill>
                <a:latin typeface="Arial" panose="020B0604020202020204" pitchFamily="34" charset="0"/>
                <a:cs typeface="Arial" panose="020B0604020202020204" pitchFamily="34" charset="0"/>
              </a:rPr>
              <a:t>HOẠT ĐỘNG NHÓM</a:t>
            </a:r>
          </a:p>
        </p:txBody>
      </p:sp>
      <p:sp>
        <p:nvSpPr>
          <p:cNvPr id="34" name="Rectangle 33"/>
          <p:cNvSpPr/>
          <p:nvPr/>
        </p:nvSpPr>
        <p:spPr>
          <a:xfrm>
            <a:off x="685800" y="3848441"/>
            <a:ext cx="5168887" cy="5433601"/>
          </a:xfrm>
          <a:prstGeom prst="rect">
            <a:avLst/>
          </a:prstGeom>
          <a:solidFill>
            <a:schemeClr val="bg1"/>
          </a:solid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b="1">
                <a:solidFill>
                  <a:schemeClr val="tx1"/>
                </a:solidFill>
                <a:latin typeface="Arial" panose="020B0604020202020204" pitchFamily="34" charset="0"/>
                <a:cs typeface="Arial" panose="020B0604020202020204" pitchFamily="34" charset="0"/>
              </a:rPr>
              <a:t>Nhóm 1: </a:t>
            </a:r>
            <a:r>
              <a:rPr lang="nl-NL" sz="3500">
                <a:solidFill>
                  <a:schemeClr val="tx1"/>
                </a:solidFill>
                <a:latin typeface="Arial" panose="020B0604020202020204" pitchFamily="34" charset="0"/>
                <a:cs typeface="Arial" panose="020B0604020202020204" pitchFamily="34" charset="0"/>
              </a:rPr>
              <a:t>Tìm hiểu </a:t>
            </a:r>
          </a:p>
          <a:p>
            <a:pPr algn="ctr">
              <a:lnSpc>
                <a:spcPct val="150000"/>
              </a:lnSpc>
            </a:pPr>
            <a:r>
              <a:rPr lang="nl-NL" sz="3500">
                <a:solidFill>
                  <a:schemeClr val="tx1"/>
                </a:solidFill>
                <a:latin typeface="Arial" panose="020B0604020202020204" pitchFamily="34" charset="0"/>
                <a:cs typeface="Arial" panose="020B0604020202020204" pitchFamily="34" charset="0"/>
              </a:rPr>
              <a:t>cách chuẩn bị chuồng trại và thiết bị chăn nuôi; Chuẩn bị con giống</a:t>
            </a:r>
            <a:endParaRPr lang="en-US" sz="3500">
              <a:solidFill>
                <a:schemeClr val="tx1"/>
              </a:solidFill>
              <a:latin typeface="Arial" panose="020B0604020202020204" pitchFamily="34" charset="0"/>
              <a:cs typeface="Arial" panose="020B0604020202020204" pitchFamily="34" charset="0"/>
            </a:endParaRPr>
          </a:p>
        </p:txBody>
      </p:sp>
      <p:sp>
        <p:nvSpPr>
          <p:cNvPr id="36" name="Rectangle 35"/>
          <p:cNvSpPr/>
          <p:nvPr/>
        </p:nvSpPr>
        <p:spPr>
          <a:xfrm>
            <a:off x="6286500" y="3848100"/>
            <a:ext cx="5168887" cy="5433601"/>
          </a:xfrm>
          <a:prstGeom prst="rect">
            <a:avLst/>
          </a:prstGeom>
          <a:solidFill>
            <a:schemeClr val="bg1"/>
          </a:solid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b="1">
                <a:solidFill>
                  <a:schemeClr val="tx1"/>
                </a:solidFill>
                <a:latin typeface="Arial" panose="020B0604020202020204" pitchFamily="34" charset="0"/>
                <a:cs typeface="Arial" panose="020B0604020202020204" pitchFamily="34" charset="0"/>
              </a:rPr>
              <a:t>Nhóm 2: </a:t>
            </a:r>
            <a:r>
              <a:rPr lang="nl-NL" sz="3500">
                <a:solidFill>
                  <a:schemeClr val="tx1"/>
                </a:solidFill>
                <a:latin typeface="Arial" panose="020B0604020202020204" pitchFamily="34" charset="0"/>
                <a:cs typeface="Arial" panose="020B0604020202020204" pitchFamily="34" charset="0"/>
              </a:rPr>
              <a:t>Tìm hiểu </a:t>
            </a:r>
          </a:p>
          <a:p>
            <a:pPr algn="ctr">
              <a:lnSpc>
                <a:spcPct val="150000"/>
              </a:lnSpc>
            </a:pPr>
            <a:r>
              <a:rPr lang="nl-NL" sz="3500">
                <a:solidFill>
                  <a:schemeClr val="tx1"/>
                </a:solidFill>
                <a:latin typeface="Arial" panose="020B0604020202020204" pitchFamily="34" charset="0"/>
                <a:cs typeface="Arial" panose="020B0604020202020204" pitchFamily="34" charset="0"/>
              </a:rPr>
              <a:t>về nuôi dưỡng, chăm sóc vật nuôi và quản lí dịch bệnh</a:t>
            </a:r>
            <a:endParaRPr lang="en-US" sz="3500">
              <a:solidFill>
                <a:schemeClr val="tx1"/>
              </a:solidFill>
              <a:latin typeface="Arial" panose="020B0604020202020204" pitchFamily="34" charset="0"/>
              <a:cs typeface="Arial" panose="020B0604020202020204" pitchFamily="34" charset="0"/>
            </a:endParaRPr>
          </a:p>
        </p:txBody>
      </p:sp>
      <p:sp>
        <p:nvSpPr>
          <p:cNvPr id="38" name="Rectangle 37"/>
          <p:cNvSpPr/>
          <p:nvPr/>
        </p:nvSpPr>
        <p:spPr>
          <a:xfrm>
            <a:off x="11887200" y="3848441"/>
            <a:ext cx="5714999" cy="5433601"/>
          </a:xfrm>
          <a:prstGeom prst="rect">
            <a:avLst/>
          </a:prstGeom>
          <a:solidFill>
            <a:schemeClr val="bg1"/>
          </a:solid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500" b="1">
                <a:solidFill>
                  <a:schemeClr val="tx1"/>
                </a:solidFill>
                <a:latin typeface="Arial" panose="020B0604020202020204" pitchFamily="34" charset="0"/>
                <a:cs typeface="Arial" panose="020B0604020202020204" pitchFamily="34" charset="0"/>
              </a:rPr>
              <a:t>Nhóm 3: </a:t>
            </a:r>
            <a:r>
              <a:rPr lang="nl-NL" sz="3500">
                <a:solidFill>
                  <a:schemeClr val="tx1"/>
                </a:solidFill>
                <a:latin typeface="Arial" panose="020B0604020202020204" pitchFamily="34" charset="0"/>
                <a:cs typeface="Arial" panose="020B0604020202020204" pitchFamily="34" charset="0"/>
              </a:rPr>
              <a:t>Tìm hiểu </a:t>
            </a:r>
            <a:br>
              <a:rPr lang="nl-NL" sz="3500">
                <a:solidFill>
                  <a:schemeClr val="tx1"/>
                </a:solidFill>
                <a:latin typeface="Arial" panose="020B0604020202020204" pitchFamily="34" charset="0"/>
                <a:cs typeface="Arial" panose="020B0604020202020204" pitchFamily="34" charset="0"/>
              </a:rPr>
            </a:br>
            <a:r>
              <a:rPr lang="nl-NL" sz="3500">
                <a:solidFill>
                  <a:schemeClr val="tx1"/>
                </a:solidFill>
                <a:latin typeface="Arial" panose="020B0604020202020204" pitchFamily="34" charset="0"/>
                <a:cs typeface="Arial" panose="020B0604020202020204" pitchFamily="34" charset="0"/>
              </a:rPr>
              <a:t>Quản lí chất thải và bảo vệ môi trường; Ghi chép, lưu trữ hồ sơ, truy xuất nguồn gốc và Kiểm tra nội bộ</a:t>
            </a:r>
            <a:endParaRPr lang="en-US" sz="3500">
              <a:solidFill>
                <a:schemeClr val="tx1"/>
              </a:solidFill>
              <a:latin typeface="Arial" panose="020B0604020202020204" pitchFamily="34" charset="0"/>
              <a:cs typeface="Arial" panose="020B0604020202020204" pitchFamily="34" charset="0"/>
            </a:endParaRPr>
          </a:p>
        </p:txBody>
      </p:sp>
      <p:sp>
        <p:nvSpPr>
          <p:cNvPr id="39" name="Rectangle 38"/>
          <p:cNvSpPr/>
          <p:nvPr/>
        </p:nvSpPr>
        <p:spPr>
          <a:xfrm>
            <a:off x="602237" y="2515918"/>
            <a:ext cx="17083524" cy="646331"/>
          </a:xfrm>
          <a:prstGeom prst="rect">
            <a:avLst/>
          </a:prstGeom>
        </p:spPr>
        <p:txBody>
          <a:bodyPr wrap="none">
            <a:spAutoFit/>
          </a:bodyPr>
          <a:lstStyle/>
          <a:p>
            <a:pPr algn="ctr">
              <a:spcAft>
                <a:spcPts val="1000"/>
              </a:spcAft>
              <a:tabLst>
                <a:tab pos="742950" algn="l"/>
              </a:tabLs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 SGK, quan sát Hình 18.1 – 18.3; hoàn thành nhiệm vụ sau:</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0"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025" y="310253"/>
            <a:ext cx="2083837" cy="16097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plus(in)">
                                      <p:cBhvr>
                                        <p:cTn id="17" dur="500"/>
                                        <p:tgtEl>
                                          <p:spTgt spid="34"/>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plus(in)">
                                      <p:cBhvr>
                                        <p:cTn id="20" dur="500"/>
                                        <p:tgtEl>
                                          <p:spTgt spid="36"/>
                                        </p:tgtEl>
                                      </p:cBhvr>
                                    </p:animEffect>
                                  </p:childTnLst>
                                </p:cTn>
                              </p:par>
                              <p:par>
                                <p:cTn id="21" presetID="13" presetClass="entr" presetSubtype="16"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plus(in)">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6" grpId="0" animBg="1"/>
      <p:bldP spid="38"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3324225" y="495300"/>
            <a:ext cx="116776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prstClr val="white"/>
                </a:solidFill>
                <a:latin typeface="Arial" panose="020B0604020202020204" pitchFamily="34" charset="0"/>
                <a:cs typeface="Arial" panose="020B0604020202020204" pitchFamily="34" charset="0"/>
              </a:rPr>
              <a:t>1. </a:t>
            </a:r>
            <a:r>
              <a:rPr lang="nl-NL" sz="3800" b="1">
                <a:latin typeface="Arial" panose="020B0604020202020204" pitchFamily="34" charset="0"/>
                <a:cs typeface="Arial" panose="020B0604020202020204" pitchFamily="34" charset="0"/>
              </a:rPr>
              <a:t>Chuẩn bị chuồng trại và thiết bị chăn nuôi</a:t>
            </a:r>
            <a:endParaRPr lang="en-US" sz="3800" b="1" dirty="0">
              <a:solidFill>
                <a:prstClr val="white"/>
              </a:solidFill>
              <a:latin typeface="Arial" panose="020B0604020202020204" pitchFamily="34" charset="0"/>
              <a:cs typeface="Arial" panose="020B0604020202020204" pitchFamily="34" charset="0"/>
            </a:endParaRPr>
          </a:p>
        </p:txBody>
      </p:sp>
      <p:sp>
        <p:nvSpPr>
          <p:cNvPr id="6" name="Rounded Rectangle 5"/>
          <p:cNvSpPr/>
          <p:nvPr/>
        </p:nvSpPr>
        <p:spPr>
          <a:xfrm>
            <a:off x="895350" y="2723703"/>
            <a:ext cx="5238750" cy="51629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Vị trí xây dựng: cách xa khu dân cư và đường giao thông tối thiểu 100 m.</a:t>
            </a:r>
            <a:endParaRPr lang="en-US" sz="3600" dirty="0">
              <a:solidFill>
                <a:schemeClr val="tx1"/>
              </a:solidFill>
              <a:latin typeface="Arial" panose="020B0604020202020204" pitchFamily="34" charset="0"/>
              <a:cs typeface="Arial" panose="020B0604020202020204" pitchFamily="34" charset="0"/>
            </a:endParaRPr>
          </a:p>
        </p:txBody>
      </p:sp>
      <p:cxnSp>
        <p:nvCxnSpPr>
          <p:cNvPr id="3" name="Straight Arrow Connector 2"/>
          <p:cNvCxnSpPr>
            <a:stCxn id="25" idx="2"/>
            <a:endCxn id="6" idx="0"/>
          </p:cNvCxnSpPr>
          <p:nvPr/>
        </p:nvCxnSpPr>
        <p:spPr>
          <a:xfrm flipH="1">
            <a:off x="3514725" y="1638300"/>
            <a:ext cx="5648325" cy="1085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543675" y="4047205"/>
            <a:ext cx="5238750" cy="51629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Trang trại phải có đủ nguồn nước sạch phục vụ chăn nuôi và xử lí môi trường.</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Arrow Connector 17"/>
          <p:cNvCxnSpPr>
            <a:stCxn id="25" idx="2"/>
            <a:endCxn id="17" idx="0"/>
          </p:cNvCxnSpPr>
          <p:nvPr/>
        </p:nvCxnSpPr>
        <p:spPr>
          <a:xfrm>
            <a:off x="9163050" y="1638300"/>
            <a:ext cx="0" cy="2408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2192000" y="2723703"/>
            <a:ext cx="5238750" cy="51629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Cần bố trí các </a:t>
            </a:r>
          </a:p>
          <a:p>
            <a:pPr algn="ctr">
              <a:lnSpc>
                <a:spcPct val="150000"/>
              </a:lnSpc>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khu chức năng riêng biệt và các công trình cấp nước, khu xử lí chất thải.</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Arrow Connector 29"/>
          <p:cNvCxnSpPr>
            <a:stCxn id="25" idx="2"/>
            <a:endCxn id="29" idx="0"/>
          </p:cNvCxnSpPr>
          <p:nvPr/>
        </p:nvCxnSpPr>
        <p:spPr>
          <a:xfrm>
            <a:off x="9163050" y="1638300"/>
            <a:ext cx="5648325" cy="1085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345240B-64DE-4BC0-A8A5-B49AACF0EB37}"/>
              </a:ext>
            </a:extLst>
          </p:cNvPr>
          <p:cNvPicPr>
            <a:picLocks noChangeAspect="1"/>
          </p:cNvPicPr>
          <p:nvPr/>
        </p:nvPicPr>
        <p:blipFill>
          <a:blip r:embed="rId2"/>
          <a:stretch>
            <a:fillRect/>
          </a:stretch>
        </p:blipFill>
        <p:spPr>
          <a:xfrm>
            <a:off x="13956605" y="7959058"/>
            <a:ext cx="4026595" cy="2137442"/>
          </a:xfrm>
          <a:prstGeom prst="rect">
            <a:avLst/>
          </a:prstGeom>
        </p:spPr>
      </p:pic>
    </p:spTree>
    <p:extLst>
      <p:ext uri="{BB962C8B-B14F-4D97-AF65-F5344CB8AC3E}">
        <p14:creationId xmlns:p14="http://schemas.microsoft.com/office/powerpoint/2010/main" val="989678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1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3324225" y="495300"/>
            <a:ext cx="116776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prstClr val="white"/>
                </a:solidFill>
                <a:latin typeface="Arial" panose="020B0604020202020204" pitchFamily="34" charset="0"/>
                <a:cs typeface="Arial" panose="020B0604020202020204" pitchFamily="34" charset="0"/>
              </a:rPr>
              <a:t>1. </a:t>
            </a:r>
            <a:r>
              <a:rPr lang="nl-NL" sz="3800" b="1">
                <a:latin typeface="Arial" panose="020B0604020202020204" pitchFamily="34" charset="0"/>
                <a:cs typeface="Arial" panose="020B0604020202020204" pitchFamily="34" charset="0"/>
              </a:rPr>
              <a:t>Chuẩn bị chuồng trại và thiết bị chăn nuôi</a:t>
            </a:r>
            <a:endParaRPr lang="en-US" sz="3800" b="1" dirty="0">
              <a:solidFill>
                <a:prstClr val="white"/>
              </a:solidFill>
              <a:latin typeface="Arial" panose="020B0604020202020204" pitchFamily="34" charset="0"/>
              <a:cs typeface="Arial" panose="020B0604020202020204" pitchFamily="34" charset="0"/>
            </a:endParaRPr>
          </a:p>
        </p:txBody>
      </p:sp>
      <p:sp>
        <p:nvSpPr>
          <p:cNvPr id="6" name="Rounded Rectangle 5"/>
          <p:cNvSpPr/>
          <p:nvPr/>
        </p:nvSpPr>
        <p:spPr>
          <a:xfrm>
            <a:off x="895350" y="2723703"/>
            <a:ext cx="4810125" cy="51629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Bố trí hố hoặc phòng khử trùng tại cổng ra vào và các khu chuồng nuôi.</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3" name="Straight Arrow Connector 2"/>
          <p:cNvCxnSpPr>
            <a:stCxn id="25" idx="2"/>
            <a:endCxn id="6" idx="0"/>
          </p:cNvCxnSpPr>
          <p:nvPr/>
        </p:nvCxnSpPr>
        <p:spPr>
          <a:xfrm flipH="1">
            <a:off x="3514725" y="1638300"/>
            <a:ext cx="5648325" cy="1085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991225" y="4047205"/>
            <a:ext cx="4810125" cy="51629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Xung quanh khu vực chăn nuôi cần có tường rào ngăn cách với bên ngoài.</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Arrow Connector 17"/>
          <p:cNvCxnSpPr>
            <a:stCxn id="25" idx="2"/>
            <a:endCxn id="17" idx="0"/>
          </p:cNvCxnSpPr>
          <p:nvPr/>
        </p:nvCxnSpPr>
        <p:spPr>
          <a:xfrm>
            <a:off x="9163050" y="1638300"/>
            <a:ext cx="0" cy="2408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1087100" y="2723703"/>
            <a:ext cx="6343650" cy="51629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Phải có sơ đồ thiết kế, phù hợp với từng lứa tuổi vật nuôi và mục đích sản xuất, đảm bảo thông thoáng, dễ dàng vệ sinh.</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Arrow Connector 29"/>
          <p:cNvCxnSpPr>
            <a:stCxn id="25" idx="2"/>
            <a:endCxn id="29" idx="0"/>
          </p:cNvCxnSpPr>
          <p:nvPr/>
        </p:nvCxnSpPr>
        <p:spPr>
          <a:xfrm>
            <a:off x="9163050" y="1638300"/>
            <a:ext cx="5648325" cy="10854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C96A72B-5208-4604-B0CB-2D74A9544EA1}"/>
              </a:ext>
            </a:extLst>
          </p:cNvPr>
          <p:cNvPicPr>
            <a:picLocks noChangeAspect="1"/>
          </p:cNvPicPr>
          <p:nvPr/>
        </p:nvPicPr>
        <p:blipFill>
          <a:blip r:embed="rId2"/>
          <a:stretch>
            <a:fillRect/>
          </a:stretch>
        </p:blipFill>
        <p:spPr>
          <a:xfrm>
            <a:off x="13956605" y="7959058"/>
            <a:ext cx="4026595" cy="2137442"/>
          </a:xfrm>
          <a:prstGeom prst="rect">
            <a:avLst/>
          </a:prstGeom>
        </p:spPr>
      </p:pic>
    </p:spTree>
    <p:extLst>
      <p:ext uri="{BB962C8B-B14F-4D97-AF65-F5344CB8AC3E}">
        <p14:creationId xmlns:p14="http://schemas.microsoft.com/office/powerpoint/2010/main" val="141664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500"/>
                                        <p:tgtEl>
                                          <p:spTgt spid="30"/>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heel(1)">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7620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026" name="Picture 2" descr="http://sonnptnt.tuyenquang.gov.vn/media/images/news/img_20190513092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988" y="1104900"/>
            <a:ext cx="9340124" cy="6324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40610" y="7663860"/>
            <a:ext cx="15644880" cy="1664879"/>
          </a:xfrm>
          <a:prstGeom prst="rect">
            <a:avLst/>
          </a:prstGeom>
        </p:spPr>
        <p:txBody>
          <a:bodyPr wrap="square">
            <a:spAutoFit/>
          </a:bodyPr>
          <a:lstStyle/>
          <a:p>
            <a:pPr algn="ctr">
              <a:lnSpc>
                <a:spcPct val="150000"/>
              </a:lnSpc>
            </a:pPr>
            <a:r>
              <a:rPr lang="en-US" sz="3600" i="1">
                <a:latin typeface="arial" panose="020B0604020202020204" pitchFamily="34" charset="0"/>
              </a:rPr>
              <a:t>Chuồng n</a:t>
            </a:r>
            <a:r>
              <a:rPr lang="vi-VN" sz="3600" i="1">
                <a:latin typeface="arial" panose="020B0604020202020204" pitchFamily="34" charset="0"/>
              </a:rPr>
              <a:t>uôi lợn theo tiêu chuẩn VietGAP</a:t>
            </a:r>
            <a:r>
              <a:rPr lang="en-US" sz="3600" i="1">
                <a:latin typeface="arial" panose="020B0604020202020204" pitchFamily="34" charset="0"/>
              </a:rPr>
              <a:t> </a:t>
            </a:r>
            <a:r>
              <a:rPr lang="vi-VN" sz="3600" i="1">
                <a:latin typeface="arial" panose="020B0604020202020204" pitchFamily="34" charset="0"/>
              </a:rPr>
              <a:t>của gia đình </a:t>
            </a:r>
            <a:endParaRPr lang="en-US" sz="3600" i="1">
              <a:latin typeface="arial" panose="020B0604020202020204" pitchFamily="34" charset="0"/>
            </a:endParaRPr>
          </a:p>
          <a:p>
            <a:pPr algn="ctr">
              <a:lnSpc>
                <a:spcPct val="150000"/>
              </a:lnSpc>
            </a:pPr>
            <a:r>
              <a:rPr lang="vi-VN" sz="3600" i="1">
                <a:latin typeface="arial" panose="020B0604020202020204" pitchFamily="34" charset="0"/>
              </a:rPr>
              <a:t>ông Cao Văn Dương, thôn Tân Biên 1, xã Tiến Bộ (Yên Sơn)</a:t>
            </a:r>
            <a:endParaRPr lang="en-US" sz="3600" i="1"/>
          </a:p>
        </p:txBody>
      </p:sp>
      <p:pic>
        <p:nvPicPr>
          <p:cNvPr id="3" name="Picture 2">
            <a:extLst>
              <a:ext uri="{FF2B5EF4-FFF2-40B4-BE49-F238E27FC236}">
                <a16:creationId xmlns:a16="http://schemas.microsoft.com/office/drawing/2014/main" id="{10916B4E-2828-46C6-93FA-F327B3C3CFDA}"/>
              </a:ext>
            </a:extLst>
          </p:cNvPr>
          <p:cNvPicPr>
            <a:picLocks noChangeAspect="1"/>
          </p:cNvPicPr>
          <p:nvPr/>
        </p:nvPicPr>
        <p:blipFill>
          <a:blip r:embed="rId3"/>
          <a:stretch>
            <a:fillRect/>
          </a:stretch>
        </p:blipFill>
        <p:spPr>
          <a:xfrm>
            <a:off x="-173870" y="6683680"/>
            <a:ext cx="2688470" cy="2996027"/>
          </a:xfrm>
          <a:prstGeom prst="rect">
            <a:avLst/>
          </a:prstGeom>
        </p:spPr>
      </p:pic>
    </p:spTree>
    <p:extLst>
      <p:ext uri="{BB962C8B-B14F-4D97-AF65-F5344CB8AC3E}">
        <p14:creationId xmlns:p14="http://schemas.microsoft.com/office/powerpoint/2010/main" val="335387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trips(downLeft)">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3324225" y="495300"/>
            <a:ext cx="116776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prstClr val="white"/>
                </a:solidFill>
                <a:latin typeface="Arial" panose="020B0604020202020204" pitchFamily="34" charset="0"/>
                <a:cs typeface="Arial" panose="020B0604020202020204" pitchFamily="34" charset="0"/>
              </a:rPr>
              <a:t>1. </a:t>
            </a:r>
            <a:r>
              <a:rPr lang="nl-NL" sz="3800" b="1">
                <a:latin typeface="Arial" panose="020B0604020202020204" pitchFamily="34" charset="0"/>
                <a:cs typeface="Arial" panose="020B0604020202020204" pitchFamily="34" charset="0"/>
              </a:rPr>
              <a:t>Chuẩn bị chuồng trại và thiết bị chăn nuôi</a:t>
            </a:r>
            <a:endParaRPr lang="en-US" sz="3800" b="1" dirty="0">
              <a:solidFill>
                <a:prstClr val="white"/>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21B188B-E3CA-4C24-8149-4D8688DE10C0}"/>
              </a:ext>
            </a:extLst>
          </p:cNvPr>
          <p:cNvSpPr/>
          <p:nvPr/>
        </p:nvSpPr>
        <p:spPr>
          <a:xfrm>
            <a:off x="1600200" y="1985671"/>
            <a:ext cx="15087600" cy="1651671"/>
          </a:xfrm>
          <a:prstGeom prst="rect">
            <a:avLst/>
          </a:prstGeom>
        </p:spPr>
        <p:txBody>
          <a:bodyPr wrap="square">
            <a:spAutoFit/>
          </a:bodyPr>
          <a:lstStyle/>
          <a:p>
            <a:pPr algn="ctr">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II.1 SGK trang 93:</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Vì sao vị trí xây dựng chuồng trại trong chăn nuôi VietGAP cần phải xa khu dân cư và đường giao thông?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7B2B137-32EE-4FEF-B5BB-A0AA37DF564E}"/>
              </a:ext>
            </a:extLst>
          </p:cNvPr>
          <p:cNvPicPr>
            <a:picLocks noChangeAspect="1"/>
          </p:cNvPicPr>
          <p:nvPr/>
        </p:nvPicPr>
        <p:blipFill>
          <a:blip r:embed="rId2"/>
          <a:stretch>
            <a:fillRect/>
          </a:stretch>
        </p:blipFill>
        <p:spPr>
          <a:xfrm>
            <a:off x="1138170" y="3984714"/>
            <a:ext cx="5262630" cy="5262630"/>
          </a:xfrm>
          <a:prstGeom prst="rect">
            <a:avLst/>
          </a:prstGeom>
          <a:effectLst>
            <a:outerShdw blurRad="50800" dist="38100" dir="2700000" algn="tl" rotWithShape="0">
              <a:prstClr val="black">
                <a:alpha val="40000"/>
              </a:prstClr>
            </a:outerShdw>
          </a:effectLst>
        </p:spPr>
      </p:pic>
      <p:sp>
        <p:nvSpPr>
          <p:cNvPr id="5" name="Speech Bubble: Rectangle with Corners Rounded 4">
            <a:extLst>
              <a:ext uri="{FF2B5EF4-FFF2-40B4-BE49-F238E27FC236}">
                <a16:creationId xmlns:a16="http://schemas.microsoft.com/office/drawing/2014/main" id="{F38C0439-7838-41F7-80B6-C112CC779926}"/>
              </a:ext>
            </a:extLst>
          </p:cNvPr>
          <p:cNvSpPr/>
          <p:nvPr/>
        </p:nvSpPr>
        <p:spPr>
          <a:xfrm>
            <a:off x="7739130" y="4391943"/>
            <a:ext cx="9410700" cy="4448171"/>
          </a:xfrm>
          <a:prstGeom prst="wedgeRoundRectCallout">
            <a:avLst>
              <a:gd name="adj1" fmla="val -60425"/>
              <a:gd name="adj2" fmla="val 2267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nl-NL" sz="3600">
                <a:latin typeface="Arial" panose="020B0604020202020204" pitchFamily="34" charset="0"/>
                <a:cs typeface="Arial" panose="020B0604020202020204" pitchFamily="34" charset="0"/>
              </a:rPr>
              <a:t>Vị trí xây dựng chuồng trại trong chăn nuôi VietGAP cần phải xa khu dân cư và đường giao thông để đảm bảo vệ sinh môi trường, tránh lây lan dịch bệnh.</a:t>
            </a:r>
            <a:endParaRPr lang="en-US" sz="3600">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CB9B03EE-0E81-4194-A5C8-D69BB2C2CA7F}"/>
              </a:ext>
            </a:extLst>
          </p:cNvPr>
          <p:cNvSpPr/>
          <p:nvPr/>
        </p:nvSpPr>
        <p:spPr>
          <a:xfrm>
            <a:off x="152400" y="8421640"/>
            <a:ext cx="2438400" cy="1751060"/>
          </a:xfrm>
          <a:custGeom>
            <a:avLst/>
            <a:gdLst/>
            <a:ahLst/>
            <a:cxnLst/>
            <a:rect l="l" t="t" r="r" b="b"/>
            <a:pathLst>
              <a:path w="3077422" h="2365768">
                <a:moveTo>
                  <a:pt x="0" y="0"/>
                </a:moveTo>
                <a:lnTo>
                  <a:pt x="3077421" y="0"/>
                </a:lnTo>
                <a:lnTo>
                  <a:pt x="3077421" y="2365767"/>
                </a:lnTo>
                <a:lnTo>
                  <a:pt x="0" y="236576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97576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10591800" y="457200"/>
            <a:ext cx="77914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Arial" panose="020B0604020202020204" pitchFamily="34" charset="0"/>
                <a:cs typeface="Arial" panose="020B0604020202020204" pitchFamily="34" charset="0"/>
              </a:rPr>
              <a:t>2. </a:t>
            </a:r>
            <a:r>
              <a:rPr lang="nl-NL" sz="4000" b="1">
                <a:latin typeface="Arial" panose="020B0604020202020204" pitchFamily="34" charset="0"/>
                <a:cs typeface="Arial" panose="020B0604020202020204" pitchFamily="34" charset="0"/>
              </a:rPr>
              <a:t>Chuẩn bị con giống</a:t>
            </a:r>
            <a:endParaRPr lang="en-US" sz="4000" b="1" dirty="0">
              <a:solidFill>
                <a:prstClr val="whit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590787F-253D-419B-8886-E3FDF440C1CD}"/>
              </a:ext>
            </a:extLst>
          </p:cNvPr>
          <p:cNvPicPr>
            <a:picLocks noChangeAspect="1"/>
          </p:cNvPicPr>
          <p:nvPr/>
        </p:nvPicPr>
        <p:blipFill>
          <a:blip r:embed="rId2"/>
          <a:stretch>
            <a:fillRect/>
          </a:stretch>
        </p:blipFill>
        <p:spPr>
          <a:xfrm>
            <a:off x="1340335" y="1309688"/>
            <a:ext cx="5043969" cy="3455119"/>
          </a:xfrm>
          <a:prstGeom prst="ellipse">
            <a:avLst/>
          </a:prstGeom>
          <a:effectLst>
            <a:outerShdw blurRad="50800" dist="38100" dir="2700000" algn="tl" rotWithShape="0">
              <a:prstClr val="black">
                <a:alpha val="40000"/>
              </a:prstClr>
            </a:outerShdw>
          </a:effectLst>
        </p:spPr>
      </p:pic>
      <p:pic>
        <p:nvPicPr>
          <p:cNvPr id="1026" name="Picture 2" descr="Lai tạo giống vật nuôi thích ứng với biến đổi khí hậu">
            <a:extLst>
              <a:ext uri="{FF2B5EF4-FFF2-40B4-BE49-F238E27FC236}">
                <a16:creationId xmlns:a16="http://schemas.microsoft.com/office/drawing/2014/main" id="{82C08BE5-4E26-4D3E-A3C0-06169B20A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60" y="4914900"/>
            <a:ext cx="4038600" cy="302895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DF9DB4-B50E-4095-9CAC-7A19D538C03A}"/>
              </a:ext>
            </a:extLst>
          </p:cNvPr>
          <p:cNvPicPr>
            <a:picLocks noChangeAspect="1"/>
          </p:cNvPicPr>
          <p:nvPr/>
        </p:nvPicPr>
        <p:blipFill rotWithShape="1">
          <a:blip r:embed="rId4"/>
          <a:srcRect r="26103"/>
          <a:stretch/>
        </p:blipFill>
        <p:spPr>
          <a:xfrm>
            <a:off x="4404831" y="5571239"/>
            <a:ext cx="5043969" cy="3839461"/>
          </a:xfrm>
          <a:prstGeom prst="ellipse">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EBF3E7FA-F2E7-417B-87F5-6B586A316636}"/>
              </a:ext>
            </a:extLst>
          </p:cNvPr>
          <p:cNvSpPr/>
          <p:nvPr/>
        </p:nvSpPr>
        <p:spPr>
          <a:xfrm>
            <a:off x="9753600" y="3086851"/>
            <a:ext cx="7554602" cy="5103898"/>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Con giống cần có nguồn gốc rõ ràng và tiêm vaccine đầy đủ.</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Áp dụng phương thức quản lí “cùng vào - cùng ra” theo thứ tự ưu tiên: cả khu, từng dãy, từng chuồng, từng ô.</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88444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500"/>
                                        <p:tgtEl>
                                          <p:spTgt spid="1026"/>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9144000" y="457200"/>
            <a:ext cx="92392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Arial" panose="020B0604020202020204" pitchFamily="34" charset="0"/>
                <a:cs typeface="Arial" panose="020B0604020202020204" pitchFamily="34" charset="0"/>
              </a:rPr>
              <a:t>3. </a:t>
            </a:r>
            <a:r>
              <a:rPr lang="nl-NL" sz="4000" b="1">
                <a:latin typeface="Arial" panose="020B0604020202020204" pitchFamily="34" charset="0"/>
                <a:cs typeface="Arial" panose="020B0604020202020204" pitchFamily="34" charset="0"/>
              </a:rPr>
              <a:t>Nuôi dưỡng và chăm sóc</a:t>
            </a:r>
            <a:endParaRPr lang="en-US" sz="4000" b="1" dirty="0">
              <a:solidFill>
                <a:prstClr val="white"/>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AE7445D-27D3-4DA7-8CFC-716B2D6CD0B6}"/>
              </a:ext>
            </a:extLst>
          </p:cNvPr>
          <p:cNvGrpSpPr/>
          <p:nvPr/>
        </p:nvGrpSpPr>
        <p:grpSpPr>
          <a:xfrm>
            <a:off x="1192895" y="2476500"/>
            <a:ext cx="6427105" cy="6666271"/>
            <a:chOff x="1783517" y="2355056"/>
            <a:chExt cx="6427105" cy="6666271"/>
          </a:xfrm>
        </p:grpSpPr>
        <p:pic>
          <p:nvPicPr>
            <p:cNvPr id="6" name="Picture 5">
              <a:extLst>
                <a:ext uri="{FF2B5EF4-FFF2-40B4-BE49-F238E27FC236}">
                  <a16:creationId xmlns:a16="http://schemas.microsoft.com/office/drawing/2014/main" id="{236EFC88-A97E-4601-A93C-C1B1FBF4EE16}"/>
                </a:ext>
              </a:extLst>
            </p:cNvPr>
            <p:cNvPicPr>
              <a:picLocks noChangeAspect="1"/>
            </p:cNvPicPr>
            <p:nvPr/>
          </p:nvPicPr>
          <p:blipFill>
            <a:blip r:embed="rId2"/>
            <a:stretch>
              <a:fillRect/>
            </a:stretch>
          </p:blipFill>
          <p:spPr>
            <a:xfrm>
              <a:off x="1904999" y="2355056"/>
              <a:ext cx="6184140" cy="4572000"/>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AD72895-7660-4F09-9208-82264D7F658F}"/>
                </a:ext>
              </a:extLst>
            </p:cNvPr>
            <p:cNvSpPr/>
            <p:nvPr/>
          </p:nvSpPr>
          <p:spPr>
            <a:xfrm>
              <a:off x="1783517" y="7369656"/>
              <a:ext cx="6427105" cy="1651671"/>
            </a:xfrm>
            <a:prstGeom prst="rect">
              <a:avLst/>
            </a:prstGeom>
          </p:spPr>
          <p:txBody>
            <a:bodyPr wrap="square">
              <a:spAutoFit/>
            </a:bodyPr>
            <a:lstStyle/>
            <a:p>
              <a:pPr algn="ctr">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Sử dụng thức ăn và nguồn nước an toàn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3E61263-FE83-4942-AFF7-FAA255B273DE}"/>
              </a:ext>
            </a:extLst>
          </p:cNvPr>
          <p:cNvGrpSpPr/>
          <p:nvPr/>
        </p:nvGrpSpPr>
        <p:grpSpPr>
          <a:xfrm>
            <a:off x="8058150" y="2476500"/>
            <a:ext cx="9239250" cy="6666271"/>
            <a:chOff x="7875167" y="2550081"/>
            <a:chExt cx="9239250" cy="6666271"/>
          </a:xfrm>
        </p:grpSpPr>
        <p:pic>
          <p:nvPicPr>
            <p:cNvPr id="9" name="Picture 8">
              <a:extLst>
                <a:ext uri="{FF2B5EF4-FFF2-40B4-BE49-F238E27FC236}">
                  <a16:creationId xmlns:a16="http://schemas.microsoft.com/office/drawing/2014/main" id="{7ABF27D9-EB29-49CA-A78F-BB1FA32A0299}"/>
                </a:ext>
              </a:extLst>
            </p:cNvPr>
            <p:cNvPicPr>
              <a:picLocks noChangeAspect="1"/>
            </p:cNvPicPr>
            <p:nvPr/>
          </p:nvPicPr>
          <p:blipFill>
            <a:blip r:embed="rId3"/>
            <a:stretch>
              <a:fillRect/>
            </a:stretch>
          </p:blipFill>
          <p:spPr>
            <a:xfrm>
              <a:off x="8747251" y="2550081"/>
              <a:ext cx="7495082" cy="4572000"/>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651D92D2-B100-4EAC-8267-8A1FEBB34769}"/>
                </a:ext>
              </a:extLst>
            </p:cNvPr>
            <p:cNvSpPr/>
            <p:nvPr/>
          </p:nvSpPr>
          <p:spPr>
            <a:xfrm>
              <a:off x="7875167" y="7564681"/>
              <a:ext cx="9239250" cy="1651671"/>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Mặc quần áo, giày bảo hộ phù hợp và thực hiện biện pháp khử trùng khi vào trang trại</a:t>
              </a:r>
            </a:p>
          </p:txBody>
        </p:sp>
      </p:grpSp>
    </p:spTree>
    <p:extLst>
      <p:ext uri="{BB962C8B-B14F-4D97-AF65-F5344CB8AC3E}">
        <p14:creationId xmlns:p14="http://schemas.microsoft.com/office/powerpoint/2010/main" val="2300743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9144000" y="457200"/>
            <a:ext cx="92392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Arial" panose="020B0604020202020204" pitchFamily="34" charset="0"/>
                <a:cs typeface="Arial" panose="020B0604020202020204" pitchFamily="34" charset="0"/>
              </a:rPr>
              <a:t>3. </a:t>
            </a:r>
            <a:r>
              <a:rPr lang="nl-NL" sz="4000" b="1">
                <a:latin typeface="Arial" panose="020B0604020202020204" pitchFamily="34" charset="0"/>
                <a:cs typeface="Arial" panose="020B0604020202020204" pitchFamily="34" charset="0"/>
              </a:rPr>
              <a:t>Nuôi dưỡng và chăm sóc</a:t>
            </a:r>
            <a:endParaRPr lang="en-US" sz="4000" b="1" dirty="0">
              <a:solidFill>
                <a:prstClr val="white"/>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0A9417E-514D-410B-8F9B-18871DF3E263}"/>
              </a:ext>
            </a:extLst>
          </p:cNvPr>
          <p:cNvGrpSpPr/>
          <p:nvPr/>
        </p:nvGrpSpPr>
        <p:grpSpPr>
          <a:xfrm>
            <a:off x="1100070" y="2476500"/>
            <a:ext cx="6858000" cy="6592690"/>
            <a:chOff x="1314378" y="2550081"/>
            <a:chExt cx="6858000" cy="6592690"/>
          </a:xfrm>
        </p:grpSpPr>
        <p:pic>
          <p:nvPicPr>
            <p:cNvPr id="2" name="Picture 1">
              <a:extLst>
                <a:ext uri="{FF2B5EF4-FFF2-40B4-BE49-F238E27FC236}">
                  <a16:creationId xmlns:a16="http://schemas.microsoft.com/office/drawing/2014/main" id="{148CD74D-D8FE-483C-A638-04084FDB548D}"/>
                </a:ext>
              </a:extLst>
            </p:cNvPr>
            <p:cNvPicPr>
              <a:picLocks noChangeAspect="1"/>
            </p:cNvPicPr>
            <p:nvPr/>
          </p:nvPicPr>
          <p:blipFill>
            <a:blip r:embed="rId2"/>
            <a:stretch>
              <a:fillRect/>
            </a:stretch>
          </p:blipFill>
          <p:spPr>
            <a:xfrm>
              <a:off x="1314378" y="2550081"/>
              <a:ext cx="6858000" cy="4572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AC0C6C4B-82FB-4233-9B7A-8A3A08C8FE73}"/>
                </a:ext>
              </a:extLst>
            </p:cNvPr>
            <p:cNvSpPr/>
            <p:nvPr/>
          </p:nvSpPr>
          <p:spPr>
            <a:xfrm>
              <a:off x="1314378" y="7491100"/>
              <a:ext cx="6858000" cy="1651671"/>
            </a:xfrm>
            <a:prstGeom prst="rect">
              <a:avLst/>
            </a:prstGeom>
          </p:spPr>
          <p:txBody>
            <a:bodyPr wrap="square">
              <a:spAutoFit/>
            </a:bodyPr>
            <a:lstStyle/>
            <a:p>
              <a:pPr algn="ctr">
                <a:lnSpc>
                  <a:spcPct val="150000"/>
                </a:lnSpc>
              </a:pPr>
              <a:r>
                <a:rPr lang="nl-NL" sz="3600">
                  <a:latin typeface="Arial" panose="020B0604020202020204" pitchFamily="34" charset="0"/>
                  <a:cs typeface="Arial" panose="020B0604020202020204" pitchFamily="34" charset="0"/>
                </a:rPr>
                <a:t>Định kì phun thuốc khử trùng, </a:t>
              </a:r>
            </a:p>
            <a:p>
              <a:pPr algn="ctr">
                <a:lnSpc>
                  <a:spcPct val="150000"/>
                </a:lnSpc>
              </a:pPr>
              <a:r>
                <a:rPr lang="nl-NL" sz="3600">
                  <a:latin typeface="Arial" panose="020B0604020202020204" pitchFamily="34" charset="0"/>
                  <a:cs typeface="Arial" panose="020B0604020202020204" pitchFamily="34" charset="0"/>
                </a:rPr>
                <a:t>vệ sinh hệ thống cống rãnh</a:t>
              </a:r>
              <a:endParaRPr lang="en-US" sz="360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C238E30F-4A50-4D66-A838-36AA838C16A0}"/>
              </a:ext>
            </a:extLst>
          </p:cNvPr>
          <p:cNvGrpSpPr/>
          <p:nvPr/>
        </p:nvGrpSpPr>
        <p:grpSpPr>
          <a:xfrm>
            <a:off x="8505807" y="2476500"/>
            <a:ext cx="8867793" cy="6592689"/>
            <a:chOff x="8691535" y="2449152"/>
            <a:chExt cx="8867793" cy="6592689"/>
          </a:xfrm>
        </p:grpSpPr>
        <p:pic>
          <p:nvPicPr>
            <p:cNvPr id="2052" name="Picture 4" descr="Nguyên tắc, quy trình vệ sinh, sát trùng chuồng trại và dụng cụ chăn n">
              <a:extLst>
                <a:ext uri="{FF2B5EF4-FFF2-40B4-BE49-F238E27FC236}">
                  <a16:creationId xmlns:a16="http://schemas.microsoft.com/office/drawing/2014/main" id="{FAED7A20-24E8-4782-B92C-E8AB25EE8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7864" y="2449152"/>
              <a:ext cx="6515136" cy="4572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807230E-364B-4A59-AB77-46D0D39A8986}"/>
                </a:ext>
              </a:extLst>
            </p:cNvPr>
            <p:cNvSpPr/>
            <p:nvPr/>
          </p:nvSpPr>
          <p:spPr>
            <a:xfrm>
              <a:off x="8691535" y="7390170"/>
              <a:ext cx="8867793" cy="1651671"/>
            </a:xfrm>
            <a:prstGeom prst="rect">
              <a:avLst/>
            </a:prstGeom>
          </p:spPr>
          <p:txBody>
            <a:bodyPr wrap="square">
              <a:spAutoFit/>
            </a:bodyPr>
            <a:lstStyle/>
            <a:p>
              <a:pPr algn="ctr">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Rửa sạch và khử trùng chuồng nuôi, thiết bị trong chuồng trước và sau mỗi đợt nuôi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6385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Rounded Rectangle 24"/>
          <p:cNvSpPr/>
          <p:nvPr/>
        </p:nvSpPr>
        <p:spPr>
          <a:xfrm>
            <a:off x="9144000" y="457200"/>
            <a:ext cx="92392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Arial" panose="020B0604020202020204" pitchFamily="34" charset="0"/>
                <a:cs typeface="Arial" panose="020B0604020202020204" pitchFamily="34" charset="0"/>
              </a:rPr>
              <a:t>3. </a:t>
            </a:r>
            <a:r>
              <a:rPr lang="nl-NL" sz="4000" b="1">
                <a:latin typeface="Arial" panose="020B0604020202020204" pitchFamily="34" charset="0"/>
                <a:cs typeface="Arial" panose="020B0604020202020204" pitchFamily="34" charset="0"/>
              </a:rPr>
              <a:t>Nuôi dưỡng và chăm sóc</a:t>
            </a:r>
            <a:endParaRPr lang="en-US" sz="4000" b="1" dirty="0">
              <a:solidFill>
                <a:prstClr val="white"/>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B3E03A8-C77E-459E-B958-DD7636BD4B94}"/>
              </a:ext>
            </a:extLst>
          </p:cNvPr>
          <p:cNvSpPr/>
          <p:nvPr/>
        </p:nvSpPr>
        <p:spPr>
          <a:xfrm>
            <a:off x="1828800" y="2019300"/>
            <a:ext cx="14630400" cy="1651671"/>
          </a:xfrm>
          <a:prstGeom prst="rect">
            <a:avLst/>
          </a:prstGeom>
        </p:spPr>
        <p:txBody>
          <a:bodyPr wrap="square">
            <a:spAutoFit/>
          </a:bodyPr>
          <a:lstStyle/>
          <a:p>
            <a:pPr algn="ctr">
              <a:lnSpc>
                <a:spcPct val="150000"/>
              </a:lnSpc>
            </a:pPr>
            <a:r>
              <a:rPr lang="nl-NL" sz="3600" b="1">
                <a:solidFill>
                  <a:srgbClr val="FF0000"/>
                </a:solidFill>
                <a:latin typeface="Arial" panose="020B0604020202020204" pitchFamily="34" charset="0"/>
                <a:ea typeface="Calibri" panose="020F0502020204030204" pitchFamily="34" charset="0"/>
                <a:cs typeface="Arial" panose="020B0604020202020204" pitchFamily="34" charset="0"/>
              </a:rPr>
              <a:t>Khám phá mục II.3 SGK trang 93:</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Vì sao phải khử trùng chuồng nuôi và thiết bị chăn nuôi trước và sau mỗi lứa nuôi?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FFAA8AD-676C-40CB-9DD2-D83BB76D546A}"/>
              </a:ext>
            </a:extLst>
          </p:cNvPr>
          <p:cNvPicPr>
            <a:picLocks noChangeAspect="1"/>
          </p:cNvPicPr>
          <p:nvPr/>
        </p:nvPicPr>
        <p:blipFill>
          <a:blip r:embed="rId2"/>
          <a:stretch>
            <a:fillRect/>
          </a:stretch>
        </p:blipFill>
        <p:spPr>
          <a:xfrm>
            <a:off x="10134600" y="3734913"/>
            <a:ext cx="6264523" cy="6195357"/>
          </a:xfrm>
          <a:prstGeom prst="rect">
            <a:avLst/>
          </a:prstGeom>
        </p:spPr>
      </p:pic>
      <p:grpSp>
        <p:nvGrpSpPr>
          <p:cNvPr id="15" name="Group 14">
            <a:extLst>
              <a:ext uri="{FF2B5EF4-FFF2-40B4-BE49-F238E27FC236}">
                <a16:creationId xmlns:a16="http://schemas.microsoft.com/office/drawing/2014/main" id="{E5D64E6B-C4D1-4C14-AE49-75FA3A6B0CFE}"/>
              </a:ext>
            </a:extLst>
          </p:cNvPr>
          <p:cNvGrpSpPr/>
          <p:nvPr/>
        </p:nvGrpSpPr>
        <p:grpSpPr>
          <a:xfrm>
            <a:off x="1803151" y="4090071"/>
            <a:ext cx="7724776" cy="5029669"/>
            <a:chOff x="675132" y="2591946"/>
            <a:chExt cx="3862388" cy="2076465"/>
          </a:xfrm>
        </p:grpSpPr>
        <p:grpSp>
          <p:nvGrpSpPr>
            <p:cNvPr id="16" name="Group 15">
              <a:extLst>
                <a:ext uri="{FF2B5EF4-FFF2-40B4-BE49-F238E27FC236}">
                  <a16:creationId xmlns:a16="http://schemas.microsoft.com/office/drawing/2014/main" id="{40A72DA1-5DAD-40AD-9FE5-F5207E5A39F4}"/>
                </a:ext>
              </a:extLst>
            </p:cNvPr>
            <p:cNvGrpSpPr/>
            <p:nvPr/>
          </p:nvGrpSpPr>
          <p:grpSpPr>
            <a:xfrm>
              <a:off x="675132" y="2591946"/>
              <a:ext cx="3862388" cy="2076465"/>
              <a:chOff x="757964" y="-266581"/>
              <a:chExt cx="19780342" cy="9969081"/>
            </a:xfrm>
          </p:grpSpPr>
          <p:pic>
            <p:nvPicPr>
              <p:cNvPr id="18" name="Picture 5">
                <a:extLst>
                  <a:ext uri="{FF2B5EF4-FFF2-40B4-BE49-F238E27FC236}">
                    <a16:creationId xmlns:a16="http://schemas.microsoft.com/office/drawing/2014/main" id="{19D61E6B-3BE5-4A08-AD1C-7840D0BEDD61}"/>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Lst>
              </a:blip>
              <a:srcRect t="12165" r="50724" b="48490"/>
              <a:stretch>
                <a:fillRect/>
              </a:stretch>
            </p:blipFill>
            <p:spPr>
              <a:xfrm>
                <a:off x="757964" y="633835"/>
                <a:ext cx="19780342" cy="906866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734C986D-AFA9-4EFD-95C0-975F89928FDA}"/>
                  </a:ext>
                </a:extLst>
              </p:cNvPr>
              <p:cNvPicPr>
                <a:picLocks noChangeAspect="1"/>
              </p:cNvPicPr>
              <p:nvPr/>
            </p:nvPicPr>
            <p:blipFill>
              <a:blip r:embed="rId5"/>
              <a:srcRect/>
              <a:stretch>
                <a:fillRect/>
              </a:stretch>
            </p:blipFill>
            <p:spPr>
              <a:xfrm>
                <a:off x="9516131" y="-266581"/>
                <a:ext cx="2264005" cy="1819715"/>
              </a:xfrm>
              <a:prstGeom prst="rect">
                <a:avLst/>
              </a:prstGeom>
            </p:spPr>
          </p:pic>
        </p:grpSp>
        <p:sp>
          <p:nvSpPr>
            <p:cNvPr id="17" name="Rectangle 16">
              <a:extLst>
                <a:ext uri="{FF2B5EF4-FFF2-40B4-BE49-F238E27FC236}">
                  <a16:creationId xmlns:a16="http://schemas.microsoft.com/office/drawing/2014/main" id="{F32B4F3E-2659-484A-9355-C2838334D261}"/>
                </a:ext>
              </a:extLst>
            </p:cNvPr>
            <p:cNvSpPr/>
            <p:nvPr/>
          </p:nvSpPr>
          <p:spPr>
            <a:xfrm>
              <a:off x="914339" y="3095478"/>
              <a:ext cx="3383973" cy="1368024"/>
            </a:xfrm>
            <a:prstGeom prst="rect">
              <a:avLst/>
            </a:prstGeom>
          </p:spPr>
          <p:txBody>
            <a:bodyPr wrap="square">
              <a:spAutoFit/>
            </a:bodyPr>
            <a:lstStyle/>
            <a:p>
              <a:pPr algn="just">
                <a:lnSpc>
                  <a:spcPct val="150000"/>
                </a:lnSpc>
              </a:pPr>
              <a:r>
                <a:rPr lang="nl-NL" sz="3600">
                  <a:latin typeface="Arial" panose="020B0604020202020204" pitchFamily="34" charset="0"/>
                  <a:cs typeface="Arial" panose="020B0604020202020204" pitchFamily="34" charset="0"/>
                </a:rPr>
                <a:t>Phải khử trùng chuồng nuôi và thiết bị chăn nuôi trước và sau mỗi lứa nuôi để đảm bảo tiêu diệt mầm bệnh.</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3676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Rounded Rectangle 24">
            <a:extLst>
              <a:ext uri="{FF2B5EF4-FFF2-40B4-BE49-F238E27FC236}">
                <a16:creationId xmlns:a16="http://schemas.microsoft.com/office/drawing/2014/main" id="{CCC78279-E6BA-4812-889B-830AAEBD3628}"/>
              </a:ext>
            </a:extLst>
          </p:cNvPr>
          <p:cNvSpPr/>
          <p:nvPr/>
        </p:nvSpPr>
        <p:spPr>
          <a:xfrm>
            <a:off x="10591800" y="457200"/>
            <a:ext cx="77914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Arial" panose="020B0604020202020204" pitchFamily="34" charset="0"/>
                <a:cs typeface="Arial" panose="020B0604020202020204" pitchFamily="34" charset="0"/>
              </a:rPr>
              <a:t>4. Quản lí dịch bệnh</a:t>
            </a:r>
            <a:endParaRPr lang="en-US" sz="4000" b="1" dirty="0">
              <a:solidFill>
                <a:prstClr val="white"/>
              </a:solidFill>
              <a:latin typeface="Arial" panose="020B0604020202020204" pitchFamily="34" charset="0"/>
              <a:cs typeface="Arial" panose="020B0604020202020204" pitchFamily="34" charset="0"/>
            </a:endParaRPr>
          </a:p>
        </p:txBody>
      </p:sp>
      <p:sp>
        <p:nvSpPr>
          <p:cNvPr id="14" name="Rounded Rectangle 1">
            <a:extLst>
              <a:ext uri="{FF2B5EF4-FFF2-40B4-BE49-F238E27FC236}">
                <a16:creationId xmlns:a16="http://schemas.microsoft.com/office/drawing/2014/main" id="{C19DDF78-C25C-42CF-BE7A-66B148CB3E15}"/>
              </a:ext>
            </a:extLst>
          </p:cNvPr>
          <p:cNvSpPr/>
          <p:nvPr/>
        </p:nvSpPr>
        <p:spPr>
          <a:xfrm>
            <a:off x="1171708" y="2502618"/>
            <a:ext cx="7543800" cy="2869482"/>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Lập kế hoạch phòng trừ dịch bệnh cho đàn vật nuôi.</a:t>
            </a:r>
            <a:endParaRPr lang="en-US" sz="3600">
              <a:solidFill>
                <a:schemeClr val="tx1"/>
              </a:solidFill>
              <a:latin typeface="Arial" panose="020B0604020202020204" pitchFamily="34" charset="0"/>
              <a:cs typeface="Arial" panose="020B0604020202020204" pitchFamily="34" charset="0"/>
            </a:endParaRPr>
          </a:p>
        </p:txBody>
      </p:sp>
      <p:sp>
        <p:nvSpPr>
          <p:cNvPr id="20" name="Rounded Rectangle 1">
            <a:extLst>
              <a:ext uri="{FF2B5EF4-FFF2-40B4-BE49-F238E27FC236}">
                <a16:creationId xmlns:a16="http://schemas.microsoft.com/office/drawing/2014/main" id="{45E34775-55BA-46D4-9569-7811B0D81BA5}"/>
              </a:ext>
            </a:extLst>
          </p:cNvPr>
          <p:cNvSpPr/>
          <p:nvPr/>
        </p:nvSpPr>
        <p:spPr>
          <a:xfrm>
            <a:off x="9353550" y="2502618"/>
            <a:ext cx="7791450" cy="2869482"/>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Theo dõi sức khoẻ vật nuôi, thực hiện phòng, trị bệnh đúng quy trình.</a:t>
            </a:r>
            <a:endParaRPr lang="en-US" sz="3600">
              <a:solidFill>
                <a:schemeClr val="tx1"/>
              </a:solidFill>
              <a:latin typeface="Arial" panose="020B0604020202020204" pitchFamily="34" charset="0"/>
              <a:cs typeface="Arial" panose="020B0604020202020204" pitchFamily="34" charset="0"/>
            </a:endParaRPr>
          </a:p>
        </p:txBody>
      </p:sp>
      <p:sp>
        <p:nvSpPr>
          <p:cNvPr id="21" name="Rounded Rectangle 1">
            <a:extLst>
              <a:ext uri="{FF2B5EF4-FFF2-40B4-BE49-F238E27FC236}">
                <a16:creationId xmlns:a16="http://schemas.microsoft.com/office/drawing/2014/main" id="{0E0111EA-B4BF-4D3C-BDCB-21C49690AC5F}"/>
              </a:ext>
            </a:extLst>
          </p:cNvPr>
          <p:cNvSpPr/>
          <p:nvPr/>
        </p:nvSpPr>
        <p:spPr>
          <a:xfrm>
            <a:off x="3771900" y="6090009"/>
            <a:ext cx="10744200" cy="2869482"/>
          </a:xfrm>
          <a:prstGeom prst="roundRect">
            <a:avLst/>
          </a:pr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Có hồ sơ theo dõi toàn bộ diễn biến về dịch bệnh và thuốc điều trị cho vật nuôi.</a:t>
            </a:r>
            <a:endParaRPr lang="en-US" sz="3600">
              <a:solidFill>
                <a:schemeClr val="tx1"/>
              </a:solidFill>
              <a:latin typeface="Arial" panose="020B0604020202020204" pitchFamily="34" charset="0"/>
              <a:cs typeface="Arial" panose="020B0604020202020204" pitchFamily="34" charset="0"/>
            </a:endParaRPr>
          </a:p>
        </p:txBody>
      </p:sp>
      <p:sp>
        <p:nvSpPr>
          <p:cNvPr id="22" name="Freeform 9">
            <a:extLst>
              <a:ext uri="{FF2B5EF4-FFF2-40B4-BE49-F238E27FC236}">
                <a16:creationId xmlns:a16="http://schemas.microsoft.com/office/drawing/2014/main" id="{6EE3C63D-0AFC-4CF8-9637-29D75E6319E6}"/>
              </a:ext>
            </a:extLst>
          </p:cNvPr>
          <p:cNvSpPr/>
          <p:nvPr/>
        </p:nvSpPr>
        <p:spPr>
          <a:xfrm>
            <a:off x="229728" y="8442146"/>
            <a:ext cx="3252721" cy="1844854"/>
          </a:xfrm>
          <a:custGeom>
            <a:avLst/>
            <a:gdLst/>
            <a:ahLst/>
            <a:cxnLst/>
            <a:rect l="l" t="t" r="r" b="b"/>
            <a:pathLst>
              <a:path w="4713881" h="2775297">
                <a:moveTo>
                  <a:pt x="0" y="0"/>
                </a:moveTo>
                <a:lnTo>
                  <a:pt x="4713880" y="0"/>
                </a:lnTo>
                <a:lnTo>
                  <a:pt x="4713880" y="2775298"/>
                </a:lnTo>
                <a:lnTo>
                  <a:pt x="0" y="277529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58174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96E6"/>
        </a:solidFill>
        <a:effectLst/>
      </p:bgPr>
    </p:bg>
    <p:spTree>
      <p:nvGrpSpPr>
        <p:cNvPr id="1" name=""/>
        <p:cNvGrpSpPr/>
        <p:nvPr/>
      </p:nvGrpSpPr>
      <p:grpSpPr>
        <a:xfrm>
          <a:off x="0" y="0"/>
          <a:ext cx="0" cy="0"/>
          <a:chOff x="0" y="0"/>
          <a:chExt cx="0" cy="0"/>
        </a:xfrm>
      </p:grpSpPr>
      <p:grpSp>
        <p:nvGrpSpPr>
          <p:cNvPr id="2" name="Group 2"/>
          <p:cNvGrpSpPr/>
          <p:nvPr/>
        </p:nvGrpSpPr>
        <p:grpSpPr>
          <a:xfrm>
            <a:off x="381000" y="454914"/>
            <a:ext cx="17526000" cy="9377172"/>
            <a:chOff x="0" y="0"/>
            <a:chExt cx="2543102" cy="2469708"/>
          </a:xfrm>
        </p:grpSpPr>
        <p:sp>
          <p:nvSpPr>
            <p:cNvPr id="3"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4"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pic>
        <p:nvPicPr>
          <p:cNvPr id="17" name="Picture 16"/>
          <p:cNvPicPr>
            <a:picLocks noChangeAspect="1"/>
          </p:cNvPicPr>
          <p:nvPr/>
        </p:nvPicPr>
        <p:blipFill>
          <a:blip r:embed="rId2"/>
          <a:stretch>
            <a:fillRect/>
          </a:stretch>
        </p:blipFill>
        <p:spPr>
          <a:xfrm>
            <a:off x="838200" y="876300"/>
            <a:ext cx="1328314" cy="313965"/>
          </a:xfrm>
          <a:prstGeom prst="rect">
            <a:avLst/>
          </a:prstGeom>
        </p:spPr>
      </p:pic>
      <p:sp>
        <p:nvSpPr>
          <p:cNvPr id="18" name="TextBox 25"/>
          <p:cNvSpPr txBox="1"/>
          <p:nvPr/>
        </p:nvSpPr>
        <p:spPr>
          <a:xfrm>
            <a:off x="2096886" y="876300"/>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2"/>
                </a:solidFill>
                <a:latin typeface="Arial" panose="020B0604020202020204" pitchFamily="34" charset="0"/>
                <a:cs typeface="Arial" panose="020B0604020202020204" pitchFamily="34" charset="0"/>
              </a:rPr>
              <a:t>KHỞI ĐỘNG</a:t>
            </a:r>
          </a:p>
        </p:txBody>
      </p:sp>
      <p:sp>
        <p:nvSpPr>
          <p:cNvPr id="19" name="Rectangle 18"/>
          <p:cNvSpPr/>
          <p:nvPr/>
        </p:nvSpPr>
        <p:spPr>
          <a:xfrm>
            <a:off x="912725" y="3876258"/>
            <a:ext cx="7315200" cy="4247317"/>
          </a:xfrm>
          <a:prstGeom prst="rect">
            <a:avLst/>
          </a:prstGeom>
        </p:spPr>
        <p:txBody>
          <a:bodyPr wrap="square">
            <a:spAutoFit/>
          </a:bodyPr>
          <a:lstStyle/>
          <a:p>
            <a:pPr algn="just">
              <a:lnSpc>
                <a:spcPct val="150000"/>
              </a:lnSpc>
              <a:spcAft>
                <a:spcPts val="0"/>
              </a:spcAft>
            </a:pPr>
            <a:r>
              <a:rPr lang="nl-NL" sz="3600" b="1" i="1">
                <a:solidFill>
                  <a:srgbClr val="FF0000"/>
                </a:solidFill>
                <a:latin typeface="Arial" panose="020B0604020202020204" pitchFamily="34" charset="0"/>
                <a:ea typeface="Times New Roman" panose="02020603050405020304" pitchFamily="18" charset="0"/>
                <a:cs typeface="Arial" panose="020B0604020202020204" pitchFamily="34" charset="0"/>
              </a:rPr>
              <a:t>Quan sát hình ảnh và trả lời các câu hỏi sau:</a:t>
            </a:r>
            <a:r>
              <a:rPr lang="en-US" sz="3600" b="1" i="1">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nl-NL" sz="3600">
                <a:latin typeface="Arial" panose="020B0604020202020204" pitchFamily="34" charset="0"/>
                <a:ea typeface="Times New Roman" panose="02020603050405020304" pitchFamily="18" charset="0"/>
                <a:cs typeface="Arial" panose="020B0604020202020204" pitchFamily="34" charset="0"/>
              </a:rPr>
              <a:t>VietGap chăn nuôi là gì? Chăn nuôi theo tiêu chuẩn VietGap mang lại lợi ích gì? Quy trình chăn nuôi như thế nào?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8759649" y="3294817"/>
            <a:ext cx="8541103" cy="5410200"/>
          </a:xfrm>
          <a:prstGeom prst="roundRect">
            <a:avLst/>
          </a:prstGeom>
          <a:effectLst>
            <a:outerShdw blurRad="50800" dist="38100" dir="2700000" algn="tl" rotWithShape="0">
              <a:prstClr val="black">
                <a:alpha val="40000"/>
              </a:prstClr>
            </a:outerShdw>
          </a:effectLst>
        </p:spPr>
      </p:pic>
      <p:pic>
        <p:nvPicPr>
          <p:cNvPr id="2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55117" y="310253"/>
            <a:ext cx="2628083" cy="18109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ounded Rectangle 24">
            <a:extLst>
              <a:ext uri="{FF2B5EF4-FFF2-40B4-BE49-F238E27FC236}">
                <a16:creationId xmlns:a16="http://schemas.microsoft.com/office/drawing/2014/main" id="{252A2C8C-E904-4AC8-B79C-AEB5E404C2C8}"/>
              </a:ext>
            </a:extLst>
          </p:cNvPr>
          <p:cNvSpPr/>
          <p:nvPr/>
        </p:nvSpPr>
        <p:spPr>
          <a:xfrm>
            <a:off x="3324225" y="495300"/>
            <a:ext cx="116776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latin typeface="Arial" panose="020B0604020202020204" pitchFamily="34" charset="0"/>
                <a:cs typeface="Arial" panose="020B0604020202020204" pitchFamily="34" charset="0"/>
              </a:rPr>
              <a:t>5. </a:t>
            </a:r>
            <a:r>
              <a:rPr lang="nl-NL" sz="3600" b="1">
                <a:latin typeface="Arial" panose="020B0604020202020204" pitchFamily="34" charset="0"/>
                <a:cs typeface="Arial" panose="020B0604020202020204" pitchFamily="34" charset="0"/>
              </a:rPr>
              <a:t>Quản lí chất thải và bảo vệ môi trường</a:t>
            </a:r>
            <a:endParaRPr lang="en-US" sz="3600" b="1" dirty="0">
              <a:solidFill>
                <a:prstClr val="white"/>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F59C702-75B0-4F2D-BB58-8C694DD52FB8}"/>
              </a:ext>
            </a:extLst>
          </p:cNvPr>
          <p:cNvPicPr>
            <a:picLocks noChangeAspect="1"/>
          </p:cNvPicPr>
          <p:nvPr/>
        </p:nvPicPr>
        <p:blipFill>
          <a:blip r:embed="rId2"/>
          <a:stretch>
            <a:fillRect/>
          </a:stretch>
        </p:blipFill>
        <p:spPr>
          <a:xfrm>
            <a:off x="1017691" y="2933700"/>
            <a:ext cx="8507309" cy="5462588"/>
          </a:xfrm>
          <a:prstGeom prst="round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E80B5B5F-FCD1-4673-B14B-BE8F4F82783E}"/>
              </a:ext>
            </a:extLst>
          </p:cNvPr>
          <p:cNvSpPr/>
          <p:nvPr/>
        </p:nvSpPr>
        <p:spPr>
          <a:xfrm>
            <a:off x="9854354" y="2282048"/>
            <a:ext cx="7532791" cy="6765891"/>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Thu gom chất thải rắn hàng ngày và xử lý để không gây ô nhiễm môi trường.</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Dẫn chất thải lỏng đến khu xử lí bằng đường thoát riêng và xử lí trước khi thải ra môi trường bằng hoá chất hoặc phương pháp xử lí sinh học.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1416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ounded Rectangle 24">
            <a:extLst>
              <a:ext uri="{FF2B5EF4-FFF2-40B4-BE49-F238E27FC236}">
                <a16:creationId xmlns:a16="http://schemas.microsoft.com/office/drawing/2014/main" id="{252A2C8C-E904-4AC8-B79C-AEB5E404C2C8}"/>
              </a:ext>
            </a:extLst>
          </p:cNvPr>
          <p:cNvSpPr/>
          <p:nvPr/>
        </p:nvSpPr>
        <p:spPr>
          <a:xfrm>
            <a:off x="3324225" y="495300"/>
            <a:ext cx="116776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latin typeface="Arial" panose="020B0604020202020204" pitchFamily="34" charset="0"/>
                <a:cs typeface="Arial" panose="020B0604020202020204" pitchFamily="34" charset="0"/>
              </a:rPr>
              <a:t>5. </a:t>
            </a:r>
            <a:r>
              <a:rPr lang="nl-NL" sz="3600" b="1">
                <a:latin typeface="Arial" panose="020B0604020202020204" pitchFamily="34" charset="0"/>
                <a:cs typeface="Arial" panose="020B0604020202020204" pitchFamily="34" charset="0"/>
              </a:rPr>
              <a:t>Quản lí chất thải và bảo vệ môi trường</a:t>
            </a:r>
            <a:endParaRPr lang="en-US" sz="3600" b="1" dirty="0">
              <a:solidFill>
                <a:prstClr val="white"/>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84A9FF7-AB2C-498D-8C08-911052B593B3}"/>
              </a:ext>
            </a:extLst>
          </p:cNvPr>
          <p:cNvSpPr/>
          <p:nvPr/>
        </p:nvSpPr>
        <p:spPr>
          <a:xfrm>
            <a:off x="1139318" y="3620018"/>
            <a:ext cx="7567760" cy="3313664"/>
          </a:xfrm>
          <a:prstGeom prst="rect">
            <a:avLst/>
          </a:prstGeom>
        </p:spPr>
        <p:txBody>
          <a:bodyPr wrap="square">
            <a:spAutoFit/>
          </a:bodyPr>
          <a:lstStyle/>
          <a:p>
            <a:pPr algn="just">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II.5 SGK trang 94:</a:t>
            </a: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Quan sát Hình 18.3 và mô tả mô hình xử lí chất thải trong chăn nuôi bò sữa theo tiêu chuẩn VietGAP.</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388977-9AD7-4338-9114-7A87E722D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795" y="2227696"/>
            <a:ext cx="7984405" cy="6860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028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 name="Rectangle 2">
            <a:extLst>
              <a:ext uri="{FF2B5EF4-FFF2-40B4-BE49-F238E27FC236}">
                <a16:creationId xmlns:a16="http://schemas.microsoft.com/office/drawing/2014/main" id="{3B17A767-8A39-47AC-8D69-20D583645706}"/>
              </a:ext>
            </a:extLst>
          </p:cNvPr>
          <p:cNvSpPr/>
          <p:nvPr/>
        </p:nvSpPr>
        <p:spPr>
          <a:xfrm>
            <a:off x="2590800" y="1333500"/>
            <a:ext cx="13144499" cy="1738296"/>
          </a:xfrm>
          <a:prstGeom prst="rect">
            <a:avLst/>
          </a:prstGeom>
        </p:spPr>
        <p:txBody>
          <a:bodyPr wrap="square">
            <a:spAutoFit/>
          </a:bodyPr>
          <a:lstStyle/>
          <a:p>
            <a:pPr algn="ctr">
              <a:lnSpc>
                <a:spcPct val="150000"/>
              </a:lnSpc>
            </a:pPr>
            <a:r>
              <a:rPr lang="nl-NL" sz="3800" b="1">
                <a:solidFill>
                  <a:schemeClr val="tx2"/>
                </a:solidFill>
                <a:latin typeface="Arial" panose="020B0604020202020204" pitchFamily="34" charset="0"/>
                <a:ea typeface="Calibri" panose="020F0502020204030204" pitchFamily="34" charset="0"/>
                <a:cs typeface="Arial" panose="020B0604020202020204" pitchFamily="34" charset="0"/>
              </a:rPr>
              <a:t>Mô tả mô hình xử lí chất thải trong chăn nuôi bò sữa theo tiêu chuẩn VietGAP</a:t>
            </a:r>
            <a:endParaRPr lang="en-US" sz="3800" b="1">
              <a:solidFill>
                <a:schemeClr val="tx2"/>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C50C3BA2-6662-487D-9979-387CB9083B92}"/>
              </a:ext>
            </a:extLst>
          </p:cNvPr>
          <p:cNvSpPr/>
          <p:nvPr/>
        </p:nvSpPr>
        <p:spPr>
          <a:xfrm>
            <a:off x="1160911" y="5143500"/>
            <a:ext cx="4088640" cy="220980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3600">
                <a:latin typeface="Arial" panose="020B0604020202020204" pitchFamily="34" charset="0"/>
                <a:ea typeface="Calibri" panose="020F0502020204030204" pitchFamily="34" charset="0"/>
                <a:cs typeface="Arial" panose="020B0604020202020204" pitchFamily="34" charset="0"/>
              </a:rPr>
              <a:t>Chất thải rắn được thu gom</a:t>
            </a:r>
            <a:endParaRPr lang="en-US" sz="360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27E799F-7120-41C3-A807-3777282D2BAD}"/>
              </a:ext>
            </a:extLst>
          </p:cNvPr>
          <p:cNvSpPr/>
          <p:nvPr/>
        </p:nvSpPr>
        <p:spPr>
          <a:xfrm>
            <a:off x="6403784" y="5143500"/>
            <a:ext cx="4088640" cy="220980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Đưa tới hầm biogas xử lí</a:t>
            </a:r>
            <a:endParaRPr lang="en-US" sz="36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D567084-8509-4E11-86C7-9174511E5C12}"/>
              </a:ext>
            </a:extLst>
          </p:cNvPr>
          <p:cNvSpPr/>
          <p:nvPr/>
        </p:nvSpPr>
        <p:spPr>
          <a:xfrm>
            <a:off x="11646658" y="3695700"/>
            <a:ext cx="5422141" cy="220980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Tạo thành nhiên liệu dùng trong đun nấu</a:t>
            </a:r>
            <a:endParaRPr lang="en-US" sz="360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0D0F8A79-4E45-4F17-B1CE-D5A4B0D5F472}"/>
              </a:ext>
            </a:extLst>
          </p:cNvPr>
          <p:cNvSpPr/>
          <p:nvPr/>
        </p:nvSpPr>
        <p:spPr>
          <a:xfrm>
            <a:off x="11646659" y="6766306"/>
            <a:ext cx="5422141" cy="220980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Dùng làm phân bón, nước tưới cho cây trồng</a:t>
            </a:r>
            <a:endParaRPr lang="en-US" sz="3600">
              <a:solidFill>
                <a:schemeClr val="tx1"/>
              </a:solidFill>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5A282A22-73B1-4FCE-BE1C-078CC68D8E6A}"/>
              </a:ext>
            </a:extLst>
          </p:cNvPr>
          <p:cNvCxnSpPr>
            <a:cxnSpLocks/>
            <a:stCxn id="5" idx="3"/>
            <a:endCxn id="11" idx="1"/>
          </p:cNvCxnSpPr>
          <p:nvPr/>
        </p:nvCxnSpPr>
        <p:spPr>
          <a:xfrm>
            <a:off x="5249551" y="6248400"/>
            <a:ext cx="11542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B8E1EBA-0217-4895-BC9D-B5BF8F4F37EC}"/>
              </a:ext>
            </a:extLst>
          </p:cNvPr>
          <p:cNvCxnSpPr>
            <a:cxnSpLocks/>
            <a:stCxn id="11" idx="3"/>
            <a:endCxn id="13" idx="1"/>
          </p:cNvCxnSpPr>
          <p:nvPr/>
        </p:nvCxnSpPr>
        <p:spPr>
          <a:xfrm flipV="1">
            <a:off x="10492424" y="4800600"/>
            <a:ext cx="1154234" cy="144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C9BF0F-81A9-4C0F-A0C7-7653237650F4}"/>
              </a:ext>
            </a:extLst>
          </p:cNvPr>
          <p:cNvCxnSpPr>
            <a:cxnSpLocks/>
            <a:stCxn id="11" idx="3"/>
            <a:endCxn id="14" idx="1"/>
          </p:cNvCxnSpPr>
          <p:nvPr/>
        </p:nvCxnSpPr>
        <p:spPr>
          <a:xfrm>
            <a:off x="10492424" y="6248400"/>
            <a:ext cx="1154235" cy="16228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CC9E325-8C74-4B91-A3FE-29E9163B6E29}"/>
              </a:ext>
            </a:extLst>
          </p:cNvPr>
          <p:cNvPicPr>
            <a:picLocks noChangeAspect="1"/>
          </p:cNvPicPr>
          <p:nvPr/>
        </p:nvPicPr>
        <p:blipFill>
          <a:blip r:embed="rId2"/>
          <a:stretch>
            <a:fillRect/>
          </a:stretch>
        </p:blipFill>
        <p:spPr>
          <a:xfrm flipH="1">
            <a:off x="228600" y="7486583"/>
            <a:ext cx="2637857" cy="2657542"/>
          </a:xfrm>
          <a:prstGeom prst="rect">
            <a:avLst/>
          </a:prstGeom>
        </p:spPr>
      </p:pic>
    </p:spTree>
    <p:extLst>
      <p:ext uri="{BB962C8B-B14F-4D97-AF65-F5344CB8AC3E}">
        <p14:creationId xmlns:p14="http://schemas.microsoft.com/office/powerpoint/2010/main" val="141075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Rounded Rectangle 24">
            <a:extLst>
              <a:ext uri="{FF2B5EF4-FFF2-40B4-BE49-F238E27FC236}">
                <a16:creationId xmlns:a16="http://schemas.microsoft.com/office/drawing/2014/main" id="{252A2C8C-E904-4AC8-B79C-AEB5E404C2C8}"/>
              </a:ext>
            </a:extLst>
          </p:cNvPr>
          <p:cNvSpPr/>
          <p:nvPr/>
        </p:nvSpPr>
        <p:spPr>
          <a:xfrm>
            <a:off x="3324225" y="495300"/>
            <a:ext cx="116776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prstClr val="white"/>
                </a:solidFill>
                <a:latin typeface="Arial" panose="020B0604020202020204" pitchFamily="34" charset="0"/>
                <a:cs typeface="Arial" panose="020B0604020202020204" pitchFamily="34" charset="0"/>
              </a:rPr>
              <a:t>6. </a:t>
            </a:r>
            <a:r>
              <a:rPr lang="nl-NL" sz="3600" b="1">
                <a:latin typeface="Arial" panose="020B0604020202020204" pitchFamily="34" charset="0"/>
                <a:cs typeface="Arial" panose="020B0604020202020204" pitchFamily="34" charset="0"/>
              </a:rPr>
              <a:t>Ghi chép, lưu trữ hồ sơ, truy xuất nguồn gốc</a:t>
            </a:r>
            <a:endParaRPr lang="en-US" sz="3600" b="1" dirty="0">
              <a:solidFill>
                <a:prstClr val="white"/>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898083E-B545-44DD-AF26-52FA899AAC39}"/>
              </a:ext>
            </a:extLst>
          </p:cNvPr>
          <p:cNvGrpSpPr/>
          <p:nvPr/>
        </p:nvGrpSpPr>
        <p:grpSpPr>
          <a:xfrm>
            <a:off x="6705600" y="3204382"/>
            <a:ext cx="10591800" cy="1869604"/>
            <a:chOff x="7010400" y="2449152"/>
            <a:chExt cx="10591800" cy="1869604"/>
          </a:xfrm>
        </p:grpSpPr>
        <p:pic>
          <p:nvPicPr>
            <p:cNvPr id="8" name="Picture 7">
              <a:extLst>
                <a:ext uri="{FF2B5EF4-FFF2-40B4-BE49-F238E27FC236}">
                  <a16:creationId xmlns:a16="http://schemas.microsoft.com/office/drawing/2014/main" id="{638C5AC3-D663-40C2-B52B-4BF4BA8FF4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674" t="23772" r="30156" b="22687"/>
            <a:stretch/>
          </p:blipFill>
          <p:spPr>
            <a:xfrm>
              <a:off x="7010400" y="2449152"/>
              <a:ext cx="1472583" cy="1869604"/>
            </a:xfrm>
            <a:prstGeom prst="rect">
              <a:avLst/>
            </a:prstGeom>
          </p:spPr>
        </p:pic>
        <p:sp>
          <p:nvSpPr>
            <p:cNvPr id="2" name="Rectangle 1">
              <a:extLst>
                <a:ext uri="{FF2B5EF4-FFF2-40B4-BE49-F238E27FC236}">
                  <a16:creationId xmlns:a16="http://schemas.microsoft.com/office/drawing/2014/main" id="{45F1AAA2-8E72-4CEE-90A3-5F629F55F61B}"/>
                </a:ext>
              </a:extLst>
            </p:cNvPr>
            <p:cNvSpPr/>
            <p:nvPr/>
          </p:nvSpPr>
          <p:spPr>
            <a:xfrm>
              <a:off x="8763000" y="2558118"/>
              <a:ext cx="8839200" cy="1651671"/>
            </a:xfrm>
            <a:prstGeom prst="rect">
              <a:avLst/>
            </a:prstGeom>
          </p:spPr>
          <p:txBody>
            <a:bodyPr wrap="square">
              <a:spAutoFit/>
            </a:bodyPr>
            <a:lstStyle/>
            <a:p>
              <a:pPr algn="just">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Trang trại chăn nuôi phải có sổ ghi chép, lưu trữ thông tin trong quá trình chăn nuôi.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F1C5050-980D-40AA-B3A3-3D728610D79A}"/>
              </a:ext>
            </a:extLst>
          </p:cNvPr>
          <p:cNvGrpSpPr/>
          <p:nvPr/>
        </p:nvGrpSpPr>
        <p:grpSpPr>
          <a:xfrm>
            <a:off x="6705600" y="6398096"/>
            <a:ext cx="10591800" cy="1869604"/>
            <a:chOff x="7010400" y="2449152"/>
            <a:chExt cx="10591800" cy="1869604"/>
          </a:xfrm>
        </p:grpSpPr>
        <p:pic>
          <p:nvPicPr>
            <p:cNvPr id="13" name="Picture 12">
              <a:extLst>
                <a:ext uri="{FF2B5EF4-FFF2-40B4-BE49-F238E27FC236}">
                  <a16:creationId xmlns:a16="http://schemas.microsoft.com/office/drawing/2014/main" id="{DF53B7DA-6BA2-4056-A016-46B6DD7B66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674" t="23772" r="30156" b="22687"/>
            <a:stretch/>
          </p:blipFill>
          <p:spPr>
            <a:xfrm>
              <a:off x="7010400" y="2449152"/>
              <a:ext cx="1472583" cy="1869604"/>
            </a:xfrm>
            <a:prstGeom prst="rect">
              <a:avLst/>
            </a:prstGeom>
          </p:spPr>
        </p:pic>
        <p:sp>
          <p:nvSpPr>
            <p:cNvPr id="14" name="Rectangle 13">
              <a:extLst>
                <a:ext uri="{FF2B5EF4-FFF2-40B4-BE49-F238E27FC236}">
                  <a16:creationId xmlns:a16="http://schemas.microsoft.com/office/drawing/2014/main" id="{59C73A70-10CE-441A-B744-99CACAEBB44C}"/>
                </a:ext>
              </a:extLst>
            </p:cNvPr>
            <p:cNvSpPr/>
            <p:nvPr/>
          </p:nvSpPr>
          <p:spPr>
            <a:xfrm>
              <a:off x="8763000" y="2558118"/>
              <a:ext cx="8839200" cy="1651671"/>
            </a:xfrm>
            <a:prstGeom prst="rect">
              <a:avLst/>
            </a:prstGeom>
          </p:spPr>
          <p:txBody>
            <a:bodyPr wrap="square">
              <a:spAutoFit/>
            </a:bodyPr>
            <a:lstStyle/>
            <a:p>
              <a:pPr algn="just">
                <a:lnSpc>
                  <a:spcPct val="150000"/>
                </a:lnSpc>
              </a:pPr>
              <a:r>
                <a:rPr lang="nl-NL" sz="3600">
                  <a:latin typeface="Arial" panose="020B0604020202020204" pitchFamily="34" charset="0"/>
                  <a:cs typeface="Arial" panose="020B0604020202020204" pitchFamily="34" charset="0"/>
                </a:rPr>
                <a:t>Tất cả các ghi chép được theo dõi và lưu trữ tại trang trại ít nhất 12 tháng.</a:t>
              </a:r>
              <a:endParaRPr lang="en-US" sz="360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362C13CE-D8B6-4705-93F4-2F54416D284E}"/>
              </a:ext>
            </a:extLst>
          </p:cNvPr>
          <p:cNvPicPr>
            <a:picLocks noChangeAspect="1"/>
          </p:cNvPicPr>
          <p:nvPr/>
        </p:nvPicPr>
        <p:blipFill>
          <a:blip r:embed="rId3"/>
          <a:stretch>
            <a:fillRect/>
          </a:stretch>
        </p:blipFill>
        <p:spPr>
          <a:xfrm flipH="1">
            <a:off x="990600" y="3225404"/>
            <a:ext cx="5265538" cy="4661296"/>
          </a:xfrm>
          <a:prstGeom prst="rect">
            <a:avLst/>
          </a:prstGeom>
        </p:spPr>
      </p:pic>
    </p:spTree>
    <p:extLst>
      <p:ext uri="{BB962C8B-B14F-4D97-AF65-F5344CB8AC3E}">
        <p14:creationId xmlns:p14="http://schemas.microsoft.com/office/powerpoint/2010/main" val="2436029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C6C2"/>
        </a:solidFill>
        <a:effectLst/>
      </p:bgPr>
    </p:bg>
    <p:spTree>
      <p:nvGrpSpPr>
        <p:cNvPr id="1" name=""/>
        <p:cNvGrpSpPr/>
        <p:nvPr/>
      </p:nvGrpSpPr>
      <p:grpSpPr>
        <a:xfrm>
          <a:off x="0" y="0"/>
          <a:ext cx="0" cy="0"/>
          <a:chOff x="0" y="0"/>
          <a:chExt cx="0" cy="0"/>
        </a:xfrm>
      </p:grpSpPr>
      <p:grpSp>
        <p:nvGrpSpPr>
          <p:cNvPr id="26" name="Group 3"/>
          <p:cNvGrpSpPr/>
          <p:nvPr/>
        </p:nvGrpSpPr>
        <p:grpSpPr>
          <a:xfrm>
            <a:off x="609600" y="876300"/>
            <a:ext cx="17106900" cy="8801100"/>
            <a:chOff x="0" y="0"/>
            <a:chExt cx="4274726" cy="2167467"/>
          </a:xfrm>
        </p:grpSpPr>
        <p:sp>
          <p:nvSpPr>
            <p:cNvPr id="27"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8"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Rounded Rectangle 24">
            <a:extLst>
              <a:ext uri="{FF2B5EF4-FFF2-40B4-BE49-F238E27FC236}">
                <a16:creationId xmlns:a16="http://schemas.microsoft.com/office/drawing/2014/main" id="{CCC78279-E6BA-4812-889B-830AAEBD3628}"/>
              </a:ext>
            </a:extLst>
          </p:cNvPr>
          <p:cNvSpPr/>
          <p:nvPr/>
        </p:nvSpPr>
        <p:spPr>
          <a:xfrm>
            <a:off x="10591800" y="457200"/>
            <a:ext cx="7791450" cy="11430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Arial" panose="020B0604020202020204" pitchFamily="34" charset="0"/>
                <a:cs typeface="Arial" panose="020B0604020202020204" pitchFamily="34" charset="0"/>
              </a:rPr>
              <a:t>7. Kiểm tra nội bộ</a:t>
            </a:r>
            <a:endParaRPr lang="en-US" sz="4000" b="1" dirty="0">
              <a:solidFill>
                <a:prstClr val="white"/>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C0E70D9-6F15-4347-B85F-4FE328D22433}"/>
              </a:ext>
            </a:extLst>
          </p:cNvPr>
          <p:cNvGrpSpPr/>
          <p:nvPr/>
        </p:nvGrpSpPr>
        <p:grpSpPr>
          <a:xfrm>
            <a:off x="7558978" y="2139676"/>
            <a:ext cx="9357422" cy="6007648"/>
            <a:chOff x="4165753" y="1400536"/>
            <a:chExt cx="4678711" cy="3003824"/>
          </a:xfrm>
        </p:grpSpPr>
        <p:grpSp>
          <p:nvGrpSpPr>
            <p:cNvPr id="12" name="Group 11">
              <a:extLst>
                <a:ext uri="{FF2B5EF4-FFF2-40B4-BE49-F238E27FC236}">
                  <a16:creationId xmlns:a16="http://schemas.microsoft.com/office/drawing/2014/main" id="{25B41183-6E88-4702-9E08-447991D2494F}"/>
                </a:ext>
              </a:extLst>
            </p:cNvPr>
            <p:cNvGrpSpPr/>
            <p:nvPr/>
          </p:nvGrpSpPr>
          <p:grpSpPr>
            <a:xfrm>
              <a:off x="4165753" y="1400536"/>
              <a:ext cx="4678711" cy="3003824"/>
              <a:chOff x="99664" y="188956"/>
              <a:chExt cx="4678711" cy="3003824"/>
            </a:xfrm>
          </p:grpSpPr>
          <p:sp>
            <p:nvSpPr>
              <p:cNvPr id="16" name="Rounded Rectangle 7">
                <a:extLst>
                  <a:ext uri="{FF2B5EF4-FFF2-40B4-BE49-F238E27FC236}">
                    <a16:creationId xmlns:a16="http://schemas.microsoft.com/office/drawing/2014/main" id="{3A99421B-DE5C-4564-BB34-1DFDD038B21A}"/>
                  </a:ext>
                </a:extLst>
              </p:cNvPr>
              <p:cNvSpPr/>
              <p:nvPr/>
            </p:nvSpPr>
            <p:spPr>
              <a:xfrm>
                <a:off x="99664" y="388887"/>
                <a:ext cx="4678711" cy="2803893"/>
              </a:xfrm>
              <a:prstGeom prst="roundRect">
                <a:avLst>
                  <a:gd name="adj" fmla="val 36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2800" kern="0">
                  <a:solidFill>
                    <a:prstClr val="white"/>
                  </a:solidFill>
                  <a:latin typeface="Calibri"/>
                  <a:sym typeface="Arial"/>
                </a:endParaRPr>
              </a:p>
            </p:txBody>
          </p:sp>
          <p:pic>
            <p:nvPicPr>
              <p:cNvPr id="17" name="Picture 16">
                <a:extLst>
                  <a:ext uri="{FF2B5EF4-FFF2-40B4-BE49-F238E27FC236}">
                    <a16:creationId xmlns:a16="http://schemas.microsoft.com/office/drawing/2014/main" id="{570FF8B0-23F9-4FD0-91F8-F03B80148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857" y="188956"/>
                <a:ext cx="628324" cy="613442"/>
              </a:xfrm>
              <a:prstGeom prst="rect">
                <a:avLst/>
              </a:prstGeom>
            </p:spPr>
          </p:pic>
        </p:grpSp>
        <p:sp>
          <p:nvSpPr>
            <p:cNvPr id="15" name="Rectangle 14">
              <a:extLst>
                <a:ext uri="{FF2B5EF4-FFF2-40B4-BE49-F238E27FC236}">
                  <a16:creationId xmlns:a16="http://schemas.microsoft.com/office/drawing/2014/main" id="{DF49FA60-C0C1-494E-82BB-CD043B367051}"/>
                </a:ext>
              </a:extLst>
            </p:cNvPr>
            <p:cNvSpPr/>
            <p:nvPr/>
          </p:nvSpPr>
          <p:spPr>
            <a:xfrm>
              <a:off x="4348171" y="2039671"/>
              <a:ext cx="4313873" cy="2072331"/>
            </a:xfrm>
            <a:prstGeom prst="rect">
              <a:avLst/>
            </a:prstGeom>
          </p:spPr>
          <p:txBody>
            <a:bodyPr wrap="square" anchor="ctr">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Tổ chức kiểm tra nội bộ ít nhất 1 lần/năm với nội dung rà soát lại từng hoạt động của trại.</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Xem xét tính phù hợp với các nội dung của Quy trình chăn nuôi VietGAP.</a:t>
              </a:r>
              <a:endParaRPr lang="en-US" sz="3600">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2A02C046-C660-4C43-909F-CAC2989990FF}"/>
              </a:ext>
            </a:extLst>
          </p:cNvPr>
          <p:cNvPicPr>
            <a:picLocks noChangeAspect="1"/>
          </p:cNvPicPr>
          <p:nvPr/>
        </p:nvPicPr>
        <p:blipFill>
          <a:blip r:embed="rId3"/>
          <a:stretch>
            <a:fillRect/>
          </a:stretch>
        </p:blipFill>
        <p:spPr>
          <a:xfrm>
            <a:off x="1255682" y="4991100"/>
            <a:ext cx="6737278" cy="5012805"/>
          </a:xfrm>
          <a:prstGeom prst="rect">
            <a:avLst/>
          </a:prstGeom>
        </p:spPr>
      </p:pic>
    </p:spTree>
    <p:extLst>
      <p:ext uri="{BB962C8B-B14F-4D97-AF65-F5344CB8AC3E}">
        <p14:creationId xmlns:p14="http://schemas.microsoft.com/office/powerpoint/2010/main" val="3729323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ED4FA"/>
        </a:solidFill>
        <a:effectLst/>
      </p:bgPr>
    </p:bg>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1C75845E-269C-4AC3-9FCA-0577D331C2E2}"/>
              </a:ext>
            </a:extLst>
          </p:cNvPr>
          <p:cNvGrpSpPr/>
          <p:nvPr/>
        </p:nvGrpSpPr>
        <p:grpSpPr>
          <a:xfrm>
            <a:off x="533400" y="454914"/>
            <a:ext cx="17221200" cy="9377172"/>
            <a:chOff x="0" y="0"/>
            <a:chExt cx="2543102" cy="2469708"/>
          </a:xfrm>
        </p:grpSpPr>
        <p:sp>
          <p:nvSpPr>
            <p:cNvPr id="18" name="Freeform 3">
              <a:extLst>
                <a:ext uri="{FF2B5EF4-FFF2-40B4-BE49-F238E27FC236}">
                  <a16:creationId xmlns:a16="http://schemas.microsoft.com/office/drawing/2014/main" id="{4661FB13-7DB9-408D-B725-9A9286AD3AEA}"/>
                </a:ext>
              </a:extLst>
            </p:cNvPr>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9" name="TextBox 4">
              <a:extLst>
                <a:ext uri="{FF2B5EF4-FFF2-40B4-BE49-F238E27FC236}">
                  <a16:creationId xmlns:a16="http://schemas.microsoft.com/office/drawing/2014/main" id="{B1AF5C84-7A19-438B-97FC-A1D094120F29}"/>
                </a:ext>
              </a:extLst>
            </p:cNvPr>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3">
            <a:extLst>
              <a:ext uri="{FF2B5EF4-FFF2-40B4-BE49-F238E27FC236}">
                <a16:creationId xmlns:a16="http://schemas.microsoft.com/office/drawing/2014/main" id="{AF17B647-EFA0-4940-A607-789686C6FCB1}"/>
              </a:ext>
            </a:extLst>
          </p:cNvPr>
          <p:cNvGrpSpPr/>
          <p:nvPr/>
        </p:nvGrpSpPr>
        <p:grpSpPr>
          <a:xfrm>
            <a:off x="4572000" y="0"/>
            <a:ext cx="9525000" cy="1333500"/>
            <a:chOff x="2133600" y="0"/>
            <a:chExt cx="14097000" cy="1257300"/>
          </a:xfrm>
        </p:grpSpPr>
        <p:sp>
          <p:nvSpPr>
            <p:cNvPr id="15" name="Round Same Side Corner Rectangle 55">
              <a:extLst>
                <a:ext uri="{FF2B5EF4-FFF2-40B4-BE49-F238E27FC236}">
                  <a16:creationId xmlns:a16="http://schemas.microsoft.com/office/drawing/2014/main" id="{FC5F524D-2E6F-4FC9-9A1C-17B4C0E7A652}"/>
                </a:ext>
              </a:extLst>
            </p:cNvPr>
            <p:cNvSpPr/>
            <p:nvPr/>
          </p:nvSpPr>
          <p:spPr>
            <a:xfrm flipV="1">
              <a:off x="2133600" y="0"/>
              <a:ext cx="14097000" cy="12573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88022D-C837-474B-BC18-0832F2EF544E}"/>
                </a:ext>
              </a:extLst>
            </p:cNvPr>
            <p:cNvSpPr txBox="1"/>
            <p:nvPr/>
          </p:nvSpPr>
          <p:spPr>
            <a:xfrm>
              <a:off x="2362199" y="259318"/>
              <a:ext cx="13639800" cy="696455"/>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LUYỆN TẬP</a:t>
              </a:r>
              <a:endParaRPr lang="en-US" sz="4200" b="1" dirty="0">
                <a:solidFill>
                  <a:schemeClr val="bg1"/>
                </a:solidFill>
                <a:latin typeface="Arial" panose="020B0604020202020204" pitchFamily="34" charset="0"/>
                <a:cs typeface="Arial" panose="020B0604020202020204" pitchFamily="34" charset="0"/>
              </a:endParaRPr>
            </a:p>
          </p:txBody>
        </p:sp>
      </p:grpSp>
      <p:sp>
        <p:nvSpPr>
          <p:cNvPr id="20" name="Câu hỏi">
            <a:extLst>
              <a:ext uri="{FF2B5EF4-FFF2-40B4-BE49-F238E27FC236}">
                <a16:creationId xmlns:a16="http://schemas.microsoft.com/office/drawing/2014/main" id="{110D0129-C269-4936-9933-FA6C8C4C92C2}"/>
              </a:ext>
            </a:extLst>
          </p:cNvPr>
          <p:cNvSpPr/>
          <p:nvPr/>
        </p:nvSpPr>
        <p:spPr>
          <a:xfrm>
            <a:off x="902033" y="1714500"/>
            <a:ext cx="16416670" cy="215344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Câu 1. </a:t>
            </a: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Bước cuối cùng trong quy trình chăn nuôi theo </a:t>
            </a:r>
          </a:p>
          <a:p>
            <a:pPr algn="ctr">
              <a:lnSpc>
                <a:spcPct val="150000"/>
              </a:lnSpc>
            </a:pP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tiêu chuẩn VietGAP là gì?</a:t>
            </a:r>
            <a:endParaRPr lang="en-US" sz="3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Đáp án đúng">
            <a:extLst>
              <a:ext uri="{FF2B5EF4-FFF2-40B4-BE49-F238E27FC236}">
                <a16:creationId xmlns:a16="http://schemas.microsoft.com/office/drawing/2014/main" id="{13E78CB4-A2B6-4F96-904C-16480A26FC12}"/>
              </a:ext>
            </a:extLst>
          </p:cNvPr>
          <p:cNvSpPr/>
          <p:nvPr/>
        </p:nvSpPr>
        <p:spPr>
          <a:xfrm>
            <a:off x="902034" y="6957951"/>
            <a:ext cx="7964324" cy="2443844"/>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Quản lí dịch bệnh</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Đáp án sai 1">
            <a:extLst>
              <a:ext uri="{FF2B5EF4-FFF2-40B4-BE49-F238E27FC236}">
                <a16:creationId xmlns:a16="http://schemas.microsoft.com/office/drawing/2014/main" id="{70E77B33-5206-4CCB-AECE-AD4B37187DF1}"/>
              </a:ext>
            </a:extLst>
          </p:cNvPr>
          <p:cNvSpPr/>
          <p:nvPr/>
        </p:nvSpPr>
        <p:spPr>
          <a:xfrm>
            <a:off x="902034" y="4180415"/>
            <a:ext cx="7964324" cy="246505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Nuôi dưỡng và chăm sóc</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3" name="Đáp án sai 2">
            <a:extLst>
              <a:ext uri="{FF2B5EF4-FFF2-40B4-BE49-F238E27FC236}">
                <a16:creationId xmlns:a16="http://schemas.microsoft.com/office/drawing/2014/main" id="{25B6F4D4-C878-4956-A96B-DB2997C02985}"/>
              </a:ext>
            </a:extLst>
          </p:cNvPr>
          <p:cNvSpPr/>
          <p:nvPr/>
        </p:nvSpPr>
        <p:spPr>
          <a:xfrm>
            <a:off x="9354378" y="4180417"/>
            <a:ext cx="7964324" cy="246505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Quản lí chất thải và bảo vệ </a:t>
            </a:r>
          </a:p>
          <a:p>
            <a:pPr algn="ctr">
              <a:lnSpc>
                <a:spcPct val="150000"/>
              </a:lnSpc>
              <a:spcBef>
                <a:spcPts val="100"/>
              </a:spcBef>
              <a:spcAft>
                <a:spcPts val="100"/>
              </a:spcAft>
            </a:pP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môi trường</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4" name="Đáp án sai 3">
            <a:extLst>
              <a:ext uri="{FF2B5EF4-FFF2-40B4-BE49-F238E27FC236}">
                <a16:creationId xmlns:a16="http://schemas.microsoft.com/office/drawing/2014/main" id="{465E7FCC-B979-4B26-A1AD-C494B62B72EC}"/>
              </a:ext>
            </a:extLst>
          </p:cNvPr>
          <p:cNvSpPr/>
          <p:nvPr/>
        </p:nvSpPr>
        <p:spPr>
          <a:xfrm>
            <a:off x="9354378" y="6957957"/>
            <a:ext cx="7964324" cy="2443844"/>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Lưu trữ hồ sơ – Kiểm tra nội bộ</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5" name="Đáp án sai 2">
            <a:extLst>
              <a:ext uri="{FF2B5EF4-FFF2-40B4-BE49-F238E27FC236}">
                <a16:creationId xmlns:a16="http://schemas.microsoft.com/office/drawing/2014/main" id="{E86353E2-2272-4F94-84BA-F6623D882134}"/>
              </a:ext>
            </a:extLst>
          </p:cNvPr>
          <p:cNvSpPr/>
          <p:nvPr/>
        </p:nvSpPr>
        <p:spPr>
          <a:xfrm>
            <a:off x="9354378" y="6953436"/>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D. </a:t>
            </a:r>
            <a:r>
              <a:rPr lang="nl-NL" sz="3600">
                <a:solidFill>
                  <a:schemeClr val="bg1"/>
                </a:solidFill>
                <a:latin typeface="Arial" panose="020B0604020202020204" pitchFamily="34" charset="0"/>
                <a:ea typeface="Times New Roman" panose="02020603050405020304" pitchFamily="18" charset="0"/>
                <a:cs typeface="Arial" panose="020B0604020202020204" pitchFamily="34" charset="0"/>
              </a:rPr>
              <a:t>Lưu trữ hồ sơ – Kiểm tra nội bộ</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ED4FA"/>
        </a:solidFill>
        <a:effectLst/>
      </p:bgPr>
    </p:bg>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1C75845E-269C-4AC3-9FCA-0577D331C2E2}"/>
              </a:ext>
            </a:extLst>
          </p:cNvPr>
          <p:cNvGrpSpPr/>
          <p:nvPr/>
        </p:nvGrpSpPr>
        <p:grpSpPr>
          <a:xfrm>
            <a:off x="533400" y="454914"/>
            <a:ext cx="17221200" cy="9377172"/>
            <a:chOff x="0" y="0"/>
            <a:chExt cx="2543102" cy="2469708"/>
          </a:xfrm>
        </p:grpSpPr>
        <p:sp>
          <p:nvSpPr>
            <p:cNvPr id="18" name="Freeform 3">
              <a:extLst>
                <a:ext uri="{FF2B5EF4-FFF2-40B4-BE49-F238E27FC236}">
                  <a16:creationId xmlns:a16="http://schemas.microsoft.com/office/drawing/2014/main" id="{4661FB13-7DB9-408D-B725-9A9286AD3AEA}"/>
                </a:ext>
              </a:extLst>
            </p:cNvPr>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9" name="TextBox 4">
              <a:extLst>
                <a:ext uri="{FF2B5EF4-FFF2-40B4-BE49-F238E27FC236}">
                  <a16:creationId xmlns:a16="http://schemas.microsoft.com/office/drawing/2014/main" id="{B1AF5C84-7A19-438B-97FC-A1D094120F29}"/>
                </a:ext>
              </a:extLst>
            </p:cNvPr>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3">
            <a:extLst>
              <a:ext uri="{FF2B5EF4-FFF2-40B4-BE49-F238E27FC236}">
                <a16:creationId xmlns:a16="http://schemas.microsoft.com/office/drawing/2014/main" id="{AF17B647-EFA0-4940-A607-789686C6FCB1}"/>
              </a:ext>
            </a:extLst>
          </p:cNvPr>
          <p:cNvGrpSpPr/>
          <p:nvPr/>
        </p:nvGrpSpPr>
        <p:grpSpPr>
          <a:xfrm>
            <a:off x="4572000" y="0"/>
            <a:ext cx="9525000" cy="1333500"/>
            <a:chOff x="2133600" y="0"/>
            <a:chExt cx="14097000" cy="1257300"/>
          </a:xfrm>
        </p:grpSpPr>
        <p:sp>
          <p:nvSpPr>
            <p:cNvPr id="15" name="Round Same Side Corner Rectangle 55">
              <a:extLst>
                <a:ext uri="{FF2B5EF4-FFF2-40B4-BE49-F238E27FC236}">
                  <a16:creationId xmlns:a16="http://schemas.microsoft.com/office/drawing/2014/main" id="{FC5F524D-2E6F-4FC9-9A1C-17B4C0E7A652}"/>
                </a:ext>
              </a:extLst>
            </p:cNvPr>
            <p:cNvSpPr/>
            <p:nvPr/>
          </p:nvSpPr>
          <p:spPr>
            <a:xfrm flipV="1">
              <a:off x="2133600" y="0"/>
              <a:ext cx="14097000" cy="12573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88022D-C837-474B-BC18-0832F2EF544E}"/>
                </a:ext>
              </a:extLst>
            </p:cNvPr>
            <p:cNvSpPr txBox="1"/>
            <p:nvPr/>
          </p:nvSpPr>
          <p:spPr>
            <a:xfrm>
              <a:off x="2362199" y="259318"/>
              <a:ext cx="13639800" cy="696455"/>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LUYỆN TẬP</a:t>
              </a:r>
              <a:endParaRPr lang="en-US" sz="4200" b="1" dirty="0">
                <a:solidFill>
                  <a:schemeClr val="bg1"/>
                </a:solidFill>
                <a:latin typeface="Arial" panose="020B0604020202020204" pitchFamily="34" charset="0"/>
                <a:cs typeface="Arial" panose="020B0604020202020204" pitchFamily="34" charset="0"/>
              </a:endParaRPr>
            </a:p>
          </p:txBody>
        </p:sp>
      </p:grpSp>
      <p:sp>
        <p:nvSpPr>
          <p:cNvPr id="20" name="Câu hỏi">
            <a:extLst>
              <a:ext uri="{FF2B5EF4-FFF2-40B4-BE49-F238E27FC236}">
                <a16:creationId xmlns:a16="http://schemas.microsoft.com/office/drawing/2014/main" id="{110D0129-C269-4936-9933-FA6C8C4C92C2}"/>
              </a:ext>
            </a:extLst>
          </p:cNvPr>
          <p:cNvSpPr/>
          <p:nvPr/>
        </p:nvSpPr>
        <p:spPr>
          <a:xfrm>
            <a:off x="902033" y="1714500"/>
            <a:ext cx="16416670" cy="215344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Câu 2. </a:t>
            </a: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Dưới đây là những yêu cầu để quản lí dịch bệnh đối với </a:t>
            </a:r>
          </a:p>
          <a:p>
            <a:pPr algn="ctr">
              <a:lnSpc>
                <a:spcPct val="150000"/>
              </a:lnSpc>
            </a:pP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một trang trại theo tiêu chuẩn VietGAP. Ý nào </a:t>
            </a:r>
            <a:r>
              <a:rPr lang="nl-NL" sz="3800" b="1">
                <a:solidFill>
                  <a:schemeClr val="tx1"/>
                </a:solidFill>
                <a:latin typeface="Arial" panose="020B0604020202020204" pitchFamily="34" charset="0"/>
                <a:ea typeface="Times New Roman" panose="02020603050405020304" pitchFamily="18" charset="0"/>
                <a:cs typeface="Arial" panose="020B0604020202020204" pitchFamily="34" charset="0"/>
              </a:rPr>
              <a:t>không</a:t>
            </a: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 đúng?</a:t>
            </a:r>
            <a:endParaRPr lang="en-US" sz="3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Đáp án đúng">
            <a:extLst>
              <a:ext uri="{FF2B5EF4-FFF2-40B4-BE49-F238E27FC236}">
                <a16:creationId xmlns:a16="http://schemas.microsoft.com/office/drawing/2014/main" id="{13E78CB4-A2B6-4F96-904C-16480A26FC12}"/>
              </a:ext>
            </a:extLst>
          </p:cNvPr>
          <p:cNvSpPr/>
          <p:nvPr/>
        </p:nvSpPr>
        <p:spPr>
          <a:xfrm>
            <a:off x="902034" y="6957951"/>
            <a:ext cx="7964324" cy="2443844"/>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Có nguồn cung tài chính từ các công ty lớn cùng ngành</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Đáp án sai 1">
            <a:extLst>
              <a:ext uri="{FF2B5EF4-FFF2-40B4-BE49-F238E27FC236}">
                <a16:creationId xmlns:a16="http://schemas.microsoft.com/office/drawing/2014/main" id="{70E77B33-5206-4CCB-AECE-AD4B37187DF1}"/>
              </a:ext>
            </a:extLst>
          </p:cNvPr>
          <p:cNvSpPr/>
          <p:nvPr/>
        </p:nvSpPr>
        <p:spPr>
          <a:xfrm>
            <a:off x="902034" y="4180415"/>
            <a:ext cx="7964324" cy="246505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Phải có quy trình phòng bệnh phù hợp với từng đối tượng nuôi</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3" name="Đáp án sai 2">
            <a:extLst>
              <a:ext uri="{FF2B5EF4-FFF2-40B4-BE49-F238E27FC236}">
                <a16:creationId xmlns:a16="http://schemas.microsoft.com/office/drawing/2014/main" id="{25B6F4D4-C878-4956-A96B-DB2997C02985}"/>
              </a:ext>
            </a:extLst>
          </p:cNvPr>
          <p:cNvSpPr/>
          <p:nvPr/>
        </p:nvSpPr>
        <p:spPr>
          <a:xfrm>
            <a:off x="9354378" y="4180417"/>
            <a:ext cx="7964324" cy="246505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Có đầy đủ trang thiết bị và quy trình vệ sinh, tiêu độc, khử trùng</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4" name="Đáp án sai 3">
            <a:extLst>
              <a:ext uri="{FF2B5EF4-FFF2-40B4-BE49-F238E27FC236}">
                <a16:creationId xmlns:a16="http://schemas.microsoft.com/office/drawing/2014/main" id="{465E7FCC-B979-4B26-A1AD-C494B62B72EC}"/>
              </a:ext>
            </a:extLst>
          </p:cNvPr>
          <p:cNvSpPr/>
          <p:nvPr/>
        </p:nvSpPr>
        <p:spPr>
          <a:xfrm>
            <a:off x="9354378" y="6957957"/>
            <a:ext cx="7964324" cy="2443844"/>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Có bác sĩ thú y theo dõi </a:t>
            </a:r>
          </a:p>
          <a:p>
            <a:pPr algn="ctr">
              <a:lnSpc>
                <a:spcPct val="150000"/>
              </a:lnSpc>
              <a:spcBef>
                <a:spcPts val="100"/>
              </a:spcBef>
              <a:spcAft>
                <a:spcPts val="100"/>
              </a:spcAft>
            </a:pP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sức khoẻ vật nuôi</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5" name="Đáp án sai 2">
            <a:extLst>
              <a:ext uri="{FF2B5EF4-FFF2-40B4-BE49-F238E27FC236}">
                <a16:creationId xmlns:a16="http://schemas.microsoft.com/office/drawing/2014/main" id="{E86353E2-2272-4F94-84BA-F6623D882134}"/>
              </a:ext>
            </a:extLst>
          </p:cNvPr>
          <p:cNvSpPr/>
          <p:nvPr/>
        </p:nvSpPr>
        <p:spPr>
          <a:xfrm>
            <a:off x="906033" y="6955720"/>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B. </a:t>
            </a:r>
            <a:r>
              <a:rPr lang="nl-NL" sz="3600">
                <a:solidFill>
                  <a:schemeClr val="bg1"/>
                </a:solidFill>
                <a:latin typeface="Arial" panose="020B0604020202020204" pitchFamily="34" charset="0"/>
                <a:ea typeface="Times New Roman" panose="02020603050405020304" pitchFamily="18" charset="0"/>
                <a:cs typeface="Arial" panose="020B0604020202020204" pitchFamily="34" charset="0"/>
              </a:rPr>
              <a:t>Có nguồn cung tài chính từ các công ty lớn cùng ngành</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2400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ED4FA"/>
        </a:solidFill>
        <a:effectLst/>
      </p:bgPr>
    </p:bg>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1C75845E-269C-4AC3-9FCA-0577D331C2E2}"/>
              </a:ext>
            </a:extLst>
          </p:cNvPr>
          <p:cNvGrpSpPr/>
          <p:nvPr/>
        </p:nvGrpSpPr>
        <p:grpSpPr>
          <a:xfrm>
            <a:off x="533400" y="454914"/>
            <a:ext cx="17221200" cy="9377172"/>
            <a:chOff x="0" y="0"/>
            <a:chExt cx="2543102" cy="2469708"/>
          </a:xfrm>
        </p:grpSpPr>
        <p:sp>
          <p:nvSpPr>
            <p:cNvPr id="18" name="Freeform 3">
              <a:extLst>
                <a:ext uri="{FF2B5EF4-FFF2-40B4-BE49-F238E27FC236}">
                  <a16:creationId xmlns:a16="http://schemas.microsoft.com/office/drawing/2014/main" id="{4661FB13-7DB9-408D-B725-9A9286AD3AEA}"/>
                </a:ext>
              </a:extLst>
            </p:cNvPr>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9" name="TextBox 4">
              <a:extLst>
                <a:ext uri="{FF2B5EF4-FFF2-40B4-BE49-F238E27FC236}">
                  <a16:creationId xmlns:a16="http://schemas.microsoft.com/office/drawing/2014/main" id="{B1AF5C84-7A19-438B-97FC-A1D094120F29}"/>
                </a:ext>
              </a:extLst>
            </p:cNvPr>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3">
            <a:extLst>
              <a:ext uri="{FF2B5EF4-FFF2-40B4-BE49-F238E27FC236}">
                <a16:creationId xmlns:a16="http://schemas.microsoft.com/office/drawing/2014/main" id="{AF17B647-EFA0-4940-A607-789686C6FCB1}"/>
              </a:ext>
            </a:extLst>
          </p:cNvPr>
          <p:cNvGrpSpPr/>
          <p:nvPr/>
        </p:nvGrpSpPr>
        <p:grpSpPr>
          <a:xfrm>
            <a:off x="4572000" y="0"/>
            <a:ext cx="9525000" cy="1333500"/>
            <a:chOff x="2133600" y="0"/>
            <a:chExt cx="14097000" cy="1257300"/>
          </a:xfrm>
        </p:grpSpPr>
        <p:sp>
          <p:nvSpPr>
            <p:cNvPr id="15" name="Round Same Side Corner Rectangle 55">
              <a:extLst>
                <a:ext uri="{FF2B5EF4-FFF2-40B4-BE49-F238E27FC236}">
                  <a16:creationId xmlns:a16="http://schemas.microsoft.com/office/drawing/2014/main" id="{FC5F524D-2E6F-4FC9-9A1C-17B4C0E7A652}"/>
                </a:ext>
              </a:extLst>
            </p:cNvPr>
            <p:cNvSpPr/>
            <p:nvPr/>
          </p:nvSpPr>
          <p:spPr>
            <a:xfrm flipV="1">
              <a:off x="2133600" y="0"/>
              <a:ext cx="14097000" cy="12573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88022D-C837-474B-BC18-0832F2EF544E}"/>
                </a:ext>
              </a:extLst>
            </p:cNvPr>
            <p:cNvSpPr txBox="1"/>
            <p:nvPr/>
          </p:nvSpPr>
          <p:spPr>
            <a:xfrm>
              <a:off x="2362199" y="259318"/>
              <a:ext cx="13639800" cy="696455"/>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LUYỆN TẬP</a:t>
              </a:r>
              <a:endParaRPr lang="en-US" sz="4200" b="1" dirty="0">
                <a:solidFill>
                  <a:schemeClr val="bg1"/>
                </a:solidFill>
                <a:latin typeface="Arial" panose="020B0604020202020204" pitchFamily="34" charset="0"/>
                <a:cs typeface="Arial" panose="020B0604020202020204" pitchFamily="34" charset="0"/>
              </a:endParaRPr>
            </a:p>
          </p:txBody>
        </p:sp>
      </p:grpSp>
      <p:sp>
        <p:nvSpPr>
          <p:cNvPr id="20" name="Câu hỏi">
            <a:extLst>
              <a:ext uri="{FF2B5EF4-FFF2-40B4-BE49-F238E27FC236}">
                <a16:creationId xmlns:a16="http://schemas.microsoft.com/office/drawing/2014/main" id="{110D0129-C269-4936-9933-FA6C8C4C92C2}"/>
              </a:ext>
            </a:extLst>
          </p:cNvPr>
          <p:cNvSpPr/>
          <p:nvPr/>
        </p:nvSpPr>
        <p:spPr>
          <a:xfrm>
            <a:off x="902033" y="1714500"/>
            <a:ext cx="16416670" cy="215344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Câu 3. </a:t>
            </a: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Phương thức quản lí “cùng vào - cùng ra” theo thứ tự </a:t>
            </a:r>
          </a:p>
          <a:p>
            <a:pPr algn="ctr">
              <a:lnSpc>
                <a:spcPct val="150000"/>
              </a:lnSpc>
            </a:pP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ưu tiên nào sau đây?</a:t>
            </a:r>
            <a:endParaRPr lang="en-US" sz="3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Đáp án đúng">
            <a:extLst>
              <a:ext uri="{FF2B5EF4-FFF2-40B4-BE49-F238E27FC236}">
                <a16:creationId xmlns:a16="http://schemas.microsoft.com/office/drawing/2014/main" id="{13E78CB4-A2B6-4F96-904C-16480A26FC12}"/>
              </a:ext>
            </a:extLst>
          </p:cNvPr>
          <p:cNvSpPr/>
          <p:nvPr/>
        </p:nvSpPr>
        <p:spPr>
          <a:xfrm>
            <a:off x="902034" y="6957951"/>
            <a:ext cx="7964324" cy="2443844"/>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ea typeface="Caudex"/>
                <a:cs typeface="Arial" panose="020B0604020202020204" pitchFamily="34" charset="0"/>
              </a:rPr>
              <a:t>từng ô → từng chuồng → từng dãy chuồng → cả khu</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Đáp án sai 1">
            <a:extLst>
              <a:ext uri="{FF2B5EF4-FFF2-40B4-BE49-F238E27FC236}">
                <a16:creationId xmlns:a16="http://schemas.microsoft.com/office/drawing/2014/main" id="{70E77B33-5206-4CCB-AECE-AD4B37187DF1}"/>
              </a:ext>
            </a:extLst>
          </p:cNvPr>
          <p:cNvSpPr/>
          <p:nvPr/>
        </p:nvSpPr>
        <p:spPr>
          <a:xfrm>
            <a:off x="902034" y="4180415"/>
            <a:ext cx="7964324" cy="246505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ea typeface="Caudex"/>
                <a:cs typeface="Arial" panose="020B0604020202020204" pitchFamily="34" charset="0"/>
              </a:rPr>
              <a:t>cả khu → từng chuồng → từng dãy chuồng → từng ô</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3" name="Đáp án sai 2">
            <a:extLst>
              <a:ext uri="{FF2B5EF4-FFF2-40B4-BE49-F238E27FC236}">
                <a16:creationId xmlns:a16="http://schemas.microsoft.com/office/drawing/2014/main" id="{25B6F4D4-C878-4956-A96B-DB2997C02985}"/>
              </a:ext>
            </a:extLst>
          </p:cNvPr>
          <p:cNvSpPr/>
          <p:nvPr/>
        </p:nvSpPr>
        <p:spPr>
          <a:xfrm>
            <a:off x="9354378" y="4180417"/>
            <a:ext cx="7964324" cy="246505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ea typeface="Caudex"/>
                <a:cs typeface="Arial" panose="020B0604020202020204" pitchFamily="34" charset="0"/>
              </a:rPr>
              <a:t>cả khu → từng dãy chuồng → từng chuồng → từng ô</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4" name="Đáp án sai 3">
            <a:extLst>
              <a:ext uri="{FF2B5EF4-FFF2-40B4-BE49-F238E27FC236}">
                <a16:creationId xmlns:a16="http://schemas.microsoft.com/office/drawing/2014/main" id="{465E7FCC-B979-4B26-A1AD-C494B62B72EC}"/>
              </a:ext>
            </a:extLst>
          </p:cNvPr>
          <p:cNvSpPr/>
          <p:nvPr/>
        </p:nvSpPr>
        <p:spPr>
          <a:xfrm>
            <a:off x="9354378" y="6957957"/>
            <a:ext cx="7964324" cy="2443844"/>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ea typeface="Caudex"/>
                <a:cs typeface="Arial" panose="020B0604020202020204" pitchFamily="34" charset="0"/>
              </a:rPr>
              <a:t>từng ô → từng dãy chuồng → từng chuồng → cả khu</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5" name="Đáp án sai 2">
            <a:extLst>
              <a:ext uri="{FF2B5EF4-FFF2-40B4-BE49-F238E27FC236}">
                <a16:creationId xmlns:a16="http://schemas.microsoft.com/office/drawing/2014/main" id="{E86353E2-2272-4F94-84BA-F6623D882134}"/>
              </a:ext>
            </a:extLst>
          </p:cNvPr>
          <p:cNvSpPr/>
          <p:nvPr/>
        </p:nvSpPr>
        <p:spPr>
          <a:xfrm>
            <a:off x="9354371" y="4201612"/>
            <a:ext cx="7964324" cy="244385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C. </a:t>
            </a:r>
            <a:r>
              <a:rPr lang="nl-NL" sz="3600">
                <a:solidFill>
                  <a:schemeClr val="bg1"/>
                </a:solidFill>
                <a:latin typeface="Arial" panose="020B0604020202020204" pitchFamily="34" charset="0"/>
                <a:ea typeface="Caudex"/>
                <a:cs typeface="Arial" panose="020B0604020202020204" pitchFamily="34" charset="0"/>
              </a:rPr>
              <a:t>cả khu → từng dãy chuồng → từng chuồng → từng ô</a:t>
            </a:r>
            <a:endParaRPr lang="en-US" sz="28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8829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ED4FA"/>
        </a:solidFill>
        <a:effectLst/>
      </p:bgPr>
    </p:bg>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1C75845E-269C-4AC3-9FCA-0577D331C2E2}"/>
              </a:ext>
            </a:extLst>
          </p:cNvPr>
          <p:cNvGrpSpPr/>
          <p:nvPr/>
        </p:nvGrpSpPr>
        <p:grpSpPr>
          <a:xfrm>
            <a:off x="533400" y="454914"/>
            <a:ext cx="17221200" cy="9377172"/>
            <a:chOff x="0" y="0"/>
            <a:chExt cx="2543102" cy="2469708"/>
          </a:xfrm>
        </p:grpSpPr>
        <p:sp>
          <p:nvSpPr>
            <p:cNvPr id="18" name="Freeform 3">
              <a:extLst>
                <a:ext uri="{FF2B5EF4-FFF2-40B4-BE49-F238E27FC236}">
                  <a16:creationId xmlns:a16="http://schemas.microsoft.com/office/drawing/2014/main" id="{4661FB13-7DB9-408D-B725-9A9286AD3AEA}"/>
                </a:ext>
              </a:extLst>
            </p:cNvPr>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9" name="TextBox 4">
              <a:extLst>
                <a:ext uri="{FF2B5EF4-FFF2-40B4-BE49-F238E27FC236}">
                  <a16:creationId xmlns:a16="http://schemas.microsoft.com/office/drawing/2014/main" id="{B1AF5C84-7A19-438B-97FC-A1D094120F29}"/>
                </a:ext>
              </a:extLst>
            </p:cNvPr>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3">
            <a:extLst>
              <a:ext uri="{FF2B5EF4-FFF2-40B4-BE49-F238E27FC236}">
                <a16:creationId xmlns:a16="http://schemas.microsoft.com/office/drawing/2014/main" id="{AF17B647-EFA0-4940-A607-789686C6FCB1}"/>
              </a:ext>
            </a:extLst>
          </p:cNvPr>
          <p:cNvGrpSpPr/>
          <p:nvPr/>
        </p:nvGrpSpPr>
        <p:grpSpPr>
          <a:xfrm>
            <a:off x="4572000" y="0"/>
            <a:ext cx="9525000" cy="1333500"/>
            <a:chOff x="2133600" y="0"/>
            <a:chExt cx="14097000" cy="1257300"/>
          </a:xfrm>
        </p:grpSpPr>
        <p:sp>
          <p:nvSpPr>
            <p:cNvPr id="15" name="Round Same Side Corner Rectangle 55">
              <a:extLst>
                <a:ext uri="{FF2B5EF4-FFF2-40B4-BE49-F238E27FC236}">
                  <a16:creationId xmlns:a16="http://schemas.microsoft.com/office/drawing/2014/main" id="{FC5F524D-2E6F-4FC9-9A1C-17B4C0E7A652}"/>
                </a:ext>
              </a:extLst>
            </p:cNvPr>
            <p:cNvSpPr/>
            <p:nvPr/>
          </p:nvSpPr>
          <p:spPr>
            <a:xfrm flipV="1">
              <a:off x="2133600" y="0"/>
              <a:ext cx="14097000" cy="12573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88022D-C837-474B-BC18-0832F2EF544E}"/>
                </a:ext>
              </a:extLst>
            </p:cNvPr>
            <p:cNvSpPr txBox="1"/>
            <p:nvPr/>
          </p:nvSpPr>
          <p:spPr>
            <a:xfrm>
              <a:off x="2362199" y="259318"/>
              <a:ext cx="13639800" cy="696455"/>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LUYỆN TẬP</a:t>
              </a:r>
              <a:endParaRPr lang="en-US" sz="4200" b="1" dirty="0">
                <a:solidFill>
                  <a:schemeClr val="bg1"/>
                </a:solidFill>
                <a:latin typeface="Arial" panose="020B0604020202020204" pitchFamily="34" charset="0"/>
                <a:cs typeface="Arial" panose="020B0604020202020204" pitchFamily="34" charset="0"/>
              </a:endParaRPr>
            </a:p>
          </p:txBody>
        </p:sp>
      </p:grpSp>
      <p:sp>
        <p:nvSpPr>
          <p:cNvPr id="20" name="Câu hỏi">
            <a:extLst>
              <a:ext uri="{FF2B5EF4-FFF2-40B4-BE49-F238E27FC236}">
                <a16:creationId xmlns:a16="http://schemas.microsoft.com/office/drawing/2014/main" id="{110D0129-C269-4936-9933-FA6C8C4C92C2}"/>
              </a:ext>
            </a:extLst>
          </p:cNvPr>
          <p:cNvSpPr/>
          <p:nvPr/>
        </p:nvSpPr>
        <p:spPr>
          <a:xfrm>
            <a:off x="902033" y="1714500"/>
            <a:ext cx="16416670" cy="2153442"/>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Câu 4. </a:t>
            </a:r>
            <a:r>
              <a:rPr lang="nl-NL" sz="3800">
                <a:solidFill>
                  <a:schemeClr val="tx1"/>
                </a:solidFill>
                <a:latin typeface="Arial" panose="020B0604020202020204" pitchFamily="34" charset="0"/>
                <a:cs typeface="Arial" panose="020B0604020202020204" pitchFamily="34" charset="0"/>
              </a:rPr>
              <a:t>Theo tiêu chuẩn VietGAP, ý nào sau đây </a:t>
            </a:r>
            <a:r>
              <a:rPr lang="nl-NL" sz="3800" b="1">
                <a:solidFill>
                  <a:schemeClr val="tx1"/>
                </a:solidFill>
                <a:latin typeface="Arial" panose="020B0604020202020204" pitchFamily="34" charset="0"/>
                <a:cs typeface="Arial" panose="020B0604020202020204" pitchFamily="34" charset="0"/>
              </a:rPr>
              <a:t>không </a:t>
            </a:r>
            <a:r>
              <a:rPr lang="nl-NL" sz="3800">
                <a:solidFill>
                  <a:schemeClr val="tx1"/>
                </a:solidFill>
                <a:latin typeface="Arial" panose="020B0604020202020204" pitchFamily="34" charset="0"/>
                <a:cs typeface="Arial" panose="020B0604020202020204" pitchFamily="34" charset="0"/>
              </a:rPr>
              <a:t>đúng về </a:t>
            </a:r>
          </a:p>
          <a:p>
            <a:pPr algn="ctr">
              <a:lnSpc>
                <a:spcPct val="150000"/>
              </a:lnSpc>
            </a:pPr>
            <a:r>
              <a:rPr lang="nl-NL" sz="3800">
                <a:solidFill>
                  <a:schemeClr val="tx1"/>
                </a:solidFill>
                <a:latin typeface="Arial" panose="020B0604020202020204" pitchFamily="34" charset="0"/>
                <a:cs typeface="Arial" panose="020B0604020202020204" pitchFamily="34" charset="0"/>
              </a:rPr>
              <a:t>yêu cầu khi xây dựng chuồng nuôi?</a:t>
            </a:r>
            <a:endParaRPr lang="en-US" sz="3800">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C31855C-B041-4CAA-A853-3EB4FB0149A7}"/>
              </a:ext>
            </a:extLst>
          </p:cNvPr>
          <p:cNvSpPr/>
          <p:nvPr/>
        </p:nvSpPr>
        <p:spPr>
          <a:xfrm>
            <a:off x="902034" y="3985046"/>
            <a:ext cx="16416670" cy="5806654"/>
          </a:xfrm>
          <a:prstGeom prst="rect">
            <a:avLst/>
          </a:prstGeom>
        </p:spPr>
        <p:txBody>
          <a:bodyPr wrap="square">
            <a:spAutoFit/>
          </a:bodyPr>
          <a:lstStyle/>
          <a:p>
            <a:pPr marL="742950" indent="-742950" algn="just">
              <a:lnSpc>
                <a:spcPct val="150000"/>
              </a:lnSpc>
              <a:buAutoNum type="alphaUcPeriod"/>
            </a:pPr>
            <a:r>
              <a:rPr lang="nl-NL" sz="3500">
                <a:latin typeface="Arial" panose="020B0604020202020204" pitchFamily="34" charset="0"/>
                <a:ea typeface="Times New Roman" panose="02020603050405020304" pitchFamily="18" charset="0"/>
                <a:cs typeface="Arial" panose="020B0604020202020204" pitchFamily="34" charset="0"/>
              </a:rPr>
              <a:t>Sàn và lối đi được làm bằng vật liệu an toàn, không trơn trượt.</a:t>
            </a:r>
            <a:endParaRPr lang="en-US" sz="35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AutoNum type="alphaUcPeriod"/>
            </a:pPr>
            <a:r>
              <a:rPr lang="nl-NL" sz="3500">
                <a:latin typeface="Arial" panose="020B0604020202020204" pitchFamily="34" charset="0"/>
                <a:ea typeface="Times New Roman" panose="02020603050405020304" pitchFamily="18" charset="0"/>
                <a:cs typeface="Arial" panose="020B0604020202020204" pitchFamily="34" charset="0"/>
              </a:rPr>
              <a:t>Hệ thống tường, mái, rèm che phải đảm bảo không bị dột, thấm, không bị mưa hắt, gió lùa và dễ làm vệ sinh.</a:t>
            </a:r>
            <a:endParaRPr lang="en-US" sz="35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AutoNum type="alphaUcPeriod"/>
            </a:pPr>
            <a:r>
              <a:rPr lang="nl-NL" sz="3500">
                <a:latin typeface="Arial" panose="020B0604020202020204" pitchFamily="34" charset="0"/>
                <a:ea typeface="Times New Roman" panose="02020603050405020304" pitchFamily="18" charset="0"/>
                <a:cs typeface="Arial" panose="020B0604020202020204" pitchFamily="34" charset="0"/>
              </a:rPr>
              <a:t>Xây dựng hệ thống cung cấp thức ăn và nước uống không dễ cho vật nuôi tiếp cận được nhằm cải thiện khả năng vận động.</a:t>
            </a:r>
            <a:endParaRPr lang="en-US" sz="35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buAutoNum type="alphaUcPeriod"/>
            </a:pPr>
            <a:r>
              <a:rPr lang="nl-NL" sz="3500">
                <a:latin typeface="Arial" panose="020B0604020202020204" pitchFamily="34" charset="0"/>
                <a:ea typeface="Times New Roman" panose="02020603050405020304" pitchFamily="18" charset="0"/>
                <a:cs typeface="Arial" panose="020B0604020202020204" pitchFamily="34" charset="0"/>
              </a:rPr>
              <a:t>Dụng cụ, thiết bị phải dùng riêng cho từng khu chăn nuôi, phải đảm bảo an toàn và dễ vệ sinh, khử trùng.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05D170C5-E60A-423D-9C8C-7D60D5D4084F}"/>
              </a:ext>
            </a:extLst>
          </p:cNvPr>
          <p:cNvSpPr/>
          <p:nvPr/>
        </p:nvSpPr>
        <p:spPr>
          <a:xfrm>
            <a:off x="685800" y="6438900"/>
            <a:ext cx="914400" cy="8989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779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ED4FA"/>
        </a:solidFill>
        <a:effectLst/>
      </p:bgPr>
    </p:bg>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1C75845E-269C-4AC3-9FCA-0577D331C2E2}"/>
              </a:ext>
            </a:extLst>
          </p:cNvPr>
          <p:cNvGrpSpPr/>
          <p:nvPr/>
        </p:nvGrpSpPr>
        <p:grpSpPr>
          <a:xfrm>
            <a:off x="533400" y="454914"/>
            <a:ext cx="17221200" cy="9377172"/>
            <a:chOff x="0" y="0"/>
            <a:chExt cx="2543102" cy="2469708"/>
          </a:xfrm>
        </p:grpSpPr>
        <p:sp>
          <p:nvSpPr>
            <p:cNvPr id="18" name="Freeform 3">
              <a:extLst>
                <a:ext uri="{FF2B5EF4-FFF2-40B4-BE49-F238E27FC236}">
                  <a16:creationId xmlns:a16="http://schemas.microsoft.com/office/drawing/2014/main" id="{4661FB13-7DB9-408D-B725-9A9286AD3AEA}"/>
                </a:ext>
              </a:extLst>
            </p:cNvPr>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9" name="TextBox 4">
              <a:extLst>
                <a:ext uri="{FF2B5EF4-FFF2-40B4-BE49-F238E27FC236}">
                  <a16:creationId xmlns:a16="http://schemas.microsoft.com/office/drawing/2014/main" id="{B1AF5C84-7A19-438B-97FC-A1D094120F29}"/>
                </a:ext>
              </a:extLst>
            </p:cNvPr>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3">
            <a:extLst>
              <a:ext uri="{FF2B5EF4-FFF2-40B4-BE49-F238E27FC236}">
                <a16:creationId xmlns:a16="http://schemas.microsoft.com/office/drawing/2014/main" id="{AF17B647-EFA0-4940-A607-789686C6FCB1}"/>
              </a:ext>
            </a:extLst>
          </p:cNvPr>
          <p:cNvGrpSpPr/>
          <p:nvPr/>
        </p:nvGrpSpPr>
        <p:grpSpPr>
          <a:xfrm>
            <a:off x="4572000" y="0"/>
            <a:ext cx="9525000" cy="1333500"/>
            <a:chOff x="2133600" y="0"/>
            <a:chExt cx="14097000" cy="1257300"/>
          </a:xfrm>
        </p:grpSpPr>
        <p:sp>
          <p:nvSpPr>
            <p:cNvPr id="15" name="Round Same Side Corner Rectangle 55">
              <a:extLst>
                <a:ext uri="{FF2B5EF4-FFF2-40B4-BE49-F238E27FC236}">
                  <a16:creationId xmlns:a16="http://schemas.microsoft.com/office/drawing/2014/main" id="{FC5F524D-2E6F-4FC9-9A1C-17B4C0E7A652}"/>
                </a:ext>
              </a:extLst>
            </p:cNvPr>
            <p:cNvSpPr/>
            <p:nvPr/>
          </p:nvSpPr>
          <p:spPr>
            <a:xfrm flipV="1">
              <a:off x="2133600" y="0"/>
              <a:ext cx="14097000" cy="1257300"/>
            </a:xfrm>
            <a:prstGeom prst="round2SameRect">
              <a:avLst>
                <a:gd name="adj1" fmla="val 50000"/>
                <a:gd name="adj2"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88022D-C837-474B-BC18-0832F2EF544E}"/>
                </a:ext>
              </a:extLst>
            </p:cNvPr>
            <p:cNvSpPr txBox="1"/>
            <p:nvPr/>
          </p:nvSpPr>
          <p:spPr>
            <a:xfrm>
              <a:off x="2362199" y="259318"/>
              <a:ext cx="13639800" cy="696455"/>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LUYỆN TẬP</a:t>
              </a:r>
              <a:endParaRPr lang="en-US" sz="4200" b="1" dirty="0">
                <a:solidFill>
                  <a:schemeClr val="bg1"/>
                </a:solidFill>
                <a:latin typeface="Arial" panose="020B0604020202020204" pitchFamily="34" charset="0"/>
                <a:cs typeface="Arial" panose="020B0604020202020204" pitchFamily="34" charset="0"/>
              </a:endParaRPr>
            </a:p>
          </p:txBody>
        </p:sp>
      </p:grpSp>
      <p:sp>
        <p:nvSpPr>
          <p:cNvPr id="20" name="Câu hỏi">
            <a:extLst>
              <a:ext uri="{FF2B5EF4-FFF2-40B4-BE49-F238E27FC236}">
                <a16:creationId xmlns:a16="http://schemas.microsoft.com/office/drawing/2014/main" id="{110D0129-C269-4936-9933-FA6C8C4C92C2}"/>
              </a:ext>
            </a:extLst>
          </p:cNvPr>
          <p:cNvSpPr/>
          <p:nvPr/>
        </p:nvSpPr>
        <p:spPr>
          <a:xfrm>
            <a:off x="902033" y="1714500"/>
            <a:ext cx="16416670" cy="2962170"/>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chemeClr val="tx1"/>
                </a:solidFill>
                <a:latin typeface="Arial" panose="020B0604020202020204" pitchFamily="34" charset="0"/>
                <a:cs typeface="Arial" panose="020B0604020202020204" pitchFamily="34" charset="0"/>
              </a:rPr>
              <a:t>Câu 5. </a:t>
            </a:r>
            <a:r>
              <a:rPr lang="nl-NL" sz="3800">
                <a:solidFill>
                  <a:schemeClr val="tx1"/>
                </a:solidFill>
                <a:latin typeface="Arial" panose="020B0604020202020204" pitchFamily="34" charset="0"/>
                <a:ea typeface="Times New Roman" panose="02020603050405020304" pitchFamily="18" charset="0"/>
                <a:cs typeface="Arial" panose="020B0604020202020204" pitchFamily="34" charset="0"/>
              </a:rPr>
              <a:t>Lập hồ sơ để ghi chép, theo dõi, lưu trữ thông tin trong suốt quá trình chăn nuôi, từ khâu nhập giống đến xuất bán sản phẩm không nhằm phục vụ cho hoạt động:</a:t>
            </a:r>
            <a:endParaRPr lang="en-US" sz="3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Đáp án đúng">
            <a:extLst>
              <a:ext uri="{FF2B5EF4-FFF2-40B4-BE49-F238E27FC236}">
                <a16:creationId xmlns:a16="http://schemas.microsoft.com/office/drawing/2014/main" id="{13E78CB4-A2B6-4F96-904C-16480A26FC12}"/>
              </a:ext>
            </a:extLst>
          </p:cNvPr>
          <p:cNvSpPr/>
          <p:nvPr/>
        </p:nvSpPr>
        <p:spPr>
          <a:xfrm>
            <a:off x="902034" y="7357957"/>
            <a:ext cx="7964324" cy="2043838"/>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Đánh giá ngoài</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Đáp án sai 1">
            <a:extLst>
              <a:ext uri="{FF2B5EF4-FFF2-40B4-BE49-F238E27FC236}">
                <a16:creationId xmlns:a16="http://schemas.microsoft.com/office/drawing/2014/main" id="{70E77B33-5206-4CCB-AECE-AD4B37187DF1}"/>
              </a:ext>
            </a:extLst>
          </p:cNvPr>
          <p:cNvSpPr/>
          <p:nvPr/>
        </p:nvSpPr>
        <p:spPr>
          <a:xfrm>
            <a:off x="902034" y="4986924"/>
            <a:ext cx="7964324" cy="2061575"/>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Kiểm tra nội bộ</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3" name="Đáp án sai 2">
            <a:extLst>
              <a:ext uri="{FF2B5EF4-FFF2-40B4-BE49-F238E27FC236}">
                <a16:creationId xmlns:a16="http://schemas.microsoft.com/office/drawing/2014/main" id="{25B6F4D4-C878-4956-A96B-DB2997C02985}"/>
              </a:ext>
            </a:extLst>
          </p:cNvPr>
          <p:cNvSpPr/>
          <p:nvPr/>
        </p:nvSpPr>
        <p:spPr>
          <a:xfrm>
            <a:off x="9354378" y="4986925"/>
            <a:ext cx="7964324" cy="2061575"/>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C.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Truy xuất nguồn gốc</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4" name="Đáp án sai 3">
            <a:extLst>
              <a:ext uri="{FF2B5EF4-FFF2-40B4-BE49-F238E27FC236}">
                <a16:creationId xmlns:a16="http://schemas.microsoft.com/office/drawing/2014/main" id="{465E7FCC-B979-4B26-A1AD-C494B62B72EC}"/>
              </a:ext>
            </a:extLst>
          </p:cNvPr>
          <p:cNvSpPr/>
          <p:nvPr/>
        </p:nvSpPr>
        <p:spPr>
          <a:xfrm>
            <a:off x="9354378" y="7357963"/>
            <a:ext cx="7964324" cy="2043838"/>
          </a:xfrm>
          <a:prstGeom prst="roundRect">
            <a:avLst/>
          </a:prstGeom>
          <a:solidFill>
            <a:srgbClr val="FDDD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Ngăn chặn khiếu nại</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5" name="Đáp án sai 2">
            <a:extLst>
              <a:ext uri="{FF2B5EF4-FFF2-40B4-BE49-F238E27FC236}">
                <a16:creationId xmlns:a16="http://schemas.microsoft.com/office/drawing/2014/main" id="{E86353E2-2272-4F94-84BA-F6623D882134}"/>
              </a:ext>
            </a:extLst>
          </p:cNvPr>
          <p:cNvSpPr/>
          <p:nvPr/>
        </p:nvSpPr>
        <p:spPr>
          <a:xfrm>
            <a:off x="9354371" y="7357957"/>
            <a:ext cx="7964324" cy="20438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D. </a:t>
            </a:r>
            <a:r>
              <a:rPr lang="nl-NL" sz="3600">
                <a:solidFill>
                  <a:schemeClr val="bg1"/>
                </a:solidFill>
                <a:latin typeface="Arial" panose="020B0604020202020204" pitchFamily="34" charset="0"/>
                <a:ea typeface="Times New Roman" panose="02020603050405020304" pitchFamily="18" charset="0"/>
                <a:cs typeface="Arial" panose="020B0604020202020204" pitchFamily="34" charset="0"/>
              </a:rPr>
              <a:t>Ngăn chặn khiếu nại</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6164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C8C3"/>
        </a:solidFill>
        <a:effectLst/>
      </p:bgPr>
    </p:bg>
    <p:spTree>
      <p:nvGrpSpPr>
        <p:cNvPr id="1" name=""/>
        <p:cNvGrpSpPr/>
        <p:nvPr/>
      </p:nvGrpSpPr>
      <p:grpSpPr>
        <a:xfrm>
          <a:off x="0" y="0"/>
          <a:ext cx="0" cy="0"/>
          <a:chOff x="0" y="0"/>
          <a:chExt cx="0" cy="0"/>
        </a:xfrm>
      </p:grpSpPr>
      <p:grpSp>
        <p:nvGrpSpPr>
          <p:cNvPr id="2" name="Group 2"/>
          <p:cNvGrpSpPr/>
          <p:nvPr/>
        </p:nvGrpSpPr>
        <p:grpSpPr>
          <a:xfrm>
            <a:off x="10619820" y="454914"/>
            <a:ext cx="7134780" cy="9377172"/>
            <a:chOff x="0" y="0"/>
            <a:chExt cx="2543102" cy="2469708"/>
          </a:xfrm>
        </p:grpSpPr>
        <p:sp>
          <p:nvSpPr>
            <p:cNvPr id="3"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4"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4473" t="1466" r="12057"/>
          <a:stretch/>
        </p:blipFill>
        <p:spPr>
          <a:xfrm>
            <a:off x="11444010" y="2437303"/>
            <a:ext cx="5486400" cy="5267730"/>
          </a:xfrm>
          <a:prstGeom prst="rect">
            <a:avLst/>
          </a:prstGeom>
        </p:spPr>
      </p:pic>
      <p:sp>
        <p:nvSpPr>
          <p:cNvPr id="21" name="Rectangle 20"/>
          <p:cNvSpPr/>
          <p:nvPr/>
        </p:nvSpPr>
        <p:spPr>
          <a:xfrm>
            <a:off x="457200" y="952500"/>
            <a:ext cx="9812490" cy="3093154"/>
          </a:xfrm>
          <a:prstGeom prst="rect">
            <a:avLst/>
          </a:prstGeom>
        </p:spPr>
        <p:txBody>
          <a:bodyPr wrap="square">
            <a:spAutoFit/>
          </a:bodyPr>
          <a:lstStyle/>
          <a:p>
            <a:pPr algn="ctr">
              <a:lnSpc>
                <a:spcPct val="150000"/>
              </a:lnSpc>
              <a:spcAft>
                <a:spcPts val="0"/>
              </a:spcAft>
            </a:pPr>
            <a:r>
              <a:rPr lang="nl-NL" sz="6500" b="1">
                <a:solidFill>
                  <a:srgbClr val="545454"/>
                </a:solidFill>
                <a:latin typeface="Arial" panose="020B0604020202020204" pitchFamily="34" charset="0"/>
                <a:ea typeface="Times New Roman" panose="02020603050405020304" pitchFamily="18" charset="0"/>
                <a:cs typeface="Arial" panose="020B0604020202020204" pitchFamily="34" charset="0"/>
              </a:rPr>
              <a:t>Bài 18: Chăn nuôi theo tiêu chuẩn Vietgap</a:t>
            </a:r>
            <a:endParaRPr lang="en-US" sz="6500">
              <a:solidFill>
                <a:srgbClr val="545454"/>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p:cNvPicPr>
            <a:picLocks noChangeAspect="1"/>
          </p:cNvPicPr>
          <p:nvPr/>
        </p:nvPicPr>
        <p:blipFill>
          <a:blip r:embed="rId3"/>
          <a:stretch>
            <a:fillRect/>
          </a:stretch>
        </p:blipFill>
        <p:spPr>
          <a:xfrm>
            <a:off x="9677400" y="7222870"/>
            <a:ext cx="2362200" cy="3178430"/>
          </a:xfrm>
          <a:prstGeom prst="rect">
            <a:avLst/>
          </a:prstGeom>
        </p:spPr>
      </p:pic>
      <p:pic>
        <p:nvPicPr>
          <p:cNvPr id="25" name="Picture 24"/>
          <p:cNvPicPr>
            <a:picLocks noChangeAspect="1"/>
          </p:cNvPicPr>
          <p:nvPr/>
        </p:nvPicPr>
        <p:blipFill>
          <a:blip r:embed="rId4"/>
          <a:stretch>
            <a:fillRect/>
          </a:stretch>
        </p:blipFill>
        <p:spPr>
          <a:xfrm>
            <a:off x="2264517" y="4982121"/>
            <a:ext cx="6197856" cy="5342979"/>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BB4FD"/>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CC2D0F05-E372-4343-B819-00B844EE31D1}"/>
              </a:ext>
            </a:extLst>
          </p:cNvPr>
          <p:cNvGrpSpPr/>
          <p:nvPr/>
        </p:nvGrpSpPr>
        <p:grpSpPr>
          <a:xfrm>
            <a:off x="381000" y="454914"/>
            <a:ext cx="17526000" cy="9377172"/>
            <a:chOff x="0" y="0"/>
            <a:chExt cx="2543102" cy="2469708"/>
          </a:xfrm>
        </p:grpSpPr>
        <p:sp>
          <p:nvSpPr>
            <p:cNvPr id="13" name="Freeform 3">
              <a:extLst>
                <a:ext uri="{FF2B5EF4-FFF2-40B4-BE49-F238E27FC236}">
                  <a16:creationId xmlns:a16="http://schemas.microsoft.com/office/drawing/2014/main" id="{0641608B-6643-4DE2-96DC-6757EA78E094}"/>
                </a:ext>
              </a:extLst>
            </p:cNvPr>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4" name="TextBox 4">
              <a:extLst>
                <a:ext uri="{FF2B5EF4-FFF2-40B4-BE49-F238E27FC236}">
                  <a16:creationId xmlns:a16="http://schemas.microsoft.com/office/drawing/2014/main" id="{F8559120-8BF8-4F0B-91FA-CB9C152773EE}"/>
                </a:ext>
              </a:extLst>
            </p:cNvPr>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pic>
        <p:nvPicPr>
          <p:cNvPr id="15" name="Picture 14">
            <a:extLst>
              <a:ext uri="{FF2B5EF4-FFF2-40B4-BE49-F238E27FC236}">
                <a16:creationId xmlns:a16="http://schemas.microsoft.com/office/drawing/2014/main" id="{1B6F229C-9800-4591-8029-775595AE3FA1}"/>
              </a:ext>
            </a:extLst>
          </p:cNvPr>
          <p:cNvPicPr>
            <a:picLocks noChangeAspect="1"/>
          </p:cNvPicPr>
          <p:nvPr/>
        </p:nvPicPr>
        <p:blipFill>
          <a:blip r:embed="rId2"/>
          <a:stretch>
            <a:fillRect/>
          </a:stretch>
        </p:blipFill>
        <p:spPr>
          <a:xfrm>
            <a:off x="838200" y="876300"/>
            <a:ext cx="1328314" cy="313965"/>
          </a:xfrm>
          <a:prstGeom prst="rect">
            <a:avLst/>
          </a:prstGeom>
        </p:spPr>
      </p:pic>
      <p:sp>
        <p:nvSpPr>
          <p:cNvPr id="16" name="TextBox 25">
            <a:extLst>
              <a:ext uri="{FF2B5EF4-FFF2-40B4-BE49-F238E27FC236}">
                <a16:creationId xmlns:a16="http://schemas.microsoft.com/office/drawing/2014/main" id="{5086CA52-E98A-4D0E-8650-E2E43F9967CA}"/>
              </a:ext>
            </a:extLst>
          </p:cNvPr>
          <p:cNvSpPr txBox="1"/>
          <p:nvPr/>
        </p:nvSpPr>
        <p:spPr>
          <a:xfrm>
            <a:off x="2096886" y="876300"/>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2"/>
                </a:solidFill>
                <a:latin typeface="Arial" panose="020B0604020202020204" pitchFamily="34" charset="0"/>
                <a:cs typeface="Arial" panose="020B0604020202020204" pitchFamily="34" charset="0"/>
              </a:rPr>
              <a:t>VẬN DỤNG</a:t>
            </a:r>
          </a:p>
        </p:txBody>
      </p:sp>
      <p:pic>
        <p:nvPicPr>
          <p:cNvPr id="17" name="Picture 16">
            <a:extLst>
              <a:ext uri="{FF2B5EF4-FFF2-40B4-BE49-F238E27FC236}">
                <a16:creationId xmlns:a16="http://schemas.microsoft.com/office/drawing/2014/main" id="{81A6EC69-BA50-4089-9E25-72C6810BAA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55117" y="310253"/>
            <a:ext cx="2628083" cy="1810988"/>
          </a:xfrm>
          <a:prstGeom prst="rect">
            <a:avLst/>
          </a:prstGeom>
        </p:spPr>
      </p:pic>
      <p:sp>
        <p:nvSpPr>
          <p:cNvPr id="18" name="Rectangle: Rounded Corners 13">
            <a:extLst>
              <a:ext uri="{FF2B5EF4-FFF2-40B4-BE49-F238E27FC236}">
                <a16:creationId xmlns:a16="http://schemas.microsoft.com/office/drawing/2014/main" id="{417FDE00-660E-4200-AD7C-D7A122372972}"/>
              </a:ext>
            </a:extLst>
          </p:cNvPr>
          <p:cNvSpPr/>
          <p:nvPr/>
        </p:nvSpPr>
        <p:spPr>
          <a:xfrm>
            <a:off x="914400" y="2476500"/>
            <a:ext cx="9982200" cy="6667501"/>
          </a:xfrm>
          <a:prstGeom prst="roundRect">
            <a:avLst/>
          </a:prstGeom>
          <a:solidFill>
            <a:schemeClr val="bg1"/>
          </a:solidFill>
          <a:ln w="38100">
            <a:solidFill>
              <a:schemeClr val="tx1">
                <a:lumMod val="50000"/>
                <a:lumOff val="50000"/>
              </a:schemeClr>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Tìm hiểu quy trình chăn nuôi ở địa phương, em hãy cho biết, nội dung nào đã thực hiện đúng quy trình VietGAP, nội dung nào chưa đạt theo tiêu chuẩn VietGAP. Từ đó đề xuất một số biện pháp để xây dựng mô hình chăn nuôi theo tiêu chuẩn VietGAP cho một loại vật nuôi phổ biến ở địa phương em.</a:t>
            </a:r>
            <a:endParaRPr lang="en-US" sz="3600">
              <a:solidFill>
                <a:schemeClr val="tx1"/>
              </a:solidFill>
              <a:latin typeface="Arial" panose="020B0604020202020204" pitchFamily="34" charset="0"/>
              <a:cs typeface="Arial" panose="020B0604020202020204" pitchFamily="34" charset="0"/>
            </a:endParaRPr>
          </a:p>
        </p:txBody>
      </p:sp>
      <p:sp>
        <p:nvSpPr>
          <p:cNvPr id="19" name="Freeform 2">
            <a:extLst>
              <a:ext uri="{FF2B5EF4-FFF2-40B4-BE49-F238E27FC236}">
                <a16:creationId xmlns:a16="http://schemas.microsoft.com/office/drawing/2014/main" id="{140604BA-EB1B-47D9-8467-7647B231013A}"/>
              </a:ext>
            </a:extLst>
          </p:cNvPr>
          <p:cNvSpPr/>
          <p:nvPr/>
        </p:nvSpPr>
        <p:spPr>
          <a:xfrm>
            <a:off x="11582400" y="3619499"/>
            <a:ext cx="6019139" cy="6667501"/>
          </a:xfrm>
          <a:custGeom>
            <a:avLst/>
            <a:gdLst/>
            <a:ahLst/>
            <a:cxnLst/>
            <a:rect l="l" t="t" r="r" b="b"/>
            <a:pathLst>
              <a:path w="7087743" h="8229600">
                <a:moveTo>
                  <a:pt x="0" y="0"/>
                </a:moveTo>
                <a:lnTo>
                  <a:pt x="7087743" y="0"/>
                </a:lnTo>
                <a:lnTo>
                  <a:pt x="7087743"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E65C10EE-E14B-4D51-88EF-C5A7C238629A}"/>
              </a:ext>
            </a:extLst>
          </p:cNvPr>
          <p:cNvSpPr txBox="1"/>
          <p:nvPr/>
        </p:nvSpPr>
        <p:spPr>
          <a:xfrm>
            <a:off x="381000" y="310253"/>
            <a:ext cx="17526000" cy="9521833"/>
          </a:xfrm>
          <a:prstGeom prst="rect">
            <a:avLst/>
          </a:prstGeom>
        </p:spPr>
        <p:txBody>
          <a:bodyPr lIns="50800" tIns="50800" rIns="50800" bIns="50800" rtlCol="0" anchor="ctr"/>
          <a:lstStyle/>
          <a:p>
            <a:pPr algn="ctr">
              <a:lnSpc>
                <a:spcPts val="2659"/>
              </a:lnSpc>
              <a:spcBef>
                <a:spcPct val="0"/>
              </a:spcBef>
            </a:pPr>
            <a:endParaRPr/>
          </a:p>
        </p:txBody>
      </p:sp>
      <p:grpSp>
        <p:nvGrpSpPr>
          <p:cNvPr id="14" name="Group 4">
            <a:extLst>
              <a:ext uri="{FF2B5EF4-FFF2-40B4-BE49-F238E27FC236}">
                <a16:creationId xmlns:a16="http://schemas.microsoft.com/office/drawing/2014/main" id="{A400F402-F168-47CE-9290-67750A964D91}"/>
              </a:ext>
            </a:extLst>
          </p:cNvPr>
          <p:cNvGrpSpPr/>
          <p:nvPr/>
        </p:nvGrpSpPr>
        <p:grpSpPr>
          <a:xfrm>
            <a:off x="1028700" y="3238500"/>
            <a:ext cx="16230600" cy="6353237"/>
            <a:chOff x="0" y="0"/>
            <a:chExt cx="17169731" cy="5839130"/>
          </a:xfrm>
        </p:grpSpPr>
        <p:sp>
          <p:nvSpPr>
            <p:cNvPr id="15" name="Freeform 5">
              <a:extLst>
                <a:ext uri="{FF2B5EF4-FFF2-40B4-BE49-F238E27FC236}">
                  <a16:creationId xmlns:a16="http://schemas.microsoft.com/office/drawing/2014/main" id="{9C4942E5-68B1-4DD7-827E-DF3C714F974E}"/>
                </a:ext>
              </a:extLst>
            </p:cNvPr>
            <p:cNvSpPr/>
            <p:nvPr/>
          </p:nvSpPr>
          <p:spPr>
            <a:xfrm>
              <a:off x="0" y="0"/>
              <a:ext cx="17169732" cy="5839130"/>
            </a:xfrm>
            <a:custGeom>
              <a:avLst/>
              <a:gdLst/>
              <a:ahLst/>
              <a:cxnLst/>
              <a:rect l="l" t="t" r="r" b="b"/>
              <a:pathLst>
                <a:path w="17169732" h="5839130">
                  <a:moveTo>
                    <a:pt x="17045271" y="5839130"/>
                  </a:moveTo>
                  <a:lnTo>
                    <a:pt x="124460" y="5839130"/>
                  </a:lnTo>
                  <a:cubicBezTo>
                    <a:pt x="55880" y="5839130"/>
                    <a:pt x="0" y="5783250"/>
                    <a:pt x="0" y="5714669"/>
                  </a:cubicBezTo>
                  <a:lnTo>
                    <a:pt x="0" y="124460"/>
                  </a:lnTo>
                  <a:cubicBezTo>
                    <a:pt x="0" y="55880"/>
                    <a:pt x="55880" y="0"/>
                    <a:pt x="124460" y="0"/>
                  </a:cubicBezTo>
                  <a:lnTo>
                    <a:pt x="17045271" y="0"/>
                  </a:lnTo>
                  <a:cubicBezTo>
                    <a:pt x="17113852" y="0"/>
                    <a:pt x="17169732" y="55880"/>
                    <a:pt x="17169732" y="124460"/>
                  </a:cubicBezTo>
                  <a:lnTo>
                    <a:pt x="17169732" y="5714670"/>
                  </a:lnTo>
                  <a:cubicBezTo>
                    <a:pt x="17169732" y="5783250"/>
                    <a:pt x="17113852" y="5839130"/>
                    <a:pt x="17045271" y="5839130"/>
                  </a:cubicBezTo>
                  <a:close/>
                </a:path>
              </a:pathLst>
            </a:custGeom>
            <a:solidFill>
              <a:srgbClr val="FFF6E1"/>
            </a:solidFill>
          </p:spPr>
          <p:txBody>
            <a:bodyPr/>
            <a:lstStyle/>
            <a:p>
              <a:endParaRPr lang="en-US"/>
            </a:p>
          </p:txBody>
        </p:sp>
      </p:grpSp>
      <p:grpSp>
        <p:nvGrpSpPr>
          <p:cNvPr id="16" name="Group 15">
            <a:extLst>
              <a:ext uri="{FF2B5EF4-FFF2-40B4-BE49-F238E27FC236}">
                <a16:creationId xmlns:a16="http://schemas.microsoft.com/office/drawing/2014/main" id="{CE91D432-BC02-4407-A95E-20DBB39014DC}"/>
              </a:ext>
            </a:extLst>
          </p:cNvPr>
          <p:cNvGrpSpPr/>
          <p:nvPr/>
        </p:nvGrpSpPr>
        <p:grpSpPr>
          <a:xfrm>
            <a:off x="-87245" y="800100"/>
            <a:ext cx="18462490" cy="1881807"/>
            <a:chOff x="-87245" y="1028700"/>
            <a:chExt cx="18462490" cy="1881807"/>
          </a:xfrm>
        </p:grpSpPr>
        <p:grpSp>
          <p:nvGrpSpPr>
            <p:cNvPr id="17" name="Group 2">
              <a:extLst>
                <a:ext uri="{FF2B5EF4-FFF2-40B4-BE49-F238E27FC236}">
                  <a16:creationId xmlns:a16="http://schemas.microsoft.com/office/drawing/2014/main" id="{884076A9-63DE-40FC-A1AF-B83BF703E9BC}"/>
                </a:ext>
              </a:extLst>
            </p:cNvPr>
            <p:cNvGrpSpPr/>
            <p:nvPr/>
          </p:nvGrpSpPr>
          <p:grpSpPr>
            <a:xfrm>
              <a:off x="-87245" y="1028700"/>
              <a:ext cx="18462490" cy="1881807"/>
              <a:chOff x="0" y="0"/>
              <a:chExt cx="17077072" cy="1740597"/>
            </a:xfrm>
            <a:solidFill>
              <a:srgbClr val="303A99"/>
            </a:solidFill>
          </p:grpSpPr>
          <p:sp>
            <p:nvSpPr>
              <p:cNvPr id="19" name="Freeform 3">
                <a:extLst>
                  <a:ext uri="{FF2B5EF4-FFF2-40B4-BE49-F238E27FC236}">
                    <a16:creationId xmlns:a16="http://schemas.microsoft.com/office/drawing/2014/main" id="{351164CD-1975-4914-AF47-B33FDEBA7DA5}"/>
                  </a:ext>
                </a:extLst>
              </p:cNvPr>
              <p:cNvSpPr/>
              <p:nvPr/>
            </p:nvSpPr>
            <p:spPr>
              <a:xfrm>
                <a:off x="0" y="0"/>
                <a:ext cx="17077072" cy="1740597"/>
              </a:xfrm>
              <a:custGeom>
                <a:avLst/>
                <a:gdLst/>
                <a:ahLst/>
                <a:cxnLst/>
                <a:rect l="l" t="t" r="r" b="b"/>
                <a:pathLst>
                  <a:path w="17077072" h="1740597">
                    <a:moveTo>
                      <a:pt x="16952612" y="1740597"/>
                    </a:moveTo>
                    <a:lnTo>
                      <a:pt x="124460" y="1740597"/>
                    </a:lnTo>
                    <a:cubicBezTo>
                      <a:pt x="55880" y="1740597"/>
                      <a:pt x="0" y="1684717"/>
                      <a:pt x="0" y="1616137"/>
                    </a:cubicBezTo>
                    <a:lnTo>
                      <a:pt x="0" y="124460"/>
                    </a:lnTo>
                    <a:cubicBezTo>
                      <a:pt x="0" y="55880"/>
                      <a:pt x="55880" y="0"/>
                      <a:pt x="124460" y="0"/>
                    </a:cubicBezTo>
                    <a:lnTo>
                      <a:pt x="16952612" y="0"/>
                    </a:lnTo>
                    <a:cubicBezTo>
                      <a:pt x="17021192" y="0"/>
                      <a:pt x="17077072" y="55880"/>
                      <a:pt x="17077072" y="124460"/>
                    </a:cubicBezTo>
                    <a:lnTo>
                      <a:pt x="17077072" y="1616137"/>
                    </a:lnTo>
                    <a:cubicBezTo>
                      <a:pt x="17077072" y="1684717"/>
                      <a:pt x="17021192" y="1740597"/>
                      <a:pt x="16952612" y="1740597"/>
                    </a:cubicBezTo>
                    <a:close/>
                  </a:path>
                </a:pathLst>
              </a:custGeom>
              <a:grpFill/>
            </p:spPr>
            <p:txBody>
              <a:bodyPr/>
              <a:lstStyle/>
              <a:p>
                <a:endParaRPr lang="en-US"/>
              </a:p>
            </p:txBody>
          </p:sp>
        </p:grpSp>
        <p:sp>
          <p:nvSpPr>
            <p:cNvPr id="18" name="TextBox 10">
              <a:extLst>
                <a:ext uri="{FF2B5EF4-FFF2-40B4-BE49-F238E27FC236}">
                  <a16:creationId xmlns:a16="http://schemas.microsoft.com/office/drawing/2014/main" id="{605A1BFB-84CB-48DE-9DBA-F2E22AB0F277}"/>
                </a:ext>
              </a:extLst>
            </p:cNvPr>
            <p:cNvSpPr txBox="1"/>
            <p:nvPr/>
          </p:nvSpPr>
          <p:spPr>
            <a:xfrm>
              <a:off x="3771900" y="1469466"/>
              <a:ext cx="10744200" cy="1000274"/>
            </a:xfrm>
            <a:prstGeom prst="rect">
              <a:avLst/>
            </a:prstGeom>
          </p:spPr>
          <p:txBody>
            <a:bodyPr wrap="square" lIns="0" tIns="0" rIns="0" bIns="0" rtlCol="0" anchor="t">
              <a:spAutoFit/>
            </a:bodyPr>
            <a:lstStyle/>
            <a:p>
              <a:pPr algn="ctr"/>
              <a:r>
                <a:rPr lang="en-US" sz="6500" b="1">
                  <a:solidFill>
                    <a:srgbClr val="FFFF00"/>
                  </a:solidFill>
                  <a:latin typeface="Arial" panose="020B0604020202020204" pitchFamily="34" charset="0"/>
                  <a:cs typeface="Arial" panose="020B0604020202020204" pitchFamily="34" charset="0"/>
                </a:rPr>
                <a:t>HƯỚNG DẪN VỀ NHÀ</a:t>
              </a:r>
            </a:p>
          </p:txBody>
        </p:sp>
      </p:grpSp>
      <p:sp>
        <p:nvSpPr>
          <p:cNvPr id="21" name="Rectangle 20">
            <a:extLst>
              <a:ext uri="{FF2B5EF4-FFF2-40B4-BE49-F238E27FC236}">
                <a16:creationId xmlns:a16="http://schemas.microsoft.com/office/drawing/2014/main" id="{92FA1901-F52C-4575-BFFA-5A9B72C4BBBF}"/>
              </a:ext>
            </a:extLst>
          </p:cNvPr>
          <p:cNvSpPr/>
          <p:nvPr/>
        </p:nvSpPr>
        <p:spPr>
          <a:xfrm>
            <a:off x="7049218" y="3511791"/>
            <a:ext cx="9416127" cy="580665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Ôn lại kiến thức đã học.</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Trả lời câu hỏi bài tập phần Kết nối năng lực SGK tr.93.</a:t>
            </a: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Luyện tập và hoàn thành nhiệm vụ phần Vận dụng SGK tr.94. </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Đọc và tìm hiểu trước nội dung </a:t>
            </a:r>
            <a:r>
              <a:rPr lang="nl-NL" sz="3600" i="1">
                <a:latin typeface="Arial" panose="020B0604020202020204" pitchFamily="34" charset="0"/>
                <a:cs typeface="Arial" panose="020B0604020202020204" pitchFamily="34" charset="0"/>
              </a:rPr>
              <a:t>Bài 19: Chăn nuôi công nghệ cao</a:t>
            </a:r>
            <a:endParaRPr lang="en-US" sz="3600">
              <a:latin typeface="Arial" panose="020B0604020202020204" pitchFamily="34" charset="0"/>
              <a:cs typeface="Arial" panose="020B0604020202020204" pitchFamily="34" charset="0"/>
            </a:endParaRPr>
          </a:p>
        </p:txBody>
      </p:sp>
      <p:sp>
        <p:nvSpPr>
          <p:cNvPr id="22" name="Freeform 6">
            <a:extLst>
              <a:ext uri="{FF2B5EF4-FFF2-40B4-BE49-F238E27FC236}">
                <a16:creationId xmlns:a16="http://schemas.microsoft.com/office/drawing/2014/main" id="{491FD2A3-7C85-4F7C-A061-E2ED6EBF8BF4}"/>
              </a:ext>
            </a:extLst>
          </p:cNvPr>
          <p:cNvSpPr/>
          <p:nvPr/>
        </p:nvSpPr>
        <p:spPr>
          <a:xfrm>
            <a:off x="1683262" y="4260845"/>
            <a:ext cx="4572000" cy="6029842"/>
          </a:xfrm>
          <a:custGeom>
            <a:avLst/>
            <a:gdLst/>
            <a:ahLst/>
            <a:cxnLst/>
            <a:rect l="l" t="t" r="r" b="b"/>
            <a:pathLst>
              <a:path w="2895485" h="3752249">
                <a:moveTo>
                  <a:pt x="0" y="0"/>
                </a:moveTo>
                <a:lnTo>
                  <a:pt x="2895485" y="0"/>
                </a:lnTo>
                <a:lnTo>
                  <a:pt x="2895485" y="3752248"/>
                </a:lnTo>
                <a:lnTo>
                  <a:pt x="0" y="3752248"/>
                </a:lnTo>
                <a:lnTo>
                  <a:pt x="0" y="0"/>
                </a:lnTo>
                <a:close/>
              </a:path>
            </a:pathLst>
          </a:custGeom>
          <a:blipFill>
            <a:blip r:embed="rId2"/>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dissolve">
                                      <p:cBhvr>
                                        <p:cTn id="7" dur="500"/>
                                        <p:tgtEl>
                                          <p:spTgt spid="21">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dissolve">
                                      <p:cBhvr>
                                        <p:cTn id="11" dur="500"/>
                                        <p:tgtEl>
                                          <p:spTgt spid="21">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dissolve">
                                      <p:cBhvr>
                                        <p:cTn id="15" dur="500"/>
                                        <p:tgtEl>
                                          <p:spTgt spid="21">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dissolve">
                                      <p:cBhvr>
                                        <p:cTn id="19"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11842" y="4530494"/>
            <a:ext cx="19412848" cy="6444592"/>
            <a:chOff x="0" y="0"/>
            <a:chExt cx="5112849" cy="1697341"/>
          </a:xfrm>
        </p:grpSpPr>
        <p:sp>
          <p:nvSpPr>
            <p:cNvPr id="3" name="Freeform 3"/>
            <p:cNvSpPr/>
            <p:nvPr/>
          </p:nvSpPr>
          <p:spPr>
            <a:xfrm>
              <a:off x="0" y="0"/>
              <a:ext cx="5112849" cy="1697341"/>
            </a:xfrm>
            <a:custGeom>
              <a:avLst/>
              <a:gdLst/>
              <a:ahLst/>
              <a:cxnLst/>
              <a:rect l="l" t="t" r="r" b="b"/>
              <a:pathLst>
                <a:path w="5112849" h="1697341">
                  <a:moveTo>
                    <a:pt x="0" y="0"/>
                  </a:moveTo>
                  <a:lnTo>
                    <a:pt x="5112849" y="0"/>
                  </a:lnTo>
                  <a:lnTo>
                    <a:pt x="5112849" y="1697341"/>
                  </a:lnTo>
                  <a:lnTo>
                    <a:pt x="0" y="1697341"/>
                  </a:lnTo>
                  <a:close/>
                </a:path>
              </a:pathLst>
            </a:custGeom>
            <a:solidFill>
              <a:srgbClr val="FFFFFF"/>
            </a:solidFill>
          </p:spPr>
          <p:txBody>
            <a:bodyPr/>
            <a:lstStyle/>
            <a:p>
              <a:endParaRPr lang="en-US"/>
            </a:p>
          </p:txBody>
        </p:sp>
        <p:sp>
          <p:nvSpPr>
            <p:cNvPr id="4" name="TextBox 4"/>
            <p:cNvSpPr txBox="1"/>
            <p:nvPr/>
          </p:nvSpPr>
          <p:spPr>
            <a:xfrm>
              <a:off x="0" y="-38100"/>
              <a:ext cx="5112849" cy="1735441"/>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143500"/>
            <a:ext cx="16230600" cy="4524280"/>
          </a:xfrm>
          <a:custGeom>
            <a:avLst/>
            <a:gdLst/>
            <a:ahLst/>
            <a:cxnLst/>
            <a:rect l="l" t="t" r="r" b="b"/>
            <a:pathLst>
              <a:path w="16230600" h="4524280">
                <a:moveTo>
                  <a:pt x="0" y="0"/>
                </a:moveTo>
                <a:lnTo>
                  <a:pt x="16230600" y="0"/>
                </a:lnTo>
                <a:lnTo>
                  <a:pt x="16230600" y="4524280"/>
                </a:lnTo>
                <a:lnTo>
                  <a:pt x="0" y="4524280"/>
                </a:lnTo>
                <a:lnTo>
                  <a:pt x="0" y="0"/>
                </a:lnTo>
                <a:close/>
              </a:path>
            </a:pathLst>
          </a:custGeom>
          <a:blipFill>
            <a:blip r:embed="rId2"/>
            <a:stretch>
              <a:fillRect/>
            </a:stretch>
          </a:blipFill>
        </p:spPr>
        <p:txBody>
          <a:bodyPr/>
          <a:lstStyle/>
          <a:p>
            <a:endParaRPr lang="en-US"/>
          </a:p>
        </p:txBody>
      </p:sp>
      <p:sp>
        <p:nvSpPr>
          <p:cNvPr id="8" name="TextBox 6"/>
          <p:cNvSpPr txBox="1"/>
          <p:nvPr/>
        </p:nvSpPr>
        <p:spPr>
          <a:xfrm>
            <a:off x="1384082" y="571500"/>
            <a:ext cx="15621000" cy="3263201"/>
          </a:xfrm>
          <a:prstGeom prst="rect">
            <a:avLst/>
          </a:prstGeom>
        </p:spPr>
        <p:txBody>
          <a:bodyPr wrap="square" lIns="0" tIns="0" rIns="0" bIns="0" rtlCol="0" anchor="t">
            <a:spAutoFit/>
          </a:bodyPr>
          <a:lstStyle/>
          <a:p>
            <a:pPr algn="ctr">
              <a:lnSpc>
                <a:spcPts val="13470"/>
              </a:lnSpc>
            </a:pPr>
            <a:r>
              <a:rPr lang="en-US" sz="8000" b="1">
                <a:latin typeface="Arial" panose="020B0604020202020204" pitchFamily="34" charset="0"/>
                <a:cs typeface="Arial" panose="020B0604020202020204" pitchFamily="34" charset="0"/>
              </a:rPr>
              <a:t>CẢM </a:t>
            </a:r>
            <a:r>
              <a:rPr lang="vi-VN" sz="8000" b="1">
                <a:latin typeface="Arial" panose="020B0604020202020204" pitchFamily="34" charset="0"/>
                <a:cs typeface="Arial" panose="020B0604020202020204" pitchFamily="34" charset="0"/>
              </a:rPr>
              <a:t>Ơ</a:t>
            </a:r>
            <a:r>
              <a:rPr lang="en-US" sz="8000" b="1">
                <a:latin typeface="Arial" panose="020B0604020202020204" pitchFamily="34" charset="0"/>
                <a:cs typeface="Arial" panose="020B0604020202020204" pitchFamily="34" charset="0"/>
              </a:rPr>
              <a:t>N CÁC EM ĐÃ CHÚ Ý LẮNG NGHE BÀI GIẢNG!</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523720"/>
      </p:ext>
    </p:extLst>
  </p:cSld>
  <p:clrMapOvr>
    <a:masterClrMapping/>
  </p:clrMapOvr>
  <p:transition>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9A3D1"/>
        </a:solidFill>
        <a:effectLst/>
      </p:bgPr>
    </p:bg>
    <p:spTree>
      <p:nvGrpSpPr>
        <p:cNvPr id="1" name=""/>
        <p:cNvGrpSpPr/>
        <p:nvPr/>
      </p:nvGrpSpPr>
      <p:grpSpPr>
        <a:xfrm>
          <a:off x="0" y="0"/>
          <a:ext cx="0" cy="0"/>
          <a:chOff x="0" y="0"/>
          <a:chExt cx="0" cy="0"/>
        </a:xfrm>
      </p:grpSpPr>
      <p:grpSp>
        <p:nvGrpSpPr>
          <p:cNvPr id="16" name="Group 2"/>
          <p:cNvGrpSpPr/>
          <p:nvPr/>
        </p:nvGrpSpPr>
        <p:grpSpPr>
          <a:xfrm>
            <a:off x="381000" y="454914"/>
            <a:ext cx="17526000" cy="9377172"/>
            <a:chOff x="0" y="0"/>
            <a:chExt cx="2543102" cy="2469708"/>
          </a:xfrm>
        </p:grpSpPr>
        <p:sp>
          <p:nvSpPr>
            <p:cNvPr id="17"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8"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5"/>
          <p:cNvGrpSpPr/>
          <p:nvPr/>
        </p:nvGrpSpPr>
        <p:grpSpPr>
          <a:xfrm>
            <a:off x="-87244" y="1215843"/>
            <a:ext cx="9078844" cy="1354276"/>
            <a:chOff x="-87244" y="727562"/>
            <a:chExt cx="9078844" cy="1354276"/>
          </a:xfrm>
        </p:grpSpPr>
        <p:grpSp>
          <p:nvGrpSpPr>
            <p:cNvPr id="27" name="Group 2"/>
            <p:cNvGrpSpPr/>
            <p:nvPr/>
          </p:nvGrpSpPr>
          <p:grpSpPr>
            <a:xfrm>
              <a:off x="-87244" y="727562"/>
              <a:ext cx="9078844" cy="1354276"/>
              <a:chOff x="0" y="-454746"/>
              <a:chExt cx="17077072" cy="1252652"/>
            </a:xfrm>
            <a:solidFill>
              <a:srgbClr val="FFC353"/>
            </a:solidFill>
          </p:grpSpPr>
          <p:sp>
            <p:nvSpPr>
              <p:cNvPr id="29" name="Freeform 3"/>
              <p:cNvSpPr/>
              <p:nvPr/>
            </p:nvSpPr>
            <p:spPr>
              <a:xfrm>
                <a:off x="0" y="-454746"/>
                <a:ext cx="17077072" cy="1252652"/>
              </a:xfrm>
              <a:custGeom>
                <a:avLst/>
                <a:gdLst/>
                <a:ahLst/>
                <a:cxnLst/>
                <a:rect l="l" t="t" r="r" b="b"/>
                <a:pathLst>
                  <a:path w="17077072" h="1740597">
                    <a:moveTo>
                      <a:pt x="16952612" y="1740597"/>
                    </a:moveTo>
                    <a:lnTo>
                      <a:pt x="124460" y="1740597"/>
                    </a:lnTo>
                    <a:cubicBezTo>
                      <a:pt x="55880" y="1740597"/>
                      <a:pt x="0" y="1684717"/>
                      <a:pt x="0" y="1616137"/>
                    </a:cubicBezTo>
                    <a:lnTo>
                      <a:pt x="0" y="124460"/>
                    </a:lnTo>
                    <a:cubicBezTo>
                      <a:pt x="0" y="55880"/>
                      <a:pt x="55880" y="0"/>
                      <a:pt x="124460" y="0"/>
                    </a:cubicBezTo>
                    <a:lnTo>
                      <a:pt x="16952612" y="0"/>
                    </a:lnTo>
                    <a:cubicBezTo>
                      <a:pt x="17021192" y="0"/>
                      <a:pt x="17077072" y="55880"/>
                      <a:pt x="17077072" y="124460"/>
                    </a:cubicBezTo>
                    <a:lnTo>
                      <a:pt x="17077072" y="1616137"/>
                    </a:lnTo>
                    <a:cubicBezTo>
                      <a:pt x="17077072" y="1684717"/>
                      <a:pt x="17021192" y="1740597"/>
                      <a:pt x="16952612" y="1740597"/>
                    </a:cubicBezTo>
                    <a:close/>
                  </a:path>
                </a:pathLst>
              </a:custGeom>
              <a:grpFill/>
            </p:spPr>
            <p:txBody>
              <a:bodyPr/>
              <a:lstStyle/>
              <a:p>
                <a:endParaRPr lang="en-US"/>
              </a:p>
            </p:txBody>
          </p:sp>
        </p:grpSp>
        <p:sp>
          <p:nvSpPr>
            <p:cNvPr id="28" name="TextBox 25"/>
            <p:cNvSpPr txBox="1"/>
            <p:nvPr/>
          </p:nvSpPr>
          <p:spPr>
            <a:xfrm>
              <a:off x="259655" y="927646"/>
              <a:ext cx="8385045" cy="954107"/>
            </a:xfrm>
            <a:prstGeom prst="rect">
              <a:avLst/>
            </a:prstGeom>
          </p:spPr>
          <p:txBody>
            <a:bodyPr wrap="square" lIns="0" tIns="0" rIns="0" bIns="0" rtlCol="0" anchor="t">
              <a:spAutoFit/>
            </a:bodyPr>
            <a:lstStyle/>
            <a:p>
              <a:pPr marL="0" lvl="0" indent="0" algn="ctr">
                <a:spcBef>
                  <a:spcPct val="0"/>
                </a:spcBef>
              </a:pPr>
              <a:r>
                <a:rPr lang="en-US" sz="6200" b="1">
                  <a:solidFill>
                    <a:srgbClr val="572A26"/>
                  </a:solidFill>
                  <a:latin typeface="Arial" panose="020B0604020202020204" pitchFamily="34" charset="0"/>
                  <a:cs typeface="Arial" panose="020B0604020202020204" pitchFamily="34" charset="0"/>
                </a:rPr>
                <a:t>NỘI DUNG BÀI HỌC</a:t>
              </a:r>
            </a:p>
          </p:txBody>
        </p:sp>
      </p:grpSp>
      <p:grpSp>
        <p:nvGrpSpPr>
          <p:cNvPr id="30" name="Group 29"/>
          <p:cNvGrpSpPr/>
          <p:nvPr/>
        </p:nvGrpSpPr>
        <p:grpSpPr>
          <a:xfrm>
            <a:off x="8077200" y="4135540"/>
            <a:ext cx="5943600" cy="1358400"/>
            <a:chOff x="7467600" y="3340410"/>
            <a:chExt cx="5943600" cy="1358400"/>
          </a:xfrm>
        </p:grpSpPr>
        <p:sp>
          <p:nvSpPr>
            <p:cNvPr id="31" name="Google Shape;903;p30"/>
            <p:cNvSpPr txBox="1">
              <a:spLocks/>
            </p:cNvSpPr>
            <p:nvPr/>
          </p:nvSpPr>
          <p:spPr>
            <a:xfrm>
              <a:off x="7467600" y="3340410"/>
              <a:ext cx="1452982" cy="1358400"/>
            </a:xfrm>
            <a:prstGeom prst="rect">
              <a:avLst/>
            </a:prstGeom>
            <a:solidFill>
              <a:srgbClr val="92D050"/>
            </a:solidFill>
            <a:ln w="19050" cap="flat" cmpd="sng">
              <a:solidFill>
                <a:srgbClr val="000000"/>
              </a:solidFill>
              <a:prstDash val="solid"/>
              <a:round/>
              <a:headEnd type="none" w="sm" len="sm"/>
              <a:tailEnd type="none" w="sm" len="sm"/>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4600" b="1">
                  <a:solidFill>
                    <a:schemeClr val="bg1"/>
                  </a:solidFill>
                  <a:latin typeface="Arial" panose="020B0604020202020204" pitchFamily="34" charset="0"/>
                  <a:cs typeface="Arial" panose="020B0604020202020204" pitchFamily="34" charset="0"/>
                </a:rPr>
                <a:t>I</a:t>
              </a:r>
              <a:endParaRPr lang="en" sz="46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9220200" y="3665667"/>
              <a:ext cx="4191000" cy="707886"/>
            </a:xfrm>
            <a:prstGeom prst="rect">
              <a:avLst/>
            </a:prstGeom>
            <a:noFill/>
          </p:spPr>
          <p:txBody>
            <a:bodyPr wrap="square" rtlCol="0">
              <a:spAutoFit/>
            </a:bodyPr>
            <a:lstStyle/>
            <a:p>
              <a:pPr algn="just"/>
              <a:r>
                <a:rPr lang="en-US" sz="4000" b="1">
                  <a:latin typeface="Arial" panose="020B0604020202020204" pitchFamily="34" charset="0"/>
                  <a:cs typeface="Arial" panose="020B0604020202020204" pitchFamily="34" charset="0"/>
                </a:rPr>
                <a:t>KHÁI NIỆM</a:t>
              </a:r>
              <a:endParaRPr lang="en-US" sz="4000" b="1" dirty="0">
                <a:latin typeface="Arial" panose="020B0604020202020204" pitchFamily="34" charset="0"/>
                <a:cs typeface="Arial" panose="020B0604020202020204" pitchFamily="34" charset="0"/>
              </a:endParaRPr>
            </a:p>
          </p:txBody>
        </p:sp>
      </p:grpSp>
      <p:grpSp>
        <p:nvGrpSpPr>
          <p:cNvPr id="33" name="Group 32"/>
          <p:cNvGrpSpPr/>
          <p:nvPr/>
        </p:nvGrpSpPr>
        <p:grpSpPr>
          <a:xfrm>
            <a:off x="8077200" y="6605697"/>
            <a:ext cx="9296400" cy="1938992"/>
            <a:chOff x="7467600" y="6224737"/>
            <a:chExt cx="9296400" cy="1938992"/>
          </a:xfrm>
        </p:grpSpPr>
        <p:sp>
          <p:nvSpPr>
            <p:cNvPr id="34" name="Google Shape;903;p30"/>
            <p:cNvSpPr txBox="1">
              <a:spLocks/>
            </p:cNvSpPr>
            <p:nvPr/>
          </p:nvSpPr>
          <p:spPr>
            <a:xfrm>
              <a:off x="7467600" y="6555247"/>
              <a:ext cx="1452982" cy="1358400"/>
            </a:xfrm>
            <a:prstGeom prst="rect">
              <a:avLst/>
            </a:prstGeom>
            <a:solidFill>
              <a:schemeClr val="accent2"/>
            </a:solidFill>
            <a:ln w="19050" cap="flat" cmpd="sng">
              <a:solidFill>
                <a:srgbClr val="000000"/>
              </a:solidFill>
              <a:prstDash val="solid"/>
              <a:round/>
              <a:headEnd type="none" w="sm" len="sm"/>
              <a:tailEnd type="none" w="sm" len="sm"/>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 sz="4600" b="1">
                  <a:solidFill>
                    <a:schemeClr val="bg1"/>
                  </a:solidFill>
                  <a:latin typeface="Arial" panose="020B0604020202020204" pitchFamily="34" charset="0"/>
                  <a:cs typeface="Arial" panose="020B0604020202020204" pitchFamily="34" charset="0"/>
                </a:rPr>
                <a:t>II</a:t>
              </a:r>
              <a:endParaRPr lang="en" sz="4600" b="1" dirty="0">
                <a:solidFill>
                  <a:schemeClr val="bg1"/>
                </a:solidFill>
                <a:latin typeface="Arial" panose="020B0604020202020204" pitchFamily="34" charset="0"/>
                <a:cs typeface="Arial" panose="020B0604020202020204" pitchFamily="34" charset="0"/>
              </a:endParaRPr>
            </a:p>
          </p:txBody>
        </p:sp>
        <p:sp>
          <p:nvSpPr>
            <p:cNvPr id="35" name="TextBox 34"/>
            <p:cNvSpPr txBox="1"/>
            <p:nvPr/>
          </p:nvSpPr>
          <p:spPr>
            <a:xfrm>
              <a:off x="9220200" y="6224737"/>
              <a:ext cx="7543800" cy="1938992"/>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QUY TRÌNH CHĂN NUÔI THEO TIÊU CHUẨN VIETGAP</a:t>
              </a:r>
              <a:endParaRPr lang="en-US" sz="4000" b="1" dirty="0">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2"/>
          <a:stretch>
            <a:fillRect/>
          </a:stretch>
        </p:blipFill>
        <p:spPr>
          <a:xfrm>
            <a:off x="913105" y="4000500"/>
            <a:ext cx="6631991" cy="45976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ppt_x</p:attrName>
                                        </p:attrNameLst>
                                      </p:cBhvr>
                                      <p:tavLst>
                                        <p:tav tm="0">
                                          <p:val>
                                            <p:strVal val="#ppt_x-#ppt_w*1.125000"/>
                                          </p:val>
                                        </p:tav>
                                        <p:tav tm="100000">
                                          <p:val>
                                            <p:strVal val="#ppt_x"/>
                                          </p:val>
                                        </p:tav>
                                      </p:tavLst>
                                    </p:anim>
                                    <p:animEffect transition="in" filter="wipe(right)">
                                      <p:cBhvr>
                                        <p:cTn id="20" dur="500"/>
                                        <p:tgtEl>
                                          <p:spTgt spid="30"/>
                                        </p:tgtEl>
                                      </p:cBhvr>
                                    </p:animEffect>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p:tgtEl>
                                          <p:spTgt spid="33"/>
                                        </p:tgtEl>
                                        <p:attrNameLst>
                                          <p:attrName>ppt_x</p:attrName>
                                        </p:attrNameLst>
                                      </p:cBhvr>
                                      <p:tavLst>
                                        <p:tav tm="0">
                                          <p:val>
                                            <p:strVal val="#ppt_x-#ppt_w*1.125000"/>
                                          </p:val>
                                        </p:tav>
                                        <p:tav tm="100000">
                                          <p:val>
                                            <p:strVal val="#ppt_x"/>
                                          </p:val>
                                        </p:tav>
                                      </p:tavLst>
                                    </p:anim>
                                    <p:animEffect transition="in" filter="wipe(right)">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6686"/>
        </a:solidFill>
        <a:effectLst/>
      </p:bgPr>
    </p:bg>
    <p:spTree>
      <p:nvGrpSpPr>
        <p:cNvPr id="1" name=""/>
        <p:cNvGrpSpPr/>
        <p:nvPr/>
      </p:nvGrpSpPr>
      <p:grpSpPr>
        <a:xfrm>
          <a:off x="0" y="0"/>
          <a:ext cx="0" cy="0"/>
          <a:chOff x="0" y="0"/>
          <a:chExt cx="0" cy="0"/>
        </a:xfrm>
      </p:grpSpPr>
      <p:grpSp>
        <p:nvGrpSpPr>
          <p:cNvPr id="12" name="Group 2"/>
          <p:cNvGrpSpPr/>
          <p:nvPr/>
        </p:nvGrpSpPr>
        <p:grpSpPr>
          <a:xfrm>
            <a:off x="554958" y="454914"/>
            <a:ext cx="9655842" cy="9377172"/>
            <a:chOff x="0" y="0"/>
            <a:chExt cx="2543102" cy="2469708"/>
          </a:xfrm>
        </p:grpSpPr>
        <p:sp>
          <p:nvSpPr>
            <p:cNvPr id="13"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4"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sp>
        <p:nvSpPr>
          <p:cNvPr id="15" name="Rectangle 14"/>
          <p:cNvSpPr/>
          <p:nvPr/>
        </p:nvSpPr>
        <p:spPr>
          <a:xfrm>
            <a:off x="1000297" y="4447921"/>
            <a:ext cx="8765164" cy="1246495"/>
          </a:xfrm>
          <a:prstGeom prst="rect">
            <a:avLst/>
          </a:prstGeom>
        </p:spPr>
        <p:txBody>
          <a:bodyPr wrap="square">
            <a:spAutoFit/>
          </a:bodyPr>
          <a:lstStyle/>
          <a:p>
            <a:pPr algn="ctr">
              <a:spcBef>
                <a:spcPts val="100"/>
              </a:spcBef>
              <a:spcAft>
                <a:spcPts val="100"/>
              </a:spcAft>
            </a:pPr>
            <a:r>
              <a:rPr lang="en-US" sz="7500" b="1">
                <a:solidFill>
                  <a:srgbClr val="000000"/>
                </a:solidFill>
                <a:latin typeface="Arial" panose="020B0604020202020204" pitchFamily="34" charset="0"/>
                <a:ea typeface="Times New Roman" panose="02020603050405020304" pitchFamily="18" charset="0"/>
                <a:cs typeface="Arial" panose="020B0604020202020204" pitchFamily="34" charset="0"/>
              </a:rPr>
              <a:t>I. KHÁI NIỆM</a:t>
            </a:r>
            <a:endParaRPr lang="en-US" sz="7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Freeform 2"/>
          <p:cNvSpPr/>
          <p:nvPr/>
        </p:nvSpPr>
        <p:spPr>
          <a:xfrm>
            <a:off x="11125200" y="4114800"/>
            <a:ext cx="6412675" cy="6172200"/>
          </a:xfrm>
          <a:custGeom>
            <a:avLst/>
            <a:gdLst/>
            <a:ahLst/>
            <a:cxnLst/>
            <a:rect l="l" t="t" r="r" b="b"/>
            <a:pathLst>
              <a:path w="6412675" h="6172200">
                <a:moveTo>
                  <a:pt x="0" y="0"/>
                </a:moveTo>
                <a:lnTo>
                  <a:pt x="6412675" y="0"/>
                </a:lnTo>
                <a:lnTo>
                  <a:pt x="6412675" y="6172200"/>
                </a:lnTo>
                <a:lnTo>
                  <a:pt x="0" y="61722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8" name="Picture 17"/>
          <p:cNvPicPr>
            <a:picLocks noChangeAspect="1"/>
          </p:cNvPicPr>
          <p:nvPr/>
        </p:nvPicPr>
        <p:blipFill rotWithShape="1">
          <a:blip r:embed="rId4"/>
          <a:srcRect l="12344" t="6653" r="4438" b="26819"/>
          <a:stretch/>
        </p:blipFill>
        <p:spPr>
          <a:xfrm>
            <a:off x="5943600" y="7505700"/>
            <a:ext cx="4114800" cy="2194561"/>
          </a:xfrm>
          <a:prstGeom prst="rect">
            <a:avLst/>
          </a:prstGeom>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7D38C"/>
        </a:solidFill>
        <a:effectLst/>
      </p:bgPr>
    </p:bg>
    <p:spTree>
      <p:nvGrpSpPr>
        <p:cNvPr id="1" name=""/>
        <p:cNvGrpSpPr/>
        <p:nvPr/>
      </p:nvGrpSpPr>
      <p:grpSpPr>
        <a:xfrm>
          <a:off x="0" y="0"/>
          <a:ext cx="0" cy="0"/>
          <a:chOff x="0" y="0"/>
          <a:chExt cx="0" cy="0"/>
        </a:xfrm>
      </p:grpSpPr>
      <p:grpSp>
        <p:nvGrpSpPr>
          <p:cNvPr id="14" name="Group 2"/>
          <p:cNvGrpSpPr/>
          <p:nvPr/>
        </p:nvGrpSpPr>
        <p:grpSpPr>
          <a:xfrm>
            <a:off x="381000" y="454914"/>
            <a:ext cx="17526000" cy="9377172"/>
            <a:chOff x="0" y="0"/>
            <a:chExt cx="2543102" cy="2469708"/>
          </a:xfrm>
        </p:grpSpPr>
        <p:sp>
          <p:nvSpPr>
            <p:cNvPr id="15"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6"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pic>
        <p:nvPicPr>
          <p:cNvPr id="21" name="Picture 20"/>
          <p:cNvPicPr>
            <a:picLocks noChangeAspect="1"/>
          </p:cNvPicPr>
          <p:nvPr/>
        </p:nvPicPr>
        <p:blipFill>
          <a:blip r:embed="rId2"/>
          <a:stretch>
            <a:fillRect/>
          </a:stretch>
        </p:blipFill>
        <p:spPr>
          <a:xfrm>
            <a:off x="853440" y="4152900"/>
            <a:ext cx="787908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22"/>
          <p:cNvSpPr/>
          <p:nvPr/>
        </p:nvSpPr>
        <p:spPr>
          <a:xfrm>
            <a:off x="9144000" y="5146238"/>
            <a:ext cx="8382000" cy="2585323"/>
          </a:xfrm>
          <a:prstGeom prst="rect">
            <a:avLst/>
          </a:prstGeom>
        </p:spPr>
        <p:txBody>
          <a:bodyPr wrap="square">
            <a:spAutoFit/>
          </a:bodyPr>
          <a:lstStyle/>
          <a:p>
            <a:pPr algn="just">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“VietGAP” là viết tắt </a:t>
            </a:r>
            <a:r>
              <a:rPr lang="nl-NL" sz="3600" i="1">
                <a:latin typeface="Arial" panose="020B0604020202020204" pitchFamily="34" charset="0"/>
                <a:ea typeface="Calibri" panose="020F0502020204030204" pitchFamily="34" charset="0"/>
                <a:cs typeface="Arial" panose="020B0604020202020204" pitchFamily="34" charset="0"/>
              </a:rPr>
              <a:t>của “Vietnamese Good Agricultural Practices”</a:t>
            </a:r>
            <a:r>
              <a:rPr lang="nl-NL" sz="3600">
                <a:latin typeface="Arial" panose="020B0604020202020204" pitchFamily="34" charset="0"/>
                <a:ea typeface="Calibri" panose="020F0502020204030204" pitchFamily="34" charset="0"/>
                <a:cs typeface="Arial" panose="020B0604020202020204" pitchFamily="34" charset="0"/>
              </a:rPr>
              <a:t> - thực hành sản xuất nông nghiệp tốt ở Việt Nam.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2838450" y="1151325"/>
            <a:ext cx="12611100" cy="1858575"/>
            <a:chOff x="2438400" y="1122677"/>
            <a:chExt cx="12611100" cy="1858575"/>
          </a:xfrm>
        </p:grpSpPr>
        <p:sp>
          <p:nvSpPr>
            <p:cNvPr id="20" name="TextBox 19"/>
            <p:cNvSpPr txBox="1"/>
            <p:nvPr/>
          </p:nvSpPr>
          <p:spPr>
            <a:xfrm>
              <a:off x="3878580" y="1174801"/>
              <a:ext cx="11170920" cy="1754326"/>
            </a:xfrm>
            <a:prstGeom prst="rect">
              <a:avLst/>
            </a:prstGeom>
            <a:noFill/>
          </p:spPr>
          <p:txBody>
            <a:bodyPr wrap="square" rtlCol="0">
              <a:spAutoFit/>
            </a:bodyPr>
            <a:lstStyle/>
            <a:p>
              <a:pPr algn="just">
                <a:lnSpc>
                  <a:spcPct val="150000"/>
                </a:lnSpc>
              </a:pPr>
              <a:r>
                <a:rPr lang="nl-NL" sz="3600" b="1" i="1">
                  <a:solidFill>
                    <a:srgbClr val="FF0000"/>
                  </a:solidFill>
                  <a:latin typeface="Arial" panose="020B0604020202020204" pitchFamily="34" charset="0"/>
                  <a:cs typeface="Arial" panose="020B0604020202020204" pitchFamily="34" charset="0"/>
                </a:rPr>
                <a:t>Nghiên cứu nội dung mục I SGK: </a:t>
              </a:r>
              <a:r>
                <a:rPr lang="nl-NL" sz="3600">
                  <a:latin typeface="Arial" panose="020B0604020202020204" pitchFamily="34" charset="0"/>
                  <a:cs typeface="Arial" panose="020B0604020202020204" pitchFamily="34" charset="0"/>
                </a:rPr>
                <a:t>Nêu khái niệm và ý nghĩa của tiêu chuẩn VietGAP.</a:t>
              </a:r>
              <a:endParaRPr lang="en-US" sz="3600">
                <a:latin typeface="Arial" panose="020B0604020202020204" pitchFamily="34" charset="0"/>
                <a:cs typeface="Arial" panose="020B0604020202020204" pitchFamily="34" charset="0"/>
              </a:endParaRPr>
            </a:p>
          </p:txBody>
        </p:sp>
        <p:pic>
          <p:nvPicPr>
            <p:cNvPr id="25" name="Picture 10"/>
            <p:cNvPicPr>
              <a:picLocks noChangeAspect="1"/>
            </p:cNvPicPr>
            <p:nvPr/>
          </p:nvPicPr>
          <p:blipFill>
            <a:blip r:embed="rId3"/>
            <a:srcRect/>
            <a:stretch>
              <a:fillRect/>
            </a:stretch>
          </p:blipFill>
          <p:spPr>
            <a:xfrm>
              <a:off x="2438400" y="1122677"/>
              <a:ext cx="1117910" cy="185857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7D38C"/>
        </a:solidFill>
        <a:effectLst/>
      </p:bgPr>
    </p:bg>
    <p:spTree>
      <p:nvGrpSpPr>
        <p:cNvPr id="1" name=""/>
        <p:cNvGrpSpPr/>
        <p:nvPr/>
      </p:nvGrpSpPr>
      <p:grpSpPr>
        <a:xfrm>
          <a:off x="0" y="0"/>
          <a:ext cx="0" cy="0"/>
          <a:chOff x="0" y="0"/>
          <a:chExt cx="0" cy="0"/>
        </a:xfrm>
      </p:grpSpPr>
      <p:grpSp>
        <p:nvGrpSpPr>
          <p:cNvPr id="14" name="Group 2"/>
          <p:cNvGrpSpPr/>
          <p:nvPr/>
        </p:nvGrpSpPr>
        <p:grpSpPr>
          <a:xfrm>
            <a:off x="381000" y="454914"/>
            <a:ext cx="17526000" cy="9377172"/>
            <a:chOff x="0" y="0"/>
            <a:chExt cx="2543102" cy="2469708"/>
          </a:xfrm>
        </p:grpSpPr>
        <p:sp>
          <p:nvSpPr>
            <p:cNvPr id="15"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6"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pic>
        <p:nvPicPr>
          <p:cNvPr id="3" name="Picture 2"/>
          <p:cNvPicPr>
            <a:picLocks noChangeAspect="1"/>
          </p:cNvPicPr>
          <p:nvPr/>
        </p:nvPicPr>
        <p:blipFill>
          <a:blip r:embed="rId2"/>
          <a:stretch>
            <a:fillRect/>
          </a:stretch>
        </p:blipFill>
        <p:spPr>
          <a:xfrm>
            <a:off x="1600200" y="4100036"/>
            <a:ext cx="8001000" cy="5310664"/>
          </a:xfrm>
          <a:prstGeom prst="rect">
            <a:avLst/>
          </a:prstGeom>
          <a:effectLst>
            <a:outerShdw blurRad="50800" dist="38100" dir="2700000" algn="tl" rotWithShape="0">
              <a:prstClr val="black">
                <a:alpha val="40000"/>
              </a:prstClr>
            </a:outerShdw>
          </a:effectLst>
        </p:spPr>
      </p:pic>
      <p:sp>
        <p:nvSpPr>
          <p:cNvPr id="4" name="Rounded Rectangle 3"/>
          <p:cNvSpPr/>
          <p:nvPr/>
        </p:nvSpPr>
        <p:spPr>
          <a:xfrm>
            <a:off x="800100" y="876300"/>
            <a:ext cx="16687800" cy="2819400"/>
          </a:xfrm>
          <a:prstGeom prst="roundRect">
            <a:avLst/>
          </a:prstGeom>
          <a:solidFill>
            <a:schemeClr val="bg1"/>
          </a:solidFill>
          <a:ln w="381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a:solidFill>
                  <a:srgbClr val="FF0000"/>
                </a:solidFill>
                <a:latin typeface="Arial" panose="020B0604020202020204" pitchFamily="34" charset="0"/>
                <a:cs typeface="Arial" panose="020B0604020202020204" pitchFamily="34" charset="0"/>
              </a:rPr>
              <a:t>“VietGAP chăn nuôi” </a:t>
            </a:r>
            <a:r>
              <a:rPr lang="nl-NL" sz="3600">
                <a:solidFill>
                  <a:schemeClr val="tx1"/>
                </a:solidFill>
                <a:latin typeface="Arial" panose="020B0604020202020204" pitchFamily="34" charset="0"/>
                <a:cs typeface="Arial" panose="020B0604020202020204" pitchFamily="34" charset="0"/>
              </a:rPr>
              <a:t>hay </a:t>
            </a:r>
            <a:r>
              <a:rPr lang="nl-NL" sz="3600" b="1">
                <a:solidFill>
                  <a:srgbClr val="FF0000"/>
                </a:solidFill>
                <a:latin typeface="Arial" panose="020B0604020202020204" pitchFamily="34" charset="0"/>
                <a:cs typeface="Arial" panose="020B0604020202020204" pitchFamily="34" charset="0"/>
              </a:rPr>
              <a:t>“VietGAHP” </a:t>
            </a:r>
            <a:r>
              <a:rPr lang="nl-NL" sz="3600">
                <a:solidFill>
                  <a:schemeClr val="tx1"/>
                </a:solidFill>
                <a:latin typeface="Arial" panose="020B0604020202020204" pitchFamily="34" charset="0"/>
                <a:cs typeface="Arial" panose="020B0604020202020204" pitchFamily="34" charset="0"/>
              </a:rPr>
              <a:t>là quy trình thực hành chăn nuôi tốt tại Việt Nam, nhằm đảm bảo chất lượng, an toàn thực phẩm, lợi ích cho người sản xuất và tiêu dùng, bảo vệ môi trường và truy xuất nguồn gốc sản phẩm.</a:t>
            </a:r>
            <a:endParaRPr lang="en-US" sz="360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10058400" y="5878205"/>
            <a:ext cx="6705600" cy="175432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600" i="1">
                <a:latin typeface="Arial" panose="020B0604020202020204" pitchFamily="34" charset="0"/>
                <a:cs typeface="Arial" panose="020B0604020202020204" pitchFamily="34" charset="0"/>
              </a:rPr>
              <a:t>Một trang trại nuôi lợn theo tiêu chuẩn VietGAP</a:t>
            </a:r>
          </a:p>
        </p:txBody>
      </p:sp>
    </p:spTree>
    <p:extLst>
      <p:ext uri="{BB962C8B-B14F-4D97-AF65-F5344CB8AC3E}">
        <p14:creationId xmlns:p14="http://schemas.microsoft.com/office/powerpoint/2010/main" val="3428923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D38C"/>
        </a:solidFill>
        <a:effectLst/>
      </p:bgPr>
    </p:bg>
    <p:spTree>
      <p:nvGrpSpPr>
        <p:cNvPr id="1" name=""/>
        <p:cNvGrpSpPr/>
        <p:nvPr/>
      </p:nvGrpSpPr>
      <p:grpSpPr>
        <a:xfrm>
          <a:off x="0" y="0"/>
          <a:ext cx="0" cy="0"/>
          <a:chOff x="0" y="0"/>
          <a:chExt cx="0" cy="0"/>
        </a:xfrm>
      </p:grpSpPr>
      <p:grpSp>
        <p:nvGrpSpPr>
          <p:cNvPr id="14" name="Group 2"/>
          <p:cNvGrpSpPr/>
          <p:nvPr/>
        </p:nvGrpSpPr>
        <p:grpSpPr>
          <a:xfrm>
            <a:off x="381000" y="454914"/>
            <a:ext cx="17526000" cy="9377172"/>
            <a:chOff x="0" y="0"/>
            <a:chExt cx="2543102" cy="2469708"/>
          </a:xfrm>
        </p:grpSpPr>
        <p:sp>
          <p:nvSpPr>
            <p:cNvPr id="15"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16"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6"/>
          <p:cNvGrpSpPr/>
          <p:nvPr/>
        </p:nvGrpSpPr>
        <p:grpSpPr>
          <a:xfrm>
            <a:off x="838200" y="883680"/>
            <a:ext cx="7239000" cy="1034142"/>
            <a:chOff x="914400" y="364624"/>
            <a:chExt cx="7239000" cy="1034142"/>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64624"/>
              <a:ext cx="1447800" cy="1034142"/>
            </a:xfrm>
            <a:prstGeom prst="rect">
              <a:avLst/>
            </a:prstGeom>
          </p:spPr>
        </p:pic>
        <p:sp>
          <p:nvSpPr>
            <p:cNvPr id="19" name="TextBox 18"/>
            <p:cNvSpPr txBox="1"/>
            <p:nvPr/>
          </p:nvSpPr>
          <p:spPr>
            <a:xfrm>
              <a:off x="2590800" y="512363"/>
              <a:ext cx="5562600" cy="738664"/>
            </a:xfrm>
            <a:prstGeom prst="rect">
              <a:avLst/>
            </a:prstGeom>
            <a:noFill/>
          </p:spPr>
          <p:txBody>
            <a:bodyPr wrap="square" rtlCol="0">
              <a:spAutoFit/>
            </a:bodyPr>
            <a:lstStyle/>
            <a:p>
              <a:r>
                <a:rPr lang="en-US" sz="4200" b="1">
                  <a:solidFill>
                    <a:schemeClr val="tx2">
                      <a:lumMod val="75000"/>
                    </a:schemeClr>
                  </a:solidFill>
                  <a:latin typeface="Arial" panose="020B0604020202020204" pitchFamily="34" charset="0"/>
                  <a:cs typeface="Arial" panose="020B0604020202020204" pitchFamily="34" charset="0"/>
                </a:rPr>
                <a:t>Thảo luận nhóm đôi</a:t>
              </a:r>
              <a:endParaRPr lang="en-US" sz="4200" b="1" dirty="0">
                <a:solidFill>
                  <a:schemeClr val="tx2">
                    <a:lumMod val="75000"/>
                  </a:schemeClr>
                </a:solidFill>
                <a:latin typeface="Arial" panose="020B0604020202020204" pitchFamily="34" charset="0"/>
                <a:cs typeface="Arial" panose="020B0604020202020204" pitchFamily="34" charset="0"/>
              </a:endParaRPr>
            </a:p>
          </p:txBody>
        </p:sp>
      </p:grpSp>
      <p:sp>
        <p:nvSpPr>
          <p:cNvPr id="20" name="TextBox 19"/>
          <p:cNvSpPr txBox="1"/>
          <p:nvPr/>
        </p:nvSpPr>
        <p:spPr>
          <a:xfrm>
            <a:off x="1409700" y="2044029"/>
            <a:ext cx="15468600" cy="1651671"/>
          </a:xfrm>
          <a:prstGeom prst="rect">
            <a:avLst/>
          </a:prstGeom>
          <a:noFill/>
        </p:spPr>
        <p:txBody>
          <a:bodyPr wrap="square" rtlCol="0">
            <a:spAutoFit/>
          </a:bodyPr>
          <a:lstStyle/>
          <a:p>
            <a:pPr algn="ctr">
              <a:lnSpc>
                <a:spcPct val="150000"/>
              </a:lnSpc>
            </a:pPr>
            <a:r>
              <a:rPr lang="nl-NL" sz="3600" b="1" i="1">
                <a:solidFill>
                  <a:srgbClr val="FF0000"/>
                </a:solidFill>
                <a:latin typeface="Arial" panose="020B0604020202020204" pitchFamily="34" charset="0"/>
                <a:cs typeface="Arial" panose="020B0604020202020204" pitchFamily="34" charset="0"/>
              </a:rPr>
              <a:t>Khám phá mục I SGK trang 92:</a:t>
            </a:r>
            <a:r>
              <a:rPr lang="en-US" sz="3600" i="1">
                <a:solidFill>
                  <a:srgbClr val="FF0000"/>
                </a:solidFill>
                <a:latin typeface="Arial" panose="020B0604020202020204" pitchFamily="34" charset="0"/>
                <a:cs typeface="Arial" panose="020B0604020202020204" pitchFamily="34" charset="0"/>
              </a:rPr>
              <a:t> </a:t>
            </a:r>
            <a:r>
              <a:rPr lang="nl-NL" sz="3600">
                <a:latin typeface="Arial" panose="020B0604020202020204" pitchFamily="34" charset="0"/>
                <a:cs typeface="Arial" panose="020B0604020202020204" pitchFamily="34" charset="0"/>
              </a:rPr>
              <a:t>Em hãy cho biết lợi ích của </a:t>
            </a:r>
          </a:p>
          <a:p>
            <a:pPr algn="ctr">
              <a:lnSpc>
                <a:spcPct val="150000"/>
              </a:lnSpc>
            </a:pPr>
            <a:r>
              <a:rPr lang="nl-NL" sz="3600">
                <a:latin typeface="Arial" panose="020B0604020202020204" pitchFamily="34" charset="0"/>
                <a:cs typeface="Arial" panose="020B0604020202020204" pitchFamily="34" charset="0"/>
              </a:rPr>
              <a:t>chăn nuôi theo tiêu chuẩn VietGAP.</a:t>
            </a:r>
            <a:endParaRPr lang="en-US" sz="3600">
              <a:latin typeface="Arial" panose="020B0604020202020204" pitchFamily="34" charset="0"/>
              <a:cs typeface="Arial" panose="020B0604020202020204" pitchFamily="34" charset="0"/>
            </a:endParaRPr>
          </a:p>
        </p:txBody>
      </p:sp>
      <p:sp>
        <p:nvSpPr>
          <p:cNvPr id="11" name="Rounded Rectangle 10"/>
          <p:cNvSpPr/>
          <p:nvPr/>
        </p:nvSpPr>
        <p:spPr>
          <a:xfrm>
            <a:off x="838200" y="4298554"/>
            <a:ext cx="5867392" cy="487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Đảm bảo vật nuôi </a:t>
            </a:r>
          </a:p>
          <a:p>
            <a:pPr algn="ctr">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được nuôi dưỡng để đạt được các yêu cầu về chất lượng, an toàn vệ sinh thực phẩm.</a:t>
            </a:r>
            <a:endParaRPr lang="en-US" sz="2800">
              <a:latin typeface="Arial" panose="020B0604020202020204" pitchFamily="34" charset="0"/>
              <a:ea typeface="Calibri" panose="020F0502020204030204" pitchFamily="34" charset="0"/>
              <a:cs typeface="Arial" panose="020B0604020202020204" pitchFamily="34" charset="0"/>
            </a:endParaRPr>
          </a:p>
        </p:txBody>
      </p:sp>
      <p:sp>
        <p:nvSpPr>
          <p:cNvPr id="22" name="Rounded Rectangle 21"/>
          <p:cNvSpPr/>
          <p:nvPr/>
        </p:nvSpPr>
        <p:spPr>
          <a:xfrm>
            <a:off x="12420615" y="4298554"/>
            <a:ext cx="4953000" cy="487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Bảo vệ môi trường và truy xuất nguồn gốc sản phẩm.</a:t>
            </a:r>
            <a:endParaRPr lang="en-US" sz="3600">
              <a:latin typeface="Arial" panose="020B0604020202020204" pitchFamily="34" charset="0"/>
              <a:cs typeface="Arial" panose="020B0604020202020204" pitchFamily="34" charset="0"/>
            </a:endParaRPr>
          </a:p>
        </p:txBody>
      </p:sp>
      <p:sp>
        <p:nvSpPr>
          <p:cNvPr id="13" name="Rounded Rectangle 12"/>
          <p:cNvSpPr/>
          <p:nvPr/>
        </p:nvSpPr>
        <p:spPr>
          <a:xfrm>
            <a:off x="7086600" y="4298554"/>
            <a:ext cx="4953007" cy="4876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Đảm bảo phúc lợi xã hội, sức khỏe người sản xuất và người tiêu dùng.</a:t>
            </a:r>
            <a:endParaRPr lang="en-US" sz="2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15316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edge">
                                      <p:cBhvr>
                                        <p:cTn id="18" dur="500"/>
                                        <p:tgtEl>
                                          <p:spTgt spid="11"/>
                                        </p:tgtEl>
                                      </p:cBhvr>
                                    </p:animEffect>
                                  </p:childTnLst>
                                </p:cTn>
                              </p:par>
                            </p:childTnLst>
                          </p:cTn>
                        </p:par>
                        <p:par>
                          <p:cTn id="19" fill="hold">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edge">
                                      <p:cBhvr>
                                        <p:cTn id="22" dur="500"/>
                                        <p:tgtEl>
                                          <p:spTgt spid="13"/>
                                        </p:tgtEl>
                                      </p:cBhvr>
                                    </p:animEffect>
                                  </p:childTnLst>
                                </p:cTn>
                              </p:par>
                            </p:childTnLst>
                          </p:cTn>
                        </p:par>
                        <p:par>
                          <p:cTn id="23" fill="hold">
                            <p:stCondLst>
                              <p:cond delay="1000"/>
                            </p:stCondLst>
                            <p:childTnLst>
                              <p:par>
                                <p:cTn id="24" presetID="2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edg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P spid="2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8C8C"/>
        </a:solidFill>
        <a:effectLst/>
      </p:bgPr>
    </p:bg>
    <p:spTree>
      <p:nvGrpSpPr>
        <p:cNvPr id="1" name=""/>
        <p:cNvGrpSpPr/>
        <p:nvPr/>
      </p:nvGrpSpPr>
      <p:grpSpPr>
        <a:xfrm>
          <a:off x="0" y="0"/>
          <a:ext cx="0" cy="0"/>
          <a:chOff x="0" y="0"/>
          <a:chExt cx="0" cy="0"/>
        </a:xfrm>
      </p:grpSpPr>
      <p:grpSp>
        <p:nvGrpSpPr>
          <p:cNvPr id="2" name="Group 2"/>
          <p:cNvGrpSpPr/>
          <p:nvPr/>
        </p:nvGrpSpPr>
        <p:grpSpPr>
          <a:xfrm>
            <a:off x="533400" y="454914"/>
            <a:ext cx="17221200" cy="9377172"/>
            <a:chOff x="0" y="0"/>
            <a:chExt cx="2543102" cy="2469708"/>
          </a:xfrm>
        </p:grpSpPr>
        <p:sp>
          <p:nvSpPr>
            <p:cNvPr id="3" name="Freeform 3"/>
            <p:cNvSpPr/>
            <p:nvPr/>
          </p:nvSpPr>
          <p:spPr>
            <a:xfrm>
              <a:off x="0" y="0"/>
              <a:ext cx="2543103" cy="2469708"/>
            </a:xfrm>
            <a:custGeom>
              <a:avLst/>
              <a:gdLst/>
              <a:ahLst/>
              <a:cxnLst/>
              <a:rect l="l" t="t" r="r" b="b"/>
              <a:pathLst>
                <a:path w="2543103" h="2469708">
                  <a:moveTo>
                    <a:pt x="0" y="0"/>
                  </a:moveTo>
                  <a:lnTo>
                    <a:pt x="2543103" y="0"/>
                  </a:lnTo>
                  <a:lnTo>
                    <a:pt x="2543103" y="2469708"/>
                  </a:lnTo>
                  <a:lnTo>
                    <a:pt x="0" y="2469708"/>
                  </a:lnTo>
                  <a:close/>
                </a:path>
              </a:pathLst>
            </a:custGeom>
            <a:solidFill>
              <a:srgbClr val="FFFFFF"/>
            </a:solidFill>
          </p:spPr>
          <p:txBody>
            <a:bodyPr/>
            <a:lstStyle/>
            <a:p>
              <a:endParaRPr lang="en-US"/>
            </a:p>
          </p:txBody>
        </p:sp>
        <p:sp>
          <p:nvSpPr>
            <p:cNvPr id="4" name="TextBox 4"/>
            <p:cNvSpPr txBox="1"/>
            <p:nvPr/>
          </p:nvSpPr>
          <p:spPr>
            <a:xfrm>
              <a:off x="0" y="-38100"/>
              <a:ext cx="2543102" cy="2507808"/>
            </a:xfrm>
            <a:prstGeom prst="rect">
              <a:avLst/>
            </a:prstGeom>
          </p:spPr>
          <p:txBody>
            <a:bodyPr lIns="50800" tIns="50800" rIns="50800" bIns="50800" rtlCol="0" anchor="ctr"/>
            <a:lstStyle/>
            <a:p>
              <a:pPr algn="ctr">
                <a:lnSpc>
                  <a:spcPts val="2659"/>
                </a:lnSpc>
                <a:spcBef>
                  <a:spcPct val="0"/>
                </a:spcBef>
              </a:pPr>
              <a:endParaRPr/>
            </a:p>
          </p:txBody>
        </p:sp>
      </p:grpSp>
      <p:sp>
        <p:nvSpPr>
          <p:cNvPr id="11" name="Rectangle 10"/>
          <p:cNvSpPr/>
          <p:nvPr/>
        </p:nvSpPr>
        <p:spPr>
          <a:xfrm>
            <a:off x="2203869" y="1104900"/>
            <a:ext cx="13880261" cy="3554819"/>
          </a:xfrm>
          <a:prstGeom prst="rect">
            <a:avLst/>
          </a:prstGeom>
        </p:spPr>
        <p:txBody>
          <a:bodyPr wrap="square">
            <a:spAutoFit/>
          </a:bodyPr>
          <a:lstStyle/>
          <a:p>
            <a:pPr algn="ctr">
              <a:lnSpc>
                <a:spcPct val="150000"/>
              </a:lnSpc>
              <a:spcBef>
                <a:spcPts val="100"/>
              </a:spcBef>
              <a:spcAft>
                <a:spcPts val="100"/>
              </a:spcAft>
            </a:pPr>
            <a:r>
              <a:rPr lang="en-US" sz="7500" b="1">
                <a:solidFill>
                  <a:srgbClr val="000000"/>
                </a:solidFill>
                <a:latin typeface="Arial" panose="020B0604020202020204" pitchFamily="34" charset="0"/>
                <a:ea typeface="Times New Roman" panose="02020603050405020304" pitchFamily="18" charset="0"/>
                <a:cs typeface="Arial" panose="020B0604020202020204" pitchFamily="34" charset="0"/>
              </a:rPr>
              <a:t>II. QUY TRÌNH CHĂN NUÔI THEO TIÊU CHUẨN VIETGAP</a:t>
            </a:r>
            <a:endParaRPr lang="en-US" sz="7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Freeform 3"/>
          <p:cNvSpPr/>
          <p:nvPr/>
        </p:nvSpPr>
        <p:spPr>
          <a:xfrm>
            <a:off x="12725400" y="5981700"/>
            <a:ext cx="4861560" cy="4103416"/>
          </a:xfrm>
          <a:custGeom>
            <a:avLst/>
            <a:gdLst/>
            <a:ahLst/>
            <a:cxnLst/>
            <a:rect l="l" t="t" r="r" b="b"/>
            <a:pathLst>
              <a:path w="4957590" h="4114800">
                <a:moveTo>
                  <a:pt x="0" y="0"/>
                </a:moveTo>
                <a:lnTo>
                  <a:pt x="4957591" y="0"/>
                </a:lnTo>
                <a:lnTo>
                  <a:pt x="495759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4"/>
          <p:cNvSpPr/>
          <p:nvPr/>
        </p:nvSpPr>
        <p:spPr>
          <a:xfrm>
            <a:off x="1295400" y="5255514"/>
            <a:ext cx="5105400" cy="4688586"/>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1715</Words>
  <PresentationFormat>Custom</PresentationFormat>
  <Paragraphs>124</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Wingdings</vt:lpstr>
      <vt:lpstr>Calibri</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2024-01-28T15:19:06Z</dcterms:created>
  <dcterms:modified xsi:type="dcterms:W3CDTF">2024-01-28T15:19:15Z</dcterms:modified>
  <dc:identifier/>
</cp:coreProperties>
</file>