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68" r:id="rId2"/>
    <p:sldId id="256" r:id="rId3"/>
    <p:sldId id="302" r:id="rId4"/>
    <p:sldId id="332" r:id="rId5"/>
    <p:sldId id="339" r:id="rId6"/>
    <p:sldId id="344" r:id="rId7"/>
    <p:sldId id="345" r:id="rId8"/>
    <p:sldId id="347" r:id="rId9"/>
    <p:sldId id="358" r:id="rId10"/>
    <p:sldId id="359" r:id="rId11"/>
    <p:sldId id="348" r:id="rId12"/>
    <p:sldId id="364" r:id="rId13"/>
    <p:sldId id="360" r:id="rId14"/>
    <p:sldId id="361" r:id="rId15"/>
    <p:sldId id="366" r:id="rId16"/>
    <p:sldId id="356" r:id="rId17"/>
    <p:sldId id="367" r:id="rId18"/>
    <p:sldId id="357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7192A9"/>
    <a:srgbClr val="FBCDCD"/>
    <a:srgbClr val="EF4B66"/>
    <a:srgbClr val="D8E5E5"/>
    <a:srgbClr val="F37D91"/>
    <a:srgbClr val="F7A5A5"/>
    <a:srgbClr val="F3F6F6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21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81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84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24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76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13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2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5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25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59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88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1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4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0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3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6.mp3"/><Relationship Id="rId11" Type="http://schemas.microsoft.com/office/2007/relationships/media" Target="../media/media3.mp3"/><Relationship Id="rId5" Type="http://schemas.microsoft.com/office/2007/relationships/media" Target="../media/media6.mp3"/><Relationship Id="rId15" Type="http://schemas.openxmlformats.org/officeDocument/2006/relationships/image" Target="../media/image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6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0" y="1117093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platform </a:t>
            </a:r>
            <a:r>
              <a:rPr lang="en-US" sz="6000" b="1" smtClean="0">
                <a:solidFill>
                  <a:srgbClr val="AD4F0F"/>
                </a:solidFill>
              </a:rPr>
              <a:t>(n</a:t>
            </a:r>
            <a:r>
              <a:rPr lang="en-US" sz="6000" b="1" smtClean="0">
                <a:solidFill>
                  <a:srgbClr val="AD4F0F"/>
                </a:solidFill>
                <a:cs typeface="Calibri" panose="020F0502020204030204" pitchFamily="34" charset="0"/>
              </a:rPr>
              <a:t>) 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92634" y="4611146"/>
            <a:ext cx="2872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nền tảng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34858" y="3192840"/>
            <a:ext cx="31876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/ˈplætfɔːm/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869" r="10386"/>
          <a:stretch/>
        </p:blipFill>
        <p:spPr>
          <a:xfrm>
            <a:off x="5451768" y="1579326"/>
            <a:ext cx="6655777" cy="5129530"/>
          </a:xfrm>
          <a:prstGeom prst="rect">
            <a:avLst/>
          </a:prstGeom>
        </p:spPr>
      </p:pic>
      <p:pic>
        <p:nvPicPr>
          <p:cNvPr id="3" name="platfor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012" y="3289396"/>
            <a:ext cx="637884" cy="6378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5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49208" y="1203451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</a:t>
            </a:r>
            <a:r>
              <a:rPr lang="en-US" sz="8000" b="1" dirty="0" smtClean="0">
                <a:solidFill>
                  <a:srgbClr val="AD4F0F"/>
                </a:solidFill>
              </a:rPr>
              <a:t>heating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(n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77" y="4436706"/>
            <a:ext cx="4897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gian lận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451719" y="3060759"/>
            <a:ext cx="21435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/tʃiːtɪŋ/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084" y="1597199"/>
            <a:ext cx="6741355" cy="5062144"/>
          </a:xfrm>
          <a:prstGeom prst="rect">
            <a:avLst/>
          </a:prstGeom>
        </p:spPr>
      </p:pic>
      <p:pic>
        <p:nvPicPr>
          <p:cNvPr id="3" name="cheat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1312" y="3130976"/>
            <a:ext cx="690564" cy="6905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718395"/>
              </p:ext>
            </p:extLst>
          </p:nvPr>
        </p:nvGraphicFramePr>
        <p:xfrm>
          <a:off x="1410123" y="1272290"/>
          <a:ext cx="10147527" cy="506611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56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6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5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727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biometrics (n)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baɪəʊˈmetrɪks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khoa học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sinh trắc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truancy (n)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truːənsi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0" smtClean="0">
                          <a:latin typeface="+mn-lt"/>
                        </a:rPr>
                        <a:t>trốn học, nghỉ học không phép</a:t>
                      </a:r>
                      <a:endParaRPr lang="en-US" sz="2800" b="0" dirty="0">
                        <a:latin typeface="+mn-lt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nanolearning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/’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nænəʊlɜːnɪŋ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học thông qua những nội dung ngắn gọn, cô đọng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407949514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effortless(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adj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efətləs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0" baseline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cần nhiều nỗ lực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93539586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platform(v) 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nền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tảng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60274038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cheating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 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tʃiːtɪŋ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gian lận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455247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biometric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3174" y="1931713"/>
            <a:ext cx="663221" cy="663221"/>
          </a:xfrm>
          <a:prstGeom prst="rect">
            <a:avLst/>
          </a:prstGeom>
        </p:spPr>
      </p:pic>
      <p:pic>
        <p:nvPicPr>
          <p:cNvPr id="21" name="truanc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3174" y="2594934"/>
            <a:ext cx="628453" cy="628453"/>
          </a:xfrm>
          <a:prstGeom prst="rect">
            <a:avLst/>
          </a:prstGeom>
        </p:spPr>
      </p:pic>
      <p:pic>
        <p:nvPicPr>
          <p:cNvPr id="22" name="cheati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5029" y="5695026"/>
            <a:ext cx="659509" cy="659509"/>
          </a:xfrm>
          <a:prstGeom prst="rect">
            <a:avLst/>
          </a:prstGeom>
        </p:spPr>
      </p:pic>
      <p:pic>
        <p:nvPicPr>
          <p:cNvPr id="23" name="effortles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0378" y="4302304"/>
            <a:ext cx="650357" cy="650357"/>
          </a:xfrm>
          <a:prstGeom prst="rect">
            <a:avLst/>
          </a:prstGeom>
        </p:spPr>
      </p:pic>
      <p:pic>
        <p:nvPicPr>
          <p:cNvPr id="24" name="platfor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14698" y="5039965"/>
            <a:ext cx="637884" cy="637884"/>
          </a:xfrm>
          <a:prstGeom prst="rect">
            <a:avLst/>
          </a:prstGeom>
        </p:spPr>
      </p:pic>
      <p:pic>
        <p:nvPicPr>
          <p:cNvPr id="25" name="nanolearning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0378" y="3485612"/>
            <a:ext cx="679768" cy="6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1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2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93783" y="11229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6568" y="10016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49174" y="1161698"/>
            <a:ext cx="871579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texts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 (Biometrics) or N (</a:t>
            </a:r>
            <a:r>
              <a:rPr lang="en-US" sz="2600" b="1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Nanolearning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946009"/>
              </p:ext>
            </p:extLst>
          </p:nvPr>
        </p:nvGraphicFramePr>
        <p:xfrm>
          <a:off x="281354" y="1797936"/>
          <a:ext cx="11224356" cy="4829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3568">
                  <a:extLst>
                    <a:ext uri="{9D8B030D-6E8A-4147-A177-3AD203B41FA5}">
                      <a16:colId xmlns:a16="http://schemas.microsoft.com/office/drawing/2014/main" val="1646579974"/>
                    </a:ext>
                  </a:extLst>
                </a:gridCol>
                <a:gridCol w="1126124">
                  <a:extLst>
                    <a:ext uri="{9D8B030D-6E8A-4147-A177-3AD203B41FA5}">
                      <a16:colId xmlns:a16="http://schemas.microsoft.com/office/drawing/2014/main" val="1026297588"/>
                    </a:ext>
                  </a:extLst>
                </a:gridCol>
                <a:gridCol w="1174664">
                  <a:extLst>
                    <a:ext uri="{9D8B030D-6E8A-4147-A177-3AD203B41FA5}">
                      <a16:colId xmlns:a16="http://schemas.microsoft.com/office/drawing/2014/main" val="3881161643"/>
                    </a:ext>
                  </a:extLst>
                </a:gridCol>
              </a:tblGrid>
              <a:tr h="5472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Benefits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650774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1.</a:t>
                      </a:r>
                      <a:r>
                        <a:rPr lang="en-US" sz="3200" b="1" baseline="0" dirty="0" smtClean="0">
                          <a:solidFill>
                            <a:srgbClr val="F26649"/>
                          </a:solidFill>
                        </a:rPr>
                        <a:t> </a:t>
                      </a:r>
                      <a:r>
                        <a:rPr lang="en-US" sz="3200" baseline="0" dirty="0" smtClean="0"/>
                        <a:t>It makes learning effortless.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034722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2. </a:t>
                      </a:r>
                      <a:r>
                        <a:rPr lang="en-US" sz="3200" dirty="0" smtClean="0"/>
                        <a:t>It checks students’ understanding of the lessons.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771902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3. </a:t>
                      </a:r>
                      <a:r>
                        <a:rPr lang="en-US" sz="3200" smtClean="0"/>
                        <a:t>Students</a:t>
                      </a:r>
                      <a:r>
                        <a:rPr lang="en-US" sz="3200" baseline="0" smtClean="0"/>
                        <a:t> use </a:t>
                      </a:r>
                      <a:r>
                        <a:rPr lang="en-US" sz="3200" baseline="0" dirty="0" smtClean="0"/>
                        <a:t>it when they borrow books and equipment.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26458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4. </a:t>
                      </a:r>
                      <a:r>
                        <a:rPr lang="en-US" sz="3200" dirty="0" smtClean="0"/>
                        <a:t>It helps increase students’ learning attention.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79174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5. </a:t>
                      </a:r>
                      <a:r>
                        <a:rPr lang="en-US" sz="3200" dirty="0" smtClean="0"/>
                        <a:t>It records students’ study activities </a:t>
                      </a:r>
                      <a:r>
                        <a:rPr lang="en-US" sz="3200" smtClean="0"/>
                        <a:t>and results.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47248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529" y="2366863"/>
            <a:ext cx="747042" cy="7470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529" y="3217770"/>
            <a:ext cx="747042" cy="7470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529" y="4053172"/>
            <a:ext cx="747042" cy="7470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702" y="5081442"/>
            <a:ext cx="747042" cy="7470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529" y="5854290"/>
            <a:ext cx="747042" cy="74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2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6198" y="1730131"/>
            <a:ext cx="11269345" cy="372537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9"/>
                </a:solidFill>
              </a:rPr>
              <a:t>1. </a:t>
            </a:r>
            <a:r>
              <a:rPr lang="en-US" sz="3200" dirty="0"/>
              <a:t>What does checking students’ attendance mean?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Checking </a:t>
            </a:r>
            <a:r>
              <a:rPr lang="en-US" sz="3200"/>
              <a:t>their </a:t>
            </a:r>
            <a:r>
              <a:rPr lang="en-US" sz="3200" smtClean="0"/>
              <a:t>presence.</a:t>
            </a:r>
            <a:r>
              <a:rPr lang="en-US" sz="3200"/>
              <a:t>	</a:t>
            </a:r>
            <a:endParaRPr lang="en-US" sz="320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dirty="0"/>
              <a:t>Scanning </a:t>
            </a:r>
            <a:r>
              <a:rPr lang="en-US" sz="3200"/>
              <a:t>their </a:t>
            </a:r>
            <a:r>
              <a:rPr lang="en-US" sz="3200" smtClean="0"/>
              <a:t>faces.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dirty="0"/>
              <a:t>Checking </a:t>
            </a:r>
            <a:r>
              <a:rPr lang="en-US" sz="3200"/>
              <a:t>their </a:t>
            </a:r>
            <a:r>
              <a:rPr lang="en-US" sz="3200" smtClean="0"/>
              <a:t>fingerprints.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15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9"/>
                </a:solidFill>
              </a:rPr>
              <a:t>2. </a:t>
            </a:r>
            <a:r>
              <a:rPr lang="en-US" sz="3200" dirty="0"/>
              <a:t>With </a:t>
            </a:r>
            <a:r>
              <a:rPr lang="en-US" sz="3200" dirty="0" err="1"/>
              <a:t>Nanolearning</a:t>
            </a:r>
            <a:r>
              <a:rPr lang="en-US" sz="3200" dirty="0"/>
              <a:t> </a:t>
            </a:r>
            <a:r>
              <a:rPr lang="en-US" sz="3200"/>
              <a:t>students </a:t>
            </a:r>
            <a:r>
              <a:rPr lang="en-US" sz="3200" smtClean="0"/>
              <a:t>can ______.</a:t>
            </a:r>
            <a:endParaRPr lang="en-US" sz="32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access </a:t>
            </a:r>
            <a:r>
              <a:rPr lang="en-US" sz="3200" dirty="0"/>
              <a:t>large amounts of information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B. </a:t>
            </a:r>
            <a:r>
              <a:rPr lang="en-US" sz="3200" smtClean="0"/>
              <a:t>improve </a:t>
            </a:r>
            <a:r>
              <a:rPr lang="en-US" sz="3200" dirty="0"/>
              <a:t>their learning quality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C. </a:t>
            </a:r>
            <a:r>
              <a:rPr lang="en-US" sz="3200" smtClean="0"/>
              <a:t>concentrate longer</a:t>
            </a:r>
            <a:endParaRPr lang="en-US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76198" y="112596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359" y="102224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8803" y="1139513"/>
            <a:ext cx="931457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texts again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choose the correct answer A, B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68817" y="2455531"/>
            <a:ext cx="483577" cy="4835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68816" y="5616844"/>
            <a:ext cx="483577" cy="4835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56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76198" y="112596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359" y="102224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8803" y="1139513"/>
            <a:ext cx="840809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198" y="1730131"/>
            <a:ext cx="10717823" cy="509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>
                <a:solidFill>
                  <a:srgbClr val="F26649"/>
                </a:solidFill>
              </a:rPr>
              <a:t>3.</a:t>
            </a:r>
            <a:r>
              <a:rPr lang="en-US" sz="3200"/>
              <a:t> What DOESN’T Nanolearning do?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Provide </a:t>
            </a:r>
            <a:r>
              <a:rPr lang="en-US" sz="3200" smtClean="0"/>
              <a:t>platform.</a:t>
            </a:r>
            <a:r>
              <a:rPr lang="en-US" sz="3200"/>
              <a:t>	</a:t>
            </a:r>
            <a:endParaRPr lang="en-US" sz="320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>
                <a:solidFill>
                  <a:srgbClr val="00B0F0"/>
                </a:solidFill>
              </a:rPr>
              <a:t>. </a:t>
            </a:r>
            <a:r>
              <a:rPr lang="en-US" sz="3200"/>
              <a:t>Report students’ </a:t>
            </a:r>
            <a:r>
              <a:rPr lang="en-US" sz="3200" smtClean="0"/>
              <a:t>results. </a:t>
            </a:r>
            <a:endParaRPr lang="en-US" sz="320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200" smtClean="0">
                <a:solidFill>
                  <a:srgbClr val="00B0F0"/>
                </a:solidFill>
              </a:rPr>
              <a:t>C.  </a:t>
            </a:r>
            <a:r>
              <a:rPr lang="en-US" sz="3200"/>
              <a:t>E</a:t>
            </a:r>
            <a:r>
              <a:rPr lang="en-US" sz="3200" smtClean="0"/>
              <a:t>ntertain students.</a:t>
            </a:r>
            <a:endParaRPr lang="en-US" sz="320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sz="1500"/>
          </a:p>
          <a:p>
            <a:pPr algn="just">
              <a:lnSpc>
                <a:spcPct val="120000"/>
              </a:lnSpc>
            </a:pPr>
            <a:r>
              <a:rPr lang="en-US" sz="3200" b="1">
                <a:solidFill>
                  <a:srgbClr val="F26649"/>
                </a:solidFill>
              </a:rPr>
              <a:t>4. </a:t>
            </a:r>
            <a:r>
              <a:rPr lang="en-US" sz="3200"/>
              <a:t>The texts are from______.</a:t>
            </a:r>
          </a:p>
          <a:p>
            <a:pPr algn="just">
              <a:lnSpc>
                <a:spcPct val="120000"/>
              </a:lnSpc>
            </a:pPr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/>
              <a:t>s</a:t>
            </a:r>
            <a:r>
              <a:rPr lang="en-US" sz="3200" smtClean="0"/>
              <a:t>cience </a:t>
            </a:r>
            <a:r>
              <a:rPr lang="en-US" sz="3200"/>
              <a:t>books			</a:t>
            </a:r>
            <a:endParaRPr lang="en-US" sz="3200" smtClean="0"/>
          </a:p>
          <a:p>
            <a:pPr algn="just">
              <a:lnSpc>
                <a:spcPct val="120000"/>
              </a:lnSpc>
            </a:pP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>
                <a:solidFill>
                  <a:srgbClr val="00B0F0"/>
                </a:solidFill>
              </a:rPr>
              <a:t>. </a:t>
            </a:r>
            <a:r>
              <a:rPr lang="en-US" sz="3200"/>
              <a:t>advertisements		</a:t>
            </a:r>
            <a:endParaRPr lang="en-US" sz="3200" smtClean="0"/>
          </a:p>
          <a:p>
            <a:pPr algn="just">
              <a:lnSpc>
                <a:spcPct val="120000"/>
              </a:lnSpc>
            </a:pP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>
                <a:solidFill>
                  <a:srgbClr val="00B0F0"/>
                </a:solidFill>
              </a:rPr>
              <a:t>. </a:t>
            </a:r>
            <a:r>
              <a:rPr lang="en-US" sz="3200"/>
              <a:t>manuals</a:t>
            </a:r>
            <a:endParaRPr lang="en-US" sz="3200" dirty="0"/>
          </a:p>
        </p:txBody>
      </p:sp>
      <p:sp>
        <p:nvSpPr>
          <p:cNvPr id="15" name="Oval 14"/>
          <p:cNvSpPr/>
          <p:nvPr/>
        </p:nvSpPr>
        <p:spPr>
          <a:xfrm>
            <a:off x="576198" y="3616115"/>
            <a:ext cx="483577" cy="4835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68816" y="5616844"/>
            <a:ext cx="483577" cy="4835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3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3623"/>
          <a:stretch/>
        </p:blipFill>
        <p:spPr>
          <a:xfrm>
            <a:off x="924682" y="1864796"/>
            <a:ext cx="3234080" cy="48650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46714"/>
          <a:stretch/>
        </p:blipFill>
        <p:spPr>
          <a:xfrm>
            <a:off x="7419656" y="1829853"/>
            <a:ext cx="3715874" cy="486502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22077" y="11201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4862" y="9988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4682" y="998856"/>
            <a:ext cx="1088070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Discuss and match the questions in A with the answers in B, and then make a conversation about an invention.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85348" y="3042533"/>
            <a:ext cx="3653984" cy="17647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077311" y="2978126"/>
            <a:ext cx="3462021" cy="91365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951218" y="4630578"/>
            <a:ext cx="3588114" cy="74465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640220" y="3482305"/>
            <a:ext cx="3899112" cy="19698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635038" y="5452106"/>
            <a:ext cx="3908762" cy="36796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22077" y="11201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4862" y="9988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4682" y="998856"/>
            <a:ext cx="1088070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Discuss and match the questions in A with the answers in B, and then make a conversation about an invention.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0962" y="1414354"/>
            <a:ext cx="49913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</a:rPr>
              <a:t>A: What technology do you like?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</a:rPr>
              <a:t>B: I like </a:t>
            </a:r>
            <a:r>
              <a:rPr lang="en-US" sz="2800" smtClean="0">
                <a:solidFill>
                  <a:srgbClr val="7030A0"/>
                </a:solidFill>
              </a:rPr>
              <a:t>___________________.</a:t>
            </a:r>
            <a:endParaRPr lang="en-US" sz="280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</a:rPr>
              <a:t>A: Who invented it?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</a:rPr>
              <a:t>B: </a:t>
            </a:r>
            <a:r>
              <a:rPr lang="en-US" sz="2800" smtClean="0">
                <a:solidFill>
                  <a:srgbClr val="7030A0"/>
                </a:solidFill>
              </a:rPr>
              <a:t>_______________________.</a:t>
            </a:r>
            <a:endParaRPr lang="en-US" sz="280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</a:rPr>
              <a:t>A: When did he invent it?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</a:rPr>
              <a:t>B: In </a:t>
            </a:r>
            <a:r>
              <a:rPr lang="en-US" sz="2800" smtClean="0">
                <a:solidFill>
                  <a:srgbClr val="7030A0"/>
                </a:solidFill>
              </a:rPr>
              <a:t>_____________________.</a:t>
            </a:r>
            <a:endParaRPr lang="en-US" sz="280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</a:rPr>
              <a:t>A: How can it help us?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</a:rPr>
              <a:t>B: It can help us</a:t>
            </a:r>
            <a:r>
              <a:rPr lang="en-US" sz="2800" smtClean="0">
                <a:solidFill>
                  <a:srgbClr val="7030A0"/>
                </a:solidFill>
              </a:rPr>
              <a:t>_____________.</a:t>
            </a:r>
            <a:endParaRPr lang="en-US" sz="2800">
              <a:solidFill>
                <a:srgbClr val="7030A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681" r="1741" b="5368"/>
          <a:stretch/>
        </p:blipFill>
        <p:spPr>
          <a:xfrm>
            <a:off x="167055" y="2599409"/>
            <a:ext cx="6638192" cy="30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23412" y="12118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197" y="10905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26018" y="1131401"/>
            <a:ext cx="10086742" cy="12926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Ask and answer questions about a technology or an invention. Use the example in 4 as a cue. Then report your answers to the class.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23412" y="2649296"/>
            <a:ext cx="7829280" cy="3105190"/>
          </a:xfrm>
        </p:spPr>
        <p:txBody>
          <a:bodyPr/>
          <a:lstStyle/>
          <a:p>
            <a:r>
              <a:rPr lang="en-US" b="1" i="1" dirty="0" smtClean="0">
                <a:solidFill>
                  <a:srgbClr val="00B0F0"/>
                </a:solidFill>
              </a:rPr>
              <a:t>Example: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err="1" smtClean="0"/>
              <a:t>Mi</a:t>
            </a:r>
            <a:r>
              <a:rPr lang="en-US" sz="3200" dirty="0" smtClean="0"/>
              <a:t> likes biometrics. Alphonse Bertillon invented it in 1800s. It is a very important technology. We use it to …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381" y="3891170"/>
            <a:ext cx="2724539" cy="29668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357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72256" y="2101830"/>
            <a:ext cx="111611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Some new technologies that are applied at schools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Information about </a:t>
            </a:r>
            <a:r>
              <a:rPr lang="en-US" sz="3600" smtClean="0"/>
              <a:t>some </a:t>
            </a:r>
            <a:r>
              <a:rPr lang="en-US" sz="3600" smtClean="0"/>
              <a:t>inventions, </a:t>
            </a:r>
            <a:r>
              <a:rPr lang="en-US" sz="3600" dirty="0" smtClean="0"/>
              <a:t>technologies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353" y="462744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88178"/>
            <a:ext cx="4109022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50" y="1642753"/>
            <a:ext cx="1025326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01329" y="1839388"/>
            <a:ext cx="3160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</a:t>
            </a:r>
            <a:r>
              <a:rPr lang="en-US" sz="2800" b="1" dirty="0" smtClean="0">
                <a:solidFill>
                  <a:schemeClr val="bg1"/>
                </a:solidFill>
              </a:rPr>
              <a:t>5:  SKILLS 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7841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SCIENCE AND TECHNOLOGY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17329" y="100268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695" r="4686"/>
          <a:stretch/>
        </p:blipFill>
        <p:spPr>
          <a:xfrm>
            <a:off x="2974100" y="2704668"/>
            <a:ext cx="5991909" cy="36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9258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837" y="1998857"/>
            <a:ext cx="8149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dirty="0" smtClean="0"/>
              <a:t>Learn the new words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smtClean="0"/>
              <a:t>Do </a:t>
            </a:r>
            <a:r>
              <a:rPr lang="en-US" sz="3600" smtClean="0"/>
              <a:t>the exercises </a:t>
            </a:r>
            <a:r>
              <a:rPr lang="en-US" sz="3600" smtClean="0"/>
              <a:t>in the </a:t>
            </a:r>
            <a:r>
              <a:rPr lang="en-US" sz="3600" smtClean="0"/>
              <a:t>workbook.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07" y="2376097"/>
            <a:ext cx="4293670" cy="429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7801" y="2506113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01850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380683" cy="109696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814916"/>
            <a:ext cx="1380683" cy="120359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05075" y="4319232"/>
            <a:ext cx="1336505" cy="118974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5: </a:t>
            </a:r>
            <a:r>
              <a:rPr lang="en-US" sz="2000" b="1" smtClean="0">
                <a:solidFill>
                  <a:schemeClr val="bg1"/>
                </a:solidFill>
              </a:rPr>
              <a:t>SKILLS </a:t>
            </a:r>
            <a:r>
              <a:rPr lang="en-US" sz="2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23623" y="5508979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580310" y="1175557"/>
            <a:ext cx="6026415" cy="572702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80311" y="1918199"/>
            <a:ext cx="6026414" cy="1788558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technological applications in the pictures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- Vocabulary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teaching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Task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Read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tick B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(Biometrics) or N (</a:t>
            </a:r>
            <a:r>
              <a:rPr lang="en-US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Nanolearning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Task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Read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texts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again and choose the correct answer A, B, or C.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80309" y="3936948"/>
            <a:ext cx="6023523" cy="1366015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match the questions in A with the answers in B, and then make a conversation about an invention.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answer questions about a technology or an invention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 your answers to the class.</a:t>
            </a:r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80309" y="5533154"/>
            <a:ext cx="6023523" cy="555805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4922" y="7452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BRAINSTORMING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31764"/>
            <a:ext cx="10515600" cy="861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Name the technological applications your school uses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7" y="1755836"/>
            <a:ext cx="5523431" cy="472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46435" y="118282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9220" y="108018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1826" y="1148451"/>
            <a:ext cx="1002044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Name the technological applications in the pictures. Can they be used in schools?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3323" y="3607180"/>
            <a:ext cx="2393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e</a:t>
            </a:r>
            <a:r>
              <a:rPr lang="en-US" sz="3200" b="1" dirty="0" smtClean="0">
                <a:solidFill>
                  <a:srgbClr val="7030A0"/>
                </a:solidFill>
              </a:rPr>
              <a:t>ye-tracking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67672" y="3682495"/>
            <a:ext cx="3433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</a:t>
            </a:r>
            <a:r>
              <a:rPr lang="en-US" sz="3200" b="1" dirty="0" smtClean="0">
                <a:solidFill>
                  <a:srgbClr val="7030A0"/>
                </a:solidFill>
              </a:rPr>
              <a:t>ingerprint scanner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1843" y="6182998"/>
            <a:ext cx="3070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</a:t>
            </a:r>
            <a:r>
              <a:rPr lang="en-US" sz="3200" b="1" dirty="0" smtClean="0">
                <a:solidFill>
                  <a:srgbClr val="7030A0"/>
                </a:solidFill>
              </a:rPr>
              <a:t>ace recognition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0802"/>
          <a:stretch/>
        </p:blipFill>
        <p:spPr>
          <a:xfrm>
            <a:off x="1388003" y="1904146"/>
            <a:ext cx="3177976" cy="17783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50727"/>
          <a:stretch/>
        </p:blipFill>
        <p:spPr>
          <a:xfrm>
            <a:off x="7277698" y="1879714"/>
            <a:ext cx="3182819" cy="17783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49041" y="3625058"/>
            <a:ext cx="401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1. </a:t>
            </a:r>
            <a:r>
              <a:rPr lang="en-US" sz="3200" smtClean="0"/>
              <a:t>_______________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7018456" y="3682495"/>
            <a:ext cx="401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2. </a:t>
            </a:r>
            <a:r>
              <a:rPr lang="en-US" sz="3200" smtClean="0"/>
              <a:t>________________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099" t="2903" r="2766" b="4838"/>
          <a:stretch/>
        </p:blipFill>
        <p:spPr>
          <a:xfrm>
            <a:off x="2464044" y="4234265"/>
            <a:ext cx="6651381" cy="19611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53733" y="6172262"/>
            <a:ext cx="401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3. </a:t>
            </a:r>
            <a:r>
              <a:rPr lang="en-US" sz="3200" smtClean="0"/>
              <a:t>_______________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60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44215" y="874730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b</a:t>
            </a:r>
            <a:r>
              <a:rPr lang="en-US" sz="8000" b="1" dirty="0" smtClean="0">
                <a:solidFill>
                  <a:srgbClr val="AD4F0F"/>
                </a:solidFill>
              </a:rPr>
              <a:t>iometrics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077" y="4670790"/>
            <a:ext cx="4862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khoa </a:t>
            </a:r>
            <a:r>
              <a:rPr lang="en-US" sz="4800" dirty="0" err="1" smtClean="0"/>
              <a:t>học</a:t>
            </a:r>
            <a:r>
              <a:rPr lang="en-US" sz="4800" dirty="0" smtClean="0"/>
              <a:t> </a:t>
            </a:r>
            <a:r>
              <a:rPr lang="en-US" sz="4800" dirty="0" err="1" smtClean="0"/>
              <a:t>sinh</a:t>
            </a:r>
            <a:r>
              <a:rPr lang="en-US" sz="4800" dirty="0" smtClean="0"/>
              <a:t> </a:t>
            </a:r>
            <a:r>
              <a:rPr lang="en-US" sz="4800" dirty="0" err="1" smtClean="0"/>
              <a:t>trắc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734488" y="3223928"/>
            <a:ext cx="4549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baɪəʊˈ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metrɪks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6883" t="9048" r="7074" b="9709"/>
          <a:stretch/>
        </p:blipFill>
        <p:spPr>
          <a:xfrm>
            <a:off x="5503985" y="2214699"/>
            <a:ext cx="6339791" cy="4248831"/>
          </a:xfrm>
          <a:prstGeom prst="rect">
            <a:avLst/>
          </a:prstGeom>
        </p:spPr>
      </p:pic>
      <p:pic>
        <p:nvPicPr>
          <p:cNvPr id="3" name="biometric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466" y="3307815"/>
            <a:ext cx="663221" cy="663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6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452433" y="1090819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</a:t>
            </a:r>
            <a:r>
              <a:rPr lang="en-US" sz="8000" b="1" dirty="0" smtClean="0">
                <a:solidFill>
                  <a:srgbClr val="AD4F0F"/>
                </a:solidFill>
              </a:rPr>
              <a:t>ruancy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357" y="3947506"/>
            <a:ext cx="4163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trốn học, nghỉ học không phép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97216" y="2909913"/>
            <a:ext cx="28616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/ˈtruːənsi/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09" y="1748260"/>
            <a:ext cx="7457136" cy="4591342"/>
          </a:xfrm>
          <a:prstGeom prst="rect">
            <a:avLst/>
          </a:prstGeom>
        </p:spPr>
      </p:pic>
      <p:pic>
        <p:nvPicPr>
          <p:cNvPr id="5" name="truanc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315" y="2909913"/>
            <a:ext cx="749094" cy="7490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9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8009" y="955331"/>
            <a:ext cx="804019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nanolearning</a:t>
            </a:r>
            <a:r>
              <a:rPr lang="en-US" sz="4000" b="1" smtClean="0">
                <a:solidFill>
                  <a:srgbClr val="AD4F0F"/>
                </a:solidFill>
              </a:rPr>
              <a:t> </a:t>
            </a:r>
            <a:r>
              <a:rPr lang="en-US" sz="6000" b="1" smtClean="0">
                <a:solidFill>
                  <a:srgbClr val="AD4F0F"/>
                </a:solidFill>
              </a:rPr>
              <a:t>(</a:t>
            </a:r>
            <a:r>
              <a:rPr lang="en-US" sz="6000" b="1" dirty="0" smtClean="0">
                <a:solidFill>
                  <a:srgbClr val="AD4F0F"/>
                </a:solidFill>
              </a:rPr>
              <a:t>n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879" y="3143522"/>
            <a:ext cx="55543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/>
              <a:t>học thông qua những nội dung ngắn gọn, </a:t>
            </a:r>
            <a:r>
              <a:rPr lang="en-GB" sz="2800"/>
              <a:t>cô </a:t>
            </a:r>
            <a:r>
              <a:rPr lang="en-GB" sz="2800" smtClean="0"/>
              <a:t>đọng</a:t>
            </a:r>
          </a:p>
          <a:p>
            <a:pPr lvl="0" algn="ctr"/>
            <a:endParaRPr lang="en-US" sz="2800"/>
          </a:p>
          <a:p>
            <a:pPr lvl="0"/>
            <a:r>
              <a:rPr lang="en-US" sz="2400" i="1" smtClean="0"/>
              <a:t>(</a:t>
            </a:r>
            <a:r>
              <a:rPr lang="vi-VN" sz="2400" i="1" smtClean="0"/>
              <a:t>chương </a:t>
            </a:r>
            <a:r>
              <a:rPr lang="vi-VN" sz="2400" i="1" dirty="0" smtClean="0"/>
              <a:t>trình </a:t>
            </a:r>
            <a:r>
              <a:rPr lang="vi-VN" sz="2400" i="1" dirty="0"/>
              <a:t>cho phép người tham gia học một chủ đề nhất định </a:t>
            </a:r>
            <a:r>
              <a:rPr lang="vi-VN" sz="2400" i="1" dirty="0" smtClean="0"/>
              <a:t>trong </a:t>
            </a:r>
            <a:r>
              <a:rPr lang="vi-VN" sz="2400" i="1" dirty="0"/>
              <a:t>thời gian từ 2-10 phút thông qua việc sử dụng phương tiện điện tử và không tương tác với người hướng dẫn trong thời </a:t>
            </a:r>
            <a:r>
              <a:rPr lang="vi-VN" sz="2400" i="1"/>
              <a:t>gian </a:t>
            </a:r>
            <a:r>
              <a:rPr lang="vi-VN" sz="2400" i="1" smtClean="0"/>
              <a:t>thực</a:t>
            </a:r>
            <a:r>
              <a:rPr lang="en-US" sz="2400" i="1" smtClean="0"/>
              <a:t>)</a:t>
            </a:r>
            <a:endParaRPr lang="en-US" sz="2400" i="1" dirty="0"/>
          </a:p>
        </p:txBody>
      </p:sp>
      <p:sp>
        <p:nvSpPr>
          <p:cNvPr id="2" name="Rectangle 1"/>
          <p:cNvSpPr/>
          <p:nvPr/>
        </p:nvSpPr>
        <p:spPr>
          <a:xfrm>
            <a:off x="1604597" y="2209644"/>
            <a:ext cx="4115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/’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nænəʊlɜːnɪŋ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nanolear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7879" y="2343602"/>
            <a:ext cx="679768" cy="6797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4200" y="2628015"/>
            <a:ext cx="4767832" cy="305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7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12554" y="1068397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e</a:t>
            </a:r>
            <a:r>
              <a:rPr lang="en-US" sz="8000" b="1" dirty="0" smtClean="0">
                <a:solidFill>
                  <a:srgbClr val="AD4F0F"/>
                </a:solidFill>
              </a:rPr>
              <a:t>ffortless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</a:t>
            </a:r>
            <a:r>
              <a:rPr lang="en-US" sz="6000" b="1" dirty="0" err="1" smtClean="0">
                <a:solidFill>
                  <a:srgbClr val="AD4F0F"/>
                </a:solidFill>
              </a:rPr>
              <a:t>adj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8499" y="4454550"/>
            <a:ext cx="39090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không cần nhiều nỗ lực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783069" y="3119748"/>
            <a:ext cx="26199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/ˈefətləs/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effortl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6974" y="3210067"/>
            <a:ext cx="650357" cy="6503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2077" y="121886"/>
            <a:ext cx="41439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9300" y="2430128"/>
            <a:ext cx="6182995" cy="427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7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4506</TotalTime>
  <Words>746</Words>
  <PresentationFormat>Widescreen</PresentationFormat>
  <Paragraphs>160</Paragraphs>
  <Slides>21</Slides>
  <Notes>16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2023-09-19T10:13:50Z</dcterms:modified>
</cp:coreProperties>
</file>