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5"/>
  </p:notesMasterIdLst>
  <p:sldIdLst>
    <p:sldId id="301" r:id="rId3"/>
    <p:sldId id="327" r:id="rId4"/>
    <p:sldId id="321" r:id="rId5"/>
    <p:sldId id="304" r:id="rId6"/>
    <p:sldId id="305" r:id="rId7"/>
    <p:sldId id="306" r:id="rId8"/>
    <p:sldId id="307" r:id="rId9"/>
    <p:sldId id="309" r:id="rId10"/>
    <p:sldId id="312" r:id="rId11"/>
    <p:sldId id="313" r:id="rId12"/>
    <p:sldId id="308" r:id="rId13"/>
    <p:sldId id="314" r:id="rId14"/>
    <p:sldId id="315" r:id="rId15"/>
    <p:sldId id="316" r:id="rId16"/>
    <p:sldId id="317" r:id="rId17"/>
    <p:sldId id="320" r:id="rId18"/>
    <p:sldId id="322" r:id="rId19"/>
    <p:sldId id="323" r:id="rId20"/>
    <p:sldId id="324" r:id="rId21"/>
    <p:sldId id="325" r:id="rId22"/>
    <p:sldId id="326" r:id="rId23"/>
    <p:sldId id="328" r:id="rId24"/>
    <p:sldId id="329" r:id="rId25"/>
    <p:sldId id="330" r:id="rId26"/>
    <p:sldId id="331" r:id="rId27"/>
    <p:sldId id="332" r:id="rId28"/>
    <p:sldId id="333" r:id="rId29"/>
    <p:sldId id="334" r:id="rId30"/>
    <p:sldId id="335" r:id="rId31"/>
    <p:sldId id="336" r:id="rId32"/>
    <p:sldId id="337" r:id="rId33"/>
    <p:sldId id="338" r:id="rId34"/>
  </p:sldIdLst>
  <p:sldSz cx="24384000" cy="13716000"/>
  <p:notesSz cx="6858000" cy="9144000"/>
  <p:custDataLst>
    <p:tags r:id="rId3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F6B"/>
    <a:srgbClr val="3333FF"/>
    <a:srgbClr val="0000FF"/>
    <a:srgbClr val="135F82"/>
    <a:srgbClr val="FFA700"/>
    <a:srgbClr val="242452"/>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291" autoAdjust="0"/>
  </p:normalViewPr>
  <p:slideViewPr>
    <p:cSldViewPr>
      <p:cViewPr varScale="1">
        <p:scale>
          <a:sx n="39" d="100"/>
          <a:sy n="39" d="100"/>
        </p:scale>
        <p:origin x="254" y="7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982581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2253442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412896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324906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4163940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2260861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99328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208221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320792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238708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280681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4092326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335996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152139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105105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9/9/2021</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9/9/2021</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9/9/2021</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pic>
        <p:nvPicPr>
          <p:cNvPr id="34" name="Picture 33">
            <a:extLst>
              <a:ext uri="{FF2B5EF4-FFF2-40B4-BE49-F238E27FC236}">
                <a16:creationId xmlns:a16="http://schemas.microsoft.com/office/drawing/2014/main" id="{04C8E1A9-3E18-4F70-8732-3E72A25B755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2839064" y="155574"/>
            <a:ext cx="1371421" cy="1371602"/>
          </a:xfrm>
          <a:prstGeom prst="rect">
            <a:avLst/>
          </a:prstGeom>
        </p:spPr>
      </p:pic>
      <p:pic>
        <p:nvPicPr>
          <p:cNvPr id="35" name="Picture 3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266912" y="76200"/>
            <a:ext cx="1462850" cy="1461089"/>
          </a:xfrm>
          <a:prstGeom prst="rect">
            <a:avLst/>
          </a:prstGeom>
        </p:spPr>
      </p:pic>
      <p:grpSp>
        <p:nvGrpSpPr>
          <p:cNvPr id="38" name="Group 4"/>
          <p:cNvGrpSpPr>
            <a:grpSpLocks noChangeAspect="1"/>
          </p:cNvGrpSpPr>
          <p:nvPr userDrawn="1"/>
        </p:nvGrpSpPr>
        <p:grpSpPr bwMode="auto">
          <a:xfrm>
            <a:off x="22986" y="76200"/>
            <a:ext cx="21191538" cy="1439863"/>
            <a:chOff x="0" y="58"/>
            <a:chExt cx="13349" cy="907"/>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139" y="197"/>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8" name="TextBox 67"/>
          <p:cNvSpPr txBox="1"/>
          <p:nvPr userDrawn="1"/>
        </p:nvSpPr>
        <p:spPr>
          <a:xfrm>
            <a:off x="2233589" y="559266"/>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6" y="572869"/>
            <a:ext cx="1404552"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7401105" y="395039"/>
            <a:ext cx="14544495" cy="976561"/>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dirty="0">
                <a:solidFill>
                  <a:schemeClr val="bg1"/>
                </a:solidFill>
                <a:latin typeface="Tahoma" panose="020B0604030504040204" pitchFamily="34" charset="0"/>
                <a:ea typeface="Tahoma" panose="020B0604030504040204" pitchFamily="34" charset="0"/>
                <a:cs typeface="Tahoma" panose="020B0604030504040204" pitchFamily="34" charset="0"/>
              </a:rPr>
              <a:t>PPT TIVI </a:t>
            </a:r>
            <a:r>
              <a:rPr lang="en-US" sz="4800" b="1" kern="0" baseline="0" dirty="0">
                <a:solidFill>
                  <a:schemeClr val="bg1"/>
                </a:solidFill>
                <a:latin typeface="Tahoma" panose="020B0604030504040204" pitchFamily="34" charset="0"/>
                <a:ea typeface="Tahoma" panose="020B0604030504040204" pitchFamily="34" charset="0"/>
                <a:cs typeface="Tahoma" panose="020B0604030504040204" pitchFamily="34" charset="0"/>
              </a:rPr>
              <a:t>- DIỄN ĐÀN GIÁO VIÊN TOÁN</a:t>
            </a:r>
            <a:endParaRPr lang="vi-VN" sz="4800" b="1"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075086" y="329746"/>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9/9/2021</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0.png"/><Relationship Id="rId4" Type="http://schemas.openxmlformats.org/officeDocument/2006/relationships/image" Target="../media/image49.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5.png"/><Relationship Id="rId5" Type="http://schemas.openxmlformats.org/officeDocument/2006/relationships/image" Target="../media/image540.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7.png"/><Relationship Id="rId5" Type="http://schemas.openxmlformats.org/officeDocument/2006/relationships/image" Target="../media/image560.png"/><Relationship Id="rId4" Type="http://schemas.openxmlformats.org/officeDocument/2006/relationships/image" Target="../media/image56.png"/><Relationship Id="rId9"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2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2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0.png"/><Relationship Id="rId4" Type="http://schemas.openxmlformats.org/officeDocument/2006/relationships/image" Target="../media/image14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93893" y="4865914"/>
            <a:ext cx="18746907" cy="8392886"/>
          </a:xfrm>
          <a:prstGeom prst="roundRect">
            <a:avLst>
              <a:gd name="adj" fmla="val 4570"/>
            </a:avLst>
          </a:prstGeom>
          <a:noFill/>
          <a:ln w="5715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a:off x="10609489" y="1613291"/>
            <a:ext cx="3578162" cy="1569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ĐẠI SỐ &amp;</a:t>
            </a:r>
          </a:p>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 GIẢI TÍCH</a:t>
            </a:r>
          </a:p>
        </p:txBody>
      </p:sp>
      <p:sp>
        <p:nvSpPr>
          <p:cNvPr id="22" name="TextBox 21"/>
          <p:cNvSpPr txBox="1"/>
          <p:nvPr/>
        </p:nvSpPr>
        <p:spPr>
          <a:xfrm>
            <a:off x="0" y="3346883"/>
            <a:ext cx="231050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err="1">
                <a:solidFill>
                  <a:srgbClr val="776249"/>
                </a:solidFill>
                <a:latin typeface="Tahoma" panose="020B0604030504040204" pitchFamily="34" charset="0"/>
                <a:ea typeface="Tahoma" panose="020B0604030504040204" pitchFamily="34" charset="0"/>
                <a:cs typeface="Tahoma" panose="020B0604030504040204" pitchFamily="34" charset="0"/>
              </a:rPr>
              <a:t>Chương</a:t>
            </a:r>
            <a:r>
              <a:rPr lang="en-US" sz="4800" b="1" dirty="0">
                <a:solidFill>
                  <a:srgbClr val="776249"/>
                </a:solidFill>
                <a:latin typeface="Tahoma" panose="020B0604030504040204" pitchFamily="34" charset="0"/>
                <a:ea typeface="Tahoma" panose="020B0604030504040204" pitchFamily="34" charset="0"/>
                <a:cs typeface="Tahoma" panose="020B0604030504040204" pitchFamily="34" charset="0"/>
              </a:rPr>
              <a:t> 3: DÃY SỐ - CẤP SỐ CỘNG VÀ CẤP SỐ NHÂN  </a:t>
            </a:r>
          </a:p>
        </p:txBody>
      </p:sp>
      <p:grpSp>
        <p:nvGrpSpPr>
          <p:cNvPr id="10" name="Group 9"/>
          <p:cNvGrpSpPr/>
          <p:nvPr/>
        </p:nvGrpSpPr>
        <p:grpSpPr>
          <a:xfrm>
            <a:off x="6553200" y="4446052"/>
            <a:ext cx="10881928" cy="861744"/>
            <a:chOff x="5747658" y="4446051"/>
            <a:chExt cx="13632086"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8277697" y="4446051"/>
              <a:ext cx="8709375"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3. CẤP SỐ CỘNG</a:t>
              </a:r>
            </a:p>
          </p:txBody>
        </p:sp>
      </p:grpSp>
      <p:grpSp>
        <p:nvGrpSpPr>
          <p:cNvPr id="5" name="Group 4"/>
          <p:cNvGrpSpPr/>
          <p:nvPr/>
        </p:nvGrpSpPr>
        <p:grpSpPr>
          <a:xfrm>
            <a:off x="14481894" y="1600216"/>
            <a:ext cx="1814128" cy="1828784"/>
            <a:chOff x="12784885" y="1066801"/>
            <a:chExt cx="1814128" cy="1828784"/>
          </a:xfrm>
        </p:grpSpPr>
        <p:sp>
          <p:nvSpPr>
            <p:cNvPr id="24" name="TextBox 23"/>
            <p:cNvSpPr txBox="1"/>
            <p:nvPr/>
          </p:nvSpPr>
          <p:spPr>
            <a:xfrm>
              <a:off x="12784885" y="1066801"/>
              <a:ext cx="1814128" cy="754022"/>
            </a:xfrm>
            <a:prstGeom prst="rect">
              <a:avLst/>
            </a:prstGeom>
            <a:noFill/>
          </p:spPr>
          <p:txBody>
            <a:bodyPr wrap="square" lIns="91410" tIns="45705" rIns="91410" bIns="45705" rtlCol="0">
              <a:spAutoFit/>
            </a:bodyPr>
            <a:lstStyle/>
            <a:p>
              <a:pPr algn="ctr"/>
              <a:r>
                <a:rPr lang="en-US" b="1" dirty="0">
                  <a:solidFill>
                    <a:srgbClr val="135F82"/>
                  </a:solidFill>
                  <a:latin typeface="Tahoma" panose="020B0604030504040204" pitchFamily="34" charset="0"/>
                  <a:ea typeface="Tahoma" panose="020B0604030504040204" pitchFamily="34" charset="0"/>
                  <a:cs typeface="Tahoma" panose="020B0604030504040204" pitchFamily="34" charset="0"/>
                </a:rPr>
                <a:t>LỚP</a:t>
              </a:r>
            </a:p>
          </p:txBody>
        </p:sp>
        <p:sp>
          <p:nvSpPr>
            <p:cNvPr id="25" name="TextBox 24"/>
            <p:cNvSpPr txBox="1"/>
            <p:nvPr/>
          </p:nvSpPr>
          <p:spPr>
            <a:xfrm>
              <a:off x="13020903" y="1556787"/>
              <a:ext cx="1319531" cy="1338798"/>
            </a:xfrm>
            <a:prstGeom prst="rect">
              <a:avLst/>
            </a:prstGeom>
            <a:noFill/>
          </p:spPr>
          <p:txBody>
            <a:bodyPr wrap="none" lIns="91410" tIns="45705" rIns="91410" bIns="45705" rtlCol="0">
              <a:spAutoFit/>
            </a:bodyPr>
            <a:lstStyle/>
            <a:p>
              <a:r>
                <a:rPr lang="en-US" sz="8100" dirty="0">
                  <a:solidFill>
                    <a:srgbClr val="135F82"/>
                  </a:solidFill>
                  <a:latin typeface="Tahoma" panose="020B0604030504040204" pitchFamily="34" charset="0"/>
                  <a:ea typeface="Tahoma" panose="020B0604030504040204" pitchFamily="34" charset="0"/>
                  <a:cs typeface="Tahoma" panose="020B0604030504040204" pitchFamily="34" charset="0"/>
                </a:rPr>
                <a:t>11</a:t>
              </a:r>
            </a:p>
          </p:txBody>
        </p:sp>
      </p:grpSp>
      <p:grpSp>
        <p:nvGrpSpPr>
          <p:cNvPr id="9" name="Group 8"/>
          <p:cNvGrpSpPr/>
          <p:nvPr/>
        </p:nvGrpSpPr>
        <p:grpSpPr>
          <a:xfrm>
            <a:off x="8382000" y="1538055"/>
            <a:ext cx="2238375" cy="1707027"/>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6" name="Group 60"/>
          <p:cNvGrpSpPr/>
          <p:nvPr/>
        </p:nvGrpSpPr>
        <p:grpSpPr>
          <a:xfrm>
            <a:off x="2709696" y="7567406"/>
            <a:ext cx="10754965" cy="903080"/>
            <a:chOff x="7459670" y="7086600"/>
            <a:chExt cx="10756211" cy="903185"/>
          </a:xfrm>
        </p:grpSpPr>
        <p:sp>
          <p:nvSpPr>
            <p:cNvPr id="57" name="Rectangle 56"/>
            <p:cNvSpPr/>
            <p:nvPr/>
          </p:nvSpPr>
          <p:spPr>
            <a:xfrm>
              <a:off x="9092456" y="7178187"/>
              <a:ext cx="9123425" cy="811598"/>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2763027" y="8661526"/>
            <a:ext cx="9015708" cy="925671"/>
            <a:chOff x="7459670" y="8524495"/>
            <a:chExt cx="9016752" cy="925778"/>
          </a:xfrm>
        </p:grpSpPr>
        <p:sp>
          <p:nvSpPr>
            <p:cNvPr id="75" name="Rectangle 74"/>
            <p:cNvSpPr/>
            <p:nvPr/>
          </p:nvSpPr>
          <p:spPr>
            <a:xfrm>
              <a:off x="9092456" y="8638675"/>
              <a:ext cx="7383966" cy="811598"/>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2743200" y="9947364"/>
            <a:ext cx="16078200" cy="957498"/>
            <a:chOff x="7459670" y="9982200"/>
            <a:chExt cx="16080062" cy="957609"/>
          </a:xfrm>
        </p:grpSpPr>
        <p:sp>
          <p:nvSpPr>
            <p:cNvPr id="82" name="Rectangle 81"/>
            <p:cNvSpPr/>
            <p:nvPr/>
          </p:nvSpPr>
          <p:spPr>
            <a:xfrm>
              <a:off x="9471433" y="10108716"/>
              <a:ext cx="14068299" cy="831093"/>
            </a:xfrm>
            <a:prstGeom prst="rect">
              <a:avLst/>
            </a:prstGeom>
          </p:spPr>
          <p:txBody>
            <a:bodyPr wrap="none">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vi-VN" sz="4800" b="1" i="0" u="none" strike="noStrike" kern="1200" cap="none" spc="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kumimoji="0" lang="en-US" sz="4700" b="1" i="0" u="none" strike="noStrike" kern="1200" cap="none" spc="-15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751373" y="7688759"/>
                  <a:ext cx="922384"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grpSp>
        <p:nvGrpSpPr>
          <p:cNvPr id="47" name="Group 74">
            <a:extLst>
              <a:ext uri="{FF2B5EF4-FFF2-40B4-BE49-F238E27FC236}">
                <a16:creationId xmlns:a16="http://schemas.microsoft.com/office/drawing/2014/main" id="{5DC65C34-0164-48B7-BAC9-CE70808885A4}"/>
              </a:ext>
            </a:extLst>
          </p:cNvPr>
          <p:cNvGrpSpPr/>
          <p:nvPr/>
        </p:nvGrpSpPr>
        <p:grpSpPr>
          <a:xfrm>
            <a:off x="2743200" y="11093989"/>
            <a:ext cx="16764000" cy="946469"/>
            <a:chOff x="7459670" y="9982200"/>
            <a:chExt cx="16765939" cy="946579"/>
          </a:xfrm>
        </p:grpSpPr>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8D248815-4786-4116-A674-FCEDEEA46C04}"/>
                    </a:ext>
                  </a:extLst>
                </p:cNvPr>
                <p:cNvSpPr/>
                <p:nvPr/>
              </p:nvSpPr>
              <p:spPr>
                <a:xfrm>
                  <a:off x="8944337" y="10108716"/>
                  <a:ext cx="15281272" cy="820063"/>
                </a:xfrm>
                <a:prstGeom prst="rect">
                  <a:avLst/>
                </a:prstGeom>
              </p:spPr>
              <p:txBody>
                <a:bodyPr wrap="none">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Rectangle 47">
                  <a:extLst>
                    <a:ext uri="{FF2B5EF4-FFF2-40B4-BE49-F238E27FC236}">
                      <a16:creationId xmlns:a16="http://schemas.microsoft.com/office/drawing/2014/main" xmlns:a14="http://schemas.microsoft.com/office/drawing/2010/main" xmlns="" id="{8D248815-4786-4116-A674-FCEDEEA46C04}"/>
                    </a:ext>
                  </a:extLst>
                </p:cNvPr>
                <p:cNvSpPr>
                  <a:spLocks noRot="1" noChangeAspect="1" noMove="1" noResize="1" noEditPoints="1" noAdjustHandles="1" noChangeArrowheads="1" noChangeShapeType="1" noTextEdit="1"/>
                </p:cNvSpPr>
                <p:nvPr/>
              </p:nvSpPr>
              <p:spPr>
                <a:xfrm>
                  <a:off x="8944337" y="10108716"/>
                  <a:ext cx="15281272" cy="820063"/>
                </a:xfrm>
                <a:prstGeom prst="rect">
                  <a:avLst/>
                </a:prstGeom>
                <a:blipFill rotWithShape="1">
                  <a:blip r:embed="rId5"/>
                  <a:stretch>
                    <a:fillRect t="-19259" r="-758" b="-37037"/>
                  </a:stretch>
                </a:blipFill>
              </p:spPr>
              <p:txBody>
                <a:bodyPr/>
                <a:lstStyle/>
                <a:p>
                  <a:r>
                    <a:rPr lang="en-US">
                      <a:noFill/>
                    </a:rPr>
                    <a:t> </a:t>
                  </a:r>
                </a:p>
              </p:txBody>
            </p:sp>
          </mc:Fallback>
        </mc:AlternateContent>
        <p:grpSp>
          <p:nvGrpSpPr>
            <p:cNvPr id="49" name="Group 44">
              <a:extLst>
                <a:ext uri="{FF2B5EF4-FFF2-40B4-BE49-F238E27FC236}">
                  <a16:creationId xmlns:a16="http://schemas.microsoft.com/office/drawing/2014/main" id="{D30F785C-C646-4E96-9EC7-A64A980349AB}"/>
                </a:ext>
              </a:extLst>
            </p:cNvPr>
            <p:cNvGrpSpPr/>
            <p:nvPr/>
          </p:nvGrpSpPr>
          <p:grpSpPr>
            <a:xfrm>
              <a:off x="7459670" y="9982200"/>
              <a:ext cx="1392615" cy="872846"/>
              <a:chOff x="7459669" y="7543800"/>
              <a:chExt cx="1381118" cy="872846"/>
            </a:xfrm>
          </p:grpSpPr>
          <p:sp>
            <p:nvSpPr>
              <p:cNvPr id="50" name="Isosceles Triangle 44">
                <a:extLst>
                  <a:ext uri="{FF2B5EF4-FFF2-40B4-BE49-F238E27FC236}">
                    <a16:creationId xmlns:a16="http://schemas.microsoft.com/office/drawing/2014/main" id="{7B7732C3-EBDC-4653-AB9E-9EDA7E2EDF7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6">
                <a:extLst>
                  <a:ext uri="{FF2B5EF4-FFF2-40B4-BE49-F238E27FC236}">
                    <a16:creationId xmlns:a16="http://schemas.microsoft.com/office/drawing/2014/main" id="{65A13334-CE94-469E-AB21-25E4238D2F2D}"/>
                  </a:ext>
                </a:extLst>
              </p:cNvPr>
              <p:cNvGrpSpPr/>
              <p:nvPr/>
            </p:nvGrpSpPr>
            <p:grpSpPr>
              <a:xfrm>
                <a:off x="7469187" y="7685126"/>
                <a:ext cx="1371600" cy="731520"/>
                <a:chOff x="7469187" y="7685126"/>
                <a:chExt cx="1371600" cy="731520"/>
              </a:xfrm>
            </p:grpSpPr>
            <p:sp>
              <p:nvSpPr>
                <p:cNvPr id="52" name="Round Same Side Corner Rectangle 85">
                  <a:extLst>
                    <a:ext uri="{FF2B5EF4-FFF2-40B4-BE49-F238E27FC236}">
                      <a16:creationId xmlns:a16="http://schemas.microsoft.com/office/drawing/2014/main" id="{42B192B2-4D11-4FB3-9E15-3AB986BB8482}"/>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a:extLst>
                    <a:ext uri="{FF2B5EF4-FFF2-40B4-BE49-F238E27FC236}">
                      <a16:creationId xmlns:a16="http://schemas.microsoft.com/office/drawing/2014/main" id="{3F80B518-3BD2-49B1-9546-28BF409903AB}"/>
                    </a:ext>
                  </a:extLst>
                </p:cNvPr>
                <p:cNvSpPr txBox="1"/>
                <p:nvPr/>
              </p:nvSpPr>
              <p:spPr>
                <a:xfrm>
                  <a:off x="7826047" y="7688759"/>
                  <a:ext cx="77303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IV</a:t>
                  </a:r>
                </a:p>
              </p:txBody>
            </p:sp>
          </p:grpSp>
        </p:grpSp>
      </p:grpSp>
      <p:grpSp>
        <p:nvGrpSpPr>
          <p:cNvPr id="42" name="Group 74">
            <a:extLst>
              <a:ext uri="{FF2B5EF4-FFF2-40B4-BE49-F238E27FC236}">
                <a16:creationId xmlns:a16="http://schemas.microsoft.com/office/drawing/2014/main" id="{E5B5486C-9C45-460E-9489-0555AD1731E5}"/>
              </a:ext>
            </a:extLst>
          </p:cNvPr>
          <p:cNvGrpSpPr/>
          <p:nvPr/>
        </p:nvGrpSpPr>
        <p:grpSpPr>
          <a:xfrm>
            <a:off x="2743197" y="12154989"/>
            <a:ext cx="4648503" cy="938005"/>
            <a:chOff x="7459670" y="9982200"/>
            <a:chExt cx="4649041" cy="938114"/>
          </a:xfrm>
        </p:grpSpPr>
        <p:sp>
          <p:nvSpPr>
            <p:cNvPr id="43" name="Rectangle 42">
              <a:extLst>
                <a:ext uri="{FF2B5EF4-FFF2-40B4-BE49-F238E27FC236}">
                  <a16:creationId xmlns:a16="http://schemas.microsoft.com/office/drawing/2014/main" id="{F7166A31-F9ED-4700-86C0-E682C7B2F0D4}"/>
                </a:ext>
              </a:extLst>
            </p:cNvPr>
            <p:cNvSpPr/>
            <p:nvPr/>
          </p:nvSpPr>
          <p:spPr>
            <a:xfrm>
              <a:off x="8944337" y="10108716"/>
              <a:ext cx="3164374" cy="811598"/>
            </a:xfrm>
            <a:prstGeom prst="rect">
              <a:avLst/>
            </a:prstGeom>
          </p:spPr>
          <p:txBody>
            <a:bodyPr wrap="none">
              <a:spAutoFit/>
            </a:bodyPr>
            <a:lstStyle/>
            <a:p>
              <a:pPr marL="450215">
                <a:lnSpc>
                  <a:spcPct val="107000"/>
                </a:lnSpc>
                <a:spcAft>
                  <a:spcPts val="800"/>
                </a:spcAft>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BÀI TẬP</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4" name="Group 44">
              <a:extLst>
                <a:ext uri="{FF2B5EF4-FFF2-40B4-BE49-F238E27FC236}">
                  <a16:creationId xmlns:a16="http://schemas.microsoft.com/office/drawing/2014/main" id="{298348FD-2875-48AF-8593-946493E559EE}"/>
                </a:ext>
              </a:extLst>
            </p:cNvPr>
            <p:cNvGrpSpPr/>
            <p:nvPr/>
          </p:nvGrpSpPr>
          <p:grpSpPr>
            <a:xfrm>
              <a:off x="7459670" y="9982200"/>
              <a:ext cx="1392615" cy="872846"/>
              <a:chOff x="7459669" y="7543800"/>
              <a:chExt cx="1381118" cy="872846"/>
            </a:xfrm>
          </p:grpSpPr>
          <p:sp>
            <p:nvSpPr>
              <p:cNvPr id="45" name="Isosceles Triangle 44">
                <a:extLst>
                  <a:ext uri="{FF2B5EF4-FFF2-40B4-BE49-F238E27FC236}">
                    <a16:creationId xmlns:a16="http://schemas.microsoft.com/office/drawing/2014/main" id="{20E0D29B-8E81-4BD2-B700-15C7D82A546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6">
                <a:extLst>
                  <a:ext uri="{FF2B5EF4-FFF2-40B4-BE49-F238E27FC236}">
                    <a16:creationId xmlns:a16="http://schemas.microsoft.com/office/drawing/2014/main" id="{9D40EF14-628B-42E4-A98B-8D2EB3D71CDF}"/>
                  </a:ext>
                </a:extLst>
              </p:cNvPr>
              <p:cNvGrpSpPr/>
              <p:nvPr/>
            </p:nvGrpSpPr>
            <p:grpSpPr>
              <a:xfrm>
                <a:off x="7469187" y="7685126"/>
                <a:ext cx="1371600" cy="731520"/>
                <a:chOff x="7469187" y="7685126"/>
                <a:chExt cx="1371600" cy="731520"/>
              </a:xfrm>
            </p:grpSpPr>
            <p:sp>
              <p:nvSpPr>
                <p:cNvPr id="54" name="Round Same Side Corner Rectangle 85">
                  <a:extLst>
                    <a:ext uri="{FF2B5EF4-FFF2-40B4-BE49-F238E27FC236}">
                      <a16:creationId xmlns:a16="http://schemas.microsoft.com/office/drawing/2014/main" id="{BC6C12BD-A9A2-44A4-A8D2-078A6BACCCB7}"/>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a:extLst>
                    <a:ext uri="{FF2B5EF4-FFF2-40B4-BE49-F238E27FC236}">
                      <a16:creationId xmlns:a16="http://schemas.microsoft.com/office/drawing/2014/main" id="{7528FB86-BE1D-427E-8358-F7EE72759992}"/>
                    </a:ext>
                  </a:extLst>
                </p:cNvPr>
                <p:cNvSpPr txBox="1"/>
                <p:nvPr/>
              </p:nvSpPr>
              <p:spPr>
                <a:xfrm>
                  <a:off x="7949269" y="7688759"/>
                  <a:ext cx="526593"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V</a:t>
                  </a:r>
                </a:p>
              </p:txBody>
            </p:sp>
          </p:grpSp>
        </p:grpSp>
      </p:grpSp>
      <p:sp>
        <p:nvSpPr>
          <p:cNvPr id="2" name="TextBox 1">
            <a:extLst>
              <a:ext uri="{FF2B5EF4-FFF2-40B4-BE49-F238E27FC236}">
                <a16:creationId xmlns:a16="http://schemas.microsoft.com/office/drawing/2014/main" id="{25712544-6A49-4D17-BC1E-8A70787A8EEE}"/>
              </a:ext>
            </a:extLst>
          </p:cNvPr>
          <p:cNvSpPr txBox="1"/>
          <p:nvPr/>
        </p:nvSpPr>
        <p:spPr>
          <a:xfrm>
            <a:off x="9753600" y="5562600"/>
            <a:ext cx="5257800" cy="769441"/>
          </a:xfrm>
          <a:prstGeom prst="rect">
            <a:avLst/>
          </a:prstGeom>
          <a:noFill/>
        </p:spPr>
        <p:txBody>
          <a:bodyPr wrap="square" rtlCol="0">
            <a:spAutoFit/>
          </a:bodyPr>
          <a:lstStyle/>
          <a:p>
            <a:pPr algn="ct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TIẾT 40, 41</a:t>
            </a:r>
          </a:p>
        </p:txBody>
      </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79852"/>
            <a:chOff x="355601" y="1905000"/>
            <a:chExt cx="18634074" cy="879850"/>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425215" y="1913523"/>
              <a:ext cx="1156086"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30995"/>
            </a:xfrm>
            <a:prstGeom prst="rect">
              <a:avLst/>
            </a:prstGeom>
            <a:noFill/>
          </p:spPr>
          <p:txBody>
            <a:bodyPr wrap="square" rtlCol="0">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vi-VN" sz="4800" b="1" i="0" u="none" strike="noStrike" kern="1200" cap="none" spc="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kumimoji="0" lang="en-US" sz="4800" b="1" i="0" u="none" strike="noStrike" kern="1200" cap="none" spc="-15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33400" y="4191000"/>
            <a:ext cx="21771044" cy="4726491"/>
            <a:chOff x="1076414" y="3099768"/>
            <a:chExt cx="21773564" cy="4727038"/>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0"/>
              <a:ext cx="21537427" cy="4384326"/>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099768"/>
              <a:ext cx="4552773" cy="806522"/>
              <a:chOff x="166396" y="8705567"/>
              <a:chExt cx="4552773" cy="80652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4334647" cy="757007"/>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05567"/>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2</a:t>
                </a:r>
              </a:p>
            </p:txBody>
          </p:sp>
        </p:grpSp>
      </p:grpSp>
      <p:sp>
        <p:nvSpPr>
          <p:cNvPr id="77" name="Rectangle 76">
            <a:extLst>
              <a:ext uri="{FF2B5EF4-FFF2-40B4-BE49-F238E27FC236}">
                <a16:creationId xmlns:a16="http://schemas.microsoft.com/office/drawing/2014/main" id="{BCEB6C65-D3AE-4FE1-AECA-466702CF68EE}"/>
              </a:ext>
            </a:extLst>
          </p:cNvPr>
          <p:cNvSpPr/>
          <p:nvPr/>
        </p:nvSpPr>
        <p:spPr>
          <a:xfrm>
            <a:off x="1371600" y="5475785"/>
            <a:ext cx="20615344" cy="1554721"/>
          </a:xfrm>
          <a:prstGeom prst="rect">
            <a:avLst/>
          </a:prstGeom>
        </p:spPr>
        <p:txBody>
          <a:bodyPr wrap="square">
            <a:spAutoFit/>
          </a:bodyPr>
          <a:lstStyle/>
          <a:p>
            <a:pPr marL="457200">
              <a:lnSpc>
                <a:spcPts val="6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Trong một cấp số cộng, mỗi số hạng (trừ số hạng đầu và số hạng cuối) đều là trung bình cộng của hai số hạng đứng kề với nó, nghĩa là:</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5329E5A-8731-4D3D-B165-AA68741796E8}"/>
                  </a:ext>
                </a:extLst>
              </p:cNvPr>
              <p:cNvSpPr/>
              <p:nvPr/>
            </p:nvSpPr>
            <p:spPr>
              <a:xfrm>
                <a:off x="1371600" y="7422876"/>
                <a:ext cx="20615344" cy="1036374"/>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𝒌</m:t>
                        </m:r>
                      </m:sub>
                    </m:sSub>
                    <m:r>
                      <a:rPr lang="vi-VN" sz="4400" b="1">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𝟏</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𝟏</m:t>
                            </m:r>
                          </m:sub>
                        </m:sSub>
                      </m:num>
                      <m:den>
                        <m:r>
                          <a:rPr lang="vi-VN" sz="4400" b="1" i="1">
                            <a:latin typeface="Cambria Math" panose="02040503050406030204" pitchFamily="18" charset="0"/>
                          </a:rPr>
                          <m:t>𝟐</m:t>
                        </m:r>
                      </m:den>
                    </m:f>
                  </m:oMath>
                </a14:m>
                <a:r>
                  <a:rPr lang="vi-VN" sz="4400" b="1" i="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latin typeface="Cambria Math" panose="02040503050406030204" pitchFamily="18" charset="0"/>
                      </a:rPr>
                      <m:t>𝐤</m:t>
                    </m:r>
                    <m:r>
                      <a:rPr lang="vi-VN" sz="4400" b="1">
                        <a:latin typeface="Cambria Math" panose="02040503050406030204" pitchFamily="18" charset="0"/>
                      </a:rPr>
                      <m:t>≥</m:t>
                    </m:r>
                    <m:r>
                      <a:rPr lang="vi-VN" sz="4400" b="1" i="1">
                        <a:latin typeface="Cambria Math" panose="02040503050406030204" pitchFamily="18" charset="0"/>
                      </a:rPr>
                      <m:t>𝟐</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1">
                            <a:latin typeface="Cambria Math" panose="02040503050406030204" pitchFamily="18" charset="0"/>
                          </a:rPr>
                          <m:t>𝟑</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C5329E5A-8731-4D3D-B165-AA68741796E8}"/>
                  </a:ext>
                </a:extLst>
              </p:cNvPr>
              <p:cNvSpPr>
                <a:spLocks noRot="1" noChangeAspect="1" noMove="1" noResize="1" noEditPoints="1" noAdjustHandles="1" noChangeArrowheads="1" noChangeShapeType="1" noTextEdit="1"/>
              </p:cNvSpPr>
              <p:nvPr/>
            </p:nvSpPr>
            <p:spPr>
              <a:xfrm>
                <a:off x="1371600" y="7422876"/>
                <a:ext cx="20615344" cy="1036374"/>
              </a:xfrm>
              <a:prstGeom prst="rect">
                <a:avLst/>
              </a:prstGeom>
              <a:blipFill>
                <a:blip r:embed="rId3"/>
                <a:stretch>
                  <a:fillRect t="-2941" b="-11176"/>
                </a:stretch>
              </a:blipFill>
            </p:spPr>
            <p:txBody>
              <a:bodyPr/>
              <a:lstStyle/>
              <a:p>
                <a:r>
                  <a:rPr lang="en-US">
                    <a:noFill/>
                  </a:rPr>
                  <a:t> </a:t>
                </a:r>
              </a:p>
            </p:txBody>
          </p:sp>
        </mc:Fallback>
      </mc:AlternateContent>
    </p:spTree>
    <p:extLst>
      <p:ext uri="{BB962C8B-B14F-4D97-AF65-F5344CB8AC3E}">
        <p14:creationId xmlns:p14="http://schemas.microsoft.com/office/powerpoint/2010/main" val="173240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79852"/>
            <a:chOff x="355601" y="1905000"/>
            <a:chExt cx="18634074" cy="879850"/>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425215" y="1913523"/>
              <a:ext cx="1156087"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30995"/>
            </a:xfrm>
            <a:prstGeom prst="rect">
              <a:avLst/>
            </a:prstGeom>
            <a:noFill/>
          </p:spPr>
          <p:txBody>
            <a:bodyPr wrap="square" rtlCol="0">
              <a:spAutoFit/>
            </a:bodyPr>
            <a:lstStyle/>
            <a:p>
              <a:pPr marL="0" marR="0" lvl="0" indent="0" algn="l" defTabSz="2177278" rtl="0" eaLnBrk="1" fontAlgn="auto" latinLnBrk="0" hangingPunct="1">
                <a:lnSpc>
                  <a:spcPct val="100000"/>
                </a:lnSpc>
                <a:spcBef>
                  <a:spcPct val="0"/>
                </a:spcBef>
                <a:spcAft>
                  <a:spcPts val="0"/>
                </a:spcAft>
                <a:buClrTx/>
                <a:buSzTx/>
                <a:buFontTx/>
                <a:buNone/>
                <a:tabLst/>
                <a:defRPr/>
              </a:pPr>
              <a:r>
                <a:rPr kumimoji="0" lang="vi-VN" sz="4800" b="1" i="0" u="none" strike="noStrike" kern="1200" cap="none" spc="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kumimoji="0" lang="en-US" sz="4800" b="1" i="0" u="none" strike="noStrike" kern="1200" cap="none" spc="-150" normalizeH="0" baseline="0" noProof="0" dirty="0">
                <a:ln>
                  <a:noFill/>
                </a:ln>
                <a:solidFill>
                  <a:srgbClr val="135F82"/>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769126" y="28105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836092" y="2795826"/>
              <a:ext cx="855931" cy="754053"/>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867109" y="6347620"/>
            <a:ext cx="22402800" cy="6682581"/>
            <a:chOff x="1270511" y="5936338"/>
            <a:chExt cx="22402800" cy="6682581"/>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01101" cy="645409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810000"/>
            <a:ext cx="22947266" cy="2176816"/>
            <a:chOff x="1268078" y="4371975"/>
            <a:chExt cx="22947266" cy="2176816"/>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2176816"/>
              <a:chOff x="1268078" y="2438400"/>
              <a:chExt cx="22431709" cy="2176816"/>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2040952"/>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2906666" cy="940513"/>
                <a:chOff x="1311958" y="3405486"/>
                <a:chExt cx="2906666"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2748953" y="2843516"/>
                  <a:ext cx="793396" cy="2145946"/>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243587" y="3483623"/>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166C5C-0D31-4236-81E2-2054718822A8}"/>
                    </a:ext>
                  </a:extLst>
                </p:cNvPr>
                <p:cNvSpPr txBox="1"/>
                <p:nvPr/>
              </p:nvSpPr>
              <p:spPr>
                <a:xfrm>
                  <a:off x="2493297" y="5286375"/>
                  <a:ext cx="21722047" cy="769441"/>
                </a:xfrm>
                <a:prstGeom prst="rect">
                  <a:avLst/>
                </a:prstGeom>
                <a:noFill/>
              </p:spPr>
              <p:txBody>
                <a:bodyPr wrap="square" rtlCol="0">
                  <a:spAutoFit/>
                </a:bodyPr>
                <a:lstStyle/>
                <a:p>
                  <a:r>
                    <a:rPr lang="en-US" sz="4400" b="1" i="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Tìm </a:t>
                  </a:r>
                  <a14:m>
                    <m:oMath xmlns:m="http://schemas.openxmlformats.org/officeDocument/2006/math">
                      <m:r>
                        <a:rPr lang="vi-VN" sz="4400" b="1" i="0">
                          <a:latin typeface="Cambria Math" panose="02040503050406030204" pitchFamily="18" charset="0"/>
                        </a:rPr>
                        <m:t>𝐱</m:t>
                      </m:r>
                    </m:oMath>
                  </a14:m>
                  <a:r>
                    <a:rPr lang="vi-VN" sz="4400" b="1" dirty="0">
                      <a:latin typeface="Tahoma" panose="020B0604030504040204" pitchFamily="34" charset="0"/>
                      <a:ea typeface="Tahoma" panose="020B0604030504040204" pitchFamily="34" charset="0"/>
                      <a:cs typeface="Tahoma" panose="020B0604030504040204" pitchFamily="34" charset="0"/>
                    </a:rPr>
                    <a:t> biết các số </a:t>
                  </a:r>
                  <a14:m>
                    <m:oMath xmlns:m="http://schemas.openxmlformats.org/officeDocument/2006/math">
                      <m:r>
                        <a:rPr lang="vi-VN" sz="4400" b="1" i="0">
                          <a:latin typeface="Cambria Math" panose="02040503050406030204" pitchFamily="18" charset="0"/>
                        </a:rPr>
                        <m:t>𝟒𝐱</m:t>
                      </m:r>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𝟐𝐱</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𝟕𝐱</m:t>
                      </m:r>
                      <m:r>
                        <a:rPr lang="vi-VN" sz="4400" b="1" i="0">
                          <a:latin typeface="Cambria Math" panose="02040503050406030204" pitchFamily="18" charset="0"/>
                        </a:rPr>
                        <m:t>+</m:t>
                      </m:r>
                      <m:r>
                        <a:rPr lang="vi-VN" sz="4400" b="1" i="0">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theo thứ tự lập thành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2493297" y="5286375"/>
                  <a:ext cx="21722047" cy="769441"/>
                </a:xfrm>
                <a:prstGeom prst="rect">
                  <a:avLst/>
                </a:prstGeom>
                <a:blipFill>
                  <a:blip r:embed="rId3"/>
                  <a:stretch>
                    <a:fillRect l="-365" t="-16667"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07899DC-FF1C-4140-87CF-1EE4D9BC827D}"/>
                  </a:ext>
                </a:extLst>
              </p:cNvPr>
              <p:cNvSpPr txBox="1"/>
              <p:nvPr/>
            </p:nvSpPr>
            <p:spPr>
              <a:xfrm>
                <a:off x="1904999" y="7566056"/>
                <a:ext cx="19432572"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vi-VN" sz="4400" b="1" i="0">
                        <a:latin typeface="Cambria Math" panose="02040503050406030204" pitchFamily="18" charset="0"/>
                      </a:rPr>
                      <m:t>𝟒𝐱</m:t>
                    </m:r>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𝟐𝐱</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𝟕𝐱</m:t>
                    </m:r>
                    <m:r>
                      <a:rPr lang="vi-VN" sz="4400" b="1" i="0">
                        <a:latin typeface="Cambria Math" panose="02040503050406030204" pitchFamily="18" charset="0"/>
                      </a:rPr>
                      <m:t>+</m:t>
                    </m:r>
                    <m:r>
                      <a:rPr lang="vi-VN" sz="4400" b="1" i="0">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theo thứ tự lập thành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1904999" y="7566056"/>
                <a:ext cx="19432572" cy="769441"/>
              </a:xfrm>
              <a:prstGeom prst="rect">
                <a:avLst/>
              </a:prstGeom>
              <a:blipFill>
                <a:blip r:embed="rId4"/>
                <a:stretch>
                  <a:fillRect l="-1255"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B38B1A02-B8FF-4FC2-B6C3-BA0C17C4E7D6}"/>
                  </a:ext>
                </a:extLst>
              </p:cNvPr>
              <p:cNvSpPr txBox="1"/>
              <p:nvPr/>
            </p:nvSpPr>
            <p:spPr>
              <a:xfrm>
                <a:off x="1904999" y="9144005"/>
                <a:ext cx="20497801" cy="1097736"/>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sz="4400" b="1" i="0">
                        <a:latin typeface="Cambria Math" panose="02040503050406030204" pitchFamily="18" charset="0"/>
                      </a:rPr>
                      <m:t>𝟐𝐱</m:t>
                    </m:r>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f>
                      <m:fPr>
                        <m:ctrlPr>
                          <a:rPr lang="en-US" sz="4400" b="1" i="1">
                            <a:latin typeface="Cambria Math" panose="02040503050406030204" pitchFamily="18" charset="0"/>
                          </a:rPr>
                        </m:ctrlPr>
                      </m:fPr>
                      <m:num>
                        <m:d>
                          <m:dPr>
                            <m:ctrlPr>
                              <a:rPr lang="en-US" sz="4400" b="1" i="1">
                                <a:latin typeface="Cambria Math" panose="02040503050406030204" pitchFamily="18" charset="0"/>
                              </a:rPr>
                            </m:ctrlPr>
                          </m:dPr>
                          <m:e>
                            <m:r>
                              <a:rPr lang="vi-VN" sz="4400" b="1" i="0">
                                <a:latin typeface="Cambria Math" panose="02040503050406030204" pitchFamily="18" charset="0"/>
                              </a:rPr>
                              <m:t>𝟒𝐱</m:t>
                            </m:r>
                            <m:r>
                              <a:rPr lang="vi-VN" sz="4400" b="1" i="0">
                                <a:latin typeface="Cambria Math" panose="02040503050406030204" pitchFamily="18" charset="0"/>
                              </a:rPr>
                              <m:t>−</m:t>
                            </m:r>
                            <m:r>
                              <a:rPr lang="vi-VN" sz="4400" b="1" i="0">
                                <a:latin typeface="Cambria Math" panose="02040503050406030204" pitchFamily="18" charset="0"/>
                              </a:rPr>
                              <m:t>𝟑</m:t>
                            </m:r>
                          </m:e>
                        </m:d>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𝟕𝐱</m:t>
                            </m:r>
                            <m:r>
                              <a:rPr lang="vi-VN" sz="4400" b="1" i="0">
                                <a:latin typeface="Cambria Math" panose="02040503050406030204" pitchFamily="18" charset="0"/>
                              </a:rPr>
                              <m:t>+</m:t>
                            </m:r>
                            <m:r>
                              <a:rPr lang="vi-VN" sz="4400" b="1" i="0">
                                <a:latin typeface="Cambria Math" panose="02040503050406030204" pitchFamily="18" charset="0"/>
                              </a:rPr>
                              <m:t>𝟓</m:t>
                            </m:r>
                          </m:e>
                        </m:d>
                      </m:num>
                      <m:den>
                        <m:r>
                          <a:rPr lang="vi-VN" sz="4400" b="1" i="0">
                            <a:latin typeface="Cambria Math" panose="02040503050406030204" pitchFamily="18" charset="0"/>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m:t>
                    </m:r>
                    <m:r>
                      <a:rPr lang="vi-VN" sz="4400" b="1" i="0">
                        <a:latin typeface="Cambria Math" panose="02040503050406030204" pitchFamily="18" charset="0"/>
                      </a:rPr>
                      <m:t>𝟐𝐱</m:t>
                    </m:r>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𝟏𝟏𝐱</m:t>
                        </m:r>
                        <m:r>
                          <a:rPr lang="vi-VN" sz="4400" b="1" i="0">
                            <a:latin typeface="Cambria Math" panose="02040503050406030204" pitchFamily="18" charset="0"/>
                          </a:rPr>
                          <m:t>+</m:t>
                        </m:r>
                        <m:r>
                          <a:rPr lang="vi-VN" sz="4400" b="1" i="0">
                            <a:latin typeface="Cambria Math" panose="02040503050406030204" pitchFamily="18" charset="0"/>
                          </a:rPr>
                          <m:t>𝟐</m:t>
                        </m:r>
                      </m:num>
                      <m:den>
                        <m:r>
                          <a:rPr lang="vi-VN" sz="4400" b="1" i="0">
                            <a:latin typeface="Cambria Math" panose="02040503050406030204" pitchFamily="18" charset="0"/>
                          </a:rPr>
                          <m:t>𝟐</m:t>
                        </m:r>
                      </m:den>
                    </m:f>
                    <m:r>
                      <a:rPr lang="vi-VN" sz="4400" b="1" i="0">
                        <a:latin typeface="Cambria Math" panose="02040503050406030204" pitchFamily="18" charset="0"/>
                      </a:rPr>
                      <m:t>⇔</m:t>
                    </m:r>
                    <m:r>
                      <a:rPr lang="vi-VN" sz="4400" b="1" i="0">
                        <a:latin typeface="Cambria Math" panose="02040503050406030204" pitchFamily="18" charset="0"/>
                      </a:rPr>
                      <m:t>𝟒𝐱</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𝟏𝟏𝐱</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𝐱</m:t>
                    </m:r>
                    <m:r>
                      <a:rPr lang="vi-VN" sz="4400" b="1" i="0">
                        <a:latin typeface="Cambria Math" panose="02040503050406030204" pitchFamily="18" charset="0"/>
                      </a:rPr>
                      <m:t>=</m:t>
                    </m:r>
                    <m:r>
                      <a:rPr lang="vi-VN" sz="4400" b="1" i="0">
                        <a:latin typeface="Cambria Math" panose="02040503050406030204" pitchFamily="18" charset="0"/>
                      </a:rPr>
                      <m:t>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904999" y="9144005"/>
                <a:ext cx="20497801" cy="1097736"/>
              </a:xfrm>
              <a:prstGeom prst="rect">
                <a:avLst/>
              </a:prstGeom>
              <a:blipFill>
                <a:blip r:embed="rId5"/>
                <a:stretch>
                  <a:fillRect l="-387"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B693749-7578-4FA9-8B4F-FB5FB5DE64E8}"/>
                  </a:ext>
                </a:extLst>
              </p:cNvPr>
              <p:cNvSpPr txBox="1"/>
              <p:nvPr/>
            </p:nvSpPr>
            <p:spPr>
              <a:xfrm>
                <a:off x="1904999" y="11050250"/>
                <a:ext cx="19735801" cy="1554721"/>
              </a:xfrm>
              <a:prstGeom prst="rect">
                <a:avLst/>
              </a:prstGeom>
              <a:noFill/>
            </p:spPr>
            <p:txBody>
              <a:bodyPr wrap="square" rtlCol="0">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với </a:t>
                </a:r>
                <a14:m>
                  <m:oMath xmlns:m="http://schemas.openxmlformats.org/officeDocument/2006/math">
                    <m:r>
                      <a:rPr lang="vi-VN" sz="4400" b="1" i="0">
                        <a:latin typeface="Cambria Math" panose="02040503050406030204" pitchFamily="18" charset="0"/>
                      </a:rPr>
                      <m:t>𝐱</m:t>
                    </m:r>
                    <m:r>
                      <a:rPr lang="vi-VN" sz="4400" b="1" i="0">
                        <a:latin typeface="Cambria Math" panose="02040503050406030204" pitchFamily="18" charset="0"/>
                      </a:rPr>
                      <m:t>=</m:t>
                    </m:r>
                    <m:r>
                      <a:rPr lang="vi-VN" sz="4400" b="1" i="0">
                        <a:latin typeface="Cambria Math" panose="020405030504060302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thì các số </a:t>
                </a:r>
                <a14:m>
                  <m:oMath xmlns:m="http://schemas.openxmlformats.org/officeDocument/2006/math">
                    <m:r>
                      <a:rPr lang="vi-VN" sz="4400" b="1" i="0">
                        <a:latin typeface="Cambria Math" panose="02040503050406030204" pitchFamily="18" charset="0"/>
                      </a:rPr>
                      <m:t>𝟒𝐱</m:t>
                    </m:r>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𝟐𝐱</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rPr>
                      <m:t>𝟕𝐱</m:t>
                    </m:r>
                    <m:r>
                      <a:rPr lang="vi-VN" sz="4400" b="1" i="0">
                        <a:latin typeface="Cambria Math" panose="02040503050406030204" pitchFamily="18" charset="0"/>
                      </a:rPr>
                      <m:t>+</m:t>
                    </m:r>
                    <m:r>
                      <a:rPr lang="vi-VN" sz="4400" b="1" i="0">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theo thứ tự lập thành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904999" y="11050250"/>
                <a:ext cx="19735801" cy="1554721"/>
              </a:xfrm>
              <a:prstGeom prst="rect">
                <a:avLst/>
              </a:prstGeom>
              <a:blipFill>
                <a:blip r:embed="rId6"/>
                <a:stretch>
                  <a:fillRect l="-1235" t="-7059" b="-18039"/>
                </a:stretch>
              </a:blipFill>
            </p:spPr>
            <p:txBody>
              <a:bodyPr/>
              <a:lstStyle/>
              <a:p>
                <a:r>
                  <a:rPr lang="en-US">
                    <a:noFill/>
                  </a:rPr>
                  <a:t> </a:t>
                </a:r>
              </a:p>
            </p:txBody>
          </p:sp>
        </mc:Fallback>
      </mc:AlternateContent>
    </p:spTree>
    <p:extLst>
      <p:ext uri="{BB962C8B-B14F-4D97-AF65-F5344CB8AC3E}">
        <p14:creationId xmlns:p14="http://schemas.microsoft.com/office/powerpoint/2010/main" val="1069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left)">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wipe(left)">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1">
                                            <p:txEl>
                                              <p:pRg st="0" end="0"/>
                                            </p:txEl>
                                          </p:spTgt>
                                        </p:tgtEl>
                                        <p:attrNameLst>
                                          <p:attrName>style.visibility</p:attrName>
                                        </p:attrNameLst>
                                      </p:cBhvr>
                                      <p:to>
                                        <p:strVal val="visible"/>
                                      </p:to>
                                    </p:set>
                                    <p:animEffect transition="in" filter="wipe(left)">
                                      <p:cBhvr>
                                        <p:cTn id="27" dur="500"/>
                                        <p:tgtEl>
                                          <p:spTgt spid="16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6">
                                            <p:txEl>
                                              <p:pRg st="0" end="0"/>
                                            </p:txEl>
                                          </p:spTgt>
                                        </p:tgtEl>
                                        <p:attrNameLst>
                                          <p:attrName>style.visibility</p:attrName>
                                        </p:attrNameLst>
                                      </p:cBhvr>
                                      <p:to>
                                        <p:strVal val="visible"/>
                                      </p:to>
                                    </p:set>
                                    <p:animEffect transition="in" filter="wipe(left)">
                                      <p:cBhvr>
                                        <p:cTn id="32"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950320"/>
            <a:chOff x="355601" y="1905000"/>
            <a:chExt cx="18634074" cy="950318"/>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5"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901463"/>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a:t>
                  </a:r>
                  <a:r>
                    <a:rPr lang="vi-VN" sz="54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HẠNG</a:t>
                  </a: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901463"/>
                </a:xfrm>
                <a:prstGeom prst="rect">
                  <a:avLst/>
                </a:prstGeom>
                <a:blipFill>
                  <a:blip r:embed="rId3"/>
                  <a:stretch>
                    <a:fillRect t="-21622" b="-39865"/>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39847"/>
            <a:chOff x="644526" y="2795826"/>
            <a:chExt cx="10480674" cy="839847"/>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04676"/>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33400" y="4240509"/>
            <a:ext cx="21771044" cy="4305000"/>
            <a:chOff x="1076414" y="3149283"/>
            <a:chExt cx="21773564" cy="4305498"/>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1"/>
              <a:ext cx="21537427" cy="4012300"/>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149283"/>
              <a:ext cx="3581815" cy="788782"/>
              <a:chOff x="166396" y="8755082"/>
              <a:chExt cx="3581815" cy="78878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3363689" cy="7771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74334"/>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3</a:t>
                </a:r>
              </a:p>
            </p:txBody>
          </p:sp>
        </p:gr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CEB6C65-D3AE-4FE1-AECA-466702CF68EE}"/>
                  </a:ext>
                </a:extLst>
              </p:cNvPr>
              <p:cNvSpPr/>
              <p:nvPr/>
            </p:nvSpPr>
            <p:spPr>
              <a:xfrm>
                <a:off x="1371600" y="5475785"/>
                <a:ext cx="20615344"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Đặt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Khi đó </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7" name="Rectangle 76">
                <a:extLst>
                  <a:ext uri="{FF2B5EF4-FFF2-40B4-BE49-F238E27FC236}">
                    <a16:creationId xmlns:a16="http://schemas.microsoft.com/office/drawing/2014/main" id="{BCEB6C65-D3AE-4FE1-AECA-466702CF68EE}"/>
                  </a:ext>
                </a:extLst>
              </p:cNvPr>
              <p:cNvSpPr>
                <a:spLocks noRot="1" noChangeAspect="1" noMove="1" noResize="1" noEditPoints="1" noAdjustHandles="1" noChangeArrowheads="1" noChangeShapeType="1" noTextEdit="1"/>
              </p:cNvSpPr>
              <p:nvPr/>
            </p:nvSpPr>
            <p:spPr>
              <a:xfrm>
                <a:off x="1371600" y="5475785"/>
                <a:ext cx="20615344" cy="1446550"/>
              </a:xfrm>
              <a:prstGeom prst="rect">
                <a:avLst/>
              </a:prstGeom>
              <a:blipFill>
                <a:blip r:embed="rId4"/>
                <a:stretch>
                  <a:fillRect l="-1183" t="-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5329E5A-8731-4D3D-B165-AA68741796E8}"/>
                  </a:ext>
                </a:extLst>
              </p:cNvPr>
              <p:cNvSpPr/>
              <p:nvPr/>
            </p:nvSpPr>
            <p:spPr>
              <a:xfrm>
                <a:off x="1371600" y="6979464"/>
                <a:ext cx="20615344" cy="1097736"/>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𝐧</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num>
                      <m:den>
                        <m:r>
                          <a:rPr lang="vi-VN" sz="4400" b="1" i="0">
                            <a:latin typeface="Cambria Math" panose="02040503050406030204" pitchFamily="18" charset="0"/>
                          </a:rPr>
                          <m:t>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C5329E5A-8731-4D3D-B165-AA68741796E8}"/>
                  </a:ext>
                </a:extLst>
              </p:cNvPr>
              <p:cNvSpPr>
                <a:spLocks noRot="1" noChangeAspect="1" noMove="1" noResize="1" noEditPoints="1" noAdjustHandles="1" noChangeArrowheads="1" noChangeShapeType="1" noTextEdit="1"/>
              </p:cNvSpPr>
              <p:nvPr/>
            </p:nvSpPr>
            <p:spPr>
              <a:xfrm>
                <a:off x="1371600" y="6979464"/>
                <a:ext cx="20615344" cy="1097736"/>
              </a:xfrm>
              <a:prstGeom prst="rect">
                <a:avLst/>
              </a:prstGeom>
              <a:blipFill>
                <a:blip r:embed="rId5"/>
                <a:stretch>
                  <a:fillRect/>
                </a:stretch>
              </a:blipFill>
            </p:spPr>
            <p:txBody>
              <a:bodyPr/>
              <a:lstStyle/>
              <a:p>
                <a:r>
                  <a:rPr lang="en-US">
                    <a:noFill/>
                  </a:rPr>
                  <a:t> </a:t>
                </a:r>
              </a:p>
            </p:txBody>
          </p:sp>
        </mc:Fallback>
      </mc:AlternateContent>
      <p:grpSp>
        <p:nvGrpSpPr>
          <p:cNvPr id="31" name="Group 144">
            <a:extLst>
              <a:ext uri="{FF2B5EF4-FFF2-40B4-BE49-F238E27FC236}">
                <a16:creationId xmlns:a16="http://schemas.microsoft.com/office/drawing/2014/main" id="{D115A1D8-BD35-4AE0-96B7-1DDB98E55A0A}"/>
              </a:ext>
            </a:extLst>
          </p:cNvPr>
          <p:cNvGrpSpPr/>
          <p:nvPr/>
        </p:nvGrpSpPr>
        <p:grpSpPr>
          <a:xfrm>
            <a:off x="533400" y="8763000"/>
            <a:ext cx="21771044" cy="4304390"/>
            <a:chOff x="1076414" y="3149283"/>
            <a:chExt cx="21773564" cy="4304888"/>
          </a:xfrm>
        </p:grpSpPr>
        <p:sp>
          <p:nvSpPr>
            <p:cNvPr id="32" name="Rounded Rectangle 6">
              <a:extLst>
                <a:ext uri="{FF2B5EF4-FFF2-40B4-BE49-F238E27FC236}">
                  <a16:creationId xmlns:a16="http://schemas.microsoft.com/office/drawing/2014/main" id="{C8E679AA-16DA-4891-B85C-6402FDE690B9}"/>
                </a:ext>
              </a:extLst>
            </p:cNvPr>
            <p:cNvSpPr/>
            <p:nvPr/>
          </p:nvSpPr>
          <p:spPr>
            <a:xfrm>
              <a:off x="1312551" y="3442481"/>
              <a:ext cx="21537427" cy="4011690"/>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33" name="Group 65">
              <a:extLst>
                <a:ext uri="{FF2B5EF4-FFF2-40B4-BE49-F238E27FC236}">
                  <a16:creationId xmlns:a16="http://schemas.microsoft.com/office/drawing/2014/main" id="{B480F88C-36C9-4F47-A8A3-72D3281F80B5}"/>
                </a:ext>
              </a:extLst>
            </p:cNvPr>
            <p:cNvGrpSpPr/>
            <p:nvPr/>
          </p:nvGrpSpPr>
          <p:grpSpPr>
            <a:xfrm>
              <a:off x="1076414" y="3149283"/>
              <a:ext cx="3581815" cy="788782"/>
              <a:chOff x="166396" y="8755082"/>
              <a:chExt cx="3581815" cy="788782"/>
            </a:xfrm>
          </p:grpSpPr>
          <p:sp>
            <p:nvSpPr>
              <p:cNvPr id="34" name="Freeform 20">
                <a:extLst>
                  <a:ext uri="{FF2B5EF4-FFF2-40B4-BE49-F238E27FC236}">
                    <a16:creationId xmlns:a16="http://schemas.microsoft.com/office/drawing/2014/main" id="{59C3D7F1-AD35-4FD7-8735-EB2FDB97F686}"/>
                  </a:ext>
                </a:extLst>
              </p:cNvPr>
              <p:cNvSpPr>
                <a:spLocks/>
              </p:cNvSpPr>
              <p:nvPr/>
            </p:nvSpPr>
            <p:spPr bwMode="auto">
              <a:xfrm>
                <a:off x="384522" y="8755082"/>
                <a:ext cx="3363689" cy="7771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35" name="Group 11">
                <a:extLst>
                  <a:ext uri="{FF2B5EF4-FFF2-40B4-BE49-F238E27FC236}">
                    <a16:creationId xmlns:a16="http://schemas.microsoft.com/office/drawing/2014/main" id="{35F979A4-C7F6-492B-8F8D-27B3E93C0B85}"/>
                  </a:ext>
                </a:extLst>
              </p:cNvPr>
              <p:cNvGrpSpPr/>
              <p:nvPr/>
            </p:nvGrpSpPr>
            <p:grpSpPr>
              <a:xfrm>
                <a:off x="166396" y="8780577"/>
                <a:ext cx="702538" cy="572229"/>
                <a:chOff x="-145995" y="8633545"/>
                <a:chExt cx="787401" cy="641352"/>
              </a:xfrm>
            </p:grpSpPr>
            <p:sp>
              <p:nvSpPr>
                <p:cNvPr id="37" name="Freeform 45">
                  <a:extLst>
                    <a:ext uri="{FF2B5EF4-FFF2-40B4-BE49-F238E27FC236}">
                      <a16:creationId xmlns:a16="http://schemas.microsoft.com/office/drawing/2014/main" id="{224F65E0-9576-4E32-B61A-57E545F0625B}"/>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46">
                  <a:extLst>
                    <a:ext uri="{FF2B5EF4-FFF2-40B4-BE49-F238E27FC236}">
                      <a16:creationId xmlns:a16="http://schemas.microsoft.com/office/drawing/2014/main" id="{BA0FEC04-0637-49A0-B5A3-47EF17C4F7DD}"/>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9" name="Freeform 47">
                  <a:extLst>
                    <a:ext uri="{FF2B5EF4-FFF2-40B4-BE49-F238E27FC236}">
                      <a16:creationId xmlns:a16="http://schemas.microsoft.com/office/drawing/2014/main" id="{6CFCE313-27F3-4BCE-8F74-375A0C729F5F}"/>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0" name="Freeform 48">
                  <a:extLst>
                    <a:ext uri="{FF2B5EF4-FFF2-40B4-BE49-F238E27FC236}">
                      <a16:creationId xmlns:a16="http://schemas.microsoft.com/office/drawing/2014/main" id="{8DD1F813-1B23-4DC8-9C55-33B95706587C}"/>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1" name="Freeform 49">
                  <a:extLst>
                    <a:ext uri="{FF2B5EF4-FFF2-40B4-BE49-F238E27FC236}">
                      <a16:creationId xmlns:a16="http://schemas.microsoft.com/office/drawing/2014/main" id="{3EF98666-2EB6-4A3E-9D03-64288813B8B9}"/>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2" name="Freeform 50">
                  <a:extLst>
                    <a:ext uri="{FF2B5EF4-FFF2-40B4-BE49-F238E27FC236}">
                      <a16:creationId xmlns:a16="http://schemas.microsoft.com/office/drawing/2014/main" id="{58AF81DE-9F96-4381-A175-D39F57184626}"/>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3" name="Freeform 51">
                  <a:extLst>
                    <a:ext uri="{FF2B5EF4-FFF2-40B4-BE49-F238E27FC236}">
                      <a16:creationId xmlns:a16="http://schemas.microsoft.com/office/drawing/2014/main" id="{D30C5872-8818-4B19-8F26-5E8AA57F3B47}"/>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4" name="Freeform 52">
                  <a:extLst>
                    <a:ext uri="{FF2B5EF4-FFF2-40B4-BE49-F238E27FC236}">
                      <a16:creationId xmlns:a16="http://schemas.microsoft.com/office/drawing/2014/main" id="{F7923A3A-BA8A-418E-9E43-B73104882D3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5" name="Rectangle 53">
                  <a:extLst>
                    <a:ext uri="{FF2B5EF4-FFF2-40B4-BE49-F238E27FC236}">
                      <a16:creationId xmlns:a16="http://schemas.microsoft.com/office/drawing/2014/main" id="{76FB8A0C-93C6-42F2-A66F-EADAD220071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6" name="Rectangle 54">
                  <a:extLst>
                    <a:ext uri="{FF2B5EF4-FFF2-40B4-BE49-F238E27FC236}">
                      <a16:creationId xmlns:a16="http://schemas.microsoft.com/office/drawing/2014/main" id="{A71B1C48-0F9F-42B7-803F-DC406C2D2986}"/>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7" name="Freeform 55">
                  <a:extLst>
                    <a:ext uri="{FF2B5EF4-FFF2-40B4-BE49-F238E27FC236}">
                      <a16:creationId xmlns:a16="http://schemas.microsoft.com/office/drawing/2014/main" id="{F16657CB-A65A-4A2F-8272-F6259B95F80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48" name="Freeform 56">
                  <a:extLst>
                    <a:ext uri="{FF2B5EF4-FFF2-40B4-BE49-F238E27FC236}">
                      <a16:creationId xmlns:a16="http://schemas.microsoft.com/office/drawing/2014/main" id="{91DC2399-2842-4625-91A9-D706E26158C6}"/>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C72F4C40-0B60-4F67-B3F2-92C45194F5E9}"/>
                  </a:ext>
                </a:extLst>
              </p:cNvPr>
              <p:cNvSpPr txBox="1"/>
              <p:nvPr/>
            </p:nvSpPr>
            <p:spPr>
              <a:xfrm>
                <a:off x="1212675" y="8774334"/>
                <a:ext cx="1773447" cy="769530"/>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Chú</a:t>
                </a:r>
                <a:r>
                  <a:rPr lang="en-US" sz="4400" b="1" dirty="0">
                    <a:solidFill>
                      <a:schemeClr val="bg1"/>
                    </a:solidFill>
                    <a:latin typeface="Tahoma" pitchFamily="34" charset="0"/>
                    <a:ea typeface="Tahoma" pitchFamily="34" charset="0"/>
                    <a:cs typeface="Tahoma" pitchFamily="34" charset="0"/>
                  </a:rPr>
                  <a:t> ý</a:t>
                </a:r>
              </a:p>
            </p:txBody>
          </p:sp>
        </p:grpSp>
      </p:grpSp>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62DDCB98-35BC-476C-B559-99C1F7753714}"/>
                  </a:ext>
                </a:extLst>
              </p:cNvPr>
              <p:cNvSpPr/>
              <p:nvPr/>
            </p:nvSpPr>
            <p:spPr>
              <a:xfrm>
                <a:off x="1863656" y="9751676"/>
                <a:ext cx="20615344"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 nên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e>
                    </m:d>
                  </m:oMath>
                </a14:m>
                <a:r>
                  <a:rPr lang="vi-VN" sz="4400" b="1" dirty="0">
                    <a:latin typeface="Tahoma" panose="020B0604030504040204" pitchFamily="34" charset="0"/>
                    <a:ea typeface="Tahoma" panose="020B0604030504040204" pitchFamily="34" charset="0"/>
                    <a:cs typeface="Tahoma" panose="020B0604030504040204" pitchFamily="34" charset="0"/>
                  </a:rPr>
                  <a:t> có thể viết </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Rectangle 48">
                <a:extLst>
                  <a:ext uri="{FF2B5EF4-FFF2-40B4-BE49-F238E27FC236}">
                    <a16:creationId xmlns:a16="http://schemas.microsoft.com/office/drawing/2014/main" id="{62DDCB98-35BC-476C-B559-99C1F7753714}"/>
                  </a:ext>
                </a:extLst>
              </p:cNvPr>
              <p:cNvSpPr>
                <a:spLocks noRot="1" noChangeAspect="1" noMove="1" noResize="1" noEditPoints="1" noAdjustHandles="1" noChangeArrowheads="1" noChangeShapeType="1" noTextEdit="1"/>
              </p:cNvSpPr>
              <p:nvPr/>
            </p:nvSpPr>
            <p:spPr>
              <a:xfrm>
                <a:off x="1863656" y="9751676"/>
                <a:ext cx="20615344" cy="1446550"/>
              </a:xfrm>
              <a:prstGeom prst="rect">
                <a:avLst/>
              </a:prstGeom>
              <a:blipFill>
                <a:blip r:embed="rId6"/>
                <a:stretch>
                  <a:fillRect l="-1212" t="-92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711D0933-71C3-4A74-A12C-AE52680F1DF8}"/>
                  </a:ext>
                </a:extLst>
              </p:cNvPr>
              <p:cNvSpPr/>
              <p:nvPr/>
            </p:nvSpPr>
            <p:spPr>
              <a:xfrm>
                <a:off x="1863656" y="11255355"/>
                <a:ext cx="20615344" cy="1774845"/>
              </a:xfrm>
              <a:prstGeom prst="rect">
                <a:avLst/>
              </a:prstGeom>
            </p:spPr>
            <p:txBody>
              <a:bodyPr wrap="square">
                <a:spAutoFit/>
              </a:bodyPr>
              <a:lstStyle/>
              <a:p>
                <a:pPr algn="ct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𝐧</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𝐧</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𝐝</m:t>
                        </m:r>
                      </m:num>
                      <m:den>
                        <m:r>
                          <a:rPr lang="vi-VN" sz="4400" b="1" i="0">
                            <a:latin typeface="Cambria Math" panose="02040503050406030204" pitchFamily="18" charset="0"/>
                          </a:rPr>
                          <m:t>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ectangle 49">
                <a:extLst>
                  <a:ext uri="{FF2B5EF4-FFF2-40B4-BE49-F238E27FC236}">
                    <a16:creationId xmlns:a16="http://schemas.microsoft.com/office/drawing/2014/main" id="{711D0933-71C3-4A74-A12C-AE52680F1DF8}"/>
                  </a:ext>
                </a:extLst>
              </p:cNvPr>
              <p:cNvSpPr>
                <a:spLocks noRot="1" noChangeAspect="1" noMove="1" noResize="1" noEditPoints="1" noAdjustHandles="1" noChangeArrowheads="1" noChangeShapeType="1" noTextEdit="1"/>
              </p:cNvSpPr>
              <p:nvPr/>
            </p:nvSpPr>
            <p:spPr>
              <a:xfrm>
                <a:off x="1863656" y="11255355"/>
                <a:ext cx="20615344" cy="177484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120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left)">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9"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68823"/>
            <a:chOff x="355601" y="1905000"/>
            <a:chExt cx="18634074" cy="868821"/>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6"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19966"/>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819966"/>
                </a:xfrm>
                <a:prstGeom prst="rect">
                  <a:avLst/>
                </a:prstGeom>
                <a:blipFill>
                  <a:blip r:embed="rId3"/>
                  <a:stretch>
                    <a:fillRect t="-19403" b="-38060"/>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769126" y="28105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8534400"/>
            <a:ext cx="22415863" cy="432038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5814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684085" y="3466684"/>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166C5C-0D31-4236-81E2-2054718822A8}"/>
                    </a:ext>
                  </a:extLst>
                </p:cNvPr>
                <p:cNvSpPr txBox="1"/>
                <p:nvPr/>
              </p:nvSpPr>
              <p:spPr>
                <a:xfrm>
                  <a:off x="4250944" y="4830425"/>
                  <a:ext cx="178418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4250944" y="4830425"/>
                  <a:ext cx="17841866" cy="769441"/>
                </a:xfrm>
                <a:prstGeom prst="rect">
                  <a:avLst/>
                </a:prstGeom>
                <a:blipFill>
                  <a:blip r:embed="rId4"/>
                  <a:stretch>
                    <a:fillRect t="-17460"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07899DC-FF1C-4140-87CF-1EE4D9BC827D}"/>
                  </a:ext>
                </a:extLst>
              </p:cNvPr>
              <p:cNvSpPr txBox="1"/>
              <p:nvPr/>
            </p:nvSpPr>
            <p:spPr>
              <a:xfrm>
                <a:off x="1317223" y="9517559"/>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Vì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1317223" y="9517559"/>
                <a:ext cx="19707919" cy="769441"/>
              </a:xfrm>
              <a:prstGeom prst="rect">
                <a:avLst/>
              </a:prstGeom>
              <a:blipFill>
                <a:blip r:embed="rId5"/>
                <a:stretch>
                  <a:fillRect l="-123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B38B1A02-B8FF-4FC2-B6C3-BA0C17C4E7D6}"/>
                  </a:ext>
                </a:extLst>
              </p:cNvPr>
              <p:cNvSpPr txBox="1"/>
              <p:nvPr/>
            </p:nvSpPr>
            <p:spPr>
              <a:xfrm>
                <a:off x="1317223" y="10588080"/>
                <a:ext cx="22013040"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Với </a:t>
                </a:r>
                <a14:m>
                  <m:oMath xmlns:m="http://schemas.openxmlformats.org/officeDocument/2006/math">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xét hiệu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suy ra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317223" y="10588080"/>
                <a:ext cx="22013040" cy="769441"/>
              </a:xfrm>
              <a:prstGeom prst="rect">
                <a:avLst/>
              </a:prstGeom>
              <a:blipFill>
                <a:blip r:embed="rId6"/>
                <a:stretch>
                  <a:fillRect l="-360"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4B693749-7578-4FA9-8B4F-FB5FB5DE64E8}"/>
                  </a:ext>
                </a:extLst>
              </p:cNvPr>
              <p:cNvSpPr txBox="1"/>
              <p:nvPr/>
            </p:nvSpPr>
            <p:spPr>
              <a:xfrm>
                <a:off x="1317223" y="11658600"/>
                <a:ext cx="19735801"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d>
                          <m:dPr>
                            <m:ctrlPr>
                              <a:rPr lang="en-US" sz="4400" b="1" i="1">
                                <a:latin typeface="Cambria Math" panose="02040503050406030204" pitchFamily="18" charset="0"/>
                              </a:rPr>
                            </m:ctrlPr>
                          </m:dPr>
                          <m:e>
                            <m:r>
                              <a:rPr lang="vi-VN" sz="4400" b="1" i="0">
                                <a:latin typeface="Cambria Math" panose="02040503050406030204" pitchFamily="18" charset="0"/>
                              </a:rPr>
                              <m:t>𝐮</m:t>
                            </m:r>
                          </m:e>
                        </m:d>
                      </m:e>
                      <m:sub>
                        <m:r>
                          <a:rPr lang="vi-VN" sz="4400" b="1" i="0">
                            <a:latin typeface="Cambria Math" panose="02040503050406030204" pitchFamily="18" charset="0"/>
                          </a:rPr>
                          <m:t>𝐧</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công sai </a:t>
                </a:r>
                <a14:m>
                  <m:oMath xmlns:m="http://schemas.openxmlformats.org/officeDocument/2006/math">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𝟑</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317223" y="11658600"/>
                <a:ext cx="19735801" cy="769441"/>
              </a:xfrm>
              <a:prstGeom prst="rect">
                <a:avLst/>
              </a:prstGeom>
              <a:blipFill>
                <a:blip r:embed="rId7"/>
                <a:stretch>
                  <a:fillRect l="-401" t="-17460" b="-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B20D27-C8F0-4120-B8B5-57BC0ED47985}"/>
                  </a:ext>
                </a:extLst>
              </p:cNvPr>
              <p:cNvSpPr txBox="1"/>
              <p:nvPr/>
            </p:nvSpPr>
            <p:spPr>
              <a:xfrm>
                <a:off x="3198255" y="51054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panose="02040503050406030204" pitchFamily="18" charset="0"/>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98255" y="5105400"/>
                <a:ext cx="17841866" cy="769441"/>
              </a:xfrm>
              <a:prstGeom prst="rect">
                <a:avLst/>
              </a:prstGeom>
              <a:blipFill>
                <a:blip r:embed="rId8"/>
                <a:stretch>
                  <a:fillRect l="-1401" t="-17460" b="-3571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98255" y="62103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F2F7A2F-3392-495E-A7E3-C28ECAD39FED}"/>
                  </a:ext>
                </a:extLst>
              </p:cNvPr>
              <p:cNvSpPr txBox="1"/>
              <p:nvPr/>
            </p:nvSpPr>
            <p:spPr>
              <a:xfrm>
                <a:off x="3198255" y="731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0">
                        <a:latin typeface="Cambria Math" panose="02040503050406030204" pitchFamily="18" charset="0"/>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98255" y="7315200"/>
                <a:ext cx="17841866" cy="769441"/>
              </a:xfrm>
              <a:prstGeom prst="rect">
                <a:avLst/>
              </a:prstGeom>
              <a:blipFill>
                <a:blip r:embed="rId9"/>
                <a:stretch>
                  <a:fillRect l="-1401" t="-16667" b="-36508"/>
                </a:stretch>
              </a:blipFill>
            </p:spPr>
            <p:txBody>
              <a:bodyPr/>
              <a:lstStyle/>
              <a:p>
                <a:r>
                  <a:rPr lang="en-US">
                    <a:noFill/>
                  </a:rPr>
                  <a:t> </a:t>
                </a:r>
              </a:p>
            </p:txBody>
          </p:sp>
        </mc:Fallback>
      </mc:AlternateContent>
    </p:spTree>
    <p:extLst>
      <p:ext uri="{BB962C8B-B14F-4D97-AF65-F5344CB8AC3E}">
        <p14:creationId xmlns:p14="http://schemas.microsoft.com/office/powerpoint/2010/main" val="178601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6">
                                            <p:txEl>
                                              <p:pRg st="0" end="0"/>
                                            </p:txEl>
                                          </p:spTgt>
                                        </p:tgtEl>
                                        <p:attrNameLst>
                                          <p:attrName>style.visibility</p:attrName>
                                        </p:attrNameLst>
                                      </p:cBhvr>
                                      <p:to>
                                        <p:strVal val="visible"/>
                                      </p:to>
                                    </p:set>
                                    <p:animEffect transition="in" filter="wipe(left)">
                                      <p:cBhvr>
                                        <p:cTn id="47"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P spid="54" grpId="0"/>
      <p:bldP spid="55"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68823"/>
            <a:chOff x="355601" y="1905000"/>
            <a:chExt cx="18634074" cy="868821"/>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6"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19966"/>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819966"/>
                </a:xfrm>
                <a:prstGeom prst="rect">
                  <a:avLst/>
                </a:prstGeom>
                <a:blipFill>
                  <a:blip r:embed="rId3"/>
                  <a:stretch>
                    <a:fillRect t="-19403" b="-38060"/>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769126" y="28105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8534400"/>
            <a:ext cx="22415863" cy="432038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5814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636668" y="3483926"/>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166C5C-0D31-4236-81E2-2054718822A8}"/>
                    </a:ext>
                  </a:extLst>
                </p:cNvPr>
                <p:cNvSpPr txBox="1"/>
                <p:nvPr/>
              </p:nvSpPr>
              <p:spPr>
                <a:xfrm>
                  <a:off x="4250944" y="4830425"/>
                  <a:ext cx="1784186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4250944" y="4830425"/>
                  <a:ext cx="17841866" cy="769441"/>
                </a:xfrm>
                <a:prstGeom prst="rect">
                  <a:avLst/>
                </a:prstGeom>
                <a:blipFill>
                  <a:blip r:embed="rId4"/>
                  <a:stretch>
                    <a:fillRect t="-17460"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07899DC-FF1C-4140-87CF-1EE4D9BC827D}"/>
                  </a:ext>
                </a:extLst>
              </p:cNvPr>
              <p:cNvSpPr txBox="1"/>
              <p:nvPr/>
            </p:nvSpPr>
            <p:spPr>
              <a:xfrm>
                <a:off x="2390081" y="9593759"/>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Vì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𝟓𝟎</m:t>
                    </m:r>
                  </m:oMath>
                </a14:m>
                <a:r>
                  <a:rPr lang="vi-VN" sz="4400" b="1" dirty="0">
                    <a:latin typeface="Tahoma" panose="020B0604030504040204" pitchFamily="34" charset="0"/>
                    <a:ea typeface="Tahoma" panose="020B0604030504040204" pitchFamily="34" charset="0"/>
                    <a:cs typeface="Tahoma" panose="020B0604030504040204" pitchFamily="34" charset="0"/>
                  </a:rPr>
                  <a:t> nên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r>
                  <a:rPr lang="vi-VN" sz="4400" b="1" dirty="0">
                    <a:latin typeface="Tahoma" panose="020B0604030504040204" pitchFamily="34" charset="0"/>
                    <a:ea typeface="Tahoma" panose="020B0604030504040204" pitchFamily="34" charset="0"/>
                    <a:cs typeface="Tahoma" panose="020B0604030504040204" pitchFamily="34" charset="0"/>
                  </a:rPr>
                  <a:t> ta có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2390081" y="9593759"/>
                <a:ext cx="19707919" cy="769441"/>
              </a:xfrm>
              <a:prstGeom prst="rect">
                <a:avLst/>
              </a:prstGeom>
              <a:blipFill>
                <a:blip r:embed="rId5"/>
                <a:stretch>
                  <a:fillRect l="-1237"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B38B1A02-B8FF-4FC2-B6C3-BA0C17C4E7D6}"/>
                  </a:ext>
                </a:extLst>
              </p:cNvPr>
              <p:cNvSpPr txBox="1"/>
              <p:nvPr/>
            </p:nvSpPr>
            <p:spPr>
              <a:xfrm>
                <a:off x="1317223" y="10742026"/>
                <a:ext cx="22013040" cy="13737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𝟓𝟎</m:t>
                          </m:r>
                        </m:sub>
                      </m:sSub>
                      <m:r>
                        <a:rPr lang="vi-VN" sz="4400" b="1" i="0">
                          <a:latin typeface="Cambria Math" panose="02040503050406030204" pitchFamily="18" charset="0"/>
                        </a:rPr>
                        <m:t>=</m:t>
                      </m:r>
                      <m:r>
                        <a:rPr lang="vi-VN" sz="4400" b="1" i="0">
                          <a:latin typeface="Cambria Math" panose="02040503050406030204" pitchFamily="18" charset="0"/>
                        </a:rPr>
                        <m:t>𝟓𝟎</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𝟓𝟎</m:t>
                          </m:r>
                          <m:r>
                            <a:rPr lang="vi-VN" sz="4400" b="1" i="0">
                              <a:latin typeface="Cambria Math" panose="02040503050406030204" pitchFamily="18" charset="0"/>
                            </a:rPr>
                            <m:t>.</m:t>
                          </m:r>
                          <m:r>
                            <a:rPr lang="vi-VN" sz="4400" b="1" i="0">
                              <a:latin typeface="Cambria Math" panose="02040503050406030204" pitchFamily="18" charset="0"/>
                            </a:rPr>
                            <m:t>𝟒𝟗</m:t>
                          </m:r>
                        </m:num>
                        <m:den>
                          <m:r>
                            <a:rPr lang="vi-VN" sz="4400" b="1" i="0">
                              <a:latin typeface="Cambria Math" panose="02040503050406030204" pitchFamily="18" charset="0"/>
                            </a:rPr>
                            <m:t>𝟐</m:t>
                          </m:r>
                        </m:den>
                      </m:f>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𝟑𝟕𝟕𝟓</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1317223" y="10742026"/>
                <a:ext cx="22013040" cy="137377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B20D27-C8F0-4120-B8B5-57BC0ED47985}"/>
                  </a:ext>
                </a:extLst>
              </p:cNvPr>
              <p:cNvSpPr txBox="1"/>
              <p:nvPr/>
            </p:nvSpPr>
            <p:spPr>
              <a:xfrm>
                <a:off x="3198255" y="51054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panose="02040503050406030204" pitchFamily="18" charset="0"/>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98255" y="5105400"/>
                <a:ext cx="17841866" cy="769441"/>
              </a:xfrm>
              <a:prstGeom prst="rect">
                <a:avLst/>
              </a:prstGeom>
              <a:blipFill>
                <a:blip r:embed="rId7"/>
                <a:stretch>
                  <a:fillRect l="-1401" t="-17460" b="-3571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98255" y="62103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F2F7A2F-3392-495E-A7E3-C28ECAD39FED}"/>
                  </a:ext>
                </a:extLst>
              </p:cNvPr>
              <p:cNvSpPr txBox="1"/>
              <p:nvPr/>
            </p:nvSpPr>
            <p:spPr>
              <a:xfrm>
                <a:off x="3198255" y="731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0">
                        <a:latin typeface="Cambria Math" panose="02040503050406030204" pitchFamily="18" charset="0"/>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98255" y="7315200"/>
                <a:ext cx="17841866" cy="769441"/>
              </a:xfrm>
              <a:prstGeom prst="rect">
                <a:avLst/>
              </a:prstGeom>
              <a:blipFill>
                <a:blip r:embed="rId8"/>
                <a:stretch>
                  <a:fillRect l="-1401" t="-16667" b="-36508"/>
                </a:stretch>
              </a:blipFill>
            </p:spPr>
            <p:txBody>
              <a:bodyPr/>
              <a:lstStyle/>
              <a:p>
                <a:r>
                  <a:rPr lang="en-US">
                    <a:noFill/>
                  </a:rPr>
                  <a:t> </a:t>
                </a:r>
              </a:p>
            </p:txBody>
          </p:sp>
        </mc:Fallback>
      </mc:AlternateContent>
    </p:spTree>
    <p:extLst>
      <p:ext uri="{BB962C8B-B14F-4D97-AF65-F5344CB8AC3E}">
        <p14:creationId xmlns:p14="http://schemas.microsoft.com/office/powerpoint/2010/main" val="1622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4" grpId="0"/>
      <p:bldP spid="55"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72504"/>
            <a:ext cx="18634074" cy="868823"/>
            <a:chOff x="355601" y="1905000"/>
            <a:chExt cx="18634074" cy="868821"/>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05366" y="1913523"/>
              <a:ext cx="995785"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IV.</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DC2650D-2219-456D-B87E-8261C928FA35}"/>
                    </a:ext>
                  </a:extLst>
                </p:cNvPr>
                <p:cNvSpPr txBox="1"/>
                <p:nvPr/>
              </p:nvSpPr>
              <p:spPr>
                <a:xfrm>
                  <a:off x="1706561" y="1953855"/>
                  <a:ext cx="17283114" cy="819966"/>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TỔNG </a:t>
                  </a:r>
                  <a:r>
                    <a:rPr lang="en-US"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0" u="none" strike="noStrike" spc="0">
                          <a:solidFill>
                            <a:srgbClr val="135F82"/>
                          </a:solidFill>
                          <a:effectLst/>
                          <a:latin typeface="Cambria Math" panose="02040503050406030204" pitchFamily="18" charset="0"/>
                          <a:ea typeface="Malgun Gothic" panose="020B0503020000020004" pitchFamily="34" charset="-127"/>
                          <a:cs typeface="Times New Roman" panose="02020603050405020304" pitchFamily="18" charset="0"/>
                        </a:rPr>
                        <m:t>𝐧</m:t>
                      </m:r>
                    </m:oMath>
                  </a14:m>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TextBox 4">
                  <a:extLst>
                    <a:ext uri="{FF2B5EF4-FFF2-40B4-BE49-F238E27FC236}">
                      <a16:creationId xmlns:a16="http://schemas.microsoft.com/office/drawing/2014/main" id="{0DC2650D-2219-456D-B87E-8261C928FA35}"/>
                    </a:ext>
                  </a:extLst>
                </p:cNvPr>
                <p:cNvSpPr txBox="1">
                  <a:spLocks noRot="1" noChangeAspect="1" noMove="1" noResize="1" noEditPoints="1" noAdjustHandles="1" noChangeArrowheads="1" noChangeShapeType="1" noTextEdit="1"/>
                </p:cNvSpPr>
                <p:nvPr/>
              </p:nvSpPr>
              <p:spPr>
                <a:xfrm>
                  <a:off x="1706561" y="1953855"/>
                  <a:ext cx="17283114" cy="819966"/>
                </a:xfrm>
                <a:prstGeom prst="rect">
                  <a:avLst/>
                </a:prstGeom>
                <a:blipFill>
                  <a:blip r:embed="rId3"/>
                  <a:stretch>
                    <a:fillRect t="-19403" b="-38060"/>
                  </a:stretch>
                </a:blipFill>
              </p:spPr>
              <p:txBody>
                <a:bodyPr/>
                <a:lstStyle/>
                <a:p>
                  <a:r>
                    <a:rPr lang="en-US">
                      <a:noFill/>
                    </a:rPr>
                    <a:t> </a:t>
                  </a:r>
                </a:p>
              </p:txBody>
            </p:sp>
          </mc:Fallback>
        </mc:AlternateContent>
      </p:grpSp>
      <p:grpSp>
        <p:nvGrpSpPr>
          <p:cNvPr id="6" name="Group 5">
            <a:extLst>
              <a:ext uri="{FF2B5EF4-FFF2-40B4-BE49-F238E27FC236}">
                <a16:creationId xmlns:a16="http://schemas.microsoft.com/office/drawing/2014/main" id="{9C82A301-A5B8-408A-AF5F-CA9021F4C9CA}"/>
              </a:ext>
            </a:extLst>
          </p:cNvPr>
          <p:cNvGrpSpPr/>
          <p:nvPr/>
        </p:nvGrpSpPr>
        <p:grpSpPr>
          <a:xfrm>
            <a:off x="769126" y="2810550"/>
            <a:ext cx="8679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8534400"/>
            <a:ext cx="22415863" cy="4953000"/>
            <a:chOff x="1270511" y="5936338"/>
            <a:chExt cx="22415863" cy="4320380"/>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5"/>
              <a:ext cx="22414164" cy="409189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903334" y="3581400"/>
            <a:ext cx="22431709" cy="4849600"/>
            <a:chOff x="1268078" y="4371975"/>
            <a:chExt cx="22431709" cy="4849600"/>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4849600"/>
              <a:chOff x="1268078" y="2438400"/>
              <a:chExt cx="22431709" cy="4849600"/>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4713736"/>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579184" cy="940513"/>
                <a:chOff x="1311958" y="3405486"/>
                <a:chExt cx="3579184"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3085212" y="2507256"/>
                  <a:ext cx="793396" cy="2818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541322" y="3500980"/>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01166C5C-0D31-4236-81E2-2054718822A8}"/>
                    </a:ext>
                  </a:extLst>
                </p:cNvPr>
                <p:cNvSpPr txBox="1"/>
                <p:nvPr/>
              </p:nvSpPr>
              <p:spPr>
                <a:xfrm>
                  <a:off x="5129802" y="4813519"/>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Cho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𝟑𝐧</m:t>
                      </m:r>
                      <m:r>
                        <a:rPr lang="vi-VN" sz="4400" b="1" i="0">
                          <a:latin typeface="Cambria Math" panose="02040503050406030204" pitchFamily="18" charset="0"/>
                        </a:rPr>
                        <m:t>−</m:t>
                      </m:r>
                      <m:r>
                        <a:rPr lang="vi-VN" sz="4400" b="1" i="0">
                          <a:latin typeface="Cambria Math" panose="02040503050406030204" pitchFamily="18" charset="0"/>
                        </a:rPr>
                        <m:t>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5129802" y="4813519"/>
                  <a:ext cx="17841866" cy="769441"/>
                </a:xfrm>
                <a:prstGeom prst="rect">
                  <a:avLst/>
                </a:prstGeom>
                <a:blipFill>
                  <a:blip r:embed="rId4"/>
                  <a:stretch>
                    <a:fillRect l="-1401" t="-17460" b="-3650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F07899DC-FF1C-4140-87CF-1EE4D9BC827D}"/>
                  </a:ext>
                </a:extLst>
              </p:cNvPr>
              <p:cNvSpPr txBox="1"/>
              <p:nvPr/>
            </p:nvSpPr>
            <p:spPr>
              <a:xfrm>
                <a:off x="4676081" y="9128612"/>
                <a:ext cx="19707919"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Vì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nên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𝟒</m:t>
                        </m:r>
                        <m:r>
                          <a:rPr lang="vi-VN" sz="4400" b="1" i="0">
                            <a:latin typeface="Cambria Math" panose="02040503050406030204" pitchFamily="18" charset="0"/>
                          </a:rPr>
                          <m:t>′</m:t>
                        </m:r>
                      </m:e>
                    </m:d>
                  </m:oMath>
                </a14:m>
                <a:r>
                  <a:rPr lang="vi-VN" sz="4400" b="1" dirty="0">
                    <a:latin typeface="Tahoma" panose="020B0604030504040204" pitchFamily="34" charset="0"/>
                    <a:ea typeface="Tahoma" panose="020B0604030504040204" pitchFamily="34" charset="0"/>
                    <a:cs typeface="Tahoma" panose="020B0604030504040204" pitchFamily="34" charset="0"/>
                  </a:rPr>
                  <a:t> ta có:</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4676081" y="9128612"/>
                <a:ext cx="19707919" cy="769441"/>
              </a:xfrm>
              <a:prstGeom prst="rect">
                <a:avLst/>
              </a:prstGeom>
              <a:blipFill>
                <a:blip r:embed="rId5"/>
                <a:stretch>
                  <a:fillRect l="-123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1" name="TextBox 160">
                <a:extLst>
                  <a:ext uri="{FF2B5EF4-FFF2-40B4-BE49-F238E27FC236}">
                    <a16:creationId xmlns:a16="http://schemas.microsoft.com/office/drawing/2014/main" id="{B38B1A02-B8FF-4FC2-B6C3-BA0C17C4E7D6}"/>
                  </a:ext>
                </a:extLst>
              </p:cNvPr>
              <p:cNvSpPr txBox="1"/>
              <p:nvPr/>
            </p:nvSpPr>
            <p:spPr>
              <a:xfrm>
                <a:off x="2066160" y="10023803"/>
                <a:ext cx="22013040" cy="2244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𝐧</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num>
                        <m:den>
                          <m:r>
                            <a:rPr lang="vi-VN" sz="4400" b="1" i="0">
                              <a:latin typeface="Cambria Math" panose="02040503050406030204" pitchFamily="18" charset="0"/>
                            </a:rPr>
                            <m:t>𝟐</m:t>
                          </m:r>
                        </m:den>
                      </m:f>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𝟐𝟔𝟎</m:t>
                      </m:r>
                      <m:r>
                        <a:rPr lang="vi-VN" sz="4400" b="1" i="0">
                          <a:latin typeface="Cambria Math" panose="02040503050406030204" pitchFamily="18" charset="0"/>
                        </a:rPr>
                        <m:t>⇔</m:t>
                      </m:r>
                      <m:r>
                        <a:rPr lang="vi-VN" sz="4400" b="1" i="0">
                          <a:latin typeface="Cambria Math" panose="02040503050406030204" pitchFamily="18" charset="0"/>
                        </a:rPr>
                        <m:t>𝟑</m:t>
                      </m:r>
                      <m:sSup>
                        <m:sSupPr>
                          <m:ctrlPr>
                            <a:rPr lang="en-US" sz="4400" b="1" i="1">
                              <a:latin typeface="Cambria Math" panose="02040503050406030204" pitchFamily="18" charset="0"/>
                            </a:rPr>
                          </m:ctrlPr>
                        </m:sSupPr>
                        <m:e>
                          <m:r>
                            <a:rPr lang="vi-VN" sz="4400" b="1" i="0">
                              <a:latin typeface="Cambria Math" panose="02040503050406030204" pitchFamily="18" charset="0"/>
                            </a:rPr>
                            <m:t>𝐧</m:t>
                          </m:r>
                        </m:e>
                        <m:sup>
                          <m:r>
                            <a:rPr lang="vi-VN" sz="4400" b="1" i="0">
                              <a:latin typeface="Cambria Math" panose="02040503050406030204" pitchFamily="18" charset="0"/>
                            </a:rPr>
                            <m:t>𝟐</m:t>
                          </m:r>
                        </m:sup>
                      </m:sSup>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𝟓𝟐𝟎</m:t>
                      </m:r>
                      <m:r>
                        <a:rPr lang="vi-VN" sz="4400" b="1" i="0">
                          <a:latin typeface="Cambria Math" panose="02040503050406030204" pitchFamily="18" charset="0"/>
                        </a:rPr>
                        <m:t>=</m:t>
                      </m:r>
                      <m:r>
                        <a:rPr lang="vi-VN" sz="4400" b="1" i="0">
                          <a:latin typeface="Cambria Math" panose="02040503050406030204" pitchFamily="18" charset="0"/>
                        </a:rPr>
                        <m:t>𝟎</m:t>
                      </m:r>
                      <m:r>
                        <a:rPr lang="vi-VN" sz="4400" b="1" i="0">
                          <a:latin typeface="Cambria Math" panose="02040503050406030204" pitchFamily="18" charset="0"/>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𝟏𝟑</m:t>
                                </m:r>
                              </m:e>
                            </m:mr>
                            <m:mr>
                              <m:e>
                                <m:r>
                                  <a:rPr lang="vi-VN" sz="4400" b="1" i="0">
                                    <a:latin typeface="Cambria Math" panose="02040503050406030204" pitchFamily="18" charset="0"/>
                                  </a:rPr>
                                  <m:t>𝐧</m:t>
                                </m:r>
                                <m:r>
                                  <a:rPr lang="vi-VN" sz="4400" b="1" i="0">
                                    <a:latin typeface="Cambria Math" panose="02040503050406030204" pitchFamily="18" charset="0"/>
                                  </a:rPr>
                                  <m:t>=−</m:t>
                                </m:r>
                                <m:f>
                                  <m:fPr>
                                    <m:ctrlPr>
                                      <a:rPr lang="en-US" sz="4400" b="1" i="1">
                                        <a:latin typeface="Cambria Math" panose="02040503050406030204" pitchFamily="18" charset="0"/>
                                      </a:rPr>
                                    </m:ctrlPr>
                                  </m:fPr>
                                  <m:num>
                                    <m:r>
                                      <a:rPr lang="vi-VN" sz="4400" b="1" i="0">
                                        <a:latin typeface="Cambria Math" panose="02040503050406030204" pitchFamily="18" charset="0"/>
                                      </a:rPr>
                                      <m:t>𝟒𝟎</m:t>
                                    </m:r>
                                  </m:num>
                                  <m:den>
                                    <m:r>
                                      <a:rPr lang="vi-VN" sz="4400" b="1" i="0">
                                        <a:latin typeface="Cambria Math" panose="02040503050406030204" pitchFamily="18" charset="0"/>
                                      </a:rPr>
                                      <m:t>𝟑</m:t>
                                    </m:r>
                                  </m:den>
                                </m:f>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2066160" y="10023803"/>
                <a:ext cx="22013040" cy="224439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B20D27-C8F0-4120-B8B5-57BC0ED47985}"/>
                  </a:ext>
                </a:extLst>
              </p:cNvPr>
              <p:cNvSpPr txBox="1"/>
              <p:nvPr/>
            </p:nvSpPr>
            <p:spPr>
              <a:xfrm>
                <a:off x="3198255" y="51054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Chứng minh rằng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panose="02040503050406030204" pitchFamily="18" charset="0"/>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4" name="TextBox 53">
                <a:extLst>
                  <a:ext uri="{FF2B5EF4-FFF2-40B4-BE49-F238E27FC236}">
                    <a16:creationId xmlns:a16="http://schemas.microsoft.com/office/drawing/2014/main" id="{77B20D27-C8F0-4120-B8B5-57BC0ED47985}"/>
                  </a:ext>
                </a:extLst>
              </p:cNvPr>
              <p:cNvSpPr txBox="1">
                <a:spLocks noRot="1" noChangeAspect="1" noMove="1" noResize="1" noEditPoints="1" noAdjustHandles="1" noChangeArrowheads="1" noChangeShapeType="1" noTextEdit="1"/>
              </p:cNvSpPr>
              <p:nvPr/>
            </p:nvSpPr>
            <p:spPr>
              <a:xfrm>
                <a:off x="3198255" y="5105400"/>
                <a:ext cx="17841866" cy="769441"/>
              </a:xfrm>
              <a:prstGeom prst="rect">
                <a:avLst/>
              </a:prstGeom>
              <a:blipFill>
                <a:blip r:embed="rId7"/>
                <a:stretch>
                  <a:fillRect l="-1401" t="-17460" b="-35714"/>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F240EA3E-CEE9-4D62-BE21-C92728BE6AF6}"/>
              </a:ext>
            </a:extLst>
          </p:cNvPr>
          <p:cNvSpPr txBox="1"/>
          <p:nvPr/>
        </p:nvSpPr>
        <p:spPr>
          <a:xfrm>
            <a:off x="3198255" y="62103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Tính tổng của 50 số hạng đầu.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F2F7A2F-3392-495E-A7E3-C28ECAD39FED}"/>
                  </a:ext>
                </a:extLst>
              </p:cNvPr>
              <p:cNvSpPr txBox="1"/>
              <p:nvPr/>
            </p:nvSpPr>
            <p:spPr>
              <a:xfrm>
                <a:off x="3198255" y="7315200"/>
                <a:ext cx="17841866"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Biết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𝐒</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𝟐𝟔𝟎</m:t>
                    </m:r>
                  </m:oMath>
                </a14:m>
                <a:r>
                  <a:rPr lang="vi-VN" sz="4400" b="1" dirty="0">
                    <a:latin typeface="Tahoma" panose="020B0604030504040204" pitchFamily="34" charset="0"/>
                    <a:ea typeface="Tahoma" panose="020B0604030504040204" pitchFamily="34" charset="0"/>
                    <a:cs typeface="Tahoma" panose="020B0604030504040204" pitchFamily="34" charset="0"/>
                  </a:rPr>
                  <a:t>, tìm </a:t>
                </a:r>
                <a14:m>
                  <m:oMath xmlns:m="http://schemas.openxmlformats.org/officeDocument/2006/math">
                    <m:r>
                      <a:rPr lang="vi-VN" sz="4400" b="1" i="0">
                        <a:latin typeface="Cambria Math" panose="02040503050406030204" pitchFamily="18" charset="0"/>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7" name="TextBox 56">
                <a:extLst>
                  <a:ext uri="{FF2B5EF4-FFF2-40B4-BE49-F238E27FC236}">
                    <a16:creationId xmlns:a16="http://schemas.microsoft.com/office/drawing/2014/main" id="{FF2F7A2F-3392-495E-A7E3-C28ECAD39FED}"/>
                  </a:ext>
                </a:extLst>
              </p:cNvPr>
              <p:cNvSpPr txBox="1">
                <a:spLocks noRot="1" noChangeAspect="1" noMove="1" noResize="1" noEditPoints="1" noAdjustHandles="1" noChangeArrowheads="1" noChangeShapeType="1" noTextEdit="1"/>
              </p:cNvSpPr>
              <p:nvPr/>
            </p:nvSpPr>
            <p:spPr>
              <a:xfrm>
                <a:off x="3198255" y="7315200"/>
                <a:ext cx="17841866" cy="769441"/>
              </a:xfrm>
              <a:prstGeom prst="rect">
                <a:avLst/>
              </a:prstGeom>
              <a:blipFill>
                <a:blip r:embed="rId8"/>
                <a:stretch>
                  <a:fillRect l="-1401"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5E5E712-692B-4288-915E-D7F66128F50B}"/>
                  </a:ext>
                </a:extLst>
              </p:cNvPr>
              <p:cNvSpPr txBox="1"/>
              <p:nvPr/>
            </p:nvSpPr>
            <p:spPr>
              <a:xfrm>
                <a:off x="4876800" y="12192000"/>
                <a:ext cx="14012040" cy="7694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m:rPr>
                          <m:nor/>
                        </m:rPr>
                        <a:rPr lang="vi-VN" sz="4400" b="1">
                          <a:latin typeface="Tahoma" panose="020B0604030504040204" pitchFamily="34" charset="0"/>
                          <a:ea typeface="Tahoma" panose="020B0604030504040204" pitchFamily="34" charset="0"/>
                          <a:cs typeface="Tahoma" panose="020B0604030504040204" pitchFamily="34" charset="0"/>
                        </a:rPr>
                        <m:t>Do</m:t>
                      </m:r>
                      <m:r>
                        <m:rPr>
                          <m:nor/>
                        </m:rPr>
                        <a:rPr lang="vi-VN" sz="4400" b="1">
                          <a:latin typeface="Tahoma" panose="020B0604030504040204" pitchFamily="34" charset="0"/>
                          <a:ea typeface="Tahoma" panose="020B0604030504040204" pitchFamily="34" charset="0"/>
                          <a:cs typeface="Tahoma" panose="020B0604030504040204" pitchFamily="34" charset="0"/>
                        </a:rPr>
                        <m:t> </m:t>
                      </m:r>
                      <m:r>
                        <a:rPr lang="vi-VN" sz="4400" b="1" i="0">
                          <a:latin typeface="Cambria Math" panose="02040503050406030204" pitchFamily="18" charset="0"/>
                        </a:rPr>
                        <m:t>𝐧</m:t>
                      </m:r>
                      <m:r>
                        <a:rPr lang="vi-VN" sz="4400" b="1" i="0">
                          <a:latin typeface="Cambria Math" panose="02040503050406030204" pitchFamily="18" charset="0"/>
                        </a:rPr>
                        <m:t>∈</m:t>
                      </m:r>
                      <m:sSup>
                        <m:sSupPr>
                          <m:ctrlPr>
                            <a:rPr lang="en-US" sz="4400" b="1" i="1">
                              <a:latin typeface="Cambria Math" panose="02040503050406030204" pitchFamily="18" charset="0"/>
                            </a:rPr>
                          </m:ctrlPr>
                        </m:sSupPr>
                        <m:e>
                          <m:r>
                            <a:rPr lang="vi-VN" sz="4400" b="1" i="0">
                              <a:latin typeface="Cambria Math" panose="02040503050406030204" pitchFamily="18" charset="0"/>
                            </a:rPr>
                            <m:t>ℕ</m:t>
                          </m:r>
                        </m:e>
                        <m:sup>
                          <m:r>
                            <a:rPr lang="vi-VN" sz="4400" b="1" i="0">
                              <a:latin typeface="Cambria Math" panose="02040503050406030204" pitchFamily="18" charset="0"/>
                            </a:rPr>
                            <m:t>∗</m:t>
                          </m:r>
                        </m:sup>
                      </m:sSup>
                      <m:r>
                        <m:rPr>
                          <m:nor/>
                        </m:rPr>
                        <a:rPr lang="vi-VN" sz="4400" b="1">
                          <a:latin typeface="Tahoma" panose="020B0604030504040204" pitchFamily="34" charset="0"/>
                          <a:ea typeface="Tahoma" panose="020B0604030504040204" pitchFamily="34" charset="0"/>
                          <a:cs typeface="Tahoma" panose="020B0604030504040204" pitchFamily="34" charset="0"/>
                        </a:rPr>
                        <m:t> </m:t>
                      </m:r>
                      <m:r>
                        <m:rPr>
                          <m:nor/>
                        </m:rPr>
                        <a:rPr lang="vi-VN" sz="4400" b="1">
                          <a:latin typeface="Tahoma" panose="020B0604030504040204" pitchFamily="34" charset="0"/>
                          <a:ea typeface="Tahoma" panose="020B0604030504040204" pitchFamily="34" charset="0"/>
                          <a:cs typeface="Tahoma" panose="020B0604030504040204" pitchFamily="34" charset="0"/>
                        </a:rPr>
                        <m:t>n</m:t>
                      </m:r>
                      <m:r>
                        <m:rPr>
                          <m:nor/>
                        </m:rPr>
                        <a:rPr lang="vi-VN" sz="4400" b="1">
                          <a:latin typeface="Tahoma" panose="020B0604030504040204" pitchFamily="34" charset="0"/>
                          <a:ea typeface="Tahoma" panose="020B0604030504040204" pitchFamily="34" charset="0"/>
                          <a:cs typeface="Tahoma" panose="020B0604030504040204" pitchFamily="34" charset="0"/>
                        </a:rPr>
                        <m:t>ê</m:t>
                      </m:r>
                      <m:r>
                        <m:rPr>
                          <m:nor/>
                        </m:rPr>
                        <a:rPr lang="vi-VN" sz="4400" b="1">
                          <a:latin typeface="Tahoma" panose="020B0604030504040204" pitchFamily="34" charset="0"/>
                          <a:ea typeface="Tahoma" panose="020B0604030504040204" pitchFamily="34" charset="0"/>
                          <a:cs typeface="Tahoma" panose="020B0604030504040204" pitchFamily="34" charset="0"/>
                        </a:rPr>
                        <m:t>n</m:t>
                      </m:r>
                      <m:r>
                        <m:rPr>
                          <m:nor/>
                        </m:rPr>
                        <a:rPr lang="vi-VN" sz="4400" b="1">
                          <a:latin typeface="Tahoma" panose="020B0604030504040204" pitchFamily="34" charset="0"/>
                          <a:ea typeface="Tahoma" panose="020B0604030504040204" pitchFamily="34" charset="0"/>
                          <a:cs typeface="Tahoma" panose="020B0604030504040204" pitchFamily="34" charset="0"/>
                        </a:rPr>
                        <m:t> </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𝟏𝟑</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8" name="TextBox 57">
                <a:extLst>
                  <a:ext uri="{FF2B5EF4-FFF2-40B4-BE49-F238E27FC236}">
                    <a16:creationId xmlns:a16="http://schemas.microsoft.com/office/drawing/2014/main" id="{05E5E712-692B-4288-915E-D7F66128F50B}"/>
                  </a:ext>
                </a:extLst>
              </p:cNvPr>
              <p:cNvSpPr txBox="1">
                <a:spLocks noRot="1" noChangeAspect="1" noMove="1" noResize="1" noEditPoints="1" noAdjustHandles="1" noChangeArrowheads="1" noChangeShapeType="1" noTextEdit="1"/>
              </p:cNvSpPr>
              <p:nvPr/>
            </p:nvSpPr>
            <p:spPr>
              <a:xfrm>
                <a:off x="4876800" y="12192000"/>
                <a:ext cx="14012040" cy="76944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42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0">
                                            <p:txEl>
                                              <p:pRg st="0" end="0"/>
                                            </p:txEl>
                                          </p:spTgt>
                                        </p:tgtEl>
                                        <p:attrNameLst>
                                          <p:attrName>style.visibility</p:attrName>
                                        </p:attrNameLst>
                                      </p:cBhvr>
                                      <p:to>
                                        <p:strVal val="visible"/>
                                      </p:to>
                                    </p:set>
                                    <p:animEffect transition="in" filter="wipe(left)">
                                      <p:cBhvr>
                                        <p:cTn id="37" dur="500"/>
                                        <p:tgtEl>
                                          <p:spTgt spid="16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left)">
                                      <p:cBhvr>
                                        <p:cTn id="42" dur="500"/>
                                        <p:tgtEl>
                                          <p:spTgt spid="1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
                                            <p:txEl>
                                              <p:pRg st="0" end="0"/>
                                            </p:txEl>
                                          </p:spTgt>
                                        </p:tgtEl>
                                        <p:attrNameLst>
                                          <p:attrName>style.visibility</p:attrName>
                                        </p:attrNameLst>
                                      </p:cBhvr>
                                      <p:to>
                                        <p:strVal val="visible"/>
                                      </p:to>
                                    </p:set>
                                    <p:animEffect transition="in" filter="wipe(left)">
                                      <p:cBhvr>
                                        <p:cTn id="47"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4" grpId="0"/>
      <p:bldP spid="55" grpId="0"/>
      <p:bldP spid="57" grpId="0"/>
      <p:bldP spid="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94229" y="1554287"/>
            <a:ext cx="6961868" cy="960313"/>
            <a:chOff x="13477876" y="4114800"/>
            <a:chExt cx="6962774" cy="960438"/>
          </a:xfrm>
        </p:grpSpPr>
        <p:sp>
          <p:nvSpPr>
            <p:cNvPr id="3" name="Freeform 71"/>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4" name="Oval 72"/>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5" name="Freeform 73"/>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6" name="Freeform 74"/>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7" name="Freeform 75"/>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8" name="Freeform 76"/>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9" name="Freeform 77"/>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0" name="Freeform 78"/>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1" name="Freeform 79"/>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2" name="Freeform 80"/>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3" name="Freeform 81"/>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4" name="Freeform 82"/>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5" name="Freeform 83"/>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6" name="Oval 84"/>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7" name="Freeform 85"/>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8" name="Freeform 86"/>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19" name="Freeform 87"/>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0" name="Freeform 88"/>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1" name="Freeform 89"/>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2" name="Freeform 90"/>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3" name="Freeform 91"/>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4" name="Freeform 92"/>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5" name="Freeform 93"/>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6" name="Freeform 94"/>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7" name="Rectangle 95"/>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8" name="Freeform 96"/>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29" name="Freeform 97"/>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sp>
          <p:nvSpPr>
            <p:cNvPr id="30" name="Freeform 98"/>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8" tIns="45714" rIns="91428" bIns="45714" numCol="1" anchor="t" anchorCtr="0" compatLnSpc="1">
              <a:prstTxWarp prst="textNoShape">
                <a:avLst/>
              </a:prstTxWarp>
            </a:bodyPr>
            <a:lstStyle/>
            <a:p>
              <a:endParaRPr lang="en-US"/>
            </a:p>
          </p:txBody>
        </p:sp>
      </p:grpSp>
      <p:sp>
        <p:nvSpPr>
          <p:cNvPr id="32" name="Rounded Rectangle 31"/>
          <p:cNvSpPr/>
          <p:nvPr/>
        </p:nvSpPr>
        <p:spPr>
          <a:xfrm>
            <a:off x="81861" y="5019075"/>
            <a:ext cx="4484111" cy="2648451"/>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CẤP SỐ CỘNG</a:t>
            </a:r>
          </a:p>
        </p:txBody>
      </p:sp>
      <p:cxnSp>
        <p:nvCxnSpPr>
          <p:cNvPr id="38" name="Straight Arrow Connector 37"/>
          <p:cNvCxnSpPr/>
          <p:nvPr/>
        </p:nvCxnSpPr>
        <p:spPr>
          <a:xfrm flipV="1">
            <a:off x="4585538" y="3769250"/>
            <a:ext cx="2735444" cy="2732368"/>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34" name="Rounded Rectangle 33"/>
              <p:cNvSpPr/>
              <p:nvPr/>
            </p:nvSpPr>
            <p:spPr>
              <a:xfrm>
                <a:off x="7620000" y="7772400"/>
                <a:ext cx="14985246" cy="1972621"/>
              </a:xfrm>
              <a:prstGeom prst="roundRect">
                <a:avLst/>
              </a:prstGeom>
              <a:solidFill>
                <a:schemeClr val="accent6">
                  <a:lumMod val="60000"/>
                  <a:lumOff val="40000"/>
                </a:schemeClr>
              </a:solidFill>
              <a:ln w="57150" cap="flat" cmpd="sng" algn="ctr">
                <a:solidFill>
                  <a:schemeClr val="accent6">
                    <a:lumMod val="50000"/>
                  </a:schemeClr>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III.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𝐤</m:t>
                        </m:r>
                      </m:sub>
                    </m:sSub>
                    <m:r>
                      <a:rPr lang="vi-VN" sz="4400" b="1" i="0">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𝐤</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sub>
                        </m:sSub>
                        <m:r>
                          <a:rPr lang="vi-VN" sz="4400" b="1" i="0">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𝐤</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sub>
                        </m:sSub>
                      </m:num>
                      <m:den>
                        <m:r>
                          <a:rPr lang="vi-VN" sz="4400" b="1" i="0">
                            <a:solidFill>
                              <a:schemeClr val="tx1"/>
                            </a:solidFill>
                            <a:latin typeface="Cambria Math" panose="02040503050406030204" pitchFamily="18" charset="0"/>
                          </a:rPr>
                          <m:t>𝟐</m:t>
                        </m:r>
                      </m:den>
                    </m:f>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0">
                        <a:solidFill>
                          <a:schemeClr val="tx1"/>
                        </a:solidFill>
                        <a:latin typeface="Cambria Math" panose="02040503050406030204" pitchFamily="18" charset="0"/>
                      </a:rPr>
                      <m:t>𝐤</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𝟐</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𝟑</m:t>
                        </m:r>
                      </m:e>
                    </m:d>
                  </m:oMath>
                </a14:m>
                <a:endParaRPr lang="en-US" sz="4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ounded Rectangle 33"/>
              <p:cNvSpPr>
                <a:spLocks noRot="1" noChangeAspect="1" noMove="1" noResize="1" noEditPoints="1" noAdjustHandles="1" noChangeArrowheads="1" noChangeShapeType="1" noTextEdit="1"/>
              </p:cNvSpPr>
              <p:nvPr/>
            </p:nvSpPr>
            <p:spPr>
              <a:xfrm>
                <a:off x="7620000" y="7772400"/>
                <a:ext cx="14985246" cy="1972621"/>
              </a:xfrm>
              <a:prstGeom prst="roundRect">
                <a:avLst/>
              </a:prstGeom>
              <a:blipFill>
                <a:blip r:embed="rId3"/>
                <a:stretch>
                  <a:fillRect/>
                </a:stretch>
              </a:blipFill>
              <a:ln w="57150" cap="flat" cmpd="sng" algn="ctr">
                <a:solidFill>
                  <a:schemeClr val="accent6">
                    <a:lumMod val="50000"/>
                  </a:schemeClr>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ounded Rectangle 35"/>
              <p:cNvSpPr/>
              <p:nvPr/>
            </p:nvSpPr>
            <p:spPr>
              <a:xfrm>
                <a:off x="7492927" y="5257800"/>
                <a:ext cx="14985246" cy="2233903"/>
              </a:xfrm>
              <a:prstGeom prst="roundRect">
                <a:avLst/>
              </a:prstGeom>
              <a:solidFill>
                <a:schemeClr val="accent4">
                  <a:lumMod val="40000"/>
                  <a:lumOff val="60000"/>
                </a:schemeClr>
              </a:solidFill>
              <a:ln w="57150" cap="flat" cmpd="sng" algn="ctr">
                <a:solidFill>
                  <a:srgbClr val="FF0000"/>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II.  SỐ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HẠNG TỔNG QUÁT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𝐧</m:t>
                        </m:r>
                      </m:sub>
                    </m:sSub>
                    <m:r>
                      <a:rPr lang="vi-VN" sz="4400" b="1" i="0">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𝟏</m:t>
                        </m:r>
                      </m:sub>
                    </m:sSub>
                    <m:r>
                      <a:rPr lang="vi-VN" sz="4400" b="1" i="0">
                        <a:solidFill>
                          <a:schemeClr val="tx1"/>
                        </a:solidFill>
                        <a:latin typeface="Cambria Math" panose="02040503050406030204" pitchFamily="18" charset="0"/>
                      </a:rPr>
                      <m:t>+</m:t>
                    </m:r>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𝐧</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e>
                    </m:d>
                    <m:r>
                      <a:rPr lang="vi-VN" sz="4400" b="1" i="0">
                        <a:solidFill>
                          <a:schemeClr val="tx1"/>
                        </a:solidFill>
                        <a:latin typeface="Cambria Math" panose="02040503050406030204" pitchFamily="18" charset="0"/>
                      </a:rPr>
                      <m:t>𝐝</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0">
                        <a:solidFill>
                          <a:schemeClr val="tx1"/>
                        </a:solidFill>
                        <a:latin typeface="Cambria Math" panose="02040503050406030204" pitchFamily="18" charset="0"/>
                      </a:rPr>
                      <m:t>𝐧</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𝟐</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𝟐</m:t>
                        </m:r>
                      </m:e>
                    </m:d>
                  </m:oMath>
                </a14:m>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a:xfrm>
                <a:off x="7492927" y="5257800"/>
                <a:ext cx="14985246" cy="2233903"/>
              </a:xfrm>
              <a:prstGeom prst="roundRect">
                <a:avLst/>
              </a:prstGeom>
              <a:blipFill>
                <a:blip r:embed="rId4"/>
                <a:stretch>
                  <a:fillRect/>
                </a:stretch>
              </a:blipFill>
              <a:ln w="57150" cap="flat" cmpd="sng" algn="ctr">
                <a:solidFill>
                  <a:srgbClr val="FF0000"/>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ounded Rectangle 36"/>
              <p:cNvSpPr/>
              <p:nvPr/>
            </p:nvSpPr>
            <p:spPr>
              <a:xfrm>
                <a:off x="7467600" y="2565443"/>
                <a:ext cx="14985246" cy="2417440"/>
              </a:xfrm>
              <a:prstGeom prst="roundRect">
                <a:avLst/>
              </a:prstGeom>
              <a:solidFill>
                <a:schemeClr val="accent6">
                  <a:lumMod val="20000"/>
                  <a:lumOff val="80000"/>
                </a:schemeClr>
              </a:solidFill>
              <a:ln w="57150" cap="flat" cmpd="sng" algn="ctr">
                <a:solidFill>
                  <a:srgbClr val="3333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857250" indent="-857250">
                  <a:buAutoNum type="romanUcPeriod"/>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Dãy số </a:t>
                </a:r>
                <a14:m>
                  <m:oMath xmlns:m="http://schemas.openxmlformats.org/officeDocument/2006/math">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𝐧</m:t>
                            </m:r>
                          </m:sub>
                        </m:sSub>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được gọi là cấp số cộng </a:t>
                </a:r>
                <a14:m>
                  <m:oMath xmlns:m="http://schemas.openxmlformats.org/officeDocument/2006/math">
                    <m:sSub>
                      <m:sSubPr>
                        <m:ctrlPr>
                          <a:rPr lang="en-US" sz="4400" b="1" i="1">
                            <a:solidFill>
                              <a:schemeClr val="tx1"/>
                            </a:solidFill>
                            <a:latin typeface="Cambria Math" panose="02040503050406030204" pitchFamily="18" charset="0"/>
                          </a:rPr>
                        </m:ctrlPr>
                      </m:sSubPr>
                      <m:e>
                        <m:r>
                          <a:rPr lang="en-US" sz="4400" b="1">
                            <a:solidFill>
                              <a:schemeClr val="tx1"/>
                            </a:solidFill>
                            <a:latin typeface="Cambria Math"/>
                          </a:rPr>
                          <m:t>⇔</m:t>
                        </m:r>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𝐧</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sub>
                    </m:sSub>
                    <m:r>
                      <a:rPr lang="vi-VN" sz="4400" b="1" i="0">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𝐧</m:t>
                        </m:r>
                      </m:sub>
                    </m:sSub>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𝐝</m:t>
                    </m:r>
                    <m:r>
                      <a:rPr lang="vi-VN" sz="4400" b="1" i="0">
                        <a:solidFill>
                          <a:schemeClr val="tx1"/>
                        </a:solidFill>
                        <a:latin typeface="Cambria Math" panose="02040503050406030204" pitchFamily="18" charset="0"/>
                      </a:rPr>
                      <m:t>,</m:t>
                    </m:r>
                  </m:oMath>
                </a14:m>
                <a:endParaRPr lang="en-US" sz="4400" b="1" i="0" dirty="0">
                  <a:solidFill>
                    <a:schemeClr val="tx1"/>
                  </a:solidFill>
                </a:endParaRPr>
              </a:p>
              <a:p>
                <a14:m>
                  <m:oMath xmlns:m="http://schemas.openxmlformats.org/officeDocument/2006/math">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𝐧</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solidFill>
                          <a:schemeClr val="tx1"/>
                        </a:solidFill>
                        <a:latin typeface="Cambria Math" panose="02040503050406030204" pitchFamily="18" charset="0"/>
                      </a:rPr>
                      <m:t>𝐝</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không đổi.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𝟏</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ounded Rectangle 36"/>
              <p:cNvSpPr>
                <a:spLocks noRot="1" noChangeAspect="1" noMove="1" noResize="1" noEditPoints="1" noAdjustHandles="1" noChangeArrowheads="1" noChangeShapeType="1" noTextEdit="1"/>
              </p:cNvSpPr>
              <p:nvPr/>
            </p:nvSpPr>
            <p:spPr>
              <a:xfrm>
                <a:off x="7467600" y="2565443"/>
                <a:ext cx="14985246" cy="2417440"/>
              </a:xfrm>
              <a:prstGeom prst="roundRect">
                <a:avLst/>
              </a:prstGeom>
              <a:blipFill>
                <a:blip r:embed="rId5"/>
                <a:stretch>
                  <a:fillRect/>
                </a:stretch>
              </a:blipFill>
              <a:ln w="57150" cap="flat" cmpd="sng" algn="ctr">
                <a:solidFill>
                  <a:srgbClr val="3333FF"/>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6C6DBCB9-CC6E-4CCB-A63A-334D0310AA42}"/>
              </a:ext>
            </a:extLst>
          </p:cNvPr>
          <p:cNvCxnSpPr>
            <a:cxnSpLocks/>
          </p:cNvCxnSpPr>
          <p:nvPr/>
        </p:nvCxnSpPr>
        <p:spPr>
          <a:xfrm>
            <a:off x="4585538" y="6501618"/>
            <a:ext cx="3034462" cy="5055895"/>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50" name="Rounded Rectangle 33">
                <a:extLst>
                  <a:ext uri="{FF2B5EF4-FFF2-40B4-BE49-F238E27FC236}">
                    <a16:creationId xmlns:a16="http://schemas.microsoft.com/office/drawing/2014/main" id="{0D1EF5AA-F614-4CDE-9679-0A81A296B8A0}"/>
                  </a:ext>
                </a:extLst>
              </p:cNvPr>
              <p:cNvSpPr/>
              <p:nvPr/>
            </p:nvSpPr>
            <p:spPr>
              <a:xfrm>
                <a:off x="7746246" y="10058400"/>
                <a:ext cx="14859000" cy="3276600"/>
              </a:xfrm>
              <a:prstGeom prst="roundRect">
                <a:avLst/>
              </a:prstGeom>
              <a:solidFill>
                <a:schemeClr val="accent5">
                  <a:lumMod val="40000"/>
                  <a:lumOff val="60000"/>
                </a:schemeClr>
              </a:solidFill>
              <a:ln w="57150" cap="flat" cmpd="sng" algn="ctr">
                <a:solidFill>
                  <a:srgbClr val="270F6B"/>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IV.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vi-VN" sz="4400" b="1" i="0">
                        <a:solidFill>
                          <a:srgbClr val="FF0000"/>
                        </a:solidFill>
                        <a:latin typeface="Cambria Math" panose="02040503050406030204" pitchFamily="18" charset="0"/>
                      </a:rPr>
                      <m:t>𝐧</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𝐒</m:t>
                        </m:r>
                      </m:e>
                      <m:sub>
                        <m:r>
                          <a:rPr lang="vi-VN" sz="4400" b="1" i="0">
                            <a:solidFill>
                              <a:schemeClr val="tx1"/>
                            </a:solidFill>
                            <a:latin typeface="Cambria Math" panose="02040503050406030204" pitchFamily="18" charset="0"/>
                          </a:rPr>
                          <m:t>𝐧</m:t>
                        </m:r>
                      </m:sub>
                    </m:sSub>
                    <m:r>
                      <a:rPr lang="vi-VN" sz="4400" b="1" i="0">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0">
                            <a:solidFill>
                              <a:schemeClr val="tx1"/>
                            </a:solidFill>
                            <a:latin typeface="Cambria Math" panose="02040503050406030204" pitchFamily="18" charset="0"/>
                          </a:rPr>
                          <m:t>𝐧</m:t>
                        </m:r>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𝟏</m:t>
                                </m:r>
                              </m:sub>
                            </m:sSub>
                            <m:r>
                              <a:rPr lang="vi-VN" sz="4400" b="1" i="0">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𝐧</m:t>
                                </m:r>
                              </m:sub>
                            </m:sSub>
                          </m:e>
                        </m:d>
                      </m:num>
                      <m:den>
                        <m:r>
                          <a:rPr lang="vi-VN" sz="4400" b="1" i="0">
                            <a:solidFill>
                              <a:schemeClr val="tx1"/>
                            </a:solidFill>
                            <a:latin typeface="Cambria Math" panose="02040503050406030204" pitchFamily="18" charset="0"/>
                          </a:rPr>
                          <m:t>𝟐</m:t>
                        </m:r>
                      </m:den>
                    </m:f>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𝟒</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Hoặc </a:t>
                </a:r>
                <a14:m>
                  <m:oMath xmlns:m="http://schemas.openxmlformats.org/officeDocument/2006/math">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𝐒</m:t>
                        </m:r>
                      </m:e>
                      <m:sub>
                        <m:r>
                          <a:rPr lang="vi-VN" sz="4400" b="1" i="0">
                            <a:solidFill>
                              <a:schemeClr val="tx1"/>
                            </a:solidFill>
                            <a:latin typeface="Cambria Math" panose="02040503050406030204" pitchFamily="18" charset="0"/>
                          </a:rPr>
                          <m:t>𝐧</m:t>
                        </m:r>
                      </m:sub>
                    </m:sSub>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𝐧</m:t>
                    </m:r>
                    <m:sSub>
                      <m:sSubPr>
                        <m:ctrlPr>
                          <a:rPr lang="en-US" sz="4400" b="1" i="1">
                            <a:solidFill>
                              <a:schemeClr val="tx1"/>
                            </a:solidFill>
                            <a:latin typeface="Cambria Math" panose="02040503050406030204" pitchFamily="18" charset="0"/>
                          </a:rPr>
                        </m:ctrlPr>
                      </m:sSubPr>
                      <m:e>
                        <m:r>
                          <a:rPr lang="vi-VN" sz="4400" b="1" i="0">
                            <a:solidFill>
                              <a:schemeClr val="tx1"/>
                            </a:solidFill>
                            <a:latin typeface="Cambria Math" panose="02040503050406030204" pitchFamily="18" charset="0"/>
                          </a:rPr>
                          <m:t>𝐮</m:t>
                        </m:r>
                      </m:e>
                      <m:sub>
                        <m:r>
                          <a:rPr lang="vi-VN" sz="4400" b="1" i="0">
                            <a:solidFill>
                              <a:schemeClr val="tx1"/>
                            </a:solidFill>
                            <a:latin typeface="Cambria Math" panose="02040503050406030204" pitchFamily="18" charset="0"/>
                          </a:rPr>
                          <m:t>𝟏</m:t>
                        </m:r>
                      </m:sub>
                    </m:sSub>
                    <m:r>
                      <a:rPr lang="vi-VN" sz="4400" b="1" i="0">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0">
                            <a:solidFill>
                              <a:schemeClr val="tx1"/>
                            </a:solidFill>
                            <a:latin typeface="Cambria Math" panose="02040503050406030204" pitchFamily="18" charset="0"/>
                          </a:rPr>
                          <m:t>𝐧</m:t>
                        </m:r>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𝐧</m:t>
                            </m:r>
                            <m:r>
                              <a:rPr lang="vi-VN" sz="4400" b="1" i="0">
                                <a:solidFill>
                                  <a:schemeClr val="tx1"/>
                                </a:solidFill>
                                <a:latin typeface="Cambria Math" panose="02040503050406030204" pitchFamily="18" charset="0"/>
                              </a:rPr>
                              <m:t>−</m:t>
                            </m:r>
                            <m:r>
                              <a:rPr lang="vi-VN" sz="4400" b="1" i="0">
                                <a:solidFill>
                                  <a:schemeClr val="tx1"/>
                                </a:solidFill>
                                <a:latin typeface="Cambria Math" panose="02040503050406030204" pitchFamily="18" charset="0"/>
                              </a:rPr>
                              <m:t>𝟏</m:t>
                            </m:r>
                          </m:e>
                        </m:d>
                        <m:r>
                          <a:rPr lang="vi-VN" sz="4400" b="1" i="0">
                            <a:solidFill>
                              <a:schemeClr val="tx1"/>
                            </a:solidFill>
                            <a:latin typeface="Cambria Math" panose="02040503050406030204" pitchFamily="18" charset="0"/>
                          </a:rPr>
                          <m:t>𝐝</m:t>
                        </m:r>
                      </m:num>
                      <m:den>
                        <m:r>
                          <a:rPr lang="vi-VN" sz="4400" b="1" i="0">
                            <a:solidFill>
                              <a:schemeClr val="tx1"/>
                            </a:solidFill>
                            <a:latin typeface="Cambria Math" panose="02040503050406030204" pitchFamily="18" charset="0"/>
                          </a:rPr>
                          <m:t>𝟐</m:t>
                        </m:r>
                      </m:den>
                    </m:f>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𝟒</m:t>
                        </m:r>
                        <m:r>
                          <a:rPr lang="vi-VN" sz="4400" b="1" i="0">
                            <a:solidFill>
                              <a:schemeClr val="tx1"/>
                            </a:solidFill>
                            <a:latin typeface="Cambria Math" panose="02040503050406030204" pitchFamily="18" charset="0"/>
                          </a:rPr>
                          <m:t>′</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ounded Rectangle 33">
                <a:extLst>
                  <a:ext uri="{FF2B5EF4-FFF2-40B4-BE49-F238E27FC236}">
                    <a16:creationId xmlns:a16="http://schemas.microsoft.com/office/drawing/2014/main" id="{0D1EF5AA-F614-4CDE-9679-0A81A296B8A0}"/>
                  </a:ext>
                </a:extLst>
              </p:cNvPr>
              <p:cNvSpPr>
                <a:spLocks noRot="1" noChangeAspect="1" noMove="1" noResize="1" noEditPoints="1" noAdjustHandles="1" noChangeArrowheads="1" noChangeShapeType="1" noTextEdit="1"/>
              </p:cNvSpPr>
              <p:nvPr/>
            </p:nvSpPr>
            <p:spPr>
              <a:xfrm>
                <a:off x="7746246" y="10058400"/>
                <a:ext cx="14859000" cy="3276600"/>
              </a:xfrm>
              <a:prstGeom prst="roundRect">
                <a:avLst/>
              </a:prstGeom>
              <a:blipFill>
                <a:blip r:embed="rId6"/>
                <a:stretch>
                  <a:fillRect/>
                </a:stretch>
              </a:blipFill>
              <a:ln w="57150" cap="flat" cmpd="sng" algn="ctr">
                <a:solidFill>
                  <a:srgbClr val="270F6B"/>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78E2CD7-413F-4F0A-AE7C-61E9BF84FE76}"/>
              </a:ext>
            </a:extLst>
          </p:cNvPr>
          <p:cNvCxnSpPr>
            <a:cxnSpLocks/>
          </p:cNvCxnSpPr>
          <p:nvPr/>
        </p:nvCxnSpPr>
        <p:spPr>
          <a:xfrm>
            <a:off x="4585538" y="6477000"/>
            <a:ext cx="2834165" cy="18998"/>
          </a:xfrm>
          <a:prstGeom prst="straightConnector1">
            <a:avLst/>
          </a:prstGeom>
          <a:noFill/>
          <a:ln w="57150" cap="flat" cmpd="sng" algn="ctr">
            <a:solidFill>
              <a:srgbClr val="002060"/>
            </a:solidFill>
            <a:prstDash val="solid"/>
            <a:miter lim="800000"/>
            <a:tailEnd type="stealth" w="lg" len="lg"/>
          </a:ln>
          <a:effectLst/>
        </p:spPr>
      </p:cxnSp>
      <p:cxnSp>
        <p:nvCxnSpPr>
          <p:cNvPr id="63" name="Straight Arrow Connector 62">
            <a:extLst>
              <a:ext uri="{FF2B5EF4-FFF2-40B4-BE49-F238E27FC236}">
                <a16:creationId xmlns:a16="http://schemas.microsoft.com/office/drawing/2014/main" id="{C9EB4118-A79C-4D4F-A5C8-458CD1527FB0}"/>
              </a:ext>
            </a:extLst>
          </p:cNvPr>
          <p:cNvCxnSpPr>
            <a:cxnSpLocks/>
            <a:endCxn id="34" idx="1"/>
          </p:cNvCxnSpPr>
          <p:nvPr/>
        </p:nvCxnSpPr>
        <p:spPr>
          <a:xfrm>
            <a:off x="4585538" y="6474634"/>
            <a:ext cx="3034462" cy="2284077"/>
          </a:xfrm>
          <a:prstGeom prst="straightConnector1">
            <a:avLst/>
          </a:prstGeom>
          <a:noFill/>
          <a:ln w="57150" cap="flat" cmpd="sng" algn="ctr">
            <a:solidFill>
              <a:srgbClr val="002060"/>
            </a:solidFill>
            <a:prstDash val="solid"/>
            <a:miter lim="800000"/>
            <a:tailEnd type="stealth" w="lg" len="lg"/>
          </a:ln>
          <a:effectLst/>
        </p:spPr>
      </p:cxnSp>
    </p:spTree>
    <p:extLst>
      <p:ext uri="{BB962C8B-B14F-4D97-AF65-F5344CB8AC3E}">
        <p14:creationId xmlns:p14="http://schemas.microsoft.com/office/powerpoint/2010/main" val="18844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5816867"/>
            <a:ext cx="22122427" cy="7405235"/>
            <a:chOff x="1220788" y="7162800"/>
            <a:chExt cx="22124987" cy="7406092"/>
          </a:xfrm>
        </p:grpSpPr>
        <p:sp>
          <p:nvSpPr>
            <p:cNvPr id="31" name="Rounded Rectangle 30"/>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315361" y="1572056"/>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1176052" y="2491134"/>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5396194" y="3122838"/>
            <a:ext cx="15939806" cy="785280"/>
          </a:xfrm>
          <a:prstGeom prst="rect">
            <a:avLst/>
          </a:prstGeom>
        </p:spPr>
        <p:txBody>
          <a:bodyPr wrap="square">
            <a:spAutoFit/>
          </a:bodyPr>
          <a:lstStyle/>
          <a:p>
            <a:pPr>
              <a:lnSpc>
                <a:spcPts val="6000"/>
              </a:lnSpc>
            </a:pPr>
            <a:r>
              <a:rPr lang="vi-VN" sz="4400" b="1" dirty="0">
                <a:effectLst/>
                <a:latin typeface="Tahoma" panose="020B0604030504040204" pitchFamily="34" charset="0"/>
                <a:ea typeface="Tahoma" panose="020B0604030504040204" pitchFamily="34" charset="0"/>
                <a:cs typeface="Tahoma" panose="020B0604030504040204" pitchFamily="34" charset="0"/>
              </a:rPr>
              <a:t>Trong các dãy số sau, dãy số nào là một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211358" y="4132150"/>
                <a:ext cx="16658042" cy="816827"/>
              </a:xfrm>
              <a:prstGeom prst="rect">
                <a:avLst/>
              </a:prstGeom>
            </p:spPr>
            <p:txBody>
              <a:bodyPr wrap="square">
                <a:spAutoFit/>
              </a:bodyPr>
              <a:lstStyle/>
              <a:p>
                <a:pPr marL="58738">
                  <a:lnSpc>
                    <a:spcPct val="107000"/>
                  </a:lnSpc>
                  <a:spcAft>
                    <a:spcPts val="800"/>
                  </a:spcAft>
                  <a:tabLst>
                    <a:tab pos="3598863" algn="l"/>
                    <a:tab pos="503872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𝟐𝟕</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𝟖𝟏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5211358" y="4132150"/>
                <a:ext cx="16658042" cy="816827"/>
              </a:xfrm>
              <a:prstGeom prst="rect">
                <a:avLst/>
              </a:prstGeom>
              <a:blipFill rotWithShape="1">
                <a:blip r:embed="rId2"/>
                <a:stretch>
                  <a:fillRect l="-1134" t="-17164"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27525" y="9651198"/>
                <a:ext cx="15534222"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𝟐</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TextBox 23"/>
              <p:cNvSpPr txBox="1">
                <a:spLocks noRot="1" noChangeAspect="1" noMove="1" noResize="1" noEditPoints="1" noAdjustHandles="1" noChangeArrowheads="1" noChangeShapeType="1" noTextEdit="1"/>
              </p:cNvSpPr>
              <p:nvPr/>
            </p:nvSpPr>
            <p:spPr>
              <a:xfrm>
                <a:off x="2227525" y="9651198"/>
                <a:ext cx="15534222" cy="769441"/>
              </a:xfrm>
              <a:prstGeom prst="rect">
                <a:avLst/>
              </a:prstGeom>
              <a:blipFill>
                <a:blip r:embed="rId3"/>
                <a:stretch>
                  <a:fillRect l="-1569" t="-16667" b="-36508"/>
                </a:stretch>
              </a:blipFill>
            </p:spPr>
            <p:txBody>
              <a:bodyPr/>
              <a:lstStyle/>
              <a:p>
                <a:r>
                  <a:rPr lang="en-US">
                    <a:noFill/>
                  </a:rPr>
                  <a:t> </a:t>
                </a:r>
              </a:p>
            </p:txBody>
          </p:sp>
        </mc:Fallback>
      </mc:AlternateContent>
      <p:sp>
        <p:nvSpPr>
          <p:cNvPr id="25" name="Rectangle 24"/>
          <p:cNvSpPr/>
          <p:nvPr/>
        </p:nvSpPr>
        <p:spPr>
          <a:xfrm>
            <a:off x="13792200" y="12039600"/>
            <a:ext cx="36143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C</a:t>
            </a:r>
          </a:p>
        </p:txBody>
      </p:sp>
      <mc:AlternateContent xmlns:mc="http://schemas.openxmlformats.org/markup-compatibility/2006" xmlns:a14="http://schemas.microsoft.com/office/drawing/2010/main">
        <mc:Choice Requires="a14">
          <p:sp>
            <p:nvSpPr>
              <p:cNvPr id="26" name="Rectangle 25"/>
              <p:cNvSpPr/>
              <p:nvPr/>
            </p:nvSpPr>
            <p:spPr>
              <a:xfrm>
                <a:off x="1453610" y="6705600"/>
                <a:ext cx="21787390" cy="1563505"/>
              </a:xfrm>
              <a:prstGeom prst="rect">
                <a:avLst/>
              </a:prstGeom>
            </p:spPr>
            <p:txBody>
              <a:bodyPr wrap="square">
                <a:spAutoFit/>
              </a:bodyPr>
              <a:lstStyle/>
              <a:p>
                <a:pPr>
                  <a:lnSpc>
                    <a:spcPts val="6000"/>
                  </a:lnSpc>
                </a:pP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𝐧</m:t>
                        </m:r>
                        <m:r>
                          <a:rPr lang="en-US" sz="4400" b="1">
                            <a:latin typeface="Cambria Math"/>
                          </a:rPr>
                          <m:t>+</m:t>
                        </m:r>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r>
                      <a:rPr lang="en-US" sz="4400" b="1">
                        <a:latin typeface="Cambria Math"/>
                      </a:rPr>
                      <m:t>=</m:t>
                    </m:r>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a:rPr>
                      <m:t>∀</m:t>
                    </m:r>
                    <m:r>
                      <a:rPr lang="en-US" sz="4400" b="1" i="1">
                        <a:latin typeface="Cambria Math"/>
                      </a:rPr>
                      <m:t>𝐧</m:t>
                    </m:r>
                    <m:r>
                      <a:rPr lang="en-US" sz="4400" b="1">
                        <a:latin typeface="Cambria Math"/>
                      </a:rPr>
                      <m:t>∈</m:t>
                    </m:r>
                    <m:sSup>
                      <m:sSupPr>
                        <m:ctrlPr>
                          <a:rPr lang="en-US" sz="4400" b="1" i="1">
                            <a:latin typeface="Cambria Math" panose="02040503050406030204" pitchFamily="18" charset="0"/>
                          </a:rPr>
                        </m:ctrlPr>
                      </m:sSupPr>
                      <m:e>
                        <m:r>
                          <a:rPr lang="en-US" sz="4400" b="1" i="1">
                            <a:latin typeface="Cambria Math"/>
                          </a:rPr>
                          <m:t>ℕ</m:t>
                        </m:r>
                      </m:e>
                      <m:sup>
                        <m:r>
                          <a:rPr lang="en-US" sz="4400" b="1" i="1">
                            <a:latin typeface="Cambria Math"/>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đổi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453610" y="6705600"/>
                <a:ext cx="21787390" cy="1563505"/>
              </a:xfrm>
              <a:prstGeom prst="rect">
                <a:avLst/>
              </a:prstGeom>
              <a:blipFill>
                <a:blip r:embed="rId4"/>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227525" y="8494202"/>
                <a:ext cx="15965010"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𝟏</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𝟐</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2227525" y="8494202"/>
                <a:ext cx="15965010" cy="769441"/>
              </a:xfrm>
              <a:prstGeom prst="rect">
                <a:avLst/>
              </a:prstGeom>
              <a:blipFill>
                <a:blip r:embed="rId5"/>
                <a:stretch>
                  <a:fillRect l="-152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227524" y="10808194"/>
                <a:ext cx="18121639"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𝟔</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227524" y="10808194"/>
                <a:ext cx="18121639" cy="769441"/>
              </a:xfrm>
              <a:prstGeom prst="rect">
                <a:avLst/>
              </a:prstGeom>
              <a:blipFill>
                <a:blip r:embed="rId6"/>
                <a:stretch>
                  <a:fillRect l="-1345"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227525" y="11965189"/>
                <a:ext cx="11564676" cy="769441"/>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m:t>
                    </m:r>
                    <m:r>
                      <a:rPr lang="en-US" sz="4400" b="1" i="1">
                        <a:latin typeface="Cambria Math"/>
                      </a:rPr>
                      <m:t>𝟒</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m:t>
                    </m:r>
                    <m:r>
                      <a:rPr lang="en-US" sz="4400" b="1" i="1">
                        <a:latin typeface="Cambria Math"/>
                      </a:rPr>
                      <m:t>𝟐𝟎</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p:cNvSpPr txBox="1">
                <a:spLocks noRot="1" noChangeAspect="1" noMove="1" noResize="1" noEditPoints="1" noAdjustHandles="1" noChangeArrowheads="1" noChangeShapeType="1" noTextEdit="1"/>
              </p:cNvSpPr>
              <p:nvPr/>
            </p:nvSpPr>
            <p:spPr>
              <a:xfrm>
                <a:off x="2227525" y="11965189"/>
                <a:ext cx="11564676" cy="769441"/>
              </a:xfrm>
              <a:prstGeom prst="rect">
                <a:avLst/>
              </a:prstGeom>
              <a:blipFill>
                <a:blip r:embed="rId7"/>
                <a:stretch>
                  <a:fillRect l="-2107"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C497E02-094C-491A-8D54-A1EF29039A93}"/>
                  </a:ext>
                </a:extLst>
              </p:cNvPr>
              <p:cNvSpPr/>
              <p:nvPr/>
            </p:nvSpPr>
            <p:spPr>
              <a:xfrm>
                <a:off x="5211358" y="4876800"/>
                <a:ext cx="17996590" cy="769441"/>
              </a:xfrm>
              <a:prstGeom prst="rect">
                <a:avLst/>
              </a:prstGeom>
            </p:spPr>
            <p:txBody>
              <a:bodyPr wrap="square">
                <a:spAutoFit/>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a:rPr>
                      <m:t>𝟐</m:t>
                    </m:r>
                    <m:r>
                      <a:rPr lang="en-US" sz="4400" b="1">
                        <a:latin typeface="Cambria Math"/>
                      </a:rPr>
                      <m:t>, </m:t>
                    </m:r>
                    <m:r>
                      <a:rPr lang="en-US" sz="4400" b="1" i="1">
                        <a:latin typeface="Cambria Math"/>
                      </a:rPr>
                      <m:t>𝟓</m:t>
                    </m:r>
                    <m:r>
                      <a:rPr lang="en-US" sz="4400" b="1">
                        <a:latin typeface="Cambria Math"/>
                      </a:rPr>
                      <m:t>, </m:t>
                    </m:r>
                    <m:r>
                      <a:rPr lang="en-US" sz="4400" b="1" i="1">
                        <a:latin typeface="Cambria Math"/>
                      </a:rPr>
                      <m:t>𝟖</m:t>
                    </m:r>
                    <m:r>
                      <a:rPr lang="en-US" sz="4400" b="1">
                        <a:latin typeface="Cambria Math"/>
                      </a:rPr>
                      <m:t>, </m:t>
                    </m:r>
                    <m:r>
                      <a:rPr lang="en-US" sz="4400" b="1" i="1">
                        <a:latin typeface="Cambria Math"/>
                      </a:rPr>
                      <m:t>𝟏𝟏</m:t>
                    </m:r>
                    <m:r>
                      <a:rPr lang="en-US" sz="4400" b="1">
                        <a:latin typeface="Cambria Math"/>
                      </a:rPr>
                      <m:t>, </m:t>
                    </m:r>
                    <m:r>
                      <a:rPr lang="en-US" sz="4400" b="1" i="1">
                        <a:latin typeface="Cambria Math"/>
                      </a:rPr>
                      <m:t>𝟏𝟒</m:t>
                    </m:r>
                    <m:r>
                      <a:rPr lang="en-US" sz="4400" b="1">
                        <a:latin typeface="Cambria Math"/>
                      </a:rPr>
                      <m:t>, </m:t>
                    </m:r>
                    <m:r>
                      <a:rPr lang="en-US" sz="4400" b="1" i="1">
                        <a:latin typeface="Cambria Math"/>
                      </a:rPr>
                      <m:t>𝟏𝟕</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latin typeface="Cambria Math"/>
                      </a:rPr>
                      <m:t>−</m:t>
                    </m:r>
                    <m:r>
                      <a:rPr lang="en-US" sz="4400" b="1" i="1">
                        <a:latin typeface="Cambria Math"/>
                      </a:rPr>
                      <m:t>𝟏</m:t>
                    </m:r>
                    <m:r>
                      <a:rPr lang="en-US" sz="4400" b="1">
                        <a:latin typeface="Cambria Math"/>
                      </a:rPr>
                      <m:t>, </m:t>
                    </m:r>
                    <m:r>
                      <a:rPr lang="en-US" sz="4400" b="1" i="1">
                        <a:latin typeface="Cambria Math"/>
                      </a:rPr>
                      <m:t>−</m:t>
                    </m:r>
                    <m:r>
                      <a:rPr lang="en-US" sz="4400" b="1" i="1">
                        <a:latin typeface="Cambria Math"/>
                      </a:rPr>
                      <m:t>𝟓</m:t>
                    </m:r>
                    <m:r>
                      <a:rPr lang="en-US" sz="4400" b="1">
                        <a:latin typeface="Cambria Math"/>
                      </a:rPr>
                      <m:t>, </m:t>
                    </m:r>
                    <m:r>
                      <a:rPr lang="en-US" sz="4400" b="1" i="1">
                        <a:latin typeface="Cambria Math"/>
                      </a:rPr>
                      <m:t>−</m:t>
                    </m:r>
                    <m:r>
                      <a:rPr lang="en-US" sz="4400" b="1" i="1">
                        <a:latin typeface="Cambria Math"/>
                      </a:rPr>
                      <m:t>𝟐𝟓</m:t>
                    </m:r>
                    <m:r>
                      <a:rPr lang="en-US" sz="4400" b="1">
                        <a:latin typeface="Cambria Math"/>
                      </a:rPr>
                      <m:t>, </m:t>
                    </m:r>
                    <m:r>
                      <a:rPr lang="en-US" sz="4400" b="1" i="1">
                        <a:latin typeface="Cambria Math"/>
                      </a:rPr>
                      <m:t>−</m:t>
                    </m:r>
                    <m:r>
                      <a:rPr lang="en-US" sz="4400" b="1" i="1">
                        <a:latin typeface="Cambria Math"/>
                      </a:rPr>
                      <m:t>𝟏𝟐𝟓</m:t>
                    </m:r>
                    <m:r>
                      <a:rPr lang="en-US" sz="4400" b="1">
                        <a:latin typeface="Cambria Math"/>
                      </a:rPr>
                      <m:t>, </m:t>
                    </m:r>
                    <m:r>
                      <a:rPr lang="en-US" sz="4400" b="1" i="1">
                        <a:latin typeface="Cambria Math"/>
                      </a:rPr>
                      <m:t>−</m:t>
                    </m:r>
                    <m:r>
                      <a:rPr lang="en-US" sz="4400" b="1" i="1">
                        <a:latin typeface="Cambria Math"/>
                      </a:rPr>
                      <m:t>𝟔𝟐𝟓</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ectangle 41">
                <a:extLst>
                  <a:ext uri="{FF2B5EF4-FFF2-40B4-BE49-F238E27FC236}">
                    <a16:creationId xmlns:a16="http://schemas.microsoft.com/office/drawing/2014/main" id="{3C497E02-094C-491A-8D54-A1EF29039A93}"/>
                  </a:ext>
                </a:extLst>
              </p:cNvPr>
              <p:cNvSpPr>
                <a:spLocks noRot="1" noChangeAspect="1" noMove="1" noResize="1" noEditPoints="1" noAdjustHandles="1" noChangeArrowheads="1" noChangeShapeType="1" noTextEdit="1"/>
              </p:cNvSpPr>
              <p:nvPr/>
            </p:nvSpPr>
            <p:spPr>
              <a:xfrm>
                <a:off x="5211358" y="4876800"/>
                <a:ext cx="17996590" cy="769441"/>
              </a:xfrm>
              <a:prstGeom prst="rect">
                <a:avLst/>
              </a:prstGeom>
              <a:blipFill>
                <a:blip r:embed="rId8"/>
                <a:stretch>
                  <a:fillRect l="-1389" t="-16667" b="-36508"/>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04E0B756-2DE0-45E6-8B73-2E39F3D7AC9D}"/>
              </a:ext>
            </a:extLst>
          </p:cNvPr>
          <p:cNvSpPr/>
          <p:nvPr/>
        </p:nvSpPr>
        <p:spPr>
          <a:xfrm>
            <a:off x="4851858" y="475128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Tree>
    <p:extLst>
      <p:ext uri="{BB962C8B-B14F-4D97-AF65-F5344CB8AC3E}">
        <p14:creationId xmlns:p14="http://schemas.microsoft.com/office/powerpoint/2010/main" val="30101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500"/>
                                        <p:tgtEl>
                                          <p:spTgt spid="42"/>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150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left)">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P spid="38" grpId="0"/>
      <p:bldP spid="42"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65788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315361" y="1572056"/>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1176052" y="2895600"/>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4671696" y="3579912"/>
                <a:ext cx="17350103" cy="2503249"/>
              </a:xfrm>
              <a:prstGeom prst="rect">
                <a:avLst/>
              </a:prstGeom>
            </p:spPr>
            <p:txBody>
              <a:bodyPr wrap="square">
                <a:spAutoFit/>
              </a:bodyPr>
              <a:lstStyle/>
              <a:p>
                <a:pPr marL="629920" indent="-629920" algn="just">
                  <a:lnSpc>
                    <a:spcPts val="6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Cho </a:t>
                </a:r>
                <a:r>
                  <a:rPr lang="en-US" sz="4400" b="1" dirty="0" err="1">
                    <a:effectLst/>
                    <a:latin typeface="Tahoma" panose="020B0604030504040204" pitchFamily="34" charset="0"/>
                    <a:ea typeface="Tahoma" panose="020B0604030504040204" pitchFamily="34" charset="0"/>
                    <a:cs typeface="Tahoma" panose="020B0604030504040204" pitchFamily="34" charset="0"/>
                  </a:rPr>
                  <a:t>cấp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cộng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𝐝</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ts val="6000"/>
                  </a:lnSpc>
                  <a:spcAft>
                    <a:spcPts val="800"/>
                  </a:spcAft>
                  <a:tabLst>
                    <a:tab pos="629920" algn="l"/>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𝟏𝟔𝟐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	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𝟑𝟎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71696" y="3579912"/>
                <a:ext cx="17350103" cy="2503249"/>
              </a:xfrm>
              <a:prstGeom prst="rect">
                <a:avLst/>
              </a:prstGeom>
              <a:blipFill rotWithShape="1">
                <a:blip r:embed="rId2"/>
                <a:stretch>
                  <a:fillRect l="-1405" t="-4136" r="-1441" b="-7543"/>
                </a:stretch>
              </a:blipFill>
            </p:spPr>
            <p:txBody>
              <a:bodyPr/>
              <a:lstStyle/>
              <a:p>
                <a:r>
                  <a:rPr lang="en-US">
                    <a:noFill/>
                  </a:rPr>
                  <a:t> </a:t>
                </a:r>
              </a:p>
            </p:txBody>
          </p:sp>
        </mc:Fallback>
      </mc:AlternateContent>
      <p:sp>
        <p:nvSpPr>
          <p:cNvPr id="25" name="Rectangle 24"/>
          <p:cNvSpPr/>
          <p:nvPr/>
        </p:nvSpPr>
        <p:spPr>
          <a:xfrm>
            <a:off x="13073433" y="9349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6" name="Rectangle 25"/>
              <p:cNvSpPr/>
              <p:nvPr/>
            </p:nvSpPr>
            <p:spPr>
              <a:xfrm>
                <a:off x="1758410" y="7467600"/>
                <a:ext cx="21787390" cy="1562479"/>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𝐧</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d>
                      <m:dPr>
                        <m:ctrlPr>
                          <a:rPr lang="en-US" sz="4400" b="1" i="1">
                            <a:latin typeface="Cambria Math" panose="02040503050406030204" pitchFamily="18" charset="0"/>
                          </a:rPr>
                        </m:ctrlPr>
                      </m:dPr>
                      <m:e>
                        <m:r>
                          <a:rPr lang="en-US" sz="4400" b="1" i="0">
                            <a:latin typeface="Cambria Math"/>
                          </a:rPr>
                          <m:t>𝐧</m:t>
                        </m:r>
                        <m:r>
                          <a:rPr lang="en-US" sz="4400" b="1" i="0">
                            <a:latin typeface="Cambria Math"/>
                          </a:rPr>
                          <m:t>−</m:t>
                        </m:r>
                        <m:r>
                          <a:rPr lang="en-US" sz="4400" b="1" i="0">
                            <a:latin typeface="Cambria Math"/>
                          </a:rPr>
                          <m:t>𝟏</m:t>
                        </m:r>
                      </m:e>
                    </m:d>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758410" y="7467600"/>
                <a:ext cx="21787390" cy="1562479"/>
              </a:xfrm>
              <a:prstGeom prst="rect">
                <a:avLst/>
              </a:prstGeom>
              <a:blipFill>
                <a:blip r:embed="rId3"/>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752600" y="9303841"/>
                <a:ext cx="15965010" cy="793038"/>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𝟓</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r>
                      <a:rPr lang="en-US" sz="4400" b="1" i="0">
                        <a:latin typeface="Cambria Math"/>
                      </a:rPr>
                      <m:t>𝟒𝐝</m:t>
                    </m:r>
                    <m:r>
                      <a:rPr lang="en-US" sz="4400" b="1" i="0">
                        <a:latin typeface="Cambria Math"/>
                      </a:rPr>
                      <m:t>=</m:t>
                    </m:r>
                    <m:r>
                      <a:rPr lang="en-US" sz="4400" b="1" i="0">
                        <a:latin typeface="Cambria Math"/>
                      </a:rPr>
                      <m:t>𝟐</m:t>
                    </m:r>
                    <m:r>
                      <a:rPr lang="en-US" sz="4400" b="1" i="0">
                        <a:latin typeface="Cambria Math"/>
                      </a:rPr>
                      <m:t>+</m:t>
                    </m:r>
                    <m:r>
                      <a:rPr lang="en-US" sz="4400" b="1" i="0">
                        <a:latin typeface="Cambria Math"/>
                      </a:rPr>
                      <m:t>𝟒</m:t>
                    </m:r>
                    <m:r>
                      <a:rPr lang="en-US" sz="4400" b="1" i="0">
                        <a:latin typeface="Cambria Math"/>
                      </a:rPr>
                      <m:t>.</m:t>
                    </m:r>
                    <m:r>
                      <a:rPr lang="en-US" sz="4400" b="1" i="0">
                        <a:latin typeface="Cambria Math"/>
                      </a:rPr>
                      <m:t>𝟑</m:t>
                    </m:r>
                    <m:r>
                      <a:rPr lang="en-US" sz="4400" b="1" i="0">
                        <a:latin typeface="Cambria Math"/>
                      </a:rPr>
                      <m:t>=</m:t>
                    </m:r>
                    <m:r>
                      <a:rPr lang="en-US" sz="4400" b="1" i="0">
                        <a:latin typeface="Cambria Math"/>
                      </a:rPr>
                      <m:t>𝟏𝟒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752600" y="9303841"/>
                <a:ext cx="15965010" cy="793038"/>
              </a:xfrm>
              <a:prstGeom prst="rect">
                <a:avLst/>
              </a:prstGeom>
              <a:blipFill>
                <a:blip r:embed="rId4"/>
                <a:stretch>
                  <a:fillRect l="-1566" t="-13077" b="-35385"/>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3AB19117-DC83-4F86-A499-38CD38C2F5BF}"/>
              </a:ext>
            </a:extLst>
          </p:cNvPr>
          <p:cNvSpPr/>
          <p:nvPr/>
        </p:nvSpPr>
        <p:spPr>
          <a:xfrm>
            <a:off x="4953000" y="507416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40567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6578867"/>
            <a:ext cx="22122427" cy="6070334"/>
            <a:chOff x="1220788" y="7162800"/>
            <a:chExt cx="22124987" cy="6071037"/>
          </a:xfrm>
        </p:grpSpPr>
        <p:sp>
          <p:nvSpPr>
            <p:cNvPr id="31" name="Rounded Rectangle 30"/>
            <p:cNvSpPr/>
            <p:nvPr/>
          </p:nvSpPr>
          <p:spPr>
            <a:xfrm>
              <a:off x="1222486" y="7418548"/>
              <a:ext cx="22123289"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315361" y="1572056"/>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1176052" y="2971800"/>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3</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4671696" y="3656112"/>
                <a:ext cx="18408586" cy="2331920"/>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r>
                      <a:rPr lang="en-US" sz="4400" b="1">
                        <a:latin typeface="Cambria Math"/>
                      </a:rPr>
                      <m:t>=</m:t>
                    </m:r>
                    <m:r>
                      <a:rPr lang="en-US" sz="4400" b="1" i="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Số </a:t>
                </a:r>
                <a14:m>
                  <m:oMath xmlns:m="http://schemas.openxmlformats.org/officeDocument/2006/math">
                    <m:r>
                      <a:rPr lang="en-US" sz="4400" b="1" i="1">
                        <a:latin typeface="Cambria Math"/>
                      </a:rPr>
                      <m:t>−</m:t>
                    </m:r>
                    <m:r>
                      <a:rPr lang="en-US" sz="4400" b="1" i="1">
                        <a:latin typeface="Cambria Math"/>
                      </a:rPr>
                      <m:t>𝟐𝟖𝟗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thứ mấy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ts val="6000"/>
                  </a:lnSpc>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4671696" y="3656112"/>
                <a:ext cx="18408586" cy="2331920"/>
              </a:xfrm>
              <a:prstGeom prst="rect">
                <a:avLst/>
              </a:prstGeom>
              <a:blipFill>
                <a:blip r:embed="rId2"/>
                <a:stretch>
                  <a:fillRect l="-1325" t="-4712" b="-11518"/>
                </a:stretch>
              </a:blipFill>
            </p:spPr>
            <p:txBody>
              <a:bodyPr/>
              <a:lstStyle/>
              <a:p>
                <a:r>
                  <a:rPr lang="en-US">
                    <a:noFill/>
                  </a:rPr>
                  <a:t> </a:t>
                </a:r>
              </a:p>
            </p:txBody>
          </p:sp>
        </mc:Fallback>
      </mc:AlternateContent>
      <p:sp>
        <p:nvSpPr>
          <p:cNvPr id="25" name="Rectangle 24"/>
          <p:cNvSpPr/>
          <p:nvPr/>
        </p:nvSpPr>
        <p:spPr>
          <a:xfrm>
            <a:off x="16502433" y="11635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1371600" y="7543800"/>
                <a:ext cx="21787390" cy="1562479"/>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Số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r>
                      <a:rPr lang="en-US" sz="4400" b="1">
                        <a:latin typeface="Cambria Math"/>
                      </a:rPr>
                      <m:t>=</m:t>
                    </m:r>
                    <m:r>
                      <a:rPr lang="en-US" sz="4400" b="1" i="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ts val="6000"/>
                  </a:lnSpc>
                </a:pP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m:t>
                    </m:r>
                    <m:r>
                      <a:rPr lang="en-US" sz="4400" b="1" i="1">
                        <a:latin typeface="Cambria Math"/>
                      </a:rPr>
                      <m:t>𝐧</m:t>
                    </m:r>
                    <m:r>
                      <a:rPr lang="en-US" sz="4400" b="1">
                        <a:latin typeface="Cambria Math"/>
                      </a:rPr>
                      <m:t>∈</m:t>
                    </m:r>
                    <m:sSup>
                      <m:sSupPr>
                        <m:ctrlPr>
                          <a:rPr lang="en-US" sz="4400" b="1" i="1">
                            <a:latin typeface="Cambria Math" panose="02040503050406030204" pitchFamily="18" charset="0"/>
                          </a:rPr>
                        </m:ctrlPr>
                      </m:sSupPr>
                      <m:e>
                        <m:r>
                          <a:rPr lang="en-US" sz="4400" b="1" i="1">
                            <a:latin typeface="Cambria Math"/>
                          </a:rPr>
                          <m:t>ℕ</m:t>
                        </m:r>
                      </m:e>
                      <m:sup>
                        <m:r>
                          <a:rPr lang="en-US" sz="4400" b="1" i="1">
                            <a:latin typeface="Cambria Math"/>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371600" y="7543800"/>
                <a:ext cx="21787390" cy="1562479"/>
              </a:xfrm>
              <a:prstGeom prst="rect">
                <a:avLst/>
              </a:prstGeom>
              <a:blipFill>
                <a:blip r:embed="rId3"/>
                <a:stretch>
                  <a:fillRect l="-1119" t="-7031"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371600" y="9479838"/>
                <a:ext cx="19818132"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m:t>
                    </m:r>
                    <m:r>
                      <a:rPr lang="en-US" sz="4400" b="1" i="1">
                        <a:latin typeface="Cambria Math"/>
                      </a:rPr>
                      <m:t>𝟐𝟖𝟗</m:t>
                    </m:r>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a:latin typeface="Cambria Math"/>
                      </a:rPr>
                      <m:t>⇔</m:t>
                    </m:r>
                    <m:r>
                      <a:rPr lang="en-US" sz="4400" b="1" i="1">
                        <a:latin typeface="Cambria Math"/>
                      </a:rPr>
                      <m:t>−</m:t>
                    </m:r>
                    <m:r>
                      <a:rPr lang="en-US" sz="4400" b="1" i="1">
                        <a:latin typeface="Cambria Math"/>
                      </a:rPr>
                      <m:t>𝟐𝟗𝟒</m:t>
                    </m:r>
                    <m:r>
                      <a:rPr lang="en-US" sz="4400" b="1">
                        <a:latin typeface="Cambria Math"/>
                      </a:rPr>
                      <m:t>=</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a:latin typeface="Cambria Math"/>
                      </a:rPr>
                      <m:t>⇔</m:t>
                    </m:r>
                    <m:r>
                      <a:rPr lang="en-US" sz="4400" b="1" i="1">
                        <a:latin typeface="Cambria Math"/>
                      </a:rPr>
                      <m:t>𝟗𝟖</m:t>
                    </m:r>
                    <m:r>
                      <a:rPr lang="en-US" sz="4400" b="1">
                        <a:latin typeface="Cambria Math"/>
                      </a:rPr>
                      <m:t>=</m:t>
                    </m:r>
                    <m:r>
                      <a:rPr lang="en-US" sz="4400" b="1" i="1">
                        <a:latin typeface="Cambria Math"/>
                      </a:rPr>
                      <m:t>𝒏</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𝐧</m:t>
                    </m:r>
                    <m:r>
                      <a:rPr lang="en-US" sz="4400" b="1">
                        <a:latin typeface="Cambria Math"/>
                      </a:rPr>
                      <m:t>=</m:t>
                    </m:r>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371600" y="9479838"/>
                <a:ext cx="19818132" cy="769441"/>
              </a:xfrm>
              <a:prstGeom prst="rect">
                <a:avLst/>
              </a:prstGeom>
              <a:blipFill>
                <a:blip r:embed="rId4"/>
                <a:stretch>
                  <a:fillRect l="-1230"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B6C6F14-60DF-45F1-8CB9-E89F99F6D0A6}"/>
                  </a:ext>
                </a:extLst>
              </p:cNvPr>
              <p:cNvSpPr/>
              <p:nvPr/>
            </p:nvSpPr>
            <p:spPr>
              <a:xfrm>
                <a:off x="1371600" y="10622838"/>
                <a:ext cx="15965010" cy="769441"/>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m:t>
                    </m:r>
                    <m:r>
                      <a:rPr lang="en-US" sz="4400" b="1" i="1">
                        <a:latin typeface="Cambria Math"/>
                      </a:rPr>
                      <m:t>𝟐𝟖𝟗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1371600" y="10622838"/>
                <a:ext cx="15965010" cy="769441"/>
              </a:xfrm>
              <a:prstGeom prst="rect">
                <a:avLst/>
              </a:prstGeom>
              <a:blipFill>
                <a:blip r:embed="rId5"/>
                <a:stretch>
                  <a:fillRect l="-1527" t="-17460" b="-36508"/>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67F76253-9B2E-4B02-AEB2-16B00D535239}"/>
              </a:ext>
            </a:extLst>
          </p:cNvPr>
          <p:cNvSpPr/>
          <p:nvPr/>
        </p:nvSpPr>
        <p:spPr>
          <a:xfrm>
            <a:off x="8626530" y="515670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62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2600"/>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4" name="TextBox 3">
              <a:extLst>
                <a:ext uri="{FF2B5EF4-FFF2-40B4-BE49-F238E27FC236}">
                  <a16:creationId xmlns:a16="http://schemas.microsoft.com/office/drawing/2014/main" id="{9014CEC8-9481-4111-8D69-D8B1B5B1C8DD}"/>
                </a:ext>
              </a:extLst>
            </p:cNvPr>
            <p:cNvSpPr txBox="1"/>
            <p:nvPr/>
          </p:nvSpPr>
          <p:spPr>
            <a:xfrm>
              <a:off x="686503" y="1913523"/>
              <a:ext cx="633508" cy="769439"/>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713524"/>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1.</a:t>
              </a:r>
            </a:p>
          </p:txBody>
        </p:sp>
      </p:grpSp>
      <p:grpSp>
        <p:nvGrpSpPr>
          <p:cNvPr id="50" name="Group 54">
            <a:extLst>
              <a:ext uri="{FF2B5EF4-FFF2-40B4-BE49-F238E27FC236}">
                <a16:creationId xmlns:a16="http://schemas.microsoft.com/office/drawing/2014/main" id="{5307973C-EF8E-4FBC-B192-F66FDA454076}"/>
              </a:ext>
            </a:extLst>
          </p:cNvPr>
          <p:cNvGrpSpPr/>
          <p:nvPr/>
        </p:nvGrpSpPr>
        <p:grpSpPr>
          <a:xfrm>
            <a:off x="942992" y="3638941"/>
            <a:ext cx="22456685" cy="3552742"/>
            <a:chOff x="1268078" y="3405486"/>
            <a:chExt cx="22456685" cy="2841874"/>
          </a:xfrm>
        </p:grpSpPr>
        <p:sp>
          <p:nvSpPr>
            <p:cNvPr id="51" name="Rounded Rectangle 61">
              <a:extLst>
                <a:ext uri="{FF2B5EF4-FFF2-40B4-BE49-F238E27FC236}">
                  <a16:creationId xmlns:a16="http://schemas.microsoft.com/office/drawing/2014/main" id="{1A2A9E74-DF11-44E9-A0FA-6A41E0211BAC}"/>
                </a:ext>
              </a:extLst>
            </p:cNvPr>
            <p:cNvSpPr/>
            <p:nvPr/>
          </p:nvSpPr>
          <p:spPr>
            <a:xfrm>
              <a:off x="1268078" y="3790951"/>
              <a:ext cx="22456685" cy="2456409"/>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67">
              <a:extLst>
                <a:ext uri="{FF2B5EF4-FFF2-40B4-BE49-F238E27FC236}">
                  <a16:creationId xmlns:a16="http://schemas.microsoft.com/office/drawing/2014/main" id="{E0CAC249-D951-482B-8CC0-D1AED1C4D19C}"/>
                </a:ext>
              </a:extLst>
            </p:cNvPr>
            <p:cNvGrpSpPr/>
            <p:nvPr/>
          </p:nvGrpSpPr>
          <p:grpSpPr>
            <a:xfrm>
              <a:off x="1268078" y="3405486"/>
              <a:ext cx="4936793" cy="940513"/>
              <a:chOff x="1311958" y="3405486"/>
              <a:chExt cx="4936793" cy="940513"/>
            </a:xfrm>
          </p:grpSpPr>
          <p:sp>
            <p:nvSpPr>
              <p:cNvPr id="53" name="Freeform 20">
                <a:extLst>
                  <a:ext uri="{FF2B5EF4-FFF2-40B4-BE49-F238E27FC236}">
                    <a16:creationId xmlns:a16="http://schemas.microsoft.com/office/drawing/2014/main" id="{8D723AE7-98AD-470B-A664-29553EE5637A}"/>
                  </a:ext>
                </a:extLst>
              </p:cNvPr>
              <p:cNvSpPr>
                <a:spLocks/>
              </p:cNvSpPr>
              <p:nvPr/>
            </p:nvSpPr>
            <p:spPr bwMode="auto">
              <a:xfrm rot="5400000">
                <a:off x="3814443" y="1778023"/>
                <a:ext cx="692539" cy="417607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4" name="TextBox 53">
                <a:extLst>
                  <a:ext uri="{FF2B5EF4-FFF2-40B4-BE49-F238E27FC236}">
                    <a16:creationId xmlns:a16="http://schemas.microsoft.com/office/drawing/2014/main" id="{2A4ECA44-BA93-4EE0-9BA5-67088DE9E98B}"/>
                  </a:ext>
                </a:extLst>
              </p:cNvPr>
              <p:cNvSpPr txBox="1"/>
              <p:nvPr/>
            </p:nvSpPr>
            <p:spPr>
              <a:xfrm>
                <a:off x="2191230" y="3490555"/>
                <a:ext cx="4057521" cy="615484"/>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mở</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đầu</a:t>
                </a:r>
                <a:r>
                  <a:rPr lang="en-US" sz="4400" b="1" dirty="0">
                    <a:solidFill>
                      <a:schemeClr val="bg1"/>
                    </a:solidFill>
                    <a:latin typeface="Tahoma" pitchFamily="34" charset="0"/>
                    <a:ea typeface="Tahoma" pitchFamily="34" charset="0"/>
                    <a:cs typeface="Tahoma" pitchFamily="34" charset="0"/>
                  </a:rPr>
                  <a:t> </a:t>
                </a:r>
              </a:p>
            </p:txBody>
          </p:sp>
          <p:grpSp>
            <p:nvGrpSpPr>
              <p:cNvPr id="55" name="Group 70">
                <a:extLst>
                  <a:ext uri="{FF2B5EF4-FFF2-40B4-BE49-F238E27FC236}">
                    <a16:creationId xmlns:a16="http://schemas.microsoft.com/office/drawing/2014/main" id="{EA09272D-E49B-4999-A30F-A97F6F36F0CA}"/>
                  </a:ext>
                </a:extLst>
              </p:cNvPr>
              <p:cNvGrpSpPr/>
              <p:nvPr/>
            </p:nvGrpSpPr>
            <p:grpSpPr>
              <a:xfrm>
                <a:off x="1311958" y="3405486"/>
                <a:ext cx="950173" cy="940513"/>
                <a:chOff x="1311958" y="3405486"/>
                <a:chExt cx="950173" cy="940513"/>
              </a:xfrm>
            </p:grpSpPr>
            <p:sp>
              <p:nvSpPr>
                <p:cNvPr id="56" name="Rectangle 55">
                  <a:extLst>
                    <a:ext uri="{FF2B5EF4-FFF2-40B4-BE49-F238E27FC236}">
                      <a16:creationId xmlns:a16="http://schemas.microsoft.com/office/drawing/2014/main" id="{03A85A26-6EF9-42AA-B1A2-D3E58D4733ED}"/>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13">
                  <a:extLst>
                    <a:ext uri="{FF2B5EF4-FFF2-40B4-BE49-F238E27FC236}">
                      <a16:creationId xmlns:a16="http://schemas.microsoft.com/office/drawing/2014/main" id="{90397FE6-EBC8-40C7-A48D-DEADFE7397C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
                  <a:extLst>
                    <a:ext uri="{FF2B5EF4-FFF2-40B4-BE49-F238E27FC236}">
                      <a16:creationId xmlns:a16="http://schemas.microsoft.com/office/drawing/2014/main" id="{3831AB3A-A1C7-4C9C-B607-FC147C60FA8A}"/>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5">
                  <a:extLst>
                    <a:ext uri="{FF2B5EF4-FFF2-40B4-BE49-F238E27FC236}">
                      <a16:creationId xmlns:a16="http://schemas.microsoft.com/office/drawing/2014/main" id="{A8AAC22E-2AA7-4321-B9CF-67076BCB0631}"/>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16">
                  <a:extLst>
                    <a:ext uri="{FF2B5EF4-FFF2-40B4-BE49-F238E27FC236}">
                      <a16:creationId xmlns:a16="http://schemas.microsoft.com/office/drawing/2014/main" id="{13A5C67C-7257-477C-9352-59CBC58E6FD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7">
                  <a:extLst>
                    <a:ext uri="{FF2B5EF4-FFF2-40B4-BE49-F238E27FC236}">
                      <a16:creationId xmlns:a16="http://schemas.microsoft.com/office/drawing/2014/main" id="{C496C79E-3A2C-4FDA-9B16-F5A68A06EF69}"/>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8">
                  <a:extLst>
                    <a:ext uri="{FF2B5EF4-FFF2-40B4-BE49-F238E27FC236}">
                      <a16:creationId xmlns:a16="http://schemas.microsoft.com/office/drawing/2014/main" id="{5D239D45-16B8-4C98-A9FB-A31739039751}"/>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9">
                  <a:extLst>
                    <a:ext uri="{FF2B5EF4-FFF2-40B4-BE49-F238E27FC236}">
                      <a16:creationId xmlns:a16="http://schemas.microsoft.com/office/drawing/2014/main" id="{2242198B-7BD7-44D4-B47F-425A1688F00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0">
                  <a:extLst>
                    <a:ext uri="{FF2B5EF4-FFF2-40B4-BE49-F238E27FC236}">
                      <a16:creationId xmlns:a16="http://schemas.microsoft.com/office/drawing/2014/main" id="{3275DB73-DC10-4193-92D7-3993C24FE7A3}"/>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1">
                  <a:extLst>
                    <a:ext uri="{FF2B5EF4-FFF2-40B4-BE49-F238E27FC236}">
                      <a16:creationId xmlns:a16="http://schemas.microsoft.com/office/drawing/2014/main" id="{E5625238-C06D-4141-9043-063823925E1D}"/>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2">
                  <a:extLst>
                    <a:ext uri="{FF2B5EF4-FFF2-40B4-BE49-F238E27FC236}">
                      <a16:creationId xmlns:a16="http://schemas.microsoft.com/office/drawing/2014/main" id="{E2360A5C-61ED-41FA-ADF6-49DA5080AC9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3">
                  <a:extLst>
                    <a:ext uri="{FF2B5EF4-FFF2-40B4-BE49-F238E27FC236}">
                      <a16:creationId xmlns:a16="http://schemas.microsoft.com/office/drawing/2014/main" id="{EC6ADAB2-8CCE-4B3D-8D05-41CBF8D681A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4">
                  <a:extLst>
                    <a:ext uri="{FF2B5EF4-FFF2-40B4-BE49-F238E27FC236}">
                      <a16:creationId xmlns:a16="http://schemas.microsoft.com/office/drawing/2014/main" id="{0457F6BE-91D7-4722-9A64-B352CDDFAA6B}"/>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5">
                  <a:extLst>
                    <a:ext uri="{FF2B5EF4-FFF2-40B4-BE49-F238E27FC236}">
                      <a16:creationId xmlns:a16="http://schemas.microsoft.com/office/drawing/2014/main" id="{B0D69286-0A7F-49C7-AA73-96AB1B83EAEE}"/>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6">
                  <a:extLst>
                    <a:ext uri="{FF2B5EF4-FFF2-40B4-BE49-F238E27FC236}">
                      <a16:creationId xmlns:a16="http://schemas.microsoft.com/office/drawing/2014/main" id="{2C09C848-3235-4FA6-8B2A-BE93C3159A03}"/>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a:extLst>
                    <a:ext uri="{FF2B5EF4-FFF2-40B4-BE49-F238E27FC236}">
                      <a16:creationId xmlns:a16="http://schemas.microsoft.com/office/drawing/2014/main" id="{678506B0-89F1-4C0C-87EC-BFF822B92990}"/>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8">
                  <a:extLst>
                    <a:ext uri="{FF2B5EF4-FFF2-40B4-BE49-F238E27FC236}">
                      <a16:creationId xmlns:a16="http://schemas.microsoft.com/office/drawing/2014/main" id="{560EA9D7-6F60-4F34-B1F0-8509CF4CB1AD}"/>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9">
                  <a:extLst>
                    <a:ext uri="{FF2B5EF4-FFF2-40B4-BE49-F238E27FC236}">
                      <a16:creationId xmlns:a16="http://schemas.microsoft.com/office/drawing/2014/main" id="{388325C3-56D0-4C64-93E4-2FE976AFE1FD}"/>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
                  <a:extLst>
                    <a:ext uri="{FF2B5EF4-FFF2-40B4-BE49-F238E27FC236}">
                      <a16:creationId xmlns:a16="http://schemas.microsoft.com/office/drawing/2014/main" id="{279F3ED3-0C5A-43DD-B79E-152823B3F0EA}"/>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a:extLst>
                    <a:ext uri="{FF2B5EF4-FFF2-40B4-BE49-F238E27FC236}">
                      <a16:creationId xmlns:a16="http://schemas.microsoft.com/office/drawing/2014/main" id="{CDDDC251-DDE0-44D3-B4C3-93CDD6E9A40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2">
                  <a:extLst>
                    <a:ext uri="{FF2B5EF4-FFF2-40B4-BE49-F238E27FC236}">
                      <a16:creationId xmlns:a16="http://schemas.microsoft.com/office/drawing/2014/main" id="{BBCC778E-5616-48A8-B10E-168CC8052B9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3">
                  <a:extLst>
                    <a:ext uri="{FF2B5EF4-FFF2-40B4-BE49-F238E27FC236}">
                      <a16:creationId xmlns:a16="http://schemas.microsoft.com/office/drawing/2014/main" id="{DE0DF7B7-3CC3-4BBF-8FBD-15105D6CD99E}"/>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4">
                  <a:extLst>
                    <a:ext uri="{FF2B5EF4-FFF2-40B4-BE49-F238E27FC236}">
                      <a16:creationId xmlns:a16="http://schemas.microsoft.com/office/drawing/2014/main" id="{54F3BC48-10E0-4053-AF88-6F317F4D3AAF}"/>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5">
                  <a:extLst>
                    <a:ext uri="{FF2B5EF4-FFF2-40B4-BE49-F238E27FC236}">
                      <a16:creationId xmlns:a16="http://schemas.microsoft.com/office/drawing/2014/main" id="{635A6EC5-8E15-4A1F-87BA-EA62FF3E7F80}"/>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6">
                  <a:extLst>
                    <a:ext uri="{FF2B5EF4-FFF2-40B4-BE49-F238E27FC236}">
                      <a16:creationId xmlns:a16="http://schemas.microsoft.com/office/drawing/2014/main" id="{70BFE8A3-3F15-458E-80D2-8B74123F897E}"/>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3F4CDC75-161D-4D5B-9CD6-8EA45E214489}"/>
                  </a:ext>
                </a:extLst>
              </p:cNvPr>
              <p:cNvSpPr txBox="1"/>
              <p:nvPr/>
            </p:nvSpPr>
            <p:spPr>
              <a:xfrm>
                <a:off x="1002579" y="4137557"/>
                <a:ext cx="21799477" cy="3001271"/>
              </a:xfrm>
              <a:prstGeom prst="rect">
                <a:avLst/>
              </a:prstGeom>
              <a:noFill/>
            </p:spPr>
            <p:txBody>
              <a:bodyPr wrap="square">
                <a:spAutoFit/>
              </a:bodyPr>
              <a:lstStyle/>
              <a:p>
                <a:pPr marL="49213" indent="420688" algn="just">
                  <a:lnSpc>
                    <a:spcPct val="150000"/>
                  </a:lnSpc>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Cho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b</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ốn số hạng đầu là </a:t>
                </a: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𝟏𝟏</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792163" indent="-742950" algn="just">
                  <a:lnSpc>
                    <a:spcPct val="150000"/>
                  </a:lnSpc>
                  <a:buAutoNum type="alphaLcParen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H</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ãy chỉ ra một quy luật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dãy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792163" indent="-742950" algn="just">
                  <a:lnSpc>
                    <a:spcPct val="150000"/>
                  </a:lnSpc>
                  <a:buAutoNum type="alphaLcParenR"/>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V</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iết 5 số hạng tiếp theo của dãy theo quy luật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3" name="TextBox 82">
                <a:extLst>
                  <a:ext uri="{FF2B5EF4-FFF2-40B4-BE49-F238E27FC236}">
                    <a16:creationId xmlns:a16="http://schemas.microsoft.com/office/drawing/2014/main" id="{3F4CDC75-161D-4D5B-9CD6-8EA45E214489}"/>
                  </a:ext>
                </a:extLst>
              </p:cNvPr>
              <p:cNvSpPr txBox="1">
                <a:spLocks noRot="1" noChangeAspect="1" noMove="1" noResize="1" noEditPoints="1" noAdjustHandles="1" noChangeArrowheads="1" noChangeShapeType="1" noTextEdit="1"/>
              </p:cNvSpPr>
              <p:nvPr/>
            </p:nvSpPr>
            <p:spPr>
              <a:xfrm>
                <a:off x="1002579" y="4137557"/>
                <a:ext cx="21799477" cy="3001271"/>
              </a:xfrm>
              <a:prstGeom prst="rect">
                <a:avLst/>
              </a:prstGeom>
              <a:blipFill>
                <a:blip r:embed="rId3"/>
                <a:stretch>
                  <a:fillRect l="-923" b="-8943"/>
                </a:stretch>
              </a:blipFill>
            </p:spPr>
            <p:txBody>
              <a:bodyPr/>
              <a:lstStyle/>
              <a:p>
                <a:r>
                  <a:rPr lang="en-US">
                    <a:noFill/>
                  </a:rPr>
                  <a:t> </a:t>
                </a:r>
              </a:p>
            </p:txBody>
          </p:sp>
        </mc:Fallback>
      </mc:AlternateContent>
      <p:grpSp>
        <p:nvGrpSpPr>
          <p:cNvPr id="81" name="Group 80">
            <a:extLst>
              <a:ext uri="{FF2B5EF4-FFF2-40B4-BE49-F238E27FC236}">
                <a16:creationId xmlns:a16="http://schemas.microsoft.com/office/drawing/2014/main" id="{66900B04-5B5E-44D1-8957-91560F30D9E6}"/>
              </a:ext>
            </a:extLst>
          </p:cNvPr>
          <p:cNvGrpSpPr/>
          <p:nvPr/>
        </p:nvGrpSpPr>
        <p:grpSpPr>
          <a:xfrm>
            <a:off x="1066800" y="7599174"/>
            <a:ext cx="22402800" cy="4267201"/>
            <a:chOff x="1270511" y="5936338"/>
            <a:chExt cx="22402800" cy="4267201"/>
          </a:xfrm>
        </p:grpSpPr>
        <p:sp>
          <p:nvSpPr>
            <p:cNvPr id="82" name="Rounded Rectangle 103">
              <a:extLst>
                <a:ext uri="{FF2B5EF4-FFF2-40B4-BE49-F238E27FC236}">
                  <a16:creationId xmlns:a16="http://schemas.microsoft.com/office/drawing/2014/main" id="{62695BFE-580E-4541-B50C-FCAC3F3FC1C4}"/>
                </a:ext>
              </a:extLst>
            </p:cNvPr>
            <p:cNvSpPr/>
            <p:nvPr/>
          </p:nvSpPr>
          <p:spPr>
            <a:xfrm>
              <a:off x="1272210" y="6164825"/>
              <a:ext cx="22401101" cy="4038714"/>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54">
              <a:extLst>
                <a:ext uri="{FF2B5EF4-FFF2-40B4-BE49-F238E27FC236}">
                  <a16:creationId xmlns:a16="http://schemas.microsoft.com/office/drawing/2014/main" id="{11FC1097-836C-473C-AD3E-6FC2A1E511B4}"/>
                </a:ext>
              </a:extLst>
            </p:cNvPr>
            <p:cNvGrpSpPr/>
            <p:nvPr/>
          </p:nvGrpSpPr>
          <p:grpSpPr>
            <a:xfrm>
              <a:off x="1270511" y="5936338"/>
              <a:ext cx="3568119" cy="845462"/>
              <a:chOff x="1224541" y="6305967"/>
              <a:chExt cx="3568119" cy="845462"/>
            </a:xfrm>
          </p:grpSpPr>
          <p:sp>
            <p:nvSpPr>
              <p:cNvPr id="85" name="Freeform 20">
                <a:extLst>
                  <a:ext uri="{FF2B5EF4-FFF2-40B4-BE49-F238E27FC236}">
                    <a16:creationId xmlns:a16="http://schemas.microsoft.com/office/drawing/2014/main" id="{838D50FC-D21B-4EE5-8C64-75591ABDD2FC}"/>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86" name="TextBox 85">
                <a:extLst>
                  <a:ext uri="{FF2B5EF4-FFF2-40B4-BE49-F238E27FC236}">
                    <a16:creationId xmlns:a16="http://schemas.microsoft.com/office/drawing/2014/main" id="{C85B36F0-5452-4869-9E72-B9FF09613585}"/>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87" name="Round Diagonal Corner Rectangle 107">
                <a:extLst>
                  <a:ext uri="{FF2B5EF4-FFF2-40B4-BE49-F238E27FC236}">
                    <a16:creationId xmlns:a16="http://schemas.microsoft.com/office/drawing/2014/main" id="{A2FC3409-96B3-4887-9747-169C00F0706C}"/>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15">
                <a:extLst>
                  <a:ext uri="{FF2B5EF4-FFF2-40B4-BE49-F238E27FC236}">
                    <a16:creationId xmlns:a16="http://schemas.microsoft.com/office/drawing/2014/main" id="{26E4350E-3AF3-4FD9-A10E-37F57A6C84B0}"/>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89" name="TextBox 88">
                <a:extLst>
                  <a:ext uri="{FF2B5EF4-FFF2-40B4-BE49-F238E27FC236}">
                    <a16:creationId xmlns:a16="http://schemas.microsoft.com/office/drawing/2014/main" id="{891D7A25-ED2B-4BB3-A4EB-8220A22B4637}"/>
                  </a:ext>
                </a:extLst>
              </p:cNvPr>
              <p:cNvSpPr txBox="1"/>
              <p:nvPr/>
            </p:nvSpPr>
            <p:spPr>
              <a:xfrm>
                <a:off x="1133028" y="8458200"/>
                <a:ext cx="21879372" cy="1993366"/>
              </a:xfrm>
              <a:prstGeom prst="rect">
                <a:avLst/>
              </a:prstGeom>
              <a:noFill/>
            </p:spPr>
            <p:txBody>
              <a:bodyPr wrap="square" rtlCol="0">
                <a:spAutoFit/>
              </a:bodyPr>
              <a:lstStyle/>
              <a:p>
                <a:pPr indent="855663">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a) </a:t>
                </a:r>
                <a:r>
                  <a:rPr lang="vi-VN" sz="4400" b="1" dirty="0">
                    <a:latin typeface="Tahoma" panose="020B0604030504040204" pitchFamily="34" charset="0"/>
                    <a:ea typeface="Tahoma" panose="020B0604030504040204" pitchFamily="34" charset="0"/>
                    <a:cs typeface="Tahoma" panose="020B0604030504040204" pitchFamily="34" charset="0"/>
                  </a:rPr>
                  <a:t>Quy luật: Kể từ số hạng thứ </a:t>
                </a:r>
                <a14:m>
                  <m:oMath xmlns:m="http://schemas.openxmlformats.org/officeDocument/2006/math">
                    <m:r>
                      <a:rPr lang="vi-VN" sz="4400" b="1" i="0">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trở đi, mỗi số hạng của dãy số bằng số hạng đứng liền trước nó cộng với </a:t>
                </a:r>
                <a14:m>
                  <m:oMath xmlns:m="http://schemas.openxmlformats.org/officeDocument/2006/math">
                    <m:r>
                      <a:rPr lang="vi-VN" sz="4400" b="1" i="0">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89" name="TextBox 88">
                <a:extLst>
                  <a:ext uri="{FF2B5EF4-FFF2-40B4-BE49-F238E27FC236}">
                    <a16:creationId xmlns:a16="http://schemas.microsoft.com/office/drawing/2014/main" id="{891D7A25-ED2B-4BB3-A4EB-8220A22B4637}"/>
                  </a:ext>
                </a:extLst>
              </p:cNvPr>
              <p:cNvSpPr txBox="1">
                <a:spLocks noRot="1" noChangeAspect="1" noMove="1" noResize="1" noEditPoints="1" noAdjustHandles="1" noChangeArrowheads="1" noChangeShapeType="1" noTextEdit="1"/>
              </p:cNvSpPr>
              <p:nvPr/>
            </p:nvSpPr>
            <p:spPr>
              <a:xfrm>
                <a:off x="1133028" y="8458200"/>
                <a:ext cx="21879372" cy="1993366"/>
              </a:xfrm>
              <a:prstGeom prst="rect">
                <a:avLst/>
              </a:prstGeom>
              <a:blipFill>
                <a:blip r:embed="rId4"/>
                <a:stretch>
                  <a:fillRect l="-1142" b="-134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0" name="TextBox 89">
                <a:extLst>
                  <a:ext uri="{FF2B5EF4-FFF2-40B4-BE49-F238E27FC236}">
                    <a16:creationId xmlns:a16="http://schemas.microsoft.com/office/drawing/2014/main" id="{9C3AC496-B317-439D-A28A-5F59F51353EB}"/>
                  </a:ext>
                </a:extLst>
              </p:cNvPr>
              <p:cNvSpPr txBox="1"/>
              <p:nvPr/>
            </p:nvSpPr>
            <p:spPr>
              <a:xfrm>
                <a:off x="1921808" y="10668000"/>
                <a:ext cx="20861992" cy="769441"/>
              </a:xfrm>
              <a:prstGeom prst="rect">
                <a:avLst/>
              </a:prstGeom>
              <a:noFill/>
            </p:spPr>
            <p:txBody>
              <a:bodyPr wrap="square" rtlCol="0">
                <a:spAutoFit/>
              </a:bodyPr>
              <a:lstStyle/>
              <a:p>
                <a14:m>
                  <m:oMath xmlns:m="http://schemas.openxmlformats.org/officeDocument/2006/math">
                    <m:r>
                      <a:rPr lang="en-US" sz="4400" b="1" i="0" smtClean="0">
                        <a:latin typeface="Cambria Math" panose="02040503050406030204" pitchFamily="18" charset="0"/>
                      </a:rPr>
                      <m:t>𝐛</m:t>
                    </m:r>
                    <m:r>
                      <a:rPr lang="en-US" sz="4400" b="1" i="0" smtClean="0">
                        <a:latin typeface="Cambria Math" panose="02040503050406030204" pitchFamily="18" charset="0"/>
                      </a:rPr>
                      <m:t>) </m:t>
                    </m:r>
                    <m:r>
                      <a:rPr lang="vi-VN" sz="4400" b="1" i="0">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số hạng tiếp theo của dãy theo quy luật đó lần lượt là </a:t>
                </a:r>
                <a14:m>
                  <m:oMath xmlns:m="http://schemas.openxmlformats.org/officeDocument/2006/math">
                    <m:r>
                      <a:rPr lang="vi-VN" sz="4400" b="1" i="0">
                        <a:latin typeface="Cambria Math" panose="02040503050406030204" pitchFamily="18" charset="0"/>
                      </a:rPr>
                      <m:t>𝟏𝟓</m:t>
                    </m:r>
                    <m:r>
                      <a:rPr lang="vi-VN" sz="4400" b="1" i="0">
                        <a:latin typeface="Cambria Math" panose="02040503050406030204" pitchFamily="18" charset="0"/>
                      </a:rPr>
                      <m:t>;</m:t>
                    </m:r>
                    <m:r>
                      <a:rPr lang="vi-VN" sz="4400" b="1" i="0">
                        <a:latin typeface="Cambria Math" panose="02040503050406030204" pitchFamily="18" charset="0"/>
                      </a:rPr>
                      <m:t>𝟏𝟗</m:t>
                    </m:r>
                    <m:r>
                      <a:rPr lang="vi-VN" sz="4400" b="1" i="0">
                        <a:latin typeface="Cambria Math" panose="02040503050406030204" pitchFamily="18" charset="0"/>
                      </a:rPr>
                      <m:t>;</m:t>
                    </m:r>
                    <m:r>
                      <a:rPr lang="vi-VN" sz="4400" b="1" i="0">
                        <a:latin typeface="Cambria Math" panose="02040503050406030204" pitchFamily="18" charset="0"/>
                      </a:rPr>
                      <m:t>𝟐𝟑</m:t>
                    </m:r>
                    <m:r>
                      <a:rPr lang="vi-VN" sz="4400" b="1" i="0">
                        <a:latin typeface="Cambria Math" panose="02040503050406030204" pitchFamily="18" charset="0"/>
                      </a:rPr>
                      <m:t>;</m:t>
                    </m:r>
                    <m:r>
                      <a:rPr lang="vi-VN" sz="4400" b="1" i="0">
                        <a:latin typeface="Cambria Math" panose="02040503050406030204" pitchFamily="18" charset="0"/>
                      </a:rPr>
                      <m:t>𝟐𝟕</m:t>
                    </m:r>
                    <m:r>
                      <a:rPr lang="vi-VN" sz="4400" b="1" i="0">
                        <a:latin typeface="Cambria Math" panose="02040503050406030204" pitchFamily="18" charset="0"/>
                      </a:rPr>
                      <m:t>;</m:t>
                    </m:r>
                    <m:r>
                      <a:rPr lang="vi-VN" sz="4400" b="1" i="0">
                        <a:latin typeface="Cambria Math" panose="02040503050406030204" pitchFamily="18" charset="0"/>
                      </a:rPr>
                      <m:t>𝟑𝟏</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0" name="TextBox 89">
                <a:extLst>
                  <a:ext uri="{FF2B5EF4-FFF2-40B4-BE49-F238E27FC236}">
                    <a16:creationId xmlns:a16="http://schemas.microsoft.com/office/drawing/2014/main" id="{9C3AC496-B317-439D-A28A-5F59F51353EB}"/>
                  </a:ext>
                </a:extLst>
              </p:cNvPr>
              <p:cNvSpPr txBox="1">
                <a:spLocks noRot="1" noChangeAspect="1" noMove="1" noResize="1" noEditPoints="1" noAdjustHandles="1" noChangeArrowheads="1" noChangeShapeType="1" noTextEdit="1"/>
              </p:cNvSpPr>
              <p:nvPr/>
            </p:nvSpPr>
            <p:spPr>
              <a:xfrm>
                <a:off x="1921808" y="10668000"/>
                <a:ext cx="20861992" cy="769441"/>
              </a:xfrm>
              <a:prstGeom prst="rect">
                <a:avLst/>
              </a:prstGeom>
              <a:blipFill>
                <a:blip r:embed="rId5"/>
                <a:stretch>
                  <a:fillRect t="-16667" b="-36508"/>
                </a:stretch>
              </a:blipFill>
            </p:spPr>
            <p:txBody>
              <a:bodyPr/>
              <a:lstStyle/>
              <a:p>
                <a:r>
                  <a:rPr lang="en-US">
                    <a:noFill/>
                  </a:rPr>
                  <a:t> </a:t>
                </a:r>
              </a:p>
            </p:txBody>
          </p:sp>
        </mc:Fallback>
      </mc:AlternateContent>
    </p:spTree>
    <p:extLst>
      <p:ext uri="{BB962C8B-B14F-4D97-AF65-F5344CB8AC3E}">
        <p14:creationId xmlns:p14="http://schemas.microsoft.com/office/powerpoint/2010/main" val="134134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wipe(left)">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left)">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9">
                                            <p:txEl>
                                              <p:pRg st="0" end="0"/>
                                            </p:txEl>
                                          </p:spTgt>
                                        </p:tgtEl>
                                        <p:attrNameLst>
                                          <p:attrName>style.visibility</p:attrName>
                                        </p:attrNameLst>
                                      </p:cBhvr>
                                      <p:to>
                                        <p:strVal val="visible"/>
                                      </p:to>
                                    </p:set>
                                    <p:animEffect transition="in" filter="wipe(up)">
                                      <p:cBhvr>
                                        <p:cTn id="27" dur="500"/>
                                        <p:tgtEl>
                                          <p:spTgt spid="8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0">
                                            <p:txEl>
                                              <p:pRg st="0" end="0"/>
                                            </p:txEl>
                                          </p:spTgt>
                                        </p:tgtEl>
                                        <p:attrNameLst>
                                          <p:attrName>style.visibility</p:attrName>
                                        </p:attrNameLst>
                                      </p:cBhvr>
                                      <p:to>
                                        <p:strVal val="visible"/>
                                      </p:to>
                                    </p:set>
                                    <p:animEffect transition="in" filter="wipe(up)">
                                      <p:cBhvr>
                                        <p:cTn id="32"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9" grpId="0" build="p"/>
      <p:bldP spid="9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6578867"/>
            <a:ext cx="22122427" cy="6070334"/>
            <a:chOff x="1220788" y="7162800"/>
            <a:chExt cx="22124987" cy="6071037"/>
          </a:xfrm>
        </p:grpSpPr>
        <p:sp>
          <p:nvSpPr>
            <p:cNvPr id="31" name="Rounded Rectangle 30"/>
            <p:cNvSpPr/>
            <p:nvPr/>
          </p:nvSpPr>
          <p:spPr>
            <a:xfrm>
              <a:off x="1222486" y="7418548"/>
              <a:ext cx="22123289"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315361" y="1572056"/>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1167795" y="3161384"/>
            <a:ext cx="22175897" cy="2934079"/>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4</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3020429" y="4083762"/>
                <a:ext cx="20138561" cy="793038"/>
              </a:xfrm>
              <a:prstGeom prst="rect">
                <a:avLst/>
              </a:prstGeom>
            </p:spPr>
            <p:txBody>
              <a:bodyPr wrap="square">
                <a:spAutoFit/>
              </a:bodyPr>
              <a:lstStyle/>
              <a:p>
                <a:pPr>
                  <a:lnSpc>
                    <a:spcPts val="6000"/>
                  </a:lnSpc>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𝟓</m:t>
                    </m:r>
                    <m:r>
                      <a:rPr lang="en-US" sz="4400" b="1">
                        <a:latin typeface="Cambria Math"/>
                      </a:rPr>
                      <m:t>,</m:t>
                    </m:r>
                    <m:r>
                      <a:rPr lang="en-US" sz="4400" b="1" i="1">
                        <a:latin typeface="Cambria Math"/>
                      </a:rPr>
                      <m:t>𝐱</m:t>
                    </m:r>
                    <m:r>
                      <a:rPr lang="en-US" sz="4400" b="1">
                        <a:latin typeface="Cambria Math"/>
                      </a:rPr>
                      <m:t>,</m:t>
                    </m:r>
                    <m:r>
                      <a:rPr lang="en-US" sz="4400" b="1" i="1">
                        <a:latin typeface="Cambria Math"/>
                      </a:rPr>
                      <m:t>𝟏𝟓</m:t>
                    </m:r>
                    <m:r>
                      <a:rPr lang="en-US" sz="4400" b="1">
                        <a:latin typeface="Cambria Math"/>
                      </a:rPr>
                      <m:t>,</m:t>
                    </m:r>
                    <m:r>
                      <a:rPr lang="en-US" sz="4400" b="1" i="1">
                        <a:latin typeface="Cambria Math"/>
                      </a:rPr>
                      <m:t>𝐲</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𝟑𝐱</m:t>
                    </m:r>
                    <m:r>
                      <a:rPr lang="en-US" sz="4400" b="1">
                        <a:latin typeface="Cambria Math"/>
                      </a:rPr>
                      <m:t>+</m:t>
                    </m:r>
                    <m:r>
                      <a:rPr lang="en-US" sz="4400" b="1" i="1">
                        <a:latin typeface="Cambria Math"/>
                      </a:rPr>
                      <m:t>𝐲</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020429" y="4083762"/>
                <a:ext cx="20138561" cy="793038"/>
              </a:xfrm>
              <a:prstGeom prst="rect">
                <a:avLst/>
              </a:prstGeom>
              <a:blipFill>
                <a:blip r:embed="rId2"/>
                <a:stretch>
                  <a:fillRect l="-1211" t="-13846" b="-35385"/>
                </a:stretch>
              </a:blipFill>
            </p:spPr>
            <p:txBody>
              <a:bodyPr/>
              <a:lstStyle/>
              <a:p>
                <a:r>
                  <a:rPr lang="en-US">
                    <a:noFill/>
                  </a:rPr>
                  <a:t> </a:t>
                </a:r>
              </a:p>
            </p:txBody>
          </p:sp>
        </mc:Fallback>
      </mc:AlternateContent>
      <p:sp>
        <p:nvSpPr>
          <p:cNvPr id="25" name="Rectangle 24"/>
          <p:cNvSpPr/>
          <p:nvPr/>
        </p:nvSpPr>
        <p:spPr>
          <a:xfrm>
            <a:off x="15392401" y="11635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D</a:t>
            </a:r>
          </a:p>
        </p:txBody>
      </p:sp>
      <mc:AlternateContent xmlns:mc="http://schemas.openxmlformats.org/markup-compatibility/2006" xmlns:a14="http://schemas.microsoft.com/office/drawing/2010/main">
        <mc:Choice Requires="a14">
          <p:sp>
            <p:nvSpPr>
              <p:cNvPr id="26" name="Rectangle 25"/>
              <p:cNvSpPr/>
              <p:nvPr/>
            </p:nvSpPr>
            <p:spPr>
              <a:xfrm>
                <a:off x="3587210" y="7810121"/>
                <a:ext cx="2178739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Vì bốn số </a:t>
                </a:r>
                <a14:m>
                  <m:oMath xmlns:m="http://schemas.openxmlformats.org/officeDocument/2006/math">
                    <m:r>
                      <a:rPr lang="en-US" sz="4400" b="1" i="1">
                        <a:latin typeface="Cambria Math"/>
                      </a:rPr>
                      <m:t>𝟓</m:t>
                    </m:r>
                    <m:r>
                      <a:rPr lang="en-US" sz="4400" b="1">
                        <a:latin typeface="Cambria Math"/>
                      </a:rPr>
                      <m:t>,</m:t>
                    </m:r>
                    <m:r>
                      <a:rPr lang="en-US" sz="4400" b="1" i="1">
                        <a:latin typeface="Cambria Math"/>
                      </a:rPr>
                      <m:t>𝐱</m:t>
                    </m:r>
                    <m:r>
                      <a:rPr lang="en-US" sz="4400" b="1">
                        <a:latin typeface="Cambria Math"/>
                      </a:rPr>
                      <m:t>,</m:t>
                    </m:r>
                    <m:r>
                      <a:rPr lang="en-US" sz="4400" b="1" i="1">
                        <a:latin typeface="Cambria Math"/>
                      </a:rPr>
                      <m:t>𝟏𝟓</m:t>
                    </m:r>
                    <m:r>
                      <a:rPr lang="en-US" sz="4400" b="1">
                        <a:latin typeface="Cambria Math"/>
                      </a:rPr>
                      <m:t>,</m:t>
                    </m:r>
                    <m:r>
                      <a:rPr lang="en-US" sz="4400" b="1" i="1">
                        <a:latin typeface="Cambria Math"/>
                      </a:rPr>
                      <m:t>𝐲</m:t>
                    </m:r>
                    <m:r>
                      <a:rPr lang="en-US" sz="4400" b="1" i="1" smtClean="0">
                        <a:latin typeface="Cambria Math" panose="02040503050406030204" pitchFamily="18"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lập thành một cấp số cộng nên ta có.</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587210" y="7810121"/>
                <a:ext cx="21787390" cy="769441"/>
              </a:xfrm>
              <a:prstGeom prst="rect">
                <a:avLst/>
              </a:prstGeom>
              <a:blipFill>
                <a:blip r:embed="rId3"/>
                <a:stretch>
                  <a:fillRect l="-1119"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587210" y="8815581"/>
                <a:ext cx="19818132" cy="2599558"/>
              </a:xfrm>
              <a:prstGeom prst="rect">
                <a:avLst/>
              </a:prstGeom>
            </p:spPr>
            <p:txBody>
              <a:bodyPr wrap="square">
                <a:spAutoFit/>
              </a:bodyPr>
              <a:lstStyle/>
              <a:p>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𝟓</m:t>
                                  </m:r>
                                  <m:r>
                                    <a:rPr lang="en-US" sz="4400" b="1">
                                      <a:latin typeface="Cambria Math"/>
                                    </a:rPr>
                                    <m:t>+</m:t>
                                  </m:r>
                                  <m:r>
                                    <a:rPr lang="en-US" sz="4400" b="1" i="1">
                                      <a:latin typeface="Cambria Math"/>
                                    </a:rPr>
                                    <m:t>𝟏𝟓</m:t>
                                  </m:r>
                                </m:num>
                                <m:den>
                                  <m:r>
                                    <a:rPr lang="en-US" sz="4400" b="1" i="1">
                                      <a:latin typeface="Cambria Math"/>
                                    </a:rPr>
                                    <m:t>𝟐</m:t>
                                  </m:r>
                                </m:den>
                              </m:f>
                            </m:e>
                          </m:mr>
                          <m:mr>
                            <m:e>
                              <m:r>
                                <a:rPr lang="en-US" sz="4400" b="1" i="1">
                                  <a:latin typeface="Cambria Math"/>
                                </a:rPr>
                                <m:t>𝟏𝟓</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𝐱</m:t>
                                  </m:r>
                                  <m:r>
                                    <a:rPr lang="en-US" sz="4400" b="1">
                                      <a:latin typeface="Cambria Math"/>
                                    </a:rPr>
                                    <m:t>+</m:t>
                                  </m:r>
                                  <m:r>
                                    <a:rPr lang="en-US" sz="4400" b="1" i="1">
                                      <a:latin typeface="Cambria Math"/>
                                    </a:rPr>
                                    <m:t>𝒚</m:t>
                                  </m:r>
                                </m:num>
                                <m:den>
                                  <m:r>
                                    <a:rPr lang="en-US" sz="4400" b="1" i="1">
                                      <a:latin typeface="Cambria Math"/>
                                    </a:rPr>
                                    <m:t>𝟐</m:t>
                                  </m:r>
                                </m:den>
                              </m:f>
                            </m:e>
                          </m:mr>
                        </m:m>
                      </m:e>
                    </m:d>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r>
                                <a:rPr lang="en-US" sz="4400" b="1" i="1">
                                  <a:latin typeface="Cambria Math"/>
                                </a:rPr>
                                <m:t>𝟏𝟎</m:t>
                              </m:r>
                            </m:e>
                          </m:mr>
                          <m:mr>
                            <m:e>
                              <m:r>
                                <a:rPr lang="en-US" sz="4400" b="1" i="1">
                                  <a:latin typeface="Cambria Math"/>
                                </a:rPr>
                                <m:t>𝐱</m:t>
                              </m:r>
                              <m:r>
                                <a:rPr lang="en-US" sz="4400" b="1">
                                  <a:latin typeface="Cambria Math"/>
                                </a:rPr>
                                <m:t>+</m:t>
                              </m:r>
                              <m:r>
                                <a:rPr lang="en-US" sz="4400" b="1" i="1">
                                  <a:latin typeface="Cambria Math"/>
                                </a:rPr>
                                <m:t>𝐲</m:t>
                              </m:r>
                              <m:r>
                                <a:rPr lang="en-US" sz="4400" b="1">
                                  <a:latin typeface="Cambria Math"/>
                                </a:rPr>
                                <m:t>=</m:t>
                              </m:r>
                              <m:r>
                                <a:rPr lang="en-US" sz="4400" b="1" i="1">
                                  <a:latin typeface="Cambria Math"/>
                                </a:rPr>
                                <m:t>𝟑𝟎</m:t>
                              </m:r>
                            </m:e>
                          </m:mr>
                        </m:m>
                      </m:e>
                    </m:d>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r>
                                <a:rPr lang="en-US" sz="4400" b="1" i="1">
                                  <a:latin typeface="Cambria Math"/>
                                </a:rPr>
                                <m:t>𝟏𝟎</m:t>
                              </m:r>
                            </m:e>
                          </m:mr>
                          <m:mr>
                            <m:e>
                              <m:r>
                                <a:rPr lang="en-US" sz="4400" b="1" i="1">
                                  <a:latin typeface="Cambria Math"/>
                                </a:rPr>
                                <m:t>𝐲</m:t>
                              </m:r>
                              <m:r>
                                <a:rPr lang="en-US" sz="4400" b="1">
                                  <a:latin typeface="Cambria Math"/>
                                </a:rPr>
                                <m:t>=</m:t>
                              </m:r>
                              <m:r>
                                <a:rPr lang="en-US" sz="4400" b="1" i="1">
                                  <a:latin typeface="Cambria Math"/>
                                </a:rPr>
                                <m:t>𝟐𝟎</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3587210" y="8815581"/>
                <a:ext cx="19818132" cy="2599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B6C6F14-60DF-45F1-8CB9-E89F99F6D0A6}"/>
                  </a:ext>
                </a:extLst>
              </p:cNvPr>
              <p:cNvSpPr/>
              <p:nvPr/>
            </p:nvSpPr>
            <p:spPr>
              <a:xfrm>
                <a:off x="3587210" y="11651159"/>
                <a:ext cx="1596501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Khi đó </a:t>
                </a:r>
                <a14:m>
                  <m:oMath xmlns:m="http://schemas.openxmlformats.org/officeDocument/2006/math">
                    <m:r>
                      <a:rPr lang="en-US" sz="4400" b="1" i="1">
                        <a:latin typeface="Cambria Math"/>
                      </a:rPr>
                      <m:t>𝟑𝐱</m:t>
                    </m:r>
                    <m:r>
                      <a:rPr lang="en-US" sz="4400" b="1">
                        <a:latin typeface="Cambria Math"/>
                      </a:rPr>
                      <m:t>+</m:t>
                    </m:r>
                    <m:r>
                      <a:rPr lang="en-US" sz="4400" b="1" i="1">
                        <a:latin typeface="Cambria Math"/>
                      </a:rPr>
                      <m:t>𝐲</m:t>
                    </m:r>
                    <m:r>
                      <a:rPr lang="en-US" sz="4400" b="1">
                        <a:latin typeface="Cambria Math"/>
                      </a:rPr>
                      <m:t>=</m:t>
                    </m:r>
                    <m:r>
                      <a:rPr lang="en-US" sz="4400" b="1" i="1">
                        <a:latin typeface="Cambria Math"/>
                      </a:rPr>
                      <m:t>𝟑</m:t>
                    </m:r>
                    <m:r>
                      <a:rPr lang="en-US" sz="4400" b="1">
                        <a:latin typeface="Cambria Math"/>
                      </a:rPr>
                      <m:t>.</m:t>
                    </m:r>
                    <m:r>
                      <a:rPr lang="en-US" sz="4400" b="1" i="1">
                        <a:latin typeface="Cambria Math"/>
                      </a:rPr>
                      <m:t>𝟏𝟎</m:t>
                    </m:r>
                    <m:r>
                      <a:rPr lang="en-US" sz="4400" b="1">
                        <a:latin typeface="Cambria Math"/>
                      </a:rPr>
                      <m:t>+</m:t>
                    </m:r>
                    <m:r>
                      <a:rPr lang="en-US" sz="4400" b="1" i="1">
                        <a:latin typeface="Cambria Math"/>
                      </a:rPr>
                      <m:t>𝟐𝟎</m:t>
                    </m:r>
                    <m:r>
                      <a:rPr lang="en-US" sz="4400" b="1">
                        <a:latin typeface="Cambria Math"/>
                      </a:rPr>
                      <m:t>=</m:t>
                    </m:r>
                    <m:r>
                      <a:rPr lang="en-US" sz="4400" b="1" i="1">
                        <a:latin typeface="Cambria Math"/>
                      </a:rPr>
                      <m:t>𝟓𝟎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3587210" y="11651159"/>
                <a:ext cx="15965010" cy="769441"/>
              </a:xfrm>
              <a:prstGeom prst="rect">
                <a:avLst/>
              </a:prstGeom>
              <a:blipFill>
                <a:blip r:embed="rId5"/>
                <a:stretch>
                  <a:fillRect l="-1527" t="-16535" b="-35433"/>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C5FDC7A-BF66-4978-8CAD-0290AE01FB48}"/>
              </a:ext>
            </a:extLst>
          </p:cNvPr>
          <p:cNvSpPr/>
          <p:nvPr/>
        </p:nvSpPr>
        <p:spPr>
          <a:xfrm>
            <a:off x="4572000" y="5326559"/>
            <a:ext cx="18408586" cy="769441"/>
          </a:xfrm>
          <a:prstGeom prst="rect">
            <a:avLst/>
          </a:prstGeom>
        </p:spPr>
        <p:txBody>
          <a:bodyPr wrap="square">
            <a:spAutoFit/>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80.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30.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70.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latin typeface="Tahoma" panose="020B0604030504040204" pitchFamily="34" charset="0"/>
                <a:ea typeface="Tahoma" panose="020B0604030504040204" pitchFamily="34" charset="0"/>
                <a:cs typeface="Tahoma" panose="020B0604030504040204" pitchFamily="34" charset="0"/>
              </a:rPr>
              <a:t> 50.</a:t>
            </a:r>
          </a:p>
        </p:txBody>
      </p:sp>
      <p:sp>
        <p:nvSpPr>
          <p:cNvPr id="39" name="Oval 38">
            <a:extLst>
              <a:ext uri="{FF2B5EF4-FFF2-40B4-BE49-F238E27FC236}">
                <a16:creationId xmlns:a16="http://schemas.microsoft.com/office/drawing/2014/main" id="{AA57143B-8D65-42AE-A06C-78E10D89D585}"/>
              </a:ext>
            </a:extLst>
          </p:cNvPr>
          <p:cNvSpPr/>
          <p:nvPr/>
        </p:nvSpPr>
        <p:spPr>
          <a:xfrm>
            <a:off x="17449800" y="5225811"/>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626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19030" y="7162800"/>
            <a:ext cx="23632503" cy="6248400"/>
            <a:chOff x="1220788" y="7162800"/>
            <a:chExt cx="23311874" cy="6071037"/>
          </a:xfrm>
        </p:grpSpPr>
        <p:sp>
          <p:nvSpPr>
            <p:cNvPr id="31" name="Rounded Rectangle 30"/>
            <p:cNvSpPr/>
            <p:nvPr/>
          </p:nvSpPr>
          <p:spPr>
            <a:xfrm>
              <a:off x="1222485" y="7418548"/>
              <a:ext cx="23310177"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 name="Group 1"/>
          <p:cNvGrpSpPr/>
          <p:nvPr/>
        </p:nvGrpSpPr>
        <p:grpSpPr>
          <a:xfrm>
            <a:off x="315361" y="1572056"/>
            <a:ext cx="15077040" cy="830901"/>
            <a:chOff x="113863" y="1892299"/>
            <a:chExt cx="19256812" cy="830900"/>
          </a:xfrm>
        </p:grpSpPr>
        <p:sp>
          <p:nvSpPr>
            <p:cNvPr id="3" name="Rounded Rectangle 2"/>
            <p:cNvSpPr/>
            <p:nvPr/>
          </p:nvSpPr>
          <p:spPr>
            <a:xfrm>
              <a:off x="113863" y="1905000"/>
              <a:ext cx="203033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CỦNG CỐ</a:t>
              </a:r>
            </a:p>
          </p:txBody>
        </p:sp>
      </p:grpSp>
      <p:grpSp>
        <p:nvGrpSpPr>
          <p:cNvPr id="6" name="Group 49"/>
          <p:cNvGrpSpPr/>
          <p:nvPr/>
        </p:nvGrpSpPr>
        <p:grpSpPr>
          <a:xfrm>
            <a:off x="304800" y="2514600"/>
            <a:ext cx="23646734" cy="4596428"/>
            <a:chOff x="1175570" y="2468560"/>
            <a:chExt cx="23649472" cy="4596959"/>
          </a:xfrm>
        </p:grpSpPr>
        <p:sp>
          <p:nvSpPr>
            <p:cNvPr id="7" name="Rounded Rectangle 6"/>
            <p:cNvSpPr/>
            <p:nvPr/>
          </p:nvSpPr>
          <p:spPr>
            <a:xfrm>
              <a:off x="1266529" y="2875480"/>
              <a:ext cx="23558513" cy="41900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1118268" y="2933638"/>
                <a:ext cx="23265732" cy="2324162"/>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x-none" sz="4400" b="1" dirty="0">
                    <a:latin typeface="Tahoma" panose="020B0604030504040204" pitchFamily="34" charset="0"/>
                    <a:ea typeface="Tahoma" panose="020B0604030504040204" pitchFamily="34" charset="0"/>
                    <a:cs typeface="Tahoma" panose="020B0604030504040204" pitchFamily="34" charset="0"/>
                  </a:rPr>
                  <a:t>Bạn An chơi trò chơi xếp các que diêm thành tháp theo qui tắc thể hiện như hình vẽ. Để xếp được tháp có </a:t>
                </a:r>
                <a14:m>
                  <m:oMath xmlns:m="http://schemas.openxmlformats.org/officeDocument/2006/math">
                    <m:r>
                      <a:rPr lang="en-US" sz="4400" b="1" i="1">
                        <a:latin typeface="Cambria Math"/>
                      </a:rPr>
                      <m:t>𝟏𝟎</m:t>
                    </m:r>
                  </m:oMath>
                </a14:m>
                <a:r>
                  <a:rPr lang="x-none" sz="4400" b="1" dirty="0">
                    <a:latin typeface="Tahoma" panose="020B0604030504040204" pitchFamily="34" charset="0"/>
                    <a:ea typeface="Tahoma" panose="020B0604030504040204" pitchFamily="34" charset="0"/>
                    <a:cs typeface="Tahoma" panose="020B0604030504040204" pitchFamily="34" charset="0"/>
                  </a:rPr>
                  <a:t> tầng thì bạn An cần đúng bao nhiêu que diêm?</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118268" y="2933638"/>
                <a:ext cx="23265732" cy="2324162"/>
              </a:xfrm>
              <a:prstGeom prst="rect">
                <a:avLst/>
              </a:prstGeom>
              <a:blipFill>
                <a:blip r:embed="rId2"/>
                <a:stretch>
                  <a:fillRect l="-1048" t="-4450" b="-11518"/>
                </a:stretch>
              </a:blipFill>
            </p:spPr>
            <p:txBody>
              <a:bodyPr/>
              <a:lstStyle/>
              <a:p>
                <a:r>
                  <a:rPr lang="en-US">
                    <a:noFill/>
                  </a:rPr>
                  <a:t> </a:t>
                </a:r>
              </a:p>
            </p:txBody>
          </p:sp>
        </mc:Fallback>
      </mc:AlternateContent>
      <p:sp>
        <p:nvSpPr>
          <p:cNvPr id="25" name="Rectangle 24"/>
          <p:cNvSpPr/>
          <p:nvPr/>
        </p:nvSpPr>
        <p:spPr>
          <a:xfrm>
            <a:off x="4038600" y="739140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6" name="Rectangle 25"/>
              <p:cNvSpPr/>
              <p:nvPr/>
            </p:nvSpPr>
            <p:spPr>
              <a:xfrm>
                <a:off x="533400" y="8229600"/>
                <a:ext cx="8046342" cy="1446550"/>
              </a:xfrm>
              <a:prstGeom prst="rect">
                <a:avLst/>
              </a:prstGeom>
            </p:spPr>
            <p:txBody>
              <a:bodyPr wrap="square">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que </a:t>
                </a:r>
                <a:r>
                  <a:rPr lang="vi-VN" sz="4400" b="1" dirty="0">
                    <a:latin typeface="Tahoma" panose="020B0604030504040204" pitchFamily="34" charset="0"/>
                    <a:ea typeface="Tahoma" panose="020B0604030504040204" pitchFamily="34" charset="0"/>
                    <a:cs typeface="Tahoma" panose="020B0604030504040204" pitchFamily="34" charset="0"/>
                  </a:rPr>
                  <a:t>diêm cần để xếp tháp </a:t>
                </a:r>
                <a14:m>
                  <m:oMath xmlns:m="http://schemas.openxmlformats.org/officeDocument/2006/math">
                    <m:r>
                      <a:rPr lang="fr-FR" sz="4400" b="1">
                        <a:latin typeface="Cambria Math"/>
                      </a:rPr>
                      <m:t>𝟏</m:t>
                    </m:r>
                    <m:r>
                      <a:rPr lang="fr-FR" sz="4400" b="1" i="1">
                        <a:latin typeface="Cambria Math"/>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𝟏</m:t>
                        </m:r>
                      </m:sub>
                    </m:sSub>
                    <m:r>
                      <a:rPr lang="fr-FR" sz="4400" b="1" i="0">
                        <a:latin typeface="Cambria Math"/>
                      </a:rPr>
                      <m:t>=</m:t>
                    </m:r>
                    <m:r>
                      <a:rPr lang="fr-FR" sz="4400" b="1" i="0">
                        <a:latin typeface="Cambria Math"/>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33400" y="8229600"/>
                <a:ext cx="8046342" cy="1446550"/>
              </a:xfrm>
              <a:prstGeom prst="rect">
                <a:avLst/>
              </a:prstGeom>
              <a:blipFill>
                <a:blip r:embed="rId3"/>
                <a:stretch>
                  <a:fillRect l="-3108" t="-8439"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8108058" y="8229600"/>
                <a:ext cx="8046342"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a:t>
                </a:r>
                <a:r>
                  <a:rPr lang="fr-FR" sz="4400" b="1" dirty="0">
                    <a:latin typeface="Tahoma" panose="020B0604030504040204" pitchFamily="34" charset="0"/>
                    <a:ea typeface="Tahoma" panose="020B0604030504040204" pitchFamily="34" charset="0"/>
                    <a:cs typeface="Tahoma" panose="020B0604030504040204" pitchFamily="34" charset="0"/>
                  </a:rPr>
                  <a:t>ố que </a:t>
                </a:r>
                <a:r>
                  <a:rPr lang="vi-VN" sz="4400" b="1" dirty="0">
                    <a:latin typeface="Tahoma" panose="020B0604030504040204" pitchFamily="34" charset="0"/>
                    <a:ea typeface="Tahoma" panose="020B0604030504040204" pitchFamily="34" charset="0"/>
                    <a:cs typeface="Tahoma" panose="020B0604030504040204" pitchFamily="34" charset="0"/>
                  </a:rPr>
                  <a:t>diêm cần để xếp tháp </a:t>
                </a:r>
                <a14:m>
                  <m:oMath xmlns:m="http://schemas.openxmlformats.org/officeDocument/2006/math">
                    <m:r>
                      <a:rPr lang="en-US" sz="4400" b="1">
                        <a:latin typeface="Cambria Math"/>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 </a:t>
                </a:r>
                <a:endParaRPr lang="vi-VN"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r>
                              <a:rPr lang="fr-FR" sz="4400" b="1">
                                <a:latin typeface="Cambria Math"/>
                              </a:rPr>
                              <m:t>𝐮</m:t>
                            </m:r>
                          </m:e>
                          <m:sub>
                            <m:r>
                              <a:rPr lang="fr-FR" sz="4400" b="1">
                                <a:latin typeface="Cambria Math"/>
                              </a:rPr>
                              <m:t>𝟏</m:t>
                            </m:r>
                          </m:sub>
                        </m:sSub>
                        <m:r>
                          <a:rPr lang="vi-VN" sz="4400" b="1">
                            <a:latin typeface="Cambria Math"/>
                          </a:rPr>
                          <m:t>+</m:t>
                        </m:r>
                        <m:r>
                          <a:rPr lang="en-US" sz="4400" b="1" i="0">
                            <a:latin typeface="Cambria Math"/>
                          </a:rPr>
                          <m:t>𝐮</m:t>
                        </m:r>
                      </m:e>
                      <m:sub>
                        <m:r>
                          <a:rPr lang="en-US" sz="4400" b="1" i="0">
                            <a:latin typeface="Cambria Math"/>
                          </a:rPr>
                          <m:t>𝟐</m:t>
                        </m:r>
                      </m:sub>
                    </m:sSub>
                    <m:r>
                      <a:rPr lang="en-US" sz="4400" b="1" i="0">
                        <a:latin typeface="Cambria Math"/>
                      </a:rPr>
                      <m:t>=</m:t>
                    </m:r>
                    <m:r>
                      <a:rPr lang="fr-FR" sz="4400" b="1">
                        <a:latin typeface="Cambria Math"/>
                      </a:rPr>
                      <m:t>𝟑</m:t>
                    </m:r>
                    <m:r>
                      <a:rPr lang="vi-VN" sz="4400" b="1">
                        <a:latin typeface="Cambria Math"/>
                      </a:rPr>
                      <m:t>+</m:t>
                    </m:r>
                    <m:r>
                      <a:rPr lang="en-US" sz="4400" b="1" i="0">
                        <a:latin typeface="Cambria Math"/>
                      </a:rPr>
                      <m:t>𝟕</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8108058" y="8229600"/>
                <a:ext cx="8046342" cy="2123658"/>
              </a:xfrm>
              <a:prstGeom prst="rect">
                <a:avLst/>
              </a:prstGeom>
              <a:blipFill>
                <a:blip r:embed="rId4"/>
                <a:stretch>
                  <a:fillRect l="-3030" t="-574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B6C6F14-60DF-45F1-8CB9-E89F99F6D0A6}"/>
                  </a:ext>
                </a:extLst>
              </p:cNvPr>
              <p:cNvSpPr/>
              <p:nvPr/>
            </p:nvSpPr>
            <p:spPr>
              <a:xfrm>
                <a:off x="15728058" y="8229600"/>
                <a:ext cx="8046342"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a:t>
                </a:r>
                <a:r>
                  <a:rPr lang="fr-FR" sz="4400" b="1" dirty="0">
                    <a:latin typeface="Tahoma" panose="020B0604030504040204" pitchFamily="34" charset="0"/>
                    <a:ea typeface="Tahoma" panose="020B0604030504040204" pitchFamily="34" charset="0"/>
                    <a:cs typeface="Tahoma" panose="020B0604030504040204" pitchFamily="34" charset="0"/>
                  </a:rPr>
                  <a:t>ố que</a:t>
                </a:r>
                <a:r>
                  <a:rPr lang="vi-VN" sz="4400" b="1" dirty="0">
                    <a:latin typeface="Tahoma" panose="020B0604030504040204" pitchFamily="34" charset="0"/>
                    <a:ea typeface="Tahoma" panose="020B0604030504040204" pitchFamily="34" charset="0"/>
                    <a:cs typeface="Tahoma" panose="020B0604030504040204" pitchFamily="34" charset="0"/>
                  </a:rPr>
                  <a:t> diêm</a:t>
                </a:r>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cần để xếp tháp </a:t>
                </a:r>
                <a14:m>
                  <m:oMath xmlns:m="http://schemas.openxmlformats.org/officeDocument/2006/math">
                    <m:r>
                      <a:rPr lang="en-US" sz="4400" b="1">
                        <a:latin typeface="Cambria Math"/>
                      </a:rPr>
                      <m:t>𝟑</m:t>
                    </m:r>
                    <m:r>
                      <a:rPr lang="en-US" sz="4400" b="1" i="1">
                        <a:latin typeface="Cambria Math"/>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a:t>
                </a:r>
                <a:endParaRPr lang="vi-VN"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r>
                                  <a:rPr lang="fr-FR" sz="4400" b="1">
                                    <a:latin typeface="Cambria Math"/>
                                  </a:rPr>
                                  <m:t>𝐮</m:t>
                                </m:r>
                              </m:e>
                              <m:sub>
                                <m:r>
                                  <a:rPr lang="fr-FR" sz="4400" b="1">
                                    <a:latin typeface="Cambria Math"/>
                                  </a:rPr>
                                  <m:t>𝟏</m:t>
                                </m:r>
                              </m:sub>
                            </m:sSub>
                            <m:r>
                              <a:rPr lang="vi-VN" sz="4400" b="1">
                                <a:latin typeface="Cambria Math"/>
                              </a:rPr>
                              <m:t>+</m:t>
                            </m:r>
                            <m:r>
                              <a:rPr lang="en-US" sz="4400" b="1">
                                <a:latin typeface="Cambria Math"/>
                              </a:rPr>
                              <m:t>𝐮</m:t>
                            </m:r>
                          </m:e>
                          <m:sub>
                            <m:r>
                              <a:rPr lang="en-US" sz="4400" b="1">
                                <a:latin typeface="Cambria Math"/>
                              </a:rPr>
                              <m:t>𝟐</m:t>
                            </m:r>
                          </m:sub>
                        </m:sSub>
                        <m:r>
                          <a:rPr lang="vi-VN" sz="4400" b="1">
                            <a:latin typeface="Cambria Math"/>
                          </a:rPr>
                          <m:t>+</m:t>
                        </m:r>
                        <m:r>
                          <a:rPr lang="en-US" sz="4400" b="1">
                            <a:latin typeface="Cambria Math"/>
                          </a:rPr>
                          <m:t>𝐮</m:t>
                        </m:r>
                      </m:e>
                      <m:sub>
                        <m:r>
                          <a:rPr lang="en-US" sz="4400" b="1">
                            <a:latin typeface="Cambria Math"/>
                          </a:rPr>
                          <m:t>𝟑</m:t>
                        </m:r>
                      </m:sub>
                    </m:sSub>
                    <m:r>
                      <a:rPr lang="en-US" sz="4400" b="1">
                        <a:latin typeface="Cambria Math"/>
                      </a:rPr>
                      <m:t>=</m:t>
                    </m:r>
                    <m:r>
                      <a:rPr lang="fr-FR" sz="4400" b="1">
                        <a:latin typeface="Cambria Math"/>
                      </a:rPr>
                      <m:t>𝟑</m:t>
                    </m:r>
                    <m:r>
                      <a:rPr lang="vi-VN" sz="4400" b="1">
                        <a:latin typeface="Cambria Math"/>
                      </a:rPr>
                      <m:t>+</m:t>
                    </m:r>
                    <m:r>
                      <a:rPr lang="en-US" sz="4400" b="1">
                        <a:latin typeface="Cambria Math"/>
                      </a:rPr>
                      <m:t>𝟕</m:t>
                    </m:r>
                    <m:r>
                      <a:rPr lang="vi-VN" sz="4400" b="1">
                        <a:latin typeface="Cambria Math"/>
                      </a:rPr>
                      <m:t>+</m:t>
                    </m:r>
                    <m:r>
                      <a:rPr lang="en-US" sz="4400" b="1">
                        <a:latin typeface="Cambria Math"/>
                      </a:rPr>
                      <m:t>𝟏𝟏</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15728058" y="8229600"/>
                <a:ext cx="8046342" cy="2123658"/>
              </a:xfrm>
              <a:prstGeom prst="rect">
                <a:avLst/>
              </a:prstGeom>
              <a:blipFill>
                <a:blip r:embed="rId5"/>
                <a:stretch>
                  <a:fillRect l="-3030" t="-5747" b="-126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95FEEA10-A171-478D-8AE1-4A81E101B4FA}"/>
                  </a:ext>
                </a:extLst>
              </p:cNvPr>
              <p:cNvSpPr/>
              <p:nvPr/>
            </p:nvSpPr>
            <p:spPr>
              <a:xfrm>
                <a:off x="3172829" y="6199119"/>
                <a:ext cx="20138561" cy="793038"/>
              </a:xfrm>
              <a:prstGeom prst="rect">
                <a:avLst/>
              </a:prstGeom>
            </p:spPr>
            <p:txBody>
              <a:bodyPr wrap="square">
                <a:spAutoFit/>
              </a:bodyPr>
              <a:lstStyle/>
              <a:p>
                <a:pPr>
                  <a:lnSpc>
                    <a:spcPts val="6000"/>
                  </a:lnSpc>
                </a:pP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𝟐𝟏𝟎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𝟑𝟗</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𝟐𝟕𝟎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Rectangle 38">
                <a:extLst>
                  <a:ext uri="{FF2B5EF4-FFF2-40B4-BE49-F238E27FC236}">
                    <a16:creationId xmlns:a16="http://schemas.microsoft.com/office/drawing/2014/main" id="{95FEEA10-A171-478D-8AE1-4A81E101B4FA}"/>
                  </a:ext>
                </a:extLst>
              </p:cNvPr>
              <p:cNvSpPr>
                <a:spLocks noRot="1" noChangeAspect="1" noMove="1" noResize="1" noEditPoints="1" noAdjustHandles="1" noChangeArrowheads="1" noChangeShapeType="1" noTextEdit="1"/>
              </p:cNvSpPr>
              <p:nvPr/>
            </p:nvSpPr>
            <p:spPr>
              <a:xfrm>
                <a:off x="3172829" y="6199119"/>
                <a:ext cx="20138561" cy="793038"/>
              </a:xfrm>
              <a:prstGeom prst="rect">
                <a:avLst/>
              </a:prstGeom>
              <a:blipFill>
                <a:blip r:embed="rId6"/>
                <a:stretch>
                  <a:fillRect l="-1211" t="-13846" b="-35385"/>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495ABDD0-111F-4E5E-A706-06A80AEBCCE6}"/>
              </a:ext>
            </a:extLst>
          </p:cNvPr>
          <p:cNvPicPr/>
          <p:nvPr/>
        </p:nvPicPr>
        <p:blipFill>
          <a:blip r:embed="rId7">
            <a:extLst>
              <a:ext uri="{28A0092B-C50C-407E-A947-70E740481C1C}">
                <a14:useLocalDpi xmlns:a14="http://schemas.microsoft.com/office/drawing/2010/main" val="0"/>
              </a:ext>
            </a:extLst>
          </a:blip>
          <a:srcRect l="12289" t="34349" r="50761" b="40651"/>
          <a:stretch>
            <a:fillRect/>
          </a:stretch>
        </p:blipFill>
        <p:spPr bwMode="auto">
          <a:xfrm>
            <a:off x="5410199" y="4495800"/>
            <a:ext cx="10820401" cy="1638122"/>
          </a:xfrm>
          <a:prstGeom prst="rect">
            <a:avLst/>
          </a:prstGeom>
          <a:noFill/>
          <a:ln>
            <a:noFill/>
          </a:ln>
        </p:spPr>
      </p:pic>
      <p:sp>
        <p:nvSpPr>
          <p:cNvPr id="41" name="Rectangle 40">
            <a:extLst>
              <a:ext uri="{FF2B5EF4-FFF2-40B4-BE49-F238E27FC236}">
                <a16:creationId xmlns:a16="http://schemas.microsoft.com/office/drawing/2014/main" id="{32EDF1D6-1F3E-4715-BA01-BD5BFD192F7E}"/>
              </a:ext>
            </a:extLst>
          </p:cNvPr>
          <p:cNvSpPr/>
          <p:nvPr/>
        </p:nvSpPr>
        <p:spPr>
          <a:xfrm>
            <a:off x="838200" y="9829800"/>
            <a:ext cx="3505200" cy="769441"/>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3AFF7A26-CC52-48CE-A8A4-D707148D95FF}"/>
                  </a:ext>
                </a:extLst>
              </p:cNvPr>
              <p:cNvSpPr/>
              <p:nvPr/>
            </p:nvSpPr>
            <p:spPr>
              <a:xfrm>
                <a:off x="685800" y="10668000"/>
                <a:ext cx="23088600" cy="1554721"/>
              </a:xfrm>
              <a:prstGeom prst="rect">
                <a:avLst/>
              </a:prstGeom>
            </p:spPr>
            <p:txBody>
              <a:bodyPr wrap="square">
                <a:spAutoFit/>
              </a:bodyPr>
              <a:lstStyle/>
              <a:p>
                <a:pPr>
                  <a:lnSpc>
                    <a:spcPts val="6000"/>
                  </a:lnSpc>
                </a:pPr>
                <a:r>
                  <a:rPr lang="fr-FR" sz="4400" b="1" dirty="0">
                    <a:latin typeface="Tahoma" panose="020B0604030504040204" pitchFamily="34" charset="0"/>
                    <a:ea typeface="Tahoma" panose="020B0604030504040204" pitchFamily="34" charset="0"/>
                    <a:cs typeface="Tahoma" panose="020B0604030504040204" pitchFamily="34" charset="0"/>
                  </a:rPr>
                  <a:t>Ta</a:t>
                </a:r>
                <a:r>
                  <a:rPr lang="vi-VN" sz="4400" b="1" dirty="0">
                    <a:latin typeface="Tahoma" panose="020B0604030504040204" pitchFamily="34" charset="0"/>
                    <a:ea typeface="Tahoma" panose="020B0604030504040204" pitchFamily="34" charset="0"/>
                    <a:cs typeface="Tahoma" panose="020B0604030504040204" pitchFamily="34" charset="0"/>
                  </a:rPr>
                  <a:t> thấy số que diêm ở các tầng là</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cấp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cộng</a:t>
                </a:r>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có số hạng đầu </a:t>
                </a:r>
                <a14:m>
                  <m:oMath xmlns:m="http://schemas.openxmlformats.org/officeDocument/2006/math">
                    <m:sSub>
                      <m:sSubPr>
                        <m:ctrlPr>
                          <a:rPr lang="en-US" sz="4400" b="1" i="1">
                            <a:latin typeface="Cambria Math" panose="02040503050406030204" pitchFamily="18" charset="0"/>
                          </a:rPr>
                        </m:ctrlPr>
                      </m:sSubPr>
                      <m:e>
                        <m:r>
                          <a:rPr lang="fr-FR" sz="4400" b="1">
                            <a:latin typeface="Cambria Math" panose="02040503050406030204" pitchFamily="18" charset="0"/>
                          </a:rPr>
                          <m:t>𝐮</m:t>
                        </m:r>
                      </m:e>
                      <m:sub>
                        <m:r>
                          <a:rPr lang="fr-FR" sz="4400" b="1">
                            <a:latin typeface="Cambria Math" panose="02040503050406030204" pitchFamily="18" charset="0"/>
                          </a:rPr>
                          <m:t>𝟏</m:t>
                        </m:r>
                      </m:sub>
                    </m:sSub>
                    <m:r>
                      <a:rPr lang="fr-FR" sz="4400" b="1">
                        <a:latin typeface="Cambria Math" panose="02040503050406030204" pitchFamily="18" charset="0"/>
                      </a:rPr>
                      <m:t>=</m:t>
                    </m:r>
                    <m:r>
                      <a:rPr lang="fr-FR" sz="4400" b="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công sai </a:t>
                </a:r>
                <a:r>
                  <a:rPr lang="fr-FR" sz="4400" b="1" dirty="0">
                    <a:latin typeface="Tahoma" panose="020B0604030504040204" pitchFamily="34" charset="0"/>
                    <a:ea typeface="Tahoma" panose="020B0604030504040204" pitchFamily="34" charset="0"/>
                    <a:cs typeface="Tahoma" panose="020B0604030504040204" pitchFamily="34" charset="0"/>
                  </a:rPr>
                  <a:t>d=4, </a:t>
                </a:r>
                <a:r>
                  <a:rPr lang="vi-VN" sz="4400" b="1" dirty="0">
                    <a:latin typeface="Tahoma" panose="020B0604030504040204" pitchFamily="34" charset="0"/>
                    <a:ea typeface="Tahoma" panose="020B0604030504040204" pitchFamily="34" charset="0"/>
                    <a:cs typeface="Tahoma" panose="020B0604030504040204" pitchFamily="34" charset="0"/>
                  </a:rPr>
                  <a:t>tổng số que diêm để xếp được tháp 10 tầng là tổng 10 số hạng đầu của </a:t>
                </a:r>
                <a:r>
                  <a:rPr lang="en-US" sz="4400" b="1" dirty="0">
                    <a:latin typeface="Tahoma" panose="020B0604030504040204" pitchFamily="34" charset="0"/>
                    <a:ea typeface="Tahoma" panose="020B0604030504040204" pitchFamily="34" charset="0"/>
                    <a:cs typeface="Tahoma" panose="020B0604030504040204" pitchFamily="34" charset="0"/>
                  </a:rPr>
                  <a:t>CSC.</a:t>
                </a:r>
              </a:p>
            </p:txBody>
          </p:sp>
        </mc:Choice>
        <mc:Fallback xmlns="">
          <p:sp>
            <p:nvSpPr>
              <p:cNvPr id="42" name="Rectangle 41">
                <a:extLst>
                  <a:ext uri="{FF2B5EF4-FFF2-40B4-BE49-F238E27FC236}">
                    <a16:creationId xmlns:a16="http://schemas.microsoft.com/office/drawing/2014/main" id="{3AFF7A26-CC52-48CE-A8A4-D707148D95FF}"/>
                  </a:ext>
                </a:extLst>
              </p:cNvPr>
              <p:cNvSpPr>
                <a:spLocks noRot="1" noChangeAspect="1" noMove="1" noResize="1" noEditPoints="1" noAdjustHandles="1" noChangeArrowheads="1" noChangeShapeType="1" noTextEdit="1"/>
              </p:cNvSpPr>
              <p:nvPr/>
            </p:nvSpPr>
            <p:spPr>
              <a:xfrm>
                <a:off x="685800" y="10668000"/>
                <a:ext cx="23088600" cy="1554721"/>
              </a:xfrm>
              <a:prstGeom prst="rect">
                <a:avLst/>
              </a:prstGeom>
              <a:blipFill>
                <a:blip r:embed="rId8"/>
                <a:stretch>
                  <a:fillRect l="-1083" t="-6667" r="-713" b="-18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A37FBB9-1212-4E2A-BE66-BCF78B8D90B2}"/>
                  </a:ext>
                </a:extLst>
              </p:cNvPr>
              <p:cNvSpPr/>
              <p:nvPr/>
            </p:nvSpPr>
            <p:spPr>
              <a:xfrm>
                <a:off x="685800" y="12344400"/>
                <a:ext cx="20574000" cy="1105687"/>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Để </a:t>
                </a:r>
                <a:r>
                  <a:rPr lang="vi-VN" sz="4400" b="1" dirty="0">
                    <a:latin typeface="Tahoma" panose="020B0604030504040204" pitchFamily="34" charset="0"/>
                    <a:ea typeface="Tahoma" panose="020B0604030504040204" pitchFamily="34" charset="0"/>
                    <a:cs typeface="Tahoma" panose="020B0604030504040204" pitchFamily="34" charset="0"/>
                  </a:rPr>
                  <a:t>xếp được tháp </a:t>
                </a:r>
                <a14:m>
                  <m:oMath xmlns:m="http://schemas.openxmlformats.org/officeDocument/2006/math">
                    <m:r>
                      <a:rPr lang="vi-VN" sz="4400" b="1" i="0">
                        <a:latin typeface="Cambria Math"/>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tổng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𝐒</m:t>
                        </m:r>
                      </m:e>
                      <m:sub>
                        <m:r>
                          <a:rPr lang="vi-VN" sz="4400" b="1" i="0">
                            <a:latin typeface="Cambria Math"/>
                          </a:rPr>
                          <m:t>𝟏𝟎</m:t>
                        </m:r>
                      </m:sub>
                    </m:sSub>
                    <m:r>
                      <a:rPr lang="vi-VN" sz="4400" b="1" i="0">
                        <a:latin typeface="Cambria Math"/>
                      </a:rPr>
                      <m:t>=</m:t>
                    </m:r>
                    <m:d>
                      <m:dPr>
                        <m:ctrlPr>
                          <a:rPr lang="en-US" sz="4400" b="1" i="1">
                            <a:latin typeface="Cambria Math" panose="02040503050406030204" pitchFamily="18" charset="0"/>
                          </a:rPr>
                        </m:ctrlPr>
                      </m:dPr>
                      <m:e>
                        <m:r>
                          <a:rPr lang="vi-VN" sz="4400" b="1" i="0" smtClean="0">
                            <a:latin typeface="Cambria Math"/>
                          </a:rPr>
                          <m:t>𝟏𝟎</m:t>
                        </m:r>
                        <m:r>
                          <a:rPr lang="vi-VN" sz="4400" b="1" i="0">
                            <a:latin typeface="Cambria Math"/>
                          </a:rPr>
                          <m:t>.</m:t>
                        </m:r>
                        <m:r>
                          <a:rPr lang="vi-VN" sz="4400" b="1" i="0">
                            <a:latin typeface="Cambria Math"/>
                          </a:rPr>
                          <m:t>𝟑</m:t>
                        </m:r>
                        <m:r>
                          <a:rPr lang="vi-VN" sz="4400" b="1" i="0">
                            <a:latin typeface="Cambria Math"/>
                          </a:rPr>
                          <m:t>+</m:t>
                        </m:r>
                        <m:f>
                          <m:fPr>
                            <m:ctrlPr>
                              <a:rPr lang="en-US" sz="4400" b="1" i="1">
                                <a:latin typeface="Cambria Math" panose="02040503050406030204" pitchFamily="18" charset="0"/>
                              </a:rPr>
                            </m:ctrlPr>
                          </m:fPr>
                          <m:num>
                            <m:r>
                              <a:rPr lang="vi-VN" sz="4400" b="1">
                                <a:latin typeface="Cambria Math"/>
                              </a:rPr>
                              <m:t>𝟏𝟎</m:t>
                            </m:r>
                            <m:r>
                              <a:rPr lang="vi-VN" sz="4400" b="1" i="0" smtClean="0">
                                <a:latin typeface="Cambria Math"/>
                              </a:rPr>
                              <m:t>.</m:t>
                            </m:r>
                            <m:r>
                              <a:rPr lang="vi-VN" sz="4400" b="1">
                                <a:latin typeface="Cambria Math"/>
                              </a:rPr>
                              <m:t>𝟗</m:t>
                            </m:r>
                          </m:num>
                          <m:den>
                            <m:r>
                              <a:rPr lang="vi-VN" sz="4400" b="1">
                                <a:latin typeface="Cambria Math"/>
                              </a:rPr>
                              <m:t>𝟐</m:t>
                            </m:r>
                          </m:den>
                        </m:f>
                        <m:r>
                          <a:rPr lang="vi-VN" sz="4400" b="1" i="0">
                            <a:latin typeface="Cambria Math"/>
                          </a:rPr>
                          <m:t>.</m:t>
                        </m:r>
                        <m:r>
                          <a:rPr lang="vi-VN" sz="4400" b="1" i="0">
                            <a:latin typeface="Cambria Math"/>
                          </a:rPr>
                          <m:t>𝟒</m:t>
                        </m:r>
                      </m:e>
                    </m:d>
                    <m:r>
                      <a:rPr lang="vi-VN" sz="4400" b="1" i="0">
                        <a:latin typeface="Cambria Math"/>
                      </a:rPr>
                      <m:t>=</m:t>
                    </m:r>
                    <m:r>
                      <a:rPr lang="vi-VN" sz="4400" b="1" i="0">
                        <a:latin typeface="Cambria Math"/>
                      </a:rPr>
                      <m:t>𝟐𝟏𝟎</m:t>
                    </m:r>
                  </m:oMath>
                </a14:m>
                <a:r>
                  <a:rPr lang="fr-FR" sz="4400" b="1" dirty="0">
                    <a:latin typeface="Tahoma" panose="020B0604030504040204" pitchFamily="34" charset="0"/>
                    <a:ea typeface="Tahoma" panose="020B0604030504040204" pitchFamily="34" charset="0"/>
                    <a:cs typeface="Tahoma" panose="020B0604030504040204" pitchFamily="34" charset="0"/>
                  </a:rPr>
                  <a:t> que</a:t>
                </a:r>
                <a:r>
                  <a:rPr lang="vi-VN" sz="4400" b="1" dirty="0">
                    <a:latin typeface="Tahoma" panose="020B0604030504040204" pitchFamily="34" charset="0"/>
                    <a:ea typeface="Tahoma" panose="020B0604030504040204" pitchFamily="34" charset="0"/>
                    <a:cs typeface="Tahoma" panose="020B0604030504040204" pitchFamily="34" charset="0"/>
                  </a:rPr>
                  <a:t> diêm</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Rectangle 42">
                <a:extLst>
                  <a:ext uri="{FF2B5EF4-FFF2-40B4-BE49-F238E27FC236}">
                    <a16:creationId xmlns:a16="http://schemas.microsoft.com/office/drawing/2014/main" xmlns:a14="http://schemas.microsoft.com/office/drawing/2010/main" xmlns="" id="{2A37FBB9-1212-4E2A-BE66-BCF78B8D90B2}"/>
                  </a:ext>
                </a:extLst>
              </p:cNvPr>
              <p:cNvSpPr>
                <a:spLocks noRot="1" noChangeAspect="1" noMove="1" noResize="1" noEditPoints="1" noAdjustHandles="1" noChangeArrowheads="1" noChangeShapeType="1" noTextEdit="1"/>
              </p:cNvSpPr>
              <p:nvPr/>
            </p:nvSpPr>
            <p:spPr>
              <a:xfrm>
                <a:off x="685800" y="12344400"/>
                <a:ext cx="20574000" cy="1105687"/>
              </a:xfrm>
              <a:prstGeom prst="rect">
                <a:avLst/>
              </a:prstGeom>
              <a:blipFill rotWithShape="1">
                <a:blip r:embed="rId9"/>
                <a:stretch>
                  <a:fillRect l="-1215" b="-8840"/>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1C6B7B99-5685-4A4E-9539-27924E79D6E7}"/>
              </a:ext>
            </a:extLst>
          </p:cNvPr>
          <p:cNvSpPr/>
          <p:nvPr/>
        </p:nvSpPr>
        <p:spPr>
          <a:xfrm>
            <a:off x="2932987" y="600436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6424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150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9" grpId="0"/>
      <p:bldP spid="41" grpId="0"/>
      <p:bldP spid="42" grpId="0"/>
      <p:bldP spid="43" grpId="0"/>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414635"/>
            <a:chOff x="1220788" y="7162800"/>
            <a:chExt cx="22444581" cy="6415378"/>
          </a:xfrm>
        </p:grpSpPr>
        <p:sp>
          <p:nvSpPr>
            <p:cNvPr id="31" name="Rounded Rectangle 30"/>
            <p:cNvSpPr/>
            <p:nvPr/>
          </p:nvSpPr>
          <p:spPr>
            <a:xfrm>
              <a:off x="1222486" y="7418548"/>
              <a:ext cx="22442883" cy="615963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2" name="Group 1"/>
          <p:cNvGrpSpPr/>
          <p:nvPr/>
        </p:nvGrpSpPr>
        <p:grpSpPr>
          <a:xfrm>
            <a:off x="609600" y="1572056"/>
            <a:ext cx="18591531" cy="830997"/>
            <a:chOff x="775781" y="1892299"/>
            <a:chExt cx="18594894" cy="830996"/>
          </a:xfrm>
        </p:grpSpPr>
        <p:sp>
          <p:nvSpPr>
            <p:cNvPr id="3" name="Rounded Rectangle 2"/>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 name="TextBox 4"/>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grpSp>
        <p:nvGrpSpPr>
          <p:cNvPr id="6" name="Group 49"/>
          <p:cNvGrpSpPr/>
          <p:nvPr/>
        </p:nvGrpSpPr>
        <p:grpSpPr>
          <a:xfrm>
            <a:off x="685800" y="3505200"/>
            <a:ext cx="22518184" cy="3343423"/>
            <a:chOff x="1175570" y="2468560"/>
            <a:chExt cx="22520791" cy="3343810"/>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4627394" cy="899166"/>
              <a:chOff x="1175570" y="1834705"/>
              <a:chExt cx="5047632" cy="980825"/>
            </a:xfrm>
          </p:grpSpPr>
          <p:sp>
            <p:nvSpPr>
              <p:cNvPr id="9" name="Freeform 20"/>
              <p:cNvSpPr>
                <a:spLocks/>
              </p:cNvSpPr>
              <p:nvPr/>
            </p:nvSpPr>
            <p:spPr bwMode="auto">
              <a:xfrm rot="16200000" flipV="1">
                <a:off x="3462000" y="140345"/>
                <a:ext cx="836967" cy="4507428"/>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42943" y="1976115"/>
                <a:ext cx="4080259"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980038" y="4191000"/>
                <a:ext cx="22032362" cy="1985608"/>
              </a:xfrm>
              <a:prstGeom prst="rect">
                <a:avLst/>
              </a:prstGeom>
            </p:spPr>
            <p:txBody>
              <a:bodyPr wrap="square">
                <a:spAutoFit/>
              </a:bodyPr>
              <a:lstStyle/>
              <a:p>
                <a:pPr>
                  <a:lnSpc>
                    <a:spcPct val="150000"/>
                  </a:lnSpc>
                  <a:spcAft>
                    <a:spcPts val="800"/>
                  </a:spcAf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các dãy số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sau đây, dãy số nào là cấp số cộng? Tính số hạng đầu và công sai của nó.</a:t>
                </a:r>
                <a:endParaRPr lang="en-US" sz="4400" b="1" dirty="0">
                  <a:latin typeface="Tahoma" pitchFamily="34" charset="0"/>
                  <a:ea typeface="Tahoma" pitchFamily="34" charset="0"/>
                  <a:cs typeface="Tahoma"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80038" y="4191000"/>
                <a:ext cx="22032362" cy="1985608"/>
              </a:xfrm>
              <a:prstGeom prst="rect">
                <a:avLst/>
              </a:prstGeom>
              <a:blipFill>
                <a:blip r:embed="rId2"/>
                <a:stretch>
                  <a:fillRect l="-1134" r="-1688"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57316" y="5798825"/>
                <a:ext cx="16945084" cy="1135375"/>
              </a:xfrm>
              <a:prstGeom prst="rect">
                <a:avLst/>
              </a:prstGeom>
            </p:spPr>
            <p:txBody>
              <a:bodyPr wrap="square">
                <a:spAutoFit/>
              </a:bodyPr>
              <a:lstStyle/>
              <a:p>
                <a:pPr>
                  <a:lnSpc>
                    <a:spcPct val="107000"/>
                  </a:lnSpc>
                  <a:spcAft>
                    <a:spcPts val="800"/>
                  </a:spcAft>
                  <a:tabLst>
                    <a:tab pos="630555" algn="l"/>
                  </a:tabLs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𝟐𝐧</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e>
                      <m:sup>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p>
                    </m:sSup>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57316" y="5798825"/>
                <a:ext cx="16945084" cy="1135375"/>
              </a:xfrm>
              <a:prstGeom prst="rect">
                <a:avLst/>
              </a:prstGeom>
              <a:blipFill>
                <a:blip r:embed="rId3"/>
                <a:stretch>
                  <a:fillRect l="-1439" b="-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038600" y="10906863"/>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𝟐</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r>
                      <a:rPr lang="vi-VN" sz="4400" b="1" i="0">
                        <a:latin typeface="Cambria Math"/>
                      </a:rPr>
                      <m:t>−</m:t>
                    </m:r>
                    <m:d>
                      <m:dPr>
                        <m:ctrlPr>
                          <a:rPr lang="en-US" sz="4400" b="1" i="1">
                            <a:latin typeface="Cambria Math" panose="02040503050406030204" pitchFamily="18" charset="0"/>
                          </a:rPr>
                        </m:ctrlPr>
                      </m:dPr>
                      <m:e>
                        <m:r>
                          <a:rPr lang="vi-VN" sz="4400" b="1" i="0">
                            <a:latin typeface="Cambria Math"/>
                          </a:rPr>
                          <m:t>𝟓</m:t>
                        </m:r>
                        <m:r>
                          <a:rPr lang="vi-VN" sz="4400" b="1" i="0">
                            <a:latin typeface="Cambria Math"/>
                          </a:rPr>
                          <m:t>−</m:t>
                        </m:r>
                        <m:r>
                          <a:rPr lang="vi-VN" sz="4400" b="1" i="0">
                            <a:latin typeface="Cambria Math"/>
                          </a:rPr>
                          <m:t>𝟐𝐧</m:t>
                        </m:r>
                      </m:e>
                    </m:d>
                    <m:r>
                      <a:rPr lang="vi-VN" sz="4400" b="1" i="0">
                        <a:latin typeface="Cambria Math"/>
                      </a:rPr>
                      <m:t>=−</m:t>
                    </m:r>
                    <m:r>
                      <a:rPr lang="vi-VN" sz="4400" b="1" i="0">
                        <a:latin typeface="Cambria Math"/>
                      </a:rPr>
                      <m:t>𝟐</m:t>
                    </m:r>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038600" y="10906863"/>
                <a:ext cx="14900163" cy="769441"/>
              </a:xfrm>
              <a:prstGeom prst="rect">
                <a:avLst/>
              </a:prstGeom>
              <a:blipFill>
                <a:blip r:embed="rId4"/>
                <a:stretch>
                  <a:fillRect l="-1678"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4218595" y="7435874"/>
                <a:ext cx="13612205"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Phương pháp chung: Xét hiệu </a:t>
                </a:r>
                <a14:m>
                  <m:oMath xmlns:m="http://schemas.openxmlformats.org/officeDocument/2006/math">
                    <m:r>
                      <a:rPr lang="vi-VN" sz="4400" b="1" i="0">
                        <a:latin typeface="Cambria Math"/>
                      </a:rPr>
                      <m:t>𝐇</m:t>
                    </m:r>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4218595" y="7435874"/>
                <a:ext cx="13612205" cy="769441"/>
              </a:xfrm>
              <a:prstGeom prst="rect">
                <a:avLst/>
              </a:prstGeom>
              <a:blipFill>
                <a:blip r:embed="rId5"/>
                <a:stretch>
                  <a:fillRect l="-1791"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754092" y="8592871"/>
                <a:ext cx="18410708" cy="769441"/>
              </a:xfrm>
              <a:prstGeom prst="rect">
                <a:avLst/>
              </a:prstGeom>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0">
                        <a:latin typeface="Cambria Math"/>
                      </a:rPr>
                      <m:t>𝐇</m:t>
                    </m:r>
                  </m:oMath>
                </a14:m>
                <a:r>
                  <a:rPr lang="vi-VN" sz="4400" b="1" dirty="0">
                    <a:latin typeface="Tahoma" panose="020B0604030504040204" pitchFamily="34" charset="0"/>
                    <a:ea typeface="Tahoma" panose="020B0604030504040204" pitchFamily="34" charset="0"/>
                    <a:cs typeface="Tahoma" panose="020B0604030504040204" pitchFamily="34" charset="0"/>
                  </a:rPr>
                  <a:t> là hằng số thì dãy số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754092" y="8592871"/>
                <a:ext cx="18410708" cy="769441"/>
              </a:xfrm>
              <a:prstGeom prst="rect">
                <a:avLst/>
              </a:prstGeom>
              <a:blipFill>
                <a:blip r:embed="rId6"/>
                <a:stretch>
                  <a:fillRect l="-1358"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754092" y="9749867"/>
                <a:ext cx="15418614" cy="769441"/>
              </a:xfrm>
              <a:prstGeom prst="rect">
                <a:avLst/>
              </a:prstGeom>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0">
                        <a:latin typeface="Cambria Math"/>
                      </a:rPr>
                      <m:t>𝐇</m:t>
                    </m:r>
                    <m:r>
                      <a:rPr lang="vi-VN" sz="4400" b="1" i="0">
                        <a:latin typeface="Cambria Math"/>
                      </a:rPr>
                      <m:t>=</m:t>
                    </m:r>
                    <m:r>
                      <a:rPr lang="vi-VN" sz="4400" b="1" i="0">
                        <a:latin typeface="Cambria Math"/>
                      </a:rPr>
                      <m:t>𝐟</m:t>
                    </m:r>
                    <m:d>
                      <m:dPr>
                        <m:ctrlPr>
                          <a:rPr lang="en-US" sz="4400" b="1" i="1">
                            <a:latin typeface="Cambria Math" panose="02040503050406030204" pitchFamily="18" charset="0"/>
                          </a:rPr>
                        </m:ctrlPr>
                      </m:dPr>
                      <m:e>
                        <m:r>
                          <a:rPr lang="vi-VN" sz="4400" b="1" i="0">
                            <a:latin typeface="Cambria Math"/>
                          </a:rPr>
                          <m:t>𝐧</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dãy số không phải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4754092" y="9749867"/>
                <a:ext cx="15418614" cy="769441"/>
              </a:xfrm>
              <a:prstGeom prst="rect">
                <a:avLst/>
              </a:prstGeom>
              <a:blipFill>
                <a:blip r:embed="rId7"/>
                <a:stretch>
                  <a:fillRect l="-1621"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038600" y="12063859"/>
                <a:ext cx="13947435"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𝟐</m:t>
                    </m:r>
                  </m:oMath>
                </a14:m>
                <a:endParaRPr lang="en-US" sz="4400" b="1" dirty="0">
                  <a:latin typeface="Tahoma" pitchFamily="34" charset="0"/>
                  <a:ea typeface="Tahoma" pitchFamily="34" charset="0"/>
                  <a:cs typeface="Tahoma"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038600" y="12063859"/>
                <a:ext cx="13947435" cy="769441"/>
              </a:xfrm>
              <a:prstGeom prst="rect">
                <a:avLst/>
              </a:prstGeom>
              <a:blipFill>
                <a:blip r:embed="rId8"/>
                <a:stretch>
                  <a:fillRect l="-1793" t="-17460" b="-36508"/>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E8EA93E7-50DC-4D55-A0D7-905184331C4B}"/>
              </a:ext>
            </a:extLst>
          </p:cNvPr>
          <p:cNvGrpSpPr/>
          <p:nvPr/>
        </p:nvGrpSpPr>
        <p:grpSpPr>
          <a:xfrm>
            <a:off x="687069" y="2598099"/>
            <a:ext cx="18591531" cy="830901"/>
            <a:chOff x="775781" y="1892299"/>
            <a:chExt cx="18594894" cy="830900"/>
          </a:xfrm>
        </p:grpSpPr>
        <p:sp>
          <p:nvSpPr>
            <p:cNvPr id="40" name="Rounded Rectangle 2">
              <a:extLst>
                <a:ext uri="{FF2B5EF4-FFF2-40B4-BE49-F238E27FC236}">
                  <a16:creationId xmlns:a16="http://schemas.microsoft.com/office/drawing/2014/main" id="{5D583631-C4FB-4691-A4E0-35C52A6EAFAB}"/>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6CA2655-168E-4C1F-AAB2-701D9975B74E}"/>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V.1</a:t>
              </a:r>
            </a:p>
          </p:txBody>
        </p:sp>
        <p:sp>
          <p:nvSpPr>
            <p:cNvPr id="42" name="TextBox 41">
              <a:extLst>
                <a:ext uri="{FF2B5EF4-FFF2-40B4-BE49-F238E27FC236}">
                  <a16:creationId xmlns:a16="http://schemas.microsoft.com/office/drawing/2014/main" id="{4170A810-851D-4DF8-8379-996B49A3E5B8}"/>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grpSp>
    </p:spTree>
    <p:extLst>
      <p:ext uri="{BB962C8B-B14F-4D97-AF65-F5344CB8AC3E}">
        <p14:creationId xmlns:p14="http://schemas.microsoft.com/office/powerpoint/2010/main" val="40245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0"/>
            <a:ext cx="22518184" cy="3343423"/>
            <a:chOff x="1175570" y="2468560"/>
            <a:chExt cx="22520791" cy="3343810"/>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4596714" cy="896427"/>
              <a:chOff x="1175570" y="1834705"/>
              <a:chExt cx="5014166" cy="977837"/>
            </a:xfrm>
          </p:grpSpPr>
          <p:sp>
            <p:nvSpPr>
              <p:cNvPr id="9" name="Freeform 20"/>
              <p:cNvSpPr>
                <a:spLocks/>
              </p:cNvSpPr>
              <p:nvPr/>
            </p:nvSpPr>
            <p:spPr bwMode="auto">
              <a:xfrm rot="16200000" flipV="1">
                <a:off x="3462000" y="140345"/>
                <a:ext cx="836967" cy="4507428"/>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09477" y="1939992"/>
                <a:ext cx="4080259"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980038" y="4191000"/>
                <a:ext cx="22032362" cy="1985608"/>
              </a:xfrm>
              <a:prstGeom prst="rect">
                <a:avLst/>
              </a:prstGeom>
            </p:spPr>
            <p:txBody>
              <a:bodyPr wrap="square">
                <a:spAutoFit/>
              </a:bodyPr>
              <a:lstStyle/>
              <a:p>
                <a:pPr>
                  <a:lnSpc>
                    <a:spcPct val="150000"/>
                  </a:lnSpc>
                  <a:spcAft>
                    <a:spcPts val="800"/>
                  </a:spcAf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các dãy số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sau đây, dãy số nào là cấp số cộng? Tính số hạng đầu và công sai của nó.</a:t>
                </a:r>
                <a:endParaRPr lang="en-US" sz="4400" b="1" dirty="0">
                  <a:latin typeface="Tahoma" pitchFamily="34" charset="0"/>
                  <a:ea typeface="Tahoma" pitchFamily="34" charset="0"/>
                  <a:cs typeface="Tahoma"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80038" y="4191000"/>
                <a:ext cx="22032362" cy="1985608"/>
              </a:xfrm>
              <a:prstGeom prst="rect">
                <a:avLst/>
              </a:prstGeom>
              <a:blipFill>
                <a:blip r:embed="rId2"/>
                <a:stretch>
                  <a:fillRect l="-1134" r="-1688"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57316" y="5798825"/>
                <a:ext cx="16945084" cy="1135375"/>
              </a:xfrm>
              <a:prstGeom prst="rect">
                <a:avLst/>
              </a:prstGeom>
            </p:spPr>
            <p:txBody>
              <a:bodyPr wrap="square">
                <a:spAutoFit/>
              </a:bodyPr>
              <a:lstStyle/>
              <a:p>
                <a:pPr>
                  <a:lnSpc>
                    <a:spcPct val="107000"/>
                  </a:lnSpc>
                  <a:spcAft>
                    <a:spcPts val="800"/>
                  </a:spcAft>
                  <a:tabLst>
                    <a:tab pos="630555" algn="l"/>
                  </a:tabLs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𝟐𝐧</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e>
                      <m:sup>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p>
                    </m:sSup>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57316" y="5798825"/>
                <a:ext cx="16945084" cy="1135375"/>
              </a:xfrm>
              <a:prstGeom prst="rect">
                <a:avLst/>
              </a:prstGeom>
              <a:blipFill>
                <a:blip r:embed="rId3"/>
                <a:stretch>
                  <a:fillRect l="-1439" b="-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133600" y="11373664"/>
                <a:ext cx="14900163" cy="1097736"/>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𝟕</m:t>
                        </m:r>
                        <m:r>
                          <a:rPr lang="vi-VN" sz="4400" b="1" i="0">
                            <a:latin typeface="Cambria Math"/>
                          </a:rPr>
                          <m:t>−</m:t>
                        </m:r>
                        <m:r>
                          <a:rPr lang="vi-VN" sz="4400" b="1" i="0">
                            <a:latin typeface="Cambria Math"/>
                          </a:rPr>
                          <m:t>𝟑</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num>
                      <m:den>
                        <m:r>
                          <a:rPr lang="vi-VN" sz="4400" b="1" i="0">
                            <a:latin typeface="Cambria Math"/>
                          </a:rPr>
                          <m:t>𝟐</m:t>
                        </m:r>
                      </m:den>
                    </m:f>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𝟕</m:t>
                        </m:r>
                        <m:r>
                          <a:rPr lang="vi-VN" sz="4400" b="1" i="0">
                            <a:latin typeface="Cambria Math"/>
                          </a:rPr>
                          <m:t>−</m:t>
                        </m:r>
                        <m:r>
                          <a:rPr lang="vi-VN" sz="4400" b="1" i="0">
                            <a:latin typeface="Cambria Math"/>
                          </a:rPr>
                          <m:t>𝟑𝐧</m:t>
                        </m:r>
                      </m:num>
                      <m:den>
                        <m:r>
                          <a:rPr lang="vi-VN" sz="4400" b="1" i="0">
                            <a:latin typeface="Cambria Math"/>
                          </a:rPr>
                          <m:t>𝟐</m:t>
                        </m:r>
                      </m:den>
                    </m:f>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𝟑</m:t>
                        </m:r>
                      </m:num>
                      <m:den>
                        <m:r>
                          <a:rPr lang="vi-VN" sz="4400" b="1" i="0">
                            <a:latin typeface="Cambria Math"/>
                          </a:rPr>
                          <m:t>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a:rPr>
                      <m:t>∀</m:t>
                    </m:r>
                    <m:r>
                      <a:rPr lang="vi-VN" sz="4400" b="1">
                        <a:latin typeface="Cambria Math"/>
                      </a:rPr>
                      <m:t>𝐧</m:t>
                    </m:r>
                    <m:r>
                      <a:rPr lang="vi-VN" sz="4400" b="1">
                        <a:latin typeface="Cambria Math"/>
                      </a:rPr>
                      <m:t>∈</m:t>
                    </m:r>
                    <m:sSup>
                      <m:sSupPr>
                        <m:ctrlPr>
                          <a:rPr lang="en-US" sz="4400" b="1" i="1">
                            <a:latin typeface="Cambria Math" panose="02040503050406030204" pitchFamily="18" charset="0"/>
                          </a:rPr>
                        </m:ctrlPr>
                      </m:sSupPr>
                      <m:e>
                        <m:r>
                          <a:rPr lang="vi-VN" sz="4400" b="1">
                            <a:latin typeface="Cambria Math"/>
                          </a:rPr>
                          <m:t>ℕ</m:t>
                        </m:r>
                      </m:e>
                      <m:sup>
                        <m:r>
                          <a:rPr lang="vi-VN" sz="4400" b="1">
                            <a:latin typeface="Cambria Math"/>
                          </a:rPr>
                          <m:t>∗</m:t>
                        </m:r>
                      </m:sup>
                    </m:sSup>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133600" y="11373664"/>
                <a:ext cx="14900163" cy="1097736"/>
              </a:xfrm>
              <a:prstGeom prst="rect">
                <a:avLst/>
              </a:prstGeom>
              <a:blipFill rotWithShape="1">
                <a:blip r:embed="rId4"/>
                <a:stretch>
                  <a:fillRect l="-1637"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120891" y="7733513"/>
                <a:ext cx="13612205" cy="1105687"/>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𝐧</m:t>
                        </m:r>
                        <m:r>
                          <a:rPr lang="vi-VN" sz="4400" b="1" i="0">
                            <a:latin typeface="Cambria Math"/>
                          </a:rPr>
                          <m:t>+</m:t>
                        </m:r>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𝟏</m:t>
                    </m:r>
                    <m:r>
                      <a:rPr lang="vi-VN" sz="4400" b="1" i="0">
                        <a:latin typeface="Cambria Math"/>
                      </a:rPr>
                      <m:t>−</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vi-VN" sz="4400" b="1" i="0">
                                <a:latin typeface="Cambria Math"/>
                              </a:rPr>
                              <m:t>𝐧</m:t>
                            </m:r>
                          </m:num>
                          <m:den>
                            <m:r>
                              <a:rPr lang="vi-VN" sz="4400" b="1" i="0">
                                <a:latin typeface="Cambria Math"/>
                              </a:rPr>
                              <m:t>𝟐</m:t>
                            </m:r>
                          </m:den>
                        </m:f>
                        <m:r>
                          <a:rPr lang="vi-VN" sz="4400" b="1" i="0">
                            <a:latin typeface="Cambria Math"/>
                          </a:rPr>
                          <m:t>−</m:t>
                        </m:r>
                        <m:r>
                          <a:rPr lang="vi-VN" sz="4400" b="1" i="0">
                            <a:latin typeface="Cambria Math"/>
                          </a:rPr>
                          <m:t>𝟏</m:t>
                        </m:r>
                      </m:e>
                    </m:d>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120891" y="7733513"/>
                <a:ext cx="13612205" cy="1105687"/>
              </a:xfrm>
              <a:prstGeom prst="rect">
                <a:avLst/>
              </a:prstGeom>
              <a:blipFill rotWithShape="1">
                <a:blip r:embed="rId5"/>
                <a:stretch>
                  <a:fillRect l="-1836" b="-8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743200" y="8839200"/>
                <a:ext cx="18410708" cy="1067152"/>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𝐝</m:t>
                    </m:r>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743200" y="8839200"/>
                <a:ext cx="18410708" cy="1067152"/>
              </a:xfrm>
              <a:prstGeom prst="rect">
                <a:avLst/>
              </a:prstGeom>
              <a:blipFill rotWithShape="1">
                <a:blip r:embed="rId6"/>
                <a:stretch>
                  <a:fillRect l="-430"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133600" y="10077312"/>
                <a:ext cx="20878800" cy="1461875"/>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r>
                          <a:rPr lang="vi-VN" sz="4400" b="1" i="0" smtClean="0">
                            <a:latin typeface="Cambria Math"/>
                          </a:rPr>
                          <m:t>+</m:t>
                        </m:r>
                        <m:r>
                          <a:rPr lang="vi-VN" sz="4400" b="1" i="0" smtClean="0">
                            <a:latin typeface="Cambria Math"/>
                          </a:rPr>
                          <m:t>𝟏</m:t>
                        </m:r>
                      </m:sup>
                    </m:sSup>
                    <m:r>
                      <a:rPr lang="vi-VN" sz="4400" b="1" i="1"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r>
                      <a:rPr lang="vi-VN" sz="4400" b="1" i="0" smtClean="0">
                        <a:latin typeface="Cambria Math"/>
                      </a:rPr>
                      <m:t>𝟑</m:t>
                    </m:r>
                    <m:r>
                      <a:rPr lang="vi-VN" sz="4400" b="1" i="0"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r>
                      <a:rPr lang="vi-VN" sz="4400" b="1" i="0">
                        <a:latin typeface="Cambria Math"/>
                      </a:rPr>
                      <m:t>𝟐</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𝟑</m:t>
                        </m:r>
                      </m:e>
                      <m:sup>
                        <m:r>
                          <a:rPr lang="vi-VN" sz="4400" b="1" i="0">
                            <a:latin typeface="Cambria Math"/>
                          </a:rPr>
                          <m:t>𝐧</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a:rPr>
                      <m:t>∀</m:t>
                    </m:r>
                    <m:r>
                      <a:rPr lang="vi-VN" sz="4400" b="1">
                        <a:latin typeface="Cambria Math"/>
                      </a:rPr>
                      <m:t>𝐧</m:t>
                    </m:r>
                    <m:r>
                      <a:rPr lang="vi-VN" sz="4400" b="1">
                        <a:latin typeface="Cambria Math"/>
                      </a:rPr>
                      <m:t>∈</m:t>
                    </m:r>
                    <m:sSup>
                      <m:sSupPr>
                        <m:ctrlPr>
                          <a:rPr lang="en-US" sz="4400" b="1" i="1">
                            <a:latin typeface="Cambria Math" panose="02040503050406030204" pitchFamily="18" charset="0"/>
                          </a:rPr>
                        </m:ctrlPr>
                      </m:sSupPr>
                      <m:e>
                        <m:r>
                          <a:rPr lang="vi-VN" sz="4400" b="1">
                            <a:latin typeface="Cambria Math"/>
                          </a:rPr>
                          <m:t>ℕ</m:t>
                        </m:r>
                      </m:e>
                      <m:sup>
                        <m:r>
                          <a:rPr lang="vi-VN" sz="4400" b="1">
                            <a:latin typeface="Cambria Math"/>
                          </a:rPr>
                          <m:t>∗</m:t>
                        </m:r>
                      </m:sup>
                    </m:sSup>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     vậy </a:t>
                </a:r>
                <a:r>
                  <a:rPr lang="vi-VN" sz="4400" b="1" dirty="0">
                    <a:latin typeface="Tahoma" panose="020B0604030504040204" pitchFamily="34" charset="0"/>
                    <a:ea typeface="Tahoma" panose="020B0604030504040204" pitchFamily="34" charset="0"/>
                    <a:cs typeface="Tahoma" panose="020B0604030504040204" pitchFamily="34" charset="0"/>
                  </a:rPr>
                  <a:t>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không phải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133600" y="10077312"/>
                <a:ext cx="20878800" cy="1461875"/>
              </a:xfrm>
              <a:prstGeom prst="rect">
                <a:avLst/>
              </a:prstGeom>
              <a:blipFill rotWithShape="1">
                <a:blip r:embed="rId7"/>
                <a:stretch>
                  <a:fillRect l="-1168" t="-7917"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819400" y="12318648"/>
                <a:ext cx="13947435" cy="1067152"/>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công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m:t>
                    </m:r>
                    <m:r>
                      <a:rPr lang="vi-VN" sz="4400" b="1" i="0">
                        <a:latin typeface="Cambria Math"/>
                      </a:rPr>
                      <m:t>,</m:t>
                    </m:r>
                    <m:r>
                      <a:rPr lang="vi-VN" sz="4400" b="1" i="0">
                        <a:latin typeface="Cambria Math"/>
                      </a:rPr>
                      <m:t>𝐝</m:t>
                    </m:r>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𝟑</m:t>
                        </m:r>
                      </m:num>
                      <m:den>
                        <m:r>
                          <a:rPr lang="vi-VN" sz="4400" b="1" i="0">
                            <a:latin typeface="Cambria Math"/>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819400" y="12318648"/>
                <a:ext cx="13947435" cy="1067152"/>
              </a:xfrm>
              <a:prstGeom prst="rect">
                <a:avLst/>
              </a:prstGeom>
              <a:blipFill rotWithShape="1">
                <a:blip r:embed="rId8"/>
                <a:stretch>
                  <a:fillRect l="-1793" b="-10857"/>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2F7855E4-3E3E-46E1-87F0-19C597AB4D31}"/>
              </a:ext>
            </a:extLst>
          </p:cNvPr>
          <p:cNvGrpSpPr/>
          <p:nvPr/>
        </p:nvGrpSpPr>
        <p:grpSpPr>
          <a:xfrm>
            <a:off x="609600" y="1572056"/>
            <a:ext cx="18591531" cy="830997"/>
            <a:chOff x="775781" y="1892299"/>
            <a:chExt cx="18594894" cy="830996"/>
          </a:xfrm>
        </p:grpSpPr>
        <p:sp>
          <p:nvSpPr>
            <p:cNvPr id="44" name="Rounded Rectangle 2">
              <a:extLst>
                <a:ext uri="{FF2B5EF4-FFF2-40B4-BE49-F238E27FC236}">
                  <a16:creationId xmlns:a16="http://schemas.microsoft.com/office/drawing/2014/main" id="{24CB6665-6F8E-4C3D-8418-83D3E92CEEE3}"/>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9F2BE3A-6593-4551-990A-3EF16F1329B0}"/>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46" name="TextBox 45">
              <a:extLst>
                <a:ext uri="{FF2B5EF4-FFF2-40B4-BE49-F238E27FC236}">
                  <a16:creationId xmlns:a16="http://schemas.microsoft.com/office/drawing/2014/main" id="{B031304B-12A0-49CA-B43A-0315369DFA50}"/>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grpSp>
        <p:nvGrpSpPr>
          <p:cNvPr id="47" name="Group 46">
            <a:extLst>
              <a:ext uri="{FF2B5EF4-FFF2-40B4-BE49-F238E27FC236}">
                <a16:creationId xmlns:a16="http://schemas.microsoft.com/office/drawing/2014/main" id="{649B10E3-98BE-4531-8CFA-27749E44E62F}"/>
              </a:ext>
            </a:extLst>
          </p:cNvPr>
          <p:cNvGrpSpPr/>
          <p:nvPr/>
        </p:nvGrpSpPr>
        <p:grpSpPr>
          <a:xfrm>
            <a:off x="687069" y="2598099"/>
            <a:ext cx="18591531" cy="830901"/>
            <a:chOff x="775781" y="1892299"/>
            <a:chExt cx="18594894" cy="830900"/>
          </a:xfrm>
        </p:grpSpPr>
        <p:sp>
          <p:nvSpPr>
            <p:cNvPr id="48" name="Rounded Rectangle 2">
              <a:extLst>
                <a:ext uri="{FF2B5EF4-FFF2-40B4-BE49-F238E27FC236}">
                  <a16:creationId xmlns:a16="http://schemas.microsoft.com/office/drawing/2014/main" id="{6B3A9224-CE03-40C1-A2DA-30A66ED5E403}"/>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F912B5B-5B5C-4D18-91D3-10E857A815C2}"/>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V.1</a:t>
              </a:r>
            </a:p>
          </p:txBody>
        </p:sp>
        <p:sp>
          <p:nvSpPr>
            <p:cNvPr id="50" name="TextBox 49">
              <a:extLst>
                <a:ext uri="{FF2B5EF4-FFF2-40B4-BE49-F238E27FC236}">
                  <a16:creationId xmlns:a16="http://schemas.microsoft.com/office/drawing/2014/main" id="{9435C10B-B4B1-4490-B4C1-9425BE536DF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grpSp>
    </p:spTree>
    <p:extLst>
      <p:ext uri="{BB962C8B-B14F-4D97-AF65-F5344CB8AC3E}">
        <p14:creationId xmlns:p14="http://schemas.microsoft.com/office/powerpoint/2010/main" val="17701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2518184" cy="3343422"/>
            <a:chOff x="1175570" y="2468561"/>
            <a:chExt cx="22520791" cy="3343809"/>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953573" cy="914505"/>
              <a:chOff x="1175570" y="1834705"/>
              <a:chExt cx="5403433" cy="997557"/>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449253"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2a/97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1818238" y="4114800"/>
            <a:ext cx="22032362" cy="969946"/>
          </a:xfrm>
          <a:prstGeom prst="rect">
            <a:avLst/>
          </a:prstGeom>
        </p:spPr>
        <p:txBody>
          <a:bodyPr wrap="square">
            <a:spAutoFit/>
          </a:bodyPr>
          <a:lstStyle/>
          <a:p>
            <a:pPr>
              <a:lnSpc>
                <a:spcPct val="150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Tìm số hạng đầu và công sai của các cấp số cộng sau, biết </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209800" y="5105400"/>
                <a:ext cx="194596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09800" y="5105400"/>
                <a:ext cx="19459684" cy="1602683"/>
              </a:xfrm>
              <a:prstGeom prst="rect">
                <a:avLst/>
              </a:prstGeom>
              <a:blipFill>
                <a:blip r:embed="rId2"/>
                <a:stretch>
                  <a:fillRect l="-1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057400" y="12565559"/>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𝟏𝟔</m:t>
                    </m:r>
                    <m:r>
                      <a:rPr lang="vi-VN" sz="4400" b="1" i="0">
                        <a:latin typeface="Cambria Math"/>
                      </a:rPr>
                      <m:t>;</m:t>
                    </m:r>
                    <m:r>
                      <a:rPr lang="vi-VN" sz="4400" b="1" i="0">
                        <a:latin typeface="Cambria Math"/>
                      </a:rPr>
                      <m:t>𝐝</m:t>
                    </m:r>
                    <m:r>
                      <a:rPr lang="vi-VN" sz="4400" b="1" i="0">
                        <a:latin typeface="Cambria Math"/>
                      </a:rPr>
                      <m:t>=−</m:t>
                    </m:r>
                    <m:r>
                      <a:rPr lang="vi-VN" sz="4400" b="1" i="0">
                        <a:latin typeface="Cambria Math"/>
                      </a:rPr>
                      <m:t>𝟑</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57400" y="12565559"/>
                <a:ext cx="14900163" cy="769441"/>
              </a:xfrm>
              <a:prstGeom prst="rect">
                <a:avLst/>
              </a:prstGeom>
              <a:blipFill>
                <a:blip r:embed="rId3"/>
                <a:stretch>
                  <a:fillRect l="-16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057400" y="7764959"/>
                <a:ext cx="1623060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Sử dụng công thức số hạng tổng quát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r>
                      <a:rPr lang="vi-VN" sz="4400" b="1" i="0">
                        <a:latin typeface="Cambria Math"/>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57400" y="7764959"/>
                <a:ext cx="16230600" cy="769441"/>
              </a:xfrm>
              <a:prstGeom prst="rect">
                <a:avLst/>
              </a:prstGeom>
              <a:blipFill>
                <a:blip r:embed="rId4"/>
                <a:stretch>
                  <a:fillRect l="-1540"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057400" y="8796072"/>
                <a:ext cx="18410708" cy="1602683"/>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Ta có</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e>
                              </m:d>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𝟒𝐝</m:t>
                              </m:r>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𝟓𝐝</m:t>
                              </m:r>
                              <m:r>
                                <a:rPr lang="vi-VN" sz="4400" b="1" i="0">
                                  <a:latin typeface="Cambria Math"/>
                                </a:rPr>
                                <m:t>=</m:t>
                              </m:r>
                              <m:r>
                                <a:rPr lang="vi-VN" sz="4400" b="1" i="0">
                                  <a:latin typeface="Cambria Math"/>
                                </a:rPr>
                                <m:t>𝟏𝟕</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057400" y="8796072"/>
                <a:ext cx="18410708" cy="1602683"/>
              </a:xfrm>
              <a:prstGeom prst="rect">
                <a:avLst/>
              </a:prstGeom>
              <a:blipFill>
                <a:blip r:embed="rId5"/>
                <a:stretch>
                  <a:fillRect l="-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361708" y="10660559"/>
                <a:ext cx="13258800" cy="1602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r>
                                  <a:rPr lang="vi-VN" sz="4400" b="1" i="0">
                                    <a:latin typeface="Cambria Math"/>
                                  </a:rPr>
                                  <m:t>=</m:t>
                                </m:r>
                                <m:r>
                                  <a:rPr lang="vi-VN" sz="4400" b="1" i="0">
                                    <a:latin typeface="Cambria Math"/>
                                  </a:rPr>
                                  <m:t>𝟏𝟎</m:t>
                                </m:r>
                              </m:e>
                            </m:mr>
                            <m:mr>
                              <m:e>
                                <m:r>
                                  <a:rPr lang="vi-VN" sz="4400" b="1" i="0">
                                    <a:latin typeface="Cambria Math"/>
                                  </a:rPr>
                                  <m:t>𝟐</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𝟓𝐝</m:t>
                                </m:r>
                                <m:r>
                                  <a:rPr lang="vi-VN" sz="4400" b="1" i="0">
                                    <a:latin typeface="Cambria Math"/>
                                  </a:rPr>
                                  <m:t>=</m:t>
                                </m:r>
                                <m:r>
                                  <a:rPr lang="vi-VN" sz="4400" b="1" i="0">
                                    <a:latin typeface="Cambria Math"/>
                                  </a:rPr>
                                  <m:t>𝟏𝟕</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𝟏𝟔</m:t>
                                </m:r>
                              </m:e>
                            </m:mr>
                            <m:mr>
                              <m:e>
                                <m:r>
                                  <a:rPr lang="vi-VN" sz="4400" b="1" i="0">
                                    <a:latin typeface="Cambria Math"/>
                                  </a:rPr>
                                  <m:t>𝐝</m:t>
                                </m:r>
                                <m:r>
                                  <a:rPr lang="vi-VN" sz="4400" b="1" i="0">
                                    <a:latin typeface="Cambria Math"/>
                                  </a:rPr>
                                  <m:t>=−</m:t>
                                </m:r>
                                <m:r>
                                  <a:rPr lang="vi-VN" sz="4400" b="1" i="0">
                                    <a:latin typeface="Cambria Math"/>
                                  </a:rPr>
                                  <m:t>𝟑</m:t>
                                </m:r>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7361708" y="10660559"/>
                <a:ext cx="13258800" cy="1602683"/>
              </a:xfrm>
              <a:prstGeom prst="rect">
                <a:avLst/>
              </a:prstGeom>
              <a:blipFill>
                <a:blip r:embed="rId6"/>
                <a:stretch>
                  <a:fillRect/>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D7FBDB90-663D-4EE5-8274-A474DFBFAF45}"/>
              </a:ext>
            </a:extLst>
          </p:cNvPr>
          <p:cNvGrpSpPr/>
          <p:nvPr/>
        </p:nvGrpSpPr>
        <p:grpSpPr>
          <a:xfrm>
            <a:off x="609600" y="1572056"/>
            <a:ext cx="18591531" cy="830997"/>
            <a:chOff x="775781" y="1892299"/>
            <a:chExt cx="18594894" cy="830996"/>
          </a:xfrm>
        </p:grpSpPr>
        <p:sp>
          <p:nvSpPr>
            <p:cNvPr id="45" name="Rounded Rectangle 2">
              <a:extLst>
                <a:ext uri="{FF2B5EF4-FFF2-40B4-BE49-F238E27FC236}">
                  <a16:creationId xmlns:a16="http://schemas.microsoft.com/office/drawing/2014/main" id="{E78A63B3-B9D8-4924-83F6-5FB301334810}"/>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549523B-D96A-4167-92F6-6E92521B5732}"/>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47" name="TextBox 46">
              <a:extLst>
                <a:ext uri="{FF2B5EF4-FFF2-40B4-BE49-F238E27FC236}">
                  <a16:creationId xmlns:a16="http://schemas.microsoft.com/office/drawing/2014/main" id="{D3B45D28-FB50-447D-BF50-4DC58BC49265}"/>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grpSp>
        <p:nvGrpSpPr>
          <p:cNvPr id="48" name="Group 47">
            <a:extLst>
              <a:ext uri="{FF2B5EF4-FFF2-40B4-BE49-F238E27FC236}">
                <a16:creationId xmlns:a16="http://schemas.microsoft.com/office/drawing/2014/main" id="{4A726BA1-F464-4C72-B778-7D1528FF7B66}"/>
              </a:ext>
            </a:extLst>
          </p:cNvPr>
          <p:cNvGrpSpPr/>
          <p:nvPr/>
        </p:nvGrpSpPr>
        <p:grpSpPr>
          <a:xfrm>
            <a:off x="687069" y="2598099"/>
            <a:ext cx="18591531" cy="830901"/>
            <a:chOff x="775781" y="1892299"/>
            <a:chExt cx="18594894" cy="830900"/>
          </a:xfrm>
        </p:grpSpPr>
        <p:sp>
          <p:nvSpPr>
            <p:cNvPr id="49" name="Rounded Rectangle 2">
              <a:extLst>
                <a:ext uri="{FF2B5EF4-FFF2-40B4-BE49-F238E27FC236}">
                  <a16:creationId xmlns:a16="http://schemas.microsoft.com/office/drawing/2014/main" id="{7C514E9A-278D-496B-AD3B-5165FDDE380F}"/>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48CD157-4F13-4CC1-BB06-76CB40207CE7}"/>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V.1</a:t>
              </a:r>
            </a:p>
          </p:txBody>
        </p:sp>
        <p:sp>
          <p:nvSpPr>
            <p:cNvPr id="51" name="TextBox 50">
              <a:extLst>
                <a:ext uri="{FF2B5EF4-FFF2-40B4-BE49-F238E27FC236}">
                  <a16:creationId xmlns:a16="http://schemas.microsoft.com/office/drawing/2014/main" id="{10763F11-1591-4230-9029-82944A8B73FD}"/>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grpSp>
    </p:spTree>
    <p:extLst>
      <p:ext uri="{BB962C8B-B14F-4D97-AF65-F5344CB8AC3E}">
        <p14:creationId xmlns:p14="http://schemas.microsoft.com/office/powerpoint/2010/main" val="63116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2518184" cy="3343422"/>
            <a:chOff x="1175570" y="2468561"/>
            <a:chExt cx="22520791" cy="3343809"/>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953573" cy="914505"/>
              <a:chOff x="1175570" y="1834705"/>
              <a:chExt cx="5403433" cy="997557"/>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449253"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2a/97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1818238" y="4114800"/>
            <a:ext cx="22032362" cy="969946"/>
          </a:xfrm>
          <a:prstGeom prst="rect">
            <a:avLst/>
          </a:prstGeom>
        </p:spPr>
        <p:txBody>
          <a:bodyPr wrap="square">
            <a:spAutoFit/>
          </a:bodyPr>
          <a:lstStyle/>
          <a:p>
            <a:pPr>
              <a:lnSpc>
                <a:spcPct val="150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Tìm số hạng đầu và công sai của các cấp số cộng sau, biết </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209800" y="5105400"/>
                <a:ext cx="194596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09800" y="5105400"/>
                <a:ext cx="19459684" cy="1602683"/>
              </a:xfrm>
              <a:prstGeom prst="rect">
                <a:avLst/>
              </a:prstGeom>
              <a:blipFill>
                <a:blip r:embed="rId2"/>
                <a:stretch>
                  <a:fillRect l="-1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57316" y="12260759"/>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𝟏𝟕</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𝟐</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257316" y="12260759"/>
                <a:ext cx="14900163" cy="769441"/>
              </a:xfrm>
              <a:prstGeom prst="rect">
                <a:avLst/>
              </a:prstGeom>
              <a:blipFill>
                <a:blip r:embed="rId3"/>
                <a:stretch>
                  <a:fillRect l="-1636"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57316" y="7617517"/>
                <a:ext cx="196120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Ta có:</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𝟔𝐝</m:t>
                              </m:r>
                              <m:r>
                                <a:rPr lang="vi-VN" sz="4400" b="1" i="0">
                                  <a:latin typeface="Cambria Math"/>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e>
                              </m:d>
                              <m:r>
                                <a:rPr lang="vi-VN" sz="4400" b="1" i="0">
                                  <a:latin typeface="Cambria Math"/>
                                </a:rPr>
                                <m:t>=</m:t>
                              </m:r>
                              <m:r>
                                <a:rPr lang="vi-VN" sz="4400" b="1" i="0">
                                  <a:latin typeface="Cambria Math"/>
                                </a:rPr>
                                <m:t>𝟖</m:t>
                              </m:r>
                            </m:e>
                          </m:mr>
                          <m:m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𝐝</m:t>
                                  </m:r>
                                </m:e>
                              </m:d>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𝟔𝐝</m:t>
                                  </m:r>
                                </m:e>
                              </m:d>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257316" y="7617517"/>
                <a:ext cx="19612084" cy="1602683"/>
              </a:xfrm>
              <a:prstGeom prst="rect">
                <a:avLst/>
              </a:prstGeom>
              <a:blipFill>
                <a:blip r:embed="rId4"/>
                <a:stretch>
                  <a:fillRect l="-12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257316" y="9287642"/>
                <a:ext cx="19126200" cy="2599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rPr>
                        <m:t>                 </m:t>
                      </m:r>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m:t>
                                    </m:r>
                                  </m:e>
                                </m:d>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𝟏𝟐</m:t>
                                    </m:r>
                                  </m:e>
                                </m:d>
                                <m:r>
                                  <a:rPr lang="vi-VN" sz="4400" b="1" i="0">
                                    <a:latin typeface="Cambria Math"/>
                                  </a:rPr>
                                  <m:t>=</m:t>
                                </m:r>
                                <m:r>
                                  <a:rPr lang="vi-VN" sz="4400" b="1" i="0">
                                    <a:latin typeface="Cambria Math"/>
                                  </a:rPr>
                                  <m:t>𝟕𝟓</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sSubSup>
                                  <m:sSubSupPr>
                                    <m:ctrlPr>
                                      <a:rPr lang="en-US" sz="4400" b="1" i="1">
                                        <a:latin typeface="Cambria Math" panose="02040503050406030204" pitchFamily="18" charset="0"/>
                                      </a:rPr>
                                    </m:ctrlPr>
                                  </m:sSubSupPr>
                                  <m:e>
                                    <m:r>
                                      <a:rPr lang="vi-VN" sz="4400" b="1" i="0">
                                        <a:latin typeface="Cambria Math"/>
                                      </a:rPr>
                                      <m:t>𝐮</m:t>
                                    </m:r>
                                  </m:e>
                                  <m:sub>
                                    <m:r>
                                      <a:rPr lang="vi-VN" sz="4400" b="1" i="0">
                                        <a:latin typeface="Cambria Math"/>
                                      </a:rPr>
                                      <m:t>𝟏</m:t>
                                    </m:r>
                                  </m:sub>
                                  <m:sup>
                                    <m:r>
                                      <a:rPr lang="vi-VN" sz="4400" b="1" i="0">
                                        <a:latin typeface="Cambria Math"/>
                                      </a:rPr>
                                      <m:t>𝟐</m:t>
                                    </m:r>
                                  </m:sup>
                                </m:sSubSup>
                                <m:r>
                                  <a:rPr lang="vi-VN" sz="4400" b="1" i="0">
                                    <a:latin typeface="Cambria Math"/>
                                  </a:rPr>
                                  <m:t>+</m:t>
                                </m:r>
                                <m:r>
                                  <a:rPr lang="vi-VN" sz="4400" b="1" i="0">
                                    <a:latin typeface="Cambria Math"/>
                                  </a:rPr>
                                  <m:t>𝟏𝟒</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𝟓𝟏</m:t>
                                </m:r>
                                <m:r>
                                  <a:rPr lang="vi-VN" sz="4400" b="1" i="0">
                                    <a:latin typeface="Cambria Math"/>
                                  </a:rPr>
                                  <m:t>=</m:t>
                                </m:r>
                                <m:r>
                                  <a:rPr lang="vi-VN" sz="4400" b="1" i="0">
                                    <a:latin typeface="Cambria Math"/>
                                  </a:rPr>
                                  <m:t>𝟎</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𝟑</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𝟏𝟕</m:t>
                                          </m:r>
                                        </m:e>
                                      </m:mr>
                                    </m:m>
                                  </m:e>
                                </m:d>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57316" y="9287642"/>
                <a:ext cx="19126200" cy="2599558"/>
              </a:xfrm>
              <a:prstGeom prst="rect">
                <a:avLst/>
              </a:prstGeom>
              <a:blipFill>
                <a:blip r:embed="rId5"/>
                <a:stretch>
                  <a:fillRect/>
                </a:stretch>
              </a:blipFill>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F65296A7-4489-46CD-8AF3-59CA5D6AC004}"/>
              </a:ext>
            </a:extLst>
          </p:cNvPr>
          <p:cNvGrpSpPr/>
          <p:nvPr/>
        </p:nvGrpSpPr>
        <p:grpSpPr>
          <a:xfrm>
            <a:off x="609600" y="1572056"/>
            <a:ext cx="18591531" cy="830997"/>
            <a:chOff x="775781" y="1892299"/>
            <a:chExt cx="18594894" cy="830996"/>
          </a:xfrm>
        </p:grpSpPr>
        <p:sp>
          <p:nvSpPr>
            <p:cNvPr id="44" name="Rounded Rectangle 2">
              <a:extLst>
                <a:ext uri="{FF2B5EF4-FFF2-40B4-BE49-F238E27FC236}">
                  <a16:creationId xmlns:a16="http://schemas.microsoft.com/office/drawing/2014/main" id="{0201E3EE-78C1-450C-BB7E-83BE6F955408}"/>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11B197C-E705-4A96-BC81-C22FF6125DCF}"/>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46" name="TextBox 45">
              <a:extLst>
                <a:ext uri="{FF2B5EF4-FFF2-40B4-BE49-F238E27FC236}">
                  <a16:creationId xmlns:a16="http://schemas.microsoft.com/office/drawing/2014/main" id="{2D9DAD43-71DE-41F1-B8F3-3202600783FF}"/>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grpSp>
        <p:nvGrpSpPr>
          <p:cNvPr id="47" name="Group 46">
            <a:extLst>
              <a:ext uri="{FF2B5EF4-FFF2-40B4-BE49-F238E27FC236}">
                <a16:creationId xmlns:a16="http://schemas.microsoft.com/office/drawing/2014/main" id="{F5CE6356-35D3-430F-BAB8-867625B36036}"/>
              </a:ext>
            </a:extLst>
          </p:cNvPr>
          <p:cNvGrpSpPr/>
          <p:nvPr/>
        </p:nvGrpSpPr>
        <p:grpSpPr>
          <a:xfrm>
            <a:off x="687069" y="2598099"/>
            <a:ext cx="18591531" cy="830901"/>
            <a:chOff x="775781" y="1892299"/>
            <a:chExt cx="18594894" cy="830900"/>
          </a:xfrm>
        </p:grpSpPr>
        <p:sp>
          <p:nvSpPr>
            <p:cNvPr id="48" name="Rounded Rectangle 2">
              <a:extLst>
                <a:ext uri="{FF2B5EF4-FFF2-40B4-BE49-F238E27FC236}">
                  <a16:creationId xmlns:a16="http://schemas.microsoft.com/office/drawing/2014/main" id="{D6DC2BF0-7334-4702-9BCB-234F88EAD629}"/>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24B00ABF-46DC-4648-BB5F-38DC96FF26FB}"/>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V.1</a:t>
              </a:r>
            </a:p>
          </p:txBody>
        </p:sp>
        <p:sp>
          <p:nvSpPr>
            <p:cNvPr id="50" name="TextBox 49">
              <a:extLst>
                <a:ext uri="{FF2B5EF4-FFF2-40B4-BE49-F238E27FC236}">
                  <a16:creationId xmlns:a16="http://schemas.microsoft.com/office/drawing/2014/main" id="{9F62A733-579F-4C84-802C-430CA1937F50}"/>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grpSp>
    </p:spTree>
    <p:extLst>
      <p:ext uri="{BB962C8B-B14F-4D97-AF65-F5344CB8AC3E}">
        <p14:creationId xmlns:p14="http://schemas.microsoft.com/office/powerpoint/2010/main" val="13398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2518184" cy="3343422"/>
            <a:chOff x="1175570" y="2468561"/>
            <a:chExt cx="22520791" cy="3343809"/>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884074" cy="914506"/>
              <a:chOff x="1175570" y="1834705"/>
              <a:chExt cx="5327622" cy="997558"/>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080258"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4/98</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762000" y="3962400"/>
                <a:ext cx="23088600" cy="1446550"/>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Mặt sàn của một ngôi nhà cao hơn mặt sân </a:t>
                </a:r>
                <a14:m>
                  <m:oMath xmlns:m="http://schemas.openxmlformats.org/officeDocument/2006/math">
                    <m:r>
                      <a:rPr lang="vi-VN" sz="4400" b="1" i="0">
                        <a:latin typeface="Cambria Math"/>
                      </a:rPr>
                      <m:t>𝟎</m:t>
                    </m:r>
                    <m:r>
                      <a:rPr lang="vi-VN" sz="4400" b="1" i="0">
                        <a:latin typeface="Cambria Math"/>
                      </a:rPr>
                      <m:t>,</m:t>
                    </m:r>
                    <m:r>
                      <a:rPr lang="vi-VN" sz="4400" b="1" i="0">
                        <a:latin typeface="Cambria Math"/>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m. Cầu thang đi từ tầng một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lên tầng hai gồm </a:t>
                </a:r>
                <a14:m>
                  <m:oMath xmlns:m="http://schemas.openxmlformats.org/officeDocument/2006/math">
                    <m:r>
                      <a:rPr lang="vi-VN" sz="4400" b="1" i="0">
                        <a:latin typeface="Cambria Math"/>
                      </a:rPr>
                      <m:t>𝟐𝟏</m:t>
                    </m:r>
                  </m:oMath>
                </a14:m>
                <a:r>
                  <a:rPr lang="vi-VN" sz="4400" b="1" dirty="0">
                    <a:latin typeface="Tahoma" panose="020B0604030504040204" pitchFamily="34" charset="0"/>
                    <a:ea typeface="Tahoma" panose="020B0604030504040204" pitchFamily="34" charset="0"/>
                    <a:cs typeface="Tahoma" panose="020B0604030504040204" pitchFamily="34" charset="0"/>
                  </a:rPr>
                  <a:t> bậc, mỗi bậc cao </a:t>
                </a:r>
                <a14:m>
                  <m:oMath xmlns:m="http://schemas.openxmlformats.org/officeDocument/2006/math">
                    <m:r>
                      <a:rPr lang="vi-VN" sz="4400" b="1" i="0">
                        <a:latin typeface="Cambria Math"/>
                      </a:rPr>
                      <m:t>𝟏𝟖</m:t>
                    </m:r>
                  </m:oMath>
                </a14:m>
                <a:r>
                  <a:rPr lang="vi-VN" sz="4400" b="1" dirty="0">
                    <a:latin typeface="Tahoma" panose="020B0604030504040204" pitchFamily="34" charset="0"/>
                    <a:ea typeface="Tahoma" panose="020B0604030504040204" pitchFamily="34" charset="0"/>
                    <a:cs typeface="Tahoma" panose="020B0604030504040204" pitchFamily="34" charset="0"/>
                  </a:rPr>
                  <a:t>cm.</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62000" y="3962400"/>
                <a:ext cx="23088600" cy="1446550"/>
              </a:xfrm>
              <a:prstGeom prst="rect">
                <a:avLst/>
              </a:prstGeom>
              <a:blipFill>
                <a:blip r:embed="rId2"/>
                <a:stretch>
                  <a:fillRect l="-1056" t="-8861" b="-18987"/>
                </a:stretch>
              </a:blipFill>
            </p:spPr>
            <p:txBody>
              <a:bodyPr/>
              <a:lstStyle/>
              <a:p>
                <a:r>
                  <a:rPr lang="en-US">
                    <a:noFill/>
                  </a:rPr>
                  <a:t> </a:t>
                </a:r>
              </a:p>
            </p:txBody>
          </p:sp>
        </mc:Fallback>
      </mc:AlternateContent>
      <p:sp>
        <p:nvSpPr>
          <p:cNvPr id="23" name="Rectangle 22"/>
          <p:cNvSpPr/>
          <p:nvPr/>
        </p:nvSpPr>
        <p:spPr>
          <a:xfrm>
            <a:off x="2209800" y="5410200"/>
            <a:ext cx="19459684"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Viết công thức để tìm độ cao của một bậc tùy ý so với mặt sân</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b) Tính độ cao của sàn tầng hai so với mặt sân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781316" y="10586011"/>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Chiều cao mặt sàn tầng hai so với mặt sân là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3781316" y="7846117"/>
                <a:ext cx="19612084"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r>
                  <a:rPr lang="vi-VN" sz="4400" b="1" dirty="0">
                    <a:latin typeface="Tahoma" panose="020B0604030504040204" pitchFamily="34" charset="0"/>
                    <a:ea typeface="Tahoma" panose="020B0604030504040204" pitchFamily="34" charset="0"/>
                    <a:cs typeface="Tahoma" panose="020B0604030504040204" pitchFamily="34" charset="0"/>
                  </a:rPr>
                  <a:t>Gọi chiều cao của bậc thứ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 so với mặt sân là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𝐧</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781316" y="7846117"/>
                <a:ext cx="19612084" cy="769441"/>
              </a:xfrm>
              <a:prstGeom prst="rect">
                <a:avLst/>
              </a:prstGeom>
              <a:blipFill>
                <a:blip r:embed="rId3"/>
                <a:stretch>
                  <a:fillRect l="-1243"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781316" y="9216064"/>
                <a:ext cx="6810484"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a:latin typeface="Tahoma" panose="020B0604030504040204" pitchFamily="34" charset="0"/>
                          <a:ea typeface="Tahoma" panose="020B0604030504040204" pitchFamily="34" charset="0"/>
                          <a:cs typeface="Tahoma" panose="020B0604030504040204" pitchFamily="34" charset="0"/>
                        </a:rPr>
                        <m:t>ta</m:t>
                      </m:r>
                      <m:r>
                        <m:rPr>
                          <m:nor/>
                        </m:rPr>
                        <a:rPr lang="vi-VN" sz="4400" b="1">
                          <a:latin typeface="Tahoma" panose="020B0604030504040204" pitchFamily="34" charset="0"/>
                          <a:ea typeface="Tahoma" panose="020B0604030504040204" pitchFamily="34" charset="0"/>
                          <a:cs typeface="Tahoma" panose="020B0604030504040204" pitchFamily="34" charset="0"/>
                        </a:rPr>
                        <m:t> </m:t>
                      </m:r>
                      <m:r>
                        <m:rPr>
                          <m:nor/>
                        </m:rPr>
                        <a:rPr lang="vi-VN" sz="4400" b="1">
                          <a:latin typeface="Tahoma" panose="020B0604030504040204" pitchFamily="34" charset="0"/>
                          <a:ea typeface="Tahoma" panose="020B0604030504040204" pitchFamily="34" charset="0"/>
                          <a:cs typeface="Tahoma" panose="020B0604030504040204" pitchFamily="34" charset="0"/>
                        </a:rPr>
                        <m:t>c</m:t>
                      </m:r>
                      <m:r>
                        <m:rPr>
                          <m:nor/>
                        </m:rPr>
                        <a:rPr lang="vi-VN" sz="4400" b="1">
                          <a:latin typeface="Tahoma" panose="020B0604030504040204" pitchFamily="34" charset="0"/>
                          <a:ea typeface="Tahoma" panose="020B0604030504040204" pitchFamily="34" charset="0"/>
                          <a:cs typeface="Tahoma" panose="020B0604030504040204" pitchFamily="34" charset="0"/>
                        </a:rPr>
                        <m:t>ó: </m:t>
                      </m:r>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𝐧</m:t>
                          </m:r>
                        </m:sub>
                      </m:sSub>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𝐧</m:t>
                      </m:r>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𝟏𝟖</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781316" y="9216064"/>
                <a:ext cx="6810484"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B7FA218-33A4-4A29-A083-6FD93D440529}"/>
                  </a:ext>
                </a:extLst>
              </p:cNvPr>
              <p:cNvSpPr txBox="1"/>
              <p:nvPr/>
            </p:nvSpPr>
            <p:spPr>
              <a:xfrm>
                <a:off x="3781317" y="11955959"/>
                <a:ext cx="87154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𝟐𝟏</m:t>
                          </m:r>
                        </m:sub>
                      </m:sSub>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𝟐𝟏</m:t>
                      </m:r>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𝟏𝟖</m:t>
                      </m:r>
                      <m:r>
                        <a:rPr lang="vi-VN" sz="4400" b="1" i="0">
                          <a:latin typeface="Cambria Math"/>
                        </a:rPr>
                        <m:t>=</m:t>
                      </m:r>
                      <m:r>
                        <a:rPr lang="vi-VN" sz="4400" b="1" i="0">
                          <a:latin typeface="Cambria Math"/>
                        </a:rPr>
                        <m:t>𝟒</m:t>
                      </m:r>
                      <m:r>
                        <a:rPr lang="vi-VN" sz="4400" b="1" i="0">
                          <a:latin typeface="Cambria Math"/>
                        </a:rPr>
                        <m:t>,</m:t>
                      </m:r>
                      <m:r>
                        <a:rPr lang="vi-VN" sz="4400" b="1" i="0">
                          <a:latin typeface="Cambria Math"/>
                        </a:rPr>
                        <m:t>𝟐𝟖</m:t>
                      </m:r>
                      <m:d>
                        <m:dPr>
                          <m:ctrlPr>
                            <a:rPr lang="en-US" sz="4400" b="1" i="1">
                              <a:latin typeface="Cambria Math" panose="02040503050406030204" pitchFamily="18" charset="0"/>
                            </a:rPr>
                          </m:ctrlPr>
                        </m:dPr>
                        <m:e>
                          <m:r>
                            <a:rPr lang="vi-VN" sz="4400" b="1" i="0">
                              <a:latin typeface="Cambria Math"/>
                            </a:rPr>
                            <m:t>𝐦</m:t>
                          </m:r>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7B7FA218-33A4-4A29-A083-6FD93D440529}"/>
                  </a:ext>
                </a:extLst>
              </p:cNvPr>
              <p:cNvSpPr txBox="1">
                <a:spLocks noRot="1" noChangeAspect="1" noMove="1" noResize="1" noEditPoints="1" noAdjustHandles="1" noChangeArrowheads="1" noChangeShapeType="1" noTextEdit="1"/>
              </p:cNvSpPr>
              <p:nvPr/>
            </p:nvSpPr>
            <p:spPr>
              <a:xfrm>
                <a:off x="3781317" y="11955959"/>
                <a:ext cx="8715484" cy="769441"/>
              </a:xfrm>
              <a:prstGeom prst="rect">
                <a:avLst/>
              </a:prstGeom>
              <a:blipFill>
                <a:blip r:embed="rId5"/>
                <a:stretch>
                  <a:fillRect/>
                </a:stretch>
              </a:blipFill>
            </p:spPr>
            <p:txBody>
              <a:bodyPr/>
              <a:lstStyle/>
              <a:p>
                <a:r>
                  <a:rPr lang="en-US">
                    <a:noFill/>
                  </a:rPr>
                  <a:t> </a:t>
                </a:r>
              </a:p>
            </p:txBody>
          </p:sp>
        </mc:Fallback>
      </mc:AlternateContent>
      <p:grpSp>
        <p:nvGrpSpPr>
          <p:cNvPr id="44" name="Group 43">
            <a:extLst>
              <a:ext uri="{FF2B5EF4-FFF2-40B4-BE49-F238E27FC236}">
                <a16:creationId xmlns:a16="http://schemas.microsoft.com/office/drawing/2014/main" id="{1B4A9877-D12C-4C91-927C-6A9BE311C6C8}"/>
              </a:ext>
            </a:extLst>
          </p:cNvPr>
          <p:cNvGrpSpPr/>
          <p:nvPr/>
        </p:nvGrpSpPr>
        <p:grpSpPr>
          <a:xfrm>
            <a:off x="609600" y="1572056"/>
            <a:ext cx="18591531" cy="830997"/>
            <a:chOff x="775781" y="1892299"/>
            <a:chExt cx="18594894" cy="830996"/>
          </a:xfrm>
        </p:grpSpPr>
        <p:sp>
          <p:nvSpPr>
            <p:cNvPr id="45" name="Rounded Rectangle 2">
              <a:extLst>
                <a:ext uri="{FF2B5EF4-FFF2-40B4-BE49-F238E27FC236}">
                  <a16:creationId xmlns:a16="http://schemas.microsoft.com/office/drawing/2014/main" id="{2B9B25EC-5B92-4848-A35B-693B702FC174}"/>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9BCEE1B-E509-4862-A92B-039297F1B84A}"/>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47" name="TextBox 46">
              <a:extLst>
                <a:ext uri="{FF2B5EF4-FFF2-40B4-BE49-F238E27FC236}">
                  <a16:creationId xmlns:a16="http://schemas.microsoft.com/office/drawing/2014/main" id="{A8ED2D4E-116C-4EFD-B283-A60AA8E44AE0}"/>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grpSp>
        <p:nvGrpSpPr>
          <p:cNvPr id="48" name="Group 47">
            <a:extLst>
              <a:ext uri="{FF2B5EF4-FFF2-40B4-BE49-F238E27FC236}">
                <a16:creationId xmlns:a16="http://schemas.microsoft.com/office/drawing/2014/main" id="{D403FE56-A343-45DF-B43C-78E7046E4932}"/>
              </a:ext>
            </a:extLst>
          </p:cNvPr>
          <p:cNvGrpSpPr/>
          <p:nvPr/>
        </p:nvGrpSpPr>
        <p:grpSpPr>
          <a:xfrm>
            <a:off x="687069" y="2598099"/>
            <a:ext cx="18591531" cy="830901"/>
            <a:chOff x="775781" y="1892299"/>
            <a:chExt cx="18594894" cy="830900"/>
          </a:xfrm>
        </p:grpSpPr>
        <p:sp>
          <p:nvSpPr>
            <p:cNvPr id="49" name="Rounded Rectangle 2">
              <a:extLst>
                <a:ext uri="{FF2B5EF4-FFF2-40B4-BE49-F238E27FC236}">
                  <a16:creationId xmlns:a16="http://schemas.microsoft.com/office/drawing/2014/main" id="{283D655C-FB39-4F55-B7AD-0BE6501E835C}"/>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17143F6-F47C-441D-9CB7-B103CC177EC7}"/>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V.1</a:t>
              </a:r>
            </a:p>
          </p:txBody>
        </p:sp>
        <p:sp>
          <p:nvSpPr>
            <p:cNvPr id="51" name="TextBox 50">
              <a:extLst>
                <a:ext uri="{FF2B5EF4-FFF2-40B4-BE49-F238E27FC236}">
                  <a16:creationId xmlns:a16="http://schemas.microsoft.com/office/drawing/2014/main" id="{46568F86-D5D6-4C90-8D13-E64BD0B41FDA}"/>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SÁCH GIÁO KHOA</a:t>
              </a:r>
            </a:p>
          </p:txBody>
        </p:sp>
      </p:grpSp>
    </p:spTree>
    <p:extLst>
      <p:ext uri="{BB962C8B-B14F-4D97-AF65-F5344CB8AC3E}">
        <p14:creationId xmlns:p14="http://schemas.microsoft.com/office/powerpoint/2010/main" val="10142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3429000" y="3899096"/>
                <a:ext cx="19365360" cy="977704"/>
              </a:xfrm>
              <a:prstGeom prst="rect">
                <a:avLst/>
              </a:prstGeom>
            </p:spPr>
            <p:txBody>
              <a:bodyPr wrap="square">
                <a:spAutoFit/>
              </a:bodyPr>
              <a:lstStyle/>
              <a:p>
                <a:pPr>
                  <a:lnSpc>
                    <a:spcPct val="150000"/>
                  </a:lnSpc>
                </a:pPr>
                <a:r>
                  <a:rPr lang="es-ES" sz="4400" b="1" dirty="0">
                    <a:latin typeface="Tahoma" panose="020B0604030504040204" pitchFamily="34" charset="0"/>
                    <a:ea typeface="Tahoma" panose="020B0604030504040204" pitchFamily="34" charset="0"/>
                    <a:cs typeface="Tahoma" panose="020B0604030504040204" pitchFamily="34" charset="0"/>
                  </a:rPr>
                  <a:t>       Cho </a:t>
                </a:r>
                <a:r>
                  <a:rPr lang="es-ES" sz="4400" b="1" dirty="0" err="1">
                    <a:latin typeface="Tahoma" panose="020B0604030504040204" pitchFamily="34" charset="0"/>
                    <a:ea typeface="Tahoma" panose="020B0604030504040204" pitchFamily="34" charset="0"/>
                    <a:cs typeface="Tahoma" panose="020B0604030504040204" pitchFamily="34" charset="0"/>
                  </a:rPr>
                  <a:t>cấp</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số</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cộng</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có</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a:rPr>
                      <m:t> </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𝟏𝟏</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và</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công</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sai</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𝟒</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Hãy</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tính</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𝟗𝟗</m:t>
                        </m:r>
                      </m:sub>
                    </m:sSub>
                  </m:oMath>
                </a14:m>
                <a:r>
                  <a:rPr lang="es-E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429000" y="3899096"/>
                <a:ext cx="19365360" cy="977704"/>
              </a:xfrm>
              <a:prstGeom prst="rect">
                <a:avLst/>
              </a:prstGeom>
              <a:blipFill>
                <a:blip r:embed="rId2"/>
                <a:stretch>
                  <a:fillRect b="-2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211358" y="5707560"/>
                <a:ext cx="16658042" cy="769441"/>
              </a:xfrm>
              <a:prstGeom prst="rect">
                <a:avLst/>
              </a:prstGeom>
            </p:spPr>
            <p:txBody>
              <a:bodyPr wrap="square">
                <a:spAutoFit/>
              </a:bodyPr>
              <a:lstStyle/>
              <a:p>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𝟒𝟎𝟏</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𝟒𝟎𝟑</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𝟒𝟎𝟐</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𝟒𝟎𝟒</m:t>
                    </m:r>
                  </m:oMath>
                </a14:m>
                <a:r>
                  <a:rPr lang="es-E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11358" y="5707560"/>
                <a:ext cx="16658042" cy="769441"/>
              </a:xfrm>
              <a:prstGeom prst="rect">
                <a:avLst/>
              </a:prstGeom>
              <a:blipFill>
                <a:blip r:embed="rId3"/>
                <a:stretch>
                  <a:fillRect l="-1500" t="-16535" b="-35433"/>
                </a:stretch>
              </a:blipFill>
            </p:spPr>
            <p:txBody>
              <a:bodyPr/>
              <a:lstStyle/>
              <a:p>
                <a:r>
                  <a:rPr lang="en-US">
                    <a:noFill/>
                  </a:rPr>
                  <a:t> </a:t>
                </a:r>
              </a:p>
            </p:txBody>
          </p:sp>
        </mc:Fallback>
      </mc:AlternateContent>
      <p:sp>
        <p:nvSpPr>
          <p:cNvPr id="25" name="Rectangle 24"/>
          <p:cNvSpPr/>
          <p:nvPr/>
        </p:nvSpPr>
        <p:spPr>
          <a:xfrm>
            <a:off x="3657600" y="9675947"/>
            <a:ext cx="36143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3434810" y="8534400"/>
                <a:ext cx="11805190" cy="769441"/>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𝟗𝟗</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𝟗𝟖𝐝</m:t>
                    </m:r>
                    <m:r>
                      <a:rPr lang="en-US" sz="4400" b="1">
                        <a:latin typeface="Cambria Math"/>
                      </a:rPr>
                      <m:t>=</m:t>
                    </m:r>
                    <m:r>
                      <a:rPr lang="en-US" sz="4400" b="1" i="1">
                        <a:latin typeface="Cambria Math"/>
                      </a:rPr>
                      <m:t>𝟏𝟏</m:t>
                    </m:r>
                    <m:r>
                      <a:rPr lang="en-US" sz="4400" b="1">
                        <a:latin typeface="Cambria Math"/>
                      </a:rPr>
                      <m:t>+</m:t>
                    </m:r>
                    <m:r>
                      <a:rPr lang="en-US" sz="4400" b="1" i="1">
                        <a:latin typeface="Cambria Math"/>
                      </a:rPr>
                      <m:t>𝟗𝟖</m:t>
                    </m:r>
                    <m:r>
                      <a:rPr lang="en-US" sz="4400" b="1">
                        <a:latin typeface="Cambria Math"/>
                      </a:rPr>
                      <m:t>.</m:t>
                    </m:r>
                    <m:r>
                      <a:rPr lang="en-US" sz="4400" b="1" i="1">
                        <a:latin typeface="Cambria Math"/>
                      </a:rPr>
                      <m:t>𝟒</m:t>
                    </m:r>
                    <m:r>
                      <a:rPr lang="en-US" sz="4400" b="1">
                        <a:latin typeface="Cambria Math"/>
                      </a:rPr>
                      <m:t>=</m:t>
                    </m:r>
                    <m:r>
                      <a:rPr lang="en-US" sz="4400" b="1" i="1">
                        <a:latin typeface="Cambria Math"/>
                      </a:rPr>
                      <m:t>𝟒𝟎𝟑</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434810" y="8534400"/>
                <a:ext cx="11805190" cy="769441"/>
              </a:xfrm>
              <a:prstGeom prst="rect">
                <a:avLst/>
              </a:prstGeom>
              <a:blipFill>
                <a:blip r:embed="rId4"/>
                <a:stretch>
                  <a:fillRect l="-2065" t="-16667" b="-36508"/>
                </a:stretch>
              </a:blipFill>
            </p:spPr>
            <p:txBody>
              <a:bodyPr/>
              <a:lstStyle/>
              <a:p>
                <a:r>
                  <a:rPr lang="en-US">
                    <a:noFill/>
                  </a:rPr>
                  <a:t> </a:t>
                </a:r>
              </a:p>
            </p:txBody>
          </p:sp>
        </mc:Fallback>
      </mc:AlternateContent>
      <p:grpSp>
        <p:nvGrpSpPr>
          <p:cNvPr id="37" name="Group 36">
            <a:extLst>
              <a:ext uri="{FF2B5EF4-FFF2-40B4-BE49-F238E27FC236}">
                <a16:creationId xmlns:a16="http://schemas.microsoft.com/office/drawing/2014/main" id="{3CCE7A57-EBC8-4F75-8EEB-FF03BEE5ACB8}"/>
              </a:ext>
            </a:extLst>
          </p:cNvPr>
          <p:cNvGrpSpPr/>
          <p:nvPr/>
        </p:nvGrpSpPr>
        <p:grpSpPr>
          <a:xfrm>
            <a:off x="763269" y="2521899"/>
            <a:ext cx="18591531" cy="830901"/>
            <a:chOff x="775781" y="1892299"/>
            <a:chExt cx="18594894" cy="830900"/>
          </a:xfrm>
        </p:grpSpPr>
        <p:sp>
          <p:nvSpPr>
            <p:cNvPr id="39" name="Rounded Rectangle 2">
              <a:extLst>
                <a:ext uri="{FF2B5EF4-FFF2-40B4-BE49-F238E27FC236}">
                  <a16:creationId xmlns:a16="http://schemas.microsoft.com/office/drawing/2014/main" id="{2077DFCC-3D6D-4290-A51E-6B55FB918EC3}"/>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806DCC1-5EC6-4392-9120-FB4649ED2546}"/>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1" name="TextBox 40">
              <a:extLst>
                <a:ext uri="{FF2B5EF4-FFF2-40B4-BE49-F238E27FC236}">
                  <a16:creationId xmlns:a16="http://schemas.microsoft.com/office/drawing/2014/main" id="{9E0A668C-C603-409A-92EF-E60ACEAEFCA6}"/>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43" name="Group 42">
            <a:extLst>
              <a:ext uri="{FF2B5EF4-FFF2-40B4-BE49-F238E27FC236}">
                <a16:creationId xmlns:a16="http://schemas.microsoft.com/office/drawing/2014/main" id="{10470AEC-2C77-4A40-AD7B-2A86F4D64909}"/>
              </a:ext>
            </a:extLst>
          </p:cNvPr>
          <p:cNvGrpSpPr/>
          <p:nvPr/>
        </p:nvGrpSpPr>
        <p:grpSpPr>
          <a:xfrm>
            <a:off x="762000" y="1572056"/>
            <a:ext cx="18591531" cy="830997"/>
            <a:chOff x="775781" y="1892299"/>
            <a:chExt cx="18594894" cy="830996"/>
          </a:xfrm>
        </p:grpSpPr>
        <p:sp>
          <p:nvSpPr>
            <p:cNvPr id="44" name="Rounded Rectangle 2">
              <a:extLst>
                <a:ext uri="{FF2B5EF4-FFF2-40B4-BE49-F238E27FC236}">
                  <a16:creationId xmlns:a16="http://schemas.microsoft.com/office/drawing/2014/main" id="{34108A96-3820-418D-8466-B74A7E673A92}"/>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B83CC4D-2FF0-4373-BD61-35DC890B28A5}"/>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46" name="TextBox 45">
              <a:extLst>
                <a:ext uri="{FF2B5EF4-FFF2-40B4-BE49-F238E27FC236}">
                  <a16:creationId xmlns:a16="http://schemas.microsoft.com/office/drawing/2014/main" id="{D807C8F2-79E7-466D-BE80-AEA02B597042}"/>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sp>
        <p:nvSpPr>
          <p:cNvPr id="38" name="Oval 37">
            <a:extLst>
              <a:ext uri="{FF2B5EF4-FFF2-40B4-BE49-F238E27FC236}">
                <a16:creationId xmlns:a16="http://schemas.microsoft.com/office/drawing/2014/main" id="{6B6B306A-26C3-428D-9EBA-2FAD6B53B95B}"/>
              </a:ext>
            </a:extLst>
          </p:cNvPr>
          <p:cNvSpPr/>
          <p:nvPr/>
        </p:nvSpPr>
        <p:spPr>
          <a:xfrm>
            <a:off x="9144000" y="5549660"/>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58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1619359" y="3733801"/>
                <a:ext cx="21175001" cy="1996316"/>
              </a:xfrm>
              <a:prstGeom prst="rect">
                <a:avLst/>
              </a:prstGeom>
            </p:spPr>
            <p:txBody>
              <a:bodyPr wrap="square">
                <a:spAutoFit/>
              </a:bodyPr>
              <a:lstStyle/>
              <a:p>
                <a:pPr>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                     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𝟏</m:t>
                        </m:r>
                      </m:sub>
                    </m:sSub>
                    <m:r>
                      <a:rPr lang="fr-FR" sz="4400" b="1" i="0">
                        <a:latin typeface="Cambria Math"/>
                      </a:rPr>
                      <m:t>=</m:t>
                    </m:r>
                    <m:r>
                      <a:rPr lang="fr-FR" sz="4400" b="1" i="0">
                        <a:latin typeface="Cambria Math"/>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và công sai </a:t>
                </a:r>
                <a14:m>
                  <m:oMath xmlns:m="http://schemas.openxmlformats.org/officeDocument/2006/math">
                    <m:r>
                      <a:rPr lang="fr-FR" sz="4400" b="1" i="0">
                        <a:latin typeface="Cambria Math"/>
                      </a:rPr>
                      <m:t>𝐝</m:t>
                    </m:r>
                    <m:r>
                      <a:rPr lang="fr-FR" sz="4400" b="1" i="0">
                        <a:latin typeface="Cambria Math"/>
                      </a:rPr>
                      <m:t>=</m:t>
                    </m:r>
                    <m:r>
                      <a:rPr lang="fr-FR" sz="4400" b="1" i="0">
                        <a:latin typeface="Cambria Math"/>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𝟏𝟎</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𝟐</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𝟑</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𝟏𝟎</m:t>
                        </m:r>
                      </m:sub>
                    </m:sSub>
                  </m:oMath>
                </a14:m>
                <a:r>
                  <a:rPr lang="nl-NL" sz="4400" b="1" dirty="0">
                    <a:latin typeface="Tahoma" panose="020B0604030504040204" pitchFamily="34" charset="0"/>
                    <a:ea typeface="Tahoma" panose="020B0604030504040204" pitchFamily="34" charset="0"/>
                    <a:cs typeface="Tahoma" panose="020B0604030504040204" pitchFamily="34" charset="0"/>
                  </a:rPr>
                  <a:t> bằng: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619359" y="3733801"/>
                <a:ext cx="21175001" cy="1996316"/>
              </a:xfrm>
              <a:prstGeom prst="rect">
                <a:avLst/>
              </a:prstGeom>
              <a:blipFill>
                <a:blip r:embed="rId2"/>
                <a:stretch>
                  <a:fillRect l="-1181" b="-1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93689" y="5861369"/>
                <a:ext cx="20914259" cy="816827"/>
              </a:xfrm>
              <a:prstGeom prst="rect">
                <a:avLst/>
              </a:prstGeom>
            </p:spPr>
            <p:txBody>
              <a:bodyPr wrap="square">
                <a:spAutoFit/>
              </a:bodyPr>
              <a:lstStyle/>
              <a:p>
                <a:pPr marL="609600" algn="just">
                  <a:lnSpc>
                    <a:spcPct val="107000"/>
                  </a:lnSpc>
                  <a:spcAft>
                    <a:spcPts val="800"/>
                  </a:spcAft>
                  <a:tabLst>
                    <a:tab pos="609600" algn="l"/>
                    <a:tab pos="2133600" algn="l"/>
                    <a:tab pos="3657600" algn="l"/>
                    <a:tab pos="5029200" algn="l"/>
                  </a:tabLst>
                </a:pP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fr-FR"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𝟏𝟏𝟎</m:t>
                    </m:r>
                  </m:oMath>
                </a14:m>
                <a:r>
                  <a:rPr lang="nl-NL" sz="4400" b="1" dirty="0">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𝟏𝟎𝟎</m:t>
                    </m:r>
                  </m:oMath>
                </a14:m>
                <a:r>
                  <a:rPr lang="nl-NL" sz="4400" b="1" dirty="0">
                    <a:latin typeface="Tahoma" panose="020B0604030504040204" pitchFamily="34" charset="0"/>
                    <a:ea typeface="Tahoma" panose="020B0604030504040204" pitchFamily="34" charset="0"/>
                    <a:cs typeface="Tahoma" panose="020B0604030504040204" pitchFamily="34" charset="0"/>
                  </a:rPr>
                  <a:t>.</a:t>
                </a:r>
                <a:r>
                  <a:rPr lang="nl-NL" sz="4400" b="1">
                    <a:latin typeface="Tahoma" panose="020B0604030504040204" pitchFamily="34" charset="0"/>
                    <a:ea typeface="Tahoma" panose="020B0604030504040204" pitchFamily="34" charset="0"/>
                    <a:cs typeface="Tahoma" panose="020B0604030504040204" pitchFamily="34" charset="0"/>
                  </a:rPr>
                  <a:t>	</a:t>
                </a:r>
                <a:r>
                  <a:rPr lang="nl-NL" sz="4400" b="1">
                    <a:solidFill>
                      <a:srgbClr val="0000FF"/>
                    </a:solidFill>
                    <a:latin typeface="Tahoma" panose="020B0604030504040204" pitchFamily="34" charset="0"/>
                    <a:ea typeface="Tahoma" panose="020B0604030504040204" pitchFamily="34" charset="0"/>
                    <a:cs typeface="Tahoma" panose="020B0604030504040204" pitchFamily="34" charset="0"/>
                  </a:rPr>
                  <a:t>C</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nl-NL"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𝟐𝟏</m:t>
                    </m:r>
                  </m:oMath>
                </a14:m>
                <a:r>
                  <a:rPr lang="nl-NL" sz="4400" b="1" dirty="0">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nl-NL"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𝟏𝟗</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93689" y="5861369"/>
                <a:ext cx="20914259" cy="816827"/>
              </a:xfrm>
              <a:prstGeom prst="rect">
                <a:avLst/>
              </a:prstGeom>
              <a:blipFill rotWithShape="1">
                <a:blip r:embed="rId3"/>
                <a:stretch>
                  <a:fillRect t="-17164" b="-26866"/>
                </a:stretch>
              </a:blipFill>
            </p:spPr>
            <p:txBody>
              <a:bodyPr/>
              <a:lstStyle/>
              <a:p>
                <a:r>
                  <a:rPr lang="en-US">
                    <a:noFill/>
                  </a:rPr>
                  <a:t> </a:t>
                </a:r>
              </a:p>
            </p:txBody>
          </p:sp>
        </mc:Fallback>
      </mc:AlternateContent>
      <p:sp>
        <p:nvSpPr>
          <p:cNvPr id="25" name="Rectangle 24"/>
          <p:cNvSpPr/>
          <p:nvPr/>
        </p:nvSpPr>
        <p:spPr>
          <a:xfrm>
            <a:off x="13966216" y="10146860"/>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3124200" y="8121438"/>
                <a:ext cx="15919990" cy="1109791"/>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Áp dụng công thức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vi-VN" sz="4400" b="1" i="1" smtClean="0">
                        <a:latin typeface="Cambria Math"/>
                      </a:rPr>
                      <m:t>𝒏</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vi-VN" sz="4400" b="1" i="1" smtClean="0">
                        <a:latin typeface="Cambria Math"/>
                      </a:rPr>
                      <m:t>+</m:t>
                    </m:r>
                    <m:f>
                      <m:fPr>
                        <m:ctrlPr>
                          <a:rPr lang="en-US" sz="4400" b="1" i="1">
                            <a:latin typeface="Cambria Math" panose="02040503050406030204" pitchFamily="18" charset="0"/>
                          </a:rPr>
                        </m:ctrlPr>
                      </m:fPr>
                      <m:num>
                        <m:r>
                          <a:rPr lang="vi-VN"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i="1">
                            <a:latin typeface="Cambria Math"/>
                          </a:rPr>
                          <m:t>𝒅</m:t>
                        </m:r>
                      </m:num>
                      <m:den>
                        <m:r>
                          <a:rPr lang="en-US" sz="4400" b="1" i="1">
                            <a:latin typeface="Cambria Math"/>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Rectangle 25"/>
              <p:cNvSpPr>
                <a:spLocks noRot="1" noChangeAspect="1" noMove="1" noResize="1" noEditPoints="1" noAdjustHandles="1" noChangeArrowheads="1" noChangeShapeType="1" noTextEdit="1"/>
              </p:cNvSpPr>
              <p:nvPr/>
            </p:nvSpPr>
            <p:spPr>
              <a:xfrm>
                <a:off x="3124200" y="8121438"/>
                <a:ext cx="15919990" cy="1109791"/>
              </a:xfrm>
              <a:prstGeom prst="rect">
                <a:avLst/>
              </a:prstGeom>
              <a:blipFill rotWithShape="1">
                <a:blip r:embed="rId4"/>
                <a:stretch>
                  <a:fillRect l="-1570" b="-9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3124200" y="9569238"/>
                <a:ext cx="11805190" cy="1098762"/>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Ta 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𝟏𝟎</m:t>
                        </m:r>
                      </m:sub>
                    </m:sSub>
                    <m:r>
                      <a:rPr lang="en-US" sz="4400" b="1">
                        <a:latin typeface="Cambria Math"/>
                      </a:rPr>
                      <m:t>=</m:t>
                    </m:r>
                    <m:r>
                      <a:rPr lang="vi-VN" sz="4400" b="1" i="0" smtClean="0">
                        <a:latin typeface="Cambria Math"/>
                      </a:rPr>
                      <m:t>𝟏𝟎</m:t>
                    </m:r>
                    <m:r>
                      <a:rPr lang="vi-VN" sz="4400" b="1" i="0" smtClean="0">
                        <a:latin typeface="Cambria Math"/>
                      </a:rPr>
                      <m:t>+</m:t>
                    </m:r>
                    <m:f>
                      <m:fPr>
                        <m:ctrlPr>
                          <a:rPr lang="en-US" sz="4400" b="1" i="1">
                            <a:latin typeface="Cambria Math" panose="02040503050406030204" pitchFamily="18" charset="0"/>
                          </a:rPr>
                        </m:ctrlPr>
                      </m:fPr>
                      <m:num>
                        <m:r>
                          <a:rPr lang="en-US" sz="4400" b="1" i="1">
                            <a:latin typeface="Cambria Math"/>
                          </a:rPr>
                          <m:t>𝟏𝟎</m:t>
                        </m:r>
                        <m:r>
                          <a:rPr lang="vi-VN" sz="4400" b="1" i="1" smtClean="0">
                            <a:latin typeface="Cambria Math"/>
                          </a:rPr>
                          <m:t>.</m:t>
                        </m:r>
                        <m:r>
                          <a:rPr lang="vi-VN" sz="4400" b="1" i="1" smtClean="0">
                            <a:latin typeface="Cambria Math"/>
                          </a:rPr>
                          <m:t>𝟗</m:t>
                        </m:r>
                        <m:r>
                          <a:rPr lang="vi-VN" sz="4400" b="1" i="1" smtClean="0">
                            <a:latin typeface="Cambria Math"/>
                          </a:rPr>
                          <m:t>.</m:t>
                        </m:r>
                        <m:r>
                          <a:rPr lang="vi-VN" sz="4400" b="1" i="1" smtClean="0">
                            <a:latin typeface="Cambria Math"/>
                          </a:rPr>
                          <m:t>𝟐</m:t>
                        </m:r>
                      </m:num>
                      <m:den>
                        <m:r>
                          <a:rPr lang="en-US" sz="4400" b="1" i="1">
                            <a:latin typeface="Cambria Math"/>
                          </a:rPr>
                          <m:t>𝟐</m:t>
                        </m:r>
                      </m:den>
                    </m:f>
                    <m:r>
                      <a:rPr lang="en-US" sz="4400" b="1">
                        <a:latin typeface="Cambria Math"/>
                      </a:rPr>
                      <m:t>=</m:t>
                    </m:r>
                    <m:r>
                      <a:rPr lang="en-US" sz="4400" b="1" i="1">
                        <a:latin typeface="Cambria Math"/>
                      </a:rPr>
                      <m:t>𝟏𝟎𝟎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3124200" y="9569238"/>
                <a:ext cx="11805190" cy="1098762"/>
              </a:xfrm>
              <a:prstGeom prst="rect">
                <a:avLst/>
              </a:prstGeom>
              <a:blipFill rotWithShape="1">
                <a:blip r:embed="rId5"/>
                <a:stretch>
                  <a:fillRect l="-2118" b="-777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C18BC5A-5529-47E9-A1A8-AA889D8BCFAC}"/>
              </a:ext>
            </a:extLst>
          </p:cNvPr>
          <p:cNvGrpSpPr/>
          <p:nvPr/>
        </p:nvGrpSpPr>
        <p:grpSpPr>
          <a:xfrm>
            <a:off x="991869" y="2521899"/>
            <a:ext cx="18591531" cy="830901"/>
            <a:chOff x="775781" y="1892299"/>
            <a:chExt cx="18594894" cy="830900"/>
          </a:xfrm>
        </p:grpSpPr>
        <p:sp>
          <p:nvSpPr>
            <p:cNvPr id="47" name="Rounded Rectangle 2">
              <a:extLst>
                <a:ext uri="{FF2B5EF4-FFF2-40B4-BE49-F238E27FC236}">
                  <a16:creationId xmlns:a16="http://schemas.microsoft.com/office/drawing/2014/main" id="{49EE82ED-68F1-42FA-8D6E-79AA5D0363A0}"/>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A4611A0-4F93-4BB6-94A2-8E91FDE17B69}"/>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9" name="TextBox 48">
              <a:extLst>
                <a:ext uri="{FF2B5EF4-FFF2-40B4-BE49-F238E27FC236}">
                  <a16:creationId xmlns:a16="http://schemas.microsoft.com/office/drawing/2014/main" id="{FC3C2D27-80CB-46B7-B436-91147FE10820}"/>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50" name="Group 49">
            <a:extLst>
              <a:ext uri="{FF2B5EF4-FFF2-40B4-BE49-F238E27FC236}">
                <a16:creationId xmlns:a16="http://schemas.microsoft.com/office/drawing/2014/main" id="{98DD3F66-A299-447E-9973-6EFFDF65D15E}"/>
              </a:ext>
            </a:extLst>
          </p:cNvPr>
          <p:cNvGrpSpPr/>
          <p:nvPr/>
        </p:nvGrpSpPr>
        <p:grpSpPr>
          <a:xfrm>
            <a:off x="990600" y="1572056"/>
            <a:ext cx="18591531" cy="830997"/>
            <a:chOff x="775781" y="1892299"/>
            <a:chExt cx="18594894" cy="830996"/>
          </a:xfrm>
        </p:grpSpPr>
        <p:sp>
          <p:nvSpPr>
            <p:cNvPr id="51" name="Rounded Rectangle 2">
              <a:extLst>
                <a:ext uri="{FF2B5EF4-FFF2-40B4-BE49-F238E27FC236}">
                  <a16:creationId xmlns:a16="http://schemas.microsoft.com/office/drawing/2014/main" id="{D20C4232-2BAF-41A4-B436-4AB47043FADE}"/>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A5AFFDB-A791-4714-AB99-F8F1E42074DB}"/>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4" name="TextBox 53">
              <a:extLst>
                <a:ext uri="{FF2B5EF4-FFF2-40B4-BE49-F238E27FC236}">
                  <a16:creationId xmlns:a16="http://schemas.microsoft.com/office/drawing/2014/main" id="{9CDE26A4-DB62-4F7C-BD97-83C2F9122C1A}"/>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sp>
        <p:nvSpPr>
          <p:cNvPr id="37" name="Oval 36">
            <a:extLst>
              <a:ext uri="{FF2B5EF4-FFF2-40B4-BE49-F238E27FC236}">
                <a16:creationId xmlns:a16="http://schemas.microsoft.com/office/drawing/2014/main" id="{B2C59180-1773-4FF5-9BF4-9F463BE2FADD}"/>
              </a:ext>
            </a:extLst>
          </p:cNvPr>
          <p:cNvSpPr/>
          <p:nvPr/>
        </p:nvSpPr>
        <p:spPr>
          <a:xfrm>
            <a:off x="8382000" y="574931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37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561773"/>
            <a:chOff x="1175570" y="2468560"/>
            <a:chExt cx="22178464" cy="3562185"/>
          </a:xfrm>
        </p:grpSpPr>
        <p:sp>
          <p:nvSpPr>
            <p:cNvPr id="7" name="Rounded Rectangle 6"/>
            <p:cNvSpPr/>
            <p:nvPr/>
          </p:nvSpPr>
          <p:spPr>
            <a:xfrm>
              <a:off x="1175570" y="2872596"/>
              <a:ext cx="22178464" cy="315814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3</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1371600" y="3733800"/>
                <a:ext cx="21836348" cy="1993366"/>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một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𝟏</m:t>
                        </m:r>
                      </m:sub>
                    </m:sSub>
                    <m:r>
                      <a:rPr lang="vi-VN" sz="4400" b="1">
                        <a:latin typeface="Cambria Math"/>
                      </a:rPr>
                      <m:t>=</m:t>
                    </m:r>
                    <m:r>
                      <a:rPr lang="vi-VN" sz="4400" b="1" i="1">
                        <a:latin typeface="Cambria Math"/>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và tổng của </a:t>
                </a:r>
                <a14:m>
                  <m:oMath xmlns:m="http://schemas.openxmlformats.org/officeDocument/2006/math">
                    <m:r>
                      <a:rPr lang="vi-VN" sz="4400" b="1" i="1">
                        <a:latin typeface="Cambria Math"/>
                      </a:rPr>
                      <m:t>𝟓𝟎</m:t>
                    </m:r>
                  </m:oMath>
                </a14:m>
                <a:r>
                  <a:rPr lang="vi-VN" sz="4400" b="1" dirty="0">
                    <a:latin typeface="Tahoma" panose="020B0604030504040204" pitchFamily="34" charset="0"/>
                    <a:ea typeface="Tahoma" panose="020B0604030504040204" pitchFamily="34" charset="0"/>
                    <a:cs typeface="Tahoma" panose="020B0604030504040204" pitchFamily="34" charset="0"/>
                  </a:rPr>
                  <a:t> số hạng đầu bằng </a:t>
                </a:r>
                <a14:m>
                  <m:oMath xmlns:m="http://schemas.openxmlformats.org/officeDocument/2006/math">
                    <m:r>
                      <a:rPr lang="vi-VN" sz="4400" b="1" i="1">
                        <a:latin typeface="Cambria Math"/>
                      </a:rPr>
                      <m:t>𝟓𝟏𝟓𝟎</m:t>
                    </m:r>
                  </m:oMath>
                </a14:m>
                <a:r>
                  <a:rPr lang="vi-VN" sz="4400" b="1" dirty="0">
                    <a:latin typeface="Tahoma" panose="020B0604030504040204" pitchFamily="34" charset="0"/>
                    <a:ea typeface="Tahoma" panose="020B0604030504040204" pitchFamily="34" charset="0"/>
                    <a:cs typeface="Tahoma" panose="020B0604030504040204" pitchFamily="34" charset="0"/>
                  </a:rPr>
                  <a:t>. Tìm công thức của số hạng tổng quát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371600" y="3733800"/>
                <a:ext cx="21836348" cy="1993366"/>
              </a:xfrm>
              <a:prstGeom prst="rect">
                <a:avLst/>
              </a:prstGeom>
              <a:blipFill>
                <a:blip r:embed="rId2"/>
                <a:stretch>
                  <a:fillRect l="-1117" b="-13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209104" y="5717625"/>
                <a:ext cx="22031896" cy="759375"/>
              </a:xfrm>
              <a:prstGeom prst="rect">
                <a:avLst/>
              </a:prstGeom>
            </p:spPr>
            <p:txBody>
              <a:bodyPr wrap="square">
                <a:spAutoFit/>
              </a:bodyPr>
              <a:lstStyle/>
              <a:p>
                <a:pPr marL="629920" algn="just">
                  <a:lnSpc>
                    <a:spcPct val="107000"/>
                  </a:lnSpc>
                  <a:spcAft>
                    <a:spcPts val="800"/>
                  </a:spcAft>
                  <a:tabLst>
                    <a:tab pos="3599815" algn="l"/>
                    <a:tab pos="5039995" algn="l"/>
                  </a:tabLst>
                </a:pPr>
                <a:r>
                  <a:rPr lang="en-US"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0" smtClean="0">
                        <a:latin typeface="Cambria Math"/>
                        <a:ea typeface="Calibri" panose="020F0502020204030204" pitchFamily="34" charset="0"/>
                        <a:cs typeface="Times New Roman" panose="02020603050405020304" pitchFamily="18" charset="0"/>
                      </a:rPr>
                      <m:t>𝟏</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𝟒𝐧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r>
                  <a:rPr lang="vi-VN" sz="4400" b="1">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𝟓𝐧</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𝟑</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𝟐𝐧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1209104" y="5717625"/>
                <a:ext cx="22031896" cy="759375"/>
              </a:xfrm>
              <a:prstGeom prst="rect">
                <a:avLst/>
              </a:prstGeom>
              <a:blipFill rotWithShape="1">
                <a:blip r:embed="rId3"/>
                <a:stretch>
                  <a:fillRect t="-18400" b="-36000"/>
                </a:stretch>
              </a:blipFill>
            </p:spPr>
            <p:txBody>
              <a:bodyPr/>
              <a:lstStyle/>
              <a:p>
                <a:r>
                  <a:rPr lang="en-US">
                    <a:noFill/>
                  </a:rPr>
                  <a:t> </a:t>
                </a:r>
              </a:p>
            </p:txBody>
          </p:sp>
        </mc:Fallback>
      </mc:AlternateContent>
      <p:sp>
        <p:nvSpPr>
          <p:cNvPr id="25" name="Rectangle 24"/>
          <p:cNvSpPr/>
          <p:nvPr/>
        </p:nvSpPr>
        <p:spPr>
          <a:xfrm>
            <a:off x="3200400" y="10668000"/>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6" name="Rectangle 25"/>
              <p:cNvSpPr/>
              <p:nvPr/>
            </p:nvSpPr>
            <p:spPr>
              <a:xfrm>
                <a:off x="3048000" y="8001000"/>
                <a:ext cx="15976596" cy="1077218"/>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𝟓𝟎</m:t>
                        </m:r>
                      </m:sub>
                    </m:sSub>
                    <m:r>
                      <a:rPr lang="en-US" sz="4400" b="1" i="0">
                        <a:latin typeface="Cambria Math"/>
                      </a:rPr>
                      <m:t>=</m:t>
                    </m:r>
                    <m:r>
                      <a:rPr lang="vi-VN" sz="4400" b="1" i="1">
                        <a:latin typeface="Cambria Math"/>
                      </a:rPr>
                      <m:t>𝟓𝟎</m:t>
                    </m:r>
                    <m:r>
                      <a:rPr lang="vi-VN" sz="4400" b="1" i="1">
                        <a:latin typeface="Cambria Math"/>
                      </a:rPr>
                      <m:t>.</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en-US" sz="4400" b="1">
                        <a:latin typeface="Cambria Math"/>
                      </a:rPr>
                      <m:t>+</m:t>
                    </m:r>
                    <m:f>
                      <m:fPr>
                        <m:ctrlPr>
                          <a:rPr lang="en-US" sz="4400" b="1" i="1">
                            <a:latin typeface="Cambria Math" panose="02040503050406030204" pitchFamily="18" charset="0"/>
                          </a:rPr>
                        </m:ctrlPr>
                      </m:fPr>
                      <m:num>
                        <m:r>
                          <a:rPr lang="en-US" sz="4400" b="1">
                            <a:latin typeface="Cambria Math"/>
                          </a:rPr>
                          <m:t>𝟓𝟎</m:t>
                        </m:r>
                        <m:r>
                          <a:rPr lang="vi-VN" sz="4400" b="1">
                            <a:latin typeface="Cambria Math"/>
                          </a:rPr>
                          <m:t>.</m:t>
                        </m:r>
                        <m:r>
                          <a:rPr lang="vi-VN" sz="4400" b="1">
                            <a:latin typeface="Cambria Math"/>
                          </a:rPr>
                          <m:t>𝟒𝟗</m:t>
                        </m:r>
                      </m:num>
                      <m:den>
                        <m:r>
                          <a:rPr lang="en-US" sz="4400" b="1">
                            <a:latin typeface="Cambria Math"/>
                          </a:rPr>
                          <m:t>𝟐</m:t>
                        </m:r>
                      </m:den>
                    </m:f>
                    <m:r>
                      <a:rPr lang="en-US" sz="4400" b="1">
                        <a:latin typeface="Cambria Math"/>
                      </a:rPr>
                      <m:t>𝐝</m:t>
                    </m:r>
                    <m:r>
                      <a:rPr lang="vi-VN" sz="4400" b="1" i="0" smtClean="0">
                        <a:latin typeface="Cambria Math"/>
                      </a:rPr>
                      <m:t>=</m:t>
                    </m:r>
                    <m:r>
                      <a:rPr lang="vi-VN" sz="4400" b="1" i="0" smtClean="0">
                        <a:latin typeface="Cambria Math"/>
                      </a:rPr>
                      <m:t>𝟓𝟎</m:t>
                    </m:r>
                    <m:r>
                      <a:rPr lang="vi-VN" sz="4400" b="1" i="0" smtClean="0">
                        <a:latin typeface="Cambria Math"/>
                      </a:rPr>
                      <m:t>.</m:t>
                    </m:r>
                    <m:r>
                      <a:rPr lang="vi-VN" sz="4400" b="1" i="0" smtClean="0">
                        <a:latin typeface="Cambria Math"/>
                      </a:rPr>
                      <m:t>𝟓</m:t>
                    </m:r>
                    <m:r>
                      <a:rPr lang="vi-VN" sz="4400" b="1" i="0" smtClean="0">
                        <a:latin typeface="Cambria Math"/>
                      </a:rPr>
                      <m:t>+</m:t>
                    </m:r>
                    <m:r>
                      <a:rPr lang="vi-VN" sz="4400" b="1" i="0" smtClean="0">
                        <a:latin typeface="Cambria Math"/>
                      </a:rPr>
                      <m:t>𝟏𝟐𝟐𝟓𝐝</m:t>
                    </m:r>
                    <m:r>
                      <a:rPr lang="en-US" sz="4400" b="1">
                        <a:latin typeface="Cambria Math"/>
                      </a:rPr>
                      <m:t>=</m:t>
                    </m:r>
                    <m:r>
                      <a:rPr lang="en-US" sz="4400" b="1">
                        <a:latin typeface="Cambria Math"/>
                      </a:rPr>
                      <m:t>𝟓𝟏𝟓𝟎</m:t>
                    </m:r>
                    <m:r>
                      <a:rPr lang="en-US" sz="4400" b="1">
                        <a:latin typeface="Cambria Math"/>
                      </a:rPr>
                      <m:t>⇒</m:t>
                    </m:r>
                    <m:r>
                      <a:rPr lang="en-US" sz="4400" b="1">
                        <a:latin typeface="Cambria Math"/>
                      </a:rPr>
                      <m:t>𝐝</m:t>
                    </m:r>
                    <m:r>
                      <a:rPr lang="en-US" sz="4400" b="1">
                        <a:latin typeface="Cambria Math"/>
                      </a:rPr>
                      <m:t>=</m:t>
                    </m:r>
                    <m:r>
                      <a:rPr lang="en-US" sz="4400" b="1">
                        <a:latin typeface="Cambria Math"/>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3048000" y="8001000"/>
                <a:ext cx="15976596" cy="1077218"/>
              </a:xfrm>
              <a:prstGeom prst="rect">
                <a:avLst/>
              </a:prstGeom>
              <a:blipFill rotWithShape="1">
                <a:blip r:embed="rId4"/>
                <a:stretch>
                  <a:fillRect l="-1526" r="-1335" b="-107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3048000" y="9604177"/>
                <a:ext cx="19348991"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Số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𝐧</m:t>
                        </m:r>
                      </m:sub>
                    </m:sSub>
                    <m:r>
                      <a:rPr lang="en-US" sz="4400" b="1" i="0">
                        <a:latin typeface="Cambria Math"/>
                      </a:rPr>
                      <m:t>=</m:t>
                    </m:r>
                    <m:r>
                      <a:rPr lang="vi-VN" sz="4400" b="1" i="0" smtClean="0">
                        <a:latin typeface="Cambria Math"/>
                      </a:rPr>
                      <m:t>𝟓</m:t>
                    </m:r>
                    <m:r>
                      <a:rPr lang="en-US" sz="4400" b="1" i="0">
                        <a:latin typeface="Cambria Math"/>
                      </a:rPr>
                      <m:t>+</m:t>
                    </m:r>
                    <m:d>
                      <m:dPr>
                        <m:ctrlPr>
                          <a:rPr lang="en-US" sz="4400" b="1" i="1">
                            <a:latin typeface="Cambria Math" panose="02040503050406030204" pitchFamily="18" charset="0"/>
                          </a:rPr>
                        </m:ctrlPr>
                      </m:dPr>
                      <m:e>
                        <m:r>
                          <a:rPr lang="en-US" sz="4400" b="1" i="0">
                            <a:latin typeface="Cambria Math"/>
                          </a:rPr>
                          <m:t>𝐧</m:t>
                        </m:r>
                        <m:r>
                          <a:rPr lang="en-US" sz="4400" b="1" i="0">
                            <a:latin typeface="Cambria Math"/>
                          </a:rPr>
                          <m:t>−</m:t>
                        </m:r>
                        <m:r>
                          <a:rPr lang="en-US" sz="4400" b="1" i="0">
                            <a:latin typeface="Cambria Math"/>
                          </a:rPr>
                          <m:t>𝟏</m:t>
                        </m:r>
                      </m:e>
                    </m:d>
                    <m:r>
                      <a:rPr lang="vi-VN" sz="4400" b="1" i="0" smtClean="0">
                        <a:latin typeface="Cambria Math"/>
                      </a:rPr>
                      <m:t>.</m:t>
                    </m:r>
                    <m:r>
                      <a:rPr lang="vi-VN" sz="4400" b="1" i="0" smtClean="0">
                        <a:latin typeface="Cambria Math"/>
                      </a:rPr>
                      <m:t>𝟒</m:t>
                    </m:r>
                    <m:r>
                      <a:rPr lang="en-US" sz="4400" b="1" i="0">
                        <a:latin typeface="Cambria Math"/>
                      </a:rPr>
                      <m:t>=</m:t>
                    </m:r>
                    <m:r>
                      <a:rPr lang="vi-VN" sz="4400" b="1" i="0" smtClean="0">
                        <a:latin typeface="Cambria Math"/>
                      </a:rPr>
                      <m:t>𝟏</m:t>
                    </m:r>
                    <m:r>
                      <a:rPr lang="en-US" sz="4400" b="1" i="0">
                        <a:latin typeface="Cambria Math"/>
                      </a:rPr>
                      <m:t>+</m:t>
                    </m:r>
                    <m:r>
                      <a:rPr lang="en-US" sz="4400" b="1" i="0">
                        <a:latin typeface="Cambria Math"/>
                      </a:rPr>
                      <m:t>𝟒𝐧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3048000" y="9604177"/>
                <a:ext cx="19348991" cy="769441"/>
              </a:xfrm>
              <a:prstGeom prst="rect">
                <a:avLst/>
              </a:prstGeom>
              <a:blipFill rotWithShape="1">
                <a:blip r:embed="rId5"/>
                <a:stretch>
                  <a:fillRect l="-1260" t="-16535" b="-35433"/>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25842F8-2529-42F4-AFFF-94EC743157CB}"/>
              </a:ext>
            </a:extLst>
          </p:cNvPr>
          <p:cNvGrpSpPr/>
          <p:nvPr/>
        </p:nvGrpSpPr>
        <p:grpSpPr>
          <a:xfrm>
            <a:off x="1068069" y="2521899"/>
            <a:ext cx="18591531" cy="830901"/>
            <a:chOff x="775781" y="1892299"/>
            <a:chExt cx="18594894" cy="830900"/>
          </a:xfrm>
        </p:grpSpPr>
        <p:sp>
          <p:nvSpPr>
            <p:cNvPr id="47" name="Rounded Rectangle 2">
              <a:extLst>
                <a:ext uri="{FF2B5EF4-FFF2-40B4-BE49-F238E27FC236}">
                  <a16:creationId xmlns:a16="http://schemas.microsoft.com/office/drawing/2014/main" id="{6FAA91CA-576C-40A9-BB38-C7014ED56DB1}"/>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DB92781-8868-43C5-8D7B-CC23B4733D9A}"/>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9" name="TextBox 48">
              <a:extLst>
                <a:ext uri="{FF2B5EF4-FFF2-40B4-BE49-F238E27FC236}">
                  <a16:creationId xmlns:a16="http://schemas.microsoft.com/office/drawing/2014/main" id="{19ED465F-C422-404A-A53C-40DE6B6D283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50" name="Group 49">
            <a:extLst>
              <a:ext uri="{FF2B5EF4-FFF2-40B4-BE49-F238E27FC236}">
                <a16:creationId xmlns:a16="http://schemas.microsoft.com/office/drawing/2014/main" id="{3655B700-8753-43B4-BB67-5A4AC8AD200B}"/>
              </a:ext>
            </a:extLst>
          </p:cNvPr>
          <p:cNvGrpSpPr/>
          <p:nvPr/>
        </p:nvGrpSpPr>
        <p:grpSpPr>
          <a:xfrm>
            <a:off x="1066800" y="1572056"/>
            <a:ext cx="18591531" cy="830997"/>
            <a:chOff x="775781" y="1892299"/>
            <a:chExt cx="18594894" cy="830996"/>
          </a:xfrm>
        </p:grpSpPr>
        <p:sp>
          <p:nvSpPr>
            <p:cNvPr id="51" name="Rounded Rectangle 2">
              <a:extLst>
                <a:ext uri="{FF2B5EF4-FFF2-40B4-BE49-F238E27FC236}">
                  <a16:creationId xmlns:a16="http://schemas.microsoft.com/office/drawing/2014/main" id="{37578179-2532-4E0C-88E1-7D182F5FCEDB}"/>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69104C-FC19-4D87-9BBF-9AA8B1B6F7C1}"/>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4" name="TextBox 53">
              <a:extLst>
                <a:ext uri="{FF2B5EF4-FFF2-40B4-BE49-F238E27FC236}">
                  <a16:creationId xmlns:a16="http://schemas.microsoft.com/office/drawing/2014/main" id="{8A6A7A97-7DC5-4491-845A-1651DCABA2BE}"/>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sp>
        <p:nvSpPr>
          <p:cNvPr id="37" name="Oval 36">
            <a:extLst>
              <a:ext uri="{FF2B5EF4-FFF2-40B4-BE49-F238E27FC236}">
                <a16:creationId xmlns:a16="http://schemas.microsoft.com/office/drawing/2014/main" id="{8BB79CE1-785F-4DE4-82ED-3171FC5BB433}"/>
              </a:ext>
            </a:extLst>
          </p:cNvPr>
          <p:cNvSpPr/>
          <p:nvPr/>
        </p:nvSpPr>
        <p:spPr>
          <a:xfrm>
            <a:off x="1695668" y="566358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2987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9803"/>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691312" y="1913523"/>
              <a:ext cx="623890"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913485" y="2778909"/>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10" name="Group 9">
            <a:extLst>
              <a:ext uri="{FF2B5EF4-FFF2-40B4-BE49-F238E27FC236}">
                <a16:creationId xmlns:a16="http://schemas.microsoft.com/office/drawing/2014/main" id="{36932703-1763-4064-B914-9583D7618DAA}"/>
              </a:ext>
            </a:extLst>
          </p:cNvPr>
          <p:cNvGrpSpPr/>
          <p:nvPr/>
        </p:nvGrpSpPr>
        <p:grpSpPr>
          <a:xfrm>
            <a:off x="914400" y="4127592"/>
            <a:ext cx="22325581" cy="8369208"/>
            <a:chOff x="1076414" y="4403390"/>
            <a:chExt cx="22325581" cy="4219729"/>
          </a:xfrm>
        </p:grpSpPr>
        <p:grpSp>
          <p:nvGrpSpPr>
            <p:cNvPr id="11" name="Group 5">
              <a:extLst>
                <a:ext uri="{FF2B5EF4-FFF2-40B4-BE49-F238E27FC236}">
                  <a16:creationId xmlns:a16="http://schemas.microsoft.com/office/drawing/2014/main" id="{6D56D1F5-76A9-4D64-AA1A-F5DCABF6645E}"/>
                </a:ext>
              </a:extLst>
            </p:cNvPr>
            <p:cNvGrpSpPr/>
            <p:nvPr/>
          </p:nvGrpSpPr>
          <p:grpSpPr>
            <a:xfrm>
              <a:off x="1533269" y="4671091"/>
              <a:ext cx="21868726" cy="3952028"/>
              <a:chOff x="637542" y="1083939"/>
              <a:chExt cx="8611674" cy="1555931"/>
            </a:xfrm>
          </p:grpSpPr>
          <p:sp>
            <p:nvSpPr>
              <p:cNvPr id="28" name="Rounded Rectangle 38">
                <a:extLst>
                  <a:ext uri="{FF2B5EF4-FFF2-40B4-BE49-F238E27FC236}">
                    <a16:creationId xmlns:a16="http://schemas.microsoft.com/office/drawing/2014/main" id="{DCB191E5-449D-4AE9-A242-0F2AF19DB67B}"/>
                  </a:ext>
                </a:extLst>
              </p:cNvPr>
              <p:cNvSpPr/>
              <p:nvPr/>
            </p:nvSpPr>
            <p:spPr>
              <a:xfrm>
                <a:off x="637542" y="1083939"/>
                <a:ext cx="8611674" cy="1555931"/>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9" name="TextBox 28">
                <a:extLst>
                  <a:ext uri="{FF2B5EF4-FFF2-40B4-BE49-F238E27FC236}">
                    <a16:creationId xmlns:a16="http://schemas.microsoft.com/office/drawing/2014/main" id="{20DA3C26-B73F-4907-A851-8F13F66F6F61}"/>
                  </a:ext>
                </a:extLst>
              </p:cNvPr>
              <p:cNvSpPr txBox="1"/>
              <p:nvPr/>
            </p:nvSpPr>
            <p:spPr>
              <a:xfrm>
                <a:off x="899399" y="1395494"/>
                <a:ext cx="7867095" cy="101266"/>
              </a:xfrm>
              <a:prstGeom prst="rect">
                <a:avLst/>
              </a:prstGeom>
              <a:noFill/>
            </p:spPr>
            <p:txBody>
              <a:bodyPr wrap="square" rtlCol="0">
                <a:spAutoFit/>
              </a:bodyPr>
              <a:lstStyle/>
              <a:p>
                <a:pPr algn="just">
                  <a:lnSpc>
                    <a:spcPts val="4000"/>
                  </a:lnSpc>
                </a:pPr>
                <a:endParaRPr lang="en-US" sz="4400" dirty="0">
                  <a:latin typeface="Tahoma" pitchFamily="34" charset="0"/>
                  <a:ea typeface="Tahoma" pitchFamily="34" charset="0"/>
                  <a:cs typeface="Tahoma" pitchFamily="34" charset="0"/>
                </a:endParaRPr>
              </a:p>
            </p:txBody>
          </p:sp>
        </p:grpSp>
        <p:grpSp>
          <p:nvGrpSpPr>
            <p:cNvPr id="12" name="Group 65">
              <a:extLst>
                <a:ext uri="{FF2B5EF4-FFF2-40B4-BE49-F238E27FC236}">
                  <a16:creationId xmlns:a16="http://schemas.microsoft.com/office/drawing/2014/main" id="{036F0FD6-A96D-4841-BF23-D0F057A28AC4}"/>
                </a:ext>
              </a:extLst>
            </p:cNvPr>
            <p:cNvGrpSpPr/>
            <p:nvPr/>
          </p:nvGrpSpPr>
          <p:grpSpPr>
            <a:xfrm>
              <a:off x="1076414" y="4403390"/>
              <a:ext cx="4225552" cy="572229"/>
              <a:chOff x="166396" y="8780577"/>
              <a:chExt cx="4225552" cy="572229"/>
            </a:xfrm>
          </p:grpSpPr>
          <p:sp>
            <p:nvSpPr>
              <p:cNvPr id="13" name="Freeform 20">
                <a:extLst>
                  <a:ext uri="{FF2B5EF4-FFF2-40B4-BE49-F238E27FC236}">
                    <a16:creationId xmlns:a16="http://schemas.microsoft.com/office/drawing/2014/main" id="{70A672E2-EF64-45B6-B315-D03DAC0E79D6}"/>
                  </a:ext>
                </a:extLst>
              </p:cNvPr>
              <p:cNvSpPr>
                <a:spLocks/>
              </p:cNvSpPr>
              <p:nvPr/>
            </p:nvSpPr>
            <p:spPr bwMode="auto">
              <a:xfrm>
                <a:off x="384522" y="8841483"/>
                <a:ext cx="4007426" cy="44758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4" name="Group 7">
                <a:extLst>
                  <a:ext uri="{FF2B5EF4-FFF2-40B4-BE49-F238E27FC236}">
                    <a16:creationId xmlns:a16="http://schemas.microsoft.com/office/drawing/2014/main" id="{A3C37863-562E-4646-924B-FA29D0CF8B0D}"/>
                  </a:ext>
                </a:extLst>
              </p:cNvPr>
              <p:cNvGrpSpPr/>
              <p:nvPr/>
            </p:nvGrpSpPr>
            <p:grpSpPr>
              <a:xfrm>
                <a:off x="166396" y="8780577"/>
                <a:ext cx="702538" cy="572229"/>
                <a:chOff x="-145995" y="8633545"/>
                <a:chExt cx="787401" cy="641352"/>
              </a:xfrm>
            </p:grpSpPr>
            <p:sp>
              <p:nvSpPr>
                <p:cNvPr id="16" name="Freeform 45">
                  <a:extLst>
                    <a:ext uri="{FF2B5EF4-FFF2-40B4-BE49-F238E27FC236}">
                      <a16:creationId xmlns:a16="http://schemas.microsoft.com/office/drawing/2014/main" id="{DEE0864F-D8B8-4B54-BA77-CB8E4B83BC9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46">
                  <a:extLst>
                    <a:ext uri="{FF2B5EF4-FFF2-40B4-BE49-F238E27FC236}">
                      <a16:creationId xmlns:a16="http://schemas.microsoft.com/office/drawing/2014/main" id="{397E7482-3AF8-4DB4-823C-5A7FF60AF2D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47">
                  <a:extLst>
                    <a:ext uri="{FF2B5EF4-FFF2-40B4-BE49-F238E27FC236}">
                      <a16:creationId xmlns:a16="http://schemas.microsoft.com/office/drawing/2014/main" id="{ADAFF0F4-9C8B-41E6-994C-6C85A13BA4E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48">
                  <a:extLst>
                    <a:ext uri="{FF2B5EF4-FFF2-40B4-BE49-F238E27FC236}">
                      <a16:creationId xmlns:a16="http://schemas.microsoft.com/office/drawing/2014/main" id="{D424A6D9-DD02-4B74-8E40-4F84A16D0A20}"/>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Freeform 49">
                  <a:extLst>
                    <a:ext uri="{FF2B5EF4-FFF2-40B4-BE49-F238E27FC236}">
                      <a16:creationId xmlns:a16="http://schemas.microsoft.com/office/drawing/2014/main" id="{BE69090A-ED01-4E8F-ABFD-3D7E3BAAFC8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Freeform 50">
                  <a:extLst>
                    <a:ext uri="{FF2B5EF4-FFF2-40B4-BE49-F238E27FC236}">
                      <a16:creationId xmlns:a16="http://schemas.microsoft.com/office/drawing/2014/main" id="{D0AB4A43-C806-4D17-8890-9B2CD29F11C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1">
                  <a:extLst>
                    <a:ext uri="{FF2B5EF4-FFF2-40B4-BE49-F238E27FC236}">
                      <a16:creationId xmlns:a16="http://schemas.microsoft.com/office/drawing/2014/main" id="{322508B8-BBBF-4E7A-9337-037CF5051BC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2">
                  <a:extLst>
                    <a:ext uri="{FF2B5EF4-FFF2-40B4-BE49-F238E27FC236}">
                      <a16:creationId xmlns:a16="http://schemas.microsoft.com/office/drawing/2014/main" id="{FA7F57B6-1F71-4172-A544-41E8689AEB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4" name="Rectangle 53">
                  <a:extLst>
                    <a:ext uri="{FF2B5EF4-FFF2-40B4-BE49-F238E27FC236}">
                      <a16:creationId xmlns:a16="http://schemas.microsoft.com/office/drawing/2014/main" id="{DEBCCB96-15A3-47B1-BE2B-6764605400D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Rectangle 54">
                  <a:extLst>
                    <a:ext uri="{FF2B5EF4-FFF2-40B4-BE49-F238E27FC236}">
                      <a16:creationId xmlns:a16="http://schemas.microsoft.com/office/drawing/2014/main" id="{E09CA161-780F-4A7D-81B6-F7947CF5FB9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55">
                  <a:extLst>
                    <a:ext uri="{FF2B5EF4-FFF2-40B4-BE49-F238E27FC236}">
                      <a16:creationId xmlns:a16="http://schemas.microsoft.com/office/drawing/2014/main" id="{A11F6D2B-258F-4727-B093-2DEC224637A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56">
                  <a:extLst>
                    <a:ext uri="{FF2B5EF4-FFF2-40B4-BE49-F238E27FC236}">
                      <a16:creationId xmlns:a16="http://schemas.microsoft.com/office/drawing/2014/main" id="{21AAA1EB-A121-4CFC-98AC-BA81AF46C3F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5" name="TextBox 14">
                <a:extLst>
                  <a:ext uri="{FF2B5EF4-FFF2-40B4-BE49-F238E27FC236}">
                    <a16:creationId xmlns:a16="http://schemas.microsoft.com/office/drawing/2014/main" id="{AA603317-D65E-42B2-8319-34E64AD64DD0}"/>
                  </a:ext>
                </a:extLst>
              </p:cNvPr>
              <p:cNvSpPr txBox="1"/>
              <p:nvPr/>
            </p:nvSpPr>
            <p:spPr>
              <a:xfrm>
                <a:off x="1004596" y="8900973"/>
                <a:ext cx="3262432" cy="32696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nghĩa</a:t>
                </a:r>
                <a:endParaRPr lang="en-US" sz="4400" b="1" dirty="0">
                  <a:solidFill>
                    <a:schemeClr val="bg1"/>
                  </a:solidFill>
                  <a:latin typeface="Tahoma" pitchFamily="34" charset="0"/>
                  <a:ea typeface="Tahoma" pitchFamily="34" charset="0"/>
                  <a:cs typeface="Tahoma" pitchFamily="34" charset="0"/>
                </a:endParaRPr>
              </a:p>
            </p:txBody>
          </p:sp>
        </p:grpSp>
      </p:grpSp>
      <p:sp>
        <p:nvSpPr>
          <p:cNvPr id="47" name="TextBox 46">
            <a:extLst>
              <a:ext uri="{FF2B5EF4-FFF2-40B4-BE49-F238E27FC236}">
                <a16:creationId xmlns:a16="http://schemas.microsoft.com/office/drawing/2014/main" id="{CE970E58-49B6-42C5-89C7-9A459EACC893}"/>
              </a:ext>
            </a:extLst>
          </p:cNvPr>
          <p:cNvSpPr txBox="1"/>
          <p:nvPr/>
        </p:nvSpPr>
        <p:spPr>
          <a:xfrm>
            <a:off x="1371600" y="5257800"/>
            <a:ext cx="21799132" cy="4119526"/>
          </a:xfrm>
          <a:prstGeom prst="rect">
            <a:avLst/>
          </a:prstGeom>
          <a:noFill/>
        </p:spPr>
        <p:txBody>
          <a:bodyPr wrap="square">
            <a:spAutoFit/>
          </a:bodyPr>
          <a:lstStyle/>
          <a:p>
            <a:pPr marL="49213" indent="519113" algn="just">
              <a:lnSpc>
                <a:spcPct val="150000"/>
              </a:lnSpc>
              <a:spcAft>
                <a:spcPts val="800"/>
              </a:spcAft>
            </a:pPr>
            <a:r>
              <a:rPr lang="vi-VN" sz="4400" b="1" dirty="0">
                <a:effectLst/>
                <a:latin typeface="Tahoma" panose="020B0604030504040204" pitchFamily="34" charset="0"/>
                <a:ea typeface="Tahoma" panose="020B0604030504040204" pitchFamily="34" charset="0"/>
                <a:cs typeface="Tahoma" panose="020B0604030504040204" pitchFamily="34" charset="0"/>
              </a:rPr>
              <a:t>Cấp số cộng là một dãy số (hữu hạn hoặc vô hạn), trong đó kể từ số hạng thứ hai, mỗi số hạng đều bằng số hạng đứng ngay trước nó cộng với một số không đổi d</a:t>
            </a:r>
            <a:r>
              <a:rPr lang="en-US" sz="4400" b="1" dirty="0">
                <a:latin typeface="Tahoma" panose="020B0604030504040204" pitchFamily="34" charset="0"/>
                <a:ea typeface="Tahoma" panose="020B0604030504040204" pitchFamily="34" charset="0"/>
                <a:cs typeface="Tahoma" panose="020B0604030504040204" pitchFamily="34" charset="0"/>
              </a:rPr>
              <a:t>.</a:t>
            </a:r>
          </a:p>
          <a:p>
            <a:pPr marL="49213" indent="519113" algn="just">
              <a:lnSpc>
                <a:spcPct val="150000"/>
              </a:lnSpc>
              <a:spcAft>
                <a:spcPts val="800"/>
              </a:spcAft>
            </a:pPr>
            <a:r>
              <a:rPr lang="vi-VN" sz="4400" b="1" dirty="0">
                <a:effectLst/>
                <a:latin typeface="Tahoma" panose="020B0604030504040204" pitchFamily="34" charset="0"/>
                <a:ea typeface="Tahoma" panose="020B0604030504040204" pitchFamily="34" charset="0"/>
                <a:cs typeface="Tahoma" panose="020B0604030504040204" pitchFamily="34" charset="0"/>
              </a:rPr>
              <a:t>Số d được gọi là công sai của cấp số cộng.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AB56576-40FB-4413-9492-A357BE0A7BA4}"/>
                  </a:ext>
                </a:extLst>
              </p:cNvPr>
              <p:cNvSpPr txBox="1"/>
              <p:nvPr/>
            </p:nvSpPr>
            <p:spPr>
              <a:xfrm>
                <a:off x="1371600" y="9682305"/>
                <a:ext cx="21327268" cy="1595117"/>
              </a:xfrm>
              <a:prstGeom prst="rect">
                <a:avLst/>
              </a:prstGeom>
              <a:noFill/>
            </p:spPr>
            <p:txBody>
              <a:bodyPr wrap="square">
                <a:spAutoFit/>
              </a:bodyPr>
              <a:lstStyle/>
              <a:p>
                <a:pPr marL="630555" algn="just">
                  <a:lnSpc>
                    <a:spcPct val="107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là cấp số cộng với công sai </a:t>
                </a:r>
                <a14:m>
                  <m:oMath xmlns:m="http://schemas.openxmlformats.org/officeDocument/2006/math">
                    <m:r>
                      <a:rPr lang="vi-VN" sz="4400" b="1" i="1">
                        <a:latin typeface="Cambria Math" panose="02040503050406030204" pitchFamily="18" charset="0"/>
                        <a:ea typeface="Calibri" panose="020F0502020204030204" pitchFamily="34" charset="0"/>
                        <a:cs typeface="Times New Roman" panose="02020603050405020304" pitchFamily="18" charset="0"/>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 ta có công thức truy hồi</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630555" indent="-630555" algn="ctr">
                  <a:lnSpc>
                    <a:spcPct val="107000"/>
                  </a:lnSpc>
                  <a:spcAft>
                    <a:spcPts val="800"/>
                  </a:spcAft>
                </a:pP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𝐧</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𝐧</m:t>
                    </m:r>
                    <m:r>
                      <a:rPr lang="vi-VN" sz="4400" b="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vi-VN" sz="4400" b="1" i="1">
                            <a:latin typeface="Cambria Math" panose="02040503050406030204" pitchFamily="18" charset="0"/>
                            <a:ea typeface="Calibri" panose="020F0502020204030204" pitchFamily="34" charset="0"/>
                            <a:cs typeface="Times New Roman" panose="02020603050405020304" pitchFamily="18" charset="0"/>
                          </a:rPr>
                          <m:t>ℕ</m:t>
                        </m:r>
                      </m:e>
                      <m:sup>
                        <m:r>
                          <a:rPr lang="vi-VN" sz="4400" b="1" i="1">
                            <a:latin typeface="Cambria Math" panose="02040503050406030204" pitchFamily="18" charset="0"/>
                            <a:ea typeface="Calibri" panose="020F0502020204030204" pitchFamily="34" charset="0"/>
                            <a:cs typeface="Times New Roman" panose="02020603050405020304" pitchFamily="18" charset="0"/>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r>
                          <a:rPr lang="vi-VN" sz="4400" b="1" i="1">
                            <a:latin typeface="Cambria Math" panose="02040503050406030204" pitchFamily="18" charset="0"/>
                            <a:ea typeface="Calibri" panose="020F0502020204030204" pitchFamily="34" charset="0"/>
                            <a:cs typeface="Times New Roman" panose="02020603050405020304" pitchFamily="18" charset="0"/>
                          </a:rPr>
                          <m:t>𝟏</m:t>
                        </m:r>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TextBox 47">
                <a:extLst>
                  <a:ext uri="{FF2B5EF4-FFF2-40B4-BE49-F238E27FC236}">
                    <a16:creationId xmlns:a16="http://schemas.microsoft.com/office/drawing/2014/main" id="{0AB56576-40FB-4413-9492-A357BE0A7BA4}"/>
                  </a:ext>
                </a:extLst>
              </p:cNvPr>
              <p:cNvSpPr txBox="1">
                <a:spLocks noRot="1" noChangeAspect="1" noMove="1" noResize="1" noEditPoints="1" noAdjustHandles="1" noChangeArrowheads="1" noChangeShapeType="1" noTextEdit="1"/>
              </p:cNvSpPr>
              <p:nvPr/>
            </p:nvSpPr>
            <p:spPr>
              <a:xfrm>
                <a:off x="1371600" y="9682305"/>
                <a:ext cx="21327268" cy="1595117"/>
              </a:xfrm>
              <a:prstGeom prst="rect">
                <a:avLst/>
              </a:prstGeom>
              <a:blipFill>
                <a:blip r:embed="rId3"/>
                <a:stretch>
                  <a:fillRect t="-8779" b="-16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7566996-BB0E-45DE-AFD9-FB104399624F}"/>
                  </a:ext>
                </a:extLst>
              </p:cNvPr>
              <p:cNvSpPr txBox="1"/>
              <p:nvPr/>
            </p:nvSpPr>
            <p:spPr>
              <a:xfrm>
                <a:off x="1371600" y="11582400"/>
                <a:ext cx="21327268" cy="764889"/>
              </a:xfrm>
              <a:prstGeom prst="rect">
                <a:avLst/>
              </a:prstGeom>
              <a:noFill/>
            </p:spPr>
            <p:txBody>
              <a:bodyPr wrap="square">
                <a:spAutoFit/>
              </a:bodyPr>
              <a:lstStyle/>
              <a:p>
                <a:pPr marL="630555" algn="just">
                  <a:lnSpc>
                    <a:spcPct val="107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Đặc biệt khi </a:t>
                </a:r>
                <a14:m>
                  <m:oMath xmlns:m="http://schemas.openxmlformats.org/officeDocument/2006/math">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𝟎</m:t>
                    </m:r>
                  </m:oMath>
                </a14:m>
                <a:r>
                  <a:rPr lang="vi-VN" sz="4400" b="1" dirty="0">
                    <a:latin typeface="Tahoma" panose="020B0604030504040204" pitchFamily="34" charset="0"/>
                    <a:ea typeface="Tahoma" panose="020B0604030504040204" pitchFamily="34" charset="0"/>
                    <a:cs typeface="Tahoma" panose="020B0604030504040204" pitchFamily="34" charset="0"/>
                  </a:rPr>
                  <a:t> thì CSC là một dãy số không đổi.</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87566996-BB0E-45DE-AFD9-FB104399624F}"/>
                  </a:ext>
                </a:extLst>
              </p:cNvPr>
              <p:cNvSpPr txBox="1">
                <a:spLocks noRot="1" noChangeAspect="1" noMove="1" noResize="1" noEditPoints="1" noAdjustHandles="1" noChangeArrowheads="1" noChangeShapeType="1" noTextEdit="1"/>
              </p:cNvSpPr>
              <p:nvPr/>
            </p:nvSpPr>
            <p:spPr>
              <a:xfrm>
                <a:off x="1371600" y="11582400"/>
                <a:ext cx="21327268" cy="764889"/>
              </a:xfrm>
              <a:prstGeom prst="rect">
                <a:avLst/>
              </a:prstGeom>
              <a:blipFill>
                <a:blip r:embed="rId4"/>
                <a:stretch>
                  <a:fillRect t="-18400" b="-36000"/>
                </a:stretch>
              </a:blipFill>
            </p:spPr>
            <p:txBody>
              <a:bodyPr/>
              <a:lstStyle/>
              <a:p>
                <a:r>
                  <a:rPr lang="en-US">
                    <a:noFill/>
                  </a:rPr>
                  <a:t> </a:t>
                </a:r>
              </a:p>
            </p:txBody>
          </p:sp>
        </mc:Fallback>
      </mc:AlternateContent>
    </p:spTree>
    <p:extLst>
      <p:ext uri="{BB962C8B-B14F-4D97-AF65-F5344CB8AC3E}">
        <p14:creationId xmlns:p14="http://schemas.microsoft.com/office/powerpoint/2010/main" val="236567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85800" y="6858000"/>
            <a:ext cx="22122427" cy="6477001"/>
            <a:chOff x="1220788" y="7162800"/>
            <a:chExt cx="22124987" cy="6477751"/>
          </a:xfrm>
        </p:grpSpPr>
        <p:sp>
          <p:nvSpPr>
            <p:cNvPr id="31" name="Rounded Rectangle 30"/>
            <p:cNvSpPr/>
            <p:nvPr/>
          </p:nvSpPr>
          <p:spPr>
            <a:xfrm>
              <a:off x="1222486" y="7418548"/>
              <a:ext cx="22123289" cy="622200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528430" y="3420596"/>
            <a:ext cx="23317200" cy="3205623"/>
            <a:chOff x="1175570" y="2468560"/>
            <a:chExt cx="23319899" cy="3205994"/>
          </a:xfrm>
        </p:grpSpPr>
        <p:sp>
          <p:nvSpPr>
            <p:cNvPr id="7" name="Rounded Rectangle 6"/>
            <p:cNvSpPr/>
            <p:nvPr/>
          </p:nvSpPr>
          <p:spPr>
            <a:xfrm>
              <a:off x="1175570" y="2872596"/>
              <a:ext cx="23319899"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4</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803466" y="3657600"/>
                <a:ext cx="23312092" cy="977704"/>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cấp số cộng  có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r>
                      <a:rPr lang="en-US" sz="4400" b="1" i="0">
                        <a:latin typeface="Cambria Math"/>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𝟐𝟑</m:t>
                        </m:r>
                      </m:sub>
                    </m:sSub>
                    <m:r>
                      <a:rPr lang="en-US" sz="4400" b="1" i="0">
                        <a:latin typeface="Cambria Math"/>
                      </a:rPr>
                      <m:t>=</m:t>
                    </m:r>
                    <m:r>
                      <a:rPr lang="en-US" sz="4400" b="1" i="0">
                        <a:latin typeface="Cambria Math"/>
                      </a:rPr>
                      <m:t>𝟒𝟖𝟑</m:t>
                    </m:r>
                  </m:oMath>
                </a14:m>
                <a:r>
                  <a:rPr lang="vi-VN" sz="4400" b="1" dirty="0">
                    <a:latin typeface="Tahoma" panose="020B0604030504040204" pitchFamily="34" charset="0"/>
                    <a:ea typeface="Tahoma" panose="020B0604030504040204" pitchFamily="34" charset="0"/>
                    <a:cs typeface="Tahoma" panose="020B0604030504040204" pitchFamily="34" charset="0"/>
                  </a:rPr>
                  <a:t>. Công sai của cấp số cộng là: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03466" y="3657600"/>
                <a:ext cx="23312092" cy="977704"/>
              </a:xfrm>
              <a:prstGeom prst="rect">
                <a:avLst/>
              </a:prstGeom>
              <a:blipFill>
                <a:blip r:embed="rId2"/>
                <a:stretch>
                  <a:fillRect b="-2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18183" y="5260878"/>
                <a:ext cx="20126896" cy="816827"/>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𝟒</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18183" y="5260878"/>
                <a:ext cx="20126896" cy="816827"/>
              </a:xfrm>
              <a:prstGeom prst="rect">
                <a:avLst/>
              </a:prstGeom>
              <a:blipFill>
                <a:blip r:embed="rId3"/>
                <a:stretch>
                  <a:fillRect t="-17164" b="-26866"/>
                </a:stretch>
              </a:blipFill>
            </p:spPr>
            <p:txBody>
              <a:bodyPr/>
              <a:lstStyle/>
              <a:p>
                <a:r>
                  <a:rPr lang="en-US">
                    <a:noFill/>
                  </a:rPr>
                  <a:t> </a:t>
                </a:r>
              </a:p>
            </p:txBody>
          </p:sp>
        </mc:Fallback>
      </mc:AlternateContent>
      <p:sp>
        <p:nvSpPr>
          <p:cNvPr id="25" name="Rectangle 24"/>
          <p:cNvSpPr/>
          <p:nvPr/>
        </p:nvSpPr>
        <p:spPr>
          <a:xfrm>
            <a:off x="14292633" y="12059939"/>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D</a:t>
            </a:r>
          </a:p>
        </p:txBody>
      </p:sp>
      <mc:AlternateContent xmlns:mc="http://schemas.openxmlformats.org/markup-compatibility/2006" xmlns:a14="http://schemas.microsoft.com/office/drawing/2010/main">
        <mc:Choice Requires="a14">
          <p:sp>
            <p:nvSpPr>
              <p:cNvPr id="26" name="Rectangle 25"/>
              <p:cNvSpPr/>
              <p:nvPr/>
            </p:nvSpPr>
            <p:spPr>
              <a:xfrm>
                <a:off x="2512535" y="7739292"/>
                <a:ext cx="15976596"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vi-VN" sz="4400" b="1" i="0">
                        <a:latin typeface="Cambria Math"/>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 là công sai của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512535" y="7739292"/>
                <a:ext cx="15976596" cy="769441"/>
              </a:xfrm>
              <a:prstGeom prst="rect">
                <a:avLst/>
              </a:prstGeom>
              <a:blipFill>
                <a:blip r:embed="rId4"/>
                <a:stretch>
                  <a:fillRect l="-1526"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2512535" y="9048784"/>
                <a:ext cx="19348991" cy="1097736"/>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Áp dụng công thức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vi-VN" sz="4400" b="1" i="1">
                        <a:latin typeface="Cambria Math"/>
                      </a:rPr>
                      <m:t>𝒏</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vi-VN" sz="4400" b="1" i="1">
                        <a:latin typeface="Cambria Math"/>
                      </a:rPr>
                      <m:t>+</m:t>
                    </m:r>
                    <m:f>
                      <m:fPr>
                        <m:ctrlPr>
                          <a:rPr lang="en-US" sz="4400" b="1" i="1">
                            <a:latin typeface="Cambria Math" panose="02040503050406030204" pitchFamily="18" charset="0"/>
                          </a:rPr>
                        </m:ctrlPr>
                      </m:fPr>
                      <m:num>
                        <m:r>
                          <a:rPr lang="vi-VN"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i="1">
                            <a:latin typeface="Cambria Math"/>
                          </a:rPr>
                          <m:t>𝒅</m:t>
                        </m:r>
                      </m:num>
                      <m:den>
                        <m:r>
                          <a:rPr lang="en-US" sz="4400" b="1" i="1">
                            <a:latin typeface="Cambria Math"/>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Rectangle 37">
                <a:extLst>
                  <a:ext uri="{FF2B5EF4-FFF2-40B4-BE49-F238E27FC236}">
                    <a16:creationId xmlns:a16="http://schemas.microsoft.com/office/drawing/2014/main" id="{4DF9FA10-5CA7-4B45-B3C0-3DD0B8544F00}"/>
                  </a:ext>
                </a:extLst>
              </p:cNvPr>
              <p:cNvSpPr>
                <a:spLocks noRot="1" noChangeAspect="1" noMove="1" noResize="1" noEditPoints="1" noAdjustHandles="1" noChangeArrowheads="1" noChangeShapeType="1" noTextEdit="1"/>
              </p:cNvSpPr>
              <p:nvPr/>
            </p:nvSpPr>
            <p:spPr>
              <a:xfrm>
                <a:off x="2512535" y="9048784"/>
                <a:ext cx="19348991" cy="1097736"/>
              </a:xfrm>
              <a:prstGeom prst="rect">
                <a:avLst/>
              </a:prstGeom>
              <a:blipFill>
                <a:blip r:embed="rId5"/>
                <a:stretch>
                  <a:fillRect l="-1260" b="-10556"/>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25842F8-2529-42F4-AFFF-94EC743157CB}"/>
              </a:ext>
            </a:extLst>
          </p:cNvPr>
          <p:cNvGrpSpPr/>
          <p:nvPr/>
        </p:nvGrpSpPr>
        <p:grpSpPr>
          <a:xfrm>
            <a:off x="1068069" y="2521899"/>
            <a:ext cx="18591531" cy="830901"/>
            <a:chOff x="775781" y="1892299"/>
            <a:chExt cx="18594894" cy="830900"/>
          </a:xfrm>
        </p:grpSpPr>
        <p:sp>
          <p:nvSpPr>
            <p:cNvPr id="47" name="Rounded Rectangle 2">
              <a:extLst>
                <a:ext uri="{FF2B5EF4-FFF2-40B4-BE49-F238E27FC236}">
                  <a16:creationId xmlns:a16="http://schemas.microsoft.com/office/drawing/2014/main" id="{6FAA91CA-576C-40A9-BB38-C7014ED56DB1}"/>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DB92781-8868-43C5-8D7B-CC23B4733D9A}"/>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9" name="TextBox 48">
              <a:extLst>
                <a:ext uri="{FF2B5EF4-FFF2-40B4-BE49-F238E27FC236}">
                  <a16:creationId xmlns:a16="http://schemas.microsoft.com/office/drawing/2014/main" id="{19ED465F-C422-404A-A53C-40DE6B6D283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50" name="Group 49">
            <a:extLst>
              <a:ext uri="{FF2B5EF4-FFF2-40B4-BE49-F238E27FC236}">
                <a16:creationId xmlns:a16="http://schemas.microsoft.com/office/drawing/2014/main" id="{3655B700-8753-43B4-BB67-5A4AC8AD200B}"/>
              </a:ext>
            </a:extLst>
          </p:cNvPr>
          <p:cNvGrpSpPr/>
          <p:nvPr/>
        </p:nvGrpSpPr>
        <p:grpSpPr>
          <a:xfrm>
            <a:off x="1066800" y="1572056"/>
            <a:ext cx="18591531" cy="830997"/>
            <a:chOff x="775781" y="1892299"/>
            <a:chExt cx="18594894" cy="830996"/>
          </a:xfrm>
        </p:grpSpPr>
        <p:sp>
          <p:nvSpPr>
            <p:cNvPr id="51" name="Rounded Rectangle 2">
              <a:extLst>
                <a:ext uri="{FF2B5EF4-FFF2-40B4-BE49-F238E27FC236}">
                  <a16:creationId xmlns:a16="http://schemas.microsoft.com/office/drawing/2014/main" id="{37578179-2532-4E0C-88E1-7D182F5FCEDB}"/>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69104C-FC19-4D87-9BBF-9AA8B1B6F7C1}"/>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4" name="TextBox 53">
              <a:extLst>
                <a:ext uri="{FF2B5EF4-FFF2-40B4-BE49-F238E27FC236}">
                  <a16:creationId xmlns:a16="http://schemas.microsoft.com/office/drawing/2014/main" id="{8A6A7A97-7DC5-4491-845A-1651DCABA2BE}"/>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1FEF69F-BD4A-4B1A-ACD9-9101824AE8DF}"/>
                  </a:ext>
                </a:extLst>
              </p:cNvPr>
              <p:cNvSpPr/>
              <p:nvPr/>
            </p:nvSpPr>
            <p:spPr>
              <a:xfrm>
                <a:off x="2512535" y="10687597"/>
                <a:ext cx="17526000" cy="2405980"/>
              </a:xfrm>
              <a:prstGeom prst="rect">
                <a:avLst/>
              </a:prstGeom>
            </p:spPr>
            <p:txBody>
              <a:bodyPr wrap="square">
                <a:spAutoFit/>
              </a:bodyPr>
              <a:lstStyle/>
              <a:p>
                <a:r>
                  <a:rPr lang="en-US" sz="4400" b="1">
                    <a:latin typeface="Tahoma" pitchFamily="34" charset="0"/>
                    <a:ea typeface="Tahoma" pitchFamily="34" charset="0"/>
                    <a:cs typeface="Tahoma" pitchFamily="34" charset="0"/>
                  </a:rPr>
                  <a:t>Ta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𝟐𝟑</m:t>
                        </m:r>
                      </m:sub>
                    </m:sSub>
                    <m:r>
                      <a:rPr lang="en-US" sz="4400" b="1" i="1">
                        <a:latin typeface="Cambria Math" panose="02040503050406030204" pitchFamily="18" charset="0"/>
                      </a:rPr>
                      <m:t>=</m:t>
                    </m:r>
                    <m:r>
                      <a:rPr lang="en-US" sz="4400" b="1" i="1">
                        <a:latin typeface="Cambria Math" panose="02040503050406030204" pitchFamily="18" charset="0"/>
                      </a:rPr>
                      <m:t>𝟐𝟑</m:t>
                    </m:r>
                    <m:r>
                      <a:rPr lang="en-US" sz="4400" b="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𝟏</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𝟐𝟑</m:t>
                        </m:r>
                        <m:r>
                          <a:rPr lang="en-US" sz="4400" b="1">
                            <a:latin typeface="Cambria Math" panose="02040503050406030204" pitchFamily="18" charset="0"/>
                          </a:rPr>
                          <m:t>.</m:t>
                        </m:r>
                        <m:r>
                          <a:rPr lang="en-US" sz="4400" b="1" i="1">
                            <a:latin typeface="Cambria Math" panose="02040503050406030204" pitchFamily="18" charset="0"/>
                          </a:rPr>
                          <m:t>𝟐𝟐</m:t>
                        </m:r>
                      </m:num>
                      <m:den>
                        <m:r>
                          <a:rPr lang="en-US" sz="4400" b="1" i="1">
                            <a:latin typeface="Cambria Math" panose="02040503050406030204" pitchFamily="18" charset="0"/>
                          </a:rPr>
                          <m:t>𝟐</m:t>
                        </m:r>
                      </m:den>
                    </m:f>
                    <m:r>
                      <a:rPr lang="en-US" sz="4400" b="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𝟒𝟖𝟑</m:t>
                    </m:r>
                    <m:r>
                      <a:rPr lang="en-US" sz="4400" b="1" i="1">
                        <a:latin typeface="Cambria Math" panose="02040503050406030204" pitchFamily="18" charset="0"/>
                      </a:rPr>
                      <m:t>⇔</m:t>
                    </m:r>
                    <m:r>
                      <a:rPr lang="en-US" sz="4400" b="1" i="1">
                        <a:latin typeface="Cambria Math" panose="02040503050406030204" pitchFamily="18" charset="0"/>
                      </a:rPr>
                      <m:t>𝟐𝟓𝟑</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𝟓𝟎𝟔</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itchFamily="34" charset="0"/>
                    <a:ea typeface="Tahoma" pitchFamily="34" charset="0"/>
                    <a:cs typeface="Tahoma" pitchFamily="34" charset="0"/>
                  </a:rPr>
                  <a:t> </a:t>
                </a:r>
              </a:p>
              <a:p>
                <a:r>
                  <a:rPr lang="en-US" sz="4400" b="1">
                    <a:latin typeface="Tahoma" pitchFamily="34" charset="0"/>
                    <a:ea typeface="Tahoma" pitchFamily="34" charset="0"/>
                    <a:cs typeface="Tahoma" pitchFamily="34" charset="0"/>
                  </a:rPr>
                  <a:t>Vậy</a:t>
                </a:r>
                <a:r>
                  <a:rPr lang="vi-VN" sz="4400" b="1">
                    <a:latin typeface="Tahoma" pitchFamily="34" charset="0"/>
                    <a:ea typeface="Tahoma" pitchFamily="34" charset="0"/>
                    <a:cs typeface="Tahoma" pitchFamily="34" charset="0"/>
                  </a:rPr>
                  <a:t> công sai của cấp số cộng là </a:t>
                </a:r>
                <a14:m>
                  <m:oMath xmlns:m="http://schemas.openxmlformats.org/officeDocument/2006/math">
                    <m:r>
                      <a:rPr lang="vi-VN" sz="4400" b="1" i="1">
                        <a:latin typeface="Cambria Math" panose="02040503050406030204" pitchFamily="18" charset="0"/>
                      </a:rPr>
                      <m:t>𝒅</m:t>
                    </m:r>
                    <m:r>
                      <a:rPr lang="vi-VN" sz="4400" b="1" i="1">
                        <a:latin typeface="Cambria Math" panose="02040503050406030204" pitchFamily="18" charset="0"/>
                      </a:rPr>
                      <m:t>=</m:t>
                    </m:r>
                    <m:r>
                      <a:rPr lang="vi-VN" sz="4400" b="1" i="1">
                        <a:latin typeface="Cambria Math" panose="02040503050406030204" pitchFamily="18" charset="0"/>
                      </a:rPr>
                      <m:t>𝟐</m:t>
                    </m:r>
                  </m:oMath>
                </a14:m>
                <a:endParaRPr lang="en-US" sz="4400" b="1">
                  <a:latin typeface="Tahoma" pitchFamily="34" charset="0"/>
                  <a:ea typeface="Tahoma" pitchFamily="34" charset="0"/>
                  <a:cs typeface="Tahoma"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Rectangle 38">
                <a:extLst>
                  <a:ext uri="{FF2B5EF4-FFF2-40B4-BE49-F238E27FC236}">
                    <a16:creationId xmlns:a16="http://schemas.microsoft.com/office/drawing/2014/main" id="{01FEF69F-BD4A-4B1A-ACD9-9101824AE8DF}"/>
                  </a:ext>
                </a:extLst>
              </p:cNvPr>
              <p:cNvSpPr>
                <a:spLocks noRot="1" noChangeAspect="1" noMove="1" noResize="1" noEditPoints="1" noAdjustHandles="1" noChangeArrowheads="1" noChangeShapeType="1" noTextEdit="1"/>
              </p:cNvSpPr>
              <p:nvPr/>
            </p:nvSpPr>
            <p:spPr>
              <a:xfrm>
                <a:off x="2512535" y="10687597"/>
                <a:ext cx="17526000" cy="2405980"/>
              </a:xfrm>
              <a:prstGeom prst="rect">
                <a:avLst/>
              </a:prstGeom>
              <a:blipFill>
                <a:blip r:embed="rId6"/>
                <a:stretch>
                  <a:fillRect l="-1391"/>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40FBCDC3-40D4-4F70-8F45-FAEC6DCE03C9}"/>
              </a:ext>
            </a:extLst>
          </p:cNvPr>
          <p:cNvSpPr/>
          <p:nvPr/>
        </p:nvSpPr>
        <p:spPr>
          <a:xfrm>
            <a:off x="15734595" y="5111155"/>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3741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9" grpId="0"/>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22614" y="8788667"/>
            <a:ext cx="22532245" cy="4851133"/>
            <a:chOff x="1220788" y="7162800"/>
            <a:chExt cx="22534852" cy="4851695"/>
          </a:xfrm>
        </p:grpSpPr>
        <p:sp>
          <p:nvSpPr>
            <p:cNvPr id="31" name="Rounded Rectangle 30"/>
            <p:cNvSpPr/>
            <p:nvPr/>
          </p:nvSpPr>
          <p:spPr>
            <a:xfrm>
              <a:off x="1222486" y="7418548"/>
              <a:ext cx="22533154" cy="459594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77401" y="3276600"/>
            <a:ext cx="22530547" cy="5447787"/>
            <a:chOff x="1175570" y="2468560"/>
            <a:chExt cx="22533155" cy="5448417"/>
          </a:xfrm>
        </p:grpSpPr>
        <p:sp>
          <p:nvSpPr>
            <p:cNvPr id="7" name="Rounded Rectangle 6"/>
            <p:cNvSpPr/>
            <p:nvPr/>
          </p:nvSpPr>
          <p:spPr>
            <a:xfrm>
              <a:off x="1175570" y="2872596"/>
              <a:ext cx="22533155" cy="504438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624559" y="3626917"/>
            <a:ext cx="22311641" cy="4374083"/>
          </a:xfrm>
          <a:prstGeom prst="rect">
            <a:avLst/>
          </a:prstGeom>
        </p:spPr>
        <p:txBody>
          <a:bodyPr wrap="square">
            <a:spAutoFit/>
          </a:bodyPr>
          <a:lstStyle/>
          <a:p>
            <a:pPr marL="612140" indent="-612140"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Bạn An muốn mua tặng mẹ một món quà trị giá 1.025.000đ. Để tạo sự bất ngờ cho mẹ, bạn bí mật thực hiện kế hoạch nuôi heo đất từ số tiền tiêu vặt hàng ngày của mình như sau. Ngày đầu tiên bạn bỏ vào heo đất 5000đ, các ngày tiếp theo, mỗi ngày bạn bỏ vào heo đất nhiều hơn ngày trước đó 1000đ. Hỏi bạn An phải thực hiện kế hoạch trong bao nhiêu ngày thì có đủ tiền mua quà tặng mẹ?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52104" y="7918769"/>
            <a:ext cx="20855844" cy="751616"/>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39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40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41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50 ngày.</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1090989" y="9525000"/>
                <a:ext cx="21845211" cy="2123658"/>
              </a:xfrm>
              <a:prstGeom prst="rect">
                <a:avLst/>
              </a:prstGeom>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lần lượt là số tiền ngày thứ nhất, ngày thứ hai,…, ngày thứ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bạn An bỏ vào heo đất, thì dãy trên là một cấp số cộng với số hạng đầu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đ, công sai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𝟏𝟎𝟎𝟎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090989" y="9525000"/>
                <a:ext cx="21845211" cy="2123658"/>
              </a:xfrm>
              <a:prstGeom prst="rect">
                <a:avLst/>
              </a:prstGeom>
              <a:blipFill>
                <a:blip r:embed="rId2"/>
                <a:stretch>
                  <a:fillRect l="-1144" t="-6322" r="-1088" b="-12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1090989" y="11841355"/>
                <a:ext cx="14377611" cy="175714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Tổng số tiền bạn An dành được sau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 ngày là : </a:t>
                </a:r>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𝐒</m:t>
                        </m:r>
                      </m:e>
                      <m:sub>
                        <m:r>
                          <a:rPr lang="vi-VN" sz="4400" b="1" i="0">
                            <a:latin typeface="Cambria Math"/>
                          </a:rPr>
                          <m:t>𝐧</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𝐧</m:t>
                    </m:r>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𝐧</m:t>
                        </m:r>
                        <m:r>
                          <a:rPr lang="vi-VN" sz="4400" b="1" i="0">
                            <a:latin typeface="Cambria Math"/>
                          </a:rPr>
                          <m:t>(</m:t>
                        </m:r>
                        <m:r>
                          <a:rPr lang="vi-VN" sz="4400" b="1" i="0">
                            <a:latin typeface="Cambria Math"/>
                          </a:rPr>
                          <m:t>𝐧</m:t>
                        </m:r>
                        <m:r>
                          <a:rPr lang="vi-VN" sz="4400" b="1" i="0">
                            <a:latin typeface="Cambria Math"/>
                          </a:rPr>
                          <m:t>−</m:t>
                        </m:r>
                        <m:r>
                          <a:rPr lang="vi-VN" sz="4400" b="1" i="0">
                            <a:latin typeface="Cambria Math"/>
                          </a:rPr>
                          <m:t>𝟏</m:t>
                        </m:r>
                        <m:r>
                          <a:rPr lang="vi-VN" sz="4400" b="1" i="0">
                            <a:latin typeface="Cambria Math"/>
                          </a:rPr>
                          <m:t>)</m:t>
                        </m:r>
                      </m:num>
                      <m:den>
                        <m:r>
                          <a:rPr lang="vi-VN" sz="4400" b="1" i="0">
                            <a:latin typeface="Cambria Math"/>
                          </a:rPr>
                          <m:t>𝟐</m:t>
                        </m:r>
                      </m:den>
                    </m:f>
                    <m:r>
                      <a:rPr lang="vi-VN" sz="4400" b="1" i="0">
                        <a:latin typeface="Cambria Math"/>
                      </a:rPr>
                      <m:t>.</m:t>
                    </m:r>
                    <m:r>
                      <a:rPr lang="vi-VN" sz="4400" b="1" i="0">
                        <a:latin typeface="Cambria Math"/>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id="{4DF9FA10-5CA7-4B45-B3C0-3DD0B8544F00}"/>
                  </a:ext>
                </a:extLst>
              </p:cNvPr>
              <p:cNvSpPr>
                <a:spLocks noRot="1" noChangeAspect="1" noMove="1" noResize="1" noEditPoints="1" noAdjustHandles="1" noChangeArrowheads="1" noChangeShapeType="1" noTextEdit="1"/>
              </p:cNvSpPr>
              <p:nvPr/>
            </p:nvSpPr>
            <p:spPr>
              <a:xfrm>
                <a:off x="1090989" y="11841355"/>
                <a:ext cx="14377611" cy="1757148"/>
              </a:xfrm>
              <a:prstGeom prst="rect">
                <a:avLst/>
              </a:prstGeom>
              <a:blipFill>
                <a:blip r:embed="rId3"/>
                <a:stretch>
                  <a:fillRect l="-1738" t="-7266" b="-5882"/>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25842F8-2529-42F4-AFFF-94EC743157CB}"/>
              </a:ext>
            </a:extLst>
          </p:cNvPr>
          <p:cNvGrpSpPr/>
          <p:nvPr/>
        </p:nvGrpSpPr>
        <p:grpSpPr>
          <a:xfrm>
            <a:off x="569418" y="2362200"/>
            <a:ext cx="18591531" cy="830901"/>
            <a:chOff x="775781" y="1892299"/>
            <a:chExt cx="18594894" cy="830900"/>
          </a:xfrm>
        </p:grpSpPr>
        <p:sp>
          <p:nvSpPr>
            <p:cNvPr id="47" name="Rounded Rectangle 2">
              <a:extLst>
                <a:ext uri="{FF2B5EF4-FFF2-40B4-BE49-F238E27FC236}">
                  <a16:creationId xmlns:a16="http://schemas.microsoft.com/office/drawing/2014/main" id="{6FAA91CA-576C-40A9-BB38-C7014ED56DB1}"/>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DB92781-8868-43C5-8D7B-CC23B4733D9A}"/>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9" name="TextBox 48">
              <a:extLst>
                <a:ext uri="{FF2B5EF4-FFF2-40B4-BE49-F238E27FC236}">
                  <a16:creationId xmlns:a16="http://schemas.microsoft.com/office/drawing/2014/main" id="{19ED465F-C422-404A-A53C-40DE6B6D283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50" name="Group 49">
            <a:extLst>
              <a:ext uri="{FF2B5EF4-FFF2-40B4-BE49-F238E27FC236}">
                <a16:creationId xmlns:a16="http://schemas.microsoft.com/office/drawing/2014/main" id="{3655B700-8753-43B4-BB67-5A4AC8AD200B}"/>
              </a:ext>
            </a:extLst>
          </p:cNvPr>
          <p:cNvGrpSpPr/>
          <p:nvPr/>
        </p:nvGrpSpPr>
        <p:grpSpPr>
          <a:xfrm>
            <a:off x="568149" y="1495856"/>
            <a:ext cx="18591531" cy="830997"/>
            <a:chOff x="775781" y="1892299"/>
            <a:chExt cx="18594894" cy="830996"/>
          </a:xfrm>
        </p:grpSpPr>
        <p:sp>
          <p:nvSpPr>
            <p:cNvPr id="51" name="Rounded Rectangle 2">
              <a:extLst>
                <a:ext uri="{FF2B5EF4-FFF2-40B4-BE49-F238E27FC236}">
                  <a16:creationId xmlns:a16="http://schemas.microsoft.com/office/drawing/2014/main" id="{37578179-2532-4E0C-88E1-7D182F5FCEDB}"/>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69104C-FC19-4D87-9BBF-9AA8B1B6F7C1}"/>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4" name="TextBox 53">
              <a:extLst>
                <a:ext uri="{FF2B5EF4-FFF2-40B4-BE49-F238E27FC236}">
                  <a16:creationId xmlns:a16="http://schemas.microsoft.com/office/drawing/2014/main" id="{8A6A7A97-7DC5-4491-845A-1651DCABA2BE}"/>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spTree>
    <p:extLst>
      <p:ext uri="{BB962C8B-B14F-4D97-AF65-F5344CB8AC3E}">
        <p14:creationId xmlns:p14="http://schemas.microsoft.com/office/powerpoint/2010/main" val="19096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22614" y="8788667"/>
            <a:ext cx="22532245" cy="4851133"/>
            <a:chOff x="1220788" y="7162800"/>
            <a:chExt cx="22534852" cy="4851695"/>
          </a:xfrm>
        </p:grpSpPr>
        <p:sp>
          <p:nvSpPr>
            <p:cNvPr id="31" name="Rounded Rectangle 30"/>
            <p:cNvSpPr/>
            <p:nvPr/>
          </p:nvSpPr>
          <p:spPr>
            <a:xfrm>
              <a:off x="1222486" y="7418548"/>
              <a:ext cx="22533154" cy="459594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77401" y="3276600"/>
            <a:ext cx="22530547" cy="5447787"/>
            <a:chOff x="1175570" y="2468560"/>
            <a:chExt cx="22533155" cy="5448417"/>
          </a:xfrm>
        </p:grpSpPr>
        <p:sp>
          <p:nvSpPr>
            <p:cNvPr id="7" name="Rounded Rectangle 6"/>
            <p:cNvSpPr/>
            <p:nvPr/>
          </p:nvSpPr>
          <p:spPr>
            <a:xfrm>
              <a:off x="1175570" y="2872596"/>
              <a:ext cx="22533155" cy="504438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624559" y="3626917"/>
            <a:ext cx="22311641" cy="4374083"/>
          </a:xfrm>
          <a:prstGeom prst="rect">
            <a:avLst/>
          </a:prstGeom>
        </p:spPr>
        <p:txBody>
          <a:bodyPr wrap="square">
            <a:spAutoFit/>
          </a:bodyPr>
          <a:lstStyle/>
          <a:p>
            <a:pPr marL="612140" indent="-612140"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Bạn An muốn mua tặng mẹ một món quà trị giá 1.025.000đ. Để tạo sự bất ngờ cho mẹ, bạn bí mật thực hiện kế hoạch nuôi heo đất từ số tiền tiêu vặt hàng ngày của mình như sau. Ngày đầu tiên bạn bỏ vào heo đất 5000đ, các ngày tiếp theo, mỗi ngày bạn bỏ vào heo đất nhiều hơn ngày trước đó 1000đ. Hỏi bạn An phải thực hiện kế hoạch trong bao nhiêu ngày thì có đủ tiền mua quà tặng mẹ?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52104" y="7918769"/>
            <a:ext cx="20855844" cy="751616"/>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39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40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41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50 ngày.</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1865410" y="9601200"/>
                <a:ext cx="20510270" cy="1097736"/>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en-US" sz="4400" b="1" i="1">
                        <a:latin typeface="Cambria Math"/>
                      </a:rPr>
                      <m:t>𝟏𝟎𝟐𝟓𝟎𝟎𝟎</m:t>
                    </m:r>
                    <m:r>
                      <a:rPr lang="en-US" sz="4400" b="1">
                        <a:latin typeface="Cambria Math"/>
                      </a:rPr>
                      <m:t>⇔</m:t>
                    </m:r>
                    <m:r>
                      <a:rPr lang="en-US" sz="4400" b="1" i="1">
                        <a:latin typeface="Cambria Math"/>
                      </a:rPr>
                      <m:t>𝟓𝟎𝟎𝟎</m:t>
                    </m:r>
                    <m:r>
                      <a:rPr lang="en-US" sz="4400" b="1" i="1">
                        <a:latin typeface="Cambria Math"/>
                      </a:rPr>
                      <m:t>𝒏</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num>
                      <m:den>
                        <m:r>
                          <a:rPr lang="en-US" sz="4400" b="1" i="1">
                            <a:latin typeface="Cambria Math"/>
                          </a:rPr>
                          <m:t>𝟐</m:t>
                        </m:r>
                      </m:den>
                    </m:f>
                    <m:r>
                      <a:rPr lang="en-US" sz="4400" b="1">
                        <a:latin typeface="Cambria Math"/>
                      </a:rPr>
                      <m:t>.</m:t>
                    </m:r>
                    <m:r>
                      <a:rPr lang="en-US" sz="4400" b="1" i="1">
                        <a:latin typeface="Cambria Math"/>
                      </a:rPr>
                      <m:t>𝟏𝟎𝟎𝟎</m:t>
                    </m:r>
                    <m:r>
                      <a:rPr lang="en-US" sz="4400" b="1">
                        <a:latin typeface="Cambria Math"/>
                      </a:rPr>
                      <m:t>=</m:t>
                    </m:r>
                    <m:r>
                      <a:rPr lang="en-US" sz="4400" b="1" i="1">
                        <a:latin typeface="Cambria Math"/>
                      </a:rPr>
                      <m:t>𝟏𝟎𝟐𝟓𝟎𝟎𝟎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865410" y="9601200"/>
                <a:ext cx="20510270" cy="1097736"/>
              </a:xfrm>
              <a:prstGeom prst="rect">
                <a:avLst/>
              </a:prstGeom>
              <a:blipFill rotWithShape="1">
                <a:blip r:embed="rId2"/>
                <a:stretch>
                  <a:fillRect l="-1189"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11619010" y="10642170"/>
                <a:ext cx="11317190" cy="1400192"/>
              </a:xfrm>
              <a:prstGeom prst="rect">
                <a:avLst/>
              </a:prstGeom>
            </p:spPr>
            <p:txBody>
              <a:bodyPr wrap="square">
                <a:spAutoFit/>
              </a:bodyPr>
              <a:lstStyle/>
              <a:p>
                <a14:m>
                  <m:oMath xmlns:m="http://schemas.openxmlformats.org/officeDocument/2006/math">
                    <m:r>
                      <a:rPr lang="en-US" sz="4400" b="1">
                        <a:latin typeface="Cambria Math"/>
                      </a:rPr>
                      <m:t>⇔</m:t>
                    </m:r>
                    <m:r>
                      <a:rPr lang="en-US" sz="4400" b="1" i="1">
                        <a:latin typeface="Cambria Math"/>
                      </a:rPr>
                      <m:t>𝟓</m:t>
                    </m:r>
                    <m:sSup>
                      <m:sSupPr>
                        <m:ctrlPr>
                          <a:rPr lang="en-US" sz="4400" b="1" i="1">
                            <a:latin typeface="Cambria Math" panose="02040503050406030204" pitchFamily="18" charset="0"/>
                          </a:rPr>
                        </m:ctrlPr>
                      </m:sSupPr>
                      <m:e>
                        <m:r>
                          <a:rPr lang="en-US" sz="4400" b="1" i="1">
                            <a:latin typeface="Cambria Math"/>
                          </a:rPr>
                          <m:t>𝒏</m:t>
                        </m:r>
                      </m:e>
                      <m:sup>
                        <m:r>
                          <a:rPr lang="en-US" sz="4400" b="1" i="1">
                            <a:latin typeface="Cambria Math"/>
                          </a:rPr>
                          <m:t>𝟐</m:t>
                        </m:r>
                      </m:sup>
                    </m:sSup>
                    <m:r>
                      <a:rPr lang="en-US" sz="4400" b="1">
                        <a:latin typeface="Cambria Math"/>
                      </a:rPr>
                      <m:t>+</m:t>
                    </m:r>
                    <m:r>
                      <a:rPr lang="en-US" sz="4400" b="1" i="1">
                        <a:latin typeface="Cambria Math"/>
                      </a:rPr>
                      <m:t>𝟒𝟓</m:t>
                    </m:r>
                    <m:r>
                      <a:rPr lang="en-US" sz="4400" b="1" i="1">
                        <a:latin typeface="Cambria Math"/>
                      </a:rPr>
                      <m:t>𝒏</m:t>
                    </m:r>
                    <m:r>
                      <a:rPr lang="en-US" sz="4400" b="1" i="1">
                        <a:latin typeface="Cambria Math"/>
                      </a:rPr>
                      <m:t>−</m:t>
                    </m:r>
                    <m:r>
                      <a:rPr lang="en-US" sz="4400" b="1" i="1">
                        <a:latin typeface="Cambria Math"/>
                      </a:rPr>
                      <m:t>𝟏𝟎𝟐𝟓𝟎</m:t>
                    </m:r>
                    <m:r>
                      <a:rPr lang="en-US" sz="4400" b="1">
                        <a:latin typeface="Cambria Math"/>
                      </a:rPr>
                      <m:t>=</m:t>
                    </m:r>
                    <m:r>
                      <a:rPr lang="en-US" sz="4400" b="1" i="1">
                        <a:latin typeface="Cambria Math"/>
                      </a:rPr>
                      <m:t>𝟎</m:t>
                    </m:r>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𝒏</m:t>
                              </m:r>
                              <m:r>
                                <a:rPr lang="en-US" sz="4400" b="1">
                                  <a:latin typeface="Cambria Math"/>
                                </a:rPr>
                                <m:t>=</m:t>
                              </m:r>
                              <m:r>
                                <a:rPr lang="en-US" sz="4400" b="1" i="1">
                                  <a:latin typeface="Cambria Math"/>
                                </a:rPr>
                                <m:t>𝟒𝟏</m:t>
                              </m:r>
                              <m:r>
                                <a:rPr lang="en-US" sz="4400" b="1">
                                  <a:latin typeface="Cambria Math"/>
                                </a:rPr>
                                <m:t>(</m:t>
                              </m:r>
                              <m:r>
                                <a:rPr lang="en-US" sz="4400" b="1" i="1">
                                  <a:latin typeface="Cambria Math"/>
                                </a:rPr>
                                <m:t>𝐧</m:t>
                              </m:r>
                              <m:r>
                                <a:rPr lang="en-US" sz="4400" b="1">
                                  <a:latin typeface="Cambria Math"/>
                                </a:rPr>
                                <m:t>)</m:t>
                              </m:r>
                            </m:e>
                          </m:mr>
                          <m:mr>
                            <m:e>
                              <m:r>
                                <a:rPr lang="en-US" sz="4400" b="1" i="1">
                                  <a:latin typeface="Cambria Math"/>
                                </a:rPr>
                                <m:t>𝒏</m:t>
                              </m:r>
                              <m:r>
                                <a:rPr lang="en-US" sz="4400" b="1">
                                  <a:latin typeface="Cambria Math"/>
                                </a:rPr>
                                <m:t>=</m:t>
                              </m:r>
                              <m:r>
                                <a:rPr lang="en-US" sz="4400" b="1" i="1">
                                  <a:latin typeface="Cambria Math"/>
                                </a:rPr>
                                <m:t>−</m:t>
                              </m:r>
                              <m:r>
                                <a:rPr lang="en-US" sz="4400" b="1" i="1">
                                  <a:latin typeface="Cambria Math"/>
                                </a:rPr>
                                <m:t>𝟓𝟎</m:t>
                              </m:r>
                              <m:r>
                                <a:rPr lang="en-US" sz="4400" b="1">
                                  <a:latin typeface="Cambria Math"/>
                                </a:rPr>
                                <m:t>(</m:t>
                              </m:r>
                              <m:r>
                                <a:rPr lang="en-US" sz="4400" b="1" i="1">
                                  <a:latin typeface="Cambria Math"/>
                                </a:rPr>
                                <m:t>𝐥</m:t>
                              </m:r>
                              <m:r>
                                <a:rPr lang="en-US" sz="4400" b="1">
                                  <a:latin typeface="Cambria Math"/>
                                </a:rPr>
                                <m:t>)</m:t>
                              </m:r>
                            </m:e>
                          </m:mr>
                        </m:m>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11619010" y="10642170"/>
                <a:ext cx="11317190" cy="1400192"/>
              </a:xfrm>
              <a:prstGeom prst="rect">
                <a:avLst/>
              </a:prstGeom>
              <a:blipFill rotWithShape="1">
                <a:blip r:embed="rId3"/>
                <a:stretch>
                  <a:fillRect r="-108"/>
                </a:stretch>
              </a:blipFill>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525842F8-2529-42F4-AFFF-94EC743157CB}"/>
              </a:ext>
            </a:extLst>
          </p:cNvPr>
          <p:cNvGrpSpPr/>
          <p:nvPr/>
        </p:nvGrpSpPr>
        <p:grpSpPr>
          <a:xfrm>
            <a:off x="569418" y="2362200"/>
            <a:ext cx="18591531" cy="830901"/>
            <a:chOff x="775781" y="1892299"/>
            <a:chExt cx="18594894" cy="830900"/>
          </a:xfrm>
        </p:grpSpPr>
        <p:sp>
          <p:nvSpPr>
            <p:cNvPr id="47" name="Rounded Rectangle 2">
              <a:extLst>
                <a:ext uri="{FF2B5EF4-FFF2-40B4-BE49-F238E27FC236}">
                  <a16:creationId xmlns:a16="http://schemas.microsoft.com/office/drawing/2014/main" id="{6FAA91CA-576C-40A9-BB38-C7014ED56DB1}"/>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DB92781-8868-43C5-8D7B-CC23B4733D9A}"/>
                </a:ext>
              </a:extLst>
            </p:cNvPr>
            <p:cNvSpPr txBox="1"/>
            <p:nvPr/>
          </p:nvSpPr>
          <p:spPr>
            <a:xfrm>
              <a:off x="1082675" y="1922269"/>
              <a:ext cx="1101783"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V.2</a:t>
              </a:r>
            </a:p>
          </p:txBody>
        </p:sp>
        <p:sp>
          <p:nvSpPr>
            <p:cNvPr id="49" name="TextBox 48">
              <a:extLst>
                <a:ext uri="{FF2B5EF4-FFF2-40B4-BE49-F238E27FC236}">
                  <a16:creationId xmlns:a16="http://schemas.microsoft.com/office/drawing/2014/main" id="{19ED465F-C422-404A-A53C-40DE6B6D2839}"/>
                </a:ext>
              </a:extLst>
            </p:cNvPr>
            <p:cNvSpPr txBox="1"/>
            <p:nvPr/>
          </p:nvSpPr>
          <p:spPr>
            <a:xfrm>
              <a:off x="2087561" y="1892299"/>
              <a:ext cx="17283114" cy="830900"/>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 TRẮC NGHIỆM</a:t>
              </a:r>
            </a:p>
          </p:txBody>
        </p:sp>
      </p:grpSp>
      <p:grpSp>
        <p:nvGrpSpPr>
          <p:cNvPr id="50" name="Group 49">
            <a:extLst>
              <a:ext uri="{FF2B5EF4-FFF2-40B4-BE49-F238E27FC236}">
                <a16:creationId xmlns:a16="http://schemas.microsoft.com/office/drawing/2014/main" id="{3655B700-8753-43B4-BB67-5A4AC8AD200B}"/>
              </a:ext>
            </a:extLst>
          </p:cNvPr>
          <p:cNvGrpSpPr/>
          <p:nvPr/>
        </p:nvGrpSpPr>
        <p:grpSpPr>
          <a:xfrm>
            <a:off x="568149" y="1495856"/>
            <a:ext cx="18591531" cy="830997"/>
            <a:chOff x="775781" y="1892299"/>
            <a:chExt cx="18594894" cy="830996"/>
          </a:xfrm>
        </p:grpSpPr>
        <p:sp>
          <p:nvSpPr>
            <p:cNvPr id="51" name="Rounded Rectangle 2">
              <a:extLst>
                <a:ext uri="{FF2B5EF4-FFF2-40B4-BE49-F238E27FC236}">
                  <a16:creationId xmlns:a16="http://schemas.microsoft.com/office/drawing/2014/main" id="{37578179-2532-4E0C-88E1-7D182F5FCEDB}"/>
                </a:ext>
              </a:extLst>
            </p:cNvPr>
            <p:cNvSpPr/>
            <p:nvPr/>
          </p:nvSpPr>
          <p:spPr>
            <a:xfrm>
              <a:off x="775781" y="1905000"/>
              <a:ext cx="129749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69104C-FC19-4D87-9BBF-9AA8B1B6F7C1}"/>
                </a:ext>
              </a:extLst>
            </p:cNvPr>
            <p:cNvSpPr txBox="1"/>
            <p:nvPr/>
          </p:nvSpPr>
          <p:spPr>
            <a:xfrm>
              <a:off x="1082675" y="1922269"/>
              <a:ext cx="742645" cy="769440"/>
            </a:xfrm>
            <a:prstGeom prst="rect">
              <a:avLst/>
            </a:prstGeom>
            <a:noFill/>
          </p:spPr>
          <p:txBody>
            <a:bodyPr wrap="none" rtlCol="0">
              <a:spAutoFit/>
            </a:bodyPr>
            <a:lstStyle/>
            <a:p>
              <a:r>
                <a:rPr lang="en-US" sz="4400" b="1" dirty="0">
                  <a:solidFill>
                    <a:schemeClr val="bg1"/>
                  </a:solidFill>
                  <a:latin typeface="Tahoma" pitchFamily="34" charset="0"/>
                  <a:ea typeface="Tahoma" pitchFamily="34" charset="0"/>
                  <a:cs typeface="Tahoma" pitchFamily="34" charset="0"/>
                </a:rPr>
                <a:t>V.</a:t>
              </a:r>
            </a:p>
          </p:txBody>
        </p:sp>
        <p:sp>
          <p:nvSpPr>
            <p:cNvPr id="54" name="TextBox 53">
              <a:extLst>
                <a:ext uri="{FF2B5EF4-FFF2-40B4-BE49-F238E27FC236}">
                  <a16:creationId xmlns:a16="http://schemas.microsoft.com/office/drawing/2014/main" id="{8A6A7A97-7DC5-4491-845A-1651DCABA2BE}"/>
                </a:ext>
              </a:extLst>
            </p:cNvPr>
            <p:cNvSpPr txBox="1"/>
            <p:nvPr/>
          </p:nvSpPr>
          <p:spPr>
            <a:xfrm>
              <a:off x="2087561" y="1892299"/>
              <a:ext cx="17283114" cy="830996"/>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 BÀI TẬP</a:t>
              </a:r>
            </a:p>
          </p:txBody>
        </p:sp>
      </p:grpSp>
      <p:sp>
        <p:nvSpPr>
          <p:cNvPr id="39" name="Rectangle 38">
            <a:extLst>
              <a:ext uri="{FF2B5EF4-FFF2-40B4-BE49-F238E27FC236}">
                <a16:creationId xmlns:a16="http://schemas.microsoft.com/office/drawing/2014/main" id="{9AA1D48D-243D-419C-894E-7AED43A8DE96}"/>
              </a:ext>
            </a:extLst>
          </p:cNvPr>
          <p:cNvSpPr/>
          <p:nvPr/>
        </p:nvSpPr>
        <p:spPr>
          <a:xfrm>
            <a:off x="1865410" y="12184559"/>
            <a:ext cx="15289080" cy="769441"/>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41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41" name="Rectangle 40">
            <a:extLst>
              <a:ext uri="{FF2B5EF4-FFF2-40B4-BE49-F238E27FC236}">
                <a16:creationId xmlns:a16="http://schemas.microsoft.com/office/drawing/2014/main" id="{8DACD3D5-C3E7-4DC6-80F1-EDB89AD9B998}"/>
              </a:ext>
            </a:extLst>
          </p:cNvPr>
          <p:cNvSpPr/>
          <p:nvPr/>
        </p:nvSpPr>
        <p:spPr>
          <a:xfrm>
            <a:off x="17021804" y="12267824"/>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C</a:t>
            </a:r>
          </a:p>
        </p:txBody>
      </p:sp>
      <p:sp>
        <p:nvSpPr>
          <p:cNvPr id="40" name="Oval 39">
            <a:extLst>
              <a:ext uri="{FF2B5EF4-FFF2-40B4-BE49-F238E27FC236}">
                <a16:creationId xmlns:a16="http://schemas.microsoft.com/office/drawing/2014/main" id="{F24D2F6E-FF4F-43AE-9BE8-09A1B3C52426}"/>
              </a:ext>
            </a:extLst>
          </p:cNvPr>
          <p:cNvSpPr/>
          <p:nvPr/>
        </p:nvSpPr>
        <p:spPr>
          <a:xfrm>
            <a:off x="13716000" y="771226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a:latin typeface="Tahoma" pitchFamily="34" charset="0"/>
                <a:ea typeface="Tahoma" pitchFamily="34" charset="0"/>
                <a:cs typeface="Tahoma" pitchFamily="34" charset="0"/>
              </a:rPr>
              <a:t>C</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1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8" grpId="0"/>
      <p:bldP spid="39" grpId="0"/>
      <p:bldP spid="41" grpId="0"/>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9803"/>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691312" y="1913523"/>
              <a:ext cx="623890"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nghĩa</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10" name="Group 9">
            <a:extLst>
              <a:ext uri="{FF2B5EF4-FFF2-40B4-BE49-F238E27FC236}">
                <a16:creationId xmlns:a16="http://schemas.microsoft.com/office/drawing/2014/main" id="{36932703-1763-4064-B914-9583D7618DAA}"/>
              </a:ext>
            </a:extLst>
          </p:cNvPr>
          <p:cNvGrpSpPr/>
          <p:nvPr/>
        </p:nvGrpSpPr>
        <p:grpSpPr>
          <a:xfrm>
            <a:off x="457200" y="3962399"/>
            <a:ext cx="22936199" cy="7611546"/>
            <a:chOff x="1076414" y="4403390"/>
            <a:chExt cx="22936199" cy="3566000"/>
          </a:xfrm>
        </p:grpSpPr>
        <p:grpSp>
          <p:nvGrpSpPr>
            <p:cNvPr id="11" name="Group 5">
              <a:extLst>
                <a:ext uri="{FF2B5EF4-FFF2-40B4-BE49-F238E27FC236}">
                  <a16:creationId xmlns:a16="http://schemas.microsoft.com/office/drawing/2014/main" id="{6D56D1F5-76A9-4D64-AA1A-F5DCABF6645E}"/>
                </a:ext>
              </a:extLst>
            </p:cNvPr>
            <p:cNvGrpSpPr/>
            <p:nvPr/>
          </p:nvGrpSpPr>
          <p:grpSpPr>
            <a:xfrm>
              <a:off x="1533269" y="4671091"/>
              <a:ext cx="22479344" cy="3298299"/>
              <a:chOff x="637542" y="1083939"/>
              <a:chExt cx="8852129" cy="1298555"/>
            </a:xfrm>
          </p:grpSpPr>
          <p:sp>
            <p:nvSpPr>
              <p:cNvPr id="28" name="Rounded Rectangle 38">
                <a:extLst>
                  <a:ext uri="{FF2B5EF4-FFF2-40B4-BE49-F238E27FC236}">
                    <a16:creationId xmlns:a16="http://schemas.microsoft.com/office/drawing/2014/main" id="{DCB191E5-449D-4AE9-A242-0F2AF19DB67B}"/>
                  </a:ext>
                </a:extLst>
              </p:cNvPr>
              <p:cNvSpPr/>
              <p:nvPr/>
            </p:nvSpPr>
            <p:spPr>
              <a:xfrm>
                <a:off x="637542" y="1083939"/>
                <a:ext cx="8852129" cy="1298555"/>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29" name="TextBox 28">
                <a:extLst>
                  <a:ext uri="{FF2B5EF4-FFF2-40B4-BE49-F238E27FC236}">
                    <a16:creationId xmlns:a16="http://schemas.microsoft.com/office/drawing/2014/main" id="{20DA3C26-B73F-4907-A851-8F13F66F6F61}"/>
                  </a:ext>
                </a:extLst>
              </p:cNvPr>
              <p:cNvSpPr txBox="1"/>
              <p:nvPr/>
            </p:nvSpPr>
            <p:spPr>
              <a:xfrm>
                <a:off x="899399" y="1395494"/>
                <a:ext cx="7867095" cy="101266"/>
              </a:xfrm>
              <a:prstGeom prst="rect">
                <a:avLst/>
              </a:prstGeom>
              <a:noFill/>
            </p:spPr>
            <p:txBody>
              <a:bodyPr wrap="square" rtlCol="0">
                <a:spAutoFit/>
              </a:bodyPr>
              <a:lstStyle/>
              <a:p>
                <a:pPr algn="just">
                  <a:lnSpc>
                    <a:spcPts val="4000"/>
                  </a:lnSpc>
                </a:pPr>
                <a:endParaRPr lang="en-US" sz="4400" dirty="0">
                  <a:latin typeface="Tahoma" pitchFamily="34" charset="0"/>
                  <a:ea typeface="Tahoma" pitchFamily="34" charset="0"/>
                  <a:cs typeface="Tahoma" pitchFamily="34" charset="0"/>
                </a:endParaRPr>
              </a:p>
            </p:txBody>
          </p:sp>
        </p:grpSp>
        <p:grpSp>
          <p:nvGrpSpPr>
            <p:cNvPr id="12" name="Group 65">
              <a:extLst>
                <a:ext uri="{FF2B5EF4-FFF2-40B4-BE49-F238E27FC236}">
                  <a16:creationId xmlns:a16="http://schemas.microsoft.com/office/drawing/2014/main" id="{036F0FD6-A96D-4841-BF23-D0F057A28AC4}"/>
                </a:ext>
              </a:extLst>
            </p:cNvPr>
            <p:cNvGrpSpPr/>
            <p:nvPr/>
          </p:nvGrpSpPr>
          <p:grpSpPr>
            <a:xfrm>
              <a:off x="1076414" y="4403390"/>
              <a:ext cx="3276601" cy="572230"/>
              <a:chOff x="166396" y="8780577"/>
              <a:chExt cx="3276601" cy="572230"/>
            </a:xfrm>
          </p:grpSpPr>
          <p:sp>
            <p:nvSpPr>
              <p:cNvPr id="13" name="Freeform 20">
                <a:extLst>
                  <a:ext uri="{FF2B5EF4-FFF2-40B4-BE49-F238E27FC236}">
                    <a16:creationId xmlns:a16="http://schemas.microsoft.com/office/drawing/2014/main" id="{70A672E2-EF64-45B6-B315-D03DAC0E79D6}"/>
                  </a:ext>
                </a:extLst>
              </p:cNvPr>
              <p:cNvSpPr>
                <a:spLocks/>
              </p:cNvSpPr>
              <p:nvPr/>
            </p:nvSpPr>
            <p:spPr bwMode="auto">
              <a:xfrm>
                <a:off x="384523" y="8841483"/>
                <a:ext cx="3058474" cy="511324"/>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14" name="Group 7">
                <a:extLst>
                  <a:ext uri="{FF2B5EF4-FFF2-40B4-BE49-F238E27FC236}">
                    <a16:creationId xmlns:a16="http://schemas.microsoft.com/office/drawing/2014/main" id="{A3C37863-562E-4646-924B-FA29D0CF8B0D}"/>
                  </a:ext>
                </a:extLst>
              </p:cNvPr>
              <p:cNvGrpSpPr/>
              <p:nvPr/>
            </p:nvGrpSpPr>
            <p:grpSpPr>
              <a:xfrm>
                <a:off x="166396" y="8780577"/>
                <a:ext cx="702538" cy="572229"/>
                <a:chOff x="-145995" y="8633545"/>
                <a:chExt cx="787401" cy="641352"/>
              </a:xfrm>
            </p:grpSpPr>
            <p:sp>
              <p:nvSpPr>
                <p:cNvPr id="16" name="Freeform 45">
                  <a:extLst>
                    <a:ext uri="{FF2B5EF4-FFF2-40B4-BE49-F238E27FC236}">
                      <a16:creationId xmlns:a16="http://schemas.microsoft.com/office/drawing/2014/main" id="{DEE0864F-D8B8-4B54-BA77-CB8E4B83BC9D}"/>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7" name="Freeform 46">
                  <a:extLst>
                    <a:ext uri="{FF2B5EF4-FFF2-40B4-BE49-F238E27FC236}">
                      <a16:creationId xmlns:a16="http://schemas.microsoft.com/office/drawing/2014/main" id="{397E7482-3AF8-4DB4-823C-5A7FF60AF2DC}"/>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8" name="Freeform 47">
                  <a:extLst>
                    <a:ext uri="{FF2B5EF4-FFF2-40B4-BE49-F238E27FC236}">
                      <a16:creationId xmlns:a16="http://schemas.microsoft.com/office/drawing/2014/main" id="{ADAFF0F4-9C8B-41E6-994C-6C85A13BA4ED}"/>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19" name="Freeform 48">
                  <a:extLst>
                    <a:ext uri="{FF2B5EF4-FFF2-40B4-BE49-F238E27FC236}">
                      <a16:creationId xmlns:a16="http://schemas.microsoft.com/office/drawing/2014/main" id="{D424A6D9-DD02-4B74-8E40-4F84A16D0A20}"/>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0" name="Freeform 49">
                  <a:extLst>
                    <a:ext uri="{FF2B5EF4-FFF2-40B4-BE49-F238E27FC236}">
                      <a16:creationId xmlns:a16="http://schemas.microsoft.com/office/drawing/2014/main" id="{BE69090A-ED01-4E8F-ABFD-3D7E3BAAFC8F}"/>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1" name="Freeform 50">
                  <a:extLst>
                    <a:ext uri="{FF2B5EF4-FFF2-40B4-BE49-F238E27FC236}">
                      <a16:creationId xmlns:a16="http://schemas.microsoft.com/office/drawing/2014/main" id="{D0AB4A43-C806-4D17-8890-9B2CD29F11CF}"/>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2" name="Freeform 51">
                  <a:extLst>
                    <a:ext uri="{FF2B5EF4-FFF2-40B4-BE49-F238E27FC236}">
                      <a16:creationId xmlns:a16="http://schemas.microsoft.com/office/drawing/2014/main" id="{322508B8-BBBF-4E7A-9337-037CF5051BCA}"/>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3" name="Freeform 52">
                  <a:extLst>
                    <a:ext uri="{FF2B5EF4-FFF2-40B4-BE49-F238E27FC236}">
                      <a16:creationId xmlns:a16="http://schemas.microsoft.com/office/drawing/2014/main" id="{FA7F57B6-1F71-4172-A544-41E8689AEB8A}"/>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4" name="Rectangle 53">
                  <a:extLst>
                    <a:ext uri="{FF2B5EF4-FFF2-40B4-BE49-F238E27FC236}">
                      <a16:creationId xmlns:a16="http://schemas.microsoft.com/office/drawing/2014/main" id="{DEBCCB96-15A3-47B1-BE2B-6764605400D2}"/>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5" name="Rectangle 54">
                  <a:extLst>
                    <a:ext uri="{FF2B5EF4-FFF2-40B4-BE49-F238E27FC236}">
                      <a16:creationId xmlns:a16="http://schemas.microsoft.com/office/drawing/2014/main" id="{E09CA161-780F-4A7D-81B6-F7947CF5FB9A}"/>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6" name="Freeform 55">
                  <a:extLst>
                    <a:ext uri="{FF2B5EF4-FFF2-40B4-BE49-F238E27FC236}">
                      <a16:creationId xmlns:a16="http://schemas.microsoft.com/office/drawing/2014/main" id="{A11F6D2B-258F-4727-B093-2DEC224637A3}"/>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7" name="Freeform 56">
                  <a:extLst>
                    <a:ext uri="{FF2B5EF4-FFF2-40B4-BE49-F238E27FC236}">
                      <a16:creationId xmlns:a16="http://schemas.microsoft.com/office/drawing/2014/main" id="{21AAA1EB-A121-4CFC-98AC-BA81AF46C3F9}"/>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15" name="TextBox 14">
                <a:extLst>
                  <a:ext uri="{FF2B5EF4-FFF2-40B4-BE49-F238E27FC236}">
                    <a16:creationId xmlns:a16="http://schemas.microsoft.com/office/drawing/2014/main" id="{AA603317-D65E-42B2-8319-34E64AD64DD0}"/>
                  </a:ext>
                </a:extLst>
              </p:cNvPr>
              <p:cNvSpPr txBox="1"/>
              <p:nvPr/>
            </p:nvSpPr>
            <p:spPr>
              <a:xfrm>
                <a:off x="1004596" y="8900973"/>
                <a:ext cx="1773242" cy="326965"/>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Chú</a:t>
                </a:r>
                <a:r>
                  <a:rPr lang="en-US" sz="4400" b="1" dirty="0">
                    <a:solidFill>
                      <a:schemeClr val="bg1"/>
                    </a:solidFill>
                    <a:latin typeface="Tahoma" pitchFamily="34" charset="0"/>
                    <a:ea typeface="Tahoma" pitchFamily="34" charset="0"/>
                    <a:cs typeface="Tahoma" pitchFamily="34" charset="0"/>
                  </a:rPr>
                  <a:t> ý</a:t>
                </a:r>
              </a:p>
            </p:txBody>
          </p:sp>
        </p:grpSp>
      </p:gr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E970E58-49B6-42C5-89C7-9A459EACC893}"/>
                  </a:ext>
                </a:extLst>
              </p:cNvPr>
              <p:cNvSpPr txBox="1"/>
              <p:nvPr/>
            </p:nvSpPr>
            <p:spPr>
              <a:xfrm>
                <a:off x="1219199" y="5410200"/>
                <a:ext cx="21327268" cy="2002023"/>
              </a:xfrm>
              <a:prstGeom prst="rect">
                <a:avLst/>
              </a:prstGeom>
              <a:noFill/>
            </p:spPr>
            <p:txBody>
              <a:bodyPr wrap="square">
                <a:spAutoFit/>
              </a:bodyPr>
              <a:lstStyle/>
              <a:p>
                <a:pPr marL="450850" algn="just">
                  <a:lnSpc>
                    <a:spcPct val="150000"/>
                  </a:lnSpc>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Công thức </a:t>
                </a:r>
                <a14:m>
                  <m:oMath xmlns:m="http://schemas.openxmlformats.org/officeDocument/2006/math">
                    <m:d>
                      <m:dPr>
                        <m:ctrlPr>
                          <a:rPr lang="en-US" sz="4400" b="1" i="1">
                            <a:latin typeface="Cambria Math" panose="02040503050406030204" pitchFamily="18" charset="0"/>
                            <a:ea typeface="Calibri" panose="020F0502020204030204" pitchFamily="34"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cho phép tính được một số hạng của CSC nếu biết công sai và số hạng đứng ngay trước nó hoặc ngay sau nó</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TextBox 46">
                <a:extLst>
                  <a:ext uri="{FF2B5EF4-FFF2-40B4-BE49-F238E27FC236}">
                    <a16:creationId xmlns:a16="http://schemas.microsoft.com/office/drawing/2014/main" id="{CE970E58-49B6-42C5-89C7-9A459EACC893}"/>
                  </a:ext>
                </a:extLst>
              </p:cNvPr>
              <p:cNvSpPr txBox="1">
                <a:spLocks noRot="1" noChangeAspect="1" noMove="1" noResize="1" noEditPoints="1" noAdjustHandles="1" noChangeArrowheads="1" noChangeShapeType="1" noTextEdit="1"/>
              </p:cNvSpPr>
              <p:nvPr/>
            </p:nvSpPr>
            <p:spPr>
              <a:xfrm>
                <a:off x="1219199" y="5410200"/>
                <a:ext cx="21327268" cy="2002023"/>
              </a:xfrm>
              <a:prstGeom prst="rect">
                <a:avLst/>
              </a:prstGeom>
              <a:blipFill>
                <a:blip r:embed="rId3"/>
                <a:stretch>
                  <a:fillRect r="-1115" b="-12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AB56576-40FB-4413-9492-A357BE0A7BA4}"/>
                  </a:ext>
                </a:extLst>
              </p:cNvPr>
              <p:cNvSpPr txBox="1"/>
              <p:nvPr/>
            </p:nvSpPr>
            <p:spPr>
              <a:xfrm>
                <a:off x="1219199" y="7784931"/>
                <a:ext cx="21327268" cy="986360"/>
              </a:xfrm>
              <a:prstGeom prst="rect">
                <a:avLst/>
              </a:prstGeom>
              <a:noFill/>
            </p:spPr>
            <p:txBody>
              <a:bodyPr wrap="square">
                <a:spAutoFit/>
              </a:bodyPr>
              <a:lstStyle/>
              <a:p>
                <a:pPr marL="450850" algn="just">
                  <a:lnSpc>
                    <a:spcPct val="150000"/>
                  </a:lnSpc>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Tính được công sai nếu biết hai số hạng liên tiếp </a:t>
                </a: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TextBox 47">
                <a:extLst>
                  <a:ext uri="{FF2B5EF4-FFF2-40B4-BE49-F238E27FC236}">
                    <a16:creationId xmlns:a16="http://schemas.microsoft.com/office/drawing/2014/main" id="{0AB56576-40FB-4413-9492-A357BE0A7BA4}"/>
                  </a:ext>
                </a:extLst>
              </p:cNvPr>
              <p:cNvSpPr txBox="1">
                <a:spLocks noRot="1" noChangeAspect="1" noMove="1" noResize="1" noEditPoints="1" noAdjustHandles="1" noChangeArrowheads="1" noChangeShapeType="1" noTextEdit="1"/>
              </p:cNvSpPr>
              <p:nvPr/>
            </p:nvSpPr>
            <p:spPr>
              <a:xfrm>
                <a:off x="1219199" y="7784931"/>
                <a:ext cx="21327268" cy="986360"/>
              </a:xfrm>
              <a:prstGeom prst="rect">
                <a:avLst/>
              </a:prstGeom>
              <a:blipFill>
                <a:blip r:embed="rId4"/>
                <a:stretch>
                  <a:fillRect b="-27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7566996-BB0E-45DE-AFD9-FB104399624F}"/>
                  </a:ext>
                </a:extLst>
              </p:cNvPr>
              <p:cNvSpPr txBox="1"/>
              <p:nvPr/>
            </p:nvSpPr>
            <p:spPr>
              <a:xfrm>
                <a:off x="1219199" y="9144000"/>
                <a:ext cx="22326601" cy="2002023"/>
              </a:xfrm>
              <a:prstGeom prst="rect">
                <a:avLst/>
              </a:prstGeom>
              <a:noFill/>
            </p:spPr>
            <p:txBody>
              <a:bodyPr wrap="square">
                <a:spAutoFit/>
              </a:bodyPr>
              <a:lstStyle/>
              <a:p>
                <a:pPr marL="1022350" indent="-571500" algn="just">
                  <a:lnSpc>
                    <a:spcPct val="150000"/>
                  </a:lnSpc>
                  <a:buFontTx/>
                  <a:buChar char="-"/>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Muốn chứng minh một dãy số là cấp số cộng ta chứng minh </a:t>
                </a:r>
                <a14:m>
                  <m:oMath xmlns:m="http://schemas.openxmlformats.org/officeDocument/2006/math">
                    <m:sSub>
                      <m:sSubPr>
                        <m:ctrlPr>
                          <a:rPr lang="en-US" sz="4400" b="1" i="1">
                            <a:latin typeface="Cambria Math" panose="02040503050406030204" pitchFamily="18" charset="0"/>
                            <a:ea typeface="Calibri" panose="020F0502020204030204" pitchFamily="34"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400" b="1" i="0" dirty="0">
                  <a:solidFill>
                    <a:srgbClr val="000000"/>
                  </a:solidFill>
                  <a:latin typeface="Cambria Math" panose="02040503050406030204" pitchFamily="18" charset="0"/>
                  <a:ea typeface="Malgun Gothic" panose="020B0503020000020004" pitchFamily="34" charset="-127"/>
                  <a:cs typeface="Times New Roman" panose="02020603050405020304" pitchFamily="18" charset="0"/>
                </a:endParaRPr>
              </a:p>
              <a:p>
                <a:pPr marL="450850" algn="just">
                  <a:lnSpc>
                    <a:spcPct val="150000"/>
                  </a:lnSpc>
                </a:pP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latin typeface="Cambria Math" panose="02040503050406030204" pitchFamily="18" charset="0"/>
                            <a:ea typeface="Calibri" panose="020F0502020204030204" pitchFamily="34" charset="0"/>
                          </a:rPr>
                        </m:ctrlPr>
                      </m:sSup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ℕ</m:t>
                        </m:r>
                      </m:e>
                      <m:sup>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sup>
                    </m:sSup>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là hằng số.</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extBox 48">
                <a:extLst>
                  <a:ext uri="{FF2B5EF4-FFF2-40B4-BE49-F238E27FC236}">
                    <a16:creationId xmlns:a16="http://schemas.microsoft.com/office/drawing/2014/main" id="{87566996-BB0E-45DE-AFD9-FB104399624F}"/>
                  </a:ext>
                </a:extLst>
              </p:cNvPr>
              <p:cNvSpPr txBox="1">
                <a:spLocks noRot="1" noChangeAspect="1" noMove="1" noResize="1" noEditPoints="1" noAdjustHandles="1" noChangeArrowheads="1" noChangeShapeType="1" noTextEdit="1"/>
              </p:cNvSpPr>
              <p:nvPr/>
            </p:nvSpPr>
            <p:spPr>
              <a:xfrm>
                <a:off x="1219199" y="9144000"/>
                <a:ext cx="22326601" cy="2002023"/>
              </a:xfrm>
              <a:prstGeom prst="rect">
                <a:avLst/>
              </a:prstGeom>
              <a:blipFill>
                <a:blip r:embed="rId5"/>
                <a:stretch>
                  <a:fillRect b="-13110"/>
                </a:stretch>
              </a:blipFill>
            </p:spPr>
            <p:txBody>
              <a:bodyPr/>
              <a:lstStyle/>
              <a:p>
                <a:r>
                  <a:rPr lang="en-US">
                    <a:noFill/>
                  </a:rPr>
                  <a:t> </a:t>
                </a:r>
              </a:p>
            </p:txBody>
          </p:sp>
        </mc:Fallback>
      </mc:AlternateContent>
    </p:spTree>
    <p:extLst>
      <p:ext uri="{BB962C8B-B14F-4D97-AF65-F5344CB8AC3E}">
        <p14:creationId xmlns:p14="http://schemas.microsoft.com/office/powerpoint/2010/main" val="330477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9803"/>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691312" y="1913523"/>
              <a:ext cx="623890"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04022"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867109" y="6248400"/>
            <a:ext cx="22402800" cy="7086599"/>
            <a:chOff x="1270511" y="5936338"/>
            <a:chExt cx="22402800" cy="7086599"/>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4"/>
              <a:ext cx="22401101" cy="685811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838200" y="3810000"/>
            <a:ext cx="22431709" cy="2192751"/>
            <a:chOff x="1268078" y="4371975"/>
            <a:chExt cx="22431709" cy="2192751"/>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2176816"/>
              <a:chOff x="1268078" y="2438400"/>
              <a:chExt cx="22431709" cy="2176816"/>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2040952"/>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251532" cy="940513"/>
                <a:chOff x="1311958" y="3405486"/>
                <a:chExt cx="3251532"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243587" y="3483623"/>
                  <a:ext cx="2141933"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1</a:t>
                  </a:r>
                  <a:endParaRPr lang="en-US" sz="4400" b="1" dirty="0">
                    <a:solidFill>
                      <a:schemeClr val="bg1"/>
                    </a:solidFill>
                    <a:latin typeface="Tahoma" pitchFamily="34" charset="0"/>
                    <a:ea typeface="Tahoma" pitchFamily="34" charset="0"/>
                    <a:cs typeface="Tahoma" pitchFamily="34" charset="0"/>
                  </a:endParaRP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p:sp>
          <p:nvSpPr>
            <p:cNvPr id="128" name="TextBox 127">
              <a:extLst>
                <a:ext uri="{FF2B5EF4-FFF2-40B4-BE49-F238E27FC236}">
                  <a16:creationId xmlns:a16="http://schemas.microsoft.com/office/drawing/2014/main" id="{01166C5C-0D31-4236-81E2-2054718822A8}"/>
                </a:ext>
              </a:extLst>
            </p:cNvPr>
            <p:cNvSpPr txBox="1"/>
            <p:nvPr/>
          </p:nvSpPr>
          <p:spPr>
            <a:xfrm>
              <a:off x="5030786" y="4625906"/>
              <a:ext cx="1688749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Chứng minh rằng dãy số hữu hạn sau là một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9D752DA8-967B-4462-98A7-DB564D48474B}"/>
                    </a:ext>
                  </a:extLst>
                </p:cNvPr>
                <p:cNvSpPr txBox="1"/>
                <p:nvPr/>
              </p:nvSpPr>
              <p:spPr>
                <a:xfrm>
                  <a:off x="5716587" y="5456730"/>
                  <a:ext cx="15392400" cy="1107996"/>
                </a:xfrm>
                <a:prstGeom prst="rect">
                  <a:avLst/>
                </a:prstGeom>
                <a:noFill/>
              </p:spPr>
              <p:txBody>
                <a:bodyPr wrap="square" rtlCol="0">
                  <a:spAutoFit/>
                </a:bodyPr>
                <a:lstStyle/>
                <a:p>
                  <a:pPr marL="450850" algn="ctr">
                    <a:lnSpc>
                      <a:spcPct val="150000"/>
                    </a:lnSpc>
                  </a:pPr>
                  <a14:m>
                    <m:oMathPara xmlns:m="http://schemas.openxmlformats.org/officeDocument/2006/math">
                      <m:oMathParaPr>
                        <m:jc m:val="centerGroup"/>
                      </m:oMathParaPr>
                      <m:oMath xmlns:m="http://schemas.openxmlformats.org/officeDocument/2006/math">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𝟏𝟏</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𝟏𝟓</m:t>
                        </m:r>
                      </m:oMath>
                    </m:oMathPara>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9" name="TextBox 128">
                  <a:extLst>
                    <a:ext uri="{FF2B5EF4-FFF2-40B4-BE49-F238E27FC236}">
                      <a16:creationId xmlns:a16="http://schemas.microsoft.com/office/drawing/2014/main" id="{9D752DA8-967B-4462-98A7-DB564D48474B}"/>
                    </a:ext>
                  </a:extLst>
                </p:cNvPr>
                <p:cNvSpPr txBox="1">
                  <a:spLocks noRot="1" noChangeAspect="1" noMove="1" noResize="1" noEditPoints="1" noAdjustHandles="1" noChangeArrowheads="1" noChangeShapeType="1" noTextEdit="1"/>
                </p:cNvSpPr>
                <p:nvPr/>
              </p:nvSpPr>
              <p:spPr>
                <a:xfrm>
                  <a:off x="5716587" y="5456730"/>
                  <a:ext cx="15392400" cy="1107996"/>
                </a:xfrm>
                <a:prstGeom prst="rect">
                  <a:avLst/>
                </a:prstGeom>
                <a:blipFill>
                  <a:blip r:embed="rId3"/>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9257514" y="6492821"/>
                <a:ext cx="5868972" cy="4024692"/>
              </a:xfrm>
              <a:prstGeom prst="rect">
                <a:avLst/>
              </a:prstGeom>
              <a:noFill/>
            </p:spPr>
            <p:txBody>
              <a:bodyPr wrap="square" rtlCol="0">
                <a:spAutoFit/>
              </a:bodyPr>
              <a:lstStyle/>
              <a:p>
                <a:pPr>
                  <a:lnSpc>
                    <a:spcPct val="150000"/>
                  </a:lnSpc>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latin typeface="Cambria Math" panose="02040503050406030204" pitchFamily="18"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𝟒</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latin typeface="Cambria Math" panose="02040503050406030204" pitchFamily="18"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𝟒</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latin typeface="Cambria Math" panose="02040503050406030204" pitchFamily="18"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𝟒</m:t>
                        </m:r>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𝟏𝟓</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𝟏𝟏</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latin typeface="Cambria Math" panose="02040503050406030204" pitchFamily="18" charset="0"/>
                          </a:rPr>
                        </m:ctrlPr>
                      </m:d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𝟒</m:t>
                        </m:r>
                      </m:e>
                    </m:d>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itchFamily="34" charset="0"/>
                  <a:ea typeface="Tahoma" pitchFamily="34" charset="0"/>
                  <a:cs typeface="Tahoma"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9257514" y="6492821"/>
                <a:ext cx="5868972" cy="4024692"/>
              </a:xfrm>
              <a:prstGeom prst="rect">
                <a:avLst/>
              </a:prstGeom>
              <a:blipFill>
                <a:blip r:embed="rId4"/>
                <a:stretch>
                  <a:fillRect l="-42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3158410" y="10657159"/>
                <a:ext cx="21652041" cy="1993366"/>
              </a:xfrm>
              <a:prstGeom prst="rect">
                <a:avLst/>
              </a:prstGeom>
              <a:noFill/>
            </p:spPr>
            <p:txBody>
              <a:bodyPr wrap="square" rtlCol="0">
                <a:spAutoFit/>
              </a:bodyPr>
              <a:lstStyle/>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Nên theo định nghĩa, dãy số </a:t>
                </a:r>
                <a14:m>
                  <m:oMath xmlns:m="http://schemas.openxmlformats.org/officeDocument/2006/math">
                    <m:r>
                      <a:rPr lang="vi-VN" sz="4400" b="1" i="0">
                        <a:latin typeface="Cambria Math" panose="02040503050406030204" pitchFamily="18" charset="0"/>
                      </a:rPr>
                      <m:t>𝟏</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𝟕</m:t>
                    </m:r>
                    <m:r>
                      <a:rPr lang="vi-VN" sz="4400" b="1" i="0">
                        <a:latin typeface="Cambria Math" panose="02040503050406030204" pitchFamily="18" charset="0"/>
                      </a:rPr>
                      <m:t>;−</m:t>
                    </m:r>
                    <m:r>
                      <a:rPr lang="vi-VN" sz="4400" b="1" i="0">
                        <a:latin typeface="Cambria Math" panose="02040503050406030204" pitchFamily="18" charset="0"/>
                      </a:rPr>
                      <m:t>𝟏𝟏</m:t>
                    </m:r>
                    <m:r>
                      <a:rPr lang="vi-VN" sz="4400" b="1" i="0">
                        <a:latin typeface="Cambria Math" panose="02040503050406030204" pitchFamily="18" charset="0"/>
                      </a:rPr>
                      <m:t>;−</m:t>
                    </m:r>
                    <m:r>
                      <a:rPr lang="vi-VN" sz="4400" b="1" i="0">
                        <a:latin typeface="Cambria Math" panose="02040503050406030204" pitchFamily="18" charset="0"/>
                      </a:rPr>
                      <m:t>𝟏𝟓</m:t>
                    </m:r>
                  </m:oMath>
                </a14:m>
                <a:r>
                  <a:rPr lang="vi-VN" sz="4400" b="1" dirty="0">
                    <a:latin typeface="Tahoma" panose="020B0604030504040204" pitchFamily="34" charset="0"/>
                    <a:ea typeface="Tahoma" panose="020B0604030504040204" pitchFamily="34" charset="0"/>
                    <a:cs typeface="Tahoma" panose="020B0604030504040204" pitchFamily="34" charset="0"/>
                  </a:rPr>
                  <a:t> là một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với công sai </a:t>
                </a:r>
                <a14:m>
                  <m:oMath xmlns:m="http://schemas.openxmlformats.org/officeDocument/2006/math">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3158410" y="10657159"/>
                <a:ext cx="21652041" cy="1993366"/>
              </a:xfrm>
              <a:prstGeom prst="rect">
                <a:avLst/>
              </a:prstGeom>
              <a:blipFill>
                <a:blip r:embed="rId5"/>
                <a:stretch>
                  <a:fillRect l="-1126" b="-13456"/>
                </a:stretch>
              </a:blipFill>
            </p:spPr>
            <p:txBody>
              <a:bodyPr/>
              <a:lstStyle/>
              <a:p>
                <a:r>
                  <a:rPr lang="en-US">
                    <a:noFill/>
                  </a:rPr>
                  <a:t> </a:t>
                </a:r>
              </a:p>
            </p:txBody>
          </p:sp>
        </mc:Fallback>
      </mc:AlternateContent>
    </p:spTree>
    <p:extLst>
      <p:ext uri="{BB962C8B-B14F-4D97-AF65-F5344CB8AC3E}">
        <p14:creationId xmlns:p14="http://schemas.microsoft.com/office/powerpoint/2010/main" val="5129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left)">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wipe(up)">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60">
                                            <p:txEl>
                                              <p:pRg st="1" end="1"/>
                                            </p:txEl>
                                          </p:spTgt>
                                        </p:tgtEl>
                                        <p:attrNameLst>
                                          <p:attrName>style.visibility</p:attrName>
                                        </p:attrNameLst>
                                      </p:cBhvr>
                                      <p:to>
                                        <p:strVal val="visible"/>
                                      </p:to>
                                    </p:set>
                                    <p:animEffect transition="in" filter="wipe(up)">
                                      <p:cBhvr>
                                        <p:cTn id="27" dur="500"/>
                                        <p:tgtEl>
                                          <p:spTgt spid="16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0">
                                            <p:txEl>
                                              <p:pRg st="2" end="2"/>
                                            </p:txEl>
                                          </p:spTgt>
                                        </p:tgtEl>
                                        <p:attrNameLst>
                                          <p:attrName>style.visibility</p:attrName>
                                        </p:attrNameLst>
                                      </p:cBhvr>
                                      <p:to>
                                        <p:strVal val="visible"/>
                                      </p:to>
                                    </p:set>
                                    <p:animEffect transition="in" filter="wipe(up)">
                                      <p:cBhvr>
                                        <p:cTn id="32" dur="500"/>
                                        <p:tgtEl>
                                          <p:spTgt spid="16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0">
                                            <p:txEl>
                                              <p:pRg st="3" end="3"/>
                                            </p:txEl>
                                          </p:spTgt>
                                        </p:tgtEl>
                                        <p:attrNameLst>
                                          <p:attrName>style.visibility</p:attrName>
                                        </p:attrNameLst>
                                      </p:cBhvr>
                                      <p:to>
                                        <p:strVal val="visible"/>
                                      </p:to>
                                    </p:set>
                                    <p:animEffect transition="in" filter="wipe(up)">
                                      <p:cBhvr>
                                        <p:cTn id="37" dur="500"/>
                                        <p:tgtEl>
                                          <p:spTgt spid="16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61">
                                            <p:txEl>
                                              <p:pRg st="0" end="0"/>
                                            </p:txEl>
                                          </p:spTgt>
                                        </p:tgtEl>
                                        <p:attrNameLst>
                                          <p:attrName>style.visibility</p:attrName>
                                        </p:attrNameLst>
                                      </p:cBhvr>
                                      <p:to>
                                        <p:strVal val="visible"/>
                                      </p:to>
                                    </p:set>
                                    <p:animEffect transition="in" filter="wipe(up)">
                                      <p:cBhvr>
                                        <p:cTn id="42" dur="500"/>
                                        <p:tgtEl>
                                          <p:spTgt spid="16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1">
                                            <p:txEl>
                                              <p:pRg st="1" end="1"/>
                                            </p:txEl>
                                          </p:spTgt>
                                        </p:tgtEl>
                                        <p:attrNameLst>
                                          <p:attrName>style.visibility</p:attrName>
                                        </p:attrNameLst>
                                      </p:cBhvr>
                                      <p:to>
                                        <p:strVal val="visible"/>
                                      </p:to>
                                    </p:set>
                                    <p:animEffect transition="in" filter="wipe(up)">
                                      <p:cBhvr>
                                        <p:cTn id="47" dur="500"/>
                                        <p:tgtEl>
                                          <p:spTgt spid="1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9803"/>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777875" y="1913523"/>
              <a:ext cx="450764"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992187" y="2795826"/>
              <a:ext cx="54374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119" name="Group 118">
            <a:extLst>
              <a:ext uri="{FF2B5EF4-FFF2-40B4-BE49-F238E27FC236}">
                <a16:creationId xmlns:a16="http://schemas.microsoft.com/office/drawing/2014/main" id="{605116F0-02BC-432A-90EA-DD1D20DCB12D}"/>
              </a:ext>
            </a:extLst>
          </p:cNvPr>
          <p:cNvGrpSpPr/>
          <p:nvPr/>
        </p:nvGrpSpPr>
        <p:grpSpPr>
          <a:xfrm>
            <a:off x="914400" y="7262724"/>
            <a:ext cx="23088600" cy="6268987"/>
            <a:chOff x="1270511" y="5936338"/>
            <a:chExt cx="23088600" cy="6268987"/>
          </a:xfrm>
        </p:grpSpPr>
        <p:sp>
          <p:nvSpPr>
            <p:cNvPr id="120" name="Rounded Rectangle 103">
              <a:extLst>
                <a:ext uri="{FF2B5EF4-FFF2-40B4-BE49-F238E27FC236}">
                  <a16:creationId xmlns:a16="http://schemas.microsoft.com/office/drawing/2014/main" id="{85D19223-066F-4587-AC6C-796B7CBD4E0C}"/>
                </a:ext>
              </a:extLst>
            </p:cNvPr>
            <p:cNvSpPr/>
            <p:nvPr/>
          </p:nvSpPr>
          <p:spPr>
            <a:xfrm>
              <a:off x="1272210" y="6164824"/>
              <a:ext cx="23086901" cy="6040501"/>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4">
              <a:extLst>
                <a:ext uri="{FF2B5EF4-FFF2-40B4-BE49-F238E27FC236}">
                  <a16:creationId xmlns:a16="http://schemas.microsoft.com/office/drawing/2014/main" id="{555155CC-4DBF-4897-848E-B5DA58BB59C6}"/>
                </a:ext>
              </a:extLst>
            </p:cNvPr>
            <p:cNvGrpSpPr/>
            <p:nvPr/>
          </p:nvGrpSpPr>
          <p:grpSpPr>
            <a:xfrm>
              <a:off x="1270511" y="5936338"/>
              <a:ext cx="3568119" cy="845462"/>
              <a:chOff x="1224541" y="6305967"/>
              <a:chExt cx="3568119" cy="845462"/>
            </a:xfrm>
          </p:grpSpPr>
          <p:sp>
            <p:nvSpPr>
              <p:cNvPr id="122" name="Freeform 20">
                <a:extLst>
                  <a:ext uri="{FF2B5EF4-FFF2-40B4-BE49-F238E27FC236}">
                    <a16:creationId xmlns:a16="http://schemas.microsoft.com/office/drawing/2014/main" id="{21A0E9B0-C246-4CDE-A07F-EF8BE5394481}"/>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3" name="TextBox 122">
                <a:extLst>
                  <a:ext uri="{FF2B5EF4-FFF2-40B4-BE49-F238E27FC236}">
                    <a16:creationId xmlns:a16="http://schemas.microsoft.com/office/drawing/2014/main" id="{1B4AF1D5-D3CA-4EDF-ABA6-FA2E47B7FCAD}"/>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124" name="Round Diagonal Corner Rectangle 107">
                <a:extLst>
                  <a:ext uri="{FF2B5EF4-FFF2-40B4-BE49-F238E27FC236}">
                    <a16:creationId xmlns:a16="http://schemas.microsoft.com/office/drawing/2014/main" id="{4109EDAF-9003-46D6-B09F-7D8A7C08D0D5}"/>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5">
                <a:extLst>
                  <a:ext uri="{FF2B5EF4-FFF2-40B4-BE49-F238E27FC236}">
                    <a16:creationId xmlns:a16="http://schemas.microsoft.com/office/drawing/2014/main" id="{BBA1C390-B634-464A-8C64-D08D4E5277B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125">
            <a:extLst>
              <a:ext uri="{FF2B5EF4-FFF2-40B4-BE49-F238E27FC236}">
                <a16:creationId xmlns:a16="http://schemas.microsoft.com/office/drawing/2014/main" id="{92CF0ACA-4D10-4A41-96B4-2FBAD84CD43B}"/>
              </a:ext>
            </a:extLst>
          </p:cNvPr>
          <p:cNvGrpSpPr/>
          <p:nvPr/>
        </p:nvGrpSpPr>
        <p:grpSpPr>
          <a:xfrm>
            <a:off x="838200" y="3810000"/>
            <a:ext cx="23086901" cy="3452724"/>
            <a:chOff x="1268078" y="4371975"/>
            <a:chExt cx="22431709" cy="3452724"/>
          </a:xfrm>
        </p:grpSpPr>
        <p:grpSp>
          <p:nvGrpSpPr>
            <p:cNvPr id="127" name="Group 126">
              <a:extLst>
                <a:ext uri="{FF2B5EF4-FFF2-40B4-BE49-F238E27FC236}">
                  <a16:creationId xmlns:a16="http://schemas.microsoft.com/office/drawing/2014/main" id="{09828717-F49D-4138-BEA4-61498A834AF4}"/>
                </a:ext>
              </a:extLst>
            </p:cNvPr>
            <p:cNvGrpSpPr/>
            <p:nvPr/>
          </p:nvGrpSpPr>
          <p:grpSpPr>
            <a:xfrm>
              <a:off x="1268078" y="4371975"/>
              <a:ext cx="22431709" cy="3452724"/>
              <a:chOff x="1268078" y="2438400"/>
              <a:chExt cx="22431709" cy="3452724"/>
            </a:xfrm>
          </p:grpSpPr>
          <p:sp>
            <p:nvSpPr>
              <p:cNvPr id="130" name="Rounded Rectangle 71">
                <a:extLst>
                  <a:ext uri="{FF2B5EF4-FFF2-40B4-BE49-F238E27FC236}">
                    <a16:creationId xmlns:a16="http://schemas.microsoft.com/office/drawing/2014/main" id="{64298C9B-BEE3-427E-8632-97CDBC33F11A}"/>
                  </a:ext>
                </a:extLst>
              </p:cNvPr>
              <p:cNvSpPr/>
              <p:nvPr/>
            </p:nvSpPr>
            <p:spPr>
              <a:xfrm>
                <a:off x="1272210" y="2574264"/>
                <a:ext cx="22427577" cy="3316860"/>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grpSp>
            <p:nvGrpSpPr>
              <p:cNvPr id="131" name="Group 8">
                <a:extLst>
                  <a:ext uri="{FF2B5EF4-FFF2-40B4-BE49-F238E27FC236}">
                    <a16:creationId xmlns:a16="http://schemas.microsoft.com/office/drawing/2014/main" id="{E9C54DAD-CFD6-448F-8854-EB04617E47B7}"/>
                  </a:ext>
                </a:extLst>
              </p:cNvPr>
              <p:cNvGrpSpPr/>
              <p:nvPr/>
            </p:nvGrpSpPr>
            <p:grpSpPr>
              <a:xfrm>
                <a:off x="1268078" y="2438400"/>
                <a:ext cx="3251532" cy="940513"/>
                <a:chOff x="1311958" y="3405486"/>
                <a:chExt cx="3251532" cy="940513"/>
              </a:xfrm>
            </p:grpSpPr>
            <p:sp>
              <p:nvSpPr>
                <p:cNvPr id="132" name="Freeform 20">
                  <a:extLst>
                    <a:ext uri="{FF2B5EF4-FFF2-40B4-BE49-F238E27FC236}">
                      <a16:creationId xmlns:a16="http://schemas.microsoft.com/office/drawing/2014/main" id="{225C6B4D-8258-4009-B256-EC9DB270A86A}"/>
                    </a:ext>
                  </a:extLst>
                </p:cNvPr>
                <p:cNvSpPr>
                  <a:spLocks/>
                </p:cNvSpPr>
                <p:nvPr/>
              </p:nvSpPr>
              <p:spPr bwMode="auto">
                <a:xfrm rot="5400000">
                  <a:off x="2921386" y="2671082"/>
                  <a:ext cx="793396" cy="249081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3" name="TextBox 132">
                  <a:extLst>
                    <a:ext uri="{FF2B5EF4-FFF2-40B4-BE49-F238E27FC236}">
                      <a16:creationId xmlns:a16="http://schemas.microsoft.com/office/drawing/2014/main" id="{3E160B8D-BA02-4F61-A6ED-414DF67F2CE6}"/>
                    </a:ext>
                  </a:extLst>
                </p:cNvPr>
                <p:cNvSpPr txBox="1"/>
                <p:nvPr/>
              </p:nvSpPr>
              <p:spPr>
                <a:xfrm>
                  <a:off x="2243587" y="3483623"/>
                  <a:ext cx="2141933"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r>
                    <a:rPr lang="en-US" sz="4400" b="1" dirty="0">
                      <a:solidFill>
                        <a:schemeClr val="bg1"/>
                      </a:solidFill>
                      <a:latin typeface="Tahoma" pitchFamily="34" charset="0"/>
                      <a:ea typeface="Tahoma" pitchFamily="34" charset="0"/>
                      <a:cs typeface="Tahoma" pitchFamily="34" charset="0"/>
                    </a:rPr>
                    <a:t>2</a:t>
                  </a:r>
                </a:p>
              </p:txBody>
            </p:sp>
            <p:grpSp>
              <p:nvGrpSpPr>
                <p:cNvPr id="134" name="Group 1">
                  <a:extLst>
                    <a:ext uri="{FF2B5EF4-FFF2-40B4-BE49-F238E27FC236}">
                      <a16:creationId xmlns:a16="http://schemas.microsoft.com/office/drawing/2014/main" id="{BE794F26-4ACD-42DD-948B-B551EA98FC7D}"/>
                    </a:ext>
                  </a:extLst>
                </p:cNvPr>
                <p:cNvGrpSpPr/>
                <p:nvPr/>
              </p:nvGrpSpPr>
              <p:grpSpPr>
                <a:xfrm>
                  <a:off x="1311958" y="3405486"/>
                  <a:ext cx="950173" cy="940513"/>
                  <a:chOff x="1311958" y="3405486"/>
                  <a:chExt cx="950173" cy="940513"/>
                </a:xfrm>
              </p:grpSpPr>
              <p:sp>
                <p:nvSpPr>
                  <p:cNvPr id="135" name="Rectangle 134">
                    <a:extLst>
                      <a:ext uri="{FF2B5EF4-FFF2-40B4-BE49-F238E27FC236}">
                        <a16:creationId xmlns:a16="http://schemas.microsoft.com/office/drawing/2014/main" id="{C9AD54F4-608C-47BE-BB1A-B26AC923625B}"/>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36" name="Freeform 78">
                    <a:extLst>
                      <a:ext uri="{FF2B5EF4-FFF2-40B4-BE49-F238E27FC236}">
                        <a16:creationId xmlns:a16="http://schemas.microsoft.com/office/drawing/2014/main" id="{F2EF2445-02E4-487D-B196-2DCEB478BD6C}"/>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7" name="Freeform 79">
                    <a:extLst>
                      <a:ext uri="{FF2B5EF4-FFF2-40B4-BE49-F238E27FC236}">
                        <a16:creationId xmlns:a16="http://schemas.microsoft.com/office/drawing/2014/main" id="{037BFFDB-B0AB-40C6-9C17-9EB5361945C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8" name="Freeform 80">
                    <a:extLst>
                      <a:ext uri="{FF2B5EF4-FFF2-40B4-BE49-F238E27FC236}">
                        <a16:creationId xmlns:a16="http://schemas.microsoft.com/office/drawing/2014/main" id="{7BEDB67B-7411-4112-A905-AE1B33A2CFA5}"/>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39" name="Freeform 81">
                    <a:extLst>
                      <a:ext uri="{FF2B5EF4-FFF2-40B4-BE49-F238E27FC236}">
                        <a16:creationId xmlns:a16="http://schemas.microsoft.com/office/drawing/2014/main" id="{E088A028-7160-4D82-8CBF-A67BE91AB67E}"/>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0" name="Freeform 82">
                    <a:extLst>
                      <a:ext uri="{FF2B5EF4-FFF2-40B4-BE49-F238E27FC236}">
                        <a16:creationId xmlns:a16="http://schemas.microsoft.com/office/drawing/2014/main" id="{02F0BE72-39F8-4AD7-8896-A3E5BA6CA8ED}"/>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1" name="Freeform 83">
                    <a:extLst>
                      <a:ext uri="{FF2B5EF4-FFF2-40B4-BE49-F238E27FC236}">
                        <a16:creationId xmlns:a16="http://schemas.microsoft.com/office/drawing/2014/main" id="{11A6E9E4-6B6C-4DE2-AAA1-EBF6FFE6E5E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2" name="Freeform 84">
                    <a:extLst>
                      <a:ext uri="{FF2B5EF4-FFF2-40B4-BE49-F238E27FC236}">
                        <a16:creationId xmlns:a16="http://schemas.microsoft.com/office/drawing/2014/main" id="{5597C269-FF87-4F97-BC5F-B7F5D39FC64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3" name="Freeform 85">
                    <a:extLst>
                      <a:ext uri="{FF2B5EF4-FFF2-40B4-BE49-F238E27FC236}">
                        <a16:creationId xmlns:a16="http://schemas.microsoft.com/office/drawing/2014/main" id="{E56462C6-0315-4A9F-B312-88821265E937}"/>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4" name="Freeform 86">
                    <a:extLst>
                      <a:ext uri="{FF2B5EF4-FFF2-40B4-BE49-F238E27FC236}">
                        <a16:creationId xmlns:a16="http://schemas.microsoft.com/office/drawing/2014/main" id="{B31320D3-B129-449A-8EBE-1637A98E1818}"/>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5" name="Freeform 87">
                    <a:extLst>
                      <a:ext uri="{FF2B5EF4-FFF2-40B4-BE49-F238E27FC236}">
                        <a16:creationId xmlns:a16="http://schemas.microsoft.com/office/drawing/2014/main" id="{20F8489B-DEF7-4E4F-B16C-5CD735E17A95}"/>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6" name="Freeform 88">
                    <a:extLst>
                      <a:ext uri="{FF2B5EF4-FFF2-40B4-BE49-F238E27FC236}">
                        <a16:creationId xmlns:a16="http://schemas.microsoft.com/office/drawing/2014/main" id="{CDB49733-D5E2-43DE-AA2E-32EA50710D3E}"/>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7" name="Freeform 89">
                    <a:extLst>
                      <a:ext uri="{FF2B5EF4-FFF2-40B4-BE49-F238E27FC236}">
                        <a16:creationId xmlns:a16="http://schemas.microsoft.com/office/drawing/2014/main" id="{22CDBEFC-4761-48A1-A30A-2446A5F489A7}"/>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8" name="Freeform 90">
                    <a:extLst>
                      <a:ext uri="{FF2B5EF4-FFF2-40B4-BE49-F238E27FC236}">
                        <a16:creationId xmlns:a16="http://schemas.microsoft.com/office/drawing/2014/main" id="{E6AB4AAA-E12F-4B23-BA6F-F7DCF82D4BA8}"/>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49" name="Freeform 91">
                    <a:extLst>
                      <a:ext uri="{FF2B5EF4-FFF2-40B4-BE49-F238E27FC236}">
                        <a16:creationId xmlns:a16="http://schemas.microsoft.com/office/drawing/2014/main" id="{D544B443-F638-46E8-B859-F81A024F5EE8}"/>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0" name="Freeform 92">
                    <a:extLst>
                      <a:ext uri="{FF2B5EF4-FFF2-40B4-BE49-F238E27FC236}">
                        <a16:creationId xmlns:a16="http://schemas.microsoft.com/office/drawing/2014/main" id="{23D0D939-B6EA-439E-89B4-D126557462FA}"/>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1" name="Freeform 93">
                    <a:extLst>
                      <a:ext uri="{FF2B5EF4-FFF2-40B4-BE49-F238E27FC236}">
                        <a16:creationId xmlns:a16="http://schemas.microsoft.com/office/drawing/2014/main" id="{193635FF-6C66-4D6E-B4C2-44A0116CABC8}"/>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2" name="Freeform 94">
                    <a:extLst>
                      <a:ext uri="{FF2B5EF4-FFF2-40B4-BE49-F238E27FC236}">
                        <a16:creationId xmlns:a16="http://schemas.microsoft.com/office/drawing/2014/main" id="{2A3CA13E-50AA-40A6-A174-682FFD9784B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3" name="Freeform 95">
                    <a:extLst>
                      <a:ext uri="{FF2B5EF4-FFF2-40B4-BE49-F238E27FC236}">
                        <a16:creationId xmlns:a16="http://schemas.microsoft.com/office/drawing/2014/main" id="{D09E8D6D-225D-4915-A1AB-2909E1EAF6E3}"/>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4" name="Freeform 96">
                    <a:extLst>
                      <a:ext uri="{FF2B5EF4-FFF2-40B4-BE49-F238E27FC236}">
                        <a16:creationId xmlns:a16="http://schemas.microsoft.com/office/drawing/2014/main" id="{EECD450C-5ECF-4620-926D-922B256265E2}"/>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5" name="Freeform 97">
                    <a:extLst>
                      <a:ext uri="{FF2B5EF4-FFF2-40B4-BE49-F238E27FC236}">
                        <a16:creationId xmlns:a16="http://schemas.microsoft.com/office/drawing/2014/main" id="{94D8FBE1-07EA-4EEF-AF05-16285F87FA64}"/>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6" name="Freeform 98">
                    <a:extLst>
                      <a:ext uri="{FF2B5EF4-FFF2-40B4-BE49-F238E27FC236}">
                        <a16:creationId xmlns:a16="http://schemas.microsoft.com/office/drawing/2014/main" id="{CEA8591E-B85E-4FA2-B959-1519BED6DB50}"/>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7" name="Freeform 99">
                    <a:extLst>
                      <a:ext uri="{FF2B5EF4-FFF2-40B4-BE49-F238E27FC236}">
                        <a16:creationId xmlns:a16="http://schemas.microsoft.com/office/drawing/2014/main" id="{7A961456-D484-47E3-9D97-73A9A7B05DD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8" name="Freeform 100">
                    <a:extLst>
                      <a:ext uri="{FF2B5EF4-FFF2-40B4-BE49-F238E27FC236}">
                        <a16:creationId xmlns:a16="http://schemas.microsoft.com/office/drawing/2014/main" id="{187B79CA-78B0-42A3-A556-1C96C614EC4B}"/>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59" name="Freeform 101">
                    <a:extLst>
                      <a:ext uri="{FF2B5EF4-FFF2-40B4-BE49-F238E27FC236}">
                        <a16:creationId xmlns:a16="http://schemas.microsoft.com/office/drawing/2014/main" id="{C51CF48D-8E6A-4519-928E-65DB15FF2F2F}"/>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01166C5C-0D31-4236-81E2-2054718822A8}"/>
                    </a:ext>
                  </a:extLst>
                </p:cNvPr>
                <p:cNvSpPr txBox="1"/>
                <p:nvPr/>
              </p:nvSpPr>
              <p:spPr>
                <a:xfrm>
                  <a:off x="7592678" y="4676775"/>
                  <a:ext cx="11238355" cy="3001271"/>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CSC</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rPr>
                          </m:ctrlPr>
                        </m:dPr>
                        <m:e>
                          <m:sSub>
                            <m:sSubPr>
                              <m:ctrlPr>
                                <a:rPr lang="en-US" sz="4400" b="1" i="1">
                                  <a:effectLst/>
                                  <a:latin typeface="Cambria Math" panose="020405030504060302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
                        <m:sSubPr>
                          <m:ctrlPr>
                            <a:rPr lang="en-US" sz="4400" b="1" i="1">
                              <a:effectLst/>
                              <a:latin typeface="Cambria Math" panose="020405030504060302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4400" b="1" i="0" u="none" strike="noStrike" spc="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742950" indent="-742950">
                    <a:lnSpc>
                      <a:spcPct val="150000"/>
                    </a:lnSpc>
                    <a:buAutoNum type="alphaLcParenR"/>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Viết </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6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hạng</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u="none" strike="noStrike" spc="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của </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CSC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đ</a:t>
                  </a: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ó</a:t>
                  </a:r>
                  <a:r>
                    <a:rPr lang="en-US"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p>
                  <a:pPr marL="742950" indent="-742950">
                    <a:lnSpc>
                      <a:spcPct val="150000"/>
                    </a:lnSpc>
                    <a:buAutoNum type="alphaLcParenR"/>
                  </a:pP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hạng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100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CSC?</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01166C5C-0D31-4236-81E2-2054718822A8}"/>
                    </a:ext>
                  </a:extLst>
                </p:cNvPr>
                <p:cNvSpPr txBox="1">
                  <a:spLocks noRot="1" noChangeAspect="1" noMove="1" noResize="1" noEditPoints="1" noAdjustHandles="1" noChangeArrowheads="1" noChangeShapeType="1" noTextEdit="1"/>
                </p:cNvSpPr>
                <p:nvPr/>
              </p:nvSpPr>
              <p:spPr>
                <a:xfrm>
                  <a:off x="7592678" y="4676775"/>
                  <a:ext cx="11238355" cy="3001271"/>
                </a:xfrm>
                <a:prstGeom prst="rect">
                  <a:avLst/>
                </a:prstGeom>
                <a:blipFill>
                  <a:blip r:embed="rId3"/>
                  <a:stretch>
                    <a:fillRect l="-2160" b="-894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60" name="TextBox 159">
                <a:extLst>
                  <a:ext uri="{FF2B5EF4-FFF2-40B4-BE49-F238E27FC236}">
                    <a16:creationId xmlns:a16="http://schemas.microsoft.com/office/drawing/2014/main" id="{F07899DC-FF1C-4140-87CF-1EE4D9BC827D}"/>
                  </a:ext>
                </a:extLst>
              </p:cNvPr>
              <p:cNvSpPr txBox="1"/>
              <p:nvPr/>
            </p:nvSpPr>
            <p:spPr>
              <a:xfrm>
                <a:off x="1081380" y="7281481"/>
                <a:ext cx="13189583" cy="3009029"/>
              </a:xfrm>
              <a:prstGeom prst="rect">
                <a:avLst/>
              </a:prstGeom>
              <a:noFill/>
            </p:spPr>
            <p:txBody>
              <a:bodyPr wrap="square" rtlCol="0">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 </a:t>
                </a:r>
                <a:r>
                  <a:rPr lang="vi-VN" sz="4400" b="1" dirty="0">
                    <a:latin typeface="Tahoma" panose="020B0604030504040204" pitchFamily="34" charset="0"/>
                    <a:ea typeface="Tahoma" panose="020B0604030504040204" pitchFamily="34" charset="0"/>
                    <a:cs typeface="Tahoma" panose="020B0604030504040204" pitchFamily="34" charset="0"/>
                  </a:rPr>
                  <a:t>Ta có</a:t>
                </a:r>
                <a:r>
                  <a:rPr lang="en-US" sz="4400" b="1" i="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𝟏</m:t>
                        </m:r>
                      </m:sub>
                    </m:sSub>
                    <m:r>
                      <a:rPr lang="vi-VN" sz="4400" b="1">
                        <a:latin typeface="Cambria Math" panose="02040503050406030204" pitchFamily="18" charset="0"/>
                      </a:rPr>
                      <m:t>+</m:t>
                    </m:r>
                    <m:r>
                      <a:rPr lang="vi-VN" sz="4400" b="1" i="1">
                        <a:latin typeface="Cambria Math" panose="02040503050406030204" pitchFamily="18" charset="0"/>
                      </a:rPr>
                      <m:t>𝐝</m:t>
                    </m:r>
                    <m:r>
                      <a:rPr lang="vi-VN" sz="4400" b="1">
                        <a:latin typeface="Cambria Math" panose="02040503050406030204" pitchFamily="18" charset="0"/>
                      </a:rPr>
                      <m:t>=</m:t>
                    </m:r>
                    <m:r>
                      <a:rPr lang="en-US" sz="4400" b="1" i="1" smtClean="0">
                        <a:latin typeface="Cambria Math" panose="02040503050406030204" pitchFamily="18" charset="0"/>
                      </a:rPr>
                      <m:t>𝟏</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𝟒</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𝟐</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𝟒</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𝟕</m:t>
                    </m:r>
                  </m:oMath>
                </a14:m>
                <a:r>
                  <a:rPr lang="vi-VN" sz="4400" b="1" i="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itchFamily="34" charset="0"/>
                  <a:ea typeface="Tahoma" pitchFamily="34" charset="0"/>
                  <a:cs typeface="Tahoma" pitchFamily="34" charset="0"/>
                </a:endParaRPr>
              </a:p>
            </p:txBody>
          </p:sp>
        </mc:Choice>
        <mc:Fallback>
          <p:sp>
            <p:nvSpPr>
              <p:cNvPr id="160" name="TextBox 159">
                <a:extLst>
                  <a:ext uri="{FF2B5EF4-FFF2-40B4-BE49-F238E27FC236}">
                    <a16:creationId xmlns:a16="http://schemas.microsoft.com/office/drawing/2014/main" id="{F07899DC-FF1C-4140-87CF-1EE4D9BC827D}"/>
                  </a:ext>
                </a:extLst>
              </p:cNvPr>
              <p:cNvSpPr txBox="1">
                <a:spLocks noRot="1" noChangeAspect="1" noMove="1" noResize="1" noEditPoints="1" noAdjustHandles="1" noChangeArrowheads="1" noChangeShapeType="1" noTextEdit="1"/>
              </p:cNvSpPr>
              <p:nvPr/>
            </p:nvSpPr>
            <p:spPr>
              <a:xfrm>
                <a:off x="1081380" y="7281481"/>
                <a:ext cx="13189583" cy="3009029"/>
              </a:xfrm>
              <a:prstGeom prst="rect">
                <a:avLst/>
              </a:prstGeom>
              <a:blipFill>
                <a:blip r:embed="rId4"/>
                <a:stretch>
                  <a:fillRect b="-850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1" name="TextBox 160">
                <a:extLst>
                  <a:ext uri="{FF2B5EF4-FFF2-40B4-BE49-F238E27FC236}">
                    <a16:creationId xmlns:a16="http://schemas.microsoft.com/office/drawing/2014/main" id="{B38B1A02-B8FF-4FC2-B6C3-BA0C17C4E7D6}"/>
                  </a:ext>
                </a:extLst>
              </p:cNvPr>
              <p:cNvSpPr txBox="1"/>
              <p:nvPr/>
            </p:nvSpPr>
            <p:spPr>
              <a:xfrm>
                <a:off x="914400" y="10285309"/>
                <a:ext cx="8214935" cy="3009029"/>
              </a:xfrm>
              <a:prstGeom prst="rect">
                <a:avLst/>
              </a:prstGeom>
              <a:noFill/>
            </p:spPr>
            <p:txBody>
              <a:bodyPr wrap="square" rtlCol="0">
                <a:spAutoFit/>
              </a:bodyPr>
              <a:lstStyle/>
              <a:p>
                <a:pPr>
                  <a:lnSpc>
                    <a:spcPct val="150000"/>
                  </a:lnSpc>
                </a:pPr>
                <a:r>
                  <a:rPr lang="en-US" sz="44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𝟑</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𝟕</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𝟏𝟎</m:t>
                    </m:r>
                  </m:oMath>
                </a14:m>
                <a:r>
                  <a:rPr lang="vi-VN" sz="4400" b="1" i="1" dirty="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 </m:t>
                        </m:r>
                        <m:r>
                          <a:rPr lang="en-US" sz="4400" b="1" i="1" smtClean="0">
                            <a:latin typeface="Cambria Math" panose="02040503050406030204" pitchFamily="18" charset="0"/>
                          </a:rPr>
                          <m:t> </m:t>
                        </m:r>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𝟒</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𝟏𝟎</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𝟏𝟑</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𝟔</m:t>
                        </m:r>
                      </m:sub>
                    </m:sSub>
                    <m:r>
                      <a:rPr lang="vi-VN" sz="4400" b="1">
                        <a:latin typeface="Cambria Math" panose="02040503050406030204" pitchFamily="18" charset="0"/>
                      </a:rPr>
                      <m:t>=</m:t>
                    </m:r>
                    <m:sSub>
                      <m:sSubPr>
                        <m:ctrlPr>
                          <a:rPr lang="en-US" sz="4400" b="1" i="1">
                            <a:latin typeface="Cambria Math" panose="02040503050406030204" pitchFamily="18" charset="0"/>
                          </a:rPr>
                        </m:ctrlPr>
                      </m:sSubPr>
                      <m:e>
                        <m:r>
                          <a:rPr lang="vi-VN" sz="4400" b="1" i="1">
                            <a:latin typeface="Cambria Math" panose="02040503050406030204" pitchFamily="18" charset="0"/>
                          </a:rPr>
                          <m:t>𝒖</m:t>
                        </m:r>
                      </m:e>
                      <m:sub>
                        <m:r>
                          <a:rPr lang="vi-VN" sz="4400" b="1" i="1">
                            <a:latin typeface="Cambria Math" panose="02040503050406030204" pitchFamily="18" charset="0"/>
                          </a:rPr>
                          <m:t>𝟓</m:t>
                        </m:r>
                      </m:sub>
                    </m:sSub>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𝟏𝟑</m:t>
                    </m:r>
                    <m:r>
                      <a:rPr lang="vi-VN" sz="4400" b="1">
                        <a:latin typeface="Cambria Math" panose="02040503050406030204" pitchFamily="18" charset="0"/>
                      </a:rPr>
                      <m:t>+</m:t>
                    </m:r>
                    <m:r>
                      <a:rPr lang="vi-VN" sz="4400" b="1" i="1">
                        <a:latin typeface="Cambria Math" panose="02040503050406030204" pitchFamily="18" charset="0"/>
                      </a:rPr>
                      <m:t>𝟑</m:t>
                    </m:r>
                    <m:r>
                      <a:rPr lang="vi-VN" sz="4400" b="1">
                        <a:latin typeface="Cambria Math" panose="02040503050406030204" pitchFamily="18" charset="0"/>
                      </a:rPr>
                      <m:t>=</m:t>
                    </m:r>
                    <m:r>
                      <a:rPr lang="en-US" sz="4400" b="1" i="1" smtClean="0">
                        <a:latin typeface="Cambria Math" panose="02040503050406030204" pitchFamily="18" charset="0"/>
                      </a:rPr>
                      <m:t>𝟏𝟔</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1" name="TextBox 160">
                <a:extLst>
                  <a:ext uri="{FF2B5EF4-FFF2-40B4-BE49-F238E27FC236}">
                    <a16:creationId xmlns:a16="http://schemas.microsoft.com/office/drawing/2014/main" id="{B38B1A02-B8FF-4FC2-B6C3-BA0C17C4E7D6}"/>
                  </a:ext>
                </a:extLst>
              </p:cNvPr>
              <p:cNvSpPr txBox="1">
                <a:spLocks noRot="1" noChangeAspect="1" noMove="1" noResize="1" noEditPoints="1" noAdjustHandles="1" noChangeArrowheads="1" noChangeShapeType="1" noTextEdit="1"/>
              </p:cNvSpPr>
              <p:nvPr/>
            </p:nvSpPr>
            <p:spPr>
              <a:xfrm>
                <a:off x="914400" y="10285309"/>
                <a:ext cx="8214935" cy="300902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4B693749-7578-4FA9-8B4F-FB5FB5DE64E8}"/>
                  </a:ext>
                </a:extLst>
              </p:cNvPr>
              <p:cNvSpPr txBox="1"/>
              <p:nvPr/>
            </p:nvSpPr>
            <p:spPr>
              <a:xfrm>
                <a:off x="10972803" y="7491210"/>
                <a:ext cx="12725397" cy="5032596"/>
              </a:xfrm>
              <a:prstGeom prst="rect">
                <a:avLst/>
              </a:prstGeom>
              <a:noFill/>
            </p:spPr>
            <p:txBody>
              <a:bodyPr wrap="square" rtlCol="0">
                <a:spAutoFit/>
              </a:bodyPr>
              <a:lstStyle/>
              <a:p>
                <a:pPr>
                  <a:lnSpc>
                    <a:spcPct val="150000"/>
                  </a:lnSpc>
                </a:pPr>
                <a:r>
                  <a:rPr lang="en-US" sz="4400" b="1" i="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vi-VN" sz="4400" b="1" dirty="0">
                    <a:latin typeface="Tahoma" panose="020B0604030504040204" pitchFamily="34" charset="0"/>
                    <a:ea typeface="Tahoma" panose="020B0604030504040204" pitchFamily="34" charset="0"/>
                    <a:cs typeface="Tahoma" panose="020B0604030504040204" pitchFamily="34" charset="0"/>
                  </a:rPr>
                  <a:t> của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1; </a:t>
                </a:r>
                <a14:m>
                  <m:oMath xmlns:m="http://schemas.openxmlformats.org/officeDocument/2006/math">
                    <m:r>
                      <a:rPr lang="en-US" sz="4400" b="1" i="1" smtClean="0">
                        <a:latin typeface="Cambria Math" panose="02040503050406030204" pitchFamily="18" charset="0"/>
                      </a:rPr>
                      <m:t>𝟒</m:t>
                    </m:r>
                    <m:r>
                      <a:rPr lang="vi-VN" sz="4400" b="1">
                        <a:latin typeface="Cambria Math" panose="02040503050406030204" pitchFamily="18" charset="0"/>
                      </a:rPr>
                      <m:t>;</m:t>
                    </m:r>
                    <m:r>
                      <a:rPr lang="en-US" sz="4400" b="1" i="1" smtClean="0">
                        <a:latin typeface="Cambria Math" panose="02040503050406030204" pitchFamily="18" charset="0"/>
                      </a:rPr>
                      <m:t>𝟕</m:t>
                    </m:r>
                    <m:r>
                      <a:rPr lang="vi-VN" sz="4400" b="1">
                        <a:latin typeface="Cambria Math" panose="02040503050406030204" pitchFamily="18" charset="0"/>
                      </a:rPr>
                      <m:t>;</m:t>
                    </m:r>
                    <m:r>
                      <a:rPr lang="en-US" sz="4400" b="1" i="1" smtClean="0">
                        <a:latin typeface="Cambria Math" panose="02040503050406030204" pitchFamily="18" charset="0"/>
                      </a:rPr>
                      <m:t>𝟏𝟎</m:t>
                    </m:r>
                    <m:r>
                      <a:rPr lang="vi-VN" sz="4400" b="1">
                        <a:latin typeface="Cambria Math" panose="02040503050406030204" pitchFamily="18" charset="0"/>
                      </a:rPr>
                      <m:t>;</m:t>
                    </m:r>
                    <m:r>
                      <a:rPr lang="en-US" sz="4400" b="1" i="1" smtClean="0">
                        <a:latin typeface="Cambria Math" panose="02040503050406030204" pitchFamily="18" charset="0"/>
                      </a:rPr>
                      <m:t>𝟏𝟑</m:t>
                    </m:r>
                    <m:r>
                      <a:rPr lang="vi-VN" sz="4400" b="1">
                        <a:latin typeface="Cambria Math" panose="02040503050406030204" pitchFamily="18" charset="0"/>
                      </a:rPr>
                      <m:t>;</m:t>
                    </m:r>
                    <m:r>
                      <a:rPr lang="en-US" sz="4400" b="1" i="1" smtClean="0">
                        <a:latin typeface="Cambria Math" panose="02040503050406030204" pitchFamily="18" charset="0"/>
                      </a:rPr>
                      <m:t>𝟏𝟔</m:t>
                    </m:r>
                  </m:oMath>
                </a14:m>
                <a:r>
                  <a:rPr lang="vi-VN" sz="4400" b="1" i="1" dirty="0">
                    <a:latin typeface="Tahoma" panose="020B0604030504040204" pitchFamily="34" charset="0"/>
                    <a:ea typeface="Tahoma" panose="020B0604030504040204" pitchFamily="34" charset="0"/>
                    <a:cs typeface="Tahoma" panose="020B0604030504040204" pitchFamily="34" charset="0"/>
                  </a:rPr>
                  <a:t>.</a:t>
                </a:r>
                <a:endParaRPr lang="en-US" sz="4400" b="1"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b) </a:t>
                </a: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en-US" sz="4400" b="1"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𝟏𝟎𝟎</m:t>
                        </m:r>
                      </m:sub>
                    </m:sSub>
                    <m:r>
                      <a:rPr lang="en-US" sz="4400" b="1" i="1" smtClean="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m:ctrlPr>
                      </m:sSubPr>
                      <m:e>
                        <m:r>
                          <a:rPr lang="vi-VN" sz="4400" b="1" i="1"/>
                          <m:t>𝑺</m:t>
                        </m:r>
                      </m:e>
                      <m:sub>
                        <m:r>
                          <a:rPr lang="vi-VN" sz="4400" b="1" i="1"/>
                          <m:t>𝟏𝟎𝟎</m:t>
                        </m:r>
                      </m:sub>
                    </m:sSub>
                    <m:r>
                      <a:rPr lang="vi-VN" sz="4400" b="1"/>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4B693749-7578-4FA9-8B4F-FB5FB5DE64E8}"/>
                  </a:ext>
                </a:extLst>
              </p:cNvPr>
              <p:cNvSpPr txBox="1">
                <a:spLocks noRot="1" noChangeAspect="1" noMove="1" noResize="1" noEditPoints="1" noAdjustHandles="1" noChangeArrowheads="1" noChangeShapeType="1" noTextEdit="1"/>
              </p:cNvSpPr>
              <p:nvPr/>
            </p:nvSpPr>
            <p:spPr>
              <a:xfrm>
                <a:off x="10972803" y="7491210"/>
                <a:ext cx="12725397" cy="5032596"/>
              </a:xfrm>
              <a:prstGeom prst="rect">
                <a:avLst/>
              </a:prstGeom>
              <a:blipFill>
                <a:blip r:embed="rId6"/>
                <a:stretch>
                  <a:fillRect l="-1916"/>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E3D7E4E9-5F69-4A8E-84E7-A2D5EA0CBDEE}"/>
              </a:ext>
            </a:extLst>
          </p:cNvPr>
          <p:cNvCxnSpPr/>
          <p:nvPr/>
        </p:nvCxnSpPr>
        <p:spPr>
          <a:xfrm>
            <a:off x="10744200" y="7544556"/>
            <a:ext cx="0" cy="57922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wipe(left)">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wipe(left)">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Effect transition="in" filter="wipe(left)">
                                      <p:cBhvr>
                                        <p:cTn id="22" dur="500"/>
                                        <p:tgtEl>
                                          <p:spTgt spid="16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0">
                                            <p:txEl>
                                              <p:pRg st="1" end="1"/>
                                            </p:txEl>
                                          </p:spTgt>
                                        </p:tgtEl>
                                        <p:attrNameLst>
                                          <p:attrName>style.visibility</p:attrName>
                                        </p:attrNameLst>
                                      </p:cBhvr>
                                      <p:to>
                                        <p:strVal val="visible"/>
                                      </p:to>
                                    </p:set>
                                    <p:animEffect transition="in" filter="wipe(left)">
                                      <p:cBhvr>
                                        <p:cTn id="27" dur="500"/>
                                        <p:tgtEl>
                                          <p:spTgt spid="16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0">
                                            <p:txEl>
                                              <p:pRg st="2" end="2"/>
                                            </p:txEl>
                                          </p:spTgt>
                                        </p:tgtEl>
                                        <p:attrNameLst>
                                          <p:attrName>style.visibility</p:attrName>
                                        </p:attrNameLst>
                                      </p:cBhvr>
                                      <p:to>
                                        <p:strVal val="visible"/>
                                      </p:to>
                                    </p:set>
                                    <p:animEffect transition="in" filter="wipe(left)">
                                      <p:cBhvr>
                                        <p:cTn id="32" dur="500"/>
                                        <p:tgtEl>
                                          <p:spTgt spid="16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1">
                                            <p:txEl>
                                              <p:pRg st="0" end="0"/>
                                            </p:txEl>
                                          </p:spTgt>
                                        </p:tgtEl>
                                        <p:attrNameLst>
                                          <p:attrName>style.visibility</p:attrName>
                                        </p:attrNameLst>
                                      </p:cBhvr>
                                      <p:to>
                                        <p:strVal val="visible"/>
                                      </p:to>
                                    </p:set>
                                    <p:animEffect transition="in" filter="wipe(left)">
                                      <p:cBhvr>
                                        <p:cTn id="37" dur="500"/>
                                        <p:tgtEl>
                                          <p:spTgt spid="16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1">
                                            <p:txEl>
                                              <p:pRg st="1" end="1"/>
                                            </p:txEl>
                                          </p:spTgt>
                                        </p:tgtEl>
                                        <p:attrNameLst>
                                          <p:attrName>style.visibility</p:attrName>
                                        </p:attrNameLst>
                                      </p:cBhvr>
                                      <p:to>
                                        <p:strVal val="visible"/>
                                      </p:to>
                                    </p:set>
                                    <p:animEffect transition="in" filter="wipe(left)">
                                      <p:cBhvr>
                                        <p:cTn id="42" dur="500"/>
                                        <p:tgtEl>
                                          <p:spTgt spid="161">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1">
                                            <p:txEl>
                                              <p:pRg st="2" end="2"/>
                                            </p:txEl>
                                          </p:spTgt>
                                        </p:tgtEl>
                                        <p:attrNameLst>
                                          <p:attrName>style.visibility</p:attrName>
                                        </p:attrNameLst>
                                      </p:cBhvr>
                                      <p:to>
                                        <p:strVal val="visible"/>
                                      </p:to>
                                    </p:set>
                                    <p:animEffect transition="in" filter="wipe(left)">
                                      <p:cBhvr>
                                        <p:cTn id="47" dur="500"/>
                                        <p:tgtEl>
                                          <p:spTgt spid="161">
                                            <p:txEl>
                                              <p:pRg st="2" end="2"/>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6">
                                            <p:txEl>
                                              <p:pRg st="0" end="0"/>
                                            </p:txEl>
                                          </p:spTgt>
                                        </p:tgtEl>
                                        <p:attrNameLst>
                                          <p:attrName>style.visibility</p:attrName>
                                        </p:attrNameLst>
                                      </p:cBhvr>
                                      <p:to>
                                        <p:strVal val="visible"/>
                                      </p:to>
                                    </p:set>
                                    <p:animEffect transition="in" filter="wipe(left)">
                                      <p:cBhvr>
                                        <p:cTn id="55" dur="500"/>
                                        <p:tgtEl>
                                          <p:spTgt spid="5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6">
                                            <p:txEl>
                                              <p:pRg st="1" end="1"/>
                                            </p:txEl>
                                          </p:spTgt>
                                        </p:tgtEl>
                                        <p:attrNameLst>
                                          <p:attrName>style.visibility</p:attrName>
                                        </p:attrNameLst>
                                      </p:cBhvr>
                                      <p:to>
                                        <p:strVal val="visible"/>
                                      </p:to>
                                    </p:set>
                                    <p:animEffect transition="in" filter="wipe(left)">
                                      <p:cBhvr>
                                        <p:cTn id="60" dur="500"/>
                                        <p:tgtEl>
                                          <p:spTgt spid="56">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6">
                                            <p:txEl>
                                              <p:pRg st="2" end="2"/>
                                            </p:txEl>
                                          </p:spTgt>
                                        </p:tgtEl>
                                        <p:attrNameLst>
                                          <p:attrName>style.visibility</p:attrName>
                                        </p:attrNameLst>
                                      </p:cBhvr>
                                      <p:to>
                                        <p:strVal val="visible"/>
                                      </p:to>
                                    </p:set>
                                    <p:animEffect transition="in" filter="wipe(left)">
                                      <p:cBhvr>
                                        <p:cTn id="65" dur="500"/>
                                        <p:tgtEl>
                                          <p:spTgt spid="56">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6">
                                            <p:txEl>
                                              <p:pRg st="3" end="3"/>
                                            </p:txEl>
                                          </p:spTgt>
                                        </p:tgtEl>
                                        <p:attrNameLst>
                                          <p:attrName>style.visibility</p:attrName>
                                        </p:attrNameLst>
                                      </p:cBhvr>
                                      <p:to>
                                        <p:strVal val="visible"/>
                                      </p:to>
                                    </p:set>
                                    <p:animEffect transition="in" filter="wipe(left)">
                                      <p:cBhvr>
                                        <p:cTn id="70" dur="500"/>
                                        <p:tgtEl>
                                          <p:spTgt spid="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build="p"/>
      <p:bldP spid="161" grpId="0" build="p"/>
      <p:bldP spid="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9803"/>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58264" y="1913523"/>
              <a:ext cx="889987"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Định</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lí</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1.</a:t>
              </a:r>
            </a:p>
          </p:txBody>
        </p:sp>
      </p:grpSp>
      <p:grpSp>
        <p:nvGrpSpPr>
          <p:cNvPr id="55" name="Group 144">
            <a:extLst>
              <a:ext uri="{FF2B5EF4-FFF2-40B4-BE49-F238E27FC236}">
                <a16:creationId xmlns:a16="http://schemas.microsoft.com/office/drawing/2014/main" id="{CE6CB1FE-EF2E-44F9-B2D3-87A965C0EE15}"/>
              </a:ext>
            </a:extLst>
          </p:cNvPr>
          <p:cNvGrpSpPr/>
          <p:nvPr/>
        </p:nvGrpSpPr>
        <p:grpSpPr>
          <a:xfrm>
            <a:off x="533400" y="4658566"/>
            <a:ext cx="21771044" cy="3190034"/>
            <a:chOff x="1076414" y="3099768"/>
            <a:chExt cx="21773564" cy="3190403"/>
          </a:xfrm>
        </p:grpSpPr>
        <p:sp>
          <p:nvSpPr>
            <p:cNvPr id="56" name="Rounded Rectangle 6">
              <a:extLst>
                <a:ext uri="{FF2B5EF4-FFF2-40B4-BE49-F238E27FC236}">
                  <a16:creationId xmlns:a16="http://schemas.microsoft.com/office/drawing/2014/main" id="{969D2203-7B66-4DD4-9336-3A2AE4BC1D2B}"/>
                </a:ext>
              </a:extLst>
            </p:cNvPr>
            <p:cNvSpPr/>
            <p:nvPr/>
          </p:nvSpPr>
          <p:spPr>
            <a:xfrm>
              <a:off x="1312551" y="3442480"/>
              <a:ext cx="21537427" cy="2847691"/>
            </a:xfrm>
            <a:prstGeom prst="roundRect">
              <a:avLst>
                <a:gd name="adj" fmla="val 5894"/>
              </a:avLst>
            </a:prstGeom>
            <a:solidFill>
              <a:schemeClr val="accent1">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5996" tIns="17998" rIns="35996" bIns="17998" rtlCol="0" anchor="ctr"/>
            <a:lstStyle/>
            <a:p>
              <a:pPr algn="ctr"/>
              <a:endParaRPr lang="en-US" sz="4600">
                <a:latin typeface="Tahoma" pitchFamily="34" charset="0"/>
                <a:ea typeface="Tahoma" pitchFamily="34" charset="0"/>
                <a:cs typeface="Tahoma" pitchFamily="34" charset="0"/>
              </a:endParaRPr>
            </a:p>
          </p:txBody>
        </p:sp>
        <p:grpSp>
          <p:nvGrpSpPr>
            <p:cNvPr id="57" name="Group 65">
              <a:extLst>
                <a:ext uri="{FF2B5EF4-FFF2-40B4-BE49-F238E27FC236}">
                  <a16:creationId xmlns:a16="http://schemas.microsoft.com/office/drawing/2014/main" id="{A6C046D0-E208-469F-9265-51693886B8A5}"/>
                </a:ext>
              </a:extLst>
            </p:cNvPr>
            <p:cNvGrpSpPr/>
            <p:nvPr/>
          </p:nvGrpSpPr>
          <p:grpSpPr>
            <a:xfrm>
              <a:off x="1076414" y="3099768"/>
              <a:ext cx="4552773" cy="806522"/>
              <a:chOff x="166396" y="8705567"/>
              <a:chExt cx="4552773" cy="806522"/>
            </a:xfrm>
          </p:grpSpPr>
          <p:sp>
            <p:nvSpPr>
              <p:cNvPr id="58" name="Freeform 20">
                <a:extLst>
                  <a:ext uri="{FF2B5EF4-FFF2-40B4-BE49-F238E27FC236}">
                    <a16:creationId xmlns:a16="http://schemas.microsoft.com/office/drawing/2014/main" id="{F4D5C0FC-14AA-4248-A2C1-FADB6C2C2181}"/>
                  </a:ext>
                </a:extLst>
              </p:cNvPr>
              <p:cNvSpPr>
                <a:spLocks/>
              </p:cNvSpPr>
              <p:nvPr/>
            </p:nvSpPr>
            <p:spPr bwMode="auto">
              <a:xfrm>
                <a:off x="384522" y="8755082"/>
                <a:ext cx="4334647" cy="757007"/>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59" name="Group 11">
                <a:extLst>
                  <a:ext uri="{FF2B5EF4-FFF2-40B4-BE49-F238E27FC236}">
                    <a16:creationId xmlns:a16="http://schemas.microsoft.com/office/drawing/2014/main" id="{42F3553B-562F-47B4-AA14-E2714905A8B2}"/>
                  </a:ext>
                </a:extLst>
              </p:cNvPr>
              <p:cNvGrpSpPr/>
              <p:nvPr/>
            </p:nvGrpSpPr>
            <p:grpSpPr>
              <a:xfrm>
                <a:off x="166396" y="8780577"/>
                <a:ext cx="702538" cy="572229"/>
                <a:chOff x="-145995" y="8633545"/>
                <a:chExt cx="787401" cy="641352"/>
              </a:xfrm>
            </p:grpSpPr>
            <p:sp>
              <p:nvSpPr>
                <p:cNvPr id="61" name="Freeform 45">
                  <a:extLst>
                    <a:ext uri="{FF2B5EF4-FFF2-40B4-BE49-F238E27FC236}">
                      <a16:creationId xmlns:a16="http://schemas.microsoft.com/office/drawing/2014/main" id="{56011D33-4AAB-4304-920E-200D57E9046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2" name="Freeform 46">
                  <a:extLst>
                    <a:ext uri="{FF2B5EF4-FFF2-40B4-BE49-F238E27FC236}">
                      <a16:creationId xmlns:a16="http://schemas.microsoft.com/office/drawing/2014/main" id="{5C652329-DFB4-4FE2-90A3-946A16B7A6A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3" name="Freeform 47">
                  <a:extLst>
                    <a:ext uri="{FF2B5EF4-FFF2-40B4-BE49-F238E27FC236}">
                      <a16:creationId xmlns:a16="http://schemas.microsoft.com/office/drawing/2014/main" id="{098B2462-1B21-4676-ADF2-0438FCA2BA7C}"/>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4" name="Freeform 48">
                  <a:extLst>
                    <a:ext uri="{FF2B5EF4-FFF2-40B4-BE49-F238E27FC236}">
                      <a16:creationId xmlns:a16="http://schemas.microsoft.com/office/drawing/2014/main" id="{D88D5054-892B-4CC8-869E-8BB4F4CA73AB}"/>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5" name="Freeform 49">
                  <a:extLst>
                    <a:ext uri="{FF2B5EF4-FFF2-40B4-BE49-F238E27FC236}">
                      <a16:creationId xmlns:a16="http://schemas.microsoft.com/office/drawing/2014/main" id="{2809ABDA-2049-4D4F-9482-2109B8D2C2FA}"/>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6" name="Freeform 50">
                  <a:extLst>
                    <a:ext uri="{FF2B5EF4-FFF2-40B4-BE49-F238E27FC236}">
                      <a16:creationId xmlns:a16="http://schemas.microsoft.com/office/drawing/2014/main" id="{F4C6CECA-9B43-4603-B0C6-9DBBFF52E88B}"/>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51">
                  <a:extLst>
                    <a:ext uri="{FF2B5EF4-FFF2-40B4-BE49-F238E27FC236}">
                      <a16:creationId xmlns:a16="http://schemas.microsoft.com/office/drawing/2014/main" id="{62F229A9-ED6F-44AF-88FF-361B033BC30D}"/>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52">
                  <a:extLst>
                    <a:ext uri="{FF2B5EF4-FFF2-40B4-BE49-F238E27FC236}">
                      <a16:creationId xmlns:a16="http://schemas.microsoft.com/office/drawing/2014/main" id="{913E1997-F287-437E-901B-9979AF1ED0DF}"/>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Rectangle 53">
                  <a:extLst>
                    <a:ext uri="{FF2B5EF4-FFF2-40B4-BE49-F238E27FC236}">
                      <a16:creationId xmlns:a16="http://schemas.microsoft.com/office/drawing/2014/main" id="{228FE7D9-CCFC-4366-A721-66A431639DB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Rectangle 54">
                  <a:extLst>
                    <a:ext uri="{FF2B5EF4-FFF2-40B4-BE49-F238E27FC236}">
                      <a16:creationId xmlns:a16="http://schemas.microsoft.com/office/drawing/2014/main" id="{FB59D9BA-2D45-4313-9D80-61425FDD796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5">
                  <a:extLst>
                    <a:ext uri="{FF2B5EF4-FFF2-40B4-BE49-F238E27FC236}">
                      <a16:creationId xmlns:a16="http://schemas.microsoft.com/office/drawing/2014/main" id="{498343FC-2331-4259-AB58-0ACFCA955E5C}"/>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6">
                  <a:extLst>
                    <a:ext uri="{FF2B5EF4-FFF2-40B4-BE49-F238E27FC236}">
                      <a16:creationId xmlns:a16="http://schemas.microsoft.com/office/drawing/2014/main" id="{40F51A64-F602-4A31-B026-0BFF9E0ED56F}"/>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9" tIns="45715" rIns="91429" bIns="45715"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0" name="TextBox 59">
                <a:extLst>
                  <a:ext uri="{FF2B5EF4-FFF2-40B4-BE49-F238E27FC236}">
                    <a16:creationId xmlns:a16="http://schemas.microsoft.com/office/drawing/2014/main" id="{4DC7D26E-84BA-4354-99CC-3AEC174E0368}"/>
                  </a:ext>
                </a:extLst>
              </p:cNvPr>
              <p:cNvSpPr txBox="1"/>
              <p:nvPr/>
            </p:nvSpPr>
            <p:spPr>
              <a:xfrm>
                <a:off x="932118" y="8705567"/>
                <a:ext cx="2541374" cy="769530"/>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Định </a:t>
                </a:r>
                <a:r>
                  <a:rPr lang="en-US" sz="4400" b="1" dirty="0" err="1">
                    <a:solidFill>
                      <a:schemeClr val="bg1"/>
                    </a:solidFill>
                    <a:latin typeface="Tahoma" pitchFamily="34" charset="0"/>
                    <a:ea typeface="Tahoma" pitchFamily="34" charset="0"/>
                    <a:cs typeface="Tahoma" pitchFamily="34" charset="0"/>
                  </a:rPr>
                  <a:t>lí</a:t>
                </a:r>
                <a:r>
                  <a:rPr lang="en-US" sz="4400" b="1" dirty="0">
                    <a:solidFill>
                      <a:schemeClr val="bg1"/>
                    </a:solidFill>
                    <a:latin typeface="Tahoma" pitchFamily="34" charset="0"/>
                    <a:ea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BCEB6C65-D3AE-4FE1-AECA-466702CF68EE}"/>
                  </a:ext>
                </a:extLst>
              </p:cNvPr>
              <p:cNvSpPr/>
              <p:nvPr/>
            </p:nvSpPr>
            <p:spPr>
              <a:xfrm>
                <a:off x="1501673" y="5475785"/>
                <a:ext cx="20615344" cy="1993366"/>
              </a:xfrm>
              <a:prstGeom prst="rect">
                <a:avLst/>
              </a:prstGeom>
            </p:spPr>
            <p:txBody>
              <a:bodyPr wrap="square">
                <a:spAutoFit/>
              </a:bodyPr>
              <a:lstStyle/>
              <a:p>
                <a:pPr marL="450850" algn="just">
                  <a:lnSpc>
                    <a:spcPct val="150000"/>
                  </a:lnSpc>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Nếu cấp số cộng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sSub>
                          <m:sSubPr>
                            <m:ctrlPr>
                              <a:rPr lang="en-US" sz="4400" b="1" i="1">
                                <a:effectLst/>
                                <a:latin typeface="Cambria Math" panose="02040503050406030204" pitchFamily="18" charset="0"/>
                                <a:ea typeface="Calibri" panose="020F0502020204030204" pitchFamily="34"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có số hạng đầu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công sai </a:t>
                </a:r>
                <a14:m>
                  <m:oMath xmlns:m="http://schemas.openxmlformats.org/officeDocument/2006/math">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𝐝</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thì số hạng tổng quát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được xác định bởi công thức: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4400" b="1" i="1">
                            <a:effectLst/>
                            <a:latin typeface="Cambria Math" panose="02040503050406030204" pitchFamily="18" charset="0"/>
                            <a:ea typeface="Calibri" panose="020F0502020204030204" pitchFamily="34"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d>
                      <m:dPr>
                        <m:ctrlPr>
                          <a:rPr lang="en-US" sz="4400" b="1" i="1">
                            <a:effectLst/>
                            <a:latin typeface="Cambria Math" panose="02040503050406030204" pitchFamily="18" charset="0"/>
                            <a:ea typeface="Calibri" panose="020F0502020204030204" pitchFamily="34" charset="0"/>
                          </a:rPr>
                        </m:ctrlPr>
                      </m:d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e>
                    </m:d>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𝐝</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rPr>
                        </m:ctrlPr>
                      </m:d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7" name="Rectangle 76">
                <a:extLst>
                  <a:ext uri="{FF2B5EF4-FFF2-40B4-BE49-F238E27FC236}">
                    <a16:creationId xmlns:a16="http://schemas.microsoft.com/office/drawing/2014/main" id="{BCEB6C65-D3AE-4FE1-AECA-466702CF68EE}"/>
                  </a:ext>
                </a:extLst>
              </p:cNvPr>
              <p:cNvSpPr>
                <a:spLocks noRot="1" noChangeAspect="1" noMove="1" noResize="1" noEditPoints="1" noAdjustHandles="1" noChangeArrowheads="1" noChangeShapeType="1" noTextEdit="1"/>
              </p:cNvSpPr>
              <p:nvPr/>
            </p:nvSpPr>
            <p:spPr>
              <a:xfrm>
                <a:off x="1501673" y="5475785"/>
                <a:ext cx="20615344" cy="1993366"/>
              </a:xfrm>
              <a:prstGeom prst="rect">
                <a:avLst/>
              </a:prstGeom>
              <a:blipFill>
                <a:blip r:embed="rId3"/>
                <a:stretch>
                  <a:fillRect r="-1212" b="-13456"/>
                </a:stretch>
              </a:blipFill>
            </p:spPr>
            <p:txBody>
              <a:bodyPr/>
              <a:lstStyle/>
              <a:p>
                <a:r>
                  <a:rPr lang="en-US">
                    <a:noFill/>
                  </a:rPr>
                  <a:t> </a:t>
                </a:r>
              </a:p>
            </p:txBody>
          </p:sp>
        </mc:Fallback>
      </mc:AlternateContent>
    </p:spTree>
    <p:extLst>
      <p:ext uri="{BB962C8B-B14F-4D97-AF65-F5344CB8AC3E}">
        <p14:creationId xmlns:p14="http://schemas.microsoft.com/office/powerpoint/2010/main" val="34465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524000"/>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58264" y="1913523"/>
              <a:ext cx="889987"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354997"/>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88" name="Group 87">
            <a:extLst>
              <a:ext uri="{FF2B5EF4-FFF2-40B4-BE49-F238E27FC236}">
                <a16:creationId xmlns:a16="http://schemas.microsoft.com/office/drawing/2014/main" id="{2052E9B8-47C7-4FC4-8C84-AB718FC12C1C}"/>
              </a:ext>
            </a:extLst>
          </p:cNvPr>
          <p:cNvGrpSpPr/>
          <p:nvPr/>
        </p:nvGrpSpPr>
        <p:grpSpPr>
          <a:xfrm>
            <a:off x="589280" y="7981160"/>
            <a:ext cx="23317200" cy="5506240"/>
            <a:chOff x="1270511" y="5936338"/>
            <a:chExt cx="23317200" cy="5506240"/>
          </a:xfrm>
        </p:grpSpPr>
        <p:sp>
          <p:nvSpPr>
            <p:cNvPr id="89" name="Rounded Rectangle 103">
              <a:extLst>
                <a:ext uri="{FF2B5EF4-FFF2-40B4-BE49-F238E27FC236}">
                  <a16:creationId xmlns:a16="http://schemas.microsoft.com/office/drawing/2014/main" id="{B2ED91A4-D081-4937-875C-D40ABA573529}"/>
                </a:ext>
              </a:extLst>
            </p:cNvPr>
            <p:cNvSpPr/>
            <p:nvPr/>
          </p:nvSpPr>
          <p:spPr>
            <a:xfrm>
              <a:off x="1272210" y="6164825"/>
              <a:ext cx="23315501" cy="5277753"/>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54">
              <a:extLst>
                <a:ext uri="{FF2B5EF4-FFF2-40B4-BE49-F238E27FC236}">
                  <a16:creationId xmlns:a16="http://schemas.microsoft.com/office/drawing/2014/main" id="{700CC72F-4229-4EF7-8211-AB34443D0FEE}"/>
                </a:ext>
              </a:extLst>
            </p:cNvPr>
            <p:cNvGrpSpPr/>
            <p:nvPr/>
          </p:nvGrpSpPr>
          <p:grpSpPr>
            <a:xfrm>
              <a:off x="1270511" y="5936338"/>
              <a:ext cx="3568119" cy="845462"/>
              <a:chOff x="1224541" y="6305967"/>
              <a:chExt cx="3568119" cy="845462"/>
            </a:xfrm>
          </p:grpSpPr>
          <p:sp>
            <p:nvSpPr>
              <p:cNvPr id="91" name="Freeform 20">
                <a:extLst>
                  <a:ext uri="{FF2B5EF4-FFF2-40B4-BE49-F238E27FC236}">
                    <a16:creationId xmlns:a16="http://schemas.microsoft.com/office/drawing/2014/main" id="{77D24713-3CA2-457F-8B08-21F5078CFC9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0A5A3FE4-AA40-4E33-953B-5D8FF1D05E37}"/>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3" name="Round Diagonal Corner Rectangle 107">
                <a:extLst>
                  <a:ext uri="{FF2B5EF4-FFF2-40B4-BE49-F238E27FC236}">
                    <a16:creationId xmlns:a16="http://schemas.microsoft.com/office/drawing/2014/main" id="{F3640C36-79A8-472C-9617-A985BF16F91B}"/>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5">
                <a:extLst>
                  <a:ext uri="{FF2B5EF4-FFF2-40B4-BE49-F238E27FC236}">
                    <a16:creationId xmlns:a16="http://schemas.microsoft.com/office/drawing/2014/main" id="{1864E243-79AC-4EC5-8D2E-199F4A33615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5" name="Group 94">
            <a:extLst>
              <a:ext uri="{FF2B5EF4-FFF2-40B4-BE49-F238E27FC236}">
                <a16:creationId xmlns:a16="http://schemas.microsoft.com/office/drawing/2014/main" id="{E7330279-1057-4110-817E-20FCC69F7649}"/>
              </a:ext>
            </a:extLst>
          </p:cNvPr>
          <p:cNvGrpSpPr/>
          <p:nvPr/>
        </p:nvGrpSpPr>
        <p:grpSpPr>
          <a:xfrm>
            <a:off x="457200" y="3276600"/>
            <a:ext cx="23469600" cy="4629895"/>
            <a:chOff x="1268078" y="4371975"/>
            <a:chExt cx="23469600" cy="4629895"/>
          </a:xfrm>
        </p:grpSpPr>
        <p:grpSp>
          <p:nvGrpSpPr>
            <p:cNvPr id="96" name="Group 95">
              <a:extLst>
                <a:ext uri="{FF2B5EF4-FFF2-40B4-BE49-F238E27FC236}">
                  <a16:creationId xmlns:a16="http://schemas.microsoft.com/office/drawing/2014/main" id="{1F1F8024-D8D2-4A3A-8DFF-91C23E546F36}"/>
                </a:ext>
              </a:extLst>
            </p:cNvPr>
            <p:cNvGrpSpPr/>
            <p:nvPr/>
          </p:nvGrpSpPr>
          <p:grpSpPr>
            <a:xfrm>
              <a:off x="1268078" y="4371975"/>
              <a:ext cx="23469600" cy="4629895"/>
              <a:chOff x="1268078" y="2438400"/>
              <a:chExt cx="23469600" cy="4629895"/>
            </a:xfrm>
          </p:grpSpPr>
          <p:sp>
            <p:nvSpPr>
              <p:cNvPr id="98" name="Rounded Rectangle 71">
                <a:extLst>
                  <a:ext uri="{FF2B5EF4-FFF2-40B4-BE49-F238E27FC236}">
                    <a16:creationId xmlns:a16="http://schemas.microsoft.com/office/drawing/2014/main" id="{3D2962D5-F82A-4F3A-8C04-9842BAD5E6B3}"/>
                  </a:ext>
                </a:extLst>
              </p:cNvPr>
              <p:cNvSpPr/>
              <p:nvPr/>
            </p:nvSpPr>
            <p:spPr>
              <a:xfrm>
                <a:off x="1272210" y="2574263"/>
                <a:ext cx="23465468" cy="4494032"/>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99" name="Group 8">
                <a:extLst>
                  <a:ext uri="{FF2B5EF4-FFF2-40B4-BE49-F238E27FC236}">
                    <a16:creationId xmlns:a16="http://schemas.microsoft.com/office/drawing/2014/main" id="{8AC10A97-3DB4-43EF-BDD9-6F822D77A545}"/>
                  </a:ext>
                </a:extLst>
              </p:cNvPr>
              <p:cNvGrpSpPr/>
              <p:nvPr/>
            </p:nvGrpSpPr>
            <p:grpSpPr>
              <a:xfrm>
                <a:off x="1268078" y="2438400"/>
                <a:ext cx="3673227" cy="940513"/>
                <a:chOff x="1311958" y="3405486"/>
                <a:chExt cx="3673227" cy="940513"/>
              </a:xfrm>
            </p:grpSpPr>
            <p:sp>
              <p:nvSpPr>
                <p:cNvPr id="100" name="Freeform 20">
                  <a:extLst>
                    <a:ext uri="{FF2B5EF4-FFF2-40B4-BE49-F238E27FC236}">
                      <a16:creationId xmlns:a16="http://schemas.microsoft.com/office/drawing/2014/main" id="{ADE13064-44F8-48BB-B9B2-C305B6CAB9BC}"/>
                    </a:ext>
                  </a:extLst>
                </p:cNvPr>
                <p:cNvSpPr>
                  <a:spLocks/>
                </p:cNvSpPr>
                <p:nvPr/>
              </p:nvSpPr>
              <p:spPr bwMode="auto">
                <a:xfrm rot="5400000">
                  <a:off x="3132233" y="2460235"/>
                  <a:ext cx="793396" cy="2912508"/>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latin typeface="Tahoma" pitchFamily="34" charset="0"/>
                    <a:ea typeface="Tahoma" pitchFamily="34" charset="0"/>
                    <a:cs typeface="Tahoma" pitchFamily="34" charset="0"/>
                  </a:endParaRPr>
                </a:p>
              </p:txBody>
            </p:sp>
            <p:sp>
              <p:nvSpPr>
                <p:cNvPr id="101" name="TextBox 100">
                  <a:extLst>
                    <a:ext uri="{FF2B5EF4-FFF2-40B4-BE49-F238E27FC236}">
                      <a16:creationId xmlns:a16="http://schemas.microsoft.com/office/drawing/2014/main" id="{B2A8E8AF-CE77-4EEA-AE46-A2D290A23D72}"/>
                    </a:ext>
                  </a:extLst>
                </p:cNvPr>
                <p:cNvSpPr txBox="1"/>
                <p:nvPr/>
              </p:nvSpPr>
              <p:spPr>
                <a:xfrm>
                  <a:off x="2667968" y="3515360"/>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02" name="Group 1">
                  <a:extLst>
                    <a:ext uri="{FF2B5EF4-FFF2-40B4-BE49-F238E27FC236}">
                      <a16:creationId xmlns:a16="http://schemas.microsoft.com/office/drawing/2014/main" id="{33A770E7-B2D3-4549-91DB-9CE64CEF40D6}"/>
                    </a:ext>
                  </a:extLst>
                </p:cNvPr>
                <p:cNvGrpSpPr/>
                <p:nvPr/>
              </p:nvGrpSpPr>
              <p:grpSpPr>
                <a:xfrm>
                  <a:off x="1311958" y="3405486"/>
                  <a:ext cx="950173" cy="940513"/>
                  <a:chOff x="1311958" y="3405486"/>
                  <a:chExt cx="950173" cy="940513"/>
                </a:xfrm>
              </p:grpSpPr>
              <p:sp>
                <p:nvSpPr>
                  <p:cNvPr id="103" name="Rectangle 102">
                    <a:extLst>
                      <a:ext uri="{FF2B5EF4-FFF2-40B4-BE49-F238E27FC236}">
                        <a16:creationId xmlns:a16="http://schemas.microsoft.com/office/drawing/2014/main" id="{72218391-8799-4312-8BDD-3BFB3E98C277}"/>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4" name="Freeform 78">
                    <a:extLst>
                      <a:ext uri="{FF2B5EF4-FFF2-40B4-BE49-F238E27FC236}">
                        <a16:creationId xmlns:a16="http://schemas.microsoft.com/office/drawing/2014/main" id="{975C3E7A-2257-4F9E-B3EA-AEB1AA47B40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5" name="Freeform 79">
                    <a:extLst>
                      <a:ext uri="{FF2B5EF4-FFF2-40B4-BE49-F238E27FC236}">
                        <a16:creationId xmlns:a16="http://schemas.microsoft.com/office/drawing/2014/main" id="{B73797DD-7AE0-46F0-8E49-1C6AEF9E9F51}"/>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6" name="Freeform 80">
                    <a:extLst>
                      <a:ext uri="{FF2B5EF4-FFF2-40B4-BE49-F238E27FC236}">
                        <a16:creationId xmlns:a16="http://schemas.microsoft.com/office/drawing/2014/main" id="{CEE08C6C-3C38-46E3-9BFE-1DB48EF1BE37}"/>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7" name="Freeform 81">
                    <a:extLst>
                      <a:ext uri="{FF2B5EF4-FFF2-40B4-BE49-F238E27FC236}">
                        <a16:creationId xmlns:a16="http://schemas.microsoft.com/office/drawing/2014/main" id="{AAF12E99-AD77-46A0-B4FF-2C215C4D4F4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8" name="Freeform 82">
                    <a:extLst>
                      <a:ext uri="{FF2B5EF4-FFF2-40B4-BE49-F238E27FC236}">
                        <a16:creationId xmlns:a16="http://schemas.microsoft.com/office/drawing/2014/main" id="{6E29073B-5FE2-4109-AE5F-CFB4787B56C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9" name="Freeform 83">
                    <a:extLst>
                      <a:ext uri="{FF2B5EF4-FFF2-40B4-BE49-F238E27FC236}">
                        <a16:creationId xmlns:a16="http://schemas.microsoft.com/office/drawing/2014/main" id="{712DB329-C70C-4419-85FA-6F379005D68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0" name="Freeform 84">
                    <a:extLst>
                      <a:ext uri="{FF2B5EF4-FFF2-40B4-BE49-F238E27FC236}">
                        <a16:creationId xmlns:a16="http://schemas.microsoft.com/office/drawing/2014/main" id="{963CDD8F-F0CF-4AFB-B443-AFF730FD865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1" name="Freeform 85">
                    <a:extLst>
                      <a:ext uri="{FF2B5EF4-FFF2-40B4-BE49-F238E27FC236}">
                        <a16:creationId xmlns:a16="http://schemas.microsoft.com/office/drawing/2014/main" id="{055B6FC4-3870-4933-B81D-833FCD82C6F5}"/>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2" name="Freeform 86">
                    <a:extLst>
                      <a:ext uri="{FF2B5EF4-FFF2-40B4-BE49-F238E27FC236}">
                        <a16:creationId xmlns:a16="http://schemas.microsoft.com/office/drawing/2014/main" id="{30ABC74D-BE6A-4928-B09D-073D70E19695}"/>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3" name="Freeform 87">
                    <a:extLst>
                      <a:ext uri="{FF2B5EF4-FFF2-40B4-BE49-F238E27FC236}">
                        <a16:creationId xmlns:a16="http://schemas.microsoft.com/office/drawing/2014/main" id="{57F84912-BA08-46F0-A00B-214D2CDA57D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4" name="Freeform 88">
                    <a:extLst>
                      <a:ext uri="{FF2B5EF4-FFF2-40B4-BE49-F238E27FC236}">
                        <a16:creationId xmlns:a16="http://schemas.microsoft.com/office/drawing/2014/main" id="{DF7FA39A-E2AE-4B07-B569-F76B85A68F3D}"/>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5" name="Freeform 89">
                    <a:extLst>
                      <a:ext uri="{FF2B5EF4-FFF2-40B4-BE49-F238E27FC236}">
                        <a16:creationId xmlns:a16="http://schemas.microsoft.com/office/drawing/2014/main" id="{475E9B9E-C5F6-4770-8282-EF2FA011B889}"/>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6" name="Freeform 90">
                    <a:extLst>
                      <a:ext uri="{FF2B5EF4-FFF2-40B4-BE49-F238E27FC236}">
                        <a16:creationId xmlns:a16="http://schemas.microsoft.com/office/drawing/2014/main" id="{44EBB775-1047-4501-9E76-E17BE7F466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7" name="Freeform 91">
                    <a:extLst>
                      <a:ext uri="{FF2B5EF4-FFF2-40B4-BE49-F238E27FC236}">
                        <a16:creationId xmlns:a16="http://schemas.microsoft.com/office/drawing/2014/main" id="{69E90A69-75F0-4C24-9F44-0ACD73318B0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8" name="Freeform 92">
                    <a:extLst>
                      <a:ext uri="{FF2B5EF4-FFF2-40B4-BE49-F238E27FC236}">
                        <a16:creationId xmlns:a16="http://schemas.microsoft.com/office/drawing/2014/main" id="{83461BAD-F6AD-45E3-A096-45758515F257}"/>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9" name="Freeform 93">
                    <a:extLst>
                      <a:ext uri="{FF2B5EF4-FFF2-40B4-BE49-F238E27FC236}">
                        <a16:creationId xmlns:a16="http://schemas.microsoft.com/office/drawing/2014/main" id="{E23EBFCD-4A31-46FB-827F-EA8B75BBB20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0" name="Freeform 94">
                    <a:extLst>
                      <a:ext uri="{FF2B5EF4-FFF2-40B4-BE49-F238E27FC236}">
                        <a16:creationId xmlns:a16="http://schemas.microsoft.com/office/drawing/2014/main" id="{D6253511-E7A8-4990-B20B-97653EC8623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1" name="Freeform 95">
                    <a:extLst>
                      <a:ext uri="{FF2B5EF4-FFF2-40B4-BE49-F238E27FC236}">
                        <a16:creationId xmlns:a16="http://schemas.microsoft.com/office/drawing/2014/main" id="{71EF6044-0C11-4CAA-970F-13073CEBD53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2" name="Freeform 96">
                    <a:extLst>
                      <a:ext uri="{FF2B5EF4-FFF2-40B4-BE49-F238E27FC236}">
                        <a16:creationId xmlns:a16="http://schemas.microsoft.com/office/drawing/2014/main" id="{813EE32D-E7D3-4BEE-ACCF-9F338D2C24E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3" name="Freeform 97">
                    <a:extLst>
                      <a:ext uri="{FF2B5EF4-FFF2-40B4-BE49-F238E27FC236}">
                        <a16:creationId xmlns:a16="http://schemas.microsoft.com/office/drawing/2014/main" id="{97ED2C96-4931-4346-8C89-DEDE346116F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4" name="Freeform 98">
                    <a:extLst>
                      <a:ext uri="{FF2B5EF4-FFF2-40B4-BE49-F238E27FC236}">
                        <a16:creationId xmlns:a16="http://schemas.microsoft.com/office/drawing/2014/main" id="{7D2E5A15-FC7E-45E4-B1D4-5BCB69745738}"/>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5" name="Freeform 99">
                    <a:extLst>
                      <a:ext uri="{FF2B5EF4-FFF2-40B4-BE49-F238E27FC236}">
                        <a16:creationId xmlns:a16="http://schemas.microsoft.com/office/drawing/2014/main" id="{03B10E5C-7057-4B42-B253-6A753F6AC72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6" name="Freeform 100">
                    <a:extLst>
                      <a:ext uri="{FF2B5EF4-FFF2-40B4-BE49-F238E27FC236}">
                        <a16:creationId xmlns:a16="http://schemas.microsoft.com/office/drawing/2014/main" id="{1FBCAF54-C6DC-4559-AC27-CE7E2EA4808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7" name="Freeform 101">
                    <a:extLst>
                      <a:ext uri="{FF2B5EF4-FFF2-40B4-BE49-F238E27FC236}">
                        <a16:creationId xmlns:a16="http://schemas.microsoft.com/office/drawing/2014/main" id="{2E52EB04-8032-451A-940E-77C5F33CC0A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A815D0C2-D3B1-4789-9716-72452619ECCC}"/>
                    </a:ext>
                  </a:extLst>
                </p:cNvPr>
                <p:cNvSpPr txBox="1"/>
                <p:nvPr/>
              </p:nvSpPr>
              <p:spPr>
                <a:xfrm>
                  <a:off x="6178033" y="4495827"/>
                  <a:ext cx="13335000" cy="769441"/>
                </a:xfrm>
                <a:prstGeom prst="rect">
                  <a:avLst/>
                </a:prstGeom>
                <a:noFill/>
              </p:spPr>
              <p:txBody>
                <a:bodyPr wrap="square" rtlCol="0">
                  <a:spAutoFit/>
                </a:bodyPr>
                <a:lstStyle/>
                <a:p>
                  <a:r>
                    <a:rPr lang="en-US" sz="4400" dirty="0">
                      <a:latin typeface="Tahoma" pitchFamily="34" charset="0"/>
                      <a:ea typeface="Tahoma" pitchFamily="34" charset="0"/>
                      <a:cs typeface="Tahoma"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sSub>
                        <m:sSubPr>
                          <m:ctrlPr>
                            <a:rPr lang="en-US" sz="4400" b="1" i="1">
                              <a:latin typeface="Cambria Math" panose="02040503050406030204" pitchFamily="18" charset="0"/>
                            </a:rPr>
                          </m:ctrlPr>
                        </m:sSubPr>
                        <m:e>
                          <m:r>
                            <a:rPr lang="en-US" sz="4400" b="1" i="0" smtClean="0">
                              <a:latin typeface="Cambria Math" panose="02040503050406030204" pitchFamily="18" charset="0"/>
                            </a:rPr>
                            <m:t> </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97" name="TextBox 96">
                  <a:extLst>
                    <a:ext uri="{FF2B5EF4-FFF2-40B4-BE49-F238E27FC236}">
                      <a16:creationId xmlns:a16="http://schemas.microsoft.com/office/drawing/2014/main" id="{A815D0C2-D3B1-4789-9716-72452619ECCC}"/>
                    </a:ext>
                  </a:extLst>
                </p:cNvPr>
                <p:cNvSpPr txBox="1">
                  <a:spLocks noRot="1" noChangeAspect="1" noMove="1" noResize="1" noEditPoints="1" noAdjustHandles="1" noChangeArrowheads="1" noChangeShapeType="1" noTextEdit="1"/>
                </p:cNvSpPr>
                <p:nvPr/>
              </p:nvSpPr>
              <p:spPr>
                <a:xfrm>
                  <a:off x="6178033" y="4495827"/>
                  <a:ext cx="13335000" cy="769441"/>
                </a:xfrm>
                <a:prstGeom prst="rect">
                  <a:avLst/>
                </a:prstGeom>
                <a:blipFill>
                  <a:blip r:embed="rId3"/>
                  <a:stretch>
                    <a:fillRect l="-503" t="-17460" b="-36508"/>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28" name="TextBox 127">
                <a:extLst>
                  <a:ext uri="{FF2B5EF4-FFF2-40B4-BE49-F238E27FC236}">
                    <a16:creationId xmlns:a16="http://schemas.microsoft.com/office/drawing/2014/main" id="{5A3CB66F-DEDB-45C1-8565-5F60124DAA4F}"/>
                  </a:ext>
                </a:extLst>
              </p:cNvPr>
              <p:cNvSpPr txBox="1"/>
              <p:nvPr/>
            </p:nvSpPr>
            <p:spPr>
              <a:xfrm>
                <a:off x="4315653" y="8369460"/>
                <a:ext cx="19432572"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𝟐</m:t>
                        </m:r>
                      </m:e>
                    </m:d>
                  </m:oMath>
                </a14:m>
                <a:r>
                  <a:rPr lang="vi-VN" sz="4400"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𝟏𝟓</m:t>
                        </m:r>
                      </m:sub>
                    </m:sSub>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𝟏𝟓</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r>
                      <a:rPr lang="vi-VN" sz="4400" b="1" i="0">
                        <a:latin typeface="Cambria Math" panose="02040503050406030204" pitchFamily="18" charset="0"/>
                      </a:rPr>
                      <m:t>𝟏𝟒</m:t>
                    </m:r>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𝟑𝟕</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28" name="TextBox 127">
                <a:extLst>
                  <a:ext uri="{FF2B5EF4-FFF2-40B4-BE49-F238E27FC236}">
                    <a16:creationId xmlns:a16="http://schemas.microsoft.com/office/drawing/2014/main" id="{5A3CB66F-DEDB-45C1-8565-5F60124DAA4F}"/>
                  </a:ext>
                </a:extLst>
              </p:cNvPr>
              <p:cNvSpPr txBox="1">
                <a:spLocks noRot="1" noChangeAspect="1" noMove="1" noResize="1" noEditPoints="1" noAdjustHandles="1" noChangeArrowheads="1" noChangeShapeType="1" noTextEdit="1"/>
              </p:cNvSpPr>
              <p:nvPr/>
            </p:nvSpPr>
            <p:spPr>
              <a:xfrm>
                <a:off x="4315653" y="8369460"/>
                <a:ext cx="19432572" cy="769441"/>
              </a:xfrm>
              <a:prstGeom prst="rect">
                <a:avLst/>
              </a:prstGeom>
              <a:blipFill>
                <a:blip r:embed="rId4"/>
                <a:stretch>
                  <a:fillRect l="-1286"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1" name="TextBox 130">
                <a:extLst>
                  <a:ext uri="{FF2B5EF4-FFF2-40B4-BE49-F238E27FC236}">
                    <a16:creationId xmlns:a16="http://schemas.microsoft.com/office/drawing/2014/main" id="{C1BEE285-582C-48BC-84EB-7164B7719F27}"/>
                  </a:ext>
                </a:extLst>
              </p:cNvPr>
              <p:cNvSpPr txBox="1"/>
              <p:nvPr/>
            </p:nvSpPr>
            <p:spPr>
              <a:xfrm>
                <a:off x="771110" y="4349443"/>
                <a:ext cx="5705474"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1" name="TextBox 130">
                <a:extLst>
                  <a:ext uri="{FF2B5EF4-FFF2-40B4-BE49-F238E27FC236}">
                    <a16:creationId xmlns:a16="http://schemas.microsoft.com/office/drawing/2014/main" id="{C1BEE285-582C-48BC-84EB-7164B7719F27}"/>
                  </a:ext>
                </a:extLst>
              </p:cNvPr>
              <p:cNvSpPr txBox="1">
                <a:spLocks noRot="1" noChangeAspect="1" noMove="1" noResize="1" noEditPoints="1" noAdjustHandles="1" noChangeArrowheads="1" noChangeShapeType="1" noTextEdit="1"/>
              </p:cNvSpPr>
              <p:nvPr/>
            </p:nvSpPr>
            <p:spPr>
              <a:xfrm>
                <a:off x="771110" y="4349443"/>
                <a:ext cx="5705474" cy="769441"/>
              </a:xfrm>
              <a:prstGeom prst="rect">
                <a:avLst/>
              </a:prstGeom>
              <a:blipFill>
                <a:blip r:embed="rId5"/>
                <a:stretch>
                  <a:fillRect l="-1389" t="-16535" b="-35433"/>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28B46FB2-C1F8-4C31-A5C7-46A513A8CB60}"/>
              </a:ext>
            </a:extLst>
          </p:cNvPr>
          <p:cNvSpPr txBox="1"/>
          <p:nvPr/>
        </p:nvSpPr>
        <p:spPr>
          <a:xfrm>
            <a:off x="744478" y="5263310"/>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 Số 100 là số hạng thứ bao nhiêu?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3" name="TextBox 132">
                <a:extLst>
                  <a:ext uri="{FF2B5EF4-FFF2-40B4-BE49-F238E27FC236}">
                    <a16:creationId xmlns:a16="http://schemas.microsoft.com/office/drawing/2014/main" id="{AA487D6D-9D83-46E8-A0D9-59D0C3610930}"/>
                  </a:ext>
                </a:extLst>
              </p:cNvPr>
              <p:cNvSpPr txBox="1"/>
              <p:nvPr/>
            </p:nvSpPr>
            <p:spPr>
              <a:xfrm>
                <a:off x="713512" y="6180806"/>
                <a:ext cx="23101398" cy="1562479"/>
              </a:xfrm>
              <a:prstGeom prst="rect">
                <a:avLst/>
              </a:prstGeom>
              <a:noFill/>
            </p:spPr>
            <p:txBody>
              <a:bodyPr wrap="square" rtlCol="0">
                <a:spAutoFit/>
              </a:bodyPr>
              <a:lstStyle/>
              <a:p>
                <a:pPr>
                  <a:lnSpc>
                    <a:spcPts val="6000"/>
                  </a:lnSpc>
                </a:pPr>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 Biểu diễn các số hạng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trên trục số. Nhận xét vị trí của mỗi điểm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so với hai điểm liền kề.</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33" name="TextBox 132">
                <a:extLst>
                  <a:ext uri="{FF2B5EF4-FFF2-40B4-BE49-F238E27FC236}">
                    <a16:creationId xmlns:a16="http://schemas.microsoft.com/office/drawing/2014/main" id="{AA487D6D-9D83-46E8-A0D9-59D0C3610930}"/>
                  </a:ext>
                </a:extLst>
              </p:cNvPr>
              <p:cNvSpPr txBox="1">
                <a:spLocks noRot="1" noChangeAspect="1" noMove="1" noResize="1" noEditPoints="1" noAdjustHandles="1" noChangeArrowheads="1" noChangeShapeType="1" noTextEdit="1"/>
              </p:cNvSpPr>
              <p:nvPr/>
            </p:nvSpPr>
            <p:spPr>
              <a:xfrm>
                <a:off x="713512" y="6180806"/>
                <a:ext cx="23101398" cy="1562479"/>
              </a:xfrm>
              <a:prstGeom prst="rect">
                <a:avLst/>
              </a:prstGeom>
              <a:blipFill>
                <a:blip r:embed="rId6"/>
                <a:stretch>
                  <a:fillRect l="-343" t="-7031" r="-1135" b="-175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TextBox 54">
                <a:extLst>
                  <a:ext uri="{FF2B5EF4-FFF2-40B4-BE49-F238E27FC236}">
                    <a16:creationId xmlns:a16="http://schemas.microsoft.com/office/drawing/2014/main" id="{925D83E4-CCC9-4ABD-B166-8758D433293E}"/>
                  </a:ext>
                </a:extLst>
              </p:cNvPr>
              <p:cNvSpPr txBox="1"/>
              <p:nvPr/>
            </p:nvSpPr>
            <p:spPr>
              <a:xfrm>
                <a:off x="11017230" y="1717639"/>
                <a:ext cx="9785370" cy="769441"/>
              </a:xfrm>
              <a:prstGeom prst="rect">
                <a:avLst/>
              </a:prstGeom>
              <a:noFill/>
              <a:ln w="57150">
                <a:solidFill>
                  <a:srgbClr val="FF0000"/>
                </a:solidFill>
              </a:ln>
            </p:spPr>
            <p:txBody>
              <a:bodyPr wrap="square">
                <a:spAutoFit/>
              </a:bodyPr>
              <a:lstStyle/>
              <a:p>
                <a14:m>
                  <m:oMath xmlns:m="http://schemas.openxmlformats.org/officeDocument/2006/math">
                    <m:sSub>
                      <m:sSubPr>
                        <m:ctrlPr>
                          <a:rPr kumimoji="0" lang="en-US" sz="4400" b="1"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mn-cs"/>
                          </a:rPr>
                        </m:ctrlPr>
                      </m:sSubPr>
                      <m:e>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𝐮</m:t>
                        </m:r>
                      </m:e>
                      <m:sub>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𝐧</m:t>
                        </m:r>
                      </m:sub>
                    </m:sSub>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sSub>
                      <m:sSub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mn-cs"/>
                          </a:rPr>
                        </m:ctrlPr>
                      </m:sSubPr>
                      <m:e>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𝐮</m:t>
                        </m:r>
                      </m:e>
                      <m:sub>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𝟏</m:t>
                        </m:r>
                      </m:sub>
                    </m:sSub>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d>
                      <m:d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mn-cs"/>
                          </a:rPr>
                        </m:ctrlPr>
                      </m:dPr>
                      <m:e>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𝐧</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𝟏</m:t>
                        </m:r>
                      </m:e>
                    </m:d>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𝐝</m:t>
                    </m:r>
                  </m:oMath>
                </a14:m>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𝐧</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m:t>
                    </m:r>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𝟐</m:t>
                    </m:r>
                  </m:oMath>
                </a14:m>
                <a:r>
                  <a:rPr kumimoji="0" lang="vi-VN"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kumimoji="0" lang="en-US" sz="4400" b="1" i="1" u="none" strike="noStrike" kern="1200" cap="none" spc="0" normalizeH="0" baseline="0" noProof="0">
                            <a:ln>
                              <a:noFill/>
                            </a:ln>
                            <a:solidFill>
                              <a:srgbClr val="FF0000"/>
                            </a:solidFill>
                            <a:effectLst/>
                            <a:uLnTx/>
                            <a:uFillTx/>
                            <a:latin typeface="Cambria Math" panose="02040503050406030204" pitchFamily="18" charset="0"/>
                            <a:ea typeface="Calibri" panose="020F0502020204030204" pitchFamily="34" charset="0"/>
                            <a:cs typeface="+mn-cs"/>
                          </a:rPr>
                        </m:ctrlPr>
                      </m:dPr>
                      <m:e>
                        <m:r>
                          <a:rPr kumimoji="0" lang="vi-VN" sz="4400" b="1" i="0" u="none" strike="noStrike" kern="1200" cap="none" spc="0" normalizeH="0" baseline="0" noProof="0">
                            <a:ln>
                              <a:noFill/>
                            </a:ln>
                            <a:solidFill>
                              <a:srgbClr val="FF0000"/>
                            </a:solidFill>
                            <a:effectLst/>
                            <a:uLnTx/>
                            <a:uFillTx/>
                            <a:latin typeface="Cambria Math" panose="02040503050406030204" pitchFamily="18" charset="0"/>
                            <a:ea typeface="Malgun Gothic" panose="020B0503020000020004" pitchFamily="34" charset="-127"/>
                            <a:cs typeface="Times New Roman" panose="02020603050405020304" pitchFamily="18" charset="0"/>
                          </a:rPr>
                          <m:t>𝟐</m:t>
                        </m:r>
                      </m:e>
                    </m:d>
                  </m:oMath>
                </a14:m>
                <a:endParaRPr lang="en-US" dirty="0">
                  <a:solidFill>
                    <a:srgbClr val="FF0000"/>
                  </a:solidFill>
                </a:endParaRPr>
              </a:p>
            </p:txBody>
          </p:sp>
        </mc:Choice>
        <mc:Fallback>
          <p:sp>
            <p:nvSpPr>
              <p:cNvPr id="55" name="TextBox 54">
                <a:extLst>
                  <a:ext uri="{FF2B5EF4-FFF2-40B4-BE49-F238E27FC236}">
                    <a16:creationId xmlns:a16="http://schemas.microsoft.com/office/drawing/2014/main" id="{925D83E4-CCC9-4ABD-B166-8758D433293E}"/>
                  </a:ext>
                </a:extLst>
              </p:cNvPr>
              <p:cNvSpPr txBox="1">
                <a:spLocks noRot="1" noChangeAspect="1" noMove="1" noResize="1" noEditPoints="1" noAdjustHandles="1" noChangeArrowheads="1" noChangeShapeType="1" noTextEdit="1"/>
              </p:cNvSpPr>
              <p:nvPr/>
            </p:nvSpPr>
            <p:spPr>
              <a:xfrm>
                <a:off x="11017230" y="1717639"/>
                <a:ext cx="9785370" cy="769441"/>
              </a:xfrm>
              <a:prstGeom prst="rect">
                <a:avLst/>
              </a:prstGeom>
              <a:blipFill>
                <a:blip r:embed="rId7"/>
                <a:stretch>
                  <a:fillRect t="-15556" b="-28148"/>
                </a:stretch>
              </a:blipFill>
              <a:ln w="57150">
                <a:solidFill>
                  <a:srgbClr val="FF0000"/>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81299375-CE60-4564-8E20-2190C446E605}"/>
                  </a:ext>
                </a:extLst>
              </p:cNvPr>
              <p:cNvSpPr txBox="1"/>
              <p:nvPr/>
            </p:nvSpPr>
            <p:spPr>
              <a:xfrm>
                <a:off x="4229100" y="9296604"/>
                <a:ext cx="13792200"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Theo công thức </a:t>
                </a:r>
                <a14:m>
                  <m:oMath xmlns:m="http://schemas.openxmlformats.org/officeDocument/2006/math">
                    <m:d>
                      <m:dPr>
                        <m:ctrlPr>
                          <a:rPr lang="en-US" sz="4400" b="1" i="1">
                            <a:latin typeface="Cambria Math" panose="02040503050406030204" pitchFamily="18" charset="0"/>
                          </a:rPr>
                        </m:ctrlPr>
                      </m:dPr>
                      <m:e>
                        <m:r>
                          <a:rPr lang="vi-VN" sz="4400" b="1" i="0">
                            <a:latin typeface="Cambria Math" panose="02040503050406030204" pitchFamily="18" charset="0"/>
                          </a:rPr>
                          <m:t>𝟐</m:t>
                        </m:r>
                      </m:e>
                    </m:d>
                  </m:oMath>
                </a14:m>
                <a:r>
                  <a:rPr lang="vi-VN" sz="4400"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6" name="TextBox 55">
                <a:extLst>
                  <a:ext uri="{FF2B5EF4-FFF2-40B4-BE49-F238E27FC236}">
                    <a16:creationId xmlns:a16="http://schemas.microsoft.com/office/drawing/2014/main" id="{81299375-CE60-4564-8E20-2190C446E605}"/>
                  </a:ext>
                </a:extLst>
              </p:cNvPr>
              <p:cNvSpPr txBox="1">
                <a:spLocks noRot="1" noChangeAspect="1" noMove="1" noResize="1" noEditPoints="1" noAdjustHandles="1" noChangeArrowheads="1" noChangeShapeType="1" noTextEdit="1"/>
              </p:cNvSpPr>
              <p:nvPr/>
            </p:nvSpPr>
            <p:spPr>
              <a:xfrm>
                <a:off x="4229100" y="9296604"/>
                <a:ext cx="13792200" cy="769441"/>
              </a:xfrm>
              <a:prstGeom prst="rect">
                <a:avLst/>
              </a:prstGeom>
              <a:blipFill>
                <a:blip r:embed="rId8"/>
                <a:stretch>
                  <a:fillRect l="-1813"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D0104926-14F6-48C4-9B94-894939CD6A98}"/>
                  </a:ext>
                </a:extLst>
              </p:cNvPr>
              <p:cNvSpPr txBox="1"/>
              <p:nvPr/>
            </p:nvSpPr>
            <p:spPr>
              <a:xfrm>
                <a:off x="5105400" y="10205692"/>
                <a:ext cx="11096749" cy="3101362"/>
              </a:xfrm>
              <a:prstGeom prst="rect">
                <a:avLst/>
              </a:prstGeom>
              <a:noFill/>
            </p:spPr>
            <p:txBody>
              <a:bodyPr wrap="square">
                <a:spAutoFit/>
              </a:bodyPr>
              <a:lstStyle/>
              <a:p>
                <a:pPr>
                  <a:lnSpc>
                    <a:spcPts val="6000"/>
                  </a:lnSpc>
                </a:pPr>
                <a:r>
                  <a:rPr lang="vi-VN" sz="4400" b="1" dirty="0">
                    <a:latin typeface="Tahoma" panose="020B0604030504040204" pitchFamily="34" charset="0"/>
                    <a:ea typeface="Tahoma" panose="020B0604030504040204" pitchFamily="34" charset="0"/>
                    <a:cs typeface="Tahoma" panose="020B0604030504040204" pitchFamily="34" charset="0"/>
                  </a:rPr>
                  <a:t>Vì </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r>
                      <a:rPr lang="vi-VN" sz="4400" b="1" i="0">
                        <a:latin typeface="Cambria Math" panose="02040503050406030204" pitchFamily="18" charset="0"/>
                      </a:rPr>
                      <m:t>=</m:t>
                    </m:r>
                    <m:r>
                      <a:rPr lang="vi-VN" sz="4400" b="1" i="0">
                        <a:latin typeface="Cambria Math" panose="02040503050406030204" pitchFamily="18" charset="0"/>
                      </a:rPr>
                      <m:t>𝟏𝟎𝟎</m:t>
                    </m:r>
                  </m:oMath>
                </a14:m>
                <a:r>
                  <a:rPr lang="vi-VN" sz="4400" b="1" dirty="0">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𝟏𝟎𝟎</m:t>
                    </m:r>
                  </m:oMath>
                </a14:m>
                <a:endParaRPr lang="en-US" sz="4400" b="1" i="0" dirty="0">
                  <a:latin typeface="Cambria Math" panose="02040503050406030204" pitchFamily="18" charset="0"/>
                </a:endParaRPr>
              </a:p>
              <a:p>
                <a:pPr>
                  <a:lnSpc>
                    <a:spcPts val="6000"/>
                  </a:lnSpc>
                </a:pPr>
                <a:r>
                  <a:rPr lang="en-US" sz="4400" b="1" dirty="0"/>
                  <a:t>                                 </a:t>
                </a:r>
                <a14:m>
                  <m:oMath xmlns:m="http://schemas.openxmlformats.org/officeDocument/2006/math">
                    <m:r>
                      <a:rPr lang="vi-VN" sz="4400" b="1" i="0">
                        <a:latin typeface="Cambria Math" panose="02040503050406030204" pitchFamily="18" charset="0"/>
                      </a:rPr>
                      <m:t>⇔</m:t>
                    </m:r>
                    <m:d>
                      <m:dPr>
                        <m:ctrlPr>
                          <a:rPr lang="en-US" sz="4400" b="1" i="1">
                            <a:latin typeface="Cambria Math" panose="02040503050406030204" pitchFamily="18" charset="0"/>
                          </a:rPr>
                        </m:ctrlPr>
                      </m:dPr>
                      <m:e>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e>
                    </m:d>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𝟏𝟎𝟓</m:t>
                    </m:r>
                  </m:oMath>
                </a14:m>
                <a:endParaRPr lang="en-US" sz="4400" b="1" i="0" dirty="0">
                  <a:latin typeface="Cambria Math" panose="02040503050406030204" pitchFamily="18" charset="0"/>
                </a:endParaRPr>
              </a:p>
              <a:p>
                <a:pPr>
                  <a:lnSpc>
                    <a:spcPts val="6000"/>
                  </a:lnSpc>
                </a:pPr>
                <a14:m>
                  <m:oMathPara xmlns:m="http://schemas.openxmlformats.org/officeDocument/2006/math">
                    <m:oMathParaPr>
                      <m:jc m:val="left"/>
                    </m:oMathParaPr>
                    <m:oMath xmlns:m="http://schemas.openxmlformats.org/officeDocument/2006/math">
                      <m:r>
                        <a:rPr lang="en-US" sz="4400" b="1" i="0" smtClean="0">
                          <a:latin typeface="Cambria Math" panose="02040503050406030204" pitchFamily="18" charset="0"/>
                        </a:rPr>
                        <m:t>                                  </m:t>
                      </m:r>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r>
                        <a:rPr lang="vi-VN" sz="4400" b="1" i="0">
                          <a:latin typeface="Cambria Math" panose="02040503050406030204" pitchFamily="18" charset="0"/>
                        </a:rPr>
                        <m:t>𝟑𝟓</m:t>
                      </m:r>
                    </m:oMath>
                  </m:oMathPara>
                </a14:m>
                <a:endParaRPr lang="en-US" sz="4400" b="1" i="0" dirty="0">
                  <a:latin typeface="Cambria Math" panose="02040503050406030204" pitchFamily="18" charset="0"/>
                </a:endParaRPr>
              </a:p>
              <a:p>
                <a:pPr>
                  <a:lnSpc>
                    <a:spcPts val="6000"/>
                  </a:lnSpc>
                </a:pPr>
                <a:r>
                  <a:rPr lang="en-US" sz="4400" b="1" dirty="0"/>
                  <a:t>    		</a:t>
                </a:r>
                <a14:m>
                  <m:oMath xmlns:m="http://schemas.openxmlformats.org/officeDocument/2006/math">
                    <m:r>
                      <a:rPr lang="vi-VN" sz="4400" b="1" i="0">
                        <a:latin typeface="Cambria Math" panose="02040503050406030204" pitchFamily="18" charset="0"/>
                      </a:rPr>
                      <m:t>⇔</m:t>
                    </m:r>
                    <m:r>
                      <a:rPr lang="vi-VN" sz="4400" b="1" i="0">
                        <a:latin typeface="Cambria Math" panose="02040503050406030204" pitchFamily="18" charset="0"/>
                      </a:rPr>
                      <m:t>𝐧</m:t>
                    </m:r>
                    <m:r>
                      <a:rPr lang="vi-VN" sz="4400" b="1" i="0">
                        <a:latin typeface="Cambria Math" panose="02040503050406030204" pitchFamily="18" charset="0"/>
                      </a:rPr>
                      <m:t>=</m:t>
                    </m:r>
                    <m:r>
                      <a:rPr lang="vi-VN" sz="4400" b="1" i="0">
                        <a:latin typeface="Cambria Math" panose="02040503050406030204" pitchFamily="18" charset="0"/>
                      </a:rPr>
                      <m:t>𝟑𝟔</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7" name="TextBox 56">
                <a:extLst>
                  <a:ext uri="{FF2B5EF4-FFF2-40B4-BE49-F238E27FC236}">
                    <a16:creationId xmlns:a16="http://schemas.microsoft.com/office/drawing/2014/main" id="{D0104926-14F6-48C4-9B94-894939CD6A98}"/>
                  </a:ext>
                </a:extLst>
              </p:cNvPr>
              <p:cNvSpPr txBox="1">
                <a:spLocks noRot="1" noChangeAspect="1" noMove="1" noResize="1" noEditPoints="1" noAdjustHandles="1" noChangeArrowheads="1" noChangeShapeType="1" noTextEdit="1"/>
              </p:cNvSpPr>
              <p:nvPr/>
            </p:nvSpPr>
            <p:spPr>
              <a:xfrm>
                <a:off x="5105400" y="10205692"/>
                <a:ext cx="11096749" cy="3101362"/>
              </a:xfrm>
              <a:prstGeom prst="rect">
                <a:avLst/>
              </a:prstGeom>
              <a:blipFill>
                <a:blip r:embed="rId9"/>
                <a:stretch>
                  <a:fillRect l="-2253" t="-3340" b="-8251"/>
                </a:stretch>
              </a:blipFill>
            </p:spPr>
            <p:txBody>
              <a:bodyPr/>
              <a:lstStyle/>
              <a:p>
                <a:r>
                  <a:rPr lang="en-US">
                    <a:noFill/>
                  </a:rPr>
                  <a:t> </a:t>
                </a:r>
              </a:p>
            </p:txBody>
          </p:sp>
        </mc:Fallback>
      </mc:AlternateContent>
      <p:sp>
        <p:nvSpPr>
          <p:cNvPr id="63" name="TextBox 62">
            <a:extLst>
              <a:ext uri="{FF2B5EF4-FFF2-40B4-BE49-F238E27FC236}">
                <a16:creationId xmlns:a16="http://schemas.microsoft.com/office/drawing/2014/main" id="{86562518-BD79-49D1-9622-05FAD7CA3348}"/>
              </a:ext>
            </a:extLst>
          </p:cNvPr>
          <p:cNvSpPr txBox="1"/>
          <p:nvPr/>
        </p:nvSpPr>
        <p:spPr>
          <a:xfrm>
            <a:off x="14031939" y="12265690"/>
            <a:ext cx="9199347" cy="785280"/>
          </a:xfrm>
          <a:prstGeom prst="rect">
            <a:avLst/>
          </a:prstGeom>
          <a:noFill/>
        </p:spPr>
        <p:txBody>
          <a:bodyPr wrap="square">
            <a:spAutoFit/>
          </a:bodyPr>
          <a:lstStyle/>
          <a:p>
            <a:pPr marL="0" marR="0" lvl="0" indent="0" algn="l" defTabSz="2177278" rtl="0" eaLnBrk="1" fontAlgn="auto" latinLnBrk="0" hangingPunct="1">
              <a:lnSpc>
                <a:spcPts val="6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Vậy 100 là số hạng thứ 36.</a:t>
            </a:r>
            <a:endPar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63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left)">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8">
                                            <p:txEl>
                                              <p:pRg st="0" end="0"/>
                                            </p:txEl>
                                          </p:spTgt>
                                        </p:tgtEl>
                                        <p:attrNameLst>
                                          <p:attrName>style.visibility</p:attrName>
                                        </p:attrNameLst>
                                      </p:cBhvr>
                                      <p:to>
                                        <p:strVal val="visible"/>
                                      </p:to>
                                    </p:set>
                                    <p:animEffect transition="in" filter="wipe(left)">
                                      <p:cBhvr>
                                        <p:cTn id="37" dur="500"/>
                                        <p:tgtEl>
                                          <p:spTgt spid="1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6">
                                            <p:txEl>
                                              <p:pRg st="0" end="0"/>
                                            </p:txEl>
                                          </p:spTgt>
                                        </p:tgtEl>
                                        <p:attrNameLst>
                                          <p:attrName>style.visibility</p:attrName>
                                        </p:attrNameLst>
                                      </p:cBhvr>
                                      <p:to>
                                        <p:strVal val="visible"/>
                                      </p:to>
                                    </p:set>
                                    <p:animEffect transition="in" filter="wipe(left)">
                                      <p:cBhvr>
                                        <p:cTn id="42" dur="500"/>
                                        <p:tgtEl>
                                          <p:spTgt spid="5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131" grpId="0"/>
      <p:bldP spid="132" grpId="0"/>
      <p:bldP spid="133" grpId="0"/>
      <p:bldP spid="56" grpId="0" build="p"/>
      <p:bldP spid="57"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77FBF3-A413-4DAC-AA58-B04DFC01B3C5}"/>
              </a:ext>
            </a:extLst>
          </p:cNvPr>
          <p:cNvGrpSpPr/>
          <p:nvPr/>
        </p:nvGrpSpPr>
        <p:grpSpPr>
          <a:xfrm>
            <a:off x="644526" y="1752600"/>
            <a:ext cx="18467388" cy="817375"/>
            <a:chOff x="355601" y="1892299"/>
            <a:chExt cx="18467388" cy="817373"/>
          </a:xfrm>
        </p:grpSpPr>
        <p:sp>
          <p:nvSpPr>
            <p:cNvPr id="3" name="Rounded Rectangle 2">
              <a:extLst>
                <a:ext uri="{FF2B5EF4-FFF2-40B4-BE49-F238E27FC236}">
                  <a16:creationId xmlns:a16="http://schemas.microsoft.com/office/drawing/2014/main" id="{E70ECA44-9F7F-4E54-92EE-F4B16158408D}"/>
                </a:ext>
              </a:extLst>
            </p:cNvPr>
            <p:cNvSpPr/>
            <p:nvPr/>
          </p:nvSpPr>
          <p:spPr>
            <a:xfrm>
              <a:off x="355601" y="1905000"/>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14CEC8-9481-4111-8D69-D8B1B5B1C8DD}"/>
                </a:ext>
              </a:extLst>
            </p:cNvPr>
            <p:cNvSpPr txBox="1"/>
            <p:nvPr/>
          </p:nvSpPr>
          <p:spPr>
            <a:xfrm>
              <a:off x="558264" y="1913523"/>
              <a:ext cx="889987" cy="754051"/>
            </a:xfrm>
            <a:prstGeom prst="rect">
              <a:avLst/>
            </a:prstGeom>
            <a:noFill/>
          </p:spPr>
          <p:txBody>
            <a:bodyPr wrap="none" rtlCol="0">
              <a:spAutoFit/>
            </a:bodyPr>
            <a:lstStyle/>
            <a:p>
              <a:pPr algn="ctr"/>
              <a:r>
                <a:rPr lang="en-US" b="1" dirty="0">
                  <a:solidFill>
                    <a:schemeClr val="bg1"/>
                  </a:solidFill>
                  <a:latin typeface="Tahoma" pitchFamily="34" charset="0"/>
                  <a:ea typeface="Tahoma" pitchFamily="34" charset="0"/>
                  <a:cs typeface="Tahoma" pitchFamily="34" charset="0"/>
                </a:rPr>
                <a:t>II.</a:t>
              </a:r>
            </a:p>
          </p:txBody>
        </p:sp>
        <p:sp>
          <p:nvSpPr>
            <p:cNvPr id="5" name="TextBox 4">
              <a:extLst>
                <a:ext uri="{FF2B5EF4-FFF2-40B4-BE49-F238E27FC236}">
                  <a16:creationId xmlns:a16="http://schemas.microsoft.com/office/drawing/2014/main" id="{0DC2650D-2219-456D-B87E-8261C928FA35}"/>
                </a:ext>
              </a:extLst>
            </p:cNvPr>
            <p:cNvSpPr txBox="1"/>
            <p:nvPr/>
          </p:nvSpPr>
          <p:spPr>
            <a:xfrm>
              <a:off x="1539875" y="1892299"/>
              <a:ext cx="17283114" cy="811502"/>
            </a:xfrm>
            <a:prstGeom prst="rect">
              <a:avLst/>
            </a:prstGeom>
            <a:noFill/>
          </p:spPr>
          <p:txBody>
            <a:bodyPr wrap="square" rtlCol="0">
              <a:spAutoFit/>
            </a:bodyPr>
            <a:lstStyle/>
            <a:p>
              <a:pPr marL="450215">
                <a:lnSpc>
                  <a:spcPct val="107000"/>
                </a:lnSpc>
                <a:spcAft>
                  <a:spcPts val="800"/>
                </a:spcAft>
              </a:pPr>
              <a:r>
                <a:rPr lang="vi-VN" sz="4800" b="1" u="none" strike="noStrike" spc="0" dirty="0">
                  <a:solidFill>
                    <a:srgbClr val="135F82"/>
                  </a:solidFill>
                  <a:effectLst/>
                  <a:latin typeface="Tahoma" panose="020B0604030504040204" pitchFamily="34" charset="0"/>
                  <a:ea typeface="Tahoma" panose="020B0604030504040204" pitchFamily="34" charset="0"/>
                  <a:cs typeface="Tahoma" panose="020B0604030504040204" pitchFamily="34" charset="0"/>
                </a:rPr>
                <a:t>SỐ HẠNG TỔNG QUÁT</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5">
            <a:extLst>
              <a:ext uri="{FF2B5EF4-FFF2-40B4-BE49-F238E27FC236}">
                <a16:creationId xmlns:a16="http://schemas.microsoft.com/office/drawing/2014/main" id="{9C82A301-A5B8-408A-AF5F-CA9021F4C9CA}"/>
              </a:ext>
            </a:extLst>
          </p:cNvPr>
          <p:cNvGrpSpPr/>
          <p:nvPr/>
        </p:nvGrpSpPr>
        <p:grpSpPr>
          <a:xfrm>
            <a:off x="644526" y="2810550"/>
            <a:ext cx="10480674" cy="847050"/>
            <a:chOff x="644526" y="2795826"/>
            <a:chExt cx="10480674" cy="847050"/>
          </a:xfrm>
        </p:grpSpPr>
        <p:sp>
          <p:nvSpPr>
            <p:cNvPr id="7" name="TextBox 6">
              <a:extLst>
                <a:ext uri="{FF2B5EF4-FFF2-40B4-BE49-F238E27FC236}">
                  <a16:creationId xmlns:a16="http://schemas.microsoft.com/office/drawing/2014/main" id="{BA75CEFF-2358-46FD-8F53-322BB9CEA346}"/>
                </a:ext>
              </a:extLst>
            </p:cNvPr>
            <p:cNvSpPr txBox="1"/>
            <p:nvPr/>
          </p:nvSpPr>
          <p:spPr>
            <a:xfrm>
              <a:off x="2133600" y="2811879"/>
              <a:ext cx="8991600" cy="830997"/>
            </a:xfrm>
            <a:prstGeom prst="rect">
              <a:avLst/>
            </a:prstGeom>
            <a:noFill/>
          </p:spPr>
          <p:txBody>
            <a:bodyPr wrap="square" rtlCol="0">
              <a:spAutoFit/>
            </a:bodyPr>
            <a:lstStyle/>
            <a:p>
              <a:r>
                <a:rPr lang="en-US" sz="4800" b="1" dirty="0" err="1">
                  <a:solidFill>
                    <a:srgbClr val="145F82"/>
                  </a:solidFill>
                  <a:latin typeface="Tahoma" pitchFamily="34" charset="0"/>
                  <a:ea typeface="Tahoma" pitchFamily="34" charset="0"/>
                  <a:cs typeface="Tahoma" pitchFamily="34" charset="0"/>
                </a:rPr>
                <a:t>Ví</a:t>
              </a:r>
              <a:r>
                <a:rPr lang="en-US" sz="4800" b="1" dirty="0">
                  <a:solidFill>
                    <a:srgbClr val="145F82"/>
                  </a:solidFill>
                  <a:latin typeface="Tahoma" pitchFamily="34" charset="0"/>
                  <a:ea typeface="Tahoma" pitchFamily="34" charset="0"/>
                  <a:cs typeface="Tahoma" pitchFamily="34" charset="0"/>
                </a:rPr>
                <a:t> </a:t>
              </a:r>
              <a:r>
                <a:rPr lang="en-US" sz="4800" b="1" dirty="0" err="1">
                  <a:solidFill>
                    <a:srgbClr val="145F82"/>
                  </a:solidFill>
                  <a:latin typeface="Tahoma" pitchFamily="34" charset="0"/>
                  <a:ea typeface="Tahoma" pitchFamily="34" charset="0"/>
                  <a:cs typeface="Tahoma" pitchFamily="34" charset="0"/>
                </a:rPr>
                <a:t>dụ</a:t>
              </a:r>
              <a:endParaRPr lang="en-US" sz="4800" b="1" dirty="0">
                <a:solidFill>
                  <a:srgbClr val="145F82"/>
                </a:solidFill>
                <a:latin typeface="Tahoma" pitchFamily="34" charset="0"/>
                <a:ea typeface="Tahoma" pitchFamily="34" charset="0"/>
                <a:cs typeface="Tahoma" pitchFamily="34" charset="0"/>
              </a:endParaRPr>
            </a:p>
          </p:txBody>
        </p:sp>
        <p:sp>
          <p:nvSpPr>
            <p:cNvPr id="8" name="Rounded Rectangle 7">
              <a:extLst>
                <a:ext uri="{FF2B5EF4-FFF2-40B4-BE49-F238E27FC236}">
                  <a16:creationId xmlns:a16="http://schemas.microsoft.com/office/drawing/2014/main" id="{235A3B7A-F410-465B-9356-45F4B24796FA}"/>
                </a:ext>
              </a:extLst>
            </p:cNvPr>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B560544-5CE7-4FFA-B56E-A1EEE4BA20D0}"/>
                </a:ext>
              </a:extLst>
            </p:cNvPr>
            <p:cNvSpPr txBox="1"/>
            <p:nvPr/>
          </p:nvSpPr>
          <p:spPr>
            <a:xfrm>
              <a:off x="1032530" y="2795826"/>
              <a:ext cx="720070"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2.</a:t>
              </a:r>
            </a:p>
          </p:txBody>
        </p:sp>
      </p:grpSp>
      <p:grpSp>
        <p:nvGrpSpPr>
          <p:cNvPr id="88" name="Group 87">
            <a:extLst>
              <a:ext uri="{FF2B5EF4-FFF2-40B4-BE49-F238E27FC236}">
                <a16:creationId xmlns:a16="http://schemas.microsoft.com/office/drawing/2014/main" id="{2052E9B8-47C7-4FC4-8C84-AB718FC12C1C}"/>
              </a:ext>
            </a:extLst>
          </p:cNvPr>
          <p:cNvGrpSpPr/>
          <p:nvPr/>
        </p:nvGrpSpPr>
        <p:grpSpPr>
          <a:xfrm>
            <a:off x="857865" y="7848600"/>
            <a:ext cx="22402800" cy="5646241"/>
            <a:chOff x="1270511" y="5936338"/>
            <a:chExt cx="22402800" cy="4798423"/>
          </a:xfrm>
        </p:grpSpPr>
        <p:sp>
          <p:nvSpPr>
            <p:cNvPr id="89" name="Rounded Rectangle 103">
              <a:extLst>
                <a:ext uri="{FF2B5EF4-FFF2-40B4-BE49-F238E27FC236}">
                  <a16:creationId xmlns:a16="http://schemas.microsoft.com/office/drawing/2014/main" id="{B2ED91A4-D081-4937-875C-D40ABA573529}"/>
                </a:ext>
              </a:extLst>
            </p:cNvPr>
            <p:cNvSpPr/>
            <p:nvPr/>
          </p:nvSpPr>
          <p:spPr>
            <a:xfrm>
              <a:off x="1272210" y="6164825"/>
              <a:ext cx="22401101" cy="4569936"/>
            </a:xfrm>
            <a:prstGeom prst="roundRect">
              <a:avLst>
                <a:gd name="adj" fmla="val 2239"/>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54">
              <a:extLst>
                <a:ext uri="{FF2B5EF4-FFF2-40B4-BE49-F238E27FC236}">
                  <a16:creationId xmlns:a16="http://schemas.microsoft.com/office/drawing/2014/main" id="{700CC72F-4229-4EF7-8211-AB34443D0FEE}"/>
                </a:ext>
              </a:extLst>
            </p:cNvPr>
            <p:cNvGrpSpPr/>
            <p:nvPr/>
          </p:nvGrpSpPr>
          <p:grpSpPr>
            <a:xfrm>
              <a:off x="1270511" y="5936338"/>
              <a:ext cx="3568119" cy="845462"/>
              <a:chOff x="1224541" y="6305967"/>
              <a:chExt cx="3568119" cy="845462"/>
            </a:xfrm>
          </p:grpSpPr>
          <p:sp>
            <p:nvSpPr>
              <p:cNvPr id="91" name="Freeform 20">
                <a:extLst>
                  <a:ext uri="{FF2B5EF4-FFF2-40B4-BE49-F238E27FC236}">
                    <a16:creationId xmlns:a16="http://schemas.microsoft.com/office/drawing/2014/main" id="{77D24713-3CA2-457F-8B08-21F5078CFC9F}"/>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2" name="TextBox 91">
                <a:extLst>
                  <a:ext uri="{FF2B5EF4-FFF2-40B4-BE49-F238E27FC236}">
                    <a16:creationId xmlns:a16="http://schemas.microsoft.com/office/drawing/2014/main" id="{0A5A3FE4-AA40-4E33-953B-5D8FF1D05E37}"/>
                  </a:ext>
                </a:extLst>
              </p:cNvPr>
              <p:cNvSpPr txBox="1"/>
              <p:nvPr/>
            </p:nvSpPr>
            <p:spPr>
              <a:xfrm>
                <a:off x="2296330" y="6305967"/>
                <a:ext cx="2372765" cy="800219"/>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Bài giải</a:t>
                </a:r>
                <a:endParaRPr lang="en-US" sz="4600" b="1" dirty="0">
                  <a:solidFill>
                    <a:srgbClr val="0999C8"/>
                  </a:solidFill>
                  <a:latin typeface="Tahoma" pitchFamily="34" charset="0"/>
                  <a:ea typeface="Tahoma" pitchFamily="34" charset="0"/>
                  <a:cs typeface="Tahoma" pitchFamily="34" charset="0"/>
                </a:endParaRPr>
              </a:p>
            </p:txBody>
          </p:sp>
          <p:sp>
            <p:nvSpPr>
              <p:cNvPr id="93" name="Round Diagonal Corner Rectangle 107">
                <a:extLst>
                  <a:ext uri="{FF2B5EF4-FFF2-40B4-BE49-F238E27FC236}">
                    <a16:creationId xmlns:a16="http://schemas.microsoft.com/office/drawing/2014/main" id="{F3640C36-79A8-472C-9617-A985BF16F91B}"/>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15">
                <a:extLst>
                  <a:ext uri="{FF2B5EF4-FFF2-40B4-BE49-F238E27FC236}">
                    <a16:creationId xmlns:a16="http://schemas.microsoft.com/office/drawing/2014/main" id="{1864E243-79AC-4EC5-8D2E-199F4A33615D}"/>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95" name="Group 94">
            <a:extLst>
              <a:ext uri="{FF2B5EF4-FFF2-40B4-BE49-F238E27FC236}">
                <a16:creationId xmlns:a16="http://schemas.microsoft.com/office/drawing/2014/main" id="{E7330279-1057-4110-817E-20FCC69F7649}"/>
              </a:ext>
            </a:extLst>
          </p:cNvPr>
          <p:cNvGrpSpPr/>
          <p:nvPr/>
        </p:nvGrpSpPr>
        <p:grpSpPr>
          <a:xfrm>
            <a:off x="685800" y="3608438"/>
            <a:ext cx="22503493" cy="4181497"/>
            <a:chOff x="1268078" y="4371975"/>
            <a:chExt cx="22503493" cy="4167895"/>
          </a:xfrm>
        </p:grpSpPr>
        <p:grpSp>
          <p:nvGrpSpPr>
            <p:cNvPr id="96" name="Group 95">
              <a:extLst>
                <a:ext uri="{FF2B5EF4-FFF2-40B4-BE49-F238E27FC236}">
                  <a16:creationId xmlns:a16="http://schemas.microsoft.com/office/drawing/2014/main" id="{1F1F8024-D8D2-4A3A-8DFF-91C23E546F36}"/>
                </a:ext>
              </a:extLst>
            </p:cNvPr>
            <p:cNvGrpSpPr/>
            <p:nvPr/>
          </p:nvGrpSpPr>
          <p:grpSpPr>
            <a:xfrm>
              <a:off x="1268078" y="4371975"/>
              <a:ext cx="22503493" cy="4167895"/>
              <a:chOff x="1268078" y="2438400"/>
              <a:chExt cx="22503493" cy="4167895"/>
            </a:xfrm>
          </p:grpSpPr>
          <p:sp>
            <p:nvSpPr>
              <p:cNvPr id="98" name="Rounded Rectangle 71">
                <a:extLst>
                  <a:ext uri="{FF2B5EF4-FFF2-40B4-BE49-F238E27FC236}">
                    <a16:creationId xmlns:a16="http://schemas.microsoft.com/office/drawing/2014/main" id="{3D2962D5-F82A-4F3A-8C04-9842BAD5E6B3}"/>
                  </a:ext>
                </a:extLst>
              </p:cNvPr>
              <p:cNvSpPr/>
              <p:nvPr/>
            </p:nvSpPr>
            <p:spPr>
              <a:xfrm>
                <a:off x="1272210" y="2574264"/>
                <a:ext cx="22499361" cy="4032031"/>
              </a:xfrm>
              <a:prstGeom prst="roundRect">
                <a:avLst>
                  <a:gd name="adj" fmla="val 10158"/>
                </a:avLst>
              </a:prstGeom>
              <a:solidFill>
                <a:schemeClr val="accent6">
                  <a:lumMod val="20000"/>
                  <a:lumOff val="80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grpSp>
            <p:nvGrpSpPr>
              <p:cNvPr id="99" name="Group 8">
                <a:extLst>
                  <a:ext uri="{FF2B5EF4-FFF2-40B4-BE49-F238E27FC236}">
                    <a16:creationId xmlns:a16="http://schemas.microsoft.com/office/drawing/2014/main" id="{8AC10A97-3DB4-43EF-BDD9-6F822D77A545}"/>
                  </a:ext>
                </a:extLst>
              </p:cNvPr>
              <p:cNvGrpSpPr/>
              <p:nvPr/>
            </p:nvGrpSpPr>
            <p:grpSpPr>
              <a:xfrm>
                <a:off x="1268078" y="2438400"/>
                <a:ext cx="3740183" cy="940513"/>
                <a:chOff x="1311958" y="3405486"/>
                <a:chExt cx="3740183" cy="940513"/>
              </a:xfrm>
            </p:grpSpPr>
            <p:sp>
              <p:nvSpPr>
                <p:cNvPr id="100" name="Freeform 20">
                  <a:extLst>
                    <a:ext uri="{FF2B5EF4-FFF2-40B4-BE49-F238E27FC236}">
                      <a16:creationId xmlns:a16="http://schemas.microsoft.com/office/drawing/2014/main" id="{ADE13064-44F8-48BB-B9B2-C305B6CAB9BC}"/>
                    </a:ext>
                  </a:extLst>
                </p:cNvPr>
                <p:cNvSpPr>
                  <a:spLocks/>
                </p:cNvSpPr>
                <p:nvPr/>
              </p:nvSpPr>
              <p:spPr bwMode="auto">
                <a:xfrm rot="5400000">
                  <a:off x="3165711" y="2426756"/>
                  <a:ext cx="793396" cy="2979465"/>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dirty="0">
                    <a:latin typeface="Tahoma" pitchFamily="34" charset="0"/>
                    <a:ea typeface="Tahoma" pitchFamily="34" charset="0"/>
                    <a:cs typeface="Tahoma" pitchFamily="34" charset="0"/>
                  </a:endParaRPr>
                </a:p>
              </p:txBody>
            </p:sp>
            <p:sp>
              <p:nvSpPr>
                <p:cNvPr id="101" name="TextBox 100">
                  <a:extLst>
                    <a:ext uri="{FF2B5EF4-FFF2-40B4-BE49-F238E27FC236}">
                      <a16:creationId xmlns:a16="http://schemas.microsoft.com/office/drawing/2014/main" id="{B2A8E8AF-CE77-4EEA-AE46-A2D290A23D72}"/>
                    </a:ext>
                  </a:extLst>
                </p:cNvPr>
                <p:cNvSpPr txBox="1"/>
                <p:nvPr/>
              </p:nvSpPr>
              <p:spPr>
                <a:xfrm>
                  <a:off x="2243587" y="3483623"/>
                  <a:ext cx="1782860" cy="769441"/>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Ví</a:t>
                  </a:r>
                  <a:r>
                    <a:rPr lang="en-US" sz="4400" b="1" dirty="0">
                      <a:solidFill>
                        <a:schemeClr val="bg1"/>
                      </a:solidFill>
                      <a:latin typeface="Tahoma" pitchFamily="34" charset="0"/>
                      <a:ea typeface="Tahoma" pitchFamily="34" charset="0"/>
                      <a:cs typeface="Tahoma" pitchFamily="34" charset="0"/>
                    </a:rPr>
                    <a:t> </a:t>
                  </a:r>
                  <a:r>
                    <a:rPr lang="en-US" sz="4400" b="1" dirty="0" err="1">
                      <a:solidFill>
                        <a:schemeClr val="bg1"/>
                      </a:solidFill>
                      <a:latin typeface="Tahoma" pitchFamily="34" charset="0"/>
                      <a:ea typeface="Tahoma" pitchFamily="34" charset="0"/>
                      <a:cs typeface="Tahoma" pitchFamily="34" charset="0"/>
                    </a:rPr>
                    <a:t>dụ</a:t>
                  </a:r>
                  <a:r>
                    <a:rPr lang="vi-VN" sz="4400" b="1" dirty="0">
                      <a:solidFill>
                        <a:schemeClr val="bg1"/>
                      </a:solidFill>
                      <a:latin typeface="Tahoma" pitchFamily="34" charset="0"/>
                      <a:ea typeface="Tahoma" pitchFamily="34" charset="0"/>
                      <a:cs typeface="Tahoma" pitchFamily="34" charset="0"/>
                    </a:rPr>
                    <a:t> </a:t>
                  </a:r>
                  <a:endParaRPr lang="en-US" sz="4400" b="1" dirty="0">
                    <a:solidFill>
                      <a:schemeClr val="bg1"/>
                    </a:solidFill>
                    <a:latin typeface="Tahoma" pitchFamily="34" charset="0"/>
                    <a:ea typeface="Tahoma" pitchFamily="34" charset="0"/>
                    <a:cs typeface="Tahoma" pitchFamily="34" charset="0"/>
                  </a:endParaRPr>
                </a:p>
              </p:txBody>
            </p:sp>
            <p:grpSp>
              <p:nvGrpSpPr>
                <p:cNvPr id="102" name="Group 1">
                  <a:extLst>
                    <a:ext uri="{FF2B5EF4-FFF2-40B4-BE49-F238E27FC236}">
                      <a16:creationId xmlns:a16="http://schemas.microsoft.com/office/drawing/2014/main" id="{33A770E7-B2D3-4549-91DB-9CE64CEF40D6}"/>
                    </a:ext>
                  </a:extLst>
                </p:cNvPr>
                <p:cNvGrpSpPr/>
                <p:nvPr/>
              </p:nvGrpSpPr>
              <p:grpSpPr>
                <a:xfrm>
                  <a:off x="1311958" y="3405486"/>
                  <a:ext cx="950173" cy="940513"/>
                  <a:chOff x="1311958" y="3405486"/>
                  <a:chExt cx="950173" cy="940513"/>
                </a:xfrm>
              </p:grpSpPr>
              <p:sp>
                <p:nvSpPr>
                  <p:cNvPr id="103" name="Rectangle 102">
                    <a:extLst>
                      <a:ext uri="{FF2B5EF4-FFF2-40B4-BE49-F238E27FC236}">
                        <a16:creationId xmlns:a16="http://schemas.microsoft.com/office/drawing/2014/main" id="{72218391-8799-4312-8BDD-3BFB3E98C277}"/>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ahoma" pitchFamily="34" charset="0"/>
                      <a:ea typeface="Tahoma" pitchFamily="34" charset="0"/>
                      <a:cs typeface="Tahoma" pitchFamily="34" charset="0"/>
                    </a:endParaRPr>
                  </a:p>
                </p:txBody>
              </p:sp>
              <p:sp>
                <p:nvSpPr>
                  <p:cNvPr id="104" name="Freeform 78">
                    <a:extLst>
                      <a:ext uri="{FF2B5EF4-FFF2-40B4-BE49-F238E27FC236}">
                        <a16:creationId xmlns:a16="http://schemas.microsoft.com/office/drawing/2014/main" id="{975C3E7A-2257-4F9E-B3EA-AEB1AA47B400}"/>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5" name="Freeform 79">
                    <a:extLst>
                      <a:ext uri="{FF2B5EF4-FFF2-40B4-BE49-F238E27FC236}">
                        <a16:creationId xmlns:a16="http://schemas.microsoft.com/office/drawing/2014/main" id="{B73797DD-7AE0-46F0-8E49-1C6AEF9E9F51}"/>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6" name="Freeform 80">
                    <a:extLst>
                      <a:ext uri="{FF2B5EF4-FFF2-40B4-BE49-F238E27FC236}">
                        <a16:creationId xmlns:a16="http://schemas.microsoft.com/office/drawing/2014/main" id="{CEE08C6C-3C38-46E3-9BFE-1DB48EF1BE37}"/>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7" name="Freeform 81">
                    <a:extLst>
                      <a:ext uri="{FF2B5EF4-FFF2-40B4-BE49-F238E27FC236}">
                        <a16:creationId xmlns:a16="http://schemas.microsoft.com/office/drawing/2014/main" id="{AAF12E99-AD77-46A0-B4FF-2C215C4D4F4F}"/>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8" name="Freeform 82">
                    <a:extLst>
                      <a:ext uri="{FF2B5EF4-FFF2-40B4-BE49-F238E27FC236}">
                        <a16:creationId xmlns:a16="http://schemas.microsoft.com/office/drawing/2014/main" id="{6E29073B-5FE2-4109-AE5F-CFB4787B56C1}"/>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09" name="Freeform 83">
                    <a:extLst>
                      <a:ext uri="{FF2B5EF4-FFF2-40B4-BE49-F238E27FC236}">
                        <a16:creationId xmlns:a16="http://schemas.microsoft.com/office/drawing/2014/main" id="{712DB329-C70C-4419-85FA-6F379005D683}"/>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0" name="Freeform 84">
                    <a:extLst>
                      <a:ext uri="{FF2B5EF4-FFF2-40B4-BE49-F238E27FC236}">
                        <a16:creationId xmlns:a16="http://schemas.microsoft.com/office/drawing/2014/main" id="{963CDD8F-F0CF-4AFB-B443-AFF730FD8653}"/>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1" name="Freeform 85">
                    <a:extLst>
                      <a:ext uri="{FF2B5EF4-FFF2-40B4-BE49-F238E27FC236}">
                        <a16:creationId xmlns:a16="http://schemas.microsoft.com/office/drawing/2014/main" id="{055B6FC4-3870-4933-B81D-833FCD82C6F5}"/>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2" name="Freeform 86">
                    <a:extLst>
                      <a:ext uri="{FF2B5EF4-FFF2-40B4-BE49-F238E27FC236}">
                        <a16:creationId xmlns:a16="http://schemas.microsoft.com/office/drawing/2014/main" id="{30ABC74D-BE6A-4928-B09D-073D70E19695}"/>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3" name="Freeform 87">
                    <a:extLst>
                      <a:ext uri="{FF2B5EF4-FFF2-40B4-BE49-F238E27FC236}">
                        <a16:creationId xmlns:a16="http://schemas.microsoft.com/office/drawing/2014/main" id="{57F84912-BA08-46F0-A00B-214D2CDA57DD}"/>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4" name="Freeform 88">
                    <a:extLst>
                      <a:ext uri="{FF2B5EF4-FFF2-40B4-BE49-F238E27FC236}">
                        <a16:creationId xmlns:a16="http://schemas.microsoft.com/office/drawing/2014/main" id="{DF7FA39A-E2AE-4B07-B569-F76B85A68F3D}"/>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5" name="Freeform 89">
                    <a:extLst>
                      <a:ext uri="{FF2B5EF4-FFF2-40B4-BE49-F238E27FC236}">
                        <a16:creationId xmlns:a16="http://schemas.microsoft.com/office/drawing/2014/main" id="{475E9B9E-C5F6-4770-8282-EF2FA011B889}"/>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6" name="Freeform 90">
                    <a:extLst>
                      <a:ext uri="{FF2B5EF4-FFF2-40B4-BE49-F238E27FC236}">
                        <a16:creationId xmlns:a16="http://schemas.microsoft.com/office/drawing/2014/main" id="{44EBB775-1047-4501-9E76-E17BE7F466C7}"/>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7" name="Freeform 91">
                    <a:extLst>
                      <a:ext uri="{FF2B5EF4-FFF2-40B4-BE49-F238E27FC236}">
                        <a16:creationId xmlns:a16="http://schemas.microsoft.com/office/drawing/2014/main" id="{69E90A69-75F0-4C24-9F44-0ACD73318B0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8" name="Freeform 92">
                    <a:extLst>
                      <a:ext uri="{FF2B5EF4-FFF2-40B4-BE49-F238E27FC236}">
                        <a16:creationId xmlns:a16="http://schemas.microsoft.com/office/drawing/2014/main" id="{83461BAD-F6AD-45E3-A096-45758515F257}"/>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19" name="Freeform 93">
                    <a:extLst>
                      <a:ext uri="{FF2B5EF4-FFF2-40B4-BE49-F238E27FC236}">
                        <a16:creationId xmlns:a16="http://schemas.microsoft.com/office/drawing/2014/main" id="{E23EBFCD-4A31-46FB-827F-EA8B75BBB20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0" name="Freeform 94">
                    <a:extLst>
                      <a:ext uri="{FF2B5EF4-FFF2-40B4-BE49-F238E27FC236}">
                        <a16:creationId xmlns:a16="http://schemas.microsoft.com/office/drawing/2014/main" id="{D6253511-E7A8-4990-B20B-97653EC86233}"/>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1" name="Freeform 95">
                    <a:extLst>
                      <a:ext uri="{FF2B5EF4-FFF2-40B4-BE49-F238E27FC236}">
                        <a16:creationId xmlns:a16="http://schemas.microsoft.com/office/drawing/2014/main" id="{71EF6044-0C11-4CAA-970F-13073CEBD53D}"/>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2" name="Freeform 96">
                    <a:extLst>
                      <a:ext uri="{FF2B5EF4-FFF2-40B4-BE49-F238E27FC236}">
                        <a16:creationId xmlns:a16="http://schemas.microsoft.com/office/drawing/2014/main" id="{813EE32D-E7D3-4BEE-ACCF-9F338D2C24E0}"/>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3" name="Freeform 97">
                    <a:extLst>
                      <a:ext uri="{FF2B5EF4-FFF2-40B4-BE49-F238E27FC236}">
                        <a16:creationId xmlns:a16="http://schemas.microsoft.com/office/drawing/2014/main" id="{97ED2C96-4931-4346-8C89-DEDE346116FB}"/>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4" name="Freeform 98">
                    <a:extLst>
                      <a:ext uri="{FF2B5EF4-FFF2-40B4-BE49-F238E27FC236}">
                        <a16:creationId xmlns:a16="http://schemas.microsoft.com/office/drawing/2014/main" id="{7D2E5A15-FC7E-45E4-B1D4-5BCB69745738}"/>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5" name="Freeform 99">
                    <a:extLst>
                      <a:ext uri="{FF2B5EF4-FFF2-40B4-BE49-F238E27FC236}">
                        <a16:creationId xmlns:a16="http://schemas.microsoft.com/office/drawing/2014/main" id="{03B10E5C-7057-4B42-B253-6A753F6AC72D}"/>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6" name="Freeform 100">
                    <a:extLst>
                      <a:ext uri="{FF2B5EF4-FFF2-40B4-BE49-F238E27FC236}">
                        <a16:creationId xmlns:a16="http://schemas.microsoft.com/office/drawing/2014/main" id="{1FBCAF54-C6DC-4559-AC27-CE7E2EA48082}"/>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127" name="Freeform 101">
                    <a:extLst>
                      <a:ext uri="{FF2B5EF4-FFF2-40B4-BE49-F238E27FC236}">
                        <a16:creationId xmlns:a16="http://schemas.microsoft.com/office/drawing/2014/main" id="{2E52EB04-8032-451A-940E-77C5F33CC0A8}"/>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grpSp>
          </p:grpSp>
        </p:gr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A815D0C2-D3B1-4789-9716-72452619ECCC}"/>
                    </a:ext>
                  </a:extLst>
                </p:cNvPr>
                <p:cNvSpPr txBox="1"/>
                <p:nvPr/>
              </p:nvSpPr>
              <p:spPr>
                <a:xfrm>
                  <a:off x="4697078" y="4599831"/>
                  <a:ext cx="13335000" cy="769441"/>
                </a:xfrm>
                <a:prstGeom prst="rect">
                  <a:avLst/>
                </a:prstGeom>
                <a:noFill/>
              </p:spPr>
              <p:txBody>
                <a:bodyPr wrap="square" rtlCol="0">
                  <a:spAutoFit/>
                </a:bodyPr>
                <a:lstStyle/>
                <a:p>
                  <a:r>
                    <a:rPr lang="en-US" sz="4400" dirty="0">
                      <a:latin typeface="Tahoma" pitchFamily="34" charset="0"/>
                      <a:ea typeface="Tahoma" pitchFamily="34" charset="0"/>
                      <a:cs typeface="Tahoma"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biết </a:t>
                  </a:r>
                  <a14:m>
                    <m:oMath xmlns:m="http://schemas.openxmlformats.org/officeDocument/2006/math">
                      <m:sSub>
                        <m:sSubPr>
                          <m:ctrlPr>
                            <a:rPr lang="en-US" sz="4400" b="1" i="1">
                              <a:latin typeface="Cambria Math" panose="02040503050406030204" pitchFamily="18" charset="0"/>
                            </a:rPr>
                          </m:ctrlPr>
                        </m:sSubPr>
                        <m:e>
                          <m:r>
                            <a:rPr lang="en-US" sz="4400" b="1" i="0" smtClean="0">
                              <a:latin typeface="Cambria Math" panose="02040503050406030204" pitchFamily="18" charset="0"/>
                            </a:rPr>
                            <m:t> </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𝟏</m:t>
                          </m:r>
                        </m:sub>
                      </m:sSub>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𝐝</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m:t>
                      </m:r>
                      <m:r>
                        <a:rPr lang="vi-VN" sz="4400" b="1" i="0">
                          <a:solidFill>
                            <a:srgbClr val="000000"/>
                          </a:solidFill>
                          <a:latin typeface="Cambria Math" panose="02040503050406030204" pitchFamily="18" charset="0"/>
                          <a:ea typeface="Malgun Gothic" panose="020B0503020000020004" pitchFamily="34" charset="-127"/>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7" name="TextBox 96">
                  <a:extLst>
                    <a:ext uri="{FF2B5EF4-FFF2-40B4-BE49-F238E27FC236}">
                      <a16:creationId xmlns:a16="http://schemas.microsoft.com/office/drawing/2014/main" id="{A815D0C2-D3B1-4789-9716-72452619ECCC}"/>
                    </a:ext>
                  </a:extLst>
                </p:cNvPr>
                <p:cNvSpPr txBox="1">
                  <a:spLocks noRot="1" noChangeAspect="1" noMove="1" noResize="1" noEditPoints="1" noAdjustHandles="1" noChangeArrowheads="1" noChangeShapeType="1" noTextEdit="1"/>
                </p:cNvSpPr>
                <p:nvPr/>
              </p:nvSpPr>
              <p:spPr>
                <a:xfrm>
                  <a:off x="4697078" y="4599831"/>
                  <a:ext cx="13335000" cy="769441"/>
                </a:xfrm>
                <a:prstGeom prst="rect">
                  <a:avLst/>
                </a:prstGeom>
                <a:blipFill>
                  <a:blip r:embed="rId3"/>
                  <a:stretch>
                    <a:fillRect l="-503" t="-16535" b="-354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5A3CB66F-DEDB-45C1-8565-5F60124DAA4F}"/>
                  </a:ext>
                </a:extLst>
              </p:cNvPr>
              <p:cNvSpPr txBox="1"/>
              <p:nvPr/>
            </p:nvSpPr>
            <p:spPr>
              <a:xfrm>
                <a:off x="1219200" y="8916650"/>
                <a:ext cx="21640800" cy="1446550"/>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Năm số hạng đầu của cấp số cộng là </a:t>
                </a:r>
                <a14:m>
                  <m:oMath xmlns:m="http://schemas.openxmlformats.org/officeDocument/2006/math">
                    <m:r>
                      <a:rPr lang="vi-VN" sz="4400" b="1" i="0">
                        <a:latin typeface="Cambria Math" panose="02040503050406030204" pitchFamily="18" charset="0"/>
                      </a:rPr>
                      <m:t>−</m:t>
                    </m:r>
                    <m:r>
                      <a:rPr lang="vi-VN" sz="4400" b="1" i="0">
                        <a:latin typeface="Cambria Math" panose="02040503050406030204" pitchFamily="18" charset="0"/>
                      </a:rPr>
                      <m:t>𝟓</m:t>
                    </m:r>
                    <m:r>
                      <a:rPr lang="vi-VN" sz="4400" b="1" i="0">
                        <a:latin typeface="Cambria Math" panose="02040503050406030204" pitchFamily="18" charset="0"/>
                      </a:rPr>
                      <m:t>;−</m:t>
                    </m:r>
                    <m:r>
                      <a:rPr lang="vi-VN" sz="4400" b="1" i="0">
                        <a:latin typeface="Cambria Math" panose="02040503050406030204" pitchFamily="18" charset="0"/>
                      </a:rPr>
                      <m:t>𝟐</m:t>
                    </m:r>
                    <m:r>
                      <a:rPr lang="vi-VN" sz="4400" b="1" i="0">
                        <a:latin typeface="Cambria Math" panose="02040503050406030204" pitchFamily="18" charset="0"/>
                      </a:rPr>
                      <m:t>;</m:t>
                    </m:r>
                    <m:r>
                      <a:rPr lang="vi-VN" sz="4400" b="1" i="0">
                        <a:latin typeface="Cambria Math" panose="02040503050406030204" pitchFamily="18" charset="0"/>
                      </a:rPr>
                      <m:t>𝟏</m:t>
                    </m:r>
                    <m:r>
                      <a:rPr lang="vi-VN" sz="4400" b="1" i="0">
                        <a:latin typeface="Cambria Math" panose="02040503050406030204" pitchFamily="18" charset="0"/>
                      </a:rPr>
                      <m:t>;</m:t>
                    </m:r>
                    <m:r>
                      <a:rPr lang="vi-VN" sz="4400" b="1" i="0">
                        <a:latin typeface="Cambria Math" panose="02040503050406030204" pitchFamily="18" charset="0"/>
                      </a:rPr>
                      <m:t>𝟒</m:t>
                    </m:r>
                    <m:r>
                      <a:rPr lang="vi-VN" sz="4400" b="1" i="0">
                        <a:latin typeface="Cambria Math" panose="02040503050406030204" pitchFamily="18" charset="0"/>
                      </a:rPr>
                      <m:t>;</m:t>
                    </m:r>
                    <m:r>
                      <a:rPr lang="vi-VN" sz="4400" b="1" i="0">
                        <a:latin typeface="Cambria Math" panose="02040503050406030204" pitchFamily="18" charset="0"/>
                      </a:rPr>
                      <m:t>𝟕</m:t>
                    </m:r>
                  </m:oMath>
                </a14:m>
                <a:r>
                  <a:rPr lang="vi-VN" sz="4400" b="1" dirty="0">
                    <a:latin typeface="Tahoma" panose="020B0604030504040204" pitchFamily="34" charset="0"/>
                    <a:ea typeface="Tahoma" panose="020B0604030504040204" pitchFamily="34" charset="0"/>
                    <a:cs typeface="Tahoma" panose="020B0604030504040204" pitchFamily="34" charset="0"/>
                  </a:rPr>
                  <a:t> được biểu diễn bởi các điểm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tương ứng trên hình vẽ</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8" name="TextBox 127">
                <a:extLst>
                  <a:ext uri="{FF2B5EF4-FFF2-40B4-BE49-F238E27FC236}">
                    <a16:creationId xmlns:a16="http://schemas.microsoft.com/office/drawing/2014/main" id="{5A3CB66F-DEDB-45C1-8565-5F60124DAA4F}"/>
                  </a:ext>
                </a:extLst>
              </p:cNvPr>
              <p:cNvSpPr txBox="1">
                <a:spLocks noRot="1" noChangeAspect="1" noMove="1" noResize="1" noEditPoints="1" noAdjustHandles="1" noChangeArrowheads="1" noChangeShapeType="1" noTextEdit="1"/>
              </p:cNvSpPr>
              <p:nvPr/>
            </p:nvSpPr>
            <p:spPr>
              <a:xfrm>
                <a:off x="1219200" y="8916650"/>
                <a:ext cx="21640800" cy="1446550"/>
              </a:xfrm>
              <a:prstGeom prst="rect">
                <a:avLst/>
              </a:prstGeom>
              <a:blipFill>
                <a:blip r:embed="rId4"/>
                <a:stretch>
                  <a:fillRect l="-1127" t="-9283" b="-189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C1BEE285-582C-48BC-84EB-7164B7719F27}"/>
                  </a:ext>
                </a:extLst>
              </p:cNvPr>
              <p:cNvSpPr txBox="1"/>
              <p:nvPr/>
            </p:nvSpPr>
            <p:spPr>
              <a:xfrm>
                <a:off x="4332334" y="4446638"/>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Tìm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𝟏𝟓</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1" name="TextBox 130">
                <a:extLst>
                  <a:ext uri="{FF2B5EF4-FFF2-40B4-BE49-F238E27FC236}">
                    <a16:creationId xmlns:a16="http://schemas.microsoft.com/office/drawing/2014/main" id="{C1BEE285-582C-48BC-84EB-7164B7719F27}"/>
                  </a:ext>
                </a:extLst>
              </p:cNvPr>
              <p:cNvSpPr txBox="1">
                <a:spLocks noRot="1" noChangeAspect="1" noMove="1" noResize="1" noEditPoints="1" noAdjustHandles="1" noChangeArrowheads="1" noChangeShapeType="1" noTextEdit="1"/>
              </p:cNvSpPr>
              <p:nvPr/>
            </p:nvSpPr>
            <p:spPr>
              <a:xfrm>
                <a:off x="4332334" y="4446638"/>
                <a:ext cx="10526666" cy="769441"/>
              </a:xfrm>
              <a:prstGeom prst="rect">
                <a:avLst/>
              </a:prstGeom>
              <a:blipFill>
                <a:blip r:embed="rId5"/>
                <a:stretch>
                  <a:fillRect l="-811" t="-16535" b="-35433"/>
                </a:stretch>
              </a:blipFill>
            </p:spPr>
            <p:txBody>
              <a:bodyPr/>
              <a:lstStyle/>
              <a:p>
                <a:r>
                  <a:rPr lang="en-US">
                    <a:noFill/>
                  </a:rPr>
                  <a:t> </a:t>
                </a:r>
              </a:p>
            </p:txBody>
          </p:sp>
        </mc:Fallback>
      </mc:AlternateContent>
      <p:sp>
        <p:nvSpPr>
          <p:cNvPr id="132" name="TextBox 131">
            <a:extLst>
              <a:ext uri="{FF2B5EF4-FFF2-40B4-BE49-F238E27FC236}">
                <a16:creationId xmlns:a16="http://schemas.microsoft.com/office/drawing/2014/main" id="{28B46FB2-C1F8-4C31-A5C7-46A513A8CB60}"/>
              </a:ext>
            </a:extLst>
          </p:cNvPr>
          <p:cNvSpPr txBox="1"/>
          <p:nvPr/>
        </p:nvSpPr>
        <p:spPr>
          <a:xfrm>
            <a:off x="4332334" y="5181600"/>
            <a:ext cx="10526666"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 Số 100 là số hạng thứ bao nhiêu?</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33" name="TextBox 132">
                <a:extLst>
                  <a:ext uri="{FF2B5EF4-FFF2-40B4-BE49-F238E27FC236}">
                    <a16:creationId xmlns:a16="http://schemas.microsoft.com/office/drawing/2014/main" id="{AA487D6D-9D83-46E8-A0D9-59D0C3610930}"/>
                  </a:ext>
                </a:extLst>
              </p:cNvPr>
              <p:cNvSpPr txBox="1"/>
              <p:nvPr/>
            </p:nvSpPr>
            <p:spPr>
              <a:xfrm>
                <a:off x="4332334" y="6096000"/>
                <a:ext cx="18112768" cy="1446550"/>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 Biểu diễn các số hạng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𝟓</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trên trục số. Nhận xét vị trí của mỗi điểm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so với hai điểm liền kề.</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3" name="TextBox 132">
                <a:extLst>
                  <a:ext uri="{FF2B5EF4-FFF2-40B4-BE49-F238E27FC236}">
                    <a16:creationId xmlns:a16="http://schemas.microsoft.com/office/drawing/2014/main" id="{AA487D6D-9D83-46E8-A0D9-59D0C3610930}"/>
                  </a:ext>
                </a:extLst>
              </p:cNvPr>
              <p:cNvSpPr txBox="1">
                <a:spLocks noRot="1" noChangeAspect="1" noMove="1" noResize="1" noEditPoints="1" noAdjustHandles="1" noChangeArrowheads="1" noChangeShapeType="1" noTextEdit="1"/>
              </p:cNvSpPr>
              <p:nvPr/>
            </p:nvSpPr>
            <p:spPr>
              <a:xfrm>
                <a:off x="4332334" y="6096000"/>
                <a:ext cx="18112768" cy="1446550"/>
              </a:xfrm>
              <a:prstGeom prst="rect">
                <a:avLst/>
              </a:prstGeom>
              <a:blipFill>
                <a:blip r:embed="rId6"/>
                <a:stretch>
                  <a:fillRect l="-1380" t="-8861" b="-189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B1F5A98C-CB51-47BE-83B8-C5693BAF683D}"/>
                  </a:ext>
                </a:extLst>
              </p:cNvPr>
              <p:cNvSpPr txBox="1"/>
              <p:nvPr/>
            </p:nvSpPr>
            <p:spPr>
              <a:xfrm>
                <a:off x="1175889" y="11881009"/>
                <a:ext cx="22017819" cy="1036374"/>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Nhận xét: điểm </a:t>
                </a:r>
                <a14:m>
                  <m:oMath xmlns:m="http://schemas.openxmlformats.org/officeDocument/2006/math">
                    <m:sSub>
                      <m:sSubPr>
                        <m:ctrlPr>
                          <a:rPr lang="en-US" sz="4400" b="1" i="1">
                            <a:latin typeface="Cambria Math" panose="02040503050406030204" pitchFamily="18" charset="0"/>
                          </a:rPr>
                        </m:ctrlPr>
                      </m:sSubPr>
                      <m:e>
                        <m:r>
                          <a:rPr lang="en-US" sz="4400" b="1" i="1" smtClean="0">
                            <a:latin typeface="Cambria Math" panose="02040503050406030204" pitchFamily="18" charset="0"/>
                          </a:rPr>
                          <m:t>𝑨</m:t>
                        </m:r>
                      </m:e>
                      <m:sub>
                        <m:r>
                          <a:rPr lang="vi-VN" sz="4400" b="1" i="0">
                            <a:latin typeface="Cambria Math" panose="02040503050406030204" pitchFamily="18" charset="0"/>
                          </a:rPr>
                          <m:t>𝟐</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là trung điểm của đoạn thẳng </a:t>
                </a:r>
                <a14:m>
                  <m:oMath xmlns:m="http://schemas.openxmlformats.org/officeDocument/2006/math">
                    <m:sSub>
                      <m:sSubPr>
                        <m:ctrlPr>
                          <a:rPr lang="en-US" b="1" i="1"/>
                        </m:ctrlPr>
                      </m:sSubPr>
                      <m:e>
                        <m:r>
                          <a:rPr lang="en-US" b="1" i="1"/>
                          <m:t>𝑨</m:t>
                        </m:r>
                      </m:e>
                      <m:sub>
                        <m:r>
                          <a:rPr lang="en-US" b="1" i="1"/>
                          <m:t>𝟏</m:t>
                        </m:r>
                      </m:sub>
                    </m:sSub>
                    <m:sSub>
                      <m:sSubPr>
                        <m:ctrlPr>
                          <a:rPr lang="en-US" b="1" i="1"/>
                        </m:ctrlPr>
                      </m:sSubPr>
                      <m:e>
                        <m:r>
                          <a:rPr lang="en-US" b="1" i="1"/>
                          <m:t>𝑨</m:t>
                        </m:r>
                      </m:e>
                      <m:sub>
                        <m:r>
                          <a:rPr lang="en-US" b="1" i="1"/>
                          <m:t>𝟑</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hay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𝟐</m:t>
                        </m:r>
                      </m:sub>
                    </m:sSub>
                    <m:r>
                      <a:rPr lang="vi-VN" sz="4400" b="1" i="0">
                        <a:latin typeface="Cambria Math" panose="02040503050406030204" pitchFamily="18" charset="0"/>
                      </a:rPr>
                      <m:t>=</m:t>
                    </m:r>
                    <m:f>
                      <m:fPr>
                        <m:ctrlPr>
                          <a:rPr lang="en-US" sz="4400" b="1" i="1">
                            <a:latin typeface="Cambria Math" panose="02040503050406030204" pitchFamily="18" charset="0"/>
                          </a:rPr>
                        </m:ctrlPr>
                      </m:fPr>
                      <m:num>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num>
                      <m:den>
                        <m:r>
                          <a:rPr lang="vi-VN" sz="4400" b="1" i="0">
                            <a:latin typeface="Cambria Math" panose="02040503050406030204" pitchFamily="18" charset="0"/>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8" name="TextBox 57">
                <a:extLst>
                  <a:ext uri="{FF2B5EF4-FFF2-40B4-BE49-F238E27FC236}">
                    <a16:creationId xmlns:a16="http://schemas.microsoft.com/office/drawing/2014/main" id="{B1F5A98C-CB51-47BE-83B8-C5693BAF683D}"/>
                  </a:ext>
                </a:extLst>
              </p:cNvPr>
              <p:cNvSpPr txBox="1">
                <a:spLocks noRot="1" noChangeAspect="1" noMove="1" noResize="1" noEditPoints="1" noAdjustHandles="1" noChangeArrowheads="1" noChangeShapeType="1" noTextEdit="1"/>
              </p:cNvSpPr>
              <p:nvPr/>
            </p:nvSpPr>
            <p:spPr>
              <a:xfrm>
                <a:off x="1175889" y="11881009"/>
                <a:ext cx="22017819" cy="1036374"/>
              </a:xfrm>
              <a:prstGeom prst="rect">
                <a:avLst/>
              </a:prstGeom>
              <a:blipFill>
                <a:blip r:embed="rId7"/>
                <a:stretch>
                  <a:fillRect l="-1135" t="-3529" b="-10588"/>
                </a:stretch>
              </a:blipFill>
            </p:spPr>
            <p:txBody>
              <a:bodyPr/>
              <a:lstStyle/>
              <a:p>
                <a:r>
                  <a:rPr lang="en-US">
                    <a:noFill/>
                  </a:rPr>
                  <a:t> </a:t>
                </a:r>
              </a:p>
            </p:txBody>
          </p:sp>
        </mc:Fallback>
      </mc:AlternateContent>
      <p:pic>
        <p:nvPicPr>
          <p:cNvPr id="56" name="Picture 55">
            <a:extLst>
              <a:ext uri="{FF2B5EF4-FFF2-40B4-BE49-F238E27FC236}">
                <a16:creationId xmlns:a16="http://schemas.microsoft.com/office/drawing/2014/main" id="{69E543E5-3F5B-4818-85D8-9D3C00819C95}"/>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124200" y="10386031"/>
            <a:ext cx="14554200" cy="1577369"/>
          </a:xfrm>
          <a:prstGeom prst="rect">
            <a:avLst/>
          </a:prstGeom>
          <a:noFill/>
          <a:ln>
            <a:noFill/>
          </a:ln>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389634B-BECC-496B-9B2A-5F9FEEFB9CF0}"/>
                  </a:ext>
                </a:extLst>
              </p:cNvPr>
              <p:cNvSpPr txBox="1"/>
              <p:nvPr/>
            </p:nvSpPr>
            <p:spPr>
              <a:xfrm>
                <a:off x="1143000" y="12725400"/>
                <a:ext cx="22017819" cy="769441"/>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Ta cũng có kết quả tương tự với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𝟑</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𝟒</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4389634B-BECC-496B-9B2A-5F9FEEFB9CF0}"/>
                  </a:ext>
                </a:extLst>
              </p:cNvPr>
              <p:cNvSpPr txBox="1">
                <a:spLocks noRot="1" noChangeAspect="1" noMove="1" noResize="1" noEditPoints="1" noAdjustHandles="1" noChangeArrowheads="1" noChangeShapeType="1" noTextEdit="1"/>
              </p:cNvSpPr>
              <p:nvPr/>
            </p:nvSpPr>
            <p:spPr>
              <a:xfrm>
                <a:off x="1143000" y="12725400"/>
                <a:ext cx="22017819" cy="769441"/>
              </a:xfrm>
              <a:prstGeom prst="rect">
                <a:avLst/>
              </a:prstGeom>
              <a:blipFill>
                <a:blip r:embed="rId9"/>
                <a:stretch>
                  <a:fillRect l="-1135" t="-17460" b="-35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TextBox 59">
                <a:extLst>
                  <a:ext uri="{FF2B5EF4-FFF2-40B4-BE49-F238E27FC236}">
                    <a16:creationId xmlns:a16="http://schemas.microsoft.com/office/drawing/2014/main" id="{32EA6ED7-863F-494B-A1BB-AFAED445F004}"/>
                  </a:ext>
                </a:extLst>
              </p:cNvPr>
              <p:cNvSpPr txBox="1"/>
              <p:nvPr/>
            </p:nvSpPr>
            <p:spPr>
              <a:xfrm>
                <a:off x="5111468" y="10134600"/>
                <a:ext cx="12235068" cy="754053"/>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US" b="1" i="1" smtClean="0">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𝟏</m:t>
                          </m:r>
                          <m:r>
                            <a:rPr lang="en-US" b="1" i="0"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𝟐</m:t>
                          </m:r>
                        </m:sub>
                      </m:sSub>
                      <m:sSub>
                        <m:sSubPr>
                          <m:ctrlPr>
                            <a:rPr lang="en-US" b="1" i="1">
                              <a:solidFill>
                                <a:srgbClr val="836967"/>
                              </a:solidFill>
                              <a:latin typeface="Cambria Math" panose="02040503050406030204" pitchFamily="18" charset="0"/>
                            </a:rPr>
                          </m:ctrlPr>
                        </m:sSubPr>
                        <m:e>
                          <m:r>
                            <a:rPr lang="en-US" b="1" i="1" smtClean="0">
                              <a:solidFill>
                                <a:srgbClr val="836967"/>
                              </a:solidFill>
                              <a:latin typeface="Cambria Math" panose="02040503050406030204" pitchFamily="18" charset="0"/>
                            </a:rPr>
                            <m:t>               </m:t>
                          </m:r>
                          <m:r>
                            <a:rPr lang="en-US" b="1" i="1">
                              <a:latin typeface="Cambria Math" panose="02040503050406030204" pitchFamily="18" charset="0"/>
                            </a:rPr>
                            <m:t>𝑨</m:t>
                          </m:r>
                        </m:e>
                        <m:sub>
                          <m:r>
                            <a:rPr lang="en-US" b="1" i="0">
                              <a:latin typeface="Cambria Math" panose="02040503050406030204" pitchFamily="18" charset="0"/>
                            </a:rPr>
                            <m:t>𝟑</m:t>
                          </m:r>
                          <m:r>
                            <a:rPr lang="en-US" b="1" i="1"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𝟒</m:t>
                          </m:r>
                          <m:r>
                            <a:rPr lang="en-US" b="1" i="1" smtClean="0">
                              <a:latin typeface="Cambria Math" panose="02040503050406030204" pitchFamily="18" charset="0"/>
                            </a:rPr>
                            <m:t>                     </m:t>
                          </m:r>
                        </m:sub>
                      </m:sSub>
                      <m:sSub>
                        <m:sSubPr>
                          <m:ctrlPr>
                            <a:rPr lang="en-US" b="1" i="1">
                              <a:solidFill>
                                <a:srgbClr val="836967"/>
                              </a:solidFill>
                              <a:latin typeface="Cambria Math" panose="02040503050406030204" pitchFamily="18" charset="0"/>
                            </a:rPr>
                          </m:ctrlPr>
                        </m:sSubPr>
                        <m:e>
                          <m:r>
                            <a:rPr lang="en-US" b="1" i="1">
                              <a:latin typeface="Cambria Math" panose="02040503050406030204" pitchFamily="18" charset="0"/>
                            </a:rPr>
                            <m:t>𝑨</m:t>
                          </m:r>
                        </m:e>
                        <m:sub>
                          <m:r>
                            <a:rPr lang="en-US" b="1" i="0">
                              <a:latin typeface="Cambria Math" panose="02040503050406030204" pitchFamily="18" charset="0"/>
                            </a:rPr>
                            <m:t>𝟓</m:t>
                          </m:r>
                        </m:sub>
                      </m:sSub>
                    </m:oMath>
                  </m:oMathPara>
                </a14:m>
                <a:endParaRPr lang="en-US" b="1" dirty="0"/>
              </a:p>
            </p:txBody>
          </p:sp>
        </mc:Choice>
        <mc:Fallback>
          <p:sp>
            <p:nvSpPr>
              <p:cNvPr id="60" name="TextBox 59">
                <a:extLst>
                  <a:ext uri="{FF2B5EF4-FFF2-40B4-BE49-F238E27FC236}">
                    <a16:creationId xmlns:a16="http://schemas.microsoft.com/office/drawing/2014/main" id="{32EA6ED7-863F-494B-A1BB-AFAED445F004}"/>
                  </a:ext>
                </a:extLst>
              </p:cNvPr>
              <p:cNvSpPr txBox="1">
                <a:spLocks noRot="1" noChangeAspect="1" noMove="1" noResize="1" noEditPoints="1" noAdjustHandles="1" noChangeArrowheads="1" noChangeShapeType="1" noTextEdit="1"/>
              </p:cNvSpPr>
              <p:nvPr/>
            </p:nvSpPr>
            <p:spPr>
              <a:xfrm>
                <a:off x="5111468" y="10134600"/>
                <a:ext cx="12235068" cy="75405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28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left)">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left)">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wipe(left)">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wipe(left)">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8">
                                            <p:txEl>
                                              <p:pRg st="0" end="0"/>
                                            </p:txEl>
                                          </p:spTgt>
                                        </p:tgtEl>
                                        <p:attrNameLst>
                                          <p:attrName>style.visibility</p:attrName>
                                        </p:attrNameLst>
                                      </p:cBhvr>
                                      <p:to>
                                        <p:strVal val="visible"/>
                                      </p:to>
                                    </p:set>
                                    <p:animEffect transition="in" filter="wipe(left)">
                                      <p:cBhvr>
                                        <p:cTn id="37" dur="500"/>
                                        <p:tgtEl>
                                          <p:spTgt spid="1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down)">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wipe(left)">
                                      <p:cBhvr>
                                        <p:cTn id="5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build="p"/>
      <p:bldP spid="131" grpId="0"/>
      <p:bldP spid="132" grpId="0"/>
      <p:bldP spid="133" grpId="0"/>
      <p:bldP spid="58" grpId="0"/>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1949</TotalTime>
  <Words>3937</Words>
  <PresentationFormat>Custom</PresentationFormat>
  <Paragraphs>406</Paragraphs>
  <Slides>32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Calibri Light</vt:lpstr>
      <vt:lpstr>Cambria Math</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2021-09-09T17:07:23Z</dcterms:modified>
</cp:coreProperties>
</file>