
<file path=[Content_Types].xml><?xml version="1.0" encoding="utf-8"?>
<Types xmlns="http://schemas.openxmlformats.org/package/2006/content-types">
  <Default Extension="bin" ContentType="application/vnd.openxmlformats-officedocument.oleObject"/>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04" r:id="rId2"/>
    <p:sldId id="268" r:id="rId3"/>
    <p:sldId id="374" r:id="rId4"/>
    <p:sldId id="405" r:id="rId5"/>
    <p:sldId id="361" r:id="rId6"/>
    <p:sldId id="363" r:id="rId7"/>
    <p:sldId id="368" r:id="rId8"/>
    <p:sldId id="406" r:id="rId9"/>
    <p:sldId id="407" r:id="rId10"/>
    <p:sldId id="408" r:id="rId11"/>
    <p:sldId id="409" r:id="rId12"/>
    <p:sldId id="410" r:id="rId13"/>
    <p:sldId id="411" r:id="rId14"/>
    <p:sldId id="412" r:id="rId15"/>
    <p:sldId id="413" r:id="rId16"/>
    <p:sldId id="414" r:id="rId17"/>
    <p:sldId id="415" r:id="rId18"/>
    <p:sldId id="416" r:id="rId19"/>
    <p:sldId id="417" r:id="rId20"/>
    <p:sldId id="418" r:id="rId21"/>
    <p:sldId id="419" r:id="rId22"/>
    <p:sldId id="400" r:id="rId23"/>
    <p:sldId id="420" r:id="rId24"/>
    <p:sldId id="403"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90"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F7D53-BC9E-42DD-94C6-D354AAB43F70}" type="datetimeFigureOut">
              <a:rPr lang="vi-VN" smtClean="0"/>
              <a:t>01/09/2022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15F56F-46B7-4747-8693-7E14646A5492}" type="slidenum">
              <a:rPr lang="vi-VN" smtClean="0"/>
              <a:t>‹#›</a:t>
            </a:fld>
            <a:endParaRPr lang="vi-VN"/>
          </a:p>
        </p:txBody>
      </p:sp>
    </p:spTree>
    <p:extLst>
      <p:ext uri="{BB962C8B-B14F-4D97-AF65-F5344CB8AC3E}">
        <p14:creationId xmlns:p14="http://schemas.microsoft.com/office/powerpoint/2010/main" val="2238053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A7417-BCF9-470C-9F95-65499A5A43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EE7A6B6-25CF-45E4-A666-46E6453A2B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826B724-37DB-4C92-81CA-F4867D39EA8F}"/>
              </a:ext>
            </a:extLst>
          </p:cNvPr>
          <p:cNvSpPr>
            <a:spLocks noGrp="1"/>
          </p:cNvSpPr>
          <p:nvPr>
            <p:ph type="dt" sz="half" idx="10"/>
          </p:nvPr>
        </p:nvSpPr>
        <p:spPr/>
        <p:txBody>
          <a:bodyPr/>
          <a:lstStyle/>
          <a:p>
            <a:fld id="{33A213DE-8ECF-4792-B754-2C9A7D47B596}" type="datetimeFigureOut">
              <a:rPr lang="vi-VN" smtClean="0"/>
              <a:t>01/09/2022</a:t>
            </a:fld>
            <a:endParaRPr lang="vi-VN"/>
          </a:p>
        </p:txBody>
      </p:sp>
      <p:sp>
        <p:nvSpPr>
          <p:cNvPr id="5" name="Footer Placeholder 4">
            <a:extLst>
              <a:ext uri="{FF2B5EF4-FFF2-40B4-BE49-F238E27FC236}">
                <a16:creationId xmlns:a16="http://schemas.microsoft.com/office/drawing/2014/main" id="{0281599B-C839-4603-ACE0-81624AD87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B4F73C8-7E94-4442-B0D3-A9921B98B6D2}"/>
              </a:ext>
            </a:extLst>
          </p:cNvPr>
          <p:cNvSpPr>
            <a:spLocks noGrp="1"/>
          </p:cNvSpPr>
          <p:nvPr>
            <p:ph type="sldNum" sz="quarter" idx="12"/>
          </p:nvPr>
        </p:nvSpPr>
        <p:spPr/>
        <p:txBody>
          <a:bodyPr/>
          <a:lstStyle/>
          <a:p>
            <a:fld id="{65C969C8-F970-47C5-A8BB-082394CB0CC6}" type="slidenum">
              <a:rPr lang="vi-VN" smtClean="0"/>
              <a:t>‹#›</a:t>
            </a:fld>
            <a:endParaRPr lang="vi-VN"/>
          </a:p>
        </p:txBody>
      </p:sp>
    </p:spTree>
    <p:extLst>
      <p:ext uri="{BB962C8B-B14F-4D97-AF65-F5344CB8AC3E}">
        <p14:creationId xmlns:p14="http://schemas.microsoft.com/office/powerpoint/2010/main" val="1309652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EF55B-E79C-46F9-8AF8-A47A10C9D4E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C8F648-8178-4D3F-9B61-8BAA0665BC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AB49652-BC61-40C7-841C-555DBC9D485D}"/>
              </a:ext>
            </a:extLst>
          </p:cNvPr>
          <p:cNvSpPr>
            <a:spLocks noGrp="1"/>
          </p:cNvSpPr>
          <p:nvPr>
            <p:ph type="dt" sz="half" idx="10"/>
          </p:nvPr>
        </p:nvSpPr>
        <p:spPr/>
        <p:txBody>
          <a:bodyPr/>
          <a:lstStyle/>
          <a:p>
            <a:fld id="{33A213DE-8ECF-4792-B754-2C9A7D47B596}" type="datetimeFigureOut">
              <a:rPr lang="vi-VN" smtClean="0"/>
              <a:t>01/09/2022</a:t>
            </a:fld>
            <a:endParaRPr lang="vi-VN"/>
          </a:p>
        </p:txBody>
      </p:sp>
      <p:sp>
        <p:nvSpPr>
          <p:cNvPr id="5" name="Footer Placeholder 4">
            <a:extLst>
              <a:ext uri="{FF2B5EF4-FFF2-40B4-BE49-F238E27FC236}">
                <a16:creationId xmlns:a16="http://schemas.microsoft.com/office/drawing/2014/main" id="{BA21A781-978A-4F4E-8848-4DAA23D0CD4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F7F6196-6C79-4009-BA53-5C99B72F5669}"/>
              </a:ext>
            </a:extLst>
          </p:cNvPr>
          <p:cNvSpPr>
            <a:spLocks noGrp="1"/>
          </p:cNvSpPr>
          <p:nvPr>
            <p:ph type="sldNum" sz="quarter" idx="12"/>
          </p:nvPr>
        </p:nvSpPr>
        <p:spPr/>
        <p:txBody>
          <a:bodyPr/>
          <a:lstStyle/>
          <a:p>
            <a:fld id="{65C969C8-F970-47C5-A8BB-082394CB0CC6}" type="slidenum">
              <a:rPr lang="vi-VN" smtClean="0"/>
              <a:t>‹#›</a:t>
            </a:fld>
            <a:endParaRPr lang="vi-VN"/>
          </a:p>
        </p:txBody>
      </p:sp>
    </p:spTree>
    <p:extLst>
      <p:ext uri="{BB962C8B-B14F-4D97-AF65-F5344CB8AC3E}">
        <p14:creationId xmlns:p14="http://schemas.microsoft.com/office/powerpoint/2010/main" val="2740269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C7B73-32F5-456D-8F19-8A279BF497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3DDF660-D47F-445E-B997-18AE076885F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CED63F-A9DC-442F-A585-88D9878D921C}"/>
              </a:ext>
            </a:extLst>
          </p:cNvPr>
          <p:cNvSpPr>
            <a:spLocks noGrp="1"/>
          </p:cNvSpPr>
          <p:nvPr>
            <p:ph type="dt" sz="half" idx="10"/>
          </p:nvPr>
        </p:nvSpPr>
        <p:spPr/>
        <p:txBody>
          <a:bodyPr/>
          <a:lstStyle/>
          <a:p>
            <a:fld id="{33A213DE-8ECF-4792-B754-2C9A7D47B596}" type="datetimeFigureOut">
              <a:rPr lang="vi-VN" smtClean="0"/>
              <a:t>01/09/2022</a:t>
            </a:fld>
            <a:endParaRPr lang="vi-VN"/>
          </a:p>
        </p:txBody>
      </p:sp>
      <p:sp>
        <p:nvSpPr>
          <p:cNvPr id="5" name="Footer Placeholder 4">
            <a:extLst>
              <a:ext uri="{FF2B5EF4-FFF2-40B4-BE49-F238E27FC236}">
                <a16:creationId xmlns:a16="http://schemas.microsoft.com/office/drawing/2014/main" id="{8F99E7C2-B7AE-491F-96D5-23CEC7AEF0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04E5D13-AEF0-48D7-B7D5-19A1FD020E67}"/>
              </a:ext>
            </a:extLst>
          </p:cNvPr>
          <p:cNvSpPr>
            <a:spLocks noGrp="1"/>
          </p:cNvSpPr>
          <p:nvPr>
            <p:ph type="sldNum" sz="quarter" idx="12"/>
          </p:nvPr>
        </p:nvSpPr>
        <p:spPr/>
        <p:txBody>
          <a:bodyPr/>
          <a:lstStyle/>
          <a:p>
            <a:fld id="{65C969C8-F970-47C5-A8BB-082394CB0CC6}" type="slidenum">
              <a:rPr lang="vi-VN" smtClean="0"/>
              <a:t>‹#›</a:t>
            </a:fld>
            <a:endParaRPr lang="vi-VN"/>
          </a:p>
        </p:txBody>
      </p:sp>
    </p:spTree>
    <p:extLst>
      <p:ext uri="{BB962C8B-B14F-4D97-AF65-F5344CB8AC3E}">
        <p14:creationId xmlns:p14="http://schemas.microsoft.com/office/powerpoint/2010/main" val="419384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9EFE3-8F1D-4B57-97F3-7D6BBAEB76E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8781AFA-E87A-4F12-A1F5-12DBE60856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DC37E55-B599-46C7-9E20-5629EEFBF97F}"/>
              </a:ext>
            </a:extLst>
          </p:cNvPr>
          <p:cNvSpPr>
            <a:spLocks noGrp="1"/>
          </p:cNvSpPr>
          <p:nvPr>
            <p:ph type="dt" sz="half" idx="10"/>
          </p:nvPr>
        </p:nvSpPr>
        <p:spPr/>
        <p:txBody>
          <a:bodyPr/>
          <a:lstStyle/>
          <a:p>
            <a:fld id="{33A213DE-8ECF-4792-B754-2C9A7D47B596}" type="datetimeFigureOut">
              <a:rPr lang="vi-VN" smtClean="0"/>
              <a:t>01/09/2022</a:t>
            </a:fld>
            <a:endParaRPr lang="vi-VN"/>
          </a:p>
        </p:txBody>
      </p:sp>
      <p:sp>
        <p:nvSpPr>
          <p:cNvPr id="5" name="Footer Placeholder 4">
            <a:extLst>
              <a:ext uri="{FF2B5EF4-FFF2-40B4-BE49-F238E27FC236}">
                <a16:creationId xmlns:a16="http://schemas.microsoft.com/office/drawing/2014/main" id="{B4FEA531-CC17-48B2-8359-C5726AFE81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9A5044D-03B7-492A-818E-C81CA99A6D87}"/>
              </a:ext>
            </a:extLst>
          </p:cNvPr>
          <p:cNvSpPr>
            <a:spLocks noGrp="1"/>
          </p:cNvSpPr>
          <p:nvPr>
            <p:ph type="sldNum" sz="quarter" idx="12"/>
          </p:nvPr>
        </p:nvSpPr>
        <p:spPr/>
        <p:txBody>
          <a:bodyPr/>
          <a:lstStyle/>
          <a:p>
            <a:fld id="{65C969C8-F970-47C5-A8BB-082394CB0CC6}" type="slidenum">
              <a:rPr lang="vi-VN" smtClean="0"/>
              <a:t>‹#›</a:t>
            </a:fld>
            <a:endParaRPr lang="vi-VN"/>
          </a:p>
        </p:txBody>
      </p:sp>
    </p:spTree>
    <p:extLst>
      <p:ext uri="{BB962C8B-B14F-4D97-AF65-F5344CB8AC3E}">
        <p14:creationId xmlns:p14="http://schemas.microsoft.com/office/powerpoint/2010/main" val="251553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C4C2-A5B7-4034-AD97-89FB1812E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12E690B-58DC-41A1-870A-36FFD74860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F3C244-6016-49A3-9583-CB42699DD7E9}"/>
              </a:ext>
            </a:extLst>
          </p:cNvPr>
          <p:cNvSpPr>
            <a:spLocks noGrp="1"/>
          </p:cNvSpPr>
          <p:nvPr>
            <p:ph type="dt" sz="half" idx="10"/>
          </p:nvPr>
        </p:nvSpPr>
        <p:spPr/>
        <p:txBody>
          <a:bodyPr/>
          <a:lstStyle/>
          <a:p>
            <a:fld id="{33A213DE-8ECF-4792-B754-2C9A7D47B596}" type="datetimeFigureOut">
              <a:rPr lang="vi-VN" smtClean="0"/>
              <a:t>01/09/2022</a:t>
            </a:fld>
            <a:endParaRPr lang="vi-VN"/>
          </a:p>
        </p:txBody>
      </p:sp>
      <p:sp>
        <p:nvSpPr>
          <p:cNvPr id="5" name="Footer Placeholder 4">
            <a:extLst>
              <a:ext uri="{FF2B5EF4-FFF2-40B4-BE49-F238E27FC236}">
                <a16:creationId xmlns:a16="http://schemas.microsoft.com/office/drawing/2014/main" id="{5D4DCB27-1ABC-4CDA-BBB0-08749E15136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62ED49B-4AF5-451A-85B5-F04986137471}"/>
              </a:ext>
            </a:extLst>
          </p:cNvPr>
          <p:cNvSpPr>
            <a:spLocks noGrp="1"/>
          </p:cNvSpPr>
          <p:nvPr>
            <p:ph type="sldNum" sz="quarter" idx="12"/>
          </p:nvPr>
        </p:nvSpPr>
        <p:spPr/>
        <p:txBody>
          <a:bodyPr/>
          <a:lstStyle/>
          <a:p>
            <a:fld id="{65C969C8-F970-47C5-A8BB-082394CB0CC6}" type="slidenum">
              <a:rPr lang="vi-VN" smtClean="0"/>
              <a:t>‹#›</a:t>
            </a:fld>
            <a:endParaRPr lang="vi-VN"/>
          </a:p>
        </p:txBody>
      </p:sp>
    </p:spTree>
    <p:extLst>
      <p:ext uri="{BB962C8B-B14F-4D97-AF65-F5344CB8AC3E}">
        <p14:creationId xmlns:p14="http://schemas.microsoft.com/office/powerpoint/2010/main" val="1084853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995EC-49C7-4275-93CD-AB5A1475D1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A733AD9-D672-429B-8B0F-F3E5D43EA2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753F4580-2C14-4F03-A110-DA2D4F681D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E64538-EBD1-495F-AE1F-4A0E9430616E}"/>
              </a:ext>
            </a:extLst>
          </p:cNvPr>
          <p:cNvSpPr>
            <a:spLocks noGrp="1"/>
          </p:cNvSpPr>
          <p:nvPr>
            <p:ph type="dt" sz="half" idx="10"/>
          </p:nvPr>
        </p:nvSpPr>
        <p:spPr/>
        <p:txBody>
          <a:bodyPr/>
          <a:lstStyle/>
          <a:p>
            <a:fld id="{33A213DE-8ECF-4792-B754-2C9A7D47B596}" type="datetimeFigureOut">
              <a:rPr lang="vi-VN" smtClean="0"/>
              <a:t>01/09/2022</a:t>
            </a:fld>
            <a:endParaRPr lang="vi-VN"/>
          </a:p>
        </p:txBody>
      </p:sp>
      <p:sp>
        <p:nvSpPr>
          <p:cNvPr id="6" name="Footer Placeholder 5">
            <a:extLst>
              <a:ext uri="{FF2B5EF4-FFF2-40B4-BE49-F238E27FC236}">
                <a16:creationId xmlns:a16="http://schemas.microsoft.com/office/drawing/2014/main" id="{28C65B05-20F0-48A6-BD12-B91B880DD68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A4D75E0-0D9D-4EE1-879D-5D777AA2657F}"/>
              </a:ext>
            </a:extLst>
          </p:cNvPr>
          <p:cNvSpPr>
            <a:spLocks noGrp="1"/>
          </p:cNvSpPr>
          <p:nvPr>
            <p:ph type="sldNum" sz="quarter" idx="12"/>
          </p:nvPr>
        </p:nvSpPr>
        <p:spPr/>
        <p:txBody>
          <a:bodyPr/>
          <a:lstStyle/>
          <a:p>
            <a:fld id="{65C969C8-F970-47C5-A8BB-082394CB0CC6}" type="slidenum">
              <a:rPr lang="vi-VN" smtClean="0"/>
              <a:t>‹#›</a:t>
            </a:fld>
            <a:endParaRPr lang="vi-VN"/>
          </a:p>
        </p:txBody>
      </p:sp>
    </p:spTree>
    <p:extLst>
      <p:ext uri="{BB962C8B-B14F-4D97-AF65-F5344CB8AC3E}">
        <p14:creationId xmlns:p14="http://schemas.microsoft.com/office/powerpoint/2010/main" val="3686441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C5C70-6691-4D96-9B7F-45149788868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68629D4-63D1-493A-B7CC-EF39474A11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58399E-D35F-4106-A7D5-8EF83416A4C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BF4FF20-F035-4766-AF3A-EB8B04ED3D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5AFD64-14CA-4D42-A087-FD1669B0E2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D5C5803-1AC4-4B73-BAC2-DEA9C3BD8756}"/>
              </a:ext>
            </a:extLst>
          </p:cNvPr>
          <p:cNvSpPr>
            <a:spLocks noGrp="1"/>
          </p:cNvSpPr>
          <p:nvPr>
            <p:ph type="dt" sz="half" idx="10"/>
          </p:nvPr>
        </p:nvSpPr>
        <p:spPr/>
        <p:txBody>
          <a:bodyPr/>
          <a:lstStyle/>
          <a:p>
            <a:fld id="{33A213DE-8ECF-4792-B754-2C9A7D47B596}" type="datetimeFigureOut">
              <a:rPr lang="vi-VN" smtClean="0"/>
              <a:t>01/09/2022</a:t>
            </a:fld>
            <a:endParaRPr lang="vi-VN"/>
          </a:p>
        </p:txBody>
      </p:sp>
      <p:sp>
        <p:nvSpPr>
          <p:cNvPr id="8" name="Footer Placeholder 7">
            <a:extLst>
              <a:ext uri="{FF2B5EF4-FFF2-40B4-BE49-F238E27FC236}">
                <a16:creationId xmlns:a16="http://schemas.microsoft.com/office/drawing/2014/main" id="{AF35CA52-B01E-420F-919C-7D070EA363D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265849E-D7C5-41B5-B668-F5A1FE4FB301}"/>
              </a:ext>
            </a:extLst>
          </p:cNvPr>
          <p:cNvSpPr>
            <a:spLocks noGrp="1"/>
          </p:cNvSpPr>
          <p:nvPr>
            <p:ph type="sldNum" sz="quarter" idx="12"/>
          </p:nvPr>
        </p:nvSpPr>
        <p:spPr/>
        <p:txBody>
          <a:bodyPr/>
          <a:lstStyle/>
          <a:p>
            <a:fld id="{65C969C8-F970-47C5-A8BB-082394CB0CC6}" type="slidenum">
              <a:rPr lang="vi-VN" smtClean="0"/>
              <a:t>‹#›</a:t>
            </a:fld>
            <a:endParaRPr lang="vi-VN"/>
          </a:p>
        </p:txBody>
      </p:sp>
    </p:spTree>
    <p:extLst>
      <p:ext uri="{BB962C8B-B14F-4D97-AF65-F5344CB8AC3E}">
        <p14:creationId xmlns:p14="http://schemas.microsoft.com/office/powerpoint/2010/main" val="4197161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DE022-F4BA-4769-AF5F-B512C1FA4FB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9A6C48-5CBF-4E37-958E-0B486BB38447}"/>
              </a:ext>
            </a:extLst>
          </p:cNvPr>
          <p:cNvSpPr>
            <a:spLocks noGrp="1"/>
          </p:cNvSpPr>
          <p:nvPr>
            <p:ph type="dt" sz="half" idx="10"/>
          </p:nvPr>
        </p:nvSpPr>
        <p:spPr/>
        <p:txBody>
          <a:bodyPr/>
          <a:lstStyle/>
          <a:p>
            <a:fld id="{33A213DE-8ECF-4792-B754-2C9A7D47B596}" type="datetimeFigureOut">
              <a:rPr lang="vi-VN" smtClean="0"/>
              <a:t>01/09/2022</a:t>
            </a:fld>
            <a:endParaRPr lang="vi-VN"/>
          </a:p>
        </p:txBody>
      </p:sp>
      <p:sp>
        <p:nvSpPr>
          <p:cNvPr id="4" name="Footer Placeholder 3">
            <a:extLst>
              <a:ext uri="{FF2B5EF4-FFF2-40B4-BE49-F238E27FC236}">
                <a16:creationId xmlns:a16="http://schemas.microsoft.com/office/drawing/2014/main" id="{2E537E2A-7B70-4E00-8E2A-395754F0C2C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F7F3650-5C9A-4762-84F2-8D666B87D673}"/>
              </a:ext>
            </a:extLst>
          </p:cNvPr>
          <p:cNvSpPr>
            <a:spLocks noGrp="1"/>
          </p:cNvSpPr>
          <p:nvPr>
            <p:ph type="sldNum" sz="quarter" idx="12"/>
          </p:nvPr>
        </p:nvSpPr>
        <p:spPr/>
        <p:txBody>
          <a:bodyPr/>
          <a:lstStyle/>
          <a:p>
            <a:fld id="{65C969C8-F970-47C5-A8BB-082394CB0CC6}" type="slidenum">
              <a:rPr lang="vi-VN" smtClean="0"/>
              <a:t>‹#›</a:t>
            </a:fld>
            <a:endParaRPr lang="vi-VN"/>
          </a:p>
        </p:txBody>
      </p:sp>
    </p:spTree>
    <p:extLst>
      <p:ext uri="{BB962C8B-B14F-4D97-AF65-F5344CB8AC3E}">
        <p14:creationId xmlns:p14="http://schemas.microsoft.com/office/powerpoint/2010/main" val="1950604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17B73-D0D9-4A40-AEE1-2DCC8F2D2CCD}"/>
              </a:ext>
            </a:extLst>
          </p:cNvPr>
          <p:cNvSpPr>
            <a:spLocks noGrp="1"/>
          </p:cNvSpPr>
          <p:nvPr>
            <p:ph type="dt" sz="half" idx="10"/>
          </p:nvPr>
        </p:nvSpPr>
        <p:spPr/>
        <p:txBody>
          <a:bodyPr/>
          <a:lstStyle/>
          <a:p>
            <a:fld id="{33A213DE-8ECF-4792-B754-2C9A7D47B596}" type="datetimeFigureOut">
              <a:rPr lang="vi-VN" smtClean="0"/>
              <a:t>01/09/2022</a:t>
            </a:fld>
            <a:endParaRPr lang="vi-VN"/>
          </a:p>
        </p:txBody>
      </p:sp>
      <p:sp>
        <p:nvSpPr>
          <p:cNvPr id="3" name="Footer Placeholder 2">
            <a:extLst>
              <a:ext uri="{FF2B5EF4-FFF2-40B4-BE49-F238E27FC236}">
                <a16:creationId xmlns:a16="http://schemas.microsoft.com/office/drawing/2014/main" id="{6EFE4432-6C28-4FC3-842D-0BF19269C01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CB62D8E-7762-4441-9E4F-3DF62858EDF5}"/>
              </a:ext>
            </a:extLst>
          </p:cNvPr>
          <p:cNvSpPr>
            <a:spLocks noGrp="1"/>
          </p:cNvSpPr>
          <p:nvPr>
            <p:ph type="sldNum" sz="quarter" idx="12"/>
          </p:nvPr>
        </p:nvSpPr>
        <p:spPr/>
        <p:txBody>
          <a:bodyPr/>
          <a:lstStyle/>
          <a:p>
            <a:fld id="{65C969C8-F970-47C5-A8BB-082394CB0CC6}" type="slidenum">
              <a:rPr lang="vi-VN" smtClean="0"/>
              <a:t>‹#›</a:t>
            </a:fld>
            <a:endParaRPr lang="vi-VN"/>
          </a:p>
        </p:txBody>
      </p:sp>
    </p:spTree>
    <p:extLst>
      <p:ext uri="{BB962C8B-B14F-4D97-AF65-F5344CB8AC3E}">
        <p14:creationId xmlns:p14="http://schemas.microsoft.com/office/powerpoint/2010/main" val="3334980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5408-540E-4BED-B88F-AD036E639A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29EA6CB-4AE4-4FA8-A492-1412FFB8DE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476D090-6D8E-41EA-96EE-7DF3E3878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03BC28-D95B-4385-B860-C6991F692763}"/>
              </a:ext>
            </a:extLst>
          </p:cNvPr>
          <p:cNvSpPr>
            <a:spLocks noGrp="1"/>
          </p:cNvSpPr>
          <p:nvPr>
            <p:ph type="dt" sz="half" idx="10"/>
          </p:nvPr>
        </p:nvSpPr>
        <p:spPr/>
        <p:txBody>
          <a:bodyPr/>
          <a:lstStyle/>
          <a:p>
            <a:fld id="{33A213DE-8ECF-4792-B754-2C9A7D47B596}" type="datetimeFigureOut">
              <a:rPr lang="vi-VN" smtClean="0"/>
              <a:t>01/09/2022</a:t>
            </a:fld>
            <a:endParaRPr lang="vi-VN"/>
          </a:p>
        </p:txBody>
      </p:sp>
      <p:sp>
        <p:nvSpPr>
          <p:cNvPr id="6" name="Footer Placeholder 5">
            <a:extLst>
              <a:ext uri="{FF2B5EF4-FFF2-40B4-BE49-F238E27FC236}">
                <a16:creationId xmlns:a16="http://schemas.microsoft.com/office/drawing/2014/main" id="{4F8855EC-A9E2-4ADB-A5FE-9CB76E80DA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3A3C07C-ADE9-4F2F-9F61-9F3E47466BF0}"/>
              </a:ext>
            </a:extLst>
          </p:cNvPr>
          <p:cNvSpPr>
            <a:spLocks noGrp="1"/>
          </p:cNvSpPr>
          <p:nvPr>
            <p:ph type="sldNum" sz="quarter" idx="12"/>
          </p:nvPr>
        </p:nvSpPr>
        <p:spPr/>
        <p:txBody>
          <a:bodyPr/>
          <a:lstStyle/>
          <a:p>
            <a:fld id="{65C969C8-F970-47C5-A8BB-082394CB0CC6}" type="slidenum">
              <a:rPr lang="vi-VN" smtClean="0"/>
              <a:t>‹#›</a:t>
            </a:fld>
            <a:endParaRPr lang="vi-VN"/>
          </a:p>
        </p:txBody>
      </p:sp>
    </p:spTree>
    <p:extLst>
      <p:ext uri="{BB962C8B-B14F-4D97-AF65-F5344CB8AC3E}">
        <p14:creationId xmlns:p14="http://schemas.microsoft.com/office/powerpoint/2010/main" val="1574388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1211A-6900-4A6D-930D-3975CAD531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696CE2-A6CF-43F5-8DCB-6B5239FE4D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FF19459-257F-448C-8125-3237DFE1D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23E38C-7E44-4FF3-B11B-F63A8B050760}"/>
              </a:ext>
            </a:extLst>
          </p:cNvPr>
          <p:cNvSpPr>
            <a:spLocks noGrp="1"/>
          </p:cNvSpPr>
          <p:nvPr>
            <p:ph type="dt" sz="half" idx="10"/>
          </p:nvPr>
        </p:nvSpPr>
        <p:spPr/>
        <p:txBody>
          <a:bodyPr/>
          <a:lstStyle/>
          <a:p>
            <a:fld id="{33A213DE-8ECF-4792-B754-2C9A7D47B596}" type="datetimeFigureOut">
              <a:rPr lang="vi-VN" smtClean="0"/>
              <a:t>01/09/2022</a:t>
            </a:fld>
            <a:endParaRPr lang="vi-VN"/>
          </a:p>
        </p:txBody>
      </p:sp>
      <p:sp>
        <p:nvSpPr>
          <p:cNvPr id="6" name="Footer Placeholder 5">
            <a:extLst>
              <a:ext uri="{FF2B5EF4-FFF2-40B4-BE49-F238E27FC236}">
                <a16:creationId xmlns:a16="http://schemas.microsoft.com/office/drawing/2014/main" id="{F8CE7E7B-4A2E-46AC-AD06-E2D21C4E97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7118A43-5FF5-4FDF-8B46-C305AAE8BCEC}"/>
              </a:ext>
            </a:extLst>
          </p:cNvPr>
          <p:cNvSpPr>
            <a:spLocks noGrp="1"/>
          </p:cNvSpPr>
          <p:nvPr>
            <p:ph type="sldNum" sz="quarter" idx="12"/>
          </p:nvPr>
        </p:nvSpPr>
        <p:spPr/>
        <p:txBody>
          <a:bodyPr/>
          <a:lstStyle/>
          <a:p>
            <a:fld id="{65C969C8-F970-47C5-A8BB-082394CB0CC6}" type="slidenum">
              <a:rPr lang="vi-VN" smtClean="0"/>
              <a:t>‹#›</a:t>
            </a:fld>
            <a:endParaRPr lang="vi-VN"/>
          </a:p>
        </p:txBody>
      </p:sp>
    </p:spTree>
    <p:extLst>
      <p:ext uri="{BB962C8B-B14F-4D97-AF65-F5344CB8AC3E}">
        <p14:creationId xmlns:p14="http://schemas.microsoft.com/office/powerpoint/2010/main" val="1939750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9C0EB9-B5C0-4D0E-9E3D-D535DC6265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724ECF3-B917-46EF-A70A-8CC0F7836A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C8FF7A-781C-43F1-879F-070030B62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213DE-8ECF-4792-B754-2C9A7D47B596}" type="datetimeFigureOut">
              <a:rPr lang="vi-VN" smtClean="0"/>
              <a:t>01/09/2022</a:t>
            </a:fld>
            <a:endParaRPr lang="vi-VN"/>
          </a:p>
        </p:txBody>
      </p:sp>
      <p:sp>
        <p:nvSpPr>
          <p:cNvPr id="5" name="Footer Placeholder 4">
            <a:extLst>
              <a:ext uri="{FF2B5EF4-FFF2-40B4-BE49-F238E27FC236}">
                <a16:creationId xmlns:a16="http://schemas.microsoft.com/office/drawing/2014/main" id="{4FA16832-D505-4E1F-BB30-40E8675D8D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147C9FC-6E2C-4B3B-9928-8CCE58B064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C969C8-F970-47C5-A8BB-082394CB0CC6}" type="slidenum">
              <a:rPr lang="vi-VN" smtClean="0"/>
              <a:t>‹#›</a:t>
            </a:fld>
            <a:endParaRPr lang="vi-VN"/>
          </a:p>
        </p:txBody>
      </p:sp>
    </p:spTree>
    <p:extLst>
      <p:ext uri="{BB962C8B-B14F-4D97-AF65-F5344CB8AC3E}">
        <p14:creationId xmlns:p14="http://schemas.microsoft.com/office/powerpoint/2010/main" val="1675726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8.png"/><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3.png"/><Relationship Id="rId5" Type="http://schemas.microsoft.com/office/2007/relationships/media" Target="../media/media4.mp3"/><Relationship Id="rId10" Type="http://schemas.openxmlformats.org/officeDocument/2006/relationships/slideLayout" Target="../slideLayouts/slideLayout1.xml"/><Relationship Id="rId4" Type="http://schemas.openxmlformats.org/officeDocument/2006/relationships/audio" Target="../media/media3.mp3"/><Relationship Id="rId9" Type="http://schemas.openxmlformats.org/officeDocument/2006/relationships/audio" Target="file:///C:\Users\Administrator\Downloads\nhac-nen-ai-la-trieu-phu-mp3-2977.mp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3" Type="http://schemas.openxmlformats.org/officeDocument/2006/relationships/video" Target="../media/media1.mp4"/><Relationship Id="rId7" Type="http://schemas.openxmlformats.org/officeDocument/2006/relationships/image" Target="../media/image9.png"/><Relationship Id="rId12" Type="http://schemas.openxmlformats.org/officeDocument/2006/relationships/oleObject" Target="../embeddings/oleObject1.bin"/><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image" Target="../media/image12.jpeg"/><Relationship Id="rId11" Type="http://schemas.openxmlformats.org/officeDocument/2006/relationships/image" Target="../media/image16.png"/><Relationship Id="rId5" Type="http://schemas.openxmlformats.org/officeDocument/2006/relationships/image" Target="../media/image11.jpeg"/><Relationship Id="rId10" Type="http://schemas.openxmlformats.org/officeDocument/2006/relationships/image" Target="../media/image15.svg"/><Relationship Id="rId4" Type="http://schemas.openxmlformats.org/officeDocument/2006/relationships/slideLayout" Target="../slideLayouts/slideLayout7.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ười mắc COVID-19 khó có thể loại bỏ hoàn toàn virus khỏi cơ thể | Sức  khỏe | Vietnam+ (VietnamPlus)">
            <a:extLst>
              <a:ext uri="{FF2B5EF4-FFF2-40B4-BE49-F238E27FC236}">
                <a16:creationId xmlns:a16="http://schemas.microsoft.com/office/drawing/2014/main" id="{A4803E90-250A-4422-AAF3-44193BA0F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0"/>
            <a:ext cx="11988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12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21D67E6-AD0B-474A-B470-5B6080D833BC}"/>
              </a:ext>
            </a:extLst>
          </p:cNvPr>
          <p:cNvSpPr/>
          <p:nvPr/>
        </p:nvSpPr>
        <p:spPr>
          <a:xfrm>
            <a:off x="254304" y="185440"/>
            <a:ext cx="11277296" cy="154041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a:t>II. PHƯƠNG THỨC LÂY TRUYỀN VÀ CÁCH PHÒNG, CHỐNG VIRUS GÂY BỆNH Ở ĐỘNG VẬT</a:t>
            </a:r>
            <a:endParaRPr lang="vi-VN" sz="3200" dirty="0">
              <a:solidFill>
                <a:srgbClr val="FFFF00"/>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D1BD721E-5B0B-4CF4-A638-8959A4446D52}"/>
              </a:ext>
            </a:extLst>
          </p:cNvPr>
          <p:cNvSpPr/>
          <p:nvPr/>
        </p:nvSpPr>
        <p:spPr>
          <a:xfrm>
            <a:off x="457352" y="2345788"/>
            <a:ext cx="11277296" cy="154041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a:t>CHIA LỚP THÀNG 4 NHÓM CHUYÊN GIA VÀ THỰC HIỆN KĨ THUẬT MẢNH GHÉP</a:t>
            </a:r>
            <a:endParaRPr lang="vi-VN" sz="3200" dirty="0">
              <a:solidFill>
                <a:srgbClr val="FFFF0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E25DC072-88D1-466D-8A65-28DC4478A0D9}"/>
              </a:ext>
            </a:extLst>
          </p:cNvPr>
          <p:cNvSpPr/>
          <p:nvPr/>
        </p:nvSpPr>
        <p:spPr>
          <a:xfrm>
            <a:off x="660400" y="4506136"/>
            <a:ext cx="11277296" cy="154041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a:t>CÁC NHÓM QUAN SÁT HÌNH ẢNH VÀ NGHIÊN CỨU SGK, THẢO LUẬN NHÓM HOÀN THÀNH PHIẾU HỌC TẬP SỐ 2;3;4;5</a:t>
            </a:r>
            <a:endParaRPr lang="vi-VN" sz="3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6422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262D27F-F873-4934-8F08-1AE1EFE889C2}"/>
              </a:ext>
            </a:extLst>
          </p:cNvPr>
          <p:cNvSpPr/>
          <p:nvPr/>
        </p:nvSpPr>
        <p:spPr>
          <a:xfrm>
            <a:off x="254304" y="185441"/>
            <a:ext cx="11937696" cy="100836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t>II. PHƯƠNG THỨC LÂY TRUYỀN VÀ CÁCH PHÒNG, CHỐNG VIRUS GÂY BỆNH Ở ĐỘNG VẬT</a:t>
            </a:r>
            <a:endParaRPr lang="vi-VN" sz="2400" dirty="0">
              <a:solidFill>
                <a:srgbClr val="FFFF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E46A942-5987-45E9-B2A8-8DDF9A136C0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4" name="Object 3">
            <a:extLst>
              <a:ext uri="{FF2B5EF4-FFF2-40B4-BE49-F238E27FC236}">
                <a16:creationId xmlns:a16="http://schemas.microsoft.com/office/drawing/2014/main" id="{38AEEAF1-BB48-4BA4-9063-E98D7FED63BC}"/>
              </a:ext>
            </a:extLst>
          </p:cNvPr>
          <p:cNvGraphicFramePr>
            <a:graphicFrameLocks noChangeAspect="1"/>
          </p:cNvGraphicFramePr>
          <p:nvPr>
            <p:extLst>
              <p:ext uri="{D42A27DB-BD31-4B8C-83A1-F6EECF244321}">
                <p14:modId xmlns:p14="http://schemas.microsoft.com/office/powerpoint/2010/main" val="4170221704"/>
              </p:ext>
            </p:extLst>
          </p:nvPr>
        </p:nvGraphicFramePr>
        <p:xfrm>
          <a:off x="254304" y="1379241"/>
          <a:ext cx="3733496" cy="2545355"/>
        </p:xfrm>
        <a:graphic>
          <a:graphicData uri="http://schemas.openxmlformats.org/presentationml/2006/ole">
            <mc:AlternateContent xmlns:mc="http://schemas.openxmlformats.org/markup-compatibility/2006">
              <mc:Choice xmlns:v="urn:schemas-microsoft-com:vml" Requires="v">
                <p:oleObj spid="_x0000_s5156" name="Bitmap Image" r:id="rId3" imgW="4933333" imgH="1809524" progId="Paint.Picture">
                  <p:embed/>
                </p:oleObj>
              </mc:Choice>
              <mc:Fallback>
                <p:oleObj name="Bitmap Image" r:id="rId3" imgW="4933333" imgH="1809524"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04" y="1379241"/>
                        <a:ext cx="3733496" cy="2545355"/>
                      </a:xfrm>
                      <a:prstGeom prst="rect">
                        <a:avLst/>
                      </a:prstGeom>
                      <a:noFill/>
                    </p:spPr>
                  </p:pic>
                </p:oleObj>
              </mc:Fallback>
            </mc:AlternateContent>
          </a:graphicData>
        </a:graphic>
      </p:graphicFrame>
      <p:sp>
        <p:nvSpPr>
          <p:cNvPr id="5" name="Rectangle 5">
            <a:extLst>
              <a:ext uri="{FF2B5EF4-FFF2-40B4-BE49-F238E27FC236}">
                <a16:creationId xmlns:a16="http://schemas.microsoft.com/office/drawing/2014/main" id="{77796EF0-CA27-4E1B-96C3-0F1DA8F1B122}"/>
              </a:ext>
            </a:extLst>
          </p:cNvPr>
          <p:cNvSpPr>
            <a:spLocks noChangeArrowheads="1"/>
          </p:cNvSpPr>
          <p:nvPr/>
        </p:nvSpPr>
        <p:spPr bwMode="auto">
          <a:xfrm>
            <a:off x="0" y="4696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6" name="Object 5">
            <a:extLst>
              <a:ext uri="{FF2B5EF4-FFF2-40B4-BE49-F238E27FC236}">
                <a16:creationId xmlns:a16="http://schemas.microsoft.com/office/drawing/2014/main" id="{DD0BCADE-513F-41E3-9A6D-FEBC4266EE00}"/>
              </a:ext>
            </a:extLst>
          </p:cNvPr>
          <p:cNvGraphicFramePr>
            <a:graphicFrameLocks noChangeAspect="1"/>
          </p:cNvGraphicFramePr>
          <p:nvPr>
            <p:extLst>
              <p:ext uri="{D42A27DB-BD31-4B8C-83A1-F6EECF244321}">
                <p14:modId xmlns:p14="http://schemas.microsoft.com/office/powerpoint/2010/main" val="1764912128"/>
              </p:ext>
            </p:extLst>
          </p:nvPr>
        </p:nvGraphicFramePr>
        <p:xfrm>
          <a:off x="4165600" y="1467643"/>
          <a:ext cx="3875122" cy="2139157"/>
        </p:xfrm>
        <a:graphic>
          <a:graphicData uri="http://schemas.openxmlformats.org/presentationml/2006/ole">
            <mc:AlternateContent xmlns:mc="http://schemas.openxmlformats.org/markup-compatibility/2006">
              <mc:Choice xmlns:v="urn:schemas-microsoft-com:vml" Requires="v">
                <p:oleObj spid="_x0000_s5157" name="Bitmap Image" r:id="rId5" imgW="3448531" imgH="1905266" progId="Paint.Picture">
                  <p:embed/>
                </p:oleObj>
              </mc:Choice>
              <mc:Fallback>
                <p:oleObj name="Bitmap Image" r:id="rId5" imgW="3448531" imgH="1905266"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5600" y="1467643"/>
                        <a:ext cx="3875122" cy="2139157"/>
                      </a:xfrm>
                      <a:prstGeom prst="rect">
                        <a:avLst/>
                      </a:prstGeom>
                      <a:noFill/>
                    </p:spPr>
                  </p:pic>
                </p:oleObj>
              </mc:Fallback>
            </mc:AlternateContent>
          </a:graphicData>
        </a:graphic>
      </p:graphicFrame>
      <p:sp>
        <p:nvSpPr>
          <p:cNvPr id="7" name="Rectangle 7">
            <a:extLst>
              <a:ext uri="{FF2B5EF4-FFF2-40B4-BE49-F238E27FC236}">
                <a16:creationId xmlns:a16="http://schemas.microsoft.com/office/drawing/2014/main" id="{A276CFD7-E8C5-49EE-8C46-9BC522FEE4FF}"/>
              </a:ext>
            </a:extLst>
          </p:cNvPr>
          <p:cNvSpPr>
            <a:spLocks noChangeArrowheads="1"/>
          </p:cNvSpPr>
          <p:nvPr/>
        </p:nvSpPr>
        <p:spPr bwMode="auto">
          <a:xfrm>
            <a:off x="8218521" y="1477962"/>
            <a:ext cx="30713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vi-VN"/>
          </a:p>
        </p:txBody>
      </p:sp>
      <p:graphicFrame>
        <p:nvGraphicFramePr>
          <p:cNvPr id="8" name="Object 7">
            <a:extLst>
              <a:ext uri="{FF2B5EF4-FFF2-40B4-BE49-F238E27FC236}">
                <a16:creationId xmlns:a16="http://schemas.microsoft.com/office/drawing/2014/main" id="{C463F38F-6CC9-494B-A548-6BDFDAD0563A}"/>
              </a:ext>
            </a:extLst>
          </p:cNvPr>
          <p:cNvGraphicFramePr>
            <a:graphicFrameLocks noChangeAspect="1"/>
          </p:cNvGraphicFramePr>
          <p:nvPr>
            <p:extLst>
              <p:ext uri="{D42A27DB-BD31-4B8C-83A1-F6EECF244321}">
                <p14:modId xmlns:p14="http://schemas.microsoft.com/office/powerpoint/2010/main" val="2491929818"/>
              </p:ext>
            </p:extLst>
          </p:nvPr>
        </p:nvGraphicFramePr>
        <p:xfrm>
          <a:off x="8218522" y="1477963"/>
          <a:ext cx="3719174" cy="4942902"/>
        </p:xfrm>
        <a:graphic>
          <a:graphicData uri="http://schemas.openxmlformats.org/presentationml/2006/ole">
            <mc:AlternateContent xmlns:mc="http://schemas.openxmlformats.org/markup-compatibility/2006">
              <mc:Choice xmlns:v="urn:schemas-microsoft-com:vml" Requires="v">
                <p:oleObj spid="_x0000_s5158" name="Bitmap Image" r:id="rId7" imgW="1476190" imgH="1961905" progId="Paint.Picture">
                  <p:embed/>
                </p:oleObj>
              </mc:Choice>
              <mc:Fallback>
                <p:oleObj name="Bitmap Image" r:id="rId7" imgW="1476190" imgH="1961905" progId="Paint.Picture">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8522" y="1477963"/>
                        <a:ext cx="3719174" cy="4942902"/>
                      </a:xfrm>
                      <a:prstGeom prst="rect">
                        <a:avLst/>
                      </a:prstGeom>
                      <a:noFill/>
                    </p:spPr>
                  </p:pic>
                </p:oleObj>
              </mc:Fallback>
            </mc:AlternateContent>
          </a:graphicData>
        </a:graphic>
      </p:graphicFrame>
      <p:sp>
        <p:nvSpPr>
          <p:cNvPr id="9" name="Rectangle 9">
            <a:extLst>
              <a:ext uri="{FF2B5EF4-FFF2-40B4-BE49-F238E27FC236}">
                <a16:creationId xmlns:a16="http://schemas.microsoft.com/office/drawing/2014/main" id="{93441690-6651-4D4B-A63E-7E9B8CFC1C1A}"/>
              </a:ext>
            </a:extLst>
          </p:cNvPr>
          <p:cNvSpPr>
            <a:spLocks noChangeArrowheads="1"/>
          </p:cNvSpPr>
          <p:nvPr/>
        </p:nvSpPr>
        <p:spPr bwMode="auto">
          <a:xfrm>
            <a:off x="254303" y="4018224"/>
            <a:ext cx="18160955" cy="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vi-VN"/>
          </a:p>
        </p:txBody>
      </p:sp>
      <p:graphicFrame>
        <p:nvGraphicFramePr>
          <p:cNvPr id="10" name="Object 9">
            <a:extLst>
              <a:ext uri="{FF2B5EF4-FFF2-40B4-BE49-F238E27FC236}">
                <a16:creationId xmlns:a16="http://schemas.microsoft.com/office/drawing/2014/main" id="{9D744B51-FBF3-418A-BC7D-6D0859C1AEC3}"/>
              </a:ext>
            </a:extLst>
          </p:cNvPr>
          <p:cNvGraphicFramePr>
            <a:graphicFrameLocks noChangeAspect="1"/>
          </p:cNvGraphicFramePr>
          <p:nvPr>
            <p:extLst>
              <p:ext uri="{D42A27DB-BD31-4B8C-83A1-F6EECF244321}">
                <p14:modId xmlns:p14="http://schemas.microsoft.com/office/powerpoint/2010/main" val="957042427"/>
              </p:ext>
            </p:extLst>
          </p:nvPr>
        </p:nvGraphicFramePr>
        <p:xfrm>
          <a:off x="254304" y="4018224"/>
          <a:ext cx="2539696" cy="2894402"/>
        </p:xfrm>
        <a:graphic>
          <a:graphicData uri="http://schemas.openxmlformats.org/presentationml/2006/ole">
            <mc:AlternateContent xmlns:mc="http://schemas.openxmlformats.org/markup-compatibility/2006">
              <mc:Choice xmlns:v="urn:schemas-microsoft-com:vml" Requires="v">
                <p:oleObj spid="_x0000_s5159" name="Bitmap Image" r:id="rId9" imgW="1704762" imgH="1666667" progId="Paint.Picture">
                  <p:embed/>
                </p:oleObj>
              </mc:Choice>
              <mc:Fallback>
                <p:oleObj name="Bitmap Image" r:id="rId9" imgW="1704762" imgH="1666667" progId="Paint.Picture">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304" y="4018224"/>
                        <a:ext cx="2539696" cy="2894402"/>
                      </a:xfrm>
                      <a:prstGeom prst="rect">
                        <a:avLst/>
                      </a:prstGeom>
                      <a:noFill/>
                    </p:spPr>
                  </p:pic>
                </p:oleObj>
              </mc:Fallback>
            </mc:AlternateContent>
          </a:graphicData>
        </a:graphic>
      </p:graphicFrame>
      <p:sp>
        <p:nvSpPr>
          <p:cNvPr id="11" name="Rectangle 15">
            <a:extLst>
              <a:ext uri="{FF2B5EF4-FFF2-40B4-BE49-F238E27FC236}">
                <a16:creationId xmlns:a16="http://schemas.microsoft.com/office/drawing/2014/main" id="{9016F84C-24BF-4F92-81D7-95FF85C3F809}"/>
              </a:ext>
            </a:extLst>
          </p:cNvPr>
          <p:cNvSpPr>
            <a:spLocks noChangeArrowheads="1"/>
          </p:cNvSpPr>
          <p:nvPr/>
        </p:nvSpPr>
        <p:spPr bwMode="auto">
          <a:xfrm>
            <a:off x="3022295" y="3924595"/>
            <a:ext cx="192230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vi-VN"/>
          </a:p>
        </p:txBody>
      </p:sp>
      <p:graphicFrame>
        <p:nvGraphicFramePr>
          <p:cNvPr id="12" name="Object 11">
            <a:extLst>
              <a:ext uri="{FF2B5EF4-FFF2-40B4-BE49-F238E27FC236}">
                <a16:creationId xmlns:a16="http://schemas.microsoft.com/office/drawing/2014/main" id="{52C37296-37E5-4E62-826B-00B0139385BF}"/>
              </a:ext>
            </a:extLst>
          </p:cNvPr>
          <p:cNvGraphicFramePr>
            <a:graphicFrameLocks noChangeAspect="1"/>
          </p:cNvGraphicFramePr>
          <p:nvPr>
            <p:extLst>
              <p:ext uri="{D42A27DB-BD31-4B8C-83A1-F6EECF244321}">
                <p14:modId xmlns:p14="http://schemas.microsoft.com/office/powerpoint/2010/main" val="3588017479"/>
              </p:ext>
            </p:extLst>
          </p:nvPr>
        </p:nvGraphicFramePr>
        <p:xfrm>
          <a:off x="3022295" y="3924596"/>
          <a:ext cx="5196225" cy="2943526"/>
        </p:xfrm>
        <a:graphic>
          <a:graphicData uri="http://schemas.openxmlformats.org/presentationml/2006/ole">
            <mc:AlternateContent xmlns:mc="http://schemas.openxmlformats.org/markup-compatibility/2006">
              <mc:Choice xmlns:v="urn:schemas-microsoft-com:vml" Requires="v">
                <p:oleObj spid="_x0000_s5160" name="Bitmap Image" r:id="rId11" imgW="4048690" imgH="2285714" progId="Paint.Picture">
                  <p:embed/>
                </p:oleObj>
              </mc:Choice>
              <mc:Fallback>
                <p:oleObj name="Bitmap Image" r:id="rId11" imgW="4048690" imgH="2285714" progId="Paint.Picture">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22295" y="3924596"/>
                        <a:ext cx="5196225" cy="2943526"/>
                      </a:xfrm>
                      <a:prstGeom prst="rect">
                        <a:avLst/>
                      </a:prstGeom>
                      <a:noFill/>
                    </p:spPr>
                  </p:pic>
                </p:oleObj>
              </mc:Fallback>
            </mc:AlternateContent>
          </a:graphicData>
        </a:graphic>
      </p:graphicFrame>
    </p:spTree>
    <p:extLst>
      <p:ext uri="{BB962C8B-B14F-4D97-AF65-F5344CB8AC3E}">
        <p14:creationId xmlns:p14="http://schemas.microsoft.com/office/powerpoint/2010/main" val="155806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4CC51C1-E69A-40E5-AF4B-13AD92512CBB}"/>
              </a:ext>
            </a:extLst>
          </p:cNvPr>
          <p:cNvGraphicFramePr>
            <a:graphicFrameLocks noGrp="1"/>
          </p:cNvGraphicFramePr>
          <p:nvPr>
            <p:extLst>
              <p:ext uri="{D42A27DB-BD31-4B8C-83A1-F6EECF244321}">
                <p14:modId xmlns:p14="http://schemas.microsoft.com/office/powerpoint/2010/main" val="1679915090"/>
              </p:ext>
            </p:extLst>
          </p:nvPr>
        </p:nvGraphicFramePr>
        <p:xfrm>
          <a:off x="0" y="711200"/>
          <a:ext cx="12191999" cy="6146800"/>
        </p:xfrm>
        <a:graphic>
          <a:graphicData uri="http://schemas.openxmlformats.org/drawingml/2006/table">
            <a:tbl>
              <a:tblPr firstRow="1" firstCol="1" bandRow="1">
                <a:tableStyleId>{5C22544A-7EE6-4342-B048-85BDC9FD1C3A}</a:tableStyleId>
              </a:tblPr>
              <a:tblGrid>
                <a:gridCol w="2399753">
                  <a:extLst>
                    <a:ext uri="{9D8B030D-6E8A-4147-A177-3AD203B41FA5}">
                      <a16:colId xmlns:a16="http://schemas.microsoft.com/office/drawing/2014/main" val="2364203797"/>
                    </a:ext>
                  </a:extLst>
                </a:gridCol>
                <a:gridCol w="5914517">
                  <a:extLst>
                    <a:ext uri="{9D8B030D-6E8A-4147-A177-3AD203B41FA5}">
                      <a16:colId xmlns:a16="http://schemas.microsoft.com/office/drawing/2014/main" val="4167764763"/>
                    </a:ext>
                  </a:extLst>
                </a:gridCol>
                <a:gridCol w="3877729">
                  <a:extLst>
                    <a:ext uri="{9D8B030D-6E8A-4147-A177-3AD203B41FA5}">
                      <a16:colId xmlns:a16="http://schemas.microsoft.com/office/drawing/2014/main" val="1225762395"/>
                    </a:ext>
                  </a:extLst>
                </a:gridCol>
              </a:tblGrid>
              <a:tr h="1510713">
                <a:tc>
                  <a:txBody>
                    <a:bodyPr/>
                    <a:lstStyle/>
                    <a:p>
                      <a:pPr algn="ctr">
                        <a:lnSpc>
                          <a:spcPct val="115000"/>
                        </a:lnSpc>
                        <a:spcAft>
                          <a:spcPts val="0"/>
                        </a:spcAft>
                      </a:pPr>
                      <a:r>
                        <a:rPr lang="en-US" sz="3600" dirty="0">
                          <a:effectLst/>
                        </a:rPr>
                        <a:t> </a:t>
                      </a:r>
                      <a:endParaRPr lang="vi-VN" sz="3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3600">
                          <a:effectLst/>
                        </a:rPr>
                        <a:t>CON ĐƯỜNG</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3600" dirty="0">
                          <a:effectLst/>
                        </a:rPr>
                        <a:t>VÍ DỤ</a:t>
                      </a:r>
                      <a:endParaRPr lang="vi-VN" sz="3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89293472"/>
                  </a:ext>
                </a:extLst>
              </a:tr>
              <a:tr h="1510713">
                <a:tc>
                  <a:txBody>
                    <a:bodyPr/>
                    <a:lstStyle/>
                    <a:p>
                      <a:pPr algn="ctr">
                        <a:lnSpc>
                          <a:spcPct val="115000"/>
                        </a:lnSpc>
                        <a:spcAft>
                          <a:spcPts val="0"/>
                        </a:spcAft>
                      </a:pPr>
                      <a:r>
                        <a:rPr lang="en-US" sz="3600">
                          <a:effectLst/>
                        </a:rPr>
                        <a:t>TRUYỀN DỌC</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3600">
                          <a:effectLst/>
                        </a:rPr>
                        <a:t> </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3600">
                          <a:effectLst/>
                        </a:rPr>
                        <a:t> </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57532964"/>
                  </a:ext>
                </a:extLst>
              </a:tr>
              <a:tr h="3125374">
                <a:tc>
                  <a:txBody>
                    <a:bodyPr/>
                    <a:lstStyle/>
                    <a:p>
                      <a:pPr algn="ctr">
                        <a:lnSpc>
                          <a:spcPct val="115000"/>
                        </a:lnSpc>
                        <a:spcAft>
                          <a:spcPts val="0"/>
                        </a:spcAft>
                      </a:pPr>
                      <a:r>
                        <a:rPr lang="en-US" sz="3600">
                          <a:effectLst/>
                        </a:rPr>
                        <a:t>TRUYỀN NGANG</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3600">
                          <a:effectLst/>
                        </a:rPr>
                        <a:t> </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3600" dirty="0">
                          <a:effectLst/>
                        </a:rPr>
                        <a:t> </a:t>
                      </a:r>
                      <a:endParaRPr lang="vi-VN" sz="3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89577542"/>
                  </a:ext>
                </a:extLst>
              </a:tr>
            </a:tbl>
          </a:graphicData>
        </a:graphic>
      </p:graphicFrame>
      <p:sp>
        <p:nvSpPr>
          <p:cNvPr id="3" name="Rectangle 1">
            <a:extLst>
              <a:ext uri="{FF2B5EF4-FFF2-40B4-BE49-F238E27FC236}">
                <a16:creationId xmlns:a16="http://schemas.microsoft.com/office/drawing/2014/main" id="{7ACA67E1-04A8-48F2-91AD-BEF7F6D3D4F7}"/>
              </a:ext>
            </a:extLst>
          </p:cNvPr>
          <p:cNvSpPr>
            <a:spLocks noChangeArrowheads="1"/>
          </p:cNvSpPr>
          <p:nvPr/>
        </p:nvSpPr>
        <p:spPr bwMode="auto">
          <a:xfrm>
            <a:off x="0" y="0"/>
            <a:ext cx="1102256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PHT</a:t>
            </a:r>
            <a:r>
              <a:rPr kumimoji="0" lang="vi-VN"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2</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lây</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virus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15781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6CD121-F194-466F-8DD8-3041C049E96A}"/>
              </a:ext>
            </a:extLst>
          </p:cNvPr>
          <p:cNvSpPr>
            <a:spLocks noChangeArrowheads="1"/>
          </p:cNvSpPr>
          <p:nvPr/>
        </p:nvSpPr>
        <p:spPr bwMode="auto">
          <a:xfrm>
            <a:off x="0" y="0"/>
            <a:ext cx="1102256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PHT</a:t>
            </a:r>
            <a:r>
              <a:rPr kumimoji="0" lang="vi-VN"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2</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lây</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virus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altLang="vi-VN"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32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A0D5986C-1E3E-4D52-BE7F-AE58DABD020E}"/>
              </a:ext>
            </a:extLst>
          </p:cNvPr>
          <p:cNvGraphicFramePr>
            <a:graphicFrameLocks noGrp="1"/>
          </p:cNvGraphicFramePr>
          <p:nvPr>
            <p:extLst>
              <p:ext uri="{D42A27DB-BD31-4B8C-83A1-F6EECF244321}">
                <p14:modId xmlns:p14="http://schemas.microsoft.com/office/powerpoint/2010/main" val="2346501348"/>
              </p:ext>
            </p:extLst>
          </p:nvPr>
        </p:nvGraphicFramePr>
        <p:xfrm>
          <a:off x="0" y="762000"/>
          <a:ext cx="12191999" cy="6130754"/>
        </p:xfrm>
        <a:graphic>
          <a:graphicData uri="http://schemas.openxmlformats.org/drawingml/2006/table">
            <a:tbl>
              <a:tblPr firstRow="1" firstCol="1" bandRow="1">
                <a:tableStyleId>{5C22544A-7EE6-4342-B048-85BDC9FD1C3A}</a:tableStyleId>
              </a:tblPr>
              <a:tblGrid>
                <a:gridCol w="2399753">
                  <a:extLst>
                    <a:ext uri="{9D8B030D-6E8A-4147-A177-3AD203B41FA5}">
                      <a16:colId xmlns:a16="http://schemas.microsoft.com/office/drawing/2014/main" val="3663246644"/>
                    </a:ext>
                  </a:extLst>
                </a:gridCol>
                <a:gridCol w="5914517">
                  <a:extLst>
                    <a:ext uri="{9D8B030D-6E8A-4147-A177-3AD203B41FA5}">
                      <a16:colId xmlns:a16="http://schemas.microsoft.com/office/drawing/2014/main" val="1631557076"/>
                    </a:ext>
                  </a:extLst>
                </a:gridCol>
                <a:gridCol w="3877729">
                  <a:extLst>
                    <a:ext uri="{9D8B030D-6E8A-4147-A177-3AD203B41FA5}">
                      <a16:colId xmlns:a16="http://schemas.microsoft.com/office/drawing/2014/main" val="527145366"/>
                    </a:ext>
                  </a:extLst>
                </a:gridCol>
              </a:tblGrid>
              <a:tr h="1186542">
                <a:tc>
                  <a:txBody>
                    <a:bodyPr/>
                    <a:lstStyle/>
                    <a:p>
                      <a:pPr algn="ctr">
                        <a:lnSpc>
                          <a:spcPct val="115000"/>
                        </a:lnSpc>
                        <a:spcAft>
                          <a:spcPts val="0"/>
                        </a:spcAft>
                      </a:pPr>
                      <a:r>
                        <a:rPr lang="en-US" sz="3600">
                          <a:effectLst/>
                        </a:rPr>
                        <a:t> </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3600">
                          <a:effectLst/>
                        </a:rPr>
                        <a:t>CON ĐƯỜNG</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3600">
                          <a:effectLst/>
                        </a:rPr>
                        <a:t>VÍ DỤ</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48984032"/>
                  </a:ext>
                </a:extLst>
              </a:tr>
              <a:tr h="1186542">
                <a:tc>
                  <a:txBody>
                    <a:bodyPr/>
                    <a:lstStyle/>
                    <a:p>
                      <a:pPr algn="ctr">
                        <a:lnSpc>
                          <a:spcPct val="115000"/>
                        </a:lnSpc>
                        <a:spcAft>
                          <a:spcPts val="0"/>
                        </a:spcAft>
                      </a:pPr>
                      <a:r>
                        <a:rPr lang="en-US" sz="3600">
                          <a:effectLst/>
                        </a:rPr>
                        <a:t>TRUYỀN DỌC</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3600">
                          <a:effectLst/>
                        </a:rPr>
                        <a:t>Mẹ sang con; sinh nở; cho con bú</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3600">
                          <a:effectLst/>
                        </a:rPr>
                        <a:t>HIV; Viêm gan B</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05993429"/>
                  </a:ext>
                </a:extLst>
              </a:tr>
              <a:tr h="3722916">
                <a:tc>
                  <a:txBody>
                    <a:bodyPr/>
                    <a:lstStyle/>
                    <a:p>
                      <a:pPr algn="ctr">
                        <a:lnSpc>
                          <a:spcPct val="115000"/>
                        </a:lnSpc>
                        <a:spcAft>
                          <a:spcPts val="0"/>
                        </a:spcAft>
                      </a:pPr>
                      <a:r>
                        <a:rPr lang="en-US" sz="3600">
                          <a:effectLst/>
                        </a:rPr>
                        <a:t>TRUYỀN NGANG</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3600">
                          <a:effectLst/>
                        </a:rPr>
                        <a:t>Hô hấp; tiêu hoá; trầy xước; quan hệ tình dục; vật trung gian truyền bệnh; lây qua đường máu…</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3600" dirty="0" err="1">
                          <a:effectLst/>
                        </a:rPr>
                        <a:t>Cúm</a:t>
                      </a:r>
                      <a:r>
                        <a:rPr lang="en-US" sz="3600" dirty="0">
                          <a:effectLst/>
                        </a:rPr>
                        <a:t>; </a:t>
                      </a:r>
                      <a:r>
                        <a:rPr lang="en-US" sz="3600" dirty="0" err="1">
                          <a:effectLst/>
                        </a:rPr>
                        <a:t>sởi</a:t>
                      </a:r>
                      <a:r>
                        <a:rPr lang="en-US" sz="3600" dirty="0">
                          <a:effectLst/>
                        </a:rPr>
                        <a:t>; SART- CoV-2; </a:t>
                      </a:r>
                      <a:r>
                        <a:rPr lang="en-US" sz="3600" dirty="0" err="1">
                          <a:effectLst/>
                        </a:rPr>
                        <a:t>bại</a:t>
                      </a:r>
                      <a:r>
                        <a:rPr lang="en-US" sz="3600" dirty="0">
                          <a:effectLst/>
                        </a:rPr>
                        <a:t> </a:t>
                      </a:r>
                      <a:r>
                        <a:rPr lang="en-US" sz="3600" dirty="0" err="1">
                          <a:effectLst/>
                        </a:rPr>
                        <a:t>liệt</a:t>
                      </a:r>
                      <a:r>
                        <a:rPr lang="en-US" sz="3600" dirty="0">
                          <a:effectLst/>
                        </a:rPr>
                        <a:t>; </a:t>
                      </a:r>
                      <a:r>
                        <a:rPr lang="en-US" sz="3600" dirty="0" err="1">
                          <a:effectLst/>
                        </a:rPr>
                        <a:t>viêm</a:t>
                      </a:r>
                      <a:r>
                        <a:rPr lang="en-US" sz="3600" dirty="0">
                          <a:effectLst/>
                        </a:rPr>
                        <a:t> </a:t>
                      </a:r>
                      <a:r>
                        <a:rPr lang="en-US" sz="3600" dirty="0" err="1">
                          <a:effectLst/>
                        </a:rPr>
                        <a:t>gan</a:t>
                      </a:r>
                      <a:r>
                        <a:rPr lang="en-US" sz="3600" dirty="0">
                          <a:effectLst/>
                        </a:rPr>
                        <a:t> A; HIV; </a:t>
                      </a:r>
                      <a:r>
                        <a:rPr lang="en-US" sz="3600" dirty="0" err="1">
                          <a:effectLst/>
                        </a:rPr>
                        <a:t>viêm</a:t>
                      </a:r>
                      <a:r>
                        <a:rPr lang="en-US" sz="3600" dirty="0">
                          <a:effectLst/>
                        </a:rPr>
                        <a:t> </a:t>
                      </a:r>
                      <a:r>
                        <a:rPr lang="en-US" sz="3600" dirty="0" err="1">
                          <a:effectLst/>
                        </a:rPr>
                        <a:t>gan</a:t>
                      </a:r>
                      <a:r>
                        <a:rPr lang="en-US" sz="3600" dirty="0">
                          <a:effectLst/>
                        </a:rPr>
                        <a:t> B; </a:t>
                      </a:r>
                      <a:r>
                        <a:rPr lang="en-US" sz="3600" dirty="0" err="1">
                          <a:effectLst/>
                        </a:rPr>
                        <a:t>dại</a:t>
                      </a:r>
                      <a:r>
                        <a:rPr lang="en-US" sz="3600" dirty="0">
                          <a:effectLst/>
                        </a:rPr>
                        <a:t>; </a:t>
                      </a:r>
                      <a:r>
                        <a:rPr lang="en-US" sz="3600" dirty="0" err="1">
                          <a:effectLst/>
                        </a:rPr>
                        <a:t>cúm</a:t>
                      </a:r>
                      <a:r>
                        <a:rPr lang="en-US" sz="3600" dirty="0">
                          <a:effectLst/>
                        </a:rPr>
                        <a:t> A…</a:t>
                      </a:r>
                      <a:endParaRPr lang="vi-VN" sz="3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18554398"/>
                  </a:ext>
                </a:extLst>
              </a:tr>
            </a:tbl>
          </a:graphicData>
        </a:graphic>
      </p:graphicFrame>
    </p:spTree>
    <p:extLst>
      <p:ext uri="{BB962C8B-B14F-4D97-AF65-F5344CB8AC3E}">
        <p14:creationId xmlns:p14="http://schemas.microsoft.com/office/powerpoint/2010/main" val="2130099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F3929-E5B7-4D6F-B46D-F67931A41F22}"/>
              </a:ext>
            </a:extLst>
          </p:cNvPr>
          <p:cNvSpPr/>
          <p:nvPr/>
        </p:nvSpPr>
        <p:spPr>
          <a:xfrm>
            <a:off x="810546" y="0"/>
            <a:ext cx="10570907" cy="612732"/>
          </a:xfrm>
          <a:prstGeom prst="rect">
            <a:avLst/>
          </a:prstGeom>
        </p:spPr>
        <p:txBody>
          <a:bodyPr wrap="none">
            <a:spAutoFit/>
          </a:bodyPr>
          <a:lstStyle/>
          <a:p>
            <a:pPr algn="just">
              <a:lnSpc>
                <a:spcPct val="115000"/>
              </a:lnSpc>
              <a:spcAft>
                <a:spcPts val="0"/>
              </a:spcAft>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PHIẾU HỌC TẬP SỐ </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bệnh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do virus </a:t>
            </a:r>
            <a:endParaRPr lang="vi-VN" sz="3200" dirty="0">
              <a:ea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0D20BC14-DF4D-46F8-A8FB-D03D476D1E83}"/>
              </a:ext>
            </a:extLst>
          </p:cNvPr>
          <p:cNvGraphicFramePr>
            <a:graphicFrameLocks noGrp="1"/>
          </p:cNvGraphicFramePr>
          <p:nvPr>
            <p:extLst>
              <p:ext uri="{D42A27DB-BD31-4B8C-83A1-F6EECF244321}">
                <p14:modId xmlns:p14="http://schemas.microsoft.com/office/powerpoint/2010/main" val="3442245840"/>
              </p:ext>
            </p:extLst>
          </p:nvPr>
        </p:nvGraphicFramePr>
        <p:xfrm>
          <a:off x="177800" y="1041400"/>
          <a:ext cx="12014200" cy="5638800"/>
        </p:xfrm>
        <a:graphic>
          <a:graphicData uri="http://schemas.openxmlformats.org/drawingml/2006/table">
            <a:tbl>
              <a:tblPr firstRow="1" firstCol="1" bandRow="1">
                <a:tableStyleId>{5C22544A-7EE6-4342-B048-85BDC9FD1C3A}</a:tableStyleId>
              </a:tblPr>
              <a:tblGrid>
                <a:gridCol w="5421709">
                  <a:extLst>
                    <a:ext uri="{9D8B030D-6E8A-4147-A177-3AD203B41FA5}">
                      <a16:colId xmlns:a16="http://schemas.microsoft.com/office/drawing/2014/main" val="1602713000"/>
                    </a:ext>
                  </a:extLst>
                </a:gridCol>
                <a:gridCol w="6592491">
                  <a:extLst>
                    <a:ext uri="{9D8B030D-6E8A-4147-A177-3AD203B41FA5}">
                      <a16:colId xmlns:a16="http://schemas.microsoft.com/office/drawing/2014/main" val="3864265318"/>
                    </a:ext>
                  </a:extLst>
                </a:gridCol>
              </a:tblGrid>
              <a:tr h="1127760">
                <a:tc>
                  <a:txBody>
                    <a:bodyPr/>
                    <a:lstStyle/>
                    <a:p>
                      <a:pPr algn="just">
                        <a:lnSpc>
                          <a:spcPct val="115000"/>
                        </a:lnSpc>
                        <a:spcAft>
                          <a:spcPts val="0"/>
                        </a:spcAft>
                      </a:pPr>
                      <a:r>
                        <a:rPr lang="en-US" sz="3600" dirty="0" err="1">
                          <a:effectLst/>
                        </a:rPr>
                        <a:t>Cách</a:t>
                      </a:r>
                      <a:r>
                        <a:rPr lang="en-US" sz="3600" dirty="0">
                          <a:effectLst/>
                        </a:rPr>
                        <a:t> </a:t>
                      </a:r>
                      <a:r>
                        <a:rPr lang="en-US" sz="3600" dirty="0" err="1">
                          <a:effectLst/>
                        </a:rPr>
                        <a:t>phòng</a:t>
                      </a:r>
                      <a:r>
                        <a:rPr lang="en-US" sz="3600" dirty="0">
                          <a:effectLst/>
                        </a:rPr>
                        <a:t> </a:t>
                      </a:r>
                      <a:r>
                        <a:rPr lang="en-US" sz="3600" dirty="0" err="1">
                          <a:effectLst/>
                        </a:rPr>
                        <a:t>bệnh</a:t>
                      </a:r>
                      <a:r>
                        <a:rPr lang="en-US" sz="3600" dirty="0">
                          <a:effectLst/>
                        </a:rPr>
                        <a:t> do virus</a:t>
                      </a:r>
                      <a:endParaRPr lang="vi-VN" sz="3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3600">
                          <a:effectLst/>
                        </a:rPr>
                        <a:t>Cách chống bệnh do virus </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15652002"/>
                  </a:ext>
                </a:extLst>
              </a:tr>
              <a:tr h="1127760">
                <a:tc>
                  <a:txBody>
                    <a:bodyPr/>
                    <a:lstStyle/>
                    <a:p>
                      <a:pPr algn="just">
                        <a:lnSpc>
                          <a:spcPct val="115000"/>
                        </a:lnSpc>
                        <a:spcAft>
                          <a:spcPts val="0"/>
                        </a:spcAft>
                      </a:pPr>
                      <a:r>
                        <a:rPr lang="en-US" sz="3600">
                          <a:effectLst/>
                        </a:rPr>
                        <a:t> </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3600">
                          <a:effectLst/>
                        </a:rPr>
                        <a:t> </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94316870"/>
                  </a:ext>
                </a:extLst>
              </a:tr>
              <a:tr h="1127760">
                <a:tc>
                  <a:txBody>
                    <a:bodyPr/>
                    <a:lstStyle/>
                    <a:p>
                      <a:pPr algn="just">
                        <a:lnSpc>
                          <a:spcPct val="115000"/>
                        </a:lnSpc>
                        <a:spcAft>
                          <a:spcPts val="0"/>
                        </a:spcAft>
                      </a:pPr>
                      <a:r>
                        <a:rPr lang="en-US" sz="3600">
                          <a:effectLst/>
                        </a:rPr>
                        <a:t> </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3600">
                          <a:effectLst/>
                        </a:rPr>
                        <a:t> </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94382085"/>
                  </a:ext>
                </a:extLst>
              </a:tr>
              <a:tr h="1127760">
                <a:tc>
                  <a:txBody>
                    <a:bodyPr/>
                    <a:lstStyle/>
                    <a:p>
                      <a:pPr algn="just">
                        <a:lnSpc>
                          <a:spcPct val="115000"/>
                        </a:lnSpc>
                        <a:spcAft>
                          <a:spcPts val="0"/>
                        </a:spcAft>
                      </a:pPr>
                      <a:r>
                        <a:rPr lang="en-US" sz="3600">
                          <a:effectLst/>
                        </a:rPr>
                        <a:t> </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3600">
                          <a:effectLst/>
                        </a:rPr>
                        <a:t> </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49673472"/>
                  </a:ext>
                </a:extLst>
              </a:tr>
              <a:tr h="1127760">
                <a:tc>
                  <a:txBody>
                    <a:bodyPr/>
                    <a:lstStyle/>
                    <a:p>
                      <a:pPr algn="just">
                        <a:lnSpc>
                          <a:spcPct val="115000"/>
                        </a:lnSpc>
                        <a:spcAft>
                          <a:spcPts val="0"/>
                        </a:spcAft>
                      </a:pPr>
                      <a:r>
                        <a:rPr lang="en-US" sz="3600">
                          <a:effectLst/>
                        </a:rPr>
                        <a:t> </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3600" dirty="0">
                          <a:effectLst/>
                        </a:rPr>
                        <a:t> </a:t>
                      </a:r>
                      <a:endParaRPr lang="vi-VN" sz="3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57352374"/>
                  </a:ext>
                </a:extLst>
              </a:tr>
            </a:tbl>
          </a:graphicData>
        </a:graphic>
      </p:graphicFrame>
    </p:spTree>
    <p:extLst>
      <p:ext uri="{BB962C8B-B14F-4D97-AF65-F5344CB8AC3E}">
        <p14:creationId xmlns:p14="http://schemas.microsoft.com/office/powerpoint/2010/main" val="608739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2F414D-1BBC-42C9-9B58-C4E346BD6EF6}"/>
              </a:ext>
            </a:extLst>
          </p:cNvPr>
          <p:cNvSpPr/>
          <p:nvPr/>
        </p:nvSpPr>
        <p:spPr>
          <a:xfrm>
            <a:off x="3874989" y="0"/>
            <a:ext cx="3172022" cy="547650"/>
          </a:xfrm>
          <a:prstGeom prst="rect">
            <a:avLst/>
          </a:prstGeom>
        </p:spPr>
        <p:txBody>
          <a:bodyPr wrap="none">
            <a:spAutoFit/>
          </a:bodyPr>
          <a:lstStyle/>
          <a:p>
            <a:pPr algn="ctr">
              <a:lnSpc>
                <a:spcPct val="115000"/>
              </a:lnSpc>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ĐÁP ÁN PHT SỐ 3</a:t>
            </a:r>
            <a:endParaRPr lang="vi-VN" sz="2800" dirty="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352486D6-967E-4F32-9C6B-4775C43D826E}"/>
              </a:ext>
            </a:extLst>
          </p:cNvPr>
          <p:cNvGraphicFramePr>
            <a:graphicFrameLocks noGrp="1"/>
          </p:cNvGraphicFramePr>
          <p:nvPr>
            <p:extLst>
              <p:ext uri="{D42A27DB-BD31-4B8C-83A1-F6EECF244321}">
                <p14:modId xmlns:p14="http://schemas.microsoft.com/office/powerpoint/2010/main" val="1779517396"/>
              </p:ext>
            </p:extLst>
          </p:nvPr>
        </p:nvGraphicFramePr>
        <p:xfrm>
          <a:off x="203200" y="598450"/>
          <a:ext cx="11785600" cy="5923852"/>
        </p:xfrm>
        <a:graphic>
          <a:graphicData uri="http://schemas.openxmlformats.org/drawingml/2006/table">
            <a:tbl>
              <a:tblPr firstRow="1" firstCol="1" bandRow="1">
                <a:tableStyleId>{5C22544A-7EE6-4342-B048-85BDC9FD1C3A}</a:tableStyleId>
              </a:tblPr>
              <a:tblGrid>
                <a:gridCol w="7112000">
                  <a:extLst>
                    <a:ext uri="{9D8B030D-6E8A-4147-A177-3AD203B41FA5}">
                      <a16:colId xmlns:a16="http://schemas.microsoft.com/office/drawing/2014/main" val="3283673131"/>
                    </a:ext>
                  </a:extLst>
                </a:gridCol>
                <a:gridCol w="4673600">
                  <a:extLst>
                    <a:ext uri="{9D8B030D-6E8A-4147-A177-3AD203B41FA5}">
                      <a16:colId xmlns:a16="http://schemas.microsoft.com/office/drawing/2014/main" val="2747193726"/>
                    </a:ext>
                  </a:extLst>
                </a:gridCol>
              </a:tblGrid>
              <a:tr h="557403">
                <a:tc>
                  <a:txBody>
                    <a:bodyPr/>
                    <a:lstStyle/>
                    <a:p>
                      <a:pPr algn="just">
                        <a:lnSpc>
                          <a:spcPct val="115000"/>
                        </a:lnSpc>
                        <a:spcAft>
                          <a:spcPts val="0"/>
                        </a:spcAft>
                      </a:pPr>
                      <a:r>
                        <a:rPr lang="en-US" sz="2800">
                          <a:effectLst/>
                        </a:rPr>
                        <a:t>Cách phòng bệnh do virus</a:t>
                      </a:r>
                      <a:endParaRPr lang="vi-VN"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a:effectLst/>
                        </a:rPr>
                        <a:t>Cách chống bệnh do virus </a:t>
                      </a:r>
                      <a:endParaRPr lang="vi-VN"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25162133"/>
                  </a:ext>
                </a:extLst>
              </a:tr>
              <a:tr h="1153160">
                <a:tc>
                  <a:txBody>
                    <a:bodyPr/>
                    <a:lstStyle/>
                    <a:p>
                      <a:pPr algn="just">
                        <a:lnSpc>
                          <a:spcPct val="115000"/>
                        </a:lnSpc>
                        <a:spcAft>
                          <a:spcPts val="0"/>
                        </a:spcAft>
                      </a:pPr>
                      <a:r>
                        <a:rPr lang="en-US" sz="2800">
                          <a:effectLst/>
                        </a:rPr>
                        <a:t>Ăn đúng, uống đủ, vận động hợp lí; tăng đề kháng.</a:t>
                      </a:r>
                      <a:endParaRPr lang="vi-VN"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4">
                  <a:txBody>
                    <a:bodyPr/>
                    <a:lstStyle/>
                    <a:p>
                      <a:pPr algn="just">
                        <a:lnSpc>
                          <a:spcPct val="115000"/>
                        </a:lnSpc>
                        <a:spcAft>
                          <a:spcPts val="0"/>
                        </a:spcAft>
                      </a:pPr>
                      <a:r>
                        <a:rPr lang="en-US" sz="2800">
                          <a:effectLst/>
                        </a:rPr>
                        <a:t>Tăng hệ miễn dịch:</a:t>
                      </a:r>
                      <a:endParaRPr lang="vi-VN" sz="2800">
                        <a:effectLst/>
                      </a:endParaRPr>
                    </a:p>
                    <a:p>
                      <a:pPr algn="just">
                        <a:lnSpc>
                          <a:spcPct val="115000"/>
                        </a:lnSpc>
                        <a:spcAft>
                          <a:spcPts val="0"/>
                        </a:spcAft>
                      </a:pPr>
                      <a:r>
                        <a:rPr lang="en-US" sz="2800">
                          <a:effectLst/>
                        </a:rPr>
                        <a:t>- Không đặc hiệu: da, tuyến nước bọt, nước tiểu, đại thực bào…</a:t>
                      </a:r>
                      <a:endParaRPr lang="vi-VN" sz="2800">
                        <a:effectLst/>
                      </a:endParaRPr>
                    </a:p>
                    <a:p>
                      <a:pPr algn="just">
                        <a:lnSpc>
                          <a:spcPct val="115000"/>
                        </a:lnSpc>
                        <a:spcAft>
                          <a:spcPts val="0"/>
                        </a:spcAft>
                      </a:pPr>
                      <a:r>
                        <a:rPr lang="en-US" sz="2800">
                          <a:effectLst/>
                        </a:rPr>
                        <a:t>- Đặc hiệu: lympho T; B…</a:t>
                      </a:r>
                      <a:endParaRPr lang="vi-VN" sz="2800">
                        <a:effectLst/>
                      </a:endParaRPr>
                    </a:p>
                    <a:p>
                      <a:pPr algn="just">
                        <a:lnSpc>
                          <a:spcPct val="115000"/>
                        </a:lnSpc>
                        <a:spcAft>
                          <a:spcPts val="0"/>
                        </a:spcAft>
                      </a:pPr>
                      <a:r>
                        <a:rPr lang="en-US" sz="2800">
                          <a:effectLst/>
                        </a:rPr>
                        <a:t>Dùng thuốc theo chỉ định của bác sĩ</a:t>
                      </a:r>
                      <a:endParaRPr lang="vi-VN" sz="2800">
                        <a:effectLst/>
                      </a:endParaRPr>
                    </a:p>
                    <a:p>
                      <a:pPr algn="just">
                        <a:lnSpc>
                          <a:spcPct val="115000"/>
                        </a:lnSpc>
                        <a:spcAft>
                          <a:spcPts val="0"/>
                        </a:spcAft>
                      </a:pPr>
                      <a:r>
                        <a:rPr lang="en-US" sz="2800">
                          <a:effectLst/>
                        </a:rPr>
                        <a:t>- Nguyên tắc: Ức chế sự nhân lên của virus</a:t>
                      </a:r>
                      <a:endParaRPr lang="vi-VN" sz="2800">
                        <a:effectLst/>
                      </a:endParaRPr>
                    </a:p>
                    <a:p>
                      <a:pPr algn="just">
                        <a:lnSpc>
                          <a:spcPct val="115000"/>
                        </a:lnSpc>
                        <a:spcAft>
                          <a:spcPts val="0"/>
                        </a:spcAft>
                      </a:pPr>
                      <a:r>
                        <a:rPr lang="en-US" sz="2800">
                          <a:effectLst/>
                        </a:rPr>
                        <a:t>- VD: AZT; acyclovir…</a:t>
                      </a:r>
                      <a:endParaRPr lang="vi-VN" sz="2800">
                        <a:effectLst/>
                      </a:endParaRPr>
                    </a:p>
                    <a:p>
                      <a:pPr algn="just">
                        <a:lnSpc>
                          <a:spcPct val="115000"/>
                        </a:lnSpc>
                        <a:spcAft>
                          <a:spcPts val="0"/>
                        </a:spcAft>
                      </a:pPr>
                      <a:r>
                        <a:rPr lang="en-US" sz="2800">
                          <a:effectLst/>
                        </a:rPr>
                        <a:t> </a:t>
                      </a:r>
                      <a:endParaRPr lang="vi-VN"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29351630"/>
                  </a:ext>
                </a:extLst>
              </a:tr>
              <a:tr h="1153160">
                <a:tc>
                  <a:txBody>
                    <a:bodyPr/>
                    <a:lstStyle/>
                    <a:p>
                      <a:pPr algn="just">
                        <a:lnSpc>
                          <a:spcPct val="115000"/>
                        </a:lnSpc>
                        <a:spcAft>
                          <a:spcPts val="0"/>
                        </a:spcAft>
                      </a:pPr>
                      <a:r>
                        <a:rPr lang="en-US" sz="2800">
                          <a:effectLst/>
                        </a:rPr>
                        <a:t>Vệ sinh cơ thể, môi trường sống sạch sẽ; sống lành mạnh; </a:t>
                      </a:r>
                      <a:endParaRPr lang="vi-VN"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vi-VN"/>
                    </a:p>
                  </a:txBody>
                  <a:tcPr/>
                </a:tc>
                <a:extLst>
                  <a:ext uri="{0D108BD9-81ED-4DB2-BD59-A6C34878D82A}">
                    <a16:rowId xmlns:a16="http://schemas.microsoft.com/office/drawing/2014/main" val="724802531"/>
                  </a:ext>
                </a:extLst>
              </a:tr>
              <a:tr h="1748917">
                <a:tc>
                  <a:txBody>
                    <a:bodyPr/>
                    <a:lstStyle/>
                    <a:p>
                      <a:pPr algn="just">
                        <a:lnSpc>
                          <a:spcPct val="115000"/>
                        </a:lnSpc>
                        <a:spcAft>
                          <a:spcPts val="0"/>
                        </a:spcAft>
                      </a:pPr>
                      <a:r>
                        <a:rPr lang="en-US" sz="2800">
                          <a:effectLst/>
                        </a:rPr>
                        <a:t>Khoanh vùng, tiêu huỷ động vật bị bệnh, phun thuốc khử trùng, tiêu diệt trung gian gây bệnh</a:t>
                      </a:r>
                      <a:endParaRPr lang="vi-VN"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vi-VN"/>
                    </a:p>
                  </a:txBody>
                  <a:tcPr/>
                </a:tc>
                <a:extLst>
                  <a:ext uri="{0D108BD9-81ED-4DB2-BD59-A6C34878D82A}">
                    <a16:rowId xmlns:a16="http://schemas.microsoft.com/office/drawing/2014/main" val="1902286957"/>
                  </a:ext>
                </a:extLst>
              </a:tr>
              <a:tr h="1153160">
                <a:tc>
                  <a:txBody>
                    <a:bodyPr/>
                    <a:lstStyle/>
                    <a:p>
                      <a:pPr algn="just">
                        <a:lnSpc>
                          <a:spcPct val="115000"/>
                        </a:lnSpc>
                        <a:spcAft>
                          <a:spcPts val="0"/>
                        </a:spcAft>
                      </a:pPr>
                      <a:r>
                        <a:rPr lang="en-US" sz="2800" dirty="0" err="1">
                          <a:effectLst/>
                        </a:rPr>
                        <a:t>Tiêm</a:t>
                      </a:r>
                      <a:r>
                        <a:rPr lang="en-US" sz="2800" dirty="0">
                          <a:effectLst/>
                        </a:rPr>
                        <a:t> vaccine </a:t>
                      </a:r>
                      <a:r>
                        <a:rPr lang="en-US" sz="2800" dirty="0" err="1">
                          <a:effectLst/>
                        </a:rPr>
                        <a:t>phòng</a:t>
                      </a:r>
                      <a:r>
                        <a:rPr lang="en-US" sz="2800" dirty="0">
                          <a:effectLst/>
                        </a:rPr>
                        <a:t> </a:t>
                      </a:r>
                      <a:r>
                        <a:rPr lang="en-US" sz="2800" dirty="0" err="1">
                          <a:effectLst/>
                        </a:rPr>
                        <a:t>bệnh</a:t>
                      </a:r>
                      <a:r>
                        <a:rPr lang="en-US" sz="2800" dirty="0">
                          <a:effectLst/>
                        </a:rPr>
                        <a:t>; </a:t>
                      </a:r>
                      <a:r>
                        <a:rPr lang="en-US" sz="2800" dirty="0" err="1">
                          <a:effectLst/>
                        </a:rPr>
                        <a:t>thực</a:t>
                      </a:r>
                      <a:r>
                        <a:rPr lang="en-US" sz="2800" dirty="0">
                          <a:effectLst/>
                        </a:rPr>
                        <a:t> </a:t>
                      </a:r>
                      <a:r>
                        <a:rPr lang="en-US" sz="2800" dirty="0" err="1">
                          <a:effectLst/>
                        </a:rPr>
                        <a:t>hiện</a:t>
                      </a:r>
                      <a:r>
                        <a:rPr lang="en-US" sz="2800" dirty="0">
                          <a:effectLst/>
                        </a:rPr>
                        <a:t> </a:t>
                      </a:r>
                      <a:r>
                        <a:rPr lang="en-US" sz="2800" dirty="0" err="1">
                          <a:effectLst/>
                        </a:rPr>
                        <a:t>theo</a:t>
                      </a:r>
                      <a:r>
                        <a:rPr lang="en-US" sz="2800" dirty="0">
                          <a:effectLst/>
                        </a:rPr>
                        <a:t> </a:t>
                      </a:r>
                      <a:r>
                        <a:rPr lang="en-US" sz="2800" dirty="0" err="1">
                          <a:effectLst/>
                        </a:rPr>
                        <a:t>khuyến</a:t>
                      </a:r>
                      <a:r>
                        <a:rPr lang="en-US" sz="2800" dirty="0">
                          <a:effectLst/>
                        </a:rPr>
                        <a:t> </a:t>
                      </a:r>
                      <a:r>
                        <a:rPr lang="en-US" sz="2800" dirty="0" err="1">
                          <a:effectLst/>
                        </a:rPr>
                        <a:t>cáo</a:t>
                      </a:r>
                      <a:r>
                        <a:rPr lang="en-US" sz="2800" dirty="0">
                          <a:effectLst/>
                        </a:rPr>
                        <a:t> </a:t>
                      </a:r>
                      <a:r>
                        <a:rPr lang="en-US" sz="2800" dirty="0" err="1">
                          <a:effectLst/>
                        </a:rPr>
                        <a:t>của</a:t>
                      </a:r>
                      <a:r>
                        <a:rPr lang="en-US" sz="2800" dirty="0">
                          <a:effectLst/>
                        </a:rPr>
                        <a:t> </a:t>
                      </a:r>
                      <a:r>
                        <a:rPr lang="en-US" sz="2800" dirty="0" err="1">
                          <a:effectLst/>
                        </a:rPr>
                        <a:t>bộ</a:t>
                      </a:r>
                      <a:r>
                        <a:rPr lang="en-US" sz="2800" dirty="0">
                          <a:effectLst/>
                        </a:rPr>
                        <a:t> y </a:t>
                      </a:r>
                      <a:r>
                        <a:rPr lang="en-US" sz="2800" dirty="0" err="1">
                          <a:effectLst/>
                        </a:rPr>
                        <a:t>tế</a:t>
                      </a:r>
                      <a:r>
                        <a:rPr lang="en-US" sz="2800" dirty="0">
                          <a:effectLst/>
                        </a:rPr>
                        <a:t>.</a:t>
                      </a:r>
                      <a:endParaRPr lang="vi-VN"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vi-VN"/>
                    </a:p>
                  </a:txBody>
                  <a:tcPr/>
                </a:tc>
                <a:extLst>
                  <a:ext uri="{0D108BD9-81ED-4DB2-BD59-A6C34878D82A}">
                    <a16:rowId xmlns:a16="http://schemas.microsoft.com/office/drawing/2014/main" val="2913960455"/>
                  </a:ext>
                </a:extLst>
              </a:tr>
            </a:tbl>
          </a:graphicData>
        </a:graphic>
      </p:graphicFrame>
    </p:spTree>
    <p:extLst>
      <p:ext uri="{BB962C8B-B14F-4D97-AF65-F5344CB8AC3E}">
        <p14:creationId xmlns:p14="http://schemas.microsoft.com/office/powerpoint/2010/main" val="1277321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201D66-55A9-432C-9CF1-B11731904963}"/>
              </a:ext>
            </a:extLst>
          </p:cNvPr>
          <p:cNvSpPr/>
          <p:nvPr/>
        </p:nvSpPr>
        <p:spPr>
          <a:xfrm>
            <a:off x="419100" y="250931"/>
            <a:ext cx="11353800" cy="1745350"/>
          </a:xfrm>
          <a:prstGeom prst="rect">
            <a:avLst/>
          </a:prstGeom>
        </p:spPr>
        <p:txBody>
          <a:bodyPr wrap="square">
            <a:spAutoFit/>
          </a:bodyPr>
          <a:lstStyle/>
          <a:p>
            <a:pPr>
              <a:lnSpc>
                <a:spcPct val="115000"/>
              </a:lnSpc>
              <a:spcAft>
                <a:spcPts val="0"/>
              </a:spcAft>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PHIẾU HỌC TẬP SỐ </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4: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chủng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ở virus</a:t>
            </a:r>
            <a:endParaRPr lang="vi-VN" sz="3200" dirty="0">
              <a:ea typeface="Times New Roman" panose="02020603050405020304" pitchFamily="18" charset="0"/>
              <a:cs typeface="Times New Roman" panose="02020603050405020304" pitchFamily="18" charset="0"/>
            </a:endParaRPr>
          </a:p>
          <a:p>
            <a:pPr>
              <a:lnSpc>
                <a:spcPct val="115000"/>
              </a:lnSpc>
              <a:spcAft>
                <a:spcPts val="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thảo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3200" i="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cs typeface="Times New Roman" panose="02020603050405020304" pitchFamily="18" charset="0"/>
              </a:rPr>
              <a:t>gặp</a:t>
            </a:r>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cs typeface="Times New Roman" panose="02020603050405020304" pitchFamily="18" charset="0"/>
              </a:rPr>
              <a:t>khăn</a:t>
            </a:r>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cs typeface="Times New Roman" panose="02020603050405020304" pitchFamily="18" charset="0"/>
              </a:rPr>
              <a:t>chế</a:t>
            </a:r>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vaccine </a:t>
            </a:r>
            <a:r>
              <a:rPr lang="en-US" sz="3200" i="1"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virus </a:t>
            </a:r>
            <a:r>
              <a:rPr lang="en-US" sz="3200" i="1" dirty="0" err="1">
                <a:latin typeface="Times New Roman" panose="02020603050405020304" pitchFamily="18" charset="0"/>
                <a:ea typeface="Times New Roman" panose="02020603050405020304" pitchFamily="18" charset="0"/>
                <a:cs typeface="Times New Roman" panose="02020603050405020304" pitchFamily="18" charset="0"/>
              </a:rPr>
              <a:t>cúm</a:t>
            </a:r>
            <a:r>
              <a:rPr lang="en-US" sz="3200" i="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0850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1135EB-4C4B-4E83-A298-3CE88C829632}"/>
              </a:ext>
            </a:extLst>
          </p:cNvPr>
          <p:cNvSpPr/>
          <p:nvPr/>
        </p:nvSpPr>
        <p:spPr>
          <a:xfrm>
            <a:off x="381000" y="1049982"/>
            <a:ext cx="11557000" cy="3226140"/>
          </a:xfrm>
          <a:prstGeom prst="rect">
            <a:avLst/>
          </a:prstGeom>
        </p:spPr>
        <p:txBody>
          <a:bodyPr wrap="square">
            <a:spAutoFit/>
          </a:bodyPr>
          <a:lstStyle/>
          <a:p>
            <a:pPr algn="ctr">
              <a:lnSpc>
                <a:spcPct val="115000"/>
              </a:lnSpc>
              <a:spcAft>
                <a:spcPts val="0"/>
              </a:spcAft>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ĐÁP ÁN PHT SỐ 4</a:t>
            </a:r>
            <a:endParaRPr lang="vi-VN" sz="3600" dirty="0">
              <a:ea typeface="Times New Roman" panose="02020603050405020304" pitchFamily="18" charset="0"/>
              <a:cs typeface="Times New Roman" panose="02020603050405020304" pitchFamily="18" charset="0"/>
            </a:endParaRPr>
          </a:p>
          <a:p>
            <a:pPr>
              <a:lnSpc>
                <a:spcPct val="115000"/>
              </a:lnSpc>
              <a:spcAft>
                <a:spcPts val="0"/>
              </a:spcAft>
            </a:pP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 ta thường gặp khó khăn trong việc chế tạo vaccine phòng virus cúm vì</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virus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cúm</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 chủng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nên chúng có khả năng lẩn tránh hệ miễn dịch và kháng thuốc rất nhanh.</a:t>
            </a:r>
            <a:endParaRPr lang="vi-VN" sz="36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6083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D3A7F6-DF39-4214-B58B-46D58ACCA6EE}"/>
              </a:ext>
            </a:extLst>
          </p:cNvPr>
          <p:cNvSpPr/>
          <p:nvPr/>
        </p:nvSpPr>
        <p:spPr>
          <a:xfrm>
            <a:off x="3224487" y="0"/>
            <a:ext cx="5031827" cy="677750"/>
          </a:xfrm>
          <a:prstGeom prst="rect">
            <a:avLst/>
          </a:prstGeom>
        </p:spPr>
        <p:txBody>
          <a:bodyPr wrap="none">
            <a:spAutoFit/>
          </a:bodyPr>
          <a:lstStyle/>
          <a:p>
            <a:pPr algn="just">
              <a:lnSpc>
                <a:spcPct val="115000"/>
              </a:lnSpc>
              <a:spcAft>
                <a:spcPts val="0"/>
              </a:spcAft>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III. ỨNG DỤNG VIRUS</a:t>
            </a:r>
            <a:endParaRPr lang="vi-VN" sz="3600" dirty="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ED987DE-989A-4FEA-A978-40A082134FC6}"/>
              </a:ext>
            </a:extLst>
          </p:cNvPr>
          <p:cNvSpPr/>
          <p:nvPr/>
        </p:nvSpPr>
        <p:spPr>
          <a:xfrm>
            <a:off x="431800" y="918205"/>
            <a:ext cx="11760200" cy="1314847"/>
          </a:xfrm>
          <a:prstGeom prst="rect">
            <a:avLst/>
          </a:prstGeom>
        </p:spPr>
        <p:txBody>
          <a:bodyPr wrap="square">
            <a:spAutoFit/>
          </a:bodyPr>
          <a:lstStyle/>
          <a:p>
            <a:pPr algn="just">
              <a:lnSpc>
                <a:spcPct val="115000"/>
              </a:lnSpc>
              <a:spcAft>
                <a:spcPts val="0"/>
              </a:spcAft>
            </a:pP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1.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Kể</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tên</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ứng</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virus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y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nông</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sản</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xuất</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thuốc</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trừ</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sâu</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endParaRPr lang="vi-VN" sz="3600" dirty="0">
              <a:highlight>
                <a:srgbClr val="FFFF00"/>
              </a:highlight>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FF4E0F3-F744-4931-81E0-7D69A041E2B1}"/>
              </a:ext>
            </a:extLst>
          </p:cNvPr>
          <p:cNvSpPr/>
          <p:nvPr/>
        </p:nvSpPr>
        <p:spPr>
          <a:xfrm>
            <a:off x="151087" y="2382244"/>
            <a:ext cx="3638550" cy="4511813"/>
          </a:xfrm>
          <a:prstGeom prst="rect">
            <a:avLst/>
          </a:prstGeom>
        </p:spPr>
        <p:txBody>
          <a:bodyPr wrap="square">
            <a:spAutoFit/>
          </a:bodyPr>
          <a:lstStyle/>
          <a:p>
            <a:pPr algn="just">
              <a:lnSpc>
                <a:spcPct val="115000"/>
              </a:lnSpc>
              <a:spcAft>
                <a:spcPts val="0"/>
              </a:spcAft>
            </a:pP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vaccine vector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SART-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CoV</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vaccine vector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SART-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CoV</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vaccine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virus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dirty="0">
              <a:highlight>
                <a:srgbClr val="00FFFF"/>
              </a:highlight>
              <a:ea typeface="Times New Roman" panose="02020603050405020304" pitchFamily="18" charset="0"/>
              <a:cs typeface="Times New Roman" panose="02020603050405020304" pitchFamily="18" charset="0"/>
            </a:endParaRPr>
          </a:p>
        </p:txBody>
      </p:sp>
      <p:sp>
        <p:nvSpPr>
          <p:cNvPr id="5" name="Rectangle 2">
            <a:extLst>
              <a:ext uri="{FF2B5EF4-FFF2-40B4-BE49-F238E27FC236}">
                <a16:creationId xmlns:a16="http://schemas.microsoft.com/office/drawing/2014/main" id="{20A5F6C0-A01F-48ED-9575-132EAAA47F91}"/>
              </a:ext>
            </a:extLst>
          </p:cNvPr>
          <p:cNvSpPr>
            <a:spLocks noChangeArrowheads="1"/>
          </p:cNvSpPr>
          <p:nvPr/>
        </p:nvSpPr>
        <p:spPr bwMode="auto">
          <a:xfrm>
            <a:off x="0" y="201128"/>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a:p>
            <a:endParaRPr lang="vi-VN" dirty="0"/>
          </a:p>
        </p:txBody>
      </p:sp>
      <p:graphicFrame>
        <p:nvGraphicFramePr>
          <p:cNvPr id="6" name="Object 5">
            <a:extLst>
              <a:ext uri="{FF2B5EF4-FFF2-40B4-BE49-F238E27FC236}">
                <a16:creationId xmlns:a16="http://schemas.microsoft.com/office/drawing/2014/main" id="{E0F37F36-C48B-4FFD-ACF9-6B5A8785C0E9}"/>
              </a:ext>
            </a:extLst>
          </p:cNvPr>
          <p:cNvGraphicFramePr>
            <a:graphicFrameLocks noChangeAspect="1"/>
          </p:cNvGraphicFramePr>
          <p:nvPr>
            <p:extLst>
              <p:ext uri="{D42A27DB-BD31-4B8C-83A1-F6EECF244321}">
                <p14:modId xmlns:p14="http://schemas.microsoft.com/office/powerpoint/2010/main" val="2455594342"/>
              </p:ext>
            </p:extLst>
          </p:nvPr>
        </p:nvGraphicFramePr>
        <p:xfrm>
          <a:off x="4267199" y="2317320"/>
          <a:ext cx="7773713" cy="4556441"/>
        </p:xfrm>
        <a:graphic>
          <a:graphicData uri="http://schemas.openxmlformats.org/presentationml/2006/ole">
            <mc:AlternateContent xmlns:mc="http://schemas.openxmlformats.org/markup-compatibility/2006">
              <mc:Choice xmlns:v="urn:schemas-microsoft-com:vml" Requires="v">
                <p:oleObj spid="_x0000_s10246" name="Bitmap Image" r:id="rId3" imgW="3809524" imgH="2809524" progId="Paint.Picture">
                  <p:embed/>
                </p:oleObj>
              </mc:Choice>
              <mc:Fallback>
                <p:oleObj name="Bitmap Image" r:id="rId3" imgW="3809524" imgH="2809524"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199" y="2317320"/>
                        <a:ext cx="7773713" cy="4556441"/>
                      </a:xfrm>
                      <a:prstGeom prst="rect">
                        <a:avLst/>
                      </a:prstGeom>
                      <a:noFill/>
                    </p:spPr>
                  </p:pic>
                </p:oleObj>
              </mc:Fallback>
            </mc:AlternateContent>
          </a:graphicData>
        </a:graphic>
      </p:graphicFrame>
    </p:spTree>
    <p:extLst>
      <p:ext uri="{BB962C8B-B14F-4D97-AF65-F5344CB8AC3E}">
        <p14:creationId xmlns:p14="http://schemas.microsoft.com/office/powerpoint/2010/main" val="1193745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FD5325C-14FB-4653-B20F-7EE4C528C881}"/>
              </a:ext>
            </a:extLst>
          </p:cNvPr>
          <p:cNvGraphicFramePr>
            <a:graphicFrameLocks noGrp="1"/>
          </p:cNvGraphicFramePr>
          <p:nvPr>
            <p:extLst>
              <p:ext uri="{D42A27DB-BD31-4B8C-83A1-F6EECF244321}">
                <p14:modId xmlns:p14="http://schemas.microsoft.com/office/powerpoint/2010/main" val="2989379234"/>
              </p:ext>
            </p:extLst>
          </p:nvPr>
        </p:nvGraphicFramePr>
        <p:xfrm>
          <a:off x="0" y="330200"/>
          <a:ext cx="12192000" cy="5834952"/>
        </p:xfrm>
        <a:graphic>
          <a:graphicData uri="http://schemas.openxmlformats.org/drawingml/2006/table">
            <a:tbl>
              <a:tblPr firstRow="1" firstCol="1" bandRow="1">
                <a:tableStyleId>{5C22544A-7EE6-4342-B048-85BDC9FD1C3A}</a:tableStyleId>
              </a:tblPr>
              <a:tblGrid>
                <a:gridCol w="12192000">
                  <a:extLst>
                    <a:ext uri="{9D8B030D-6E8A-4147-A177-3AD203B41FA5}">
                      <a16:colId xmlns:a16="http://schemas.microsoft.com/office/drawing/2014/main" val="827379102"/>
                    </a:ext>
                  </a:extLst>
                </a:gridCol>
              </a:tblGrid>
              <a:tr h="1370330">
                <a:tc>
                  <a:txBody>
                    <a:bodyPr/>
                    <a:lstStyle/>
                    <a:p>
                      <a:pPr algn="just">
                        <a:lnSpc>
                          <a:spcPct val="115000"/>
                        </a:lnSpc>
                        <a:spcAft>
                          <a:spcPts val="0"/>
                        </a:spcAft>
                      </a:pPr>
                      <a:r>
                        <a:rPr lang="en-US" sz="4000" b="1" dirty="0">
                          <a:effectLst/>
                        </a:rPr>
                        <a:t>III. ỨNG DỤNG VIRUS</a:t>
                      </a:r>
                      <a:endParaRPr lang="vi-VN" sz="4000" b="1" dirty="0">
                        <a:effectLst/>
                      </a:endParaRPr>
                    </a:p>
                    <a:p>
                      <a:pPr algn="just">
                        <a:lnSpc>
                          <a:spcPct val="115000"/>
                        </a:lnSpc>
                        <a:spcAft>
                          <a:spcPts val="0"/>
                        </a:spcAft>
                      </a:pPr>
                      <a:r>
                        <a:rPr lang="en-US" sz="3600" dirty="0">
                          <a:effectLst/>
                        </a:rPr>
                        <a:t>- </a:t>
                      </a:r>
                      <a:r>
                        <a:rPr lang="vi-VN" sz="3600" dirty="0">
                          <a:effectLst/>
                        </a:rPr>
                        <a:t>Virus được sử dụng để sản xuất kháng thể, vaccine,... dùng trung y học</a:t>
                      </a:r>
                      <a:r>
                        <a:rPr lang="en-US" sz="3600" dirty="0">
                          <a:effectLst/>
                        </a:rPr>
                        <a:t>. </a:t>
                      </a:r>
                      <a:endParaRPr lang="vi-VN" sz="3600" dirty="0">
                        <a:effectLst/>
                      </a:endParaRPr>
                    </a:p>
                    <a:p>
                      <a:pPr algn="just">
                        <a:lnSpc>
                          <a:spcPct val="115000"/>
                        </a:lnSpc>
                        <a:spcAft>
                          <a:spcPts val="0"/>
                        </a:spcAft>
                      </a:pPr>
                      <a:r>
                        <a:rPr lang="en-US" sz="3600" dirty="0">
                          <a:effectLst/>
                        </a:rPr>
                        <a:t>- </a:t>
                      </a:r>
                      <a:r>
                        <a:rPr lang="vi-VN" sz="3600" dirty="0">
                          <a:effectLst/>
                        </a:rPr>
                        <a:t>Quy trình sản xuất và sử dụng vaccine vector phòng SARS-CoV-2 :</a:t>
                      </a:r>
                    </a:p>
                    <a:p>
                      <a:pPr algn="just">
                        <a:lnSpc>
                          <a:spcPct val="115000"/>
                        </a:lnSpc>
                        <a:spcAft>
                          <a:spcPts val="0"/>
                        </a:spcAft>
                      </a:pPr>
                      <a:r>
                        <a:rPr lang="vi-VN" sz="3600" dirty="0">
                          <a:effectLst/>
                        </a:rPr>
                        <a:t>Tách gene mã hóa protein gai của SARS- CoV-2 và gắn vào bộ gene của virus gây bệnh ở tinh tinh.Tạo chế phẩm vaccine vector có mang gene mã hóa protein...</a:t>
                      </a:r>
                    </a:p>
                    <a:p>
                      <a:pPr algn="just">
                        <a:lnSpc>
                          <a:spcPct val="115000"/>
                        </a:lnSpc>
                        <a:spcAft>
                          <a:spcPts val="0"/>
                        </a:spcAft>
                      </a:pPr>
                      <a:r>
                        <a:rPr lang="en-US" sz="3600" dirty="0">
                          <a:effectLst/>
                        </a:rPr>
                        <a:t> </a:t>
                      </a:r>
                      <a:endParaRPr lang="vi-VN" sz="3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500" marR="63500" marT="63500" marB="63500"/>
                </a:tc>
                <a:extLst>
                  <a:ext uri="{0D108BD9-81ED-4DB2-BD59-A6C34878D82A}">
                    <a16:rowId xmlns:a16="http://schemas.microsoft.com/office/drawing/2014/main" val="1370919579"/>
                  </a:ext>
                </a:extLst>
              </a:tr>
            </a:tbl>
          </a:graphicData>
        </a:graphic>
      </p:graphicFrame>
    </p:spTree>
    <p:extLst>
      <p:ext uri="{BB962C8B-B14F-4D97-AF65-F5344CB8AC3E}">
        <p14:creationId xmlns:p14="http://schemas.microsoft.com/office/powerpoint/2010/main" val="3220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61CD289-AE96-4EE3-9B21-9DA151F6690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572001" y="1092201"/>
            <a:ext cx="7620000" cy="5754886"/>
          </a:xfrm>
          <a:prstGeom prst="rect">
            <a:avLst/>
          </a:prstGeom>
          <a:noFill/>
          <a:ln>
            <a:noFill/>
          </a:ln>
        </p:spPr>
      </p:pic>
      <p:sp>
        <p:nvSpPr>
          <p:cNvPr id="3" name="Rectangle 2">
            <a:extLst>
              <a:ext uri="{FF2B5EF4-FFF2-40B4-BE49-F238E27FC236}">
                <a16:creationId xmlns:a16="http://schemas.microsoft.com/office/drawing/2014/main" id="{AE462FF8-5FE1-4C8A-AF07-4611EF3F43A9}"/>
              </a:ext>
            </a:extLst>
          </p:cNvPr>
          <p:cNvSpPr/>
          <p:nvPr/>
        </p:nvSpPr>
        <p:spPr>
          <a:xfrm>
            <a:off x="134345" y="-43246"/>
            <a:ext cx="12192000" cy="1745350"/>
          </a:xfrm>
          <a:prstGeom prst="rect">
            <a:avLst/>
          </a:prstGeom>
        </p:spPr>
        <p:txBody>
          <a:bodyPr wrap="square">
            <a:spAutoFit/>
          </a:bodyPr>
          <a:lstStyle/>
          <a:p>
            <a:pPr>
              <a:lnSpc>
                <a:spcPct val="115000"/>
              </a:lnSpc>
              <a:spcAft>
                <a:spcPts val="0"/>
              </a:spcAft>
            </a:pP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1. </a:t>
            </a:r>
            <a:r>
              <a:rPr lang="vi-VN" sz="3200" b="1" i="1" dirty="0">
                <a:latin typeface="Times New Roman" panose="02020603050405020304" pitchFamily="18" charset="0"/>
                <a:ea typeface="Times New Roman" panose="02020603050405020304" pitchFamily="18" charset="0"/>
                <a:cs typeface="Times New Roman" panose="02020603050405020304" pitchFamily="18" charset="0"/>
              </a:rPr>
              <a:t>Vì sao giãn cách và đeo khẩu trang (Hình 22.1) lại có vai trò quan trọng trong phòng chống dịch viêm đường hô hấp cấp (COVID-19) do SAR-CoV-2 gây ra ?</a:t>
            </a:r>
            <a:endParaRPr lang="vi-VN" sz="3200" b="1" dirty="0">
              <a:ea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895E8E4E-E1E4-48DF-8B60-D9F476CE9965}"/>
              </a:ext>
            </a:extLst>
          </p:cNvPr>
          <p:cNvSpPr/>
          <p:nvPr/>
        </p:nvSpPr>
        <p:spPr>
          <a:xfrm>
            <a:off x="134345" y="2312007"/>
            <a:ext cx="4437656" cy="3863237"/>
          </a:xfrm>
          <a:prstGeom prst="rect">
            <a:avLst/>
          </a:prstGeom>
        </p:spPr>
        <p:txBody>
          <a:bodyPr wrap="square">
            <a:spAutoFit/>
          </a:bodyPr>
          <a:lstStyle/>
          <a:p>
            <a:pPr>
              <a:lnSpc>
                <a:spcPct val="115000"/>
              </a:lnSpc>
              <a:spcAft>
                <a:spcPts val="0"/>
              </a:spcAft>
            </a:pPr>
            <a:r>
              <a:rPr lang="vi-VN" sz="3600" b="1" i="1" dirty="0">
                <a:latin typeface="Times New Roman" panose="02020603050405020304" pitchFamily="18" charset="0"/>
                <a:ea typeface="Times New Roman" panose="02020603050405020304" pitchFamily="18" charset="0"/>
                <a:cs typeface="Times New Roman" panose="02020603050405020304" pitchFamily="18" charset="0"/>
              </a:rPr>
              <a:t>2. Giãn cách và đeo khẩu trang có phải là biện pháp cần thiết đối với tất cả các bệnh do virus không ? Vì sao</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b="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17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FBFB8E-5170-42F9-BC20-27095F3F21DA}"/>
              </a:ext>
            </a:extLst>
          </p:cNvPr>
          <p:cNvSpPr/>
          <p:nvPr/>
        </p:nvSpPr>
        <p:spPr>
          <a:xfrm>
            <a:off x="3132307" y="348159"/>
            <a:ext cx="4154022" cy="923330"/>
          </a:xfrm>
          <a:prstGeom prst="rect">
            <a:avLst/>
          </a:prstGeom>
        </p:spPr>
        <p:txBody>
          <a:bodyPr wrap="none">
            <a:spAutoFit/>
          </a:bodyPr>
          <a:lstStyle/>
          <a:p>
            <a:r>
              <a:rPr lang="vi-VN" sz="5400" b="1" dirty="0">
                <a:highlight>
                  <a:srgbClr val="FFFF00"/>
                </a:highlight>
                <a:latin typeface="Times New Roman" panose="02020603050405020304" pitchFamily="18" charset="0"/>
                <a:ea typeface="Times New Roman" panose="02020603050405020304" pitchFamily="18" charset="0"/>
              </a:rPr>
              <a:t>LUYỆN TẬP</a:t>
            </a:r>
            <a:endParaRPr lang="vi-VN" sz="5400" dirty="0">
              <a:highlight>
                <a:srgbClr val="FFFF00"/>
              </a:highlight>
            </a:endParaRPr>
          </a:p>
        </p:txBody>
      </p:sp>
      <p:sp>
        <p:nvSpPr>
          <p:cNvPr id="3" name="Rectangle 2">
            <a:extLst>
              <a:ext uri="{FF2B5EF4-FFF2-40B4-BE49-F238E27FC236}">
                <a16:creationId xmlns:a16="http://schemas.microsoft.com/office/drawing/2014/main" id="{B97EF212-E57A-478D-A8A9-33A12BB32687}"/>
              </a:ext>
            </a:extLst>
          </p:cNvPr>
          <p:cNvSpPr/>
          <p:nvPr/>
        </p:nvSpPr>
        <p:spPr>
          <a:xfrm>
            <a:off x="520700" y="1658035"/>
            <a:ext cx="11150600" cy="1200329"/>
          </a:xfrm>
          <a:prstGeom prst="rect">
            <a:avLst/>
          </a:prstGeom>
        </p:spPr>
        <p:txBody>
          <a:bodyPr wrap="square">
            <a:spAutoFit/>
          </a:bodyPr>
          <a:lstStyle/>
          <a:p>
            <a:r>
              <a:rPr lang="pt-BR" sz="3600" dirty="0">
                <a:solidFill>
                  <a:schemeClr val="bg1"/>
                </a:solidFill>
                <a:highlight>
                  <a:srgbClr val="FF0000"/>
                </a:highlight>
                <a:latin typeface="Times New Roman" panose="02020603050405020304" pitchFamily="18" charset="0"/>
                <a:ea typeface="Times New Roman" panose="02020603050405020304" pitchFamily="18" charset="0"/>
              </a:rPr>
              <a:t>1. Trình bày phương thức lây truyền bệnh AIDS do virus HIV ở người và cách phòng chống?</a:t>
            </a:r>
            <a:endParaRPr lang="vi-VN" sz="3600" dirty="0">
              <a:solidFill>
                <a:schemeClr val="bg1"/>
              </a:solidFill>
              <a:highlight>
                <a:srgbClr val="FF0000"/>
              </a:highlight>
            </a:endParaRPr>
          </a:p>
        </p:txBody>
      </p:sp>
      <p:sp>
        <p:nvSpPr>
          <p:cNvPr id="4" name="Rectangle 3">
            <a:extLst>
              <a:ext uri="{FF2B5EF4-FFF2-40B4-BE49-F238E27FC236}">
                <a16:creationId xmlns:a16="http://schemas.microsoft.com/office/drawing/2014/main" id="{1A73FA6B-5703-446D-BCB6-26A9BB9F082E}"/>
              </a:ext>
            </a:extLst>
          </p:cNvPr>
          <p:cNvSpPr/>
          <p:nvPr/>
        </p:nvSpPr>
        <p:spPr>
          <a:xfrm>
            <a:off x="520700" y="3035406"/>
            <a:ext cx="11391900" cy="1745350"/>
          </a:xfrm>
          <a:prstGeom prst="rect">
            <a:avLst/>
          </a:prstGeom>
        </p:spPr>
        <p:txBody>
          <a:bodyPr wrap="square">
            <a:spAutoFit/>
          </a:bodyPr>
          <a:lstStyle/>
          <a:p>
            <a:pPr>
              <a:lnSpc>
                <a:spcPct val="115000"/>
              </a:lnSpc>
              <a:spcAft>
                <a:spcPts val="0"/>
              </a:spcAft>
            </a:pPr>
            <a:r>
              <a:rPr lang="pt-BR" sz="3200" b="1" dirty="0">
                <a:solidFill>
                  <a:srgbClr val="7030A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 Kể tên một số thành tựu ứng dụng virus trong sản xuất chế phẩm sinh học, trong y học và nông nghiệp, sản xuất thuốc trừ sâu từ virus.</a:t>
            </a:r>
            <a:endParaRPr lang="vi-VN" sz="3200" b="1" dirty="0">
              <a:solidFill>
                <a:srgbClr val="7030A0"/>
              </a:solidFill>
              <a:highlight>
                <a:srgbClr val="FFFF00"/>
              </a:highlight>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FCCB6FB-9525-47D0-8131-6AF14C4EC3E9}"/>
              </a:ext>
            </a:extLst>
          </p:cNvPr>
          <p:cNvSpPr/>
          <p:nvPr/>
        </p:nvSpPr>
        <p:spPr>
          <a:xfrm>
            <a:off x="641350" y="4957798"/>
            <a:ext cx="11150600" cy="1179041"/>
          </a:xfrm>
          <a:prstGeom prst="rect">
            <a:avLst/>
          </a:prstGeom>
        </p:spPr>
        <p:txBody>
          <a:bodyPr wrap="square">
            <a:spAutoFit/>
          </a:bodyPr>
          <a:lstStyle/>
          <a:p>
            <a:pPr>
              <a:lnSpc>
                <a:spcPct val="115000"/>
              </a:lnSpc>
              <a:spcAft>
                <a:spcPts val="0"/>
              </a:spcAft>
            </a:pPr>
            <a:r>
              <a:rPr lang="pt-BR" sz="3200" b="1" i="1" dirty="0">
                <a:solidFill>
                  <a:srgbClr val="0D0D0D"/>
                </a:solidFill>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3. Bản chất của vaccine là gì? Mô tả quy trình sản </a:t>
            </a:r>
            <a:r>
              <a:rPr lang="en-US" sz="3200" b="1" i="1" dirty="0" err="1">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b="1" i="1" dirty="0">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 vaccine vector </a:t>
            </a:r>
            <a:r>
              <a:rPr lang="en-US" sz="3200" b="1" i="1" dirty="0" err="1">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b="1" i="1" dirty="0">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 SART- </a:t>
            </a:r>
            <a:r>
              <a:rPr lang="en-US" sz="3200" b="1" i="1" dirty="0" err="1">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CoV</a:t>
            </a:r>
            <a:r>
              <a:rPr lang="en-US" sz="3200" b="1" i="1" dirty="0">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- 2</a:t>
            </a:r>
            <a:endParaRPr lang="vi-VN" sz="3200" b="1" i="1" dirty="0">
              <a:highlight>
                <a:srgbClr val="00FF00"/>
              </a:highligh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8524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895B71-6BF5-42EC-8FEB-7A04FE0DFCFD}"/>
              </a:ext>
            </a:extLst>
          </p:cNvPr>
          <p:cNvSpPr/>
          <p:nvPr/>
        </p:nvSpPr>
        <p:spPr>
          <a:xfrm>
            <a:off x="3378308" y="755134"/>
            <a:ext cx="3897221" cy="923330"/>
          </a:xfrm>
          <a:prstGeom prst="rect">
            <a:avLst/>
          </a:prstGeom>
        </p:spPr>
        <p:txBody>
          <a:bodyPr wrap="none">
            <a:spAutoFit/>
          </a:bodyPr>
          <a:lstStyle/>
          <a:p>
            <a:r>
              <a:rPr lang="vi-VN" sz="5400" b="1" dirty="0">
                <a:highlight>
                  <a:srgbClr val="00FF00"/>
                </a:highlight>
                <a:latin typeface="Times New Roman" panose="02020603050405020304" pitchFamily="18" charset="0"/>
                <a:ea typeface="Times New Roman" panose="02020603050405020304" pitchFamily="18" charset="0"/>
              </a:rPr>
              <a:t>VẬN DỤNG</a:t>
            </a:r>
            <a:endParaRPr lang="vi-VN" sz="5400" dirty="0">
              <a:highlight>
                <a:srgbClr val="00FF00"/>
              </a:highlight>
            </a:endParaRPr>
          </a:p>
        </p:txBody>
      </p:sp>
      <p:sp>
        <p:nvSpPr>
          <p:cNvPr id="3" name="Rectangle 2">
            <a:extLst>
              <a:ext uri="{FF2B5EF4-FFF2-40B4-BE49-F238E27FC236}">
                <a16:creationId xmlns:a16="http://schemas.microsoft.com/office/drawing/2014/main" id="{A84D0724-1B80-4233-B4E4-6D2CDBC8EF03}"/>
              </a:ext>
            </a:extLst>
          </p:cNvPr>
          <p:cNvSpPr/>
          <p:nvPr/>
        </p:nvSpPr>
        <p:spPr>
          <a:xfrm>
            <a:off x="406400" y="2349698"/>
            <a:ext cx="11379200" cy="2158604"/>
          </a:xfrm>
          <a:prstGeom prst="rect">
            <a:avLst/>
          </a:prstGeom>
        </p:spPr>
        <p:txBody>
          <a:bodyPr wrap="square">
            <a:spAutoFit/>
          </a:bodyPr>
          <a:lstStyle/>
          <a:p>
            <a:pPr>
              <a:lnSpc>
                <a:spcPct val="115000"/>
              </a:lnSpc>
              <a:spcAft>
                <a:spcPts val="0"/>
              </a:spcAft>
            </a:pPr>
            <a:r>
              <a:rPr lang="vi-VN"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hãy </a:t>
            </a:r>
            <a:r>
              <a:rPr lang="pt-BR" sz="4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 hiện dự án điều tra một số bệnh do virus gây ra ở địa phương (viết bài tiểu luận báo cáo thống kê)(Theo mẫu). Báo cáo vào tiết học tiếp theo.</a:t>
            </a:r>
            <a:endParaRPr lang="vi-VN" sz="4000" dirty="0">
              <a:solidFill>
                <a:srgbClr val="FF000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0934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93032" y="413692"/>
            <a:ext cx="6052099" cy="6030616"/>
          </a:xfrm>
          <a:prstGeom prst="rect">
            <a:avLst/>
          </a:prstGeom>
        </p:spPr>
      </p:pic>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192001" y="863861"/>
            <a:ext cx="365522"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192001" y="1478695"/>
            <a:ext cx="365522"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cstate="print"/>
          <a:stretch>
            <a:fillRect/>
          </a:stretch>
        </p:blipFill>
        <p:spPr>
          <a:xfrm>
            <a:off x="12200179" y="2074157"/>
            <a:ext cx="365522"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cstate="print"/>
          <a:stretch>
            <a:fillRect/>
          </a:stretch>
        </p:blipFill>
        <p:spPr>
          <a:xfrm>
            <a:off x="12200179" y="2630413"/>
            <a:ext cx="365522" cy="487363"/>
          </a:xfrm>
          <a:prstGeom prst="rect">
            <a:avLst/>
          </a:prstGeom>
        </p:spPr>
      </p:pic>
      <p:pic>
        <p:nvPicPr>
          <p:cNvPr id="20" name="nhac-nen-ai-la-trieu-phu-mp3-2977.mp3">
            <a:hlinkClick r:id="" action="ppaction://media"/>
          </p:cNvPr>
          <p:cNvPicPr>
            <a:picLocks noRot="1" noChangeAspect="1"/>
          </p:cNvPicPr>
          <p:nvPr>
            <a:audioFile r:link="rId9"/>
          </p:nvPr>
        </p:nvPicPr>
        <p:blipFill>
          <a:blip r:embed="rId13"/>
          <a:stretch>
            <a:fillRect/>
          </a:stretch>
        </p:blipFill>
        <p:spPr>
          <a:xfrm>
            <a:off x="5719082" y="2757681"/>
            <a:ext cx="244475" cy="244475"/>
          </a:xfrm>
          <a:prstGeom prst="rect">
            <a:avLst/>
          </a:prstGeom>
        </p:spPr>
      </p:pic>
    </p:spTree>
    <p:extLst>
      <p:ext uri="{BB962C8B-B14F-4D97-AF65-F5344CB8AC3E}">
        <p14:creationId xmlns:p14="http://schemas.microsoft.com/office/powerpoint/2010/main" val="225843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par>
                          <p:cTn id="7" fill="hold">
                            <p:stCondLst>
                              <p:cond delay="160339"/>
                            </p:stCondLst>
                            <p:childTnLst>
                              <p:par>
                                <p:cTn id="8" presetID="1" presetClass="mediacall" presetSubtype="0" fill="hold" nodeType="afterEffect">
                                  <p:stCondLst>
                                    <p:cond delay="0"/>
                                  </p:stCondLst>
                                  <p:childTnLst>
                                    <p:cmd type="call" cmd="playFrom(0.0)">
                                      <p:cBhvr>
                                        <p:cTn id="9" dur="39001" fill="hold"/>
                                        <p:tgtEl>
                                          <p:spTgt spid="20"/>
                                        </p:tgtEl>
                                      </p:cBhvr>
                                    </p:cmd>
                                  </p:childTnLst>
                                </p:cTn>
                              </p:par>
                              <p:par>
                                <p:cTn id="10" presetID="1" presetClass="mediacall" presetSubtype="0" fill="hold" nodeType="withEffect">
                                  <p:stCondLst>
                                    <p:cond delay="0"/>
                                  </p:stCondLst>
                                  <p:childTnLst>
                                    <p:cmd type="call" cmd="playFrom(0.0)">
                                      <p:cBhvr>
                                        <p:cTn id="11" dur="20218" fill="hold"/>
                                        <p:tgtEl>
                                          <p:spTgt spid="39"/>
                                        </p:tgtEl>
                                      </p:cBhvr>
                                    </p:cmd>
                                  </p:childTnLst>
                                </p:cTn>
                              </p:par>
                              <p:par>
                                <p:cTn id="12" presetID="3" presetClass="mediacall" presetSubtype="0" fill="hold" nodeType="withEffect">
                                  <p:stCondLst>
                                    <p:cond delay="0"/>
                                  </p:stCondLst>
                                  <p:childTnLst>
                                    <p:cmd type="call" cmd="stop">
                                      <p:cBhvr>
                                        <p:cTn id="13" dur="1" fill="hold"/>
                                        <p:tgtEl>
                                          <p:spTgt spid="38"/>
                                        </p:tgtEl>
                                      </p:cBhvr>
                                    </p:cmd>
                                  </p:childTnLst>
                                </p:cTn>
                              </p:par>
                              <p:par>
                                <p:cTn id="14" presetID="1" presetClass="mediacall" presetSubtype="0" fill="hold" nodeType="withEffect">
                                  <p:stCondLst>
                                    <p:cond delay="3000"/>
                                  </p:stCondLst>
                                  <p:childTnLst>
                                    <p:cmd type="call" cmd="playFrom(0.0)">
                                      <p:cBhvr>
                                        <p:cTn id="15" dur="7732" fill="hold"/>
                                        <p:tgtEl>
                                          <p:spTgt spid="40"/>
                                        </p:tgtEl>
                                      </p:cBhvr>
                                    </p:cmd>
                                  </p:childTnLst>
                                </p:cTn>
                              </p:par>
                              <p:par>
                                <p:cTn id="16" presetID="3" presetClass="mediacall" presetSubtype="0" fill="hold" nodeType="withEffect">
                                  <p:stCondLst>
                                    <p:cond delay="3000"/>
                                  </p:stCondLst>
                                  <p:childTnLst>
                                    <p:cmd type="call" cmd="stop">
                                      <p:cBhvr>
                                        <p:cTn id="17" dur="1" fill="hold"/>
                                        <p:tgtEl>
                                          <p:spTgt spid="39"/>
                                        </p:tgtEl>
                                      </p:cBhvr>
                                    </p:cmd>
                                  </p:childTnLst>
                                </p:cTn>
                              </p:par>
                              <p:par>
                                <p:cTn id="18" presetID="1" presetClass="mediacall" presetSubtype="0" fill="hold" nodeType="withEffect">
                                  <p:stCondLst>
                                    <p:cond delay="0"/>
                                  </p:stCondLst>
                                  <p:childTnLst>
                                    <p:cmd type="call" cmd="playFrom(0.0)">
                                      <p:cBhvr>
                                        <p:cTn id="19" dur="20218" fill="hold"/>
                                        <p:tgtEl>
                                          <p:spTgt spid="39"/>
                                        </p:tgtEl>
                                      </p:cBhvr>
                                    </p:cmd>
                                  </p:childTnLst>
                                </p:cTn>
                              </p:par>
                              <p:par>
                                <p:cTn id="20" presetID="3" presetClass="mediacall" presetSubtype="0" fill="hold" nodeType="withEffect">
                                  <p:stCondLst>
                                    <p:cond delay="0"/>
                                  </p:stCondLst>
                                  <p:childTnLst>
                                    <p:cmd type="call" cmd="stop">
                                      <p:cBhvr>
                                        <p:cTn id="21" dur="1" fill="hold"/>
                                        <p:tgtEl>
                                          <p:spTgt spid="38"/>
                                        </p:tgtEl>
                                      </p:cBhvr>
                                    </p:cmd>
                                  </p:childTnLst>
                                </p:cTn>
                              </p:par>
                              <p:par>
                                <p:cTn id="22" presetID="1" presetClass="mediacall" presetSubtype="0" fill="hold" nodeType="withEffect">
                                  <p:stCondLst>
                                    <p:cond delay="3500"/>
                                  </p:stCondLst>
                                  <p:childTnLst>
                                    <p:cmd type="call" cmd="playFrom(0.0)">
                                      <p:cBhvr>
                                        <p:cTn id="23" dur="5903" fill="hold"/>
                                        <p:tgtEl>
                                          <p:spTgt spid="41"/>
                                        </p:tgtEl>
                                      </p:cBhvr>
                                    </p:cmd>
                                  </p:childTnLst>
                                </p:cTn>
                              </p:par>
                              <p:par>
                                <p:cTn id="24" presetID="3" presetClass="mediacall" presetSubtype="0" fill="hold" nodeType="withEffect">
                                  <p:stCondLst>
                                    <p:cond delay="3500"/>
                                  </p:stCondLst>
                                  <p:childTnLst>
                                    <p:cmd type="call" cmd="stop">
                                      <p:cBhvr>
                                        <p:cTn id="25" dur="1" fill="hold"/>
                                        <p:tgtEl>
                                          <p:spTgt spid="39"/>
                                        </p:tgtEl>
                                      </p:cBhvr>
                                    </p:cmd>
                                  </p:childTnLst>
                                </p:cTn>
                              </p:par>
                              <p:par>
                                <p:cTn id="26" presetID="1" presetClass="mediacall" presetSubtype="0" fill="hold" nodeType="withEffect">
                                  <p:stCondLst>
                                    <p:cond delay="0"/>
                                  </p:stCondLst>
                                  <p:childTnLst>
                                    <p:cmd type="call" cmd="playFrom(0.0)">
                                      <p:cBhvr>
                                        <p:cTn id="27" dur="20218" fill="hold"/>
                                        <p:tgtEl>
                                          <p:spTgt spid="39"/>
                                        </p:tgtEl>
                                      </p:cBhvr>
                                    </p:cmd>
                                  </p:childTnLst>
                                </p:cTn>
                              </p:par>
                              <p:par>
                                <p:cTn id="28" presetID="3" presetClass="mediacall" presetSubtype="0" fill="hold" nodeType="withEffect">
                                  <p:stCondLst>
                                    <p:cond delay="0"/>
                                  </p:stCondLst>
                                  <p:childTnLst>
                                    <p:cmd type="call" cmd="stop">
                                      <p:cBhvr>
                                        <p:cTn id="29" dur="1" fill="hold"/>
                                        <p:tgtEl>
                                          <p:spTgt spid="38"/>
                                        </p:tgtEl>
                                      </p:cBhvr>
                                    </p:cmd>
                                  </p:childTnLst>
                                </p:cTn>
                              </p:par>
                              <p:par>
                                <p:cTn id="30" presetID="1" presetClass="mediacall" presetSubtype="0" fill="hold" nodeType="withEffect">
                                  <p:stCondLst>
                                    <p:cond delay="3000"/>
                                  </p:stCondLst>
                                  <p:childTnLst>
                                    <p:cmd type="call" cmd="playFrom(0.0)">
                                      <p:cBhvr>
                                        <p:cTn id="31" dur="5903" fill="hold"/>
                                        <p:tgtEl>
                                          <p:spTgt spid="41"/>
                                        </p:tgtEl>
                                      </p:cBhvr>
                                    </p:cmd>
                                  </p:childTnLst>
                                </p:cTn>
                              </p:par>
                              <p:par>
                                <p:cTn id="32" presetID="3" presetClass="mediacall" presetSubtype="0" fill="hold" nodeType="withEffect">
                                  <p:stCondLst>
                                    <p:cond delay="3000"/>
                                  </p:stCondLst>
                                  <p:childTnLst>
                                    <p:cmd type="call" cmd="stop">
                                      <p:cBhvr>
                                        <p:cTn id="33" dur="1" fill="hold"/>
                                        <p:tgtEl>
                                          <p:spTgt spid="39"/>
                                        </p:tgtEl>
                                      </p:cBhvr>
                                    </p:cmd>
                                  </p:childTnLst>
                                </p:cTn>
                              </p:par>
                              <p:par>
                                <p:cTn id="34" presetID="1" presetClass="mediacall" presetSubtype="0" fill="hold" nodeType="withEffect">
                                  <p:stCondLst>
                                    <p:cond delay="0"/>
                                  </p:stCondLst>
                                  <p:childTnLst>
                                    <p:cmd type="call" cmd="playFrom(0.0)">
                                      <p:cBhvr>
                                        <p:cTn id="35" dur="20218" fill="hold"/>
                                        <p:tgtEl>
                                          <p:spTgt spid="39"/>
                                        </p:tgtEl>
                                      </p:cBhvr>
                                    </p:cmd>
                                  </p:childTnLst>
                                </p:cTn>
                              </p:par>
                              <p:par>
                                <p:cTn id="36" presetID="3" presetClass="mediacall" presetSubtype="0" fill="hold" nodeType="withEffect">
                                  <p:stCondLst>
                                    <p:cond delay="0"/>
                                  </p:stCondLst>
                                  <p:childTnLst>
                                    <p:cmd type="call" cmd="stop">
                                      <p:cBhvr>
                                        <p:cTn id="37" dur="1" fill="hold"/>
                                        <p:tgtEl>
                                          <p:spTgt spid="38"/>
                                        </p:tgtEl>
                                      </p:cBhvr>
                                    </p:cmd>
                                  </p:childTnLst>
                                </p:cTn>
                              </p:par>
                              <p:par>
                                <p:cTn id="38" presetID="1" presetClass="mediacall" presetSubtype="0" fill="hold" nodeType="withEffect">
                                  <p:stCondLst>
                                    <p:cond delay="3000"/>
                                  </p:stCondLst>
                                  <p:childTnLst>
                                    <p:cmd type="call" cmd="playFrom(0.0)">
                                      <p:cBhvr>
                                        <p:cTn id="39" dur="5903" fill="hold"/>
                                        <p:tgtEl>
                                          <p:spTgt spid="41"/>
                                        </p:tgtEl>
                                      </p:cBhvr>
                                    </p:cmd>
                                  </p:childTnLst>
                                </p:cTn>
                              </p:par>
                              <p:par>
                                <p:cTn id="40" presetID="3" presetClass="mediacall" presetSubtype="0" fill="hold" nodeType="withEffect">
                                  <p:stCondLst>
                                    <p:cond delay="3000"/>
                                  </p:stCondLst>
                                  <p:childTnLst>
                                    <p:cmd type="call" cmd="stop">
                                      <p:cBhvr>
                                        <p:cTn id="41"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8"/>
                </p:tgtEl>
              </p:cMediaNode>
            </p:audio>
            <p:audio>
              <p:cMediaNode vol="80000">
                <p:cTn id="43" fill="hold" display="0">
                  <p:stCondLst>
                    <p:cond delay="indefinite"/>
                  </p:stCondLst>
                  <p:endCondLst>
                    <p:cond evt="onStopAudio" delay="0">
                      <p:tgtEl>
                        <p:sldTgt/>
                      </p:tgtEl>
                    </p:cond>
                  </p:endCondLst>
                </p:cTn>
                <p:tgtEl>
                  <p:spTgt spid="39"/>
                </p:tgtEl>
              </p:cMediaNode>
            </p:audio>
            <p:audio>
              <p:cMediaNode vol="80000">
                <p:cTn id="44" fill="hold" display="0">
                  <p:stCondLst>
                    <p:cond delay="indefinite"/>
                  </p:stCondLst>
                  <p:endCondLst>
                    <p:cond evt="onStopAudio" delay="0">
                      <p:tgtEl>
                        <p:sldTgt/>
                      </p:tgtEl>
                    </p:cond>
                  </p:endCondLst>
                </p:cTn>
                <p:tgtEl>
                  <p:spTgt spid="40"/>
                </p:tgtEl>
              </p:cMediaNode>
            </p:audio>
            <p:audio>
              <p:cMediaNode vol="80000">
                <p:cTn id="45" fill="hold" display="0">
                  <p:stCondLst>
                    <p:cond delay="indefinite"/>
                  </p:stCondLst>
                  <p:endCondLst>
                    <p:cond evt="onStopAudio" delay="0">
                      <p:tgtEl>
                        <p:sldTgt/>
                      </p:tgtEl>
                    </p:cond>
                  </p:endCondLst>
                </p:cTn>
                <p:tgtEl>
                  <p:spTgt spid="41"/>
                </p:tgtEl>
              </p:cMediaNode>
            </p:audio>
            <p:audio>
              <p:cMediaNode>
                <p:cTn id="46"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7BF385B7-E7B6-46D5-9FD9-2F26D9CD9EC8}"/>
              </a:ext>
            </a:extLst>
          </p:cNvPr>
          <p:cNvGrpSpPr/>
          <p:nvPr/>
        </p:nvGrpSpPr>
        <p:grpSpPr>
          <a:xfrm>
            <a:off x="0" y="-71541"/>
            <a:ext cx="12192000" cy="7026442"/>
            <a:chOff x="0" y="0"/>
            <a:chExt cx="12192000" cy="6858001"/>
          </a:xfrm>
        </p:grpSpPr>
        <p:sp>
          <p:nvSpPr>
            <p:cNvPr id="37" name="Rectangle 36">
              <a:extLst>
                <a:ext uri="{FF2B5EF4-FFF2-40B4-BE49-F238E27FC236}">
                  <a16:creationId xmlns:a16="http://schemas.microsoft.com/office/drawing/2014/main" id="{288E661D-FB26-4D93-A427-531A7C12AD35}"/>
                </a:ext>
              </a:extLst>
            </p:cNvPr>
            <p:cNvSpPr/>
            <p:nvPr/>
          </p:nvSpPr>
          <p:spPr>
            <a:xfrm>
              <a:off x="0" y="0"/>
              <a:ext cx="12192000" cy="6858000"/>
            </a:xfrm>
            <a:prstGeom prst="rect">
              <a:avLst/>
            </a:prstGeom>
            <a:solidFill>
              <a:srgbClr val="F7C9BA"/>
            </a:solidFill>
            <a:ln>
              <a:solidFill>
                <a:srgbClr val="F7C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81798E96-D6A6-4F4E-8DFE-08281A95F5AA}"/>
                </a:ext>
              </a:extLst>
            </p:cNvPr>
            <p:cNvGrpSpPr/>
            <p:nvPr/>
          </p:nvGrpSpPr>
          <p:grpSpPr>
            <a:xfrm>
              <a:off x="0" y="2616559"/>
              <a:ext cx="4024406" cy="4241442"/>
              <a:chOff x="0" y="2616559"/>
              <a:chExt cx="4024406" cy="4241442"/>
            </a:xfrm>
          </p:grpSpPr>
          <p:pic>
            <p:nvPicPr>
              <p:cNvPr id="39" name="Picture 38">
                <a:extLst>
                  <a:ext uri="{FF2B5EF4-FFF2-40B4-BE49-F238E27FC236}">
                    <a16:creationId xmlns:a16="http://schemas.microsoft.com/office/drawing/2014/main" id="{01E85C2E-8B32-42C9-A6E6-C76737F138CD}"/>
                  </a:ext>
                </a:extLst>
              </p:cNvPr>
              <p:cNvPicPr>
                <a:picLocks noChangeAspect="1"/>
              </p:cNvPicPr>
              <p:nvPr/>
            </p:nvPicPr>
            <p:blipFill rotWithShape="1">
              <a:blip r:embed="rId2">
                <a:extLst>
                  <a:ext uri="{28A0092B-C50C-407E-A947-70E740481C1C}">
                    <a14:useLocalDpi xmlns:a14="http://schemas.microsoft.com/office/drawing/2010/main" val="0"/>
                  </a:ext>
                </a:extLst>
              </a:blip>
              <a:srcRect l="14356" t="-188" b="27512"/>
              <a:stretch>
                <a:fillRect/>
              </a:stretch>
            </p:blipFill>
            <p:spPr>
              <a:xfrm>
                <a:off x="0" y="2616559"/>
                <a:ext cx="2693435" cy="4241442"/>
              </a:xfrm>
              <a:prstGeom prst="rect">
                <a:avLst/>
              </a:prstGeom>
            </p:spPr>
          </p:pic>
          <p:pic>
            <p:nvPicPr>
              <p:cNvPr id="42" name="Picture 41">
                <a:extLst>
                  <a:ext uri="{FF2B5EF4-FFF2-40B4-BE49-F238E27FC236}">
                    <a16:creationId xmlns:a16="http://schemas.microsoft.com/office/drawing/2014/main" id="{E577A1B4-39A3-4A2A-B2FB-752622F93D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56" t="-188" r="18701" b="27512"/>
              <a:stretch>
                <a:fillRect/>
              </a:stretch>
            </p:blipFill>
            <p:spPr>
              <a:xfrm flipH="1">
                <a:off x="2125011" y="3580326"/>
                <a:ext cx="1899395" cy="3277673"/>
              </a:xfrm>
              <a:prstGeom prst="rect">
                <a:avLst/>
              </a:prstGeom>
            </p:spPr>
          </p:pic>
        </p:grpSp>
      </p:grpSp>
      <p:sp>
        <p:nvSpPr>
          <p:cNvPr id="4" name="Oval 3">
            <a:extLst>
              <a:ext uri="{FF2B5EF4-FFF2-40B4-BE49-F238E27FC236}">
                <a16:creationId xmlns:a16="http://schemas.microsoft.com/office/drawing/2014/main" id="{C24A5915-D553-448F-A062-F705D664F341}"/>
              </a:ext>
            </a:extLst>
          </p:cNvPr>
          <p:cNvSpPr/>
          <p:nvPr/>
        </p:nvSpPr>
        <p:spPr>
          <a:xfrm>
            <a:off x="3245662" y="2952396"/>
            <a:ext cx="898358" cy="97856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Arial" panose="020B0604020202020204" pitchFamily="34" charset="0"/>
                <a:cs typeface="Arial" panose="020B0604020202020204" pitchFamily="34" charset="0"/>
              </a:rPr>
              <a:t>II</a:t>
            </a:r>
            <a:endParaRPr lang="vi-VN" sz="4400" b="1" dirty="0">
              <a:solidFill>
                <a:srgbClr val="FFFF00"/>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73A6C8B0-AC36-4B19-9CA8-F2B2E7206958}"/>
              </a:ext>
            </a:extLst>
          </p:cNvPr>
          <p:cNvSpPr/>
          <p:nvPr/>
        </p:nvSpPr>
        <p:spPr>
          <a:xfrm>
            <a:off x="2743988" y="1387255"/>
            <a:ext cx="898358" cy="97856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Arial" panose="020B0604020202020204" pitchFamily="34" charset="0"/>
                <a:cs typeface="Arial" panose="020B0604020202020204" pitchFamily="34" charset="0"/>
              </a:rPr>
              <a:t>I</a:t>
            </a:r>
            <a:endParaRPr lang="vi-VN" sz="4400" b="1" dirty="0">
              <a:solidFill>
                <a:srgbClr val="FFFF00"/>
              </a:solidFill>
              <a:latin typeface="Arial" panose="020B0604020202020204" pitchFamily="34" charset="0"/>
              <a:cs typeface="Arial" panose="020B0604020202020204" pitchFamily="34" charset="0"/>
            </a:endParaRPr>
          </a:p>
        </p:txBody>
      </p:sp>
      <p:sp>
        <p:nvSpPr>
          <p:cNvPr id="6" name="Arc 5">
            <a:extLst>
              <a:ext uri="{FF2B5EF4-FFF2-40B4-BE49-F238E27FC236}">
                <a16:creationId xmlns:a16="http://schemas.microsoft.com/office/drawing/2014/main" id="{A41D5294-17F1-487C-B971-833A7CE93A9B}"/>
              </a:ext>
            </a:extLst>
          </p:cNvPr>
          <p:cNvSpPr/>
          <p:nvPr/>
        </p:nvSpPr>
        <p:spPr>
          <a:xfrm>
            <a:off x="-1038544" y="1450046"/>
            <a:ext cx="4379490" cy="3697204"/>
          </a:xfrm>
          <a:prstGeom prst="arc">
            <a:avLst>
              <a:gd name="adj1" fmla="val 17578764"/>
              <a:gd name="adj2" fmla="val 4259594"/>
            </a:avLst>
          </a:prstGeom>
          <a:noFill/>
          <a:ln w="38100">
            <a:solidFill>
              <a:srgbClr val="FFFF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vi-VN"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52EB1E83-0E87-46DD-9735-C20989AFD653}"/>
              </a:ext>
            </a:extLst>
          </p:cNvPr>
          <p:cNvSpPr/>
          <p:nvPr/>
        </p:nvSpPr>
        <p:spPr>
          <a:xfrm>
            <a:off x="0" y="1941595"/>
            <a:ext cx="3064042" cy="297480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Arial" panose="020B0604020202020204" pitchFamily="34" charset="0"/>
                <a:cs typeface="Arial" panose="020B0604020202020204" pitchFamily="34" charset="0"/>
              </a:rPr>
              <a:t>QUANG HỢP </a:t>
            </a:r>
            <a:endParaRPr lang="en-US" sz="2800" b="1" dirty="0">
              <a:solidFill>
                <a:srgbClr val="FFFF00"/>
              </a:solidFill>
              <a:latin typeface="Arial" panose="020B0604020202020204" pitchFamily="34" charset="0"/>
              <a:cs typeface="Arial" panose="020B0604020202020204" pitchFamily="34" charset="0"/>
            </a:endParaRPr>
          </a:p>
          <a:p>
            <a:pPr algn="ctr"/>
            <a:r>
              <a:rPr lang="en-US" sz="3200" b="1" dirty="0">
                <a:solidFill>
                  <a:srgbClr val="FFFF00"/>
                </a:solidFill>
                <a:latin typeface="UVN Bay Buom" panose="00000400000000000000" pitchFamily="2" charset="0"/>
                <a:cs typeface="Arial" panose="020B0604020202020204" pitchFamily="34" charset="0"/>
              </a:rPr>
              <a:t>Ở THỰC VẬT</a:t>
            </a:r>
            <a:endParaRPr lang="vi-VN" sz="2800" b="1" dirty="0">
              <a:solidFill>
                <a:srgbClr val="FFFF00"/>
              </a:solidFill>
              <a:latin typeface="Bay buom"/>
              <a:cs typeface="Arial" panose="020B0604020202020204" pitchFamily="34" charset="0"/>
            </a:endParaRPr>
          </a:p>
        </p:txBody>
      </p:sp>
      <p:sp>
        <p:nvSpPr>
          <p:cNvPr id="11" name="Rectangle: Rounded Corners 10">
            <a:extLst>
              <a:ext uri="{FF2B5EF4-FFF2-40B4-BE49-F238E27FC236}">
                <a16:creationId xmlns:a16="http://schemas.microsoft.com/office/drawing/2014/main" id="{FBD46D4D-31E2-4232-9C92-9387771A7714}"/>
              </a:ext>
            </a:extLst>
          </p:cNvPr>
          <p:cNvSpPr/>
          <p:nvPr/>
        </p:nvSpPr>
        <p:spPr>
          <a:xfrm>
            <a:off x="4470776" y="1038316"/>
            <a:ext cx="7493405" cy="154041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t>PHƯƠNG THỨC LÂY TRUYỀN VÀ CÁCH PHÒNG, CHỐNG VIRUS GÂY BỆNH Ở THỰC VẬT</a:t>
            </a:r>
            <a:endParaRPr lang="vi-VN" sz="4000" dirty="0">
              <a:solidFill>
                <a:srgbClr val="FFFF00"/>
              </a:solidFill>
              <a:latin typeface="Arial" panose="020B0604020202020204" pitchFamily="34" charset="0"/>
              <a:cs typeface="Arial" panose="020B0604020202020204" pitchFamily="34" charset="0"/>
            </a:endParaRPr>
          </a:p>
        </p:txBody>
      </p:sp>
      <p:sp>
        <p:nvSpPr>
          <p:cNvPr id="12" name="Arc 11">
            <a:extLst>
              <a:ext uri="{FF2B5EF4-FFF2-40B4-BE49-F238E27FC236}">
                <a16:creationId xmlns:a16="http://schemas.microsoft.com/office/drawing/2014/main" id="{C75F20C0-D9A2-49B4-B6AC-310AF179C2C8}"/>
              </a:ext>
            </a:extLst>
          </p:cNvPr>
          <p:cNvSpPr/>
          <p:nvPr/>
        </p:nvSpPr>
        <p:spPr>
          <a:xfrm>
            <a:off x="-1053459" y="1531559"/>
            <a:ext cx="4273208" cy="3697204"/>
          </a:xfrm>
          <a:prstGeom prst="arc">
            <a:avLst>
              <a:gd name="adj1" fmla="val 17578764"/>
              <a:gd name="adj2" fmla="val 4259594"/>
            </a:avLst>
          </a:prstGeom>
          <a:noFill/>
          <a:ln w="38100">
            <a:solidFill>
              <a:srgbClr val="9933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vi-VN" dirty="0">
              <a:solidFill>
                <a:srgbClr val="993300"/>
              </a:solidFill>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9D5C92B1-4996-4F00-9537-0EA23C23D228}"/>
              </a:ext>
            </a:extLst>
          </p:cNvPr>
          <p:cNvCxnSpPr>
            <a:stCxn id="5" idx="6"/>
          </p:cNvCxnSpPr>
          <p:nvPr/>
        </p:nvCxnSpPr>
        <p:spPr>
          <a:xfrm flipV="1">
            <a:off x="3642346" y="1876539"/>
            <a:ext cx="856238"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A20C6972-D6B6-4243-A8A5-BEBF168C34CE}"/>
              </a:ext>
            </a:extLst>
          </p:cNvPr>
          <p:cNvCxnSpPr>
            <a:cxnSpLocks/>
          </p:cNvCxnSpPr>
          <p:nvPr/>
        </p:nvCxnSpPr>
        <p:spPr>
          <a:xfrm>
            <a:off x="4092524" y="3513220"/>
            <a:ext cx="573931" cy="332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F24888D1-D5E5-4F44-9C50-BD3455B826A3}"/>
              </a:ext>
            </a:extLst>
          </p:cNvPr>
          <p:cNvSpPr txBox="1"/>
          <p:nvPr/>
        </p:nvSpPr>
        <p:spPr>
          <a:xfrm>
            <a:off x="498813" y="269815"/>
            <a:ext cx="4361945" cy="707886"/>
          </a:xfrm>
          <a:prstGeom prst="rect">
            <a:avLst/>
          </a:prstGeom>
          <a:noFill/>
        </p:spPr>
        <p:txBody>
          <a:bodyPr wrap="square" rtlCol="0">
            <a:spAutoFit/>
          </a:bodyPr>
          <a:lstStyle/>
          <a:p>
            <a:r>
              <a:rPr lang="en-US" sz="4000" b="1" u="sng" dirty="0">
                <a:solidFill>
                  <a:srgbClr val="993300"/>
                </a:solidFill>
                <a:latin typeface=".VnTeknicalH" panose="020B7200000000000000" pitchFamily="34" charset="0"/>
              </a:rPr>
              <a:t>TÓM TẮT BÀI HỌC</a:t>
            </a:r>
            <a:endParaRPr lang="vi-VN" sz="4000" b="1" u="sng" dirty="0">
              <a:solidFill>
                <a:srgbClr val="993300"/>
              </a:solidFill>
            </a:endParaRPr>
          </a:p>
        </p:txBody>
      </p:sp>
      <p:cxnSp>
        <p:nvCxnSpPr>
          <p:cNvPr id="21" name="Straight Connector 20">
            <a:extLst>
              <a:ext uri="{FF2B5EF4-FFF2-40B4-BE49-F238E27FC236}">
                <a16:creationId xmlns:a16="http://schemas.microsoft.com/office/drawing/2014/main" id="{F67E2D92-9A46-4CEC-AC30-34677680ED7D}"/>
              </a:ext>
            </a:extLst>
          </p:cNvPr>
          <p:cNvCxnSpPr/>
          <p:nvPr/>
        </p:nvCxnSpPr>
        <p:spPr>
          <a:xfrm>
            <a:off x="498813" y="897491"/>
            <a:ext cx="3880677" cy="0"/>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BBC41482-9553-48C2-913B-6451D5B2D5C0}"/>
              </a:ext>
            </a:extLst>
          </p:cNvPr>
          <p:cNvSpPr/>
          <p:nvPr/>
        </p:nvSpPr>
        <p:spPr>
          <a:xfrm>
            <a:off x="4623104" y="2776240"/>
            <a:ext cx="7493405" cy="154041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t>PHƯƠNG THỨC LÂY TRUYỀN VÀ CÁCH PHÒNG, CHỐNG VIRUS GÂY BỆNH Ở ĐỘNG VẬT</a:t>
            </a:r>
            <a:endParaRPr lang="vi-VN" sz="4000" dirty="0">
              <a:solidFill>
                <a:srgbClr val="FFFF00"/>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B7B3410D-9285-4C21-83AB-7584C4C06F51}"/>
              </a:ext>
            </a:extLst>
          </p:cNvPr>
          <p:cNvSpPr/>
          <p:nvPr/>
        </p:nvSpPr>
        <p:spPr>
          <a:xfrm>
            <a:off x="2736676" y="4325563"/>
            <a:ext cx="1287730" cy="97856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Arial" panose="020B0604020202020204" pitchFamily="34" charset="0"/>
                <a:cs typeface="Arial" panose="020B0604020202020204" pitchFamily="34" charset="0"/>
              </a:rPr>
              <a:t>III</a:t>
            </a:r>
            <a:endParaRPr lang="vi-VN" sz="4400" b="1" dirty="0">
              <a:solidFill>
                <a:srgbClr val="FFFF00"/>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2AC9AEFB-9683-4577-891F-0A34B19C31EB}"/>
              </a:ext>
            </a:extLst>
          </p:cNvPr>
          <p:cNvSpPr/>
          <p:nvPr/>
        </p:nvSpPr>
        <p:spPr>
          <a:xfrm>
            <a:off x="4470775" y="4698641"/>
            <a:ext cx="3098425" cy="154041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t>ỨNG DỤNG VIRUS</a:t>
            </a:r>
            <a:endParaRPr lang="vi-VN" sz="4000" dirty="0">
              <a:solidFill>
                <a:srgbClr val="FFFF00"/>
              </a:solidFill>
              <a:latin typeface="Arial" panose="020B0604020202020204" pitchFamily="34" charset="0"/>
              <a:cs typeface="Arial" panose="020B0604020202020204" pitchFamily="34" charset="0"/>
            </a:endParaRPr>
          </a:p>
        </p:txBody>
      </p:sp>
      <p:cxnSp>
        <p:nvCxnSpPr>
          <p:cNvPr id="40" name="Straight Arrow Connector 39">
            <a:extLst>
              <a:ext uri="{FF2B5EF4-FFF2-40B4-BE49-F238E27FC236}">
                <a16:creationId xmlns:a16="http://schemas.microsoft.com/office/drawing/2014/main" id="{30055801-0A76-462C-B7F1-F06D15A7DE49}"/>
              </a:ext>
            </a:extLst>
          </p:cNvPr>
          <p:cNvCxnSpPr>
            <a:cxnSpLocks/>
          </p:cNvCxnSpPr>
          <p:nvPr/>
        </p:nvCxnSpPr>
        <p:spPr>
          <a:xfrm>
            <a:off x="3749823" y="5212149"/>
            <a:ext cx="748761" cy="4865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59254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D6D0757C-5FF9-4BA3-A5EA-F6FA7547538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119" t="12169" r="9756" b="15587"/>
          <a:stretch/>
        </p:blipFill>
        <p:spPr>
          <a:xfrm>
            <a:off x="4556502" y="2443702"/>
            <a:ext cx="4742481" cy="4442326"/>
          </a:xfrm>
          <a:prstGeom prst="rect">
            <a:avLst/>
          </a:prstGeom>
        </p:spPr>
      </p:pic>
      <p:sp>
        <p:nvSpPr>
          <p:cNvPr id="2" name="Rectangle: Rounded Corners 1">
            <a:extLst>
              <a:ext uri="{FF2B5EF4-FFF2-40B4-BE49-F238E27FC236}">
                <a16:creationId xmlns:a16="http://schemas.microsoft.com/office/drawing/2014/main" id="{8DD6F64F-6ED5-468A-8E16-67B50A5928F1}"/>
              </a:ext>
            </a:extLst>
          </p:cNvPr>
          <p:cNvSpPr/>
          <p:nvPr/>
        </p:nvSpPr>
        <p:spPr>
          <a:xfrm>
            <a:off x="464949" y="402958"/>
            <a:ext cx="9283485" cy="195666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FF00"/>
                </a:solidFill>
                <a:latin typeface="UTM Androgyne" panose="02040603050506020204" pitchFamily="18" charset="0"/>
              </a:rPr>
              <a:t>CẢM </a:t>
            </a:r>
            <a:r>
              <a:rPr lang="vi-VN" sz="4000" dirty="0">
                <a:solidFill>
                  <a:srgbClr val="FFFF00"/>
                </a:solidFill>
              </a:rPr>
              <a:t>Ơ</a:t>
            </a:r>
            <a:r>
              <a:rPr lang="en-US" sz="4000" dirty="0">
                <a:solidFill>
                  <a:srgbClr val="FFFF00"/>
                </a:solidFill>
                <a:latin typeface="UTM Androgyne" panose="02040603050506020204" pitchFamily="18" charset="0"/>
              </a:rPr>
              <a:t>N QUÝ THẦY CÔ VÀ CÁC EM ĐÃ CHÚ Ý LẮNG NGHE</a:t>
            </a:r>
            <a:endParaRPr lang="vi-VN" sz="4000" dirty="0">
              <a:solidFill>
                <a:srgbClr val="FFFF00"/>
              </a:solidFill>
            </a:endParaRPr>
          </a:p>
        </p:txBody>
      </p:sp>
      <p:pic>
        <p:nvPicPr>
          <p:cNvPr id="6" name="Graphic 5">
            <a:extLst>
              <a:ext uri="{FF2B5EF4-FFF2-40B4-BE49-F238E27FC236}">
                <a16:creationId xmlns:a16="http://schemas.microsoft.com/office/drawing/2014/main" id="{55A0E8B6-D9F8-4DAD-BFD6-FDBADAAA9D6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119" t="12169" r="9756" b="15587"/>
          <a:stretch/>
        </p:blipFill>
        <p:spPr>
          <a:xfrm>
            <a:off x="201479" y="3372312"/>
            <a:ext cx="3766088" cy="3527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FBD2CB5-D24D-4006-ABD0-85FBD3F591D6}"/>
              </a:ext>
            </a:extLst>
          </p:cNvPr>
          <p:cNvGrpSpPr/>
          <p:nvPr/>
        </p:nvGrpSpPr>
        <p:grpSpPr>
          <a:xfrm>
            <a:off x="0" y="-48127"/>
            <a:ext cx="12192000" cy="6858000"/>
            <a:chOff x="0" y="0"/>
            <a:chExt cx="12192000" cy="6858000"/>
          </a:xfrm>
        </p:grpSpPr>
        <p:pic>
          <p:nvPicPr>
            <p:cNvPr id="4" name="Picture 3">
              <a:extLst>
                <a:ext uri="{FF2B5EF4-FFF2-40B4-BE49-F238E27FC236}">
                  <a16:creationId xmlns:a16="http://schemas.microsoft.com/office/drawing/2014/main" id="{7D93029A-D0B1-4227-86D5-2FA6CDB944B7}"/>
                </a:ext>
              </a:extLst>
            </p:cNvPr>
            <p:cNvPicPr>
              <a:picLocks noChangeAspect="1"/>
            </p:cNvPicPr>
            <p:nvPr/>
          </p:nvPicPr>
          <p:blipFill rotWithShape="1">
            <a:blip r:embed="rId2">
              <a:extLst>
                <a:ext uri="{28A0092B-C50C-407E-A947-70E740481C1C}">
                  <a14:useLocalDpi xmlns:a14="http://schemas.microsoft.com/office/drawing/2010/main" val="0"/>
                </a:ext>
              </a:extLst>
            </a:blip>
            <a:srcRect b="8341"/>
            <a:stretch>
              <a:fillRect/>
            </a:stretch>
          </p:blipFill>
          <p:spPr>
            <a:xfrm>
              <a:off x="0" y="0"/>
              <a:ext cx="12192000" cy="6008914"/>
            </a:xfrm>
            <a:prstGeom prst="rect">
              <a:avLst/>
            </a:prstGeom>
          </p:spPr>
        </p:pic>
        <p:pic>
          <p:nvPicPr>
            <p:cNvPr id="5" name="Picture 4">
              <a:extLst>
                <a:ext uri="{FF2B5EF4-FFF2-40B4-BE49-F238E27FC236}">
                  <a16:creationId xmlns:a16="http://schemas.microsoft.com/office/drawing/2014/main" id="{D215AA8E-ADCF-47F9-A92E-7C4364510B2A}"/>
                </a:ext>
              </a:extLst>
            </p:cNvPr>
            <p:cNvPicPr>
              <a:picLocks noChangeAspect="1"/>
            </p:cNvPicPr>
            <p:nvPr/>
          </p:nvPicPr>
          <p:blipFill rotWithShape="1">
            <a:blip r:embed="rId2">
              <a:extLst>
                <a:ext uri="{28A0092B-C50C-407E-A947-70E740481C1C}">
                  <a14:useLocalDpi xmlns:a14="http://schemas.microsoft.com/office/drawing/2010/main" val="0"/>
                </a:ext>
              </a:extLst>
            </a:blip>
            <a:srcRect t="67217" b="8341"/>
            <a:stretch>
              <a:fillRect/>
            </a:stretch>
          </p:blipFill>
          <p:spPr>
            <a:xfrm>
              <a:off x="0" y="5255623"/>
              <a:ext cx="12192000" cy="1602377"/>
            </a:xfrm>
            <a:prstGeom prst="rect">
              <a:avLst/>
            </a:prstGeom>
          </p:spPr>
        </p:pic>
      </p:grpSp>
      <p:sp>
        <p:nvSpPr>
          <p:cNvPr id="7" name="Rectangle 6">
            <a:extLst>
              <a:ext uri="{FF2B5EF4-FFF2-40B4-BE49-F238E27FC236}">
                <a16:creationId xmlns:a16="http://schemas.microsoft.com/office/drawing/2014/main" id="{14E34115-6FE9-4F6C-89EF-9FEEFFD6DC37}"/>
              </a:ext>
            </a:extLst>
          </p:cNvPr>
          <p:cNvSpPr/>
          <p:nvPr/>
        </p:nvSpPr>
        <p:spPr>
          <a:xfrm>
            <a:off x="850900" y="3176706"/>
            <a:ext cx="10490200" cy="2529731"/>
          </a:xfrm>
          <a:prstGeom prst="rect">
            <a:avLst/>
          </a:prstGeom>
        </p:spPr>
        <p:txBody>
          <a:bodyPr wrap="square">
            <a:spAutoFit/>
          </a:bodyPr>
          <a:lstStyle/>
          <a:p>
            <a:pPr algn="just">
              <a:lnSpc>
                <a:spcPct val="115000"/>
              </a:lnSpc>
              <a:spcAft>
                <a:spcPts val="0"/>
              </a:spcAft>
            </a:pPr>
            <a:r>
              <a:rPr lang="vi-VN"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 Giãn cách và đeo khẩu trang (Hình 22.1) lại có vai trò quan trọng trong phòng chống dịch viêm đường hô hấp cấp (COVID-19) do SAR-CoV-2 gây ra vì virus SAR-CoV-2 lây truyền chủ yếu thông qua đường hô hấp, do đó, việc giao tiếp không đeo khẩu trang và tiếp xúc gần là điều kiện thuận lợi khiến vi rút lây lan.</a:t>
            </a:r>
            <a:endParaRPr lang="vi-VN" sz="2800" b="1" dirty="0">
              <a:solidFill>
                <a:srgbClr val="FFFF0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277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FBD2CB5-D24D-4006-ABD0-85FBD3F591D6}"/>
              </a:ext>
            </a:extLst>
          </p:cNvPr>
          <p:cNvGrpSpPr/>
          <p:nvPr/>
        </p:nvGrpSpPr>
        <p:grpSpPr>
          <a:xfrm>
            <a:off x="0" y="-48127"/>
            <a:ext cx="12192000" cy="6858000"/>
            <a:chOff x="0" y="0"/>
            <a:chExt cx="12192000" cy="6858000"/>
          </a:xfrm>
        </p:grpSpPr>
        <p:pic>
          <p:nvPicPr>
            <p:cNvPr id="4" name="Picture 3">
              <a:extLst>
                <a:ext uri="{FF2B5EF4-FFF2-40B4-BE49-F238E27FC236}">
                  <a16:creationId xmlns:a16="http://schemas.microsoft.com/office/drawing/2014/main" id="{7D93029A-D0B1-4227-86D5-2FA6CDB944B7}"/>
                </a:ext>
              </a:extLst>
            </p:cNvPr>
            <p:cNvPicPr>
              <a:picLocks noChangeAspect="1"/>
            </p:cNvPicPr>
            <p:nvPr/>
          </p:nvPicPr>
          <p:blipFill rotWithShape="1">
            <a:blip r:embed="rId2">
              <a:extLst>
                <a:ext uri="{28A0092B-C50C-407E-A947-70E740481C1C}">
                  <a14:useLocalDpi xmlns:a14="http://schemas.microsoft.com/office/drawing/2010/main" val="0"/>
                </a:ext>
              </a:extLst>
            </a:blip>
            <a:srcRect b="8341"/>
            <a:stretch>
              <a:fillRect/>
            </a:stretch>
          </p:blipFill>
          <p:spPr>
            <a:xfrm>
              <a:off x="0" y="0"/>
              <a:ext cx="12192000" cy="6008914"/>
            </a:xfrm>
            <a:prstGeom prst="rect">
              <a:avLst/>
            </a:prstGeom>
          </p:spPr>
        </p:pic>
        <p:pic>
          <p:nvPicPr>
            <p:cNvPr id="5" name="Picture 4">
              <a:extLst>
                <a:ext uri="{FF2B5EF4-FFF2-40B4-BE49-F238E27FC236}">
                  <a16:creationId xmlns:a16="http://schemas.microsoft.com/office/drawing/2014/main" id="{D215AA8E-ADCF-47F9-A92E-7C4364510B2A}"/>
                </a:ext>
              </a:extLst>
            </p:cNvPr>
            <p:cNvPicPr>
              <a:picLocks noChangeAspect="1"/>
            </p:cNvPicPr>
            <p:nvPr/>
          </p:nvPicPr>
          <p:blipFill rotWithShape="1">
            <a:blip r:embed="rId2">
              <a:extLst>
                <a:ext uri="{28A0092B-C50C-407E-A947-70E740481C1C}">
                  <a14:useLocalDpi xmlns:a14="http://schemas.microsoft.com/office/drawing/2010/main" val="0"/>
                </a:ext>
              </a:extLst>
            </a:blip>
            <a:srcRect t="67217" b="8341"/>
            <a:stretch>
              <a:fillRect/>
            </a:stretch>
          </p:blipFill>
          <p:spPr>
            <a:xfrm>
              <a:off x="0" y="5255623"/>
              <a:ext cx="12192000" cy="1602377"/>
            </a:xfrm>
            <a:prstGeom prst="rect">
              <a:avLst/>
            </a:prstGeom>
          </p:spPr>
        </p:pic>
      </p:grpSp>
      <p:sp>
        <p:nvSpPr>
          <p:cNvPr id="2" name="Rectangle 1">
            <a:extLst>
              <a:ext uri="{FF2B5EF4-FFF2-40B4-BE49-F238E27FC236}">
                <a16:creationId xmlns:a16="http://schemas.microsoft.com/office/drawing/2014/main" id="{41BF340A-3BC0-4839-A018-89CEE0DF0351}"/>
              </a:ext>
            </a:extLst>
          </p:cNvPr>
          <p:cNvSpPr/>
          <p:nvPr/>
        </p:nvSpPr>
        <p:spPr>
          <a:xfrm>
            <a:off x="812800" y="3866808"/>
            <a:ext cx="11201400" cy="2311658"/>
          </a:xfrm>
          <a:prstGeom prst="rect">
            <a:avLst/>
          </a:prstGeom>
        </p:spPr>
        <p:txBody>
          <a:bodyPr wrap="square">
            <a:spAutoFit/>
          </a:bodyPr>
          <a:lstStyle/>
          <a:p>
            <a:pPr algn="just">
              <a:lnSpc>
                <a:spcPct val="115000"/>
              </a:lnSpc>
              <a:spcAft>
                <a:spcPts val="0"/>
              </a:spcAft>
            </a:pPr>
            <a:r>
              <a:rPr lang="vi-VN"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Giãn cách và đeo khẩu trang không phải là biện pháp cần thiết đối với tất cả các bệnh do virus vì phương thức lây truyền của các loại virus là không giống nhau: có virus lây qua đường hô hấp, có virus lây qua đường nước bọt, đường máu,...</a:t>
            </a:r>
            <a:endParaRPr lang="vi-VN" sz="3200" b="1" dirty="0">
              <a:solidFill>
                <a:srgbClr val="FFFF0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6931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718" y="0"/>
              <a:ext cx="7479671" cy="2688007"/>
            </a:xfrm>
            <a:prstGeom prst="rect">
              <a:avLst/>
            </a:prstGeom>
          </p:spPr>
        </p:pic>
      </p:grpSp>
      <p:sp>
        <p:nvSpPr>
          <p:cNvPr id="6" name="TextBox 5">
            <a:extLst>
              <a:ext uri="{FF2B5EF4-FFF2-40B4-BE49-F238E27FC236}">
                <a16:creationId xmlns:a16="http://schemas.microsoft.com/office/drawing/2014/main" id="{AF0D4336-8310-4744-BAB8-0DCEF41893AE}"/>
              </a:ext>
            </a:extLst>
          </p:cNvPr>
          <p:cNvSpPr txBox="1"/>
          <p:nvPr/>
        </p:nvSpPr>
        <p:spPr>
          <a:xfrm>
            <a:off x="506004" y="3569742"/>
            <a:ext cx="11405937" cy="1877437"/>
          </a:xfrm>
          <a:prstGeom prst="rect">
            <a:avLst/>
          </a:prstGeom>
          <a:noFill/>
        </p:spPr>
        <p:txBody>
          <a:bodyPr wrap="square" rtlCol="0">
            <a:spAutoFit/>
          </a:bodyPr>
          <a:lstStyle/>
          <a:p>
            <a:r>
              <a:rPr lang="en-US" sz="4000" b="1" dirty="0">
                <a:solidFill>
                  <a:schemeClr val="accent6">
                    <a:lumMod val="50000"/>
                  </a:schemeClr>
                </a:solidFill>
                <a:cs typeface="Arial" panose="020B0604020202020204" pitchFamily="34" charset="0"/>
              </a:rPr>
              <a:t>PH</a:t>
            </a:r>
            <a:r>
              <a:rPr lang="vi-VN" sz="4000" b="1" dirty="0">
                <a:solidFill>
                  <a:schemeClr val="accent6">
                    <a:lumMod val="50000"/>
                  </a:schemeClr>
                </a:solidFill>
                <a:cs typeface="Arial" panose="020B0604020202020204" pitchFamily="34" charset="0"/>
              </a:rPr>
              <a:t>ƯƠ</a:t>
            </a:r>
            <a:r>
              <a:rPr lang="en-US" sz="4000" b="1" dirty="0">
                <a:solidFill>
                  <a:schemeClr val="accent6">
                    <a:lumMod val="50000"/>
                  </a:schemeClr>
                </a:solidFill>
                <a:cs typeface="Arial" panose="020B0604020202020204" pitchFamily="34" charset="0"/>
              </a:rPr>
              <a:t>NG THỨC LÂY TRUYỀN, CÁCH PHÒNG CHỐNG </a:t>
            </a:r>
          </a:p>
          <a:p>
            <a:r>
              <a:rPr lang="en-US" sz="3200" b="1" dirty="0">
                <a:solidFill>
                  <a:schemeClr val="accent6">
                    <a:lumMod val="50000"/>
                  </a:schemeClr>
                </a:solidFill>
                <a:latin typeface="Arial" panose="020B0604020202020204" pitchFamily="34" charset="0"/>
                <a:cs typeface="Arial" panose="020B0604020202020204" pitchFamily="34" charset="0"/>
              </a:rPr>
              <a:t>			       </a:t>
            </a:r>
          </a:p>
          <a:p>
            <a:r>
              <a:rPr lang="en-US" sz="3200" b="1" dirty="0">
                <a:solidFill>
                  <a:schemeClr val="accent6">
                    <a:lumMod val="50000"/>
                  </a:schemeClr>
                </a:solidFill>
                <a:latin typeface="Arial" panose="020B0604020202020204" pitchFamily="34" charset="0"/>
                <a:cs typeface="Arial" panose="020B0604020202020204" pitchFamily="34" charset="0"/>
              </a:rPr>
              <a:t>                          </a:t>
            </a:r>
            <a:r>
              <a:rPr lang="en-US" sz="4400" b="1" dirty="0">
                <a:solidFill>
                  <a:schemeClr val="accent6">
                    <a:lumMod val="50000"/>
                  </a:schemeClr>
                </a:solidFill>
                <a:latin typeface="UVN Bay Buom" panose="00000400000000000000" pitchFamily="2" charset="0"/>
                <a:cs typeface="Arial" panose="020B0604020202020204" pitchFamily="34" charset="0"/>
              </a:rPr>
              <a:t>VÀ ỨNG DỤNG CỦA </a:t>
            </a:r>
            <a:r>
              <a:rPr lang="en-US" sz="4400" b="1" dirty="0" err="1">
                <a:solidFill>
                  <a:schemeClr val="accent6">
                    <a:lumMod val="50000"/>
                  </a:schemeClr>
                </a:solidFill>
                <a:latin typeface="UVN Bay Buom" panose="00000400000000000000" pitchFamily="2" charset="0"/>
                <a:cs typeface="Arial" panose="020B0604020202020204" pitchFamily="34" charset="0"/>
              </a:rPr>
              <a:t>ViRUS</a:t>
            </a:r>
            <a:endParaRPr lang="vi-VN" sz="3200" b="1" dirty="0">
              <a:solidFill>
                <a:schemeClr val="accent6">
                  <a:lumMod val="50000"/>
                </a:schemeClr>
              </a:solidFill>
              <a:latin typeface="Bay buom"/>
              <a:cs typeface="Arial" panose="020B0604020202020204" pitchFamily="34" charset="0"/>
            </a:endParaRPr>
          </a:p>
        </p:txBody>
      </p:sp>
      <p:sp>
        <p:nvSpPr>
          <p:cNvPr id="5" name="TextBox 4">
            <a:extLst>
              <a:ext uri="{FF2B5EF4-FFF2-40B4-BE49-F238E27FC236}">
                <a16:creationId xmlns:a16="http://schemas.microsoft.com/office/drawing/2014/main" id="{B0821813-098B-4A82-83D7-8BC46249426A}"/>
              </a:ext>
            </a:extLst>
          </p:cNvPr>
          <p:cNvSpPr txBox="1"/>
          <p:nvPr/>
        </p:nvSpPr>
        <p:spPr>
          <a:xfrm>
            <a:off x="1638125" y="2786434"/>
            <a:ext cx="1989221" cy="584775"/>
          </a:xfrm>
          <a:prstGeom prst="rect">
            <a:avLst/>
          </a:prstGeom>
          <a:noFill/>
        </p:spPr>
        <p:txBody>
          <a:bodyPr wrap="square" rtlCol="0">
            <a:spAutoFit/>
          </a:bodyPr>
          <a:lstStyle/>
          <a:p>
            <a:r>
              <a:rPr lang="en-US" sz="3200" b="1" dirty="0">
                <a:solidFill>
                  <a:schemeClr val="accent6">
                    <a:lumMod val="50000"/>
                  </a:schemeClr>
                </a:solidFill>
                <a:latin typeface="Arial" panose="020B0604020202020204" pitchFamily="34" charset="0"/>
                <a:cs typeface="Arial" panose="020B0604020202020204" pitchFamily="34" charset="0"/>
              </a:rPr>
              <a:t>BÀI 22</a:t>
            </a:r>
            <a:endParaRPr lang="vi-VN" sz="3200" b="1" dirty="0">
              <a:solidFill>
                <a:schemeClr val="accent6">
                  <a:lumMod val="50000"/>
                </a:schemeClr>
              </a:solidFill>
              <a:latin typeface="Arial" panose="020B0604020202020204" pitchFamily="34" charset="0"/>
              <a:cs typeface="Arial" panose="020B0604020202020204" pitchFamily="34" charset="0"/>
            </a:endParaRPr>
          </a:p>
        </p:txBody>
      </p:sp>
      <p:pic>
        <p:nvPicPr>
          <p:cNvPr id="10" name="Graphic 9" descr="Hummingbird">
            <a:extLst>
              <a:ext uri="{FF2B5EF4-FFF2-40B4-BE49-F238E27FC236}">
                <a16:creationId xmlns:a16="http://schemas.microsoft.com/office/drawing/2014/main" id="{1608D597-896D-4C16-AFAD-C67A7AA379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84303" y="0"/>
            <a:ext cx="914400" cy="914400"/>
          </a:xfrm>
          <a:prstGeom prst="rect">
            <a:avLst/>
          </a:prstGeom>
        </p:spPr>
      </p:pic>
      <p:pic>
        <p:nvPicPr>
          <p:cNvPr id="12" name="Graphic 11" descr="Plant">
            <a:extLst>
              <a:ext uri="{FF2B5EF4-FFF2-40B4-BE49-F238E27FC236}">
                <a16:creationId xmlns:a16="http://schemas.microsoft.com/office/drawing/2014/main" id="{BB8FD2B8-EB83-4F72-AB3F-E9B1B9BA81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1503" y="724499"/>
            <a:ext cx="1178308" cy="1178308"/>
          </a:xfrm>
          <a:prstGeom prst="rect">
            <a:avLst/>
          </a:prstGeom>
        </p:spPr>
      </p:pic>
      <p:pic>
        <p:nvPicPr>
          <p:cNvPr id="14" name="Graphic 13" descr="Pencil">
            <a:extLst>
              <a:ext uri="{FF2B5EF4-FFF2-40B4-BE49-F238E27FC236}">
                <a16:creationId xmlns:a16="http://schemas.microsoft.com/office/drawing/2014/main" id="{1B65B856-722D-40C9-8C2A-98EEBFEE47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48139" y="1644658"/>
            <a:ext cx="1589986" cy="1589986"/>
          </a:xfrm>
          <a:prstGeom prst="rect">
            <a:avLst/>
          </a:prstGeom>
        </p:spPr>
      </p:pic>
      <p:pic>
        <p:nvPicPr>
          <p:cNvPr id="15" name="Graphic 14" descr="Plant">
            <a:extLst>
              <a:ext uri="{FF2B5EF4-FFF2-40B4-BE49-F238E27FC236}">
                <a16:creationId xmlns:a16="http://schemas.microsoft.com/office/drawing/2014/main" id="{639A492F-AAEF-4B36-B3A8-4A241D97B6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8619" y="5470014"/>
            <a:ext cx="1421338" cy="1421338"/>
          </a:xfrm>
          <a:prstGeom prst="rect">
            <a:avLst/>
          </a:prstGeom>
        </p:spPr>
      </p:pic>
      <p:pic>
        <p:nvPicPr>
          <p:cNvPr id="16" name="Graphic 15" descr="Hummingbird">
            <a:extLst>
              <a:ext uri="{FF2B5EF4-FFF2-40B4-BE49-F238E27FC236}">
                <a16:creationId xmlns:a16="http://schemas.microsoft.com/office/drawing/2014/main" id="{0758EDA3-C4B5-43F7-9EDC-39065C730F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115" y="5104756"/>
            <a:ext cx="914400" cy="914400"/>
          </a:xfrm>
          <a:prstGeom prst="rect">
            <a:avLst/>
          </a:prstGeom>
        </p:spPr>
      </p:pic>
    </p:spTree>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7BF385B7-E7B6-46D5-9FD9-2F26D9CD9EC8}"/>
              </a:ext>
            </a:extLst>
          </p:cNvPr>
          <p:cNvGrpSpPr/>
          <p:nvPr/>
        </p:nvGrpSpPr>
        <p:grpSpPr>
          <a:xfrm>
            <a:off x="0" y="-71541"/>
            <a:ext cx="12192000" cy="7026442"/>
            <a:chOff x="0" y="0"/>
            <a:chExt cx="12192000" cy="6858001"/>
          </a:xfrm>
        </p:grpSpPr>
        <p:sp>
          <p:nvSpPr>
            <p:cNvPr id="37" name="Rectangle 36">
              <a:extLst>
                <a:ext uri="{FF2B5EF4-FFF2-40B4-BE49-F238E27FC236}">
                  <a16:creationId xmlns:a16="http://schemas.microsoft.com/office/drawing/2014/main" id="{288E661D-FB26-4D93-A427-531A7C12AD35}"/>
                </a:ext>
              </a:extLst>
            </p:cNvPr>
            <p:cNvSpPr/>
            <p:nvPr/>
          </p:nvSpPr>
          <p:spPr>
            <a:xfrm>
              <a:off x="0" y="0"/>
              <a:ext cx="12192000" cy="6858000"/>
            </a:xfrm>
            <a:prstGeom prst="rect">
              <a:avLst/>
            </a:prstGeom>
            <a:solidFill>
              <a:srgbClr val="F7C9BA"/>
            </a:solidFill>
            <a:ln>
              <a:solidFill>
                <a:srgbClr val="F7C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81798E96-D6A6-4F4E-8DFE-08281A95F5AA}"/>
                </a:ext>
              </a:extLst>
            </p:cNvPr>
            <p:cNvGrpSpPr/>
            <p:nvPr/>
          </p:nvGrpSpPr>
          <p:grpSpPr>
            <a:xfrm>
              <a:off x="0" y="2616559"/>
              <a:ext cx="4024406" cy="4241442"/>
              <a:chOff x="0" y="2616559"/>
              <a:chExt cx="4024406" cy="4241442"/>
            </a:xfrm>
          </p:grpSpPr>
          <p:pic>
            <p:nvPicPr>
              <p:cNvPr id="39" name="Picture 38">
                <a:extLst>
                  <a:ext uri="{FF2B5EF4-FFF2-40B4-BE49-F238E27FC236}">
                    <a16:creationId xmlns:a16="http://schemas.microsoft.com/office/drawing/2014/main" id="{01E85C2E-8B32-42C9-A6E6-C76737F138CD}"/>
                  </a:ext>
                </a:extLst>
              </p:cNvPr>
              <p:cNvPicPr>
                <a:picLocks noChangeAspect="1"/>
              </p:cNvPicPr>
              <p:nvPr/>
            </p:nvPicPr>
            <p:blipFill rotWithShape="1">
              <a:blip r:embed="rId2">
                <a:extLst>
                  <a:ext uri="{28A0092B-C50C-407E-A947-70E740481C1C}">
                    <a14:useLocalDpi xmlns:a14="http://schemas.microsoft.com/office/drawing/2010/main" val="0"/>
                  </a:ext>
                </a:extLst>
              </a:blip>
              <a:srcRect l="14356" t="-188" b="27512"/>
              <a:stretch>
                <a:fillRect/>
              </a:stretch>
            </p:blipFill>
            <p:spPr>
              <a:xfrm>
                <a:off x="0" y="2616559"/>
                <a:ext cx="2693435" cy="4241442"/>
              </a:xfrm>
              <a:prstGeom prst="rect">
                <a:avLst/>
              </a:prstGeom>
            </p:spPr>
          </p:pic>
          <p:pic>
            <p:nvPicPr>
              <p:cNvPr id="42" name="Picture 41">
                <a:extLst>
                  <a:ext uri="{FF2B5EF4-FFF2-40B4-BE49-F238E27FC236}">
                    <a16:creationId xmlns:a16="http://schemas.microsoft.com/office/drawing/2014/main" id="{E577A1B4-39A3-4A2A-B2FB-752622F93D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56" t="-188" r="18701" b="27512"/>
              <a:stretch>
                <a:fillRect/>
              </a:stretch>
            </p:blipFill>
            <p:spPr>
              <a:xfrm flipH="1">
                <a:off x="2125011" y="3580326"/>
                <a:ext cx="1899395" cy="3277673"/>
              </a:xfrm>
              <a:prstGeom prst="rect">
                <a:avLst/>
              </a:prstGeom>
            </p:spPr>
          </p:pic>
        </p:grpSp>
      </p:grpSp>
      <p:sp>
        <p:nvSpPr>
          <p:cNvPr id="4" name="Oval 3">
            <a:extLst>
              <a:ext uri="{FF2B5EF4-FFF2-40B4-BE49-F238E27FC236}">
                <a16:creationId xmlns:a16="http://schemas.microsoft.com/office/drawing/2014/main" id="{C24A5915-D553-448F-A062-F705D664F341}"/>
              </a:ext>
            </a:extLst>
          </p:cNvPr>
          <p:cNvSpPr/>
          <p:nvPr/>
        </p:nvSpPr>
        <p:spPr>
          <a:xfrm>
            <a:off x="3245662" y="2952396"/>
            <a:ext cx="898358" cy="97856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Arial" panose="020B0604020202020204" pitchFamily="34" charset="0"/>
                <a:cs typeface="Arial" panose="020B0604020202020204" pitchFamily="34" charset="0"/>
              </a:rPr>
              <a:t>II</a:t>
            </a:r>
            <a:endParaRPr lang="vi-VN" sz="4400" b="1" dirty="0">
              <a:solidFill>
                <a:srgbClr val="FFFF00"/>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73A6C8B0-AC36-4B19-9CA8-F2B2E7206958}"/>
              </a:ext>
            </a:extLst>
          </p:cNvPr>
          <p:cNvSpPr/>
          <p:nvPr/>
        </p:nvSpPr>
        <p:spPr>
          <a:xfrm>
            <a:off x="2743988" y="1387255"/>
            <a:ext cx="898358" cy="97856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Arial" panose="020B0604020202020204" pitchFamily="34" charset="0"/>
                <a:cs typeface="Arial" panose="020B0604020202020204" pitchFamily="34" charset="0"/>
              </a:rPr>
              <a:t>I</a:t>
            </a:r>
            <a:endParaRPr lang="vi-VN" sz="4400" b="1" dirty="0">
              <a:solidFill>
                <a:srgbClr val="FFFF00"/>
              </a:solidFill>
              <a:latin typeface="Arial" panose="020B0604020202020204" pitchFamily="34" charset="0"/>
              <a:cs typeface="Arial" panose="020B0604020202020204" pitchFamily="34" charset="0"/>
            </a:endParaRPr>
          </a:p>
        </p:txBody>
      </p:sp>
      <p:sp>
        <p:nvSpPr>
          <p:cNvPr id="6" name="Arc 5">
            <a:extLst>
              <a:ext uri="{FF2B5EF4-FFF2-40B4-BE49-F238E27FC236}">
                <a16:creationId xmlns:a16="http://schemas.microsoft.com/office/drawing/2014/main" id="{A41D5294-17F1-487C-B971-833A7CE93A9B}"/>
              </a:ext>
            </a:extLst>
          </p:cNvPr>
          <p:cNvSpPr/>
          <p:nvPr/>
        </p:nvSpPr>
        <p:spPr>
          <a:xfrm>
            <a:off x="-1038544" y="1450046"/>
            <a:ext cx="4379490" cy="3697204"/>
          </a:xfrm>
          <a:prstGeom prst="arc">
            <a:avLst>
              <a:gd name="adj1" fmla="val 17578764"/>
              <a:gd name="adj2" fmla="val 4259594"/>
            </a:avLst>
          </a:prstGeom>
          <a:noFill/>
          <a:ln w="38100">
            <a:solidFill>
              <a:srgbClr val="FFFF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vi-VN"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52EB1E83-0E87-46DD-9735-C20989AFD653}"/>
              </a:ext>
            </a:extLst>
          </p:cNvPr>
          <p:cNvSpPr/>
          <p:nvPr/>
        </p:nvSpPr>
        <p:spPr>
          <a:xfrm>
            <a:off x="0" y="1941595"/>
            <a:ext cx="3064042" cy="297480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Arial" panose="020B0604020202020204" pitchFamily="34" charset="0"/>
                <a:cs typeface="Arial" panose="020B0604020202020204" pitchFamily="34" charset="0"/>
              </a:rPr>
              <a:t>QUANG HỢP </a:t>
            </a:r>
            <a:endParaRPr lang="en-US" sz="2800" b="1" dirty="0">
              <a:solidFill>
                <a:srgbClr val="FFFF00"/>
              </a:solidFill>
              <a:latin typeface="Arial" panose="020B0604020202020204" pitchFamily="34" charset="0"/>
              <a:cs typeface="Arial" panose="020B0604020202020204" pitchFamily="34" charset="0"/>
            </a:endParaRPr>
          </a:p>
          <a:p>
            <a:pPr algn="ctr"/>
            <a:r>
              <a:rPr lang="en-US" sz="3200" b="1" dirty="0">
                <a:solidFill>
                  <a:srgbClr val="FFFF00"/>
                </a:solidFill>
                <a:latin typeface="UVN Bay Buom" panose="00000400000000000000" pitchFamily="2" charset="0"/>
                <a:cs typeface="Arial" panose="020B0604020202020204" pitchFamily="34" charset="0"/>
              </a:rPr>
              <a:t>Ở THỰC VẬT</a:t>
            </a:r>
            <a:endParaRPr lang="vi-VN" sz="2800" b="1" dirty="0">
              <a:solidFill>
                <a:srgbClr val="FFFF00"/>
              </a:solidFill>
              <a:latin typeface="Bay buom"/>
              <a:cs typeface="Arial" panose="020B0604020202020204" pitchFamily="34" charset="0"/>
            </a:endParaRPr>
          </a:p>
        </p:txBody>
      </p:sp>
      <p:sp>
        <p:nvSpPr>
          <p:cNvPr id="11" name="Rectangle: Rounded Corners 10">
            <a:extLst>
              <a:ext uri="{FF2B5EF4-FFF2-40B4-BE49-F238E27FC236}">
                <a16:creationId xmlns:a16="http://schemas.microsoft.com/office/drawing/2014/main" id="{FBD46D4D-31E2-4232-9C92-9387771A7714}"/>
              </a:ext>
            </a:extLst>
          </p:cNvPr>
          <p:cNvSpPr/>
          <p:nvPr/>
        </p:nvSpPr>
        <p:spPr>
          <a:xfrm>
            <a:off x="4470776" y="1038316"/>
            <a:ext cx="7493405" cy="154041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t>PHƯƠNG THỨC LÂY TRUYỀN VÀ CÁCH PHÒNG, CHỐNG VIRUS GÂY BỆNH Ở THỰC VẬT</a:t>
            </a:r>
            <a:endParaRPr lang="vi-VN" sz="4000" dirty="0">
              <a:solidFill>
                <a:srgbClr val="FFFF00"/>
              </a:solidFill>
              <a:latin typeface="Arial" panose="020B0604020202020204" pitchFamily="34" charset="0"/>
              <a:cs typeface="Arial" panose="020B0604020202020204" pitchFamily="34" charset="0"/>
            </a:endParaRPr>
          </a:p>
        </p:txBody>
      </p:sp>
      <p:sp>
        <p:nvSpPr>
          <p:cNvPr id="12" name="Arc 11">
            <a:extLst>
              <a:ext uri="{FF2B5EF4-FFF2-40B4-BE49-F238E27FC236}">
                <a16:creationId xmlns:a16="http://schemas.microsoft.com/office/drawing/2014/main" id="{C75F20C0-D9A2-49B4-B6AC-310AF179C2C8}"/>
              </a:ext>
            </a:extLst>
          </p:cNvPr>
          <p:cNvSpPr/>
          <p:nvPr/>
        </p:nvSpPr>
        <p:spPr>
          <a:xfrm>
            <a:off x="-1053459" y="1531559"/>
            <a:ext cx="4273208" cy="3697204"/>
          </a:xfrm>
          <a:prstGeom prst="arc">
            <a:avLst>
              <a:gd name="adj1" fmla="val 17578764"/>
              <a:gd name="adj2" fmla="val 4259594"/>
            </a:avLst>
          </a:prstGeom>
          <a:noFill/>
          <a:ln w="38100">
            <a:solidFill>
              <a:srgbClr val="9933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vi-VN" dirty="0">
              <a:solidFill>
                <a:srgbClr val="993300"/>
              </a:solidFill>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9D5C92B1-4996-4F00-9537-0EA23C23D228}"/>
              </a:ext>
            </a:extLst>
          </p:cNvPr>
          <p:cNvCxnSpPr>
            <a:stCxn id="5" idx="6"/>
          </p:cNvCxnSpPr>
          <p:nvPr/>
        </p:nvCxnSpPr>
        <p:spPr>
          <a:xfrm flipV="1">
            <a:off x="3642346" y="1876539"/>
            <a:ext cx="856238"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A20C6972-D6B6-4243-A8A5-BEBF168C34CE}"/>
              </a:ext>
            </a:extLst>
          </p:cNvPr>
          <p:cNvCxnSpPr>
            <a:cxnSpLocks/>
          </p:cNvCxnSpPr>
          <p:nvPr/>
        </p:nvCxnSpPr>
        <p:spPr>
          <a:xfrm>
            <a:off x="4092524" y="3513220"/>
            <a:ext cx="573931" cy="332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F24888D1-D5E5-4F44-9C50-BD3455B826A3}"/>
              </a:ext>
            </a:extLst>
          </p:cNvPr>
          <p:cNvSpPr txBox="1"/>
          <p:nvPr/>
        </p:nvSpPr>
        <p:spPr>
          <a:xfrm>
            <a:off x="498813" y="269815"/>
            <a:ext cx="4361945" cy="707886"/>
          </a:xfrm>
          <a:prstGeom prst="rect">
            <a:avLst/>
          </a:prstGeom>
          <a:noFill/>
        </p:spPr>
        <p:txBody>
          <a:bodyPr wrap="square" rtlCol="0">
            <a:spAutoFit/>
          </a:bodyPr>
          <a:lstStyle/>
          <a:p>
            <a:r>
              <a:rPr lang="en-US" sz="4000" b="1" u="sng" dirty="0">
                <a:solidFill>
                  <a:srgbClr val="993300"/>
                </a:solidFill>
                <a:latin typeface=".VnTeknicalH" panose="020B7200000000000000" pitchFamily="34" charset="0"/>
              </a:rPr>
              <a:t>NỘI DUNG CHÍNH</a:t>
            </a:r>
            <a:endParaRPr lang="vi-VN" sz="4000" b="1" u="sng" dirty="0">
              <a:solidFill>
                <a:srgbClr val="993300"/>
              </a:solidFill>
            </a:endParaRPr>
          </a:p>
        </p:txBody>
      </p:sp>
      <p:cxnSp>
        <p:nvCxnSpPr>
          <p:cNvPr id="21" name="Straight Connector 20">
            <a:extLst>
              <a:ext uri="{FF2B5EF4-FFF2-40B4-BE49-F238E27FC236}">
                <a16:creationId xmlns:a16="http://schemas.microsoft.com/office/drawing/2014/main" id="{F67E2D92-9A46-4CEC-AC30-34677680ED7D}"/>
              </a:ext>
            </a:extLst>
          </p:cNvPr>
          <p:cNvCxnSpPr/>
          <p:nvPr/>
        </p:nvCxnSpPr>
        <p:spPr>
          <a:xfrm>
            <a:off x="498813" y="897491"/>
            <a:ext cx="3880677" cy="0"/>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BBC41482-9553-48C2-913B-6451D5B2D5C0}"/>
              </a:ext>
            </a:extLst>
          </p:cNvPr>
          <p:cNvSpPr/>
          <p:nvPr/>
        </p:nvSpPr>
        <p:spPr>
          <a:xfrm>
            <a:off x="4623104" y="2776240"/>
            <a:ext cx="7493405" cy="154041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t>PHƯƠNG THỨC LÂY TRUYỀN VÀ CÁCH PHÒNG, CHỐNG VIRUS GÂY BỆNH Ở ĐỘNG VẬT</a:t>
            </a:r>
            <a:endParaRPr lang="vi-VN" sz="4000" dirty="0">
              <a:solidFill>
                <a:srgbClr val="FFFF00"/>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B7B3410D-9285-4C21-83AB-7584C4C06F51}"/>
              </a:ext>
            </a:extLst>
          </p:cNvPr>
          <p:cNvSpPr/>
          <p:nvPr/>
        </p:nvSpPr>
        <p:spPr>
          <a:xfrm>
            <a:off x="2736676" y="4325563"/>
            <a:ext cx="1287730" cy="97856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Arial" panose="020B0604020202020204" pitchFamily="34" charset="0"/>
                <a:cs typeface="Arial" panose="020B0604020202020204" pitchFamily="34" charset="0"/>
              </a:rPr>
              <a:t>III</a:t>
            </a:r>
            <a:endParaRPr lang="vi-VN" sz="4400" b="1" dirty="0">
              <a:solidFill>
                <a:srgbClr val="FFFF00"/>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2AC9AEFB-9683-4577-891F-0A34B19C31EB}"/>
              </a:ext>
            </a:extLst>
          </p:cNvPr>
          <p:cNvSpPr/>
          <p:nvPr/>
        </p:nvSpPr>
        <p:spPr>
          <a:xfrm>
            <a:off x="4470775" y="4698641"/>
            <a:ext cx="3098425" cy="154041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t>ỨNG DỤNG VIRUS</a:t>
            </a:r>
            <a:endParaRPr lang="vi-VN" sz="4000" dirty="0">
              <a:solidFill>
                <a:srgbClr val="FFFF00"/>
              </a:solidFill>
              <a:latin typeface="Arial" panose="020B0604020202020204" pitchFamily="34" charset="0"/>
              <a:cs typeface="Arial" panose="020B0604020202020204" pitchFamily="34" charset="0"/>
            </a:endParaRPr>
          </a:p>
        </p:txBody>
      </p:sp>
      <p:cxnSp>
        <p:nvCxnSpPr>
          <p:cNvPr id="40" name="Straight Arrow Connector 39">
            <a:extLst>
              <a:ext uri="{FF2B5EF4-FFF2-40B4-BE49-F238E27FC236}">
                <a16:creationId xmlns:a16="http://schemas.microsoft.com/office/drawing/2014/main" id="{30055801-0A76-462C-B7F1-F06D15A7DE49}"/>
              </a:ext>
            </a:extLst>
          </p:cNvPr>
          <p:cNvCxnSpPr>
            <a:cxnSpLocks/>
          </p:cNvCxnSpPr>
          <p:nvPr/>
        </p:nvCxnSpPr>
        <p:spPr>
          <a:xfrm>
            <a:off x="3749823" y="5212149"/>
            <a:ext cx="748761" cy="4865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76873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7BF385B7-E7B6-46D5-9FD9-2F26D9CD9EC8}"/>
              </a:ext>
            </a:extLst>
          </p:cNvPr>
          <p:cNvGrpSpPr/>
          <p:nvPr/>
        </p:nvGrpSpPr>
        <p:grpSpPr>
          <a:xfrm>
            <a:off x="-405481" y="-25501"/>
            <a:ext cx="12661878" cy="7233997"/>
            <a:chOff x="0" y="-192248"/>
            <a:chExt cx="12192000" cy="7050249"/>
          </a:xfrm>
        </p:grpSpPr>
        <p:sp>
          <p:nvSpPr>
            <p:cNvPr id="37" name="Rectangle 36">
              <a:extLst>
                <a:ext uri="{FF2B5EF4-FFF2-40B4-BE49-F238E27FC236}">
                  <a16:creationId xmlns:a16="http://schemas.microsoft.com/office/drawing/2014/main" id="{288E661D-FB26-4D93-A427-531A7C12AD35}"/>
                </a:ext>
              </a:extLst>
            </p:cNvPr>
            <p:cNvSpPr/>
            <p:nvPr/>
          </p:nvSpPr>
          <p:spPr>
            <a:xfrm>
              <a:off x="0" y="-192248"/>
              <a:ext cx="12192000" cy="7050248"/>
            </a:xfrm>
            <a:prstGeom prst="rect">
              <a:avLst/>
            </a:prstGeom>
            <a:solidFill>
              <a:srgbClr val="F7C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grpSp>
          <p:nvGrpSpPr>
            <p:cNvPr id="38" name="Group 37">
              <a:extLst>
                <a:ext uri="{FF2B5EF4-FFF2-40B4-BE49-F238E27FC236}">
                  <a16:creationId xmlns:a16="http://schemas.microsoft.com/office/drawing/2014/main" id="{81798E96-D6A6-4F4E-8DFE-08281A95F5AA}"/>
                </a:ext>
              </a:extLst>
            </p:cNvPr>
            <p:cNvGrpSpPr/>
            <p:nvPr/>
          </p:nvGrpSpPr>
          <p:grpSpPr>
            <a:xfrm>
              <a:off x="0" y="2616559"/>
              <a:ext cx="4024406" cy="4241442"/>
              <a:chOff x="0" y="2616559"/>
              <a:chExt cx="4024406" cy="4241442"/>
            </a:xfrm>
          </p:grpSpPr>
          <p:pic>
            <p:nvPicPr>
              <p:cNvPr id="39" name="Picture 38">
                <a:extLst>
                  <a:ext uri="{FF2B5EF4-FFF2-40B4-BE49-F238E27FC236}">
                    <a16:creationId xmlns:a16="http://schemas.microsoft.com/office/drawing/2014/main" id="{01E85C2E-8B32-42C9-A6E6-C76737F138CD}"/>
                  </a:ext>
                </a:extLst>
              </p:cNvPr>
              <p:cNvPicPr>
                <a:picLocks noChangeAspect="1"/>
              </p:cNvPicPr>
              <p:nvPr/>
            </p:nvPicPr>
            <p:blipFill rotWithShape="1">
              <a:blip r:embed="rId5">
                <a:extLst>
                  <a:ext uri="{28A0092B-C50C-407E-A947-70E740481C1C}">
                    <a14:useLocalDpi xmlns:a14="http://schemas.microsoft.com/office/drawing/2010/main" val="0"/>
                  </a:ext>
                </a:extLst>
              </a:blip>
              <a:srcRect l="14356" t="-188" b="27512"/>
              <a:stretch>
                <a:fillRect/>
              </a:stretch>
            </p:blipFill>
            <p:spPr>
              <a:xfrm>
                <a:off x="0" y="2616559"/>
                <a:ext cx="2693435" cy="4241442"/>
              </a:xfrm>
              <a:prstGeom prst="rect">
                <a:avLst/>
              </a:prstGeom>
            </p:spPr>
          </p:pic>
          <p:pic>
            <p:nvPicPr>
              <p:cNvPr id="42" name="Picture 41">
                <a:extLst>
                  <a:ext uri="{FF2B5EF4-FFF2-40B4-BE49-F238E27FC236}">
                    <a16:creationId xmlns:a16="http://schemas.microsoft.com/office/drawing/2014/main" id="{E577A1B4-39A3-4A2A-B2FB-752622F93D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356" t="-188" r="18701" b="27512"/>
              <a:stretch>
                <a:fillRect/>
              </a:stretch>
            </p:blipFill>
            <p:spPr>
              <a:xfrm flipH="1">
                <a:off x="2125011" y="3580326"/>
                <a:ext cx="1899395" cy="3277673"/>
              </a:xfrm>
              <a:prstGeom prst="rect">
                <a:avLst/>
              </a:prstGeom>
            </p:spPr>
          </p:pic>
        </p:grpSp>
      </p:grpSp>
      <p:pic>
        <p:nvPicPr>
          <p:cNvPr id="35" name="Graphic 34" descr="Pencil">
            <a:extLst>
              <a:ext uri="{FF2B5EF4-FFF2-40B4-BE49-F238E27FC236}">
                <a16:creationId xmlns:a16="http://schemas.microsoft.com/office/drawing/2014/main" id="{07DA0377-F281-4576-993E-E1049373E8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1321122">
            <a:off x="11488515" y="2489"/>
            <a:ext cx="720031" cy="720031"/>
          </a:xfrm>
          <a:prstGeom prst="rect">
            <a:avLst/>
          </a:prstGeom>
        </p:spPr>
      </p:pic>
      <p:pic>
        <p:nvPicPr>
          <p:cNvPr id="40" name="Graphic 39">
            <a:extLst>
              <a:ext uri="{FF2B5EF4-FFF2-40B4-BE49-F238E27FC236}">
                <a16:creationId xmlns:a16="http://schemas.microsoft.com/office/drawing/2014/main" id="{47ACD5AF-90F3-4799-A471-A071C64D02A2}"/>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7558" t="3789" r="3516" b="10168"/>
          <a:stretch/>
        </p:blipFill>
        <p:spPr>
          <a:xfrm>
            <a:off x="-389004" y="-270148"/>
            <a:ext cx="4212042" cy="2810147"/>
          </a:xfrm>
          <a:prstGeom prst="rect">
            <a:avLst/>
          </a:prstGeom>
        </p:spPr>
      </p:pic>
      <p:sp>
        <p:nvSpPr>
          <p:cNvPr id="23" name="Rectangle: Rounded Corners 22">
            <a:extLst>
              <a:ext uri="{FF2B5EF4-FFF2-40B4-BE49-F238E27FC236}">
                <a16:creationId xmlns:a16="http://schemas.microsoft.com/office/drawing/2014/main" id="{48341DF3-5566-4DDE-A030-643479F7AED1}"/>
              </a:ext>
            </a:extLst>
          </p:cNvPr>
          <p:cNvSpPr/>
          <p:nvPr/>
        </p:nvSpPr>
        <p:spPr>
          <a:xfrm>
            <a:off x="3865925" y="116827"/>
            <a:ext cx="7594600" cy="154041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t>I. PHƯƠNG THỨC LÂY TRUYỀN VÀ CÁCH PHÒNG, CHỐNG VIRUS GÂY BỆNH Ở THỰC VẬT</a:t>
            </a:r>
            <a:endParaRPr lang="vi-VN" sz="4000" dirty="0">
              <a:solidFill>
                <a:srgbClr val="FFFF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37B8E83-2AAE-4106-B556-B4B90AB6AF3D}"/>
              </a:ext>
            </a:extLst>
          </p:cNvPr>
          <p:cNvSpPr txBox="1"/>
          <p:nvPr/>
        </p:nvSpPr>
        <p:spPr>
          <a:xfrm>
            <a:off x="4286080" y="1873793"/>
            <a:ext cx="6458120" cy="954107"/>
          </a:xfrm>
          <a:prstGeom prst="rect">
            <a:avLst/>
          </a:prstGeom>
          <a:noFill/>
        </p:spPr>
        <p:txBody>
          <a:bodyPr wrap="square" rtlCol="0">
            <a:spAutoFit/>
          </a:bodyPr>
          <a:lstStyle/>
          <a:p>
            <a:r>
              <a:rPr lang="en-US" sz="2800" b="1" dirty="0">
                <a:solidFill>
                  <a:srgbClr val="002060"/>
                </a:solidFill>
              </a:rPr>
              <a:t>CÁC NHÓM XEM VIDEO, QUAN SÁT HÌNH ẢNH VÀ HOÀN THÀNH PHT SỐ 1</a:t>
            </a:r>
            <a:endParaRPr lang="vi-VN" sz="2800" b="1" dirty="0">
              <a:solidFill>
                <a:srgbClr val="002060"/>
              </a:solidFill>
            </a:endParaRPr>
          </a:p>
        </p:txBody>
      </p:sp>
      <p:pic>
        <p:nvPicPr>
          <p:cNvPr id="13" name="y2mate.com - Bác Sĩ Cây Trồng75 Virus Gây Hại Trên Cây Trồng_360p">
            <a:hlinkClick r:id="" action="ppaction://media"/>
            <a:extLst>
              <a:ext uri="{FF2B5EF4-FFF2-40B4-BE49-F238E27FC236}">
                <a16:creationId xmlns:a16="http://schemas.microsoft.com/office/drawing/2014/main" id="{98D2A331-FC2F-4123-A170-B4FB40B5E30E}"/>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972869" y="3200675"/>
            <a:ext cx="5123131" cy="2881761"/>
          </a:xfrm>
          <a:prstGeom prst="rect">
            <a:avLst/>
          </a:prstGeom>
        </p:spPr>
      </p:pic>
      <p:sp>
        <p:nvSpPr>
          <p:cNvPr id="15" name="Rectangle 4">
            <a:extLst>
              <a:ext uri="{FF2B5EF4-FFF2-40B4-BE49-F238E27FC236}">
                <a16:creationId xmlns:a16="http://schemas.microsoft.com/office/drawing/2014/main" id="{B4A8536F-384B-4EBB-968D-AA27107CFF6B}"/>
              </a:ext>
            </a:extLst>
          </p:cNvPr>
          <p:cNvSpPr>
            <a:spLocks noChangeArrowheads="1"/>
          </p:cNvSpPr>
          <p:nvPr/>
        </p:nvSpPr>
        <p:spPr bwMode="auto">
          <a:xfrm>
            <a:off x="-17780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6" name="Object 15">
            <a:extLst>
              <a:ext uri="{FF2B5EF4-FFF2-40B4-BE49-F238E27FC236}">
                <a16:creationId xmlns:a16="http://schemas.microsoft.com/office/drawing/2014/main" id="{90FDAAF3-7925-47E4-999C-1FDCCBF827F7}"/>
              </a:ext>
            </a:extLst>
          </p:cNvPr>
          <p:cNvGraphicFramePr>
            <a:graphicFrameLocks noChangeAspect="1"/>
          </p:cNvGraphicFramePr>
          <p:nvPr>
            <p:extLst>
              <p:ext uri="{D42A27DB-BD31-4B8C-83A1-F6EECF244321}">
                <p14:modId xmlns:p14="http://schemas.microsoft.com/office/powerpoint/2010/main" val="2508808095"/>
              </p:ext>
            </p:extLst>
          </p:nvPr>
        </p:nvGraphicFramePr>
        <p:xfrm>
          <a:off x="6909675" y="3297567"/>
          <a:ext cx="5282325" cy="3606347"/>
        </p:xfrm>
        <a:graphic>
          <a:graphicData uri="http://schemas.openxmlformats.org/presentationml/2006/ole">
            <mc:AlternateContent xmlns:mc="http://schemas.openxmlformats.org/markup-compatibility/2006">
              <mc:Choice xmlns:v="urn:schemas-microsoft-com:vml" Requires="v">
                <p:oleObj spid="_x0000_s2058" name="Bitmap Image" r:id="rId12" imgW="3362794" imgH="2295238" progId="Paint.Picture">
                  <p:embed/>
                </p:oleObj>
              </mc:Choice>
              <mc:Fallback>
                <p:oleObj name="Bitmap Image" r:id="rId12" imgW="3362794" imgH="2295238" progId="Paint.Picture">
                  <p:embed/>
                  <p:pic>
                    <p:nvPicPr>
                      <p:cNvPr id="0" name="Object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09675" y="3297567"/>
                        <a:ext cx="5282325" cy="3606347"/>
                      </a:xfrm>
                      <a:prstGeom prst="rect">
                        <a:avLst/>
                      </a:prstGeom>
                      <a:noFill/>
                    </p:spPr>
                  </p:pic>
                </p:oleObj>
              </mc:Fallback>
            </mc:AlternateContent>
          </a:graphicData>
        </a:graphic>
      </p:graphicFrame>
    </p:spTree>
    <p:extLst>
      <p:ext uri="{BB962C8B-B14F-4D97-AF65-F5344CB8AC3E}">
        <p14:creationId xmlns:p14="http://schemas.microsoft.com/office/powerpoint/2010/main" val="9682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02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CA1705-51C5-4F00-9957-99BD8B26D93B}"/>
              </a:ext>
            </a:extLst>
          </p:cNvPr>
          <p:cNvGraphicFramePr>
            <a:graphicFrameLocks noGrp="1"/>
          </p:cNvGraphicFramePr>
          <p:nvPr>
            <p:extLst>
              <p:ext uri="{D42A27DB-BD31-4B8C-83A1-F6EECF244321}">
                <p14:modId xmlns:p14="http://schemas.microsoft.com/office/powerpoint/2010/main" val="1902888254"/>
              </p:ext>
            </p:extLst>
          </p:nvPr>
        </p:nvGraphicFramePr>
        <p:xfrm>
          <a:off x="228600" y="914400"/>
          <a:ext cx="11963400" cy="5613400"/>
        </p:xfrm>
        <a:graphic>
          <a:graphicData uri="http://schemas.openxmlformats.org/drawingml/2006/table">
            <a:tbl>
              <a:tblPr firstRow="1" firstCol="1" bandRow="1">
                <a:tableStyleId>{5C22544A-7EE6-4342-B048-85BDC9FD1C3A}</a:tableStyleId>
              </a:tblPr>
              <a:tblGrid>
                <a:gridCol w="2990850">
                  <a:extLst>
                    <a:ext uri="{9D8B030D-6E8A-4147-A177-3AD203B41FA5}">
                      <a16:colId xmlns:a16="http://schemas.microsoft.com/office/drawing/2014/main" val="2021561868"/>
                    </a:ext>
                  </a:extLst>
                </a:gridCol>
                <a:gridCol w="2990850">
                  <a:extLst>
                    <a:ext uri="{9D8B030D-6E8A-4147-A177-3AD203B41FA5}">
                      <a16:colId xmlns:a16="http://schemas.microsoft.com/office/drawing/2014/main" val="1335779328"/>
                    </a:ext>
                  </a:extLst>
                </a:gridCol>
                <a:gridCol w="2990850">
                  <a:extLst>
                    <a:ext uri="{9D8B030D-6E8A-4147-A177-3AD203B41FA5}">
                      <a16:colId xmlns:a16="http://schemas.microsoft.com/office/drawing/2014/main" val="1403547042"/>
                    </a:ext>
                  </a:extLst>
                </a:gridCol>
                <a:gridCol w="2990850">
                  <a:extLst>
                    <a:ext uri="{9D8B030D-6E8A-4147-A177-3AD203B41FA5}">
                      <a16:colId xmlns:a16="http://schemas.microsoft.com/office/drawing/2014/main" val="891940225"/>
                    </a:ext>
                  </a:extLst>
                </a:gridCol>
              </a:tblGrid>
              <a:tr h="1905527">
                <a:tc>
                  <a:txBody>
                    <a:bodyPr/>
                    <a:lstStyle/>
                    <a:p>
                      <a:pPr>
                        <a:lnSpc>
                          <a:spcPct val="115000"/>
                        </a:lnSpc>
                        <a:spcAft>
                          <a:spcPts val="0"/>
                        </a:spcAft>
                      </a:pPr>
                      <a:r>
                        <a:rPr lang="en-US" sz="3200">
                          <a:effectLst/>
                        </a:rPr>
                        <a:t>Những bệnh thường gặp</a:t>
                      </a:r>
                      <a:endParaRPr lang="vi-VN"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3200">
                          <a:effectLst/>
                        </a:rPr>
                        <a:t>Biểu hiện bệnh</a:t>
                      </a:r>
                      <a:endParaRPr lang="vi-VN"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3200">
                          <a:effectLst/>
                        </a:rPr>
                        <a:t>Cách xâm nhập và lây truyền</a:t>
                      </a:r>
                      <a:endParaRPr lang="vi-VN"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3200" dirty="0" err="1">
                          <a:effectLst/>
                        </a:rPr>
                        <a:t>Biện</a:t>
                      </a:r>
                      <a:r>
                        <a:rPr lang="en-US" sz="3200" dirty="0">
                          <a:effectLst/>
                        </a:rPr>
                        <a:t> </a:t>
                      </a:r>
                      <a:r>
                        <a:rPr lang="en-US" sz="3200" dirty="0" err="1">
                          <a:effectLst/>
                        </a:rPr>
                        <a:t>pháp</a:t>
                      </a:r>
                      <a:r>
                        <a:rPr lang="en-US" sz="3200" dirty="0">
                          <a:effectLst/>
                        </a:rPr>
                        <a:t> </a:t>
                      </a:r>
                      <a:r>
                        <a:rPr lang="en-US" sz="3200" dirty="0" err="1">
                          <a:effectLst/>
                        </a:rPr>
                        <a:t>phòng</a:t>
                      </a:r>
                      <a:r>
                        <a:rPr lang="en-US" sz="3200" dirty="0">
                          <a:effectLst/>
                        </a:rPr>
                        <a:t>, </a:t>
                      </a:r>
                      <a:r>
                        <a:rPr lang="en-US" sz="3200" dirty="0" err="1">
                          <a:effectLst/>
                        </a:rPr>
                        <a:t>chống</a:t>
                      </a:r>
                      <a:endParaRPr lang="vi-VN" sz="3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55934853"/>
                  </a:ext>
                </a:extLst>
              </a:tr>
              <a:tr h="3707873">
                <a:tc>
                  <a:txBody>
                    <a:bodyPr/>
                    <a:lstStyle/>
                    <a:p>
                      <a:pPr>
                        <a:lnSpc>
                          <a:spcPct val="115000"/>
                        </a:lnSpc>
                        <a:spcAft>
                          <a:spcPts val="0"/>
                        </a:spcAft>
                      </a:pPr>
                      <a:r>
                        <a:rPr lang="en-US" sz="1300">
                          <a:effectLst/>
                        </a:rPr>
                        <a:t> </a:t>
                      </a:r>
                      <a:endParaRPr lang="vi-VN"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vi-VN"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vi-VN"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vi-VN"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64524716"/>
                  </a:ext>
                </a:extLst>
              </a:tr>
            </a:tbl>
          </a:graphicData>
        </a:graphic>
      </p:graphicFrame>
      <p:sp>
        <p:nvSpPr>
          <p:cNvPr id="3" name="TextBox 2">
            <a:extLst>
              <a:ext uri="{FF2B5EF4-FFF2-40B4-BE49-F238E27FC236}">
                <a16:creationId xmlns:a16="http://schemas.microsoft.com/office/drawing/2014/main" id="{53F9FD3F-E82E-41B7-9DA3-3A7302C345F3}"/>
              </a:ext>
            </a:extLst>
          </p:cNvPr>
          <p:cNvSpPr txBox="1"/>
          <p:nvPr/>
        </p:nvSpPr>
        <p:spPr>
          <a:xfrm>
            <a:off x="3302000" y="329625"/>
            <a:ext cx="4800600" cy="584775"/>
          </a:xfrm>
          <a:prstGeom prst="rect">
            <a:avLst/>
          </a:prstGeom>
          <a:noFill/>
        </p:spPr>
        <p:txBody>
          <a:bodyPr wrap="square" rtlCol="0">
            <a:spAutoFit/>
          </a:bodyPr>
          <a:lstStyle/>
          <a:p>
            <a:r>
              <a:rPr lang="en-US" sz="3200" b="1" dirty="0"/>
              <a:t>PHIẾU HỌC TẬP SỐ 1</a:t>
            </a:r>
            <a:endParaRPr lang="vi-VN" sz="3200" b="1" dirty="0"/>
          </a:p>
        </p:txBody>
      </p:sp>
    </p:spTree>
    <p:extLst>
      <p:ext uri="{BB962C8B-B14F-4D97-AF65-F5344CB8AC3E}">
        <p14:creationId xmlns:p14="http://schemas.microsoft.com/office/powerpoint/2010/main" val="944655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F9FD3F-E82E-41B7-9DA3-3A7302C345F3}"/>
              </a:ext>
            </a:extLst>
          </p:cNvPr>
          <p:cNvSpPr txBox="1"/>
          <p:nvPr/>
        </p:nvSpPr>
        <p:spPr>
          <a:xfrm>
            <a:off x="3302000" y="329625"/>
            <a:ext cx="5892800" cy="584775"/>
          </a:xfrm>
          <a:prstGeom prst="rect">
            <a:avLst/>
          </a:prstGeom>
          <a:noFill/>
        </p:spPr>
        <p:txBody>
          <a:bodyPr wrap="square" rtlCol="0">
            <a:spAutoFit/>
          </a:bodyPr>
          <a:lstStyle/>
          <a:p>
            <a:r>
              <a:rPr lang="en-US" sz="3200" b="1" dirty="0"/>
              <a:t>ĐÁP ÁN PHIẾU HỌC TẬP SỐ 1</a:t>
            </a:r>
            <a:endParaRPr lang="vi-VN" sz="3200" b="1" dirty="0"/>
          </a:p>
        </p:txBody>
      </p:sp>
      <p:graphicFrame>
        <p:nvGraphicFramePr>
          <p:cNvPr id="4" name="Table 3">
            <a:extLst>
              <a:ext uri="{FF2B5EF4-FFF2-40B4-BE49-F238E27FC236}">
                <a16:creationId xmlns:a16="http://schemas.microsoft.com/office/drawing/2014/main" id="{2298D288-9418-4EA9-A533-7B9E235FEB7F}"/>
              </a:ext>
            </a:extLst>
          </p:cNvPr>
          <p:cNvGraphicFramePr>
            <a:graphicFrameLocks noGrp="1"/>
          </p:cNvGraphicFramePr>
          <p:nvPr>
            <p:extLst>
              <p:ext uri="{D42A27DB-BD31-4B8C-83A1-F6EECF244321}">
                <p14:modId xmlns:p14="http://schemas.microsoft.com/office/powerpoint/2010/main" val="716132244"/>
              </p:ext>
            </p:extLst>
          </p:nvPr>
        </p:nvGraphicFramePr>
        <p:xfrm>
          <a:off x="0" y="1117600"/>
          <a:ext cx="11912600" cy="5229352"/>
        </p:xfrm>
        <a:graphic>
          <a:graphicData uri="http://schemas.openxmlformats.org/drawingml/2006/table">
            <a:tbl>
              <a:tblPr firstRow="1" firstCol="1" bandRow="1">
                <a:tableStyleId>{5C22544A-7EE6-4342-B048-85BDC9FD1C3A}</a:tableStyleId>
              </a:tblPr>
              <a:tblGrid>
                <a:gridCol w="2162913">
                  <a:extLst>
                    <a:ext uri="{9D8B030D-6E8A-4147-A177-3AD203B41FA5}">
                      <a16:colId xmlns:a16="http://schemas.microsoft.com/office/drawing/2014/main" val="569276104"/>
                    </a:ext>
                  </a:extLst>
                </a:gridCol>
                <a:gridCol w="2888559">
                  <a:extLst>
                    <a:ext uri="{9D8B030D-6E8A-4147-A177-3AD203B41FA5}">
                      <a16:colId xmlns:a16="http://schemas.microsoft.com/office/drawing/2014/main" val="1375002165"/>
                    </a:ext>
                  </a:extLst>
                </a:gridCol>
                <a:gridCol w="3796576">
                  <a:extLst>
                    <a:ext uri="{9D8B030D-6E8A-4147-A177-3AD203B41FA5}">
                      <a16:colId xmlns:a16="http://schemas.microsoft.com/office/drawing/2014/main" val="257066324"/>
                    </a:ext>
                  </a:extLst>
                </a:gridCol>
                <a:gridCol w="3064552">
                  <a:extLst>
                    <a:ext uri="{9D8B030D-6E8A-4147-A177-3AD203B41FA5}">
                      <a16:colId xmlns:a16="http://schemas.microsoft.com/office/drawing/2014/main" val="2926370670"/>
                    </a:ext>
                  </a:extLst>
                </a:gridCol>
              </a:tblGrid>
              <a:tr h="1730481">
                <a:tc>
                  <a:txBody>
                    <a:bodyPr/>
                    <a:lstStyle/>
                    <a:p>
                      <a:pPr>
                        <a:lnSpc>
                          <a:spcPct val="115000"/>
                        </a:lnSpc>
                        <a:spcAft>
                          <a:spcPts val="0"/>
                        </a:spcAft>
                      </a:pPr>
                      <a:r>
                        <a:rPr lang="en-US" sz="3200">
                          <a:effectLst/>
                        </a:rPr>
                        <a:t>Những bệnh thường gặp</a:t>
                      </a:r>
                      <a:endParaRPr lang="vi-VN"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3200">
                          <a:effectLst/>
                        </a:rPr>
                        <a:t>Biểu hiện bệnh</a:t>
                      </a:r>
                      <a:endParaRPr lang="vi-VN"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3200">
                          <a:effectLst/>
                        </a:rPr>
                        <a:t>Cách xâm nhập và lây truyền</a:t>
                      </a:r>
                      <a:endParaRPr lang="vi-VN"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3200">
                          <a:effectLst/>
                        </a:rPr>
                        <a:t>Biện pháp phòng, chống</a:t>
                      </a:r>
                      <a:endParaRPr lang="vi-VN"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30164894"/>
                  </a:ext>
                </a:extLst>
              </a:tr>
              <a:tr h="3498871">
                <a:tc>
                  <a:txBody>
                    <a:bodyPr/>
                    <a:lstStyle/>
                    <a:p>
                      <a:pPr>
                        <a:lnSpc>
                          <a:spcPct val="115000"/>
                        </a:lnSpc>
                        <a:spcAft>
                          <a:spcPts val="0"/>
                        </a:spcAft>
                      </a:pPr>
                      <a:r>
                        <a:rPr lang="en-US" sz="3200">
                          <a:effectLst/>
                        </a:rPr>
                        <a:t>Vàng lùn; lùn xoăn lá; lùn sọc đen trên lúa.</a:t>
                      </a:r>
                      <a:endParaRPr lang="vi-VN"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3200">
                          <a:effectLst/>
                        </a:rPr>
                        <a:t>Lá đốm vàng, sọc hay xoăn, héo, úa và rụng. Thân còi cọc,  bị lùn.</a:t>
                      </a:r>
                      <a:endParaRPr lang="vi-VN"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3200">
                          <a:effectLst/>
                        </a:rPr>
                        <a:t>- Xâm nhập: vết thương cơ học, chích hút của côn trùng.</a:t>
                      </a:r>
                      <a:endParaRPr lang="vi-VN" sz="3200">
                        <a:effectLst/>
                      </a:endParaRPr>
                    </a:p>
                    <a:p>
                      <a:pPr>
                        <a:lnSpc>
                          <a:spcPct val="115000"/>
                        </a:lnSpc>
                        <a:spcAft>
                          <a:spcPts val="0"/>
                        </a:spcAft>
                      </a:pPr>
                      <a:r>
                        <a:rPr lang="en-US" sz="3200">
                          <a:effectLst/>
                        </a:rPr>
                        <a:t>- Lây truyền: cầu sinh chất.</a:t>
                      </a:r>
                      <a:endParaRPr lang="vi-VN"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3200" dirty="0" err="1">
                          <a:effectLst/>
                        </a:rPr>
                        <a:t>Tạo</a:t>
                      </a:r>
                      <a:r>
                        <a:rPr lang="en-US" sz="3200" dirty="0">
                          <a:effectLst/>
                        </a:rPr>
                        <a:t> </a:t>
                      </a:r>
                      <a:r>
                        <a:rPr lang="en-US" sz="3200" dirty="0" err="1">
                          <a:effectLst/>
                        </a:rPr>
                        <a:t>giống</a:t>
                      </a:r>
                      <a:r>
                        <a:rPr lang="en-US" sz="3200" dirty="0">
                          <a:effectLst/>
                        </a:rPr>
                        <a:t> </a:t>
                      </a:r>
                      <a:r>
                        <a:rPr lang="en-US" sz="3200" dirty="0" err="1">
                          <a:effectLst/>
                        </a:rPr>
                        <a:t>sạch</a:t>
                      </a:r>
                      <a:r>
                        <a:rPr lang="en-US" sz="3200" dirty="0">
                          <a:effectLst/>
                        </a:rPr>
                        <a:t> </a:t>
                      </a:r>
                      <a:r>
                        <a:rPr lang="en-US" sz="3200" dirty="0" err="1">
                          <a:effectLst/>
                        </a:rPr>
                        <a:t>bệnh</a:t>
                      </a:r>
                      <a:r>
                        <a:rPr lang="en-US" sz="3200" dirty="0">
                          <a:effectLst/>
                        </a:rPr>
                        <a:t>, </a:t>
                      </a:r>
                      <a:r>
                        <a:rPr lang="en-US" sz="3200" dirty="0" err="1">
                          <a:effectLst/>
                        </a:rPr>
                        <a:t>tiêu</a:t>
                      </a:r>
                      <a:r>
                        <a:rPr lang="en-US" sz="3200" dirty="0">
                          <a:effectLst/>
                        </a:rPr>
                        <a:t> </a:t>
                      </a:r>
                      <a:r>
                        <a:rPr lang="en-US" sz="3200" dirty="0" err="1">
                          <a:effectLst/>
                        </a:rPr>
                        <a:t>diệt</a:t>
                      </a:r>
                      <a:r>
                        <a:rPr lang="en-US" sz="3200" dirty="0">
                          <a:effectLst/>
                        </a:rPr>
                        <a:t> </a:t>
                      </a:r>
                      <a:r>
                        <a:rPr lang="en-US" sz="3200" dirty="0" err="1">
                          <a:effectLst/>
                        </a:rPr>
                        <a:t>vật</a:t>
                      </a:r>
                      <a:r>
                        <a:rPr lang="en-US" sz="3200" dirty="0">
                          <a:effectLst/>
                        </a:rPr>
                        <a:t> </a:t>
                      </a:r>
                      <a:r>
                        <a:rPr lang="en-US" sz="3200" dirty="0" err="1">
                          <a:effectLst/>
                        </a:rPr>
                        <a:t>chủ</a:t>
                      </a:r>
                      <a:r>
                        <a:rPr lang="en-US" sz="3200" dirty="0">
                          <a:effectLst/>
                        </a:rPr>
                        <a:t> </a:t>
                      </a:r>
                      <a:r>
                        <a:rPr lang="en-US" sz="3200" dirty="0" err="1">
                          <a:effectLst/>
                        </a:rPr>
                        <a:t>trung</a:t>
                      </a:r>
                      <a:r>
                        <a:rPr lang="en-US" sz="3200" dirty="0">
                          <a:effectLst/>
                        </a:rPr>
                        <a:t> </a:t>
                      </a:r>
                      <a:r>
                        <a:rPr lang="en-US" sz="3200" dirty="0" err="1">
                          <a:effectLst/>
                        </a:rPr>
                        <a:t>gian</a:t>
                      </a:r>
                      <a:r>
                        <a:rPr lang="en-US" sz="3200" dirty="0">
                          <a:effectLst/>
                        </a:rPr>
                        <a:t> </a:t>
                      </a:r>
                      <a:r>
                        <a:rPr lang="en-US" sz="3200" dirty="0" err="1">
                          <a:effectLst/>
                        </a:rPr>
                        <a:t>gây</a:t>
                      </a:r>
                      <a:r>
                        <a:rPr lang="en-US" sz="3200" dirty="0">
                          <a:effectLst/>
                        </a:rPr>
                        <a:t> </a:t>
                      </a:r>
                      <a:r>
                        <a:rPr lang="en-US" sz="3200" dirty="0" err="1">
                          <a:effectLst/>
                        </a:rPr>
                        <a:t>bệnh</a:t>
                      </a:r>
                      <a:r>
                        <a:rPr lang="en-US" sz="3200" dirty="0">
                          <a:effectLst/>
                        </a:rPr>
                        <a:t>, </a:t>
                      </a:r>
                      <a:r>
                        <a:rPr lang="en-US" sz="3200" dirty="0" err="1">
                          <a:effectLst/>
                        </a:rPr>
                        <a:t>tạo</a:t>
                      </a:r>
                      <a:r>
                        <a:rPr lang="en-US" sz="3200" dirty="0">
                          <a:effectLst/>
                        </a:rPr>
                        <a:t> </a:t>
                      </a:r>
                      <a:r>
                        <a:rPr lang="en-US" sz="3200" dirty="0" err="1">
                          <a:effectLst/>
                        </a:rPr>
                        <a:t>giống</a:t>
                      </a:r>
                      <a:r>
                        <a:rPr lang="en-US" sz="3200" dirty="0">
                          <a:effectLst/>
                        </a:rPr>
                        <a:t> </a:t>
                      </a:r>
                      <a:r>
                        <a:rPr lang="en-US" sz="3200" dirty="0" err="1">
                          <a:effectLst/>
                        </a:rPr>
                        <a:t>cây</a:t>
                      </a:r>
                      <a:r>
                        <a:rPr lang="en-US" sz="3200" dirty="0">
                          <a:effectLst/>
                        </a:rPr>
                        <a:t> </a:t>
                      </a:r>
                      <a:r>
                        <a:rPr lang="en-US" sz="3200" dirty="0" err="1">
                          <a:effectLst/>
                        </a:rPr>
                        <a:t>kháng</a:t>
                      </a:r>
                      <a:r>
                        <a:rPr lang="en-US" sz="3200" dirty="0">
                          <a:effectLst/>
                        </a:rPr>
                        <a:t> virus.</a:t>
                      </a:r>
                      <a:endParaRPr lang="vi-VN" sz="3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09957658"/>
                  </a:ext>
                </a:extLst>
              </a:tr>
            </a:tbl>
          </a:graphicData>
        </a:graphic>
      </p:graphicFrame>
    </p:spTree>
    <p:extLst>
      <p:ext uri="{BB962C8B-B14F-4D97-AF65-F5344CB8AC3E}">
        <p14:creationId xmlns:p14="http://schemas.microsoft.com/office/powerpoint/2010/main" val="4255652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1185</Words>
  <Application>Microsoft Office PowerPoint</Application>
  <PresentationFormat>Widescreen</PresentationFormat>
  <Paragraphs>115</Paragraphs>
  <Slides>24</Slides>
  <Notes>0</Notes>
  <HiddenSlides>0</HiddenSlides>
  <MMClips>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4" baseType="lpstr">
      <vt:lpstr>.VnTeknicalH</vt:lpstr>
      <vt:lpstr>Arial</vt:lpstr>
      <vt:lpstr>Bay buom</vt:lpstr>
      <vt:lpstr>Calibri</vt:lpstr>
      <vt:lpstr>Calibri Light</vt:lpstr>
      <vt:lpstr>Times New Roman</vt:lpstr>
      <vt:lpstr>UTM Androgyne</vt:lpstr>
      <vt:lpstr>UVN Bay Buom</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TV_STEM</Manager>
  <Company>TV_STEM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TV_STEMTV_STEM</dc:title>
  <dc:subject>TV_STEM</dc:subject>
  <dc:creator>TV_STEM</dc:creator>
  <cp:keywords>TV_STEM</cp:keywords>
  <cp:lastModifiedBy>Nghiêm Xuân</cp:lastModifiedBy>
  <cp:revision>47</cp:revision>
  <dcterms:created xsi:type="dcterms:W3CDTF">2022-08-29T14:53:29Z</dcterms:created>
  <dcterms:modified xsi:type="dcterms:W3CDTF">2022-09-01T08:55:09Z</dcterms:modified>
  <cp:category>TV_STEM</cp:category>
</cp:coreProperties>
</file>