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20"/>
  </p:notesMasterIdLst>
  <p:sldIdLst>
    <p:sldId id="374" r:id="rId2"/>
    <p:sldId id="376" r:id="rId3"/>
    <p:sldId id="364" r:id="rId4"/>
    <p:sldId id="365" r:id="rId5"/>
    <p:sldId id="370" r:id="rId6"/>
    <p:sldId id="380" r:id="rId7"/>
    <p:sldId id="371" r:id="rId8"/>
    <p:sldId id="359" r:id="rId9"/>
    <p:sldId id="381" r:id="rId10"/>
    <p:sldId id="372" r:id="rId11"/>
    <p:sldId id="368" r:id="rId12"/>
    <p:sldId id="366" r:id="rId13"/>
    <p:sldId id="367" r:id="rId14"/>
    <p:sldId id="369" r:id="rId15"/>
    <p:sldId id="377" r:id="rId16"/>
    <p:sldId id="382" r:id="rId17"/>
    <p:sldId id="37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99"/>
    <a:srgbClr val="66A2D8"/>
    <a:srgbClr val="CC3300"/>
    <a:srgbClr val="0000CC"/>
    <a:srgbClr val="990000"/>
    <a:srgbClr val="F5A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574EC-2C4C-4C07-A020-0A78D93A1288}"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11AA2-5489-4A1B-B7A7-23AD57DD4D55}" type="slidenum">
              <a:rPr lang="en-US" smtClean="0"/>
              <a:t>‹#›</a:t>
            </a:fld>
            <a:endParaRPr lang="en-US"/>
          </a:p>
        </p:txBody>
      </p:sp>
    </p:spTree>
    <p:extLst>
      <p:ext uri="{BB962C8B-B14F-4D97-AF65-F5344CB8AC3E}">
        <p14:creationId xmlns:p14="http://schemas.microsoft.com/office/powerpoint/2010/main" val="370655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2896C4E-BE28-4ECE-A4D6-D346A9C98060}" type="slidenum">
              <a:rPr lang="en-US" altLang="en-US" sz="1200" smtClean="0"/>
              <a:pPr/>
              <a:t>12</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474E2D-9255-48E9-A6FF-F79DF236B0D8}" type="slidenum">
              <a:rPr lang="en-US" smtClean="0"/>
              <a:t>18</a:t>
            </a:fld>
            <a:endParaRPr lang="en-US"/>
          </a:p>
        </p:txBody>
      </p:sp>
    </p:spTree>
    <p:extLst>
      <p:ext uri="{BB962C8B-B14F-4D97-AF65-F5344CB8AC3E}">
        <p14:creationId xmlns:p14="http://schemas.microsoft.com/office/powerpoint/2010/main" val="249514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68652-DEE7-4DBD-A60D-E1E8EBB12A43}"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104035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8652-DEE7-4DBD-A60D-E1E8EBB12A43}"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159993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8652-DEE7-4DBD-A60D-E1E8EBB12A43}"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357721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87EC20AC-C571-4D8E-9D41-27C009B66441}" type="slidenum">
              <a:rPr lang="en-US" altLang="en-US"/>
              <a:pPr/>
              <a:t>‹#›</a:t>
            </a:fld>
            <a:endParaRPr lang="en-US" altLang="en-US"/>
          </a:p>
        </p:txBody>
      </p:sp>
    </p:spTree>
    <p:extLst>
      <p:ext uri="{BB962C8B-B14F-4D97-AF65-F5344CB8AC3E}">
        <p14:creationId xmlns:p14="http://schemas.microsoft.com/office/powerpoint/2010/main" val="108496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DBCB40-7A2A-4F07-BA78-7DE1E2014AD7}" type="slidenum">
              <a:rPr lang="en-US" altLang="en-US"/>
              <a:pPr>
                <a:defRPr/>
              </a:pPr>
              <a:t>‹#›</a:t>
            </a:fld>
            <a:endParaRPr lang="en-US" altLang="en-US"/>
          </a:p>
        </p:txBody>
      </p:sp>
    </p:spTree>
    <p:extLst>
      <p:ext uri="{BB962C8B-B14F-4D97-AF65-F5344CB8AC3E}">
        <p14:creationId xmlns:p14="http://schemas.microsoft.com/office/powerpoint/2010/main" val="418598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8652-DEE7-4DBD-A60D-E1E8EBB12A43}"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42122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368652-DEE7-4DBD-A60D-E1E8EBB12A43}"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180500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68652-DEE7-4DBD-A60D-E1E8EBB12A43}"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320044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68652-DEE7-4DBD-A60D-E1E8EBB12A43}"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309189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68652-DEE7-4DBD-A60D-E1E8EBB12A43}"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195064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68652-DEE7-4DBD-A60D-E1E8EBB12A43}"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24466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368652-DEE7-4DBD-A60D-E1E8EBB12A43}"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40682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368652-DEE7-4DBD-A60D-E1E8EBB12A43}"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DC6CF-143E-4B87-9D9E-E7E69D01EB31}" type="slidenum">
              <a:rPr lang="en-US" smtClean="0"/>
              <a:t>‹#›</a:t>
            </a:fld>
            <a:endParaRPr lang="en-US"/>
          </a:p>
        </p:txBody>
      </p:sp>
    </p:spTree>
    <p:extLst>
      <p:ext uri="{BB962C8B-B14F-4D97-AF65-F5344CB8AC3E}">
        <p14:creationId xmlns:p14="http://schemas.microsoft.com/office/powerpoint/2010/main" val="170383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68652-DEE7-4DBD-A60D-E1E8EBB12A43}" type="datetimeFigureOut">
              <a:rPr lang="en-US" smtClean="0"/>
              <a:t>11/30/2020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DC6CF-143E-4B87-9D9E-E7E69D01EB31}" type="slidenum">
              <a:rPr lang="en-US" smtClean="0"/>
              <a:t>‹#›</a:t>
            </a:fld>
            <a:endParaRPr lang="en-US"/>
          </a:p>
        </p:txBody>
      </p:sp>
    </p:spTree>
    <p:extLst>
      <p:ext uri="{BB962C8B-B14F-4D97-AF65-F5344CB8AC3E}">
        <p14:creationId xmlns:p14="http://schemas.microsoft.com/office/powerpoint/2010/main" val="3166132489"/>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1251283" y="1796715"/>
            <a:ext cx="10379243" cy="1938992"/>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                           LỚP 11A2 </a:t>
            </a:r>
          </a:p>
          <a:p>
            <a:r>
              <a:rPr lang="en-US" sz="4000" b="1" smtClean="0">
                <a:solidFill>
                  <a:srgbClr val="FF0000"/>
                </a:solidFill>
                <a:latin typeface="Times New Roman" pitchFamily="18" charset="0"/>
                <a:cs typeface="Times New Roman" pitchFamily="18" charset="0"/>
              </a:rPr>
              <a:t>             NỒNG NHIỆT ĐÓN CHÀO</a:t>
            </a:r>
          </a:p>
          <a:p>
            <a:r>
              <a:rPr lang="en-US" sz="4000" b="1" smtClean="0">
                <a:solidFill>
                  <a:srgbClr val="FF0000"/>
                </a:solidFill>
                <a:latin typeface="Times New Roman" pitchFamily="18" charset="0"/>
                <a:cs typeface="Times New Roman" pitchFamily="18" charset="0"/>
              </a:rPr>
              <a:t> QUÝ THẦY CÔ VỀ DỰ GIỜ, THĂM LỚP</a:t>
            </a:r>
            <a:endParaRPr lang="en-US" sz="4000" b="1">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7"/>
            <a:ext cx="2967790" cy="2143125"/>
          </a:xfrm>
          <a:prstGeom prst="rect">
            <a:avLst/>
          </a:prstGeom>
        </p:spPr>
      </p:pic>
      <p:sp>
        <p:nvSpPr>
          <p:cNvPr id="5" name="TextBox 4"/>
          <p:cNvSpPr txBox="1"/>
          <p:nvPr/>
        </p:nvSpPr>
        <p:spPr>
          <a:xfrm>
            <a:off x="2692643" y="4430764"/>
            <a:ext cx="7010400" cy="584775"/>
          </a:xfrm>
          <a:prstGeom prst="rect">
            <a:avLst/>
          </a:prstGeom>
          <a:noFill/>
        </p:spPr>
        <p:txBody>
          <a:bodyPr wrap="square" rtlCol="0">
            <a:spAutoFit/>
          </a:bodyPr>
          <a:lstStyle/>
          <a:p>
            <a:r>
              <a:rPr lang="en-US" sz="3200" b="1" dirty="0" err="1" smtClean="0">
                <a:solidFill>
                  <a:srgbClr val="00B0F0"/>
                </a:solidFill>
                <a:latin typeface="Times New Roman" pitchFamily="18" charset="0"/>
                <a:cs typeface="Times New Roman" pitchFamily="18" charset="0"/>
              </a:rPr>
              <a:t>Giáo</a:t>
            </a:r>
            <a:r>
              <a:rPr lang="en-US" sz="3200" b="1" dirty="0" smtClean="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viên</a:t>
            </a:r>
            <a:r>
              <a:rPr lang="en-US" sz="3200" b="1" dirty="0" smtClean="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hướng</a:t>
            </a:r>
            <a:r>
              <a:rPr lang="en-US" sz="3200" b="1" dirty="0" smtClean="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dẫn</a:t>
            </a:r>
            <a:r>
              <a:rPr lang="en-US" sz="3200" b="1" dirty="0" smtClean="0">
                <a:solidFill>
                  <a:srgbClr val="00B0F0"/>
                </a:solidFill>
                <a:latin typeface="Times New Roman" pitchFamily="18" charset="0"/>
                <a:cs typeface="Times New Roman" pitchFamily="18" charset="0"/>
              </a:rPr>
              <a:t>: Cao </a:t>
            </a:r>
            <a:r>
              <a:rPr lang="en-US" sz="3200" b="1" dirty="0" err="1" smtClean="0">
                <a:solidFill>
                  <a:srgbClr val="00B0F0"/>
                </a:solidFill>
                <a:latin typeface="Times New Roman" pitchFamily="18" charset="0"/>
                <a:cs typeface="Times New Roman" pitchFamily="18" charset="0"/>
              </a:rPr>
              <a:t>Văn</a:t>
            </a:r>
            <a:r>
              <a:rPr lang="en-US" sz="3200" b="1" dirty="0" smtClean="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Cẩn</a:t>
            </a:r>
            <a:endParaRPr lang="en-US" sz="3200" b="1" dirty="0">
              <a:solidFill>
                <a:srgbClr val="00B0F0"/>
              </a:solidFill>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89" y="-4537"/>
            <a:ext cx="2823410" cy="2102793"/>
          </a:xfrm>
          <a:prstGeom prst="rect">
            <a:avLst/>
          </a:prstGeom>
        </p:spPr>
      </p:pic>
    </p:spTree>
    <p:extLst>
      <p:ext uri="{BB962C8B-B14F-4D97-AF65-F5344CB8AC3E}">
        <p14:creationId xmlns:p14="http://schemas.microsoft.com/office/powerpoint/2010/main" val="3039182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3175"/>
            <a:ext cx="12192000" cy="300082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lnSpc>
                <a:spcPct val="90000"/>
              </a:lnSpc>
              <a:spcBef>
                <a:spcPct val="20000"/>
              </a:spcBef>
              <a:buClr>
                <a:schemeClr val="tx1"/>
              </a:buClr>
              <a:buSzPct val="75000"/>
              <a:buFont typeface="Wingdings" pitchFamily="2" charset="2"/>
              <a:buNone/>
              <a:defRPr/>
            </a:pPr>
            <a:r>
              <a:rPr lang="en-US" altLang="en-US" sz="3000" b="1">
                <a:solidFill>
                  <a:srgbClr val="00B0F0"/>
                </a:solidFill>
                <a:latin typeface="Times New Roman" pitchFamily="18" charset="0"/>
                <a:cs typeface="Times New Roman" pitchFamily="18" charset="0"/>
              </a:rPr>
              <a:t>“</a:t>
            </a:r>
            <a:r>
              <a:rPr lang="en-US" altLang="en-US" sz="3000" b="1" i="1">
                <a:solidFill>
                  <a:srgbClr val="00B0F0"/>
                </a:solidFill>
                <a:latin typeface="Times New Roman" pitchFamily="18" charset="0"/>
                <a:cs typeface="Times New Roman" pitchFamily="18" charset="0"/>
              </a:rPr>
              <a:t>Hết ngạc nhiên thì hắn </a:t>
            </a:r>
            <a:r>
              <a:rPr lang="en-US" altLang="en-US" sz="3000" b="1" i="1">
                <a:solidFill>
                  <a:srgbClr val="FF0000"/>
                </a:solidFill>
                <a:latin typeface="Times New Roman" pitchFamily="18" charset="0"/>
                <a:cs typeface="Times New Roman" pitchFamily="18" charset="0"/>
              </a:rPr>
              <a:t>thấy mắt mình hình như ươn ướt</a:t>
            </a:r>
            <a:r>
              <a:rPr lang="en-US" altLang="en-US" sz="3000" b="1" i="1">
                <a:solidFill>
                  <a:srgbClr val="00B0F0"/>
                </a:solidFill>
                <a:latin typeface="Times New Roman" pitchFamily="18" charset="0"/>
                <a:cs typeface="Times New Roman" pitchFamily="18" charset="0"/>
              </a:rPr>
              <a:t>. Bởi vì lần này là lần thứ nhất hắn được một người đàn bà cho…Hắn nhìn bát cháo bốc khói mà bâng khuâng… </a:t>
            </a:r>
            <a:r>
              <a:rPr lang="en-US" altLang="en-US" sz="3000" b="1" i="1" smtClean="0">
                <a:solidFill>
                  <a:srgbClr val="00B0F0"/>
                </a:solidFill>
                <a:latin typeface="Times New Roman" pitchFamily="18" charset="0"/>
                <a:cs typeface="Times New Roman" pitchFamily="18" charset="0"/>
              </a:rPr>
              <a:t>Hắn vừa vui, vừa buồn. Và một cái gì nữa như là ăn năn. Trời ơi. Cháo mới thơm làm sao! Hắn </a:t>
            </a:r>
            <a:r>
              <a:rPr lang="en-US" altLang="en-US" sz="3000" b="1" i="1">
                <a:solidFill>
                  <a:srgbClr val="00B0F0"/>
                </a:solidFill>
                <a:latin typeface="Times New Roman" pitchFamily="18" charset="0"/>
                <a:cs typeface="Times New Roman" pitchFamily="18" charset="0"/>
              </a:rPr>
              <a:t>húp một húp và nhận ra rằng: những người suốt đời không ăn cháo hành không biết rằng cháo hành ăn rất ngon. </a:t>
            </a:r>
            <a:r>
              <a:rPr lang="en-US" altLang="en-US" sz="3000" b="1" i="1">
                <a:solidFill>
                  <a:srgbClr val="FF0000"/>
                </a:solidFill>
                <a:latin typeface="Times New Roman" pitchFamily="18" charset="0"/>
                <a:cs typeface="Times New Roman" pitchFamily="18" charset="0"/>
              </a:rPr>
              <a:t>Nhưng tại sao mãi đến tận bây giờ  hắn mới nếm mùi vị cháo</a:t>
            </a:r>
            <a:r>
              <a:rPr lang="en-US" altLang="en-US" sz="3000" b="1" i="1" smtClean="0">
                <a:solidFill>
                  <a:srgbClr val="FF0000"/>
                </a:solidFill>
                <a:latin typeface="Times New Roman" pitchFamily="18" charset="0"/>
                <a:cs typeface="Times New Roman" pitchFamily="18" charset="0"/>
              </a:rPr>
              <a:t>? Hắn nhớ đến bà ba, cái con quỷ cái hay bắt hắn bóp chân…</a:t>
            </a:r>
            <a:r>
              <a:rPr lang="en-US" altLang="en-US" sz="3000" b="1" i="1" smtClean="0">
                <a:solidFill>
                  <a:srgbClr val="00B0F0"/>
                </a:solidFill>
                <a:latin typeface="Times New Roman" pitchFamily="18" charset="0"/>
                <a:cs typeface="Times New Roman" pitchFamily="18" charset="0"/>
              </a:rPr>
              <a:t>”</a:t>
            </a:r>
            <a:endParaRPr lang="en-US" altLang="en-US" sz="3000" b="1" i="1">
              <a:solidFill>
                <a:srgbClr val="00B0F0"/>
              </a:solidFill>
              <a:latin typeface="Times New Roman" pitchFamily="18" charset="0"/>
              <a:cs typeface="Times New Roman" pitchFamily="18" charset="0"/>
            </a:endParaRPr>
          </a:p>
        </p:txBody>
      </p:sp>
      <p:sp>
        <p:nvSpPr>
          <p:cNvPr id="3" name="TextBox 2"/>
          <p:cNvSpPr txBox="1"/>
          <p:nvPr/>
        </p:nvSpPr>
        <p:spPr>
          <a:xfrm>
            <a:off x="-1" y="3136516"/>
            <a:ext cx="12192001" cy="366254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900" b="1" i="1" smtClean="0">
                <a:solidFill>
                  <a:srgbClr val="00B0F0"/>
                </a:solidFill>
                <a:latin typeface="Times New Roman" pitchFamily="18" charset="0"/>
                <a:cs typeface="Times New Roman" pitchFamily="18" charset="0"/>
              </a:rPr>
              <a:t>“Trời ơi! </a:t>
            </a:r>
            <a:r>
              <a:rPr lang="en-US" sz="2900" b="1" i="1" smtClean="0">
                <a:solidFill>
                  <a:srgbClr val="FF0000"/>
                </a:solidFill>
                <a:latin typeface="Times New Roman" pitchFamily="18" charset="0"/>
                <a:cs typeface="Times New Roman" pitchFamily="18" charset="0"/>
              </a:rPr>
              <a:t>Hắn thèm lương thiện, hắn muốn làm hòa với mọi người biết bao!</a:t>
            </a:r>
            <a:r>
              <a:rPr lang="en-US" sz="2900" b="1" i="1" smtClean="0">
                <a:solidFill>
                  <a:srgbClr val="00B0F0"/>
                </a:solidFill>
                <a:latin typeface="Times New Roman" pitchFamily="18" charset="0"/>
                <a:cs typeface="Times New Roman" pitchFamily="18" charset="0"/>
              </a:rPr>
              <a:t> Thị Nở sẽ mở đường cho hắn. Thị có thể sống yên ổn với hắn thì sao người khác lại không thể được… Hắn băn khoăn nhìn thị Nở như thăm dò. Thị vẫn im lặng , cười tin cẩn. Hắn thấy tự nhiên nhẹ người. Hắn bảo thị:</a:t>
            </a:r>
          </a:p>
          <a:p>
            <a:pPr marL="342900" indent="-342900" algn="just">
              <a:buFontTx/>
              <a:buChar char="-"/>
            </a:pPr>
            <a:r>
              <a:rPr lang="en-US" sz="2900" b="1" i="1" smtClean="0">
                <a:solidFill>
                  <a:srgbClr val="FF0000"/>
                </a:solidFill>
                <a:latin typeface="Times New Roman" pitchFamily="18" charset="0"/>
                <a:cs typeface="Times New Roman" pitchFamily="18" charset="0"/>
              </a:rPr>
              <a:t>Giá cứ thế này mãi thì thích nhỉ?</a:t>
            </a:r>
          </a:p>
          <a:p>
            <a:pPr algn="just"/>
            <a:r>
              <a:rPr lang="en-US" sz="2900" b="1" i="1" smtClean="0">
                <a:solidFill>
                  <a:srgbClr val="00B0F0"/>
                </a:solidFill>
                <a:latin typeface="Times New Roman" pitchFamily="18" charset="0"/>
                <a:cs typeface="Times New Roman" pitchFamily="18" charset="0"/>
              </a:rPr>
              <a:t>… Bằng một cái giọng nói và một vẻ mặt rất phong tình theo ý hắn, hắn bảo thị:</a:t>
            </a:r>
          </a:p>
          <a:p>
            <a:pPr algn="just"/>
            <a:r>
              <a:rPr lang="en-US" sz="2900" b="1" i="1" smtClean="0">
                <a:solidFill>
                  <a:srgbClr val="FF0000"/>
                </a:solidFill>
                <a:latin typeface="Times New Roman" pitchFamily="18" charset="0"/>
                <a:cs typeface="Times New Roman" pitchFamily="18" charset="0"/>
              </a:rPr>
              <a:t>- Hay là mình sang đây ở với tớ một nhà cho vui”.</a:t>
            </a:r>
          </a:p>
        </p:txBody>
      </p:sp>
    </p:spTree>
    <p:extLst>
      <p:ext uri="{BB962C8B-B14F-4D97-AF65-F5344CB8AC3E}">
        <p14:creationId xmlns:p14="http://schemas.microsoft.com/office/powerpoint/2010/main" val="34701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
          <p:cNvSpPr>
            <a:spLocks noChangeArrowheads="1"/>
          </p:cNvSpPr>
          <p:nvPr/>
        </p:nvSpPr>
        <p:spPr bwMode="auto">
          <a:xfrm>
            <a:off x="5060952" y="423863"/>
            <a:ext cx="2863849" cy="2284412"/>
          </a:xfrm>
          <a:prstGeom prst="ellipse">
            <a:avLst/>
          </a:prstGeom>
          <a:solidFill>
            <a:srgbClr val="FFFF00"/>
          </a:solidFill>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spcBef>
                <a:spcPct val="50000"/>
              </a:spcBef>
              <a:defRPr/>
            </a:pP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Diễn</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biến</a:t>
            </a:r>
            <a:endPar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spcBef>
                <a:spcPct val="50000"/>
              </a:spcBef>
              <a:defRPr/>
            </a:pP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tâm</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lí</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Phèo</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spcBef>
                <a:spcPct val="50000"/>
              </a:spcBef>
              <a:defRPr/>
            </a:pP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cháo</a:t>
            </a:r>
            <a:r>
              <a:rPr lang="en-US"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b="1" dirty="0" err="1">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altLang="en-US" b="1" i="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13"/>
          <p:cNvSpPr>
            <a:spLocks noChangeArrowheads="1"/>
          </p:cNvSpPr>
          <p:nvPr/>
        </p:nvSpPr>
        <p:spPr bwMode="auto">
          <a:xfrm>
            <a:off x="8401052" y="1111250"/>
            <a:ext cx="1248833" cy="903288"/>
          </a:xfrm>
          <a:prstGeom prst="rect">
            <a:avLst/>
          </a:prstGeom>
          <a:solidFill>
            <a:srgbClr val="FFFF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FF0000"/>
                </a:solidFill>
                <a:latin typeface="Times New Roman" pitchFamily="18" charset="0"/>
                <a:cs typeface="Times New Roman" pitchFamily="18" charset="0"/>
              </a:rPr>
              <a:t>Cảm xúc</a:t>
            </a:r>
          </a:p>
        </p:txBody>
      </p:sp>
      <p:sp>
        <p:nvSpPr>
          <p:cNvPr id="10" name="Rectangle 13"/>
          <p:cNvSpPr>
            <a:spLocks noChangeArrowheads="1"/>
          </p:cNvSpPr>
          <p:nvPr/>
        </p:nvSpPr>
        <p:spPr bwMode="auto">
          <a:xfrm>
            <a:off x="10058400" y="1588"/>
            <a:ext cx="2133600" cy="842962"/>
          </a:xfrm>
          <a:prstGeom prst="rect">
            <a:avLst/>
          </a:prstGeom>
          <a:solidFill>
            <a:srgbClr val="FFFF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FF0000"/>
                </a:solidFill>
                <a:latin typeface="Times New Roman" pitchFamily="18" charset="0"/>
                <a:cs typeface="Times New Roman" pitchFamily="18" charset="0"/>
              </a:rPr>
              <a:t>Ngạc nhiên, </a:t>
            </a:r>
          </a:p>
          <a:p>
            <a:pPr algn="ctr"/>
            <a:r>
              <a:rPr lang="en-US" altLang="en-US" b="1">
                <a:solidFill>
                  <a:srgbClr val="FF0000"/>
                </a:solidFill>
                <a:latin typeface="Times New Roman" pitchFamily="18" charset="0"/>
                <a:cs typeface="Times New Roman" pitchFamily="18" charset="0"/>
              </a:rPr>
              <a:t>xúc động</a:t>
            </a:r>
          </a:p>
          <a:p>
            <a:pPr algn="ctr"/>
            <a:endParaRPr lang="en-US" altLang="en-US" b="1">
              <a:solidFill>
                <a:srgbClr val="FF0000"/>
              </a:solidFill>
              <a:latin typeface="Times New Roman" pitchFamily="18" charset="0"/>
              <a:cs typeface="Times New Roman" pitchFamily="18" charset="0"/>
            </a:endParaRPr>
          </a:p>
        </p:txBody>
      </p:sp>
      <p:sp>
        <p:nvSpPr>
          <p:cNvPr id="13" name="Rectangle 13"/>
          <p:cNvSpPr>
            <a:spLocks noChangeArrowheads="1"/>
          </p:cNvSpPr>
          <p:nvPr/>
        </p:nvSpPr>
        <p:spPr bwMode="auto">
          <a:xfrm>
            <a:off x="10075333" y="2374900"/>
            <a:ext cx="2133600" cy="901700"/>
          </a:xfrm>
          <a:prstGeom prst="rect">
            <a:avLst/>
          </a:prstGeom>
          <a:solidFill>
            <a:srgbClr val="FFFF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FF0000"/>
                </a:solidFill>
                <a:latin typeface="Times New Roman" pitchFamily="18" charset="0"/>
                <a:cs typeface="Times New Roman" pitchFamily="18" charset="0"/>
              </a:rPr>
              <a:t>Cảm nhận </a:t>
            </a:r>
          </a:p>
          <a:p>
            <a:pPr algn="ctr"/>
            <a:r>
              <a:rPr lang="en-US" altLang="en-US" b="1">
                <a:solidFill>
                  <a:srgbClr val="FF0000"/>
                </a:solidFill>
                <a:latin typeface="Times New Roman" pitchFamily="18" charset="0"/>
                <a:cs typeface="Times New Roman" pitchFamily="18" charset="0"/>
              </a:rPr>
              <a:t>hương vị </a:t>
            </a:r>
          </a:p>
          <a:p>
            <a:pPr algn="ctr"/>
            <a:r>
              <a:rPr lang="en-US" altLang="en-US" b="1">
                <a:solidFill>
                  <a:srgbClr val="FF0000"/>
                </a:solidFill>
                <a:latin typeface="Times New Roman" pitchFamily="18" charset="0"/>
                <a:cs typeface="Times New Roman" pitchFamily="18" charset="0"/>
              </a:rPr>
              <a:t>cháo…</a:t>
            </a:r>
          </a:p>
        </p:txBody>
      </p:sp>
      <p:sp>
        <p:nvSpPr>
          <p:cNvPr id="14" name="Rectangle 7"/>
          <p:cNvSpPr>
            <a:spLocks noChangeArrowheads="1"/>
          </p:cNvSpPr>
          <p:nvPr/>
        </p:nvSpPr>
        <p:spPr bwMode="auto">
          <a:xfrm>
            <a:off x="0" y="1588"/>
            <a:ext cx="2641600" cy="79375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spcBef>
                <a:spcPct val="50000"/>
              </a:spcBef>
            </a:pPr>
            <a:r>
              <a:rPr lang="en-US" altLang="en-US" sz="2500" b="1" dirty="0" err="1">
                <a:solidFill>
                  <a:schemeClr val="tx1"/>
                </a:solidFill>
                <a:latin typeface="Times New Roman" pitchFamily="18" charset="0"/>
                <a:cs typeface="Times New Roman" pitchFamily="18" charset="0"/>
              </a:rPr>
              <a:t>Ăn</a:t>
            </a:r>
            <a:r>
              <a:rPr lang="en-US" altLang="en-US" sz="2500" b="1" dirty="0">
                <a:solidFill>
                  <a:schemeClr val="tx1"/>
                </a:solidFill>
                <a:latin typeface="Times New Roman" pitchFamily="18" charset="0"/>
                <a:cs typeface="Times New Roman" pitchFamily="18" charset="0"/>
              </a:rPr>
              <a:t> </a:t>
            </a:r>
            <a:r>
              <a:rPr lang="en-US" altLang="en-US" sz="2500" b="1" dirty="0" err="1">
                <a:solidFill>
                  <a:schemeClr val="tx1"/>
                </a:solidFill>
                <a:latin typeface="Times New Roman" pitchFamily="18" charset="0"/>
                <a:cs typeface="Times New Roman" pitchFamily="18" charset="0"/>
              </a:rPr>
              <a:t>năn</a:t>
            </a:r>
            <a:endParaRPr lang="en-US" altLang="en-US" sz="2500" b="1" dirty="0">
              <a:solidFill>
                <a:schemeClr val="tx1"/>
              </a:solidFill>
              <a:latin typeface="Times New Roman" pitchFamily="18" charset="0"/>
              <a:cs typeface="Times New Roman" pitchFamily="18" charset="0"/>
            </a:endParaRPr>
          </a:p>
        </p:txBody>
      </p:sp>
      <p:sp>
        <p:nvSpPr>
          <p:cNvPr id="16" name="Rectangle 7"/>
          <p:cNvSpPr>
            <a:spLocks noChangeArrowheads="1"/>
          </p:cNvSpPr>
          <p:nvPr/>
        </p:nvSpPr>
        <p:spPr bwMode="auto">
          <a:xfrm>
            <a:off x="0" y="2374900"/>
            <a:ext cx="2641600" cy="90170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r>
              <a:rPr lang="en-US" altLang="en-US" sz="2500" b="1" dirty="0" err="1">
                <a:solidFill>
                  <a:schemeClr val="tx1"/>
                </a:solidFill>
                <a:latin typeface="Times New Roman" pitchFamily="18" charset="0"/>
                <a:cs typeface="Times New Roman" pitchFamily="18" charset="0"/>
              </a:rPr>
              <a:t>Nhớ</a:t>
            </a:r>
            <a:r>
              <a:rPr lang="en-US" altLang="en-US" sz="2500" b="1" dirty="0">
                <a:solidFill>
                  <a:schemeClr val="tx1"/>
                </a:solidFill>
                <a:latin typeface="Times New Roman" pitchFamily="18" charset="0"/>
                <a:cs typeface="Times New Roman" pitchFamily="18" charset="0"/>
              </a:rPr>
              <a:t> </a:t>
            </a:r>
            <a:r>
              <a:rPr lang="en-US" altLang="en-US" sz="2500" b="1" dirty="0" err="1">
                <a:solidFill>
                  <a:schemeClr val="tx1"/>
                </a:solidFill>
                <a:latin typeface="Times New Roman" pitchFamily="18" charset="0"/>
                <a:cs typeface="Times New Roman" pitchFamily="18" charset="0"/>
              </a:rPr>
              <a:t>đến</a:t>
            </a:r>
            <a:endParaRPr lang="en-US" altLang="en-US" sz="2500" b="1" dirty="0">
              <a:solidFill>
                <a:schemeClr val="tx1"/>
              </a:solidFill>
              <a:latin typeface="Times New Roman" pitchFamily="18" charset="0"/>
              <a:cs typeface="Times New Roman" pitchFamily="18" charset="0"/>
            </a:endParaRPr>
          </a:p>
          <a:p>
            <a:pPr algn="ctr"/>
            <a:r>
              <a:rPr lang="en-US" altLang="en-US" sz="2500" b="1" dirty="0">
                <a:solidFill>
                  <a:schemeClr val="tx1"/>
                </a:solidFill>
                <a:latin typeface="Times New Roman" pitchFamily="18" charset="0"/>
                <a:cs typeface="Times New Roman" pitchFamily="18" charset="0"/>
              </a:rPr>
              <a:t> “</a:t>
            </a:r>
            <a:r>
              <a:rPr lang="en-US" altLang="en-US" sz="2500" b="1" dirty="0" err="1">
                <a:solidFill>
                  <a:schemeClr val="tx1"/>
                </a:solidFill>
                <a:latin typeface="Times New Roman" pitchFamily="18" charset="0"/>
                <a:cs typeface="Times New Roman" pitchFamily="18" charset="0"/>
              </a:rPr>
              <a:t>bà</a:t>
            </a:r>
            <a:r>
              <a:rPr lang="en-US" altLang="en-US" sz="2500" b="1" dirty="0">
                <a:solidFill>
                  <a:schemeClr val="tx1"/>
                </a:solidFill>
                <a:latin typeface="Times New Roman" pitchFamily="18" charset="0"/>
                <a:cs typeface="Times New Roman" pitchFamily="18" charset="0"/>
              </a:rPr>
              <a:t> </a:t>
            </a:r>
            <a:r>
              <a:rPr lang="en-US" altLang="en-US" sz="2500" b="1" dirty="0" err="1">
                <a:solidFill>
                  <a:schemeClr val="tx1"/>
                </a:solidFill>
                <a:latin typeface="Times New Roman" pitchFamily="18" charset="0"/>
                <a:cs typeface="Times New Roman" pitchFamily="18" charset="0"/>
              </a:rPr>
              <a:t>ba</a:t>
            </a:r>
            <a:r>
              <a:rPr lang="en-US" altLang="en-US" sz="2500" b="1" dirty="0">
                <a:solidFill>
                  <a:schemeClr val="tx1"/>
                </a:solidFill>
                <a:latin typeface="Times New Roman" pitchFamily="18" charset="0"/>
                <a:cs typeface="Times New Roman" pitchFamily="18" charset="0"/>
              </a:rPr>
              <a:t>”</a:t>
            </a:r>
          </a:p>
        </p:txBody>
      </p:sp>
      <p:sp>
        <p:nvSpPr>
          <p:cNvPr id="17" name="Rectangle 7"/>
          <p:cNvSpPr>
            <a:spLocks noChangeArrowheads="1"/>
          </p:cNvSpPr>
          <p:nvPr/>
        </p:nvSpPr>
        <p:spPr bwMode="auto">
          <a:xfrm>
            <a:off x="3215218" y="1111250"/>
            <a:ext cx="1407583" cy="903288"/>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spcBef>
                <a:spcPct val="50000"/>
              </a:spcBef>
            </a:pPr>
            <a:r>
              <a:rPr lang="en-US" altLang="en-US" b="1" dirty="0" err="1">
                <a:solidFill>
                  <a:schemeClr val="tx1"/>
                </a:solidFill>
                <a:latin typeface="Times New Roman" pitchFamily="18" charset="0"/>
                <a:cs typeface="Times New Roman" pitchFamily="18" charset="0"/>
              </a:rPr>
              <a:t>Suy</a:t>
            </a:r>
            <a:r>
              <a:rPr lang="en-US" altLang="en-US" b="1" dirty="0">
                <a:solidFill>
                  <a:schemeClr val="tx1"/>
                </a:solidFill>
                <a:latin typeface="Times New Roman" pitchFamily="18" charset="0"/>
                <a:cs typeface="Times New Roman" pitchFamily="18" charset="0"/>
              </a:rPr>
              <a:t> </a:t>
            </a:r>
            <a:r>
              <a:rPr lang="en-US" altLang="en-US" b="1" dirty="0" err="1">
                <a:solidFill>
                  <a:schemeClr val="tx1"/>
                </a:solidFill>
                <a:latin typeface="Times New Roman" pitchFamily="18" charset="0"/>
                <a:cs typeface="Times New Roman" pitchFamily="18" charset="0"/>
              </a:rPr>
              <a:t>nghĩ</a:t>
            </a:r>
            <a:endParaRPr lang="en-US" altLang="en-US" b="1" dirty="0">
              <a:solidFill>
                <a:schemeClr val="tx1"/>
              </a:solidFill>
              <a:latin typeface="Times New Roman" pitchFamily="18" charset="0"/>
              <a:cs typeface="Times New Roman" pitchFamily="18" charset="0"/>
            </a:endParaRPr>
          </a:p>
        </p:txBody>
      </p:sp>
      <p:sp>
        <p:nvSpPr>
          <p:cNvPr id="18" name="Rectangle 6"/>
          <p:cNvSpPr>
            <a:spLocks noChangeArrowheads="1"/>
          </p:cNvSpPr>
          <p:nvPr/>
        </p:nvSpPr>
        <p:spPr bwMode="auto">
          <a:xfrm>
            <a:off x="3158067" y="4518026"/>
            <a:ext cx="1524000" cy="1338263"/>
          </a:xfrm>
          <a:prstGeom prst="rect">
            <a:avLst/>
          </a:prstGeom>
          <a:gradFill rotWithShape="1">
            <a:gsLst>
              <a:gs pos="0">
                <a:srgbClr val="00FF00"/>
              </a:gs>
              <a:gs pos="50000">
                <a:srgbClr val="F3FEDA"/>
              </a:gs>
              <a:gs pos="100000">
                <a:srgbClr val="00FF00"/>
              </a:gs>
            </a:gsLst>
            <a:lin ang="5400000" scaled="1"/>
          </a:gra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altLang="en-US" sz="2500" b="1">
                <a:solidFill>
                  <a:schemeClr val="tx2"/>
                </a:solidFill>
                <a:latin typeface="Times New Roman" pitchFamily="18" charset="0"/>
                <a:cs typeface="Times New Roman" pitchFamily="18" charset="0"/>
              </a:rPr>
              <a:t>Muốn làm hòa</a:t>
            </a:r>
          </a:p>
        </p:txBody>
      </p:sp>
      <p:sp>
        <p:nvSpPr>
          <p:cNvPr id="19" name="Rectangle 6"/>
          <p:cNvSpPr>
            <a:spLocks noChangeArrowheads="1"/>
          </p:cNvSpPr>
          <p:nvPr/>
        </p:nvSpPr>
        <p:spPr bwMode="auto">
          <a:xfrm>
            <a:off x="5676900" y="4518025"/>
            <a:ext cx="1524000" cy="1384300"/>
          </a:xfrm>
          <a:prstGeom prst="rect">
            <a:avLst/>
          </a:prstGeom>
          <a:gradFill rotWithShape="1">
            <a:gsLst>
              <a:gs pos="0">
                <a:srgbClr val="00FF00"/>
              </a:gs>
              <a:gs pos="50000">
                <a:srgbClr val="F3FEDA"/>
              </a:gs>
              <a:gs pos="100000">
                <a:srgbClr val="00FF00"/>
              </a:gs>
            </a:gsLst>
            <a:lin ang="5400000" scaled="1"/>
          </a:gra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altLang="en-US" sz="2500" b="1">
                <a:solidFill>
                  <a:schemeClr val="tx2"/>
                </a:solidFill>
                <a:latin typeface="Times New Roman" pitchFamily="18" charset="0"/>
                <a:cs typeface="Times New Roman" pitchFamily="18" charset="0"/>
              </a:rPr>
              <a:t>Thèm lương thiện</a:t>
            </a:r>
          </a:p>
        </p:txBody>
      </p:sp>
      <p:sp>
        <p:nvSpPr>
          <p:cNvPr id="21" name="Rectangle 6"/>
          <p:cNvSpPr>
            <a:spLocks noChangeArrowheads="1"/>
          </p:cNvSpPr>
          <p:nvPr/>
        </p:nvSpPr>
        <p:spPr bwMode="auto">
          <a:xfrm>
            <a:off x="8299452" y="4518025"/>
            <a:ext cx="1452033" cy="1416050"/>
          </a:xfrm>
          <a:prstGeom prst="rect">
            <a:avLst/>
          </a:prstGeom>
          <a:gradFill rotWithShape="1">
            <a:gsLst>
              <a:gs pos="0">
                <a:srgbClr val="00FF00"/>
              </a:gs>
              <a:gs pos="50000">
                <a:srgbClr val="F3FEDA"/>
              </a:gs>
              <a:gs pos="100000">
                <a:srgbClr val="00FF00"/>
              </a:gs>
            </a:gsLst>
            <a:lin ang="5400000" scaled="1"/>
          </a:gra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altLang="en-US" sz="2500" b="1">
                <a:solidFill>
                  <a:schemeClr val="tx2"/>
                </a:solidFill>
                <a:latin typeface="Times New Roman" pitchFamily="18" charset="0"/>
                <a:cs typeface="Times New Roman" pitchFamily="18" charset="0"/>
              </a:rPr>
              <a:t>Tỏ tình với thị</a:t>
            </a:r>
          </a:p>
        </p:txBody>
      </p:sp>
      <p:sp>
        <p:nvSpPr>
          <p:cNvPr id="22" name="Rectangle 6"/>
          <p:cNvSpPr>
            <a:spLocks noChangeArrowheads="1"/>
          </p:cNvSpPr>
          <p:nvPr/>
        </p:nvSpPr>
        <p:spPr bwMode="auto">
          <a:xfrm>
            <a:off x="5355166" y="3136900"/>
            <a:ext cx="2167467" cy="1062038"/>
          </a:xfrm>
          <a:prstGeom prst="rect">
            <a:avLst/>
          </a:prstGeom>
          <a:gradFill rotWithShape="1">
            <a:gsLst>
              <a:gs pos="0">
                <a:srgbClr val="00FF00"/>
              </a:gs>
              <a:gs pos="50000">
                <a:srgbClr val="F3FEDA"/>
              </a:gs>
              <a:gs pos="100000">
                <a:srgbClr val="00FF00"/>
              </a:gs>
            </a:gsLst>
            <a:lin ang="5400000" scaled="1"/>
          </a:gra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US" altLang="en-US" sz="2500" b="1">
                <a:solidFill>
                  <a:schemeClr val="tx2"/>
                </a:solidFill>
                <a:latin typeface="Times New Roman" pitchFamily="18" charset="0"/>
                <a:cs typeface="Times New Roman" pitchFamily="18" charset="0"/>
              </a:rPr>
              <a:t>Khát khao</a:t>
            </a:r>
          </a:p>
        </p:txBody>
      </p:sp>
      <p:sp>
        <p:nvSpPr>
          <p:cNvPr id="23" name="Right Arrow 22"/>
          <p:cNvSpPr/>
          <p:nvPr/>
        </p:nvSpPr>
        <p:spPr>
          <a:xfrm>
            <a:off x="8022167" y="1381126"/>
            <a:ext cx="33020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Left Arrow 25"/>
          <p:cNvSpPr/>
          <p:nvPr/>
        </p:nvSpPr>
        <p:spPr>
          <a:xfrm>
            <a:off x="4622801" y="1371601"/>
            <a:ext cx="378884" cy="3841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6290734" y="2728914"/>
            <a:ext cx="361951" cy="350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Arrow Connector 28"/>
          <p:cNvCxnSpPr>
            <a:stCxn id="8" idx="3"/>
            <a:endCxn id="10" idx="1"/>
          </p:cNvCxnSpPr>
          <p:nvPr/>
        </p:nvCxnSpPr>
        <p:spPr>
          <a:xfrm flipV="1">
            <a:off x="9649885" y="423864"/>
            <a:ext cx="408516" cy="11398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3"/>
            <a:endCxn id="13" idx="1"/>
          </p:cNvCxnSpPr>
          <p:nvPr/>
        </p:nvCxnSpPr>
        <p:spPr>
          <a:xfrm>
            <a:off x="9649885" y="1563688"/>
            <a:ext cx="425449" cy="1262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7" idx="1"/>
            <a:endCxn id="16" idx="3"/>
          </p:cNvCxnSpPr>
          <p:nvPr/>
        </p:nvCxnSpPr>
        <p:spPr>
          <a:xfrm flipH="1">
            <a:off x="2641601" y="1563688"/>
            <a:ext cx="573617" cy="1262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3823854" y="5998370"/>
            <a:ext cx="4775200" cy="769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200" b="1" dirty="0">
                <a:solidFill>
                  <a:srgbClr val="00B0F0"/>
                </a:solidFill>
                <a:latin typeface="Times New Roman" panose="02020603050405020304" pitchFamily="18" charset="0"/>
                <a:cs typeface="Times New Roman" panose="02020603050405020304" pitchFamily="18" charset="0"/>
                <a:sym typeface="Wingdings" pitchFamily="2" charset="2"/>
              </a:rPr>
              <a:t></a:t>
            </a:r>
            <a:r>
              <a:rPr lang="en-US" sz="3200" b="1" dirty="0">
                <a:solidFill>
                  <a:srgbClr val="00B0F0"/>
                </a:solidFill>
                <a:latin typeface="Times New Roman" panose="02020603050405020304" pitchFamily="18" charset="0"/>
                <a:cs typeface="Times New Roman" panose="02020603050405020304" pitchFamily="18" charset="0"/>
              </a:rPr>
              <a:t>  </a:t>
            </a:r>
            <a:r>
              <a:rPr lang="en-US" sz="3200" b="1" dirty="0" err="1" smtClean="0">
                <a:solidFill>
                  <a:srgbClr val="00B0F0"/>
                </a:solidFill>
                <a:latin typeface="Times New Roman" panose="02020603050405020304" pitchFamily="18" charset="0"/>
                <a:cs typeface="Times New Roman" panose="02020603050405020304" pitchFamily="18" charset="0"/>
              </a:rPr>
              <a:t>Sự</a:t>
            </a:r>
            <a:r>
              <a:rPr lang="en-US" sz="3200" b="1" dirty="0" smtClean="0">
                <a:solidFill>
                  <a:srgbClr val="00B0F0"/>
                </a:solidFill>
                <a:latin typeface="Times New Roman" panose="02020603050405020304" pitchFamily="18" charset="0"/>
                <a:cs typeface="Times New Roman" panose="02020603050405020304" pitchFamily="18" charset="0"/>
              </a:rPr>
              <a:t> </a:t>
            </a:r>
            <a:r>
              <a:rPr lang="en-US" sz="3200" b="1" dirty="0" err="1" smtClean="0">
                <a:solidFill>
                  <a:srgbClr val="00B0F0"/>
                </a:solidFill>
                <a:latin typeface="Times New Roman" panose="02020603050405020304" pitchFamily="18" charset="0"/>
                <a:cs typeface="Times New Roman" panose="02020603050405020304" pitchFamily="18" charset="0"/>
              </a:rPr>
              <a:t>hồi</a:t>
            </a:r>
            <a:r>
              <a:rPr lang="en-US" sz="3200" b="1" dirty="0" smtClean="0">
                <a:solidFill>
                  <a:srgbClr val="00B0F0"/>
                </a:solidFill>
                <a:latin typeface="Times New Roman" panose="02020603050405020304" pitchFamily="18" charset="0"/>
                <a:cs typeface="Times New Roman" panose="02020603050405020304" pitchFamily="18" charset="0"/>
              </a:rPr>
              <a:t> </a:t>
            </a:r>
            <a:r>
              <a:rPr lang="en-US" sz="3200" b="1" dirty="0" err="1" smtClean="0">
                <a:solidFill>
                  <a:srgbClr val="00B0F0"/>
                </a:solidFill>
                <a:latin typeface="Times New Roman" panose="02020603050405020304" pitchFamily="18" charset="0"/>
                <a:cs typeface="Times New Roman" panose="02020603050405020304" pitchFamily="18" charset="0"/>
              </a:rPr>
              <a:t>sinh</a:t>
            </a:r>
            <a:r>
              <a:rPr lang="en-US" sz="3200" b="1" dirty="0" smtClean="0">
                <a:solidFill>
                  <a:srgbClr val="00B0F0"/>
                </a:solidFill>
                <a:latin typeface="Times New Roman" panose="02020603050405020304" pitchFamily="18" charset="0"/>
                <a:cs typeface="Times New Roman" panose="02020603050405020304" pitchFamily="18" charset="0"/>
              </a:rPr>
              <a:t> </a:t>
            </a:r>
            <a:r>
              <a:rPr lang="en-US" sz="3200" b="1" dirty="0" err="1" smtClean="0">
                <a:solidFill>
                  <a:srgbClr val="00B0F0"/>
                </a:solidFill>
                <a:latin typeface="Times New Roman" panose="02020603050405020304" pitchFamily="18" charset="0"/>
                <a:cs typeface="Times New Roman" panose="02020603050405020304" pitchFamily="18" charset="0"/>
              </a:rPr>
              <a:t>kì</a:t>
            </a:r>
            <a:r>
              <a:rPr lang="en-US" sz="3200" b="1" dirty="0" smtClean="0">
                <a:solidFill>
                  <a:srgbClr val="00B0F0"/>
                </a:solidFill>
                <a:latin typeface="Times New Roman" panose="02020603050405020304" pitchFamily="18" charset="0"/>
                <a:cs typeface="Times New Roman" panose="02020603050405020304" pitchFamily="18" charset="0"/>
              </a:rPr>
              <a:t> </a:t>
            </a:r>
            <a:r>
              <a:rPr lang="en-US" sz="3200" b="1" dirty="0" err="1" smtClean="0">
                <a:solidFill>
                  <a:srgbClr val="00B0F0"/>
                </a:solidFill>
                <a:latin typeface="Times New Roman" panose="02020603050405020304" pitchFamily="18" charset="0"/>
                <a:cs typeface="Times New Roman" panose="02020603050405020304" pitchFamily="18" charset="0"/>
              </a:rPr>
              <a:t>diệu</a:t>
            </a:r>
            <a:r>
              <a:rPr lang="en-US" sz="3200" b="1" dirty="0" smtClean="0">
                <a:solidFill>
                  <a:srgbClr val="00B0F0"/>
                </a:solidFill>
                <a:latin typeface="Times New Roman" panose="02020603050405020304" pitchFamily="18" charset="0"/>
                <a:cs typeface="Times New Roman" panose="02020603050405020304" pitchFamily="18" charset="0"/>
              </a:rPr>
              <a:t> </a:t>
            </a:r>
            <a:endParaRPr lang="en-US" sz="3200" b="1" dirty="0">
              <a:solidFill>
                <a:srgbClr val="00B0F0"/>
              </a:solidFill>
              <a:latin typeface="Times New Roman" panose="02020603050405020304" pitchFamily="18" charset="0"/>
              <a:cs typeface="Times New Roman" panose="02020603050405020304" pitchFamily="18" charset="0"/>
            </a:endParaRPr>
          </a:p>
        </p:txBody>
      </p:sp>
      <p:cxnSp>
        <p:nvCxnSpPr>
          <p:cNvPr id="62" name="Straight Arrow Connector 61"/>
          <p:cNvCxnSpPr>
            <a:stCxn id="22" idx="2"/>
            <a:endCxn id="19" idx="0"/>
          </p:cNvCxnSpPr>
          <p:nvPr/>
        </p:nvCxnSpPr>
        <p:spPr>
          <a:xfrm>
            <a:off x="6438900" y="4198939"/>
            <a:ext cx="0" cy="319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2" idx="2"/>
            <a:endCxn id="21" idx="0"/>
          </p:cNvCxnSpPr>
          <p:nvPr/>
        </p:nvCxnSpPr>
        <p:spPr>
          <a:xfrm>
            <a:off x="6438901" y="4198939"/>
            <a:ext cx="2586567" cy="319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2"/>
            <a:endCxn id="18" idx="0"/>
          </p:cNvCxnSpPr>
          <p:nvPr/>
        </p:nvCxnSpPr>
        <p:spPr>
          <a:xfrm flipH="1">
            <a:off x="3920068" y="4198939"/>
            <a:ext cx="2518833" cy="319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7" idx="1"/>
            <a:endCxn id="14" idx="3"/>
          </p:cNvCxnSpPr>
          <p:nvPr/>
        </p:nvCxnSpPr>
        <p:spPr>
          <a:xfrm flipH="1" flipV="1">
            <a:off x="2641601" y="398464"/>
            <a:ext cx="573617" cy="1165225"/>
          </a:xfrm>
          <a:prstGeom prst="straightConnector1">
            <a:avLst/>
          </a:prstGeom>
          <a:ln w="38100">
            <a:solidFill>
              <a:srgbClr val="EA250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58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barn(inVertical)">
                                      <p:cBhvr>
                                        <p:cTn id="44" dur="500"/>
                                        <p:tgtEl>
                                          <p:spTgt spid="8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arn(inVertical)">
                                      <p:cBhvr>
                                        <p:cTn id="71" dur="500"/>
                                        <p:tgtEl>
                                          <p:spTgt spid="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barn(inVertical)">
                                      <p:cBhvr>
                                        <p:cTn id="76" dur="500"/>
                                        <p:tgtEl>
                                          <p:spTgt spid="6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inVertical)">
                                      <p:cBhvr>
                                        <p:cTn id="79" dur="500"/>
                                        <p:tgtEl>
                                          <p:spTgt spid="1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ntr" presetSubtype="21"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barn(inVertical)">
                                      <p:cBhvr>
                                        <p:cTn id="84" dur="500"/>
                                        <p:tgtEl>
                                          <p:spTgt spid="64"/>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arn(inVertical)">
                                      <p:cBhvr>
                                        <p:cTn id="87" dur="500"/>
                                        <p:tgtEl>
                                          <p:spTgt spid="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barn(inVertical)">
                                      <p:cBhvr>
                                        <p:cTn id="9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animBg="1"/>
      <p:bldP spid="14" grpId="0" animBg="1"/>
      <p:bldP spid="16" grpId="0" animBg="1"/>
      <p:bldP spid="17" grpId="0" animBg="1"/>
      <p:bldP spid="18" grpId="0" animBg="1"/>
      <p:bldP spid="19" grpId="0" animBg="1"/>
      <p:bldP spid="21" grpId="0" animBg="1"/>
      <p:bldP spid="22" grpId="0" animBg="1"/>
      <p:bldP spid="23" grpId="0" animBg="1"/>
      <p:bldP spid="26" grpId="0" animBg="1"/>
      <p:bldP spid="2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Text Box 14"/>
          <p:cNvSpPr txBox="1">
            <a:spLocks noChangeArrowheads="1"/>
          </p:cNvSpPr>
          <p:nvPr/>
        </p:nvSpPr>
        <p:spPr bwMode="auto">
          <a:xfrm>
            <a:off x="2792385" y="203199"/>
            <a:ext cx="6852763" cy="584200"/>
          </a:xfrm>
          <a:prstGeom prst="rect">
            <a:avLst/>
          </a:prstGeom>
          <a:solidFill>
            <a:srgbClr val="0AA21C"/>
          </a:solidFill>
          <a:ln w="9525">
            <a:solidFill>
              <a:srgbClr val="EA2504"/>
            </a:solidFill>
            <a:miter lim="800000"/>
            <a:headEnd/>
            <a:tailEnd/>
          </a:ln>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en-US" altLang="ar-BH" sz="3200">
                <a:solidFill>
                  <a:srgbClr val="00B0F0"/>
                </a:solidFill>
                <a:latin typeface="Times New Roman" pitchFamily="18" charset="0"/>
                <a:cs typeface="Times New Roman" pitchFamily="18" charset="0"/>
              </a:rPr>
              <a:t>  </a:t>
            </a:r>
            <a:r>
              <a:rPr lang="en-US" altLang="ar-BH" sz="3200" b="1">
                <a:solidFill>
                  <a:srgbClr val="00B0F0"/>
                </a:solidFill>
                <a:latin typeface="Times New Roman" pitchFamily="18" charset="0"/>
                <a:cs typeface="Times New Roman" pitchFamily="18" charset="0"/>
              </a:rPr>
              <a:t> </a:t>
            </a:r>
            <a:r>
              <a:rPr lang="en-US" altLang="ar-BH" sz="3200" b="1">
                <a:solidFill>
                  <a:srgbClr val="FFFF00"/>
                </a:solidFill>
                <a:latin typeface="Times New Roman" pitchFamily="18" charset="0"/>
                <a:cs typeface="Times New Roman" pitchFamily="18" charset="0"/>
              </a:rPr>
              <a:t>Những </a:t>
            </a:r>
            <a:r>
              <a:rPr lang="en-US" altLang="ar-BH" sz="3200" b="1" smtClean="0">
                <a:solidFill>
                  <a:srgbClr val="FFFF00"/>
                </a:solidFill>
                <a:latin typeface="Times New Roman" pitchFamily="18" charset="0"/>
                <a:cs typeface="Times New Roman" pitchFamily="18" charset="0"/>
              </a:rPr>
              <a:t>thay đổi </a:t>
            </a:r>
            <a:r>
              <a:rPr lang="en-US" altLang="ar-BH" sz="3200" b="1">
                <a:solidFill>
                  <a:srgbClr val="FFFF00"/>
                </a:solidFill>
                <a:latin typeface="Times New Roman" pitchFamily="18" charset="0"/>
                <a:cs typeface="Times New Roman" pitchFamily="18" charset="0"/>
              </a:rPr>
              <a:t>sau khi gặp </a:t>
            </a:r>
            <a:r>
              <a:rPr lang="en-US" altLang="ar-BH" sz="3200" b="1" smtClean="0">
                <a:solidFill>
                  <a:srgbClr val="FFFF00"/>
                </a:solidFill>
                <a:latin typeface="Times New Roman" pitchFamily="18" charset="0"/>
                <a:cs typeface="Times New Roman" pitchFamily="18" charset="0"/>
              </a:rPr>
              <a:t>thị </a:t>
            </a:r>
            <a:r>
              <a:rPr lang="en-US" altLang="ar-BH" sz="3200" b="1">
                <a:solidFill>
                  <a:srgbClr val="FFFF00"/>
                </a:solidFill>
                <a:latin typeface="Times New Roman" pitchFamily="18" charset="0"/>
                <a:cs typeface="Times New Roman" pitchFamily="18" charset="0"/>
              </a:rPr>
              <a:t>Nở</a:t>
            </a:r>
          </a:p>
        </p:txBody>
      </p:sp>
      <p:sp>
        <p:nvSpPr>
          <p:cNvPr id="17" name="Rounded Rectangle 16"/>
          <p:cNvSpPr/>
          <p:nvPr/>
        </p:nvSpPr>
        <p:spPr bwMode="auto">
          <a:xfrm>
            <a:off x="1240367" y="1435101"/>
            <a:ext cx="2743200" cy="608013"/>
          </a:xfrm>
          <a:prstGeom prst="round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tlCol="1"/>
          <a:lstStyle/>
          <a:p>
            <a:pPr algn="ctr">
              <a:defRPr/>
            </a:pPr>
            <a:r>
              <a:rPr lang="en-US" sz="2400" b="1">
                <a:solidFill>
                  <a:srgbClr val="FFFF00"/>
                </a:solidFill>
                <a:latin typeface="Times New Roman" pitchFamily="18" charset="0"/>
                <a:cs typeface="Times New Roman" pitchFamily="18" charset="0"/>
              </a:rPr>
              <a:t>TỈNH </a:t>
            </a:r>
            <a:r>
              <a:rPr lang="en-US" sz="2400" b="1" dirty="0">
                <a:solidFill>
                  <a:srgbClr val="FFFF00"/>
                </a:solidFill>
                <a:latin typeface="Times New Roman" pitchFamily="18" charset="0"/>
                <a:cs typeface="Times New Roman" pitchFamily="18" charset="0"/>
              </a:rPr>
              <a:t>RƯỢU</a:t>
            </a:r>
            <a:endParaRPr lang="ar-BH" sz="2400" b="1" dirty="0">
              <a:solidFill>
                <a:srgbClr val="FFFF00"/>
              </a:solidFill>
              <a:latin typeface="Times New Roman" pitchFamily="18" charset="0"/>
              <a:cs typeface="Times New Roman" pitchFamily="18" charset="0"/>
            </a:endParaRPr>
          </a:p>
        </p:txBody>
      </p:sp>
      <p:sp>
        <p:nvSpPr>
          <p:cNvPr id="18" name="Down Arrow 17"/>
          <p:cNvSpPr/>
          <p:nvPr/>
        </p:nvSpPr>
        <p:spPr bwMode="auto">
          <a:xfrm>
            <a:off x="2228573" y="2075078"/>
            <a:ext cx="711200" cy="457199"/>
          </a:xfrm>
          <a:prstGeom prst="down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rtlCol="1"/>
          <a:lstStyle/>
          <a:p>
            <a:pPr>
              <a:defRPr/>
            </a:pPr>
            <a:endParaRPr lang="ar-BH">
              <a:solidFill>
                <a:schemeClr val="tx1"/>
              </a:solidFill>
              <a:latin typeface="Times New Roman" pitchFamily="18" charset="0"/>
              <a:cs typeface="Times New Roman" pitchFamily="18" charset="0"/>
            </a:endParaRPr>
          </a:p>
        </p:txBody>
      </p:sp>
      <p:sp>
        <p:nvSpPr>
          <p:cNvPr id="19" name="Rounded Rectangle 18"/>
          <p:cNvSpPr/>
          <p:nvPr/>
        </p:nvSpPr>
        <p:spPr bwMode="auto">
          <a:xfrm>
            <a:off x="1240367" y="2555876"/>
            <a:ext cx="2743200" cy="608013"/>
          </a:xfrm>
          <a:prstGeom prst="round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tlCol="1"/>
          <a:lstStyle/>
          <a:p>
            <a:pPr algn="ctr">
              <a:defRPr/>
            </a:pPr>
            <a:r>
              <a:rPr lang="en-US" sz="2400" b="1" dirty="0">
                <a:solidFill>
                  <a:srgbClr val="FFFF00"/>
                </a:solidFill>
                <a:latin typeface="Times New Roman" pitchFamily="18" charset="0"/>
                <a:cs typeface="Times New Roman" pitchFamily="18" charset="0"/>
              </a:rPr>
              <a:t>TỈNH NGỘ</a:t>
            </a:r>
            <a:endParaRPr lang="ar-BH" sz="2400" b="1" dirty="0">
              <a:solidFill>
                <a:srgbClr val="FFFF00"/>
              </a:solidFill>
              <a:latin typeface="Times New Roman" pitchFamily="18" charset="0"/>
              <a:cs typeface="Times New Roman" pitchFamily="18" charset="0"/>
            </a:endParaRPr>
          </a:p>
        </p:txBody>
      </p:sp>
      <p:sp>
        <p:nvSpPr>
          <p:cNvPr id="9234" name="Right Arrow 19"/>
          <p:cNvSpPr>
            <a:spLocks noChangeArrowheads="1"/>
          </p:cNvSpPr>
          <p:nvPr/>
        </p:nvSpPr>
        <p:spPr bwMode="auto">
          <a:xfrm>
            <a:off x="4741333" y="1560514"/>
            <a:ext cx="711200" cy="223837"/>
          </a:xfrm>
          <a:prstGeom prst="rightArrow">
            <a:avLst>
              <a:gd name="adj1" fmla="val 50000"/>
              <a:gd name="adj2" fmla="val 49999"/>
            </a:avLst>
          </a:prstGeom>
          <a:solidFill>
            <a:srgbClr val="EA0000"/>
          </a:solidFill>
          <a:ln w="9525" algn="ctr">
            <a:solidFill>
              <a:schemeClr val="tx1"/>
            </a:solidFill>
            <a:round/>
            <a:headEnd/>
            <a:tailEnd/>
          </a:ln>
        </p:spPr>
        <p:txBody>
          <a:bodyPr/>
          <a:lstStyle/>
          <a:p>
            <a:endParaRPr lang="ar-BH" altLang="ar-BH">
              <a:latin typeface="Times New Roman" pitchFamily="18" charset="0"/>
              <a:cs typeface="Times New Roman" pitchFamily="18" charset="0"/>
            </a:endParaRPr>
          </a:p>
        </p:txBody>
      </p:sp>
      <p:sp>
        <p:nvSpPr>
          <p:cNvPr id="9235" name="Right Arrow 20"/>
          <p:cNvSpPr>
            <a:spLocks noChangeArrowheads="1"/>
          </p:cNvSpPr>
          <p:nvPr/>
        </p:nvSpPr>
        <p:spPr bwMode="auto">
          <a:xfrm>
            <a:off x="4741333" y="2681289"/>
            <a:ext cx="711200" cy="223837"/>
          </a:xfrm>
          <a:prstGeom prst="rightArrow">
            <a:avLst>
              <a:gd name="adj1" fmla="val 50000"/>
              <a:gd name="adj2" fmla="val 49999"/>
            </a:avLst>
          </a:prstGeom>
          <a:solidFill>
            <a:srgbClr val="EA2504"/>
          </a:solidFill>
          <a:ln w="9525" algn="ctr">
            <a:solidFill>
              <a:schemeClr val="tx1"/>
            </a:solidFill>
            <a:round/>
            <a:headEnd/>
            <a:tailEnd/>
          </a:ln>
        </p:spPr>
        <p:txBody>
          <a:bodyPr/>
          <a:lstStyle/>
          <a:p>
            <a:endParaRPr lang="ar-BH" altLang="ar-BH">
              <a:latin typeface="Times New Roman" pitchFamily="18" charset="0"/>
              <a:cs typeface="Times New Roman" pitchFamily="18" charset="0"/>
            </a:endParaRPr>
          </a:p>
        </p:txBody>
      </p:sp>
      <p:sp>
        <p:nvSpPr>
          <p:cNvPr id="22" name="Rounded Rectangle 21"/>
          <p:cNvSpPr/>
          <p:nvPr/>
        </p:nvSpPr>
        <p:spPr bwMode="auto">
          <a:xfrm>
            <a:off x="6218767" y="1435100"/>
            <a:ext cx="5770033" cy="639978"/>
          </a:xfrm>
          <a:prstGeom prst="roundRect">
            <a:avLst/>
          </a:prstGeom>
          <a:solidFill>
            <a:srgbClr val="FFC000"/>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tlCol="1"/>
          <a:lstStyle/>
          <a:p>
            <a:pPr algn="just">
              <a:defRPr/>
            </a:pPr>
            <a:r>
              <a:rPr kumimoji="1" lang="en-US" sz="2400" b="1" dirty="0" err="1">
                <a:solidFill>
                  <a:srgbClr val="C00000"/>
                </a:solidFill>
                <a:latin typeface="Times New Roman" pitchFamily="18" charset="0"/>
                <a:cs typeface="Times New Roman" pitchFamily="18" charset="0"/>
              </a:rPr>
              <a:t>Cảm</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nhận</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cuộc</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sống</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xung</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quanh</a:t>
            </a:r>
            <a:endParaRPr lang="ar-BH" sz="2400" dirty="0">
              <a:solidFill>
                <a:srgbClr val="C00000"/>
              </a:solidFill>
              <a:latin typeface="Times New Roman" pitchFamily="18" charset="0"/>
              <a:cs typeface="Times New Roman" pitchFamily="18" charset="0"/>
            </a:endParaRPr>
          </a:p>
        </p:txBody>
      </p:sp>
      <p:sp>
        <p:nvSpPr>
          <p:cNvPr id="23" name="Rounded Rectangle 22"/>
          <p:cNvSpPr/>
          <p:nvPr/>
        </p:nvSpPr>
        <p:spPr bwMode="auto">
          <a:xfrm>
            <a:off x="6218767" y="2380475"/>
            <a:ext cx="5791200" cy="958814"/>
          </a:xfrm>
          <a:prstGeom prst="roundRect">
            <a:avLst/>
          </a:prstGeom>
          <a:solidFill>
            <a:srgbClr val="FFC000"/>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tlCol="1"/>
          <a:lstStyle/>
          <a:p>
            <a:pPr algn="just">
              <a:defRPr/>
            </a:pPr>
            <a:r>
              <a:rPr kumimoji="1" lang="en-US" sz="2400" b="1" dirty="0" err="1">
                <a:solidFill>
                  <a:srgbClr val="C00000"/>
                </a:solidFill>
                <a:latin typeface="Times New Roman" pitchFamily="18" charset="0"/>
                <a:cs typeface="Times New Roman" pitchFamily="18" charset="0"/>
              </a:rPr>
              <a:t>Nhận</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ra</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cuộc</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đời</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mình</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quá</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khứ</a:t>
            </a:r>
            <a:r>
              <a:rPr kumimoji="1" lang="en-US" sz="2400" b="1" dirty="0">
                <a:solidFill>
                  <a:srgbClr val="C00000"/>
                </a:solidFill>
                <a:latin typeface="Times New Roman" pitchFamily="18" charset="0"/>
                <a:cs typeface="Times New Roman" pitchFamily="18" charset="0"/>
              </a:rPr>
              <a:t> - </a:t>
            </a:r>
            <a:r>
              <a:rPr kumimoji="1" lang="en-US" sz="2400" b="1" dirty="0" err="1">
                <a:solidFill>
                  <a:srgbClr val="C00000"/>
                </a:solidFill>
                <a:latin typeface="Times New Roman" pitchFamily="18" charset="0"/>
                <a:cs typeface="Times New Roman" pitchFamily="18" charset="0"/>
              </a:rPr>
              <a:t>hiện</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tại</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và</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tương</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lai</a:t>
            </a:r>
            <a:endParaRPr lang="ar-BH" sz="2400" dirty="0">
              <a:solidFill>
                <a:srgbClr val="C00000"/>
              </a:solidFill>
              <a:latin typeface="Times New Roman" pitchFamily="18" charset="0"/>
              <a:cs typeface="Times New Roman" pitchFamily="18" charset="0"/>
            </a:endParaRPr>
          </a:p>
        </p:txBody>
      </p:sp>
      <p:sp>
        <p:nvSpPr>
          <p:cNvPr id="24" name="Down Arrow 23"/>
          <p:cNvSpPr/>
          <p:nvPr/>
        </p:nvSpPr>
        <p:spPr bwMode="auto">
          <a:xfrm>
            <a:off x="2235200" y="3224178"/>
            <a:ext cx="711200" cy="533400"/>
          </a:xfrm>
          <a:prstGeom prst="down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rtlCol="1"/>
          <a:lstStyle/>
          <a:p>
            <a:pPr>
              <a:defRPr/>
            </a:pPr>
            <a:endParaRPr lang="ar-BH">
              <a:solidFill>
                <a:schemeClr val="tx1"/>
              </a:solidFill>
              <a:latin typeface="Times New Roman" pitchFamily="18" charset="0"/>
              <a:cs typeface="Times New Roman" pitchFamily="18" charset="0"/>
            </a:endParaRPr>
          </a:p>
        </p:txBody>
      </p:sp>
      <p:sp>
        <p:nvSpPr>
          <p:cNvPr id="25" name="Rounded Rectangle 24"/>
          <p:cNvSpPr/>
          <p:nvPr/>
        </p:nvSpPr>
        <p:spPr bwMode="auto">
          <a:xfrm>
            <a:off x="1128184" y="3781425"/>
            <a:ext cx="2743200" cy="769938"/>
          </a:xfrm>
          <a:prstGeom prst="round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tlCol="1"/>
          <a:lstStyle/>
          <a:p>
            <a:pPr algn="ctr">
              <a:defRPr/>
            </a:pPr>
            <a:r>
              <a:rPr lang="en-US" b="1" dirty="0">
                <a:solidFill>
                  <a:srgbClr val="FFFF00"/>
                </a:solidFill>
                <a:latin typeface="Times New Roman" pitchFamily="18" charset="0"/>
                <a:cs typeface="Times New Roman" pitchFamily="18" charset="0"/>
              </a:rPr>
              <a:t>NGẠC NHIÊN, XÚC ĐỘNG</a:t>
            </a:r>
            <a:endParaRPr lang="ar-BH" b="1" dirty="0">
              <a:solidFill>
                <a:srgbClr val="FFFF00"/>
              </a:solidFill>
              <a:latin typeface="Times New Roman" pitchFamily="18" charset="0"/>
              <a:cs typeface="Times New Roman" pitchFamily="18" charset="0"/>
            </a:endParaRPr>
          </a:p>
        </p:txBody>
      </p:sp>
      <p:sp>
        <p:nvSpPr>
          <p:cNvPr id="9242" name="Right Arrow 25"/>
          <p:cNvSpPr>
            <a:spLocks noChangeArrowheads="1"/>
          </p:cNvSpPr>
          <p:nvPr/>
        </p:nvSpPr>
        <p:spPr bwMode="auto">
          <a:xfrm>
            <a:off x="4741333" y="4024313"/>
            <a:ext cx="711200" cy="223837"/>
          </a:xfrm>
          <a:prstGeom prst="rightArrow">
            <a:avLst>
              <a:gd name="adj1" fmla="val 50000"/>
              <a:gd name="adj2" fmla="val 49999"/>
            </a:avLst>
          </a:prstGeom>
          <a:solidFill>
            <a:srgbClr val="EA2504"/>
          </a:solidFill>
          <a:ln w="9525" algn="ctr">
            <a:solidFill>
              <a:schemeClr val="tx1"/>
            </a:solidFill>
            <a:round/>
            <a:headEnd/>
            <a:tailEnd/>
          </a:ln>
        </p:spPr>
        <p:txBody>
          <a:bodyPr/>
          <a:lstStyle/>
          <a:p>
            <a:endParaRPr lang="ar-BH" altLang="ar-BH">
              <a:latin typeface="Times New Roman" pitchFamily="18" charset="0"/>
              <a:cs typeface="Times New Roman" pitchFamily="18" charset="0"/>
            </a:endParaRPr>
          </a:p>
        </p:txBody>
      </p:sp>
      <p:sp>
        <p:nvSpPr>
          <p:cNvPr id="27" name="Rounded Rectangle 26"/>
          <p:cNvSpPr/>
          <p:nvPr/>
        </p:nvSpPr>
        <p:spPr bwMode="auto">
          <a:xfrm>
            <a:off x="6201833" y="3789363"/>
            <a:ext cx="5791200" cy="693737"/>
          </a:xfrm>
          <a:prstGeom prst="roundRect">
            <a:avLst/>
          </a:prstGeom>
          <a:solidFill>
            <a:srgbClr val="FFC000"/>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tlCol="1"/>
          <a:lstStyle/>
          <a:p>
            <a:pPr algn="just">
              <a:defRPr/>
            </a:pPr>
            <a:r>
              <a:rPr kumimoji="1" lang="en-US" sz="2400" b="1" dirty="0" err="1">
                <a:solidFill>
                  <a:srgbClr val="C00000"/>
                </a:solidFill>
                <a:latin typeface="Times New Roman" pitchFamily="18" charset="0"/>
                <a:cs typeface="Times New Roman" pitchFamily="18" charset="0"/>
              </a:rPr>
              <a:t>Lần</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đầu</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tiên</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được</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chăm</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sóc</a:t>
            </a:r>
            <a:r>
              <a:rPr kumimoji="1" lang="en-US" sz="2400" b="1" dirty="0">
                <a:solidFill>
                  <a:srgbClr val="C00000"/>
                </a:solidFill>
                <a:latin typeface="Times New Roman" pitchFamily="18" charset="0"/>
                <a:cs typeface="Times New Roman" pitchFamily="18" charset="0"/>
              </a:rPr>
              <a:t>, </a:t>
            </a:r>
            <a:r>
              <a:rPr kumimoji="1" lang="en-US" sz="2400" b="1" err="1">
                <a:solidFill>
                  <a:srgbClr val="C00000"/>
                </a:solidFill>
                <a:latin typeface="Times New Roman" pitchFamily="18" charset="0"/>
                <a:cs typeface="Times New Roman" pitchFamily="18" charset="0"/>
              </a:rPr>
              <a:t>yêu</a:t>
            </a:r>
            <a:r>
              <a:rPr kumimoji="1" lang="en-US" sz="2400" b="1">
                <a:solidFill>
                  <a:srgbClr val="C00000"/>
                </a:solidFill>
                <a:latin typeface="Times New Roman" pitchFamily="18" charset="0"/>
                <a:cs typeface="Times New Roman" pitchFamily="18" charset="0"/>
              </a:rPr>
              <a:t> thương</a:t>
            </a:r>
            <a:endParaRPr lang="ar-BH" sz="2400" dirty="0">
              <a:solidFill>
                <a:srgbClr val="C00000"/>
              </a:solidFill>
              <a:latin typeface="Times New Roman" pitchFamily="18" charset="0"/>
              <a:cs typeface="Times New Roman" pitchFamily="18" charset="0"/>
            </a:endParaRPr>
          </a:p>
        </p:txBody>
      </p:sp>
      <p:sp>
        <p:nvSpPr>
          <p:cNvPr id="28" name="Down Arrow 27"/>
          <p:cNvSpPr/>
          <p:nvPr/>
        </p:nvSpPr>
        <p:spPr bwMode="auto">
          <a:xfrm>
            <a:off x="2225504" y="4586430"/>
            <a:ext cx="711200" cy="457199"/>
          </a:xfrm>
          <a:prstGeom prst="downArrow">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rtlCol="1"/>
          <a:lstStyle/>
          <a:p>
            <a:pPr>
              <a:defRPr/>
            </a:pPr>
            <a:endParaRPr lang="ar-BH">
              <a:solidFill>
                <a:schemeClr val="tx1"/>
              </a:solidFill>
              <a:latin typeface="Times New Roman" pitchFamily="18" charset="0"/>
              <a:cs typeface="Times New Roman" pitchFamily="18" charset="0"/>
            </a:endParaRPr>
          </a:p>
        </p:txBody>
      </p:sp>
      <p:sp>
        <p:nvSpPr>
          <p:cNvPr id="29" name="Rounded Rectangle 28"/>
          <p:cNvSpPr/>
          <p:nvPr/>
        </p:nvSpPr>
        <p:spPr bwMode="auto">
          <a:xfrm>
            <a:off x="1128184" y="5110164"/>
            <a:ext cx="2743200" cy="744537"/>
          </a:xfrm>
          <a:prstGeom prst="round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tlCol="1"/>
          <a:lstStyle/>
          <a:p>
            <a:pPr algn="ctr">
              <a:defRPr/>
            </a:pPr>
            <a:r>
              <a:rPr lang="en-US" b="1" dirty="0">
                <a:solidFill>
                  <a:srgbClr val="FFFF00"/>
                </a:solidFill>
                <a:latin typeface="Times New Roman" pitchFamily="18" charset="0"/>
                <a:cs typeface="Times New Roman" pitchFamily="18" charset="0"/>
              </a:rPr>
              <a:t>ƯỚC MƠ, KHAO KHÁT </a:t>
            </a:r>
            <a:endParaRPr lang="ar-BH" b="1" dirty="0">
              <a:solidFill>
                <a:srgbClr val="FFFF00"/>
              </a:solidFill>
              <a:latin typeface="Times New Roman" pitchFamily="18" charset="0"/>
              <a:cs typeface="Times New Roman" pitchFamily="18" charset="0"/>
            </a:endParaRPr>
          </a:p>
        </p:txBody>
      </p:sp>
      <p:sp>
        <p:nvSpPr>
          <p:cNvPr id="9250" name="Right Arrow 29"/>
          <p:cNvSpPr>
            <a:spLocks noChangeArrowheads="1"/>
          </p:cNvSpPr>
          <p:nvPr/>
        </p:nvSpPr>
        <p:spPr bwMode="auto">
          <a:xfrm>
            <a:off x="4741333" y="5405439"/>
            <a:ext cx="711200" cy="223837"/>
          </a:xfrm>
          <a:prstGeom prst="rightArrow">
            <a:avLst>
              <a:gd name="adj1" fmla="val 50000"/>
              <a:gd name="adj2" fmla="val 49999"/>
            </a:avLst>
          </a:prstGeom>
          <a:solidFill>
            <a:srgbClr val="EA2504"/>
          </a:solidFill>
          <a:ln w="9525" algn="ctr">
            <a:solidFill>
              <a:schemeClr val="tx1"/>
            </a:solidFill>
            <a:round/>
            <a:headEnd/>
            <a:tailEnd/>
          </a:ln>
        </p:spPr>
        <p:txBody>
          <a:bodyPr/>
          <a:lstStyle/>
          <a:p>
            <a:endParaRPr lang="ar-BH" altLang="ar-BH">
              <a:latin typeface="Times New Roman" pitchFamily="18" charset="0"/>
              <a:cs typeface="Times New Roman" pitchFamily="18" charset="0"/>
            </a:endParaRPr>
          </a:p>
        </p:txBody>
      </p:sp>
      <p:sp>
        <p:nvSpPr>
          <p:cNvPr id="31" name="Rounded Rectangle 30"/>
          <p:cNvSpPr/>
          <p:nvPr/>
        </p:nvSpPr>
        <p:spPr bwMode="auto">
          <a:xfrm>
            <a:off x="6201834" y="5138738"/>
            <a:ext cx="5786967" cy="533400"/>
          </a:xfrm>
          <a:prstGeom prst="roundRect">
            <a:avLst/>
          </a:prstGeom>
          <a:solidFill>
            <a:srgbClr val="FFC000"/>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tlCol="1"/>
          <a:lstStyle/>
          <a:p>
            <a:pPr algn="just">
              <a:defRPr/>
            </a:pPr>
            <a:r>
              <a:rPr kumimoji="1" lang="en-US" sz="2400" b="1" dirty="0" err="1">
                <a:solidFill>
                  <a:srgbClr val="C00000"/>
                </a:solidFill>
                <a:latin typeface="Times New Roman" pitchFamily="18" charset="0"/>
                <a:cs typeface="Times New Roman" pitchFamily="18" charset="0"/>
              </a:rPr>
              <a:t>Hạnh</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phúc</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và</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hoàn</a:t>
            </a:r>
            <a:r>
              <a:rPr kumimoji="1" lang="en-US" sz="2400" b="1" dirty="0">
                <a:solidFill>
                  <a:srgbClr val="C00000"/>
                </a:solidFill>
                <a:latin typeface="Times New Roman" pitchFamily="18" charset="0"/>
                <a:cs typeface="Times New Roman" pitchFamily="18" charset="0"/>
              </a:rPr>
              <a:t> </a:t>
            </a:r>
            <a:r>
              <a:rPr kumimoji="1" lang="en-US" sz="2400" b="1" dirty="0" err="1">
                <a:solidFill>
                  <a:srgbClr val="C00000"/>
                </a:solidFill>
                <a:latin typeface="Times New Roman" pitchFamily="18" charset="0"/>
                <a:cs typeface="Times New Roman" pitchFamily="18" charset="0"/>
              </a:rPr>
              <a:t>lương</a:t>
            </a:r>
            <a:endParaRPr lang="ar-BH" sz="2400" dirty="0">
              <a:solidFill>
                <a:srgbClr val="C00000"/>
              </a:solidFill>
              <a:latin typeface="Times New Roman" pitchFamily="18" charset="0"/>
              <a:cs typeface="Times New Roman" pitchFamily="18" charset="0"/>
            </a:endParaRPr>
          </a:p>
        </p:txBody>
      </p:sp>
      <p:sp>
        <p:nvSpPr>
          <p:cNvPr id="14360" name="TextBox 1"/>
          <p:cNvSpPr txBox="1">
            <a:spLocks noChangeArrowheads="1"/>
          </p:cNvSpPr>
          <p:nvPr/>
        </p:nvSpPr>
        <p:spPr bwMode="auto">
          <a:xfrm>
            <a:off x="3251200" y="6248400"/>
            <a:ext cx="406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en-US"/>
          </a:p>
        </p:txBody>
      </p:sp>
      <p:pic>
        <p:nvPicPr>
          <p:cNvPr id="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859" y="6166435"/>
            <a:ext cx="609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883666" y="6104523"/>
            <a:ext cx="8627866" cy="523875"/>
          </a:xfrm>
          <a:prstGeom prst="rect">
            <a:avLst/>
          </a:prstGeom>
          <a:solidFill>
            <a:srgbClr val="00D0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a:r>
              <a:rPr lang="en-US" sz="2800" b="1">
                <a:latin typeface="Times New Roman" pitchFamily="18" charset="0"/>
                <a:cs typeface="Times New Roman" pitchFamily="18" charset="0"/>
              </a:rPr>
              <a:t>Ngòi bút miêu tả tâm lý tài tình, sắc sảo của Nam Cao</a:t>
            </a:r>
          </a:p>
        </p:txBody>
      </p:sp>
    </p:spTree>
    <p:extLst>
      <p:ext uri="{BB962C8B-B14F-4D97-AF65-F5344CB8AC3E}">
        <p14:creationId xmlns:p14="http://schemas.microsoft.com/office/powerpoint/2010/main" val="1672418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barn(inVertical)">
                                      <p:cBhvr>
                                        <p:cTn id="7" dur="500"/>
                                        <p:tgtEl>
                                          <p:spTgt spid="9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234"/>
                                        </p:tgtEl>
                                        <p:attrNameLst>
                                          <p:attrName>style.visibility</p:attrName>
                                        </p:attrNameLst>
                                      </p:cBhvr>
                                      <p:to>
                                        <p:strVal val="visible"/>
                                      </p:to>
                                    </p:set>
                                    <p:animEffect transition="in" filter="barn(inVertical)">
                                      <p:cBhvr>
                                        <p:cTn id="17" dur="500"/>
                                        <p:tgtEl>
                                          <p:spTgt spid="92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235"/>
                                        </p:tgtEl>
                                        <p:attrNameLst>
                                          <p:attrName>style.visibility</p:attrName>
                                        </p:attrNameLst>
                                      </p:cBhvr>
                                      <p:to>
                                        <p:strVal val="visible"/>
                                      </p:to>
                                    </p:set>
                                    <p:animEffect transition="in" filter="barn(inVertical)">
                                      <p:cBhvr>
                                        <p:cTn id="37" dur="500"/>
                                        <p:tgtEl>
                                          <p:spTgt spid="92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242"/>
                                        </p:tgtEl>
                                        <p:attrNameLst>
                                          <p:attrName>style.visibility</p:attrName>
                                        </p:attrNameLst>
                                      </p:cBhvr>
                                      <p:to>
                                        <p:strVal val="visible"/>
                                      </p:to>
                                    </p:set>
                                    <p:animEffect transition="in" filter="barn(inVertical)">
                                      <p:cBhvr>
                                        <p:cTn id="57" dur="500"/>
                                        <p:tgtEl>
                                          <p:spTgt spid="924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arn(inVertical)">
                                      <p:cBhvr>
                                        <p:cTn id="72" dur="500"/>
                                        <p:tgtEl>
                                          <p:spTgt spid="2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9250"/>
                                        </p:tgtEl>
                                        <p:attrNameLst>
                                          <p:attrName>style.visibility</p:attrName>
                                        </p:attrNameLst>
                                      </p:cBhvr>
                                      <p:to>
                                        <p:strVal val="visible"/>
                                      </p:to>
                                    </p:set>
                                    <p:animEffect transition="in" filter="barn(inVertical)">
                                      <p:cBhvr>
                                        <p:cTn id="77" dur="500"/>
                                        <p:tgtEl>
                                          <p:spTgt spid="925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arn(inVertical)">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17" grpId="0" animBg="1"/>
      <p:bldP spid="19" grpId="0" animBg="1"/>
      <p:bldP spid="9234" grpId="0" animBg="1"/>
      <p:bldP spid="9235" grpId="0" animBg="1"/>
      <p:bldP spid="22" grpId="0" animBg="1"/>
      <p:bldP spid="23" grpId="0" animBg="1"/>
      <p:bldP spid="25" grpId="0" animBg="1"/>
      <p:bldP spid="9242" grpId="0" animBg="1"/>
      <p:bldP spid="27" grpId="0" animBg="1"/>
      <p:bldP spid="29" grpId="0" animBg="1"/>
      <p:bldP spid="9250" grpId="0" animBg="1"/>
      <p:bldP spid="31"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3323167" y="447675"/>
            <a:ext cx="6036733" cy="522288"/>
          </a:xfrm>
          <a:prstGeom prst="rect">
            <a:avLst/>
          </a:prstGeom>
          <a:solidFill>
            <a:srgbClr val="FFFF00"/>
          </a:solidFill>
          <a:ln w="38100">
            <a:solidFill>
              <a:srgbClr val="00D0CB"/>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b="1" smtClean="0">
                <a:latin typeface="Times New Roman" pitchFamily="18" charset="0"/>
                <a:cs typeface="Times New Roman" pitchFamily="18" charset="0"/>
              </a:rPr>
              <a:t>   Ý </a:t>
            </a:r>
            <a:r>
              <a:rPr lang="en-US" sz="2800" b="1">
                <a:latin typeface="Times New Roman" pitchFamily="18" charset="0"/>
                <a:cs typeface="Times New Roman" pitchFamily="18" charset="0"/>
              </a:rPr>
              <a:t>nghĩa quá trình thức tỉnh</a:t>
            </a:r>
          </a:p>
        </p:txBody>
      </p:sp>
      <p:sp>
        <p:nvSpPr>
          <p:cNvPr id="7" name="Flowchart: Process 6"/>
          <p:cNvSpPr/>
          <p:nvPr/>
        </p:nvSpPr>
        <p:spPr>
          <a:xfrm>
            <a:off x="1694114" y="2057401"/>
            <a:ext cx="1710267" cy="2179638"/>
          </a:xfrm>
          <a:prstGeom prst="flowChartProcess">
            <a:avLst/>
          </a:prstGeom>
          <a:solidFill>
            <a:srgbClr val="92D050"/>
          </a:solidFill>
          <a:ln w="38100">
            <a:solidFill>
              <a:srgbClr val="00D0CB"/>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a:solidFill>
                  <a:schemeClr val="tx1"/>
                </a:solidFill>
                <a:latin typeface="Times New Roman" panose="02020603050405020304" pitchFamily="18" charset="0"/>
                <a:cs typeface="Times New Roman" panose="02020603050405020304" pitchFamily="18" charset="0"/>
              </a:rPr>
              <a:t>Ca </a:t>
            </a:r>
            <a:r>
              <a:rPr lang="en-US" b="1" dirty="0" err="1">
                <a:solidFill>
                  <a:schemeClr val="tx1"/>
                </a:solidFill>
                <a:latin typeface="Times New Roman" panose="02020603050405020304" pitchFamily="18" charset="0"/>
                <a:cs typeface="Times New Roman" panose="02020603050405020304" pitchFamily="18" charset="0"/>
              </a:rPr>
              <a:t>ngợi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vẻ</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đẹp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vai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trò</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của</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tình</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yêu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thương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Flowchart: Process 7"/>
          <p:cNvSpPr/>
          <p:nvPr/>
        </p:nvSpPr>
        <p:spPr>
          <a:xfrm>
            <a:off x="4366572" y="2057400"/>
            <a:ext cx="1710267" cy="2179638"/>
          </a:xfrm>
          <a:prstGeom prst="flowChartProcess">
            <a:avLst/>
          </a:prstGeom>
          <a:solidFill>
            <a:srgbClr val="00B0F0"/>
          </a:solidFill>
          <a:ln w="38100">
            <a:solidFill>
              <a:srgbClr val="00D0CB"/>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err="1">
                <a:solidFill>
                  <a:schemeClr val="tx1"/>
                </a:solidFill>
                <a:latin typeface="Times New Roman" pitchFamily="18" charset="0"/>
                <a:cs typeface="Times New Roman" panose="02020603050405020304" pitchFamily="18" charset="0"/>
              </a:rPr>
              <a:t>Khẳng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định</a:t>
            </a:r>
            <a:endParaRPr lang="en-US" b="1" dirty="0">
              <a:solidFill>
                <a:schemeClr val="tx1"/>
              </a:solidFill>
              <a:latin typeface="Times New Roman" panose="02020603050405020304" pitchFamily="18" charset="0"/>
              <a:cs typeface="Times New Roman" panose="02020603050405020304" pitchFamily="18" charset="0"/>
            </a:endParaRPr>
          </a:p>
          <a:p>
            <a:pPr algn="ctr">
              <a:defRPr/>
            </a:pP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niềm</a:t>
            </a:r>
            <a:r>
              <a:rPr lang="en-US" b="1" dirty="0">
                <a:solidFill>
                  <a:schemeClr val="tx1"/>
                </a:solidFill>
                <a:latin typeface="Times New Roman" panose="02020603050405020304" pitchFamily="18" charset="0"/>
                <a:cs typeface="Times New Roman" panose="02020603050405020304" pitchFamily="18" charset="0"/>
              </a:rPr>
              <a:t> tin </a:t>
            </a:r>
            <a:r>
              <a:rPr lang="en-US" b="1" dirty="0" err="1">
                <a:solidFill>
                  <a:schemeClr val="tx1"/>
                </a:solidFill>
                <a:latin typeface="Times New Roman" panose="02020603050405020304" pitchFamily="18" charset="0"/>
                <a:cs typeface="Times New Roman" panose="02020603050405020304" pitchFamily="18" charset="0"/>
              </a:rPr>
              <a:t>vào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trị</a:t>
            </a:r>
            <a:r>
              <a:rPr lang="en-US" b="1" dirty="0">
                <a:solidFill>
                  <a:schemeClr val="tx1"/>
                </a:solidFill>
                <a:latin typeface="Times New Roman" panose="02020603050405020304" pitchFamily="18" charset="0"/>
                <a:cs typeface="Times New Roman" panose="02020603050405020304" pitchFamily="18" charset="0"/>
              </a:rPr>
              <a:t> con </a:t>
            </a:r>
            <a:r>
              <a:rPr lang="en-US" b="1" dirty="0" err="1">
                <a:solidFill>
                  <a:schemeClr val="tx1"/>
                </a:solidFill>
                <a:latin typeface="Times New Roman" panose="02020603050405020304" pitchFamily="18" charset="0"/>
                <a:cs typeface="Times New Roman" panose="02020603050405020304" pitchFamily="18" charset="0"/>
              </a:rPr>
              <a:t>người</a:t>
            </a:r>
            <a:endParaRPr lang="en-US" b="1" dirty="0">
              <a:solidFill>
                <a:schemeClr val="tx1"/>
              </a:solidFill>
              <a:latin typeface="Times New Roman" pitchFamily="18" charset="0"/>
              <a:cs typeface="Times New Roman" pitchFamily="18" charset="0"/>
            </a:endParaRPr>
          </a:p>
        </p:txBody>
      </p:sp>
      <p:sp>
        <p:nvSpPr>
          <p:cNvPr id="9" name="Flowchart: Process 8"/>
          <p:cNvSpPr/>
          <p:nvPr/>
        </p:nvSpPr>
        <p:spPr>
          <a:xfrm>
            <a:off x="6925733" y="2057399"/>
            <a:ext cx="1710267" cy="2179638"/>
          </a:xfrm>
          <a:prstGeom prst="flowChartProcess">
            <a:avLst/>
          </a:prstGeom>
          <a:solidFill>
            <a:srgbClr val="FB3D1D"/>
          </a:solidFill>
          <a:ln w="38100">
            <a:solidFill>
              <a:srgbClr val="00D0CB"/>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b="1" dirty="0">
              <a:solidFill>
                <a:schemeClr val="tx1"/>
              </a:solidFill>
              <a:latin typeface="Times New Roman" pitchFamily="18" charset="0"/>
              <a:cs typeface="Times New Roman" panose="02020603050405020304" pitchFamily="18" charset="0"/>
            </a:endParaRPr>
          </a:p>
          <a:p>
            <a:pPr algn="ctr">
              <a:defRPr/>
            </a:pPr>
            <a:r>
              <a:rPr lang="en-US" b="1" dirty="0" err="1">
                <a:solidFill>
                  <a:schemeClr val="tx1"/>
                </a:solidFill>
                <a:latin typeface="Times New Roman" panose="02020603050405020304" pitchFamily="18" charset="0"/>
                <a:cs typeface="Times New Roman" panose="02020603050405020304" pitchFamily="18" charset="0"/>
              </a:rPr>
              <a:t>Trân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trọng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khát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vọng</a:t>
            </a:r>
            <a:endParaRPr lang="en-US" b="1" dirty="0">
              <a:solidFill>
                <a:schemeClr val="tx1"/>
              </a:solidFill>
              <a:latin typeface="Times New Roman" panose="02020603050405020304" pitchFamily="18" charset="0"/>
              <a:cs typeface="Times New Roman" panose="02020603050405020304" pitchFamily="18" charset="0"/>
            </a:endParaRPr>
          </a:p>
          <a:p>
            <a:pPr algn="ctr">
              <a:defRPr/>
            </a:pPr>
            <a:r>
              <a:rPr lang="en-US" b="1" dirty="0" err="1">
                <a:solidFill>
                  <a:schemeClr val="tx1"/>
                </a:solidFill>
                <a:latin typeface="Times New Roman" panose="02020603050405020304" pitchFamily="18" charset="0"/>
                <a:cs typeface="Times New Roman" panose="02020603050405020304" pitchFamily="18" charset="0"/>
              </a:rPr>
              <a:t>hạnh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phúc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yêu</a:t>
            </a:r>
            <a:endParaRPr lang="en-US" b="1" dirty="0">
              <a:solidFill>
                <a:schemeClr val="tx1"/>
              </a:solidFill>
              <a:latin typeface="Times New Roman" panose="02020603050405020304" pitchFamily="18" charset="0"/>
              <a:cs typeface="Times New Roman" panose="02020603050405020304" pitchFamily="18" charset="0"/>
            </a:endParaRPr>
          </a:p>
          <a:p>
            <a:pPr algn="ctr">
              <a:defRPr/>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Flowchart: Process 9"/>
          <p:cNvSpPr/>
          <p:nvPr/>
        </p:nvSpPr>
        <p:spPr>
          <a:xfrm>
            <a:off x="9689431" y="2057401"/>
            <a:ext cx="1710267" cy="2179636"/>
          </a:xfrm>
          <a:prstGeom prst="flowChartProcess">
            <a:avLst/>
          </a:prstGeom>
          <a:solidFill>
            <a:schemeClr val="accent2">
              <a:lumMod val="60000"/>
              <a:lumOff val="40000"/>
            </a:schemeClr>
          </a:solidFill>
          <a:ln w="38100">
            <a:solidFill>
              <a:srgbClr val="00D0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Times New Roman" pitchFamily="18" charset="0"/>
                <a:cs typeface="Times New Roman" panose="02020603050405020304" pitchFamily="18" charset="0"/>
              </a:rPr>
              <a:t>Tố</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cáo</a:t>
            </a:r>
            <a:r>
              <a:rPr lang="en-US" b="1" dirty="0">
                <a:solidFill>
                  <a:schemeClr val="tx1"/>
                </a:solidFill>
                <a:latin typeface="Times New Roman" panose="02020603050405020304" pitchFamily="18" charset="0"/>
                <a:cs typeface="Times New Roman" panose="02020603050405020304" pitchFamily="18" charset="0"/>
              </a:rPr>
              <a:t> </a:t>
            </a:r>
          </a:p>
          <a:p>
            <a:pPr algn="ctr">
              <a:defRPr/>
            </a:pPr>
            <a:r>
              <a:rPr lang="en-US" b="1" dirty="0" err="1">
                <a:solidFill>
                  <a:schemeClr val="tx1"/>
                </a:solidFill>
                <a:latin typeface="Times New Roman" panose="02020603050405020304" pitchFamily="18" charset="0"/>
                <a:cs typeface="Times New Roman" panose="02020603050405020304" pitchFamily="18" charset="0"/>
              </a:rPr>
              <a:t>xã</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hội</a:t>
            </a:r>
            <a:endParaRPr lang="en-US" b="1" dirty="0">
              <a:solidFill>
                <a:schemeClr val="tx1"/>
              </a:solidFill>
              <a:latin typeface="Times New Roman" panose="02020603050405020304" pitchFamily="18" charset="0"/>
              <a:cs typeface="Times New Roman" panose="02020603050405020304" pitchFamily="18" charset="0"/>
            </a:endParaRPr>
          </a:p>
          <a:p>
            <a:pPr algn="ctr">
              <a:defRPr/>
            </a:pPr>
            <a:endParaRPr lang="en-US" b="1" dirty="0">
              <a:latin typeface="Times New Roman" pitchFamily="18" charset="0"/>
              <a:cs typeface="Times New Roman" pitchFamily="18" charset="0"/>
            </a:endParaRPr>
          </a:p>
        </p:txBody>
      </p:sp>
      <p:cxnSp>
        <p:nvCxnSpPr>
          <p:cNvPr id="14" name="Straight Arrow Connector 13"/>
          <p:cNvCxnSpPr>
            <a:stCxn id="5" idx="2"/>
            <a:endCxn id="7" idx="0"/>
          </p:cNvCxnSpPr>
          <p:nvPr/>
        </p:nvCxnSpPr>
        <p:spPr>
          <a:xfrm flipH="1">
            <a:off x="2549248" y="969963"/>
            <a:ext cx="3792286" cy="1087438"/>
          </a:xfrm>
          <a:prstGeom prst="straightConnector1">
            <a:avLst/>
          </a:prstGeom>
          <a:ln w="38100">
            <a:solidFill>
              <a:srgbClr val="00D0C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8" idx="0"/>
          </p:cNvCxnSpPr>
          <p:nvPr/>
        </p:nvCxnSpPr>
        <p:spPr>
          <a:xfrm flipH="1">
            <a:off x="5221706" y="969963"/>
            <a:ext cx="1119828" cy="1087437"/>
          </a:xfrm>
          <a:prstGeom prst="straightConnector1">
            <a:avLst/>
          </a:prstGeom>
          <a:ln w="38100">
            <a:solidFill>
              <a:srgbClr val="00D0CB"/>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9" idx="0"/>
          </p:cNvCxnSpPr>
          <p:nvPr/>
        </p:nvCxnSpPr>
        <p:spPr>
          <a:xfrm>
            <a:off x="6341534" y="969963"/>
            <a:ext cx="1439333" cy="1087436"/>
          </a:xfrm>
          <a:prstGeom prst="straightConnector1">
            <a:avLst/>
          </a:prstGeom>
          <a:ln w="38100">
            <a:solidFill>
              <a:srgbClr val="00D0CB"/>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10" idx="0"/>
          </p:cNvCxnSpPr>
          <p:nvPr/>
        </p:nvCxnSpPr>
        <p:spPr>
          <a:xfrm>
            <a:off x="6341534" y="969963"/>
            <a:ext cx="4203031" cy="1087438"/>
          </a:xfrm>
          <a:prstGeom prst="straightConnector1">
            <a:avLst/>
          </a:prstGeom>
          <a:ln w="38100">
            <a:solidFill>
              <a:srgbClr val="00D0CB"/>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81723" y="5043488"/>
            <a:ext cx="3234266" cy="58420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en-US" sz="3200" b="1" dirty="0" err="1">
                <a:solidFill>
                  <a:srgbClr val="FF0000"/>
                </a:solidFill>
                <a:latin typeface="Times New Roman" pitchFamily="18" charset="0"/>
                <a:cs typeface="Times New Roman" pitchFamily="18" charset="0"/>
              </a:rPr>
              <a:t>Giá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đạo</a:t>
            </a:r>
            <a:endParaRPr lang="en-US" sz="3200" b="1" dirty="0">
              <a:solidFill>
                <a:srgbClr val="FF0000"/>
              </a:solidFill>
              <a:latin typeface="Times New Roman" pitchFamily="18" charset="0"/>
              <a:cs typeface="Times New Roman" pitchFamily="18" charset="0"/>
            </a:endParaRPr>
          </a:p>
        </p:txBody>
      </p:sp>
      <p:pic>
        <p:nvPicPr>
          <p:cNvPr id="153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088" y="4974641"/>
            <a:ext cx="12192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40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5374"/>
                                        </p:tgtEl>
                                        <p:attrNameLst>
                                          <p:attrName>style.visibility</p:attrName>
                                        </p:attrNameLst>
                                      </p:cBhvr>
                                      <p:to>
                                        <p:strVal val="visible"/>
                                      </p:to>
                                    </p:set>
                                    <p:animEffect transition="in" filter="barn(inVertical)">
                                      <p:cBhvr>
                                        <p:cTn id="52" dur="500"/>
                                        <p:tgtEl>
                                          <p:spTgt spid="153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6463" y="3891221"/>
            <a:ext cx="11887200" cy="2554545"/>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just">
              <a:defRPr/>
            </a:pPr>
            <a:r>
              <a:rPr lang="en-US" sz="3200" b="1" smtClean="0">
                <a:solidFill>
                  <a:schemeClr val="bg1"/>
                </a:solidFill>
                <a:latin typeface="Times New Roman" pitchFamily="18" charset="0"/>
                <a:cs typeface="Times New Roman" pitchFamily="18" charset="0"/>
                <a:sym typeface="Wingdings" pitchFamily="2" charset="2"/>
              </a:rPr>
              <a:t>          V</a:t>
            </a:r>
            <a:r>
              <a:rPr lang="en-US" sz="3200" b="1" smtClean="0">
                <a:solidFill>
                  <a:schemeClr val="bg1"/>
                </a:solidFill>
                <a:latin typeface="Times New Roman" pitchFamily="18" charset="0"/>
                <a:cs typeface="Times New Roman" pitchFamily="18" charset="0"/>
              </a:rPr>
              <a:t>ới </a:t>
            </a:r>
            <a:r>
              <a:rPr lang="en-US" sz="3200" b="1">
                <a:solidFill>
                  <a:schemeClr val="bg1"/>
                </a:solidFill>
                <a:latin typeface="Times New Roman" pitchFamily="18" charset="0"/>
                <a:cs typeface="Times New Roman" pitchFamily="18" charset="0"/>
              </a:rPr>
              <a:t>quá trình hoàn lương của Chí, Nam Cao đã gieo vào lòng người đọc niềm tin vững chắc vào bản chất tốt đẹp của con người. Và như thế những trang văn của ông đã thực hiện một cách xuất sắc chức năng </a:t>
            </a:r>
            <a:r>
              <a:rPr lang="en-US" sz="3200" b="1" smtClean="0">
                <a:solidFill>
                  <a:schemeClr val="bg1"/>
                </a:solidFill>
                <a:latin typeface="Times New Roman" pitchFamily="18" charset="0"/>
                <a:cs typeface="Times New Roman" pitchFamily="18" charset="0"/>
              </a:rPr>
              <a:t>hướng thiện, hướng </a:t>
            </a:r>
            <a:r>
              <a:rPr lang="en-US" sz="3200" b="1">
                <a:solidFill>
                  <a:schemeClr val="bg1"/>
                </a:solidFill>
                <a:latin typeface="Times New Roman" pitchFamily="18" charset="0"/>
                <a:cs typeface="Times New Roman" pitchFamily="18" charset="0"/>
              </a:rPr>
              <a:t>người đọc đến những điều tốt đẹp.</a:t>
            </a:r>
          </a:p>
        </p:txBody>
      </p:sp>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91221"/>
            <a:ext cx="97856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621" y="0"/>
            <a:ext cx="6284495" cy="5598695"/>
          </a:xfrm>
        </p:spPr>
        <p:txBody>
          <a:bodyPr>
            <a:noAutofit/>
          </a:bodyPr>
          <a:lstStyle/>
          <a:p>
            <a:r>
              <a:rPr lang="en-US" sz="2000" b="1" dirty="0" smtClean="0">
                <a:solidFill>
                  <a:srgbClr val="FFFF00"/>
                </a:solidFill>
              </a:rPr>
              <a:t>              </a:t>
            </a:r>
            <a:r>
              <a:rPr lang="vi-VN" sz="2800" b="1" dirty="0" smtClean="0">
                <a:solidFill>
                  <a:srgbClr val="FFFF00"/>
                </a:solidFill>
              </a:rPr>
              <a:t>Trăng </a:t>
            </a:r>
            <a:r>
              <a:rPr lang="vi-VN" sz="2800" b="1" dirty="0">
                <a:solidFill>
                  <a:srgbClr val="FFFF00"/>
                </a:solidFill>
              </a:rPr>
              <a:t>nở nụ </a:t>
            </a:r>
            <a:r>
              <a:rPr lang="vi-VN" sz="2800" b="1" dirty="0" smtClean="0">
                <a:solidFill>
                  <a:srgbClr val="FFFF00"/>
                </a:solidFill>
              </a:rPr>
              <a:t>cười</a:t>
            </a:r>
            <a:r>
              <a:rPr lang="en-US" sz="2800" b="1" dirty="0" smtClean="0">
                <a:solidFill>
                  <a:srgbClr val="FFFF00"/>
                </a:solidFill>
              </a:rPr>
              <a:t/>
            </a:r>
            <a:br>
              <a:rPr lang="en-US" sz="2800" b="1" dirty="0" smtClean="0">
                <a:solidFill>
                  <a:srgbClr val="FFFF00"/>
                </a:solidFill>
              </a:rPr>
            </a:br>
            <a:r>
              <a:rPr lang="vi-VN" sz="2400" b="1" dirty="0">
                <a:solidFill>
                  <a:srgbClr val="FFFF00"/>
                </a:solidFill>
              </a:rPr>
              <a:t/>
            </a:r>
            <a:br>
              <a:rPr lang="vi-VN" sz="2400" b="1" dirty="0">
                <a:solidFill>
                  <a:srgbClr val="FFFF00"/>
                </a:solidFill>
              </a:rPr>
            </a:br>
            <a:r>
              <a:rPr lang="vi-VN" sz="2400" b="1" i="1" dirty="0">
                <a:solidFill>
                  <a:srgbClr val="FFFF00"/>
                </a:solidFill>
              </a:rPr>
              <a:t>Đâu Thị Nở, đâu Chí Phèo</a:t>
            </a:r>
            <a:r>
              <a:rPr lang="vi-VN" sz="2400" b="1" dirty="0">
                <a:solidFill>
                  <a:srgbClr val="FFFF00"/>
                </a:solidFill>
              </a:rPr>
              <a:t/>
            </a:r>
            <a:br>
              <a:rPr lang="vi-VN" sz="2400" b="1" dirty="0">
                <a:solidFill>
                  <a:srgbClr val="FFFF00"/>
                </a:solidFill>
              </a:rPr>
            </a:br>
            <a:r>
              <a:rPr lang="vi-VN" sz="2400" b="1" i="1" dirty="0">
                <a:solidFill>
                  <a:srgbClr val="FFFF00"/>
                </a:solidFill>
              </a:rPr>
              <a:t>Đâu làng Vũ Đại đói nghèo Nam Cao</a:t>
            </a:r>
            <a:r>
              <a:rPr lang="vi-VN" sz="2400" b="1" dirty="0">
                <a:solidFill>
                  <a:srgbClr val="FFFF00"/>
                </a:solidFill>
              </a:rPr>
              <a:t/>
            </a:r>
            <a:br>
              <a:rPr lang="vi-VN" sz="2400" b="1" dirty="0">
                <a:solidFill>
                  <a:srgbClr val="FFFF00"/>
                </a:solidFill>
              </a:rPr>
            </a:br>
            <a:r>
              <a:rPr lang="vi-VN" sz="2400" b="1" i="1" dirty="0">
                <a:solidFill>
                  <a:srgbClr val="FFFF00"/>
                </a:solidFill>
              </a:rPr>
              <a:t>Vẫn vườn chuối gió lao xao</a:t>
            </a:r>
            <a:r>
              <a:rPr lang="vi-VN" sz="2400" b="1" dirty="0">
                <a:solidFill>
                  <a:srgbClr val="FFFF00"/>
                </a:solidFill>
              </a:rPr>
              <a:t/>
            </a:r>
            <a:br>
              <a:rPr lang="vi-VN" sz="2400" b="1" dirty="0">
                <a:solidFill>
                  <a:srgbClr val="FFFF00"/>
                </a:solidFill>
              </a:rPr>
            </a:br>
            <a:r>
              <a:rPr lang="vi-VN" sz="2400" b="1" i="1" dirty="0">
                <a:solidFill>
                  <a:srgbClr val="FFFF00"/>
                </a:solidFill>
              </a:rPr>
              <a:t>Sông Châu vẫn chảy nôn nao mạn thuyền</a:t>
            </a:r>
            <a:r>
              <a:rPr lang="vi-VN" sz="2400" b="1" dirty="0">
                <a:solidFill>
                  <a:srgbClr val="FFFF00"/>
                </a:solidFill>
              </a:rPr>
              <a:t/>
            </a:r>
            <a:br>
              <a:rPr lang="vi-VN" sz="2400" b="1" dirty="0">
                <a:solidFill>
                  <a:srgbClr val="FFFF00"/>
                </a:solidFill>
              </a:rPr>
            </a:br>
            <a:r>
              <a:rPr lang="vi-VN" sz="2400" b="1" i="1" dirty="0">
                <a:solidFill>
                  <a:srgbClr val="FFFF00"/>
                </a:solidFill>
              </a:rPr>
              <a:t>Ả ngớ ngẩn</a:t>
            </a:r>
            <a:r>
              <a:rPr lang="vi-VN" sz="2400" b="1" dirty="0">
                <a:solidFill>
                  <a:srgbClr val="FFFF00"/>
                </a:solidFill>
              </a:rPr>
              <a:t/>
            </a:r>
            <a:br>
              <a:rPr lang="vi-VN" sz="2400" b="1" dirty="0">
                <a:solidFill>
                  <a:srgbClr val="FFFF00"/>
                </a:solidFill>
              </a:rPr>
            </a:br>
            <a:r>
              <a:rPr lang="vi-VN" sz="2400" b="1" i="1" dirty="0">
                <a:solidFill>
                  <a:srgbClr val="FFFF00"/>
                </a:solidFill>
              </a:rPr>
              <a:t>Gã khùng điên</a:t>
            </a:r>
            <a:r>
              <a:rPr lang="vi-VN" sz="2400" b="1" dirty="0">
                <a:solidFill>
                  <a:srgbClr val="FFFF00"/>
                </a:solidFill>
              </a:rPr>
              <a:t/>
            </a:r>
            <a:br>
              <a:rPr lang="vi-VN" sz="2400" b="1" dirty="0">
                <a:solidFill>
                  <a:srgbClr val="FFFF00"/>
                </a:solidFill>
              </a:rPr>
            </a:br>
            <a:r>
              <a:rPr lang="vi-VN" sz="2400" b="1" i="1" dirty="0">
                <a:solidFill>
                  <a:srgbClr val="FFFF00"/>
                </a:solidFill>
              </a:rPr>
              <a:t>Khi tình yêu đến bỗng nhiên thành người</a:t>
            </a:r>
            <a:r>
              <a:rPr lang="vi-VN" sz="2400" b="1" dirty="0">
                <a:solidFill>
                  <a:srgbClr val="FFFF00"/>
                </a:solidFill>
              </a:rPr>
              <a:t/>
            </a:r>
            <a:br>
              <a:rPr lang="vi-VN" sz="2400" b="1" dirty="0">
                <a:solidFill>
                  <a:srgbClr val="FFFF00"/>
                </a:solidFill>
              </a:rPr>
            </a:br>
            <a:r>
              <a:rPr lang="vi-VN" sz="2400" b="1" i="1" dirty="0">
                <a:solidFill>
                  <a:srgbClr val="FFFF00"/>
                </a:solidFill>
              </a:rPr>
              <a:t>Vườn sông trăng nở nụ cười</a:t>
            </a:r>
            <a:r>
              <a:rPr lang="vi-VN" sz="2400" b="1" dirty="0">
                <a:solidFill>
                  <a:srgbClr val="FFFF00"/>
                </a:solidFill>
              </a:rPr>
              <a:t/>
            </a:r>
            <a:br>
              <a:rPr lang="vi-VN" sz="2400" b="1" dirty="0">
                <a:solidFill>
                  <a:srgbClr val="FFFF00"/>
                </a:solidFill>
              </a:rPr>
            </a:br>
            <a:r>
              <a:rPr lang="vi-VN" sz="2400" b="1" i="1" dirty="0">
                <a:solidFill>
                  <a:srgbClr val="FFFF00"/>
                </a:solidFill>
              </a:rPr>
              <a:t>Phút giây tan chảy vàng mười trong nhau</a:t>
            </a:r>
            <a:r>
              <a:rPr lang="vi-VN" sz="2400" b="1" dirty="0">
                <a:solidFill>
                  <a:srgbClr val="FFFF00"/>
                </a:solidFill>
              </a:rPr>
              <a:t/>
            </a:r>
            <a:br>
              <a:rPr lang="vi-VN" sz="2400" b="1" dirty="0">
                <a:solidFill>
                  <a:srgbClr val="FFFF00"/>
                </a:solidFill>
              </a:rPr>
            </a:br>
            <a:r>
              <a:rPr lang="vi-VN" sz="2400" b="1" i="1" dirty="0">
                <a:solidFill>
                  <a:srgbClr val="FFFF00"/>
                </a:solidFill>
              </a:rPr>
              <a:t>Giữa đời vàng lẫn với thau</a:t>
            </a:r>
            <a:r>
              <a:rPr lang="vi-VN" sz="2400" b="1" dirty="0">
                <a:solidFill>
                  <a:srgbClr val="FFFF00"/>
                </a:solidFill>
              </a:rPr>
              <a:t/>
            </a:r>
            <a:br>
              <a:rPr lang="vi-VN" sz="2400" b="1" dirty="0">
                <a:solidFill>
                  <a:srgbClr val="FFFF00"/>
                </a:solidFill>
              </a:rPr>
            </a:br>
            <a:r>
              <a:rPr lang="vi-VN" sz="2400" b="1" i="1" dirty="0">
                <a:solidFill>
                  <a:srgbClr val="FFFF00"/>
                </a:solidFill>
              </a:rPr>
              <a:t>Lòng tin còn chút về sau để dành</a:t>
            </a:r>
            <a:r>
              <a:rPr lang="vi-VN" sz="2400" b="1" dirty="0">
                <a:solidFill>
                  <a:srgbClr val="FFFF00"/>
                </a:solidFill>
              </a:rPr>
              <a:t/>
            </a:r>
            <a:br>
              <a:rPr lang="vi-VN" sz="2400" b="1" dirty="0">
                <a:solidFill>
                  <a:srgbClr val="FFFF00"/>
                </a:solidFill>
              </a:rPr>
            </a:br>
            <a:r>
              <a:rPr lang="vi-VN" sz="2400" b="1" i="1" dirty="0">
                <a:solidFill>
                  <a:srgbClr val="FFFF00"/>
                </a:solidFill>
              </a:rPr>
              <a:t>Tình yêu nên vị cháo hành</a:t>
            </a:r>
            <a:r>
              <a:rPr lang="vi-VN" sz="2400" b="1" dirty="0">
                <a:solidFill>
                  <a:srgbClr val="FFFF00"/>
                </a:solidFill>
              </a:rPr>
              <a:t/>
            </a:r>
            <a:br>
              <a:rPr lang="vi-VN" sz="2400" b="1" dirty="0">
                <a:solidFill>
                  <a:srgbClr val="FFFF00"/>
                </a:solidFill>
              </a:rPr>
            </a:br>
            <a:r>
              <a:rPr lang="vi-VN" sz="2400" b="1" i="1" dirty="0">
                <a:solidFill>
                  <a:srgbClr val="FFFF00"/>
                </a:solidFill>
              </a:rPr>
              <a:t>Đời chung bát vỡ thơm lành lứa đôi</a:t>
            </a:r>
            <a:r>
              <a:rPr lang="vi-VN" sz="2400" b="1" dirty="0">
                <a:solidFill>
                  <a:srgbClr val="FFFF00"/>
                </a:solidFill>
              </a:rPr>
              <a:t>.</a:t>
            </a:r>
            <a:br>
              <a:rPr lang="vi-VN" sz="2400" b="1" dirty="0">
                <a:solidFill>
                  <a:srgbClr val="FFFF00"/>
                </a:solidFill>
              </a:rPr>
            </a:br>
            <a:r>
              <a:rPr lang="en-US" sz="2400" b="1" dirty="0" smtClean="0">
                <a:solidFill>
                  <a:srgbClr val="FFFF00"/>
                </a:solidFill>
              </a:rPr>
              <a:t>                                                </a:t>
            </a:r>
            <a:r>
              <a:rPr lang="vi-VN" sz="2400" b="1" dirty="0" smtClean="0">
                <a:solidFill>
                  <a:srgbClr val="FFFF00"/>
                </a:solidFill>
              </a:rPr>
              <a:t>(</a:t>
            </a:r>
            <a:r>
              <a:rPr lang="vi-VN" sz="2400" b="1" dirty="0">
                <a:solidFill>
                  <a:srgbClr val="FFFF00"/>
                </a:solidFill>
              </a:rPr>
              <a:t>Lê Đình Cánh)</a:t>
            </a:r>
            <a:endParaRPr lang="en-US" sz="2400" b="1" dirty="0">
              <a:solidFill>
                <a:srgbClr val="FFFF00"/>
              </a:solidFill>
            </a:endParaRPr>
          </a:p>
        </p:txBody>
      </p:sp>
      <p:sp>
        <p:nvSpPr>
          <p:cNvPr id="4" name="TextBox 3"/>
          <p:cNvSpPr txBox="1"/>
          <p:nvPr/>
        </p:nvSpPr>
        <p:spPr>
          <a:xfrm>
            <a:off x="-1" y="5390147"/>
            <a:ext cx="12191999" cy="830997"/>
          </a:xfrm>
          <a:prstGeom prst="rect">
            <a:avLst/>
          </a:prstGeom>
          <a:noFill/>
        </p:spPr>
        <p:txBody>
          <a:bodyPr wrap="square" rtlCol="0">
            <a:spAutoFit/>
          </a:bodyPr>
          <a:lstStyle/>
          <a:p>
            <a:pPr algn="just"/>
            <a:r>
              <a:rPr lang="en-US" sz="2400" b="1" dirty="0" smtClean="0">
                <a:solidFill>
                  <a:srgbClr val="FFFF00"/>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Câu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thơ</a:t>
            </a:r>
            <a:r>
              <a:rPr lang="en-US" sz="2400" b="1" dirty="0" smtClean="0">
                <a:solidFill>
                  <a:schemeClr val="bg1"/>
                </a:solidFill>
                <a:latin typeface="Times New Roman" pitchFamily="18" charset="0"/>
                <a:cs typeface="Times New Roman" pitchFamily="18" charset="0"/>
              </a:rPr>
              <a:t> “</a:t>
            </a:r>
            <a:r>
              <a:rPr lang="vi-VN" sz="2400" b="1" i="1" dirty="0">
                <a:solidFill>
                  <a:schemeClr val="bg1"/>
                </a:solidFill>
                <a:latin typeface="Times New Roman" pitchFamily="18" charset="0"/>
                <a:cs typeface="Times New Roman" pitchFamily="18" charset="0"/>
              </a:rPr>
              <a:t>Khi tình yêu đến bỗng nhiên thành </a:t>
            </a:r>
            <a:r>
              <a:rPr lang="vi-VN" sz="2400" b="1" i="1" dirty="0" smtClean="0">
                <a:solidFill>
                  <a:schemeClr val="bg1"/>
                </a:solidFill>
                <a:latin typeface="Times New Roman" pitchFamily="18" charset="0"/>
                <a:cs typeface="Times New Roman" pitchFamily="18" charset="0"/>
              </a:rPr>
              <a:t>người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gợi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cho</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em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suy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nghĩ</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gì</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về</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sức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mạnh</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của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tình</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yêu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trong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cuộc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sống</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2402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63453" cy="36255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53" y="1"/>
            <a:ext cx="3866146" cy="36896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283" y="0"/>
            <a:ext cx="4026569" cy="36896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29000"/>
            <a:ext cx="4299283" cy="34861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283" y="4957011"/>
            <a:ext cx="4026569" cy="19009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347" y="1844842"/>
            <a:ext cx="5173578" cy="311216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5853" y="3689685"/>
            <a:ext cx="3866146" cy="3168315"/>
          </a:xfrm>
          <a:prstGeom prst="rect">
            <a:avLst/>
          </a:prstGeom>
        </p:spPr>
      </p:pic>
    </p:spTree>
    <p:extLst>
      <p:ext uri="{BB962C8B-B14F-4D97-AF65-F5344CB8AC3E}">
        <p14:creationId xmlns:p14="http://schemas.microsoft.com/office/powerpoint/2010/main" val="284851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8621" y="4397290"/>
            <a:ext cx="10515600" cy="2460710"/>
          </a:xfrm>
        </p:spPr>
        <p:txBody>
          <a:bodyPr>
            <a:noAutofit/>
          </a:bodyPr>
          <a:lstStyle/>
          <a:p>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Sống</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trong</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đời</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sống</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cần</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có</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một</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tấm</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lòng</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r>
            <a:b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b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Để</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làm</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gì</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em</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biết</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không</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a:t>
            </a:r>
            <a:b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b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Để</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gió</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cuốn</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đi</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r>
            <a:b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b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Trịnh</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Công</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 </a:t>
            </a:r>
            <a:r>
              <a:rPr lang="en-US" sz="3200" b="1" i="1" dirty="0" err="1"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Sơn</a:t>
            </a:r>
            <a: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t>)</a:t>
            </a:r>
            <a:br>
              <a:rPr lang="en-US" sz="3200" b="1" i="1" dirty="0" smtClean="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rPr>
            </a:br>
            <a:endParaRPr lang="en-US" sz="3200" b="1" i="1" dirty="0">
              <a:solidFill>
                <a:schemeClr val="bg1"/>
              </a:solidFill>
              <a:effectLst>
                <a:glow rad="228600">
                  <a:schemeClr val="accent2">
                    <a:satMod val="175000"/>
                    <a:alpha val="40000"/>
                  </a:schemeClr>
                </a:glow>
                <a:innerShdw blurRad="63500" dist="50800" dir="16200000">
                  <a:prstClr val="black">
                    <a:alpha val="50000"/>
                  </a:prst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4980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7640" y="2509133"/>
            <a:ext cx="11974360" cy="1674053"/>
          </a:xfrm>
        </p:spPr>
        <p:txBody>
          <a:bodyPr>
            <a:noAutofit/>
          </a:bodyPr>
          <a:lstStyle/>
          <a:p>
            <a:pPr algn="ctr"/>
            <a:r>
              <a:rPr lang="en-US" sz="4500" b="1" smtClean="0">
                <a:solidFill>
                  <a:srgbClr val="FF0000"/>
                </a:solidFill>
                <a:latin typeface="Times New Roman" panose="02020603050405020304" pitchFamily="18" charset="0"/>
                <a:cs typeface="Times New Roman" panose="02020603050405020304" pitchFamily="18" charset="0"/>
              </a:rPr>
              <a:t>TRÂN TRỌNG CẢM ƠN </a:t>
            </a:r>
            <a:br>
              <a:rPr lang="en-US" sz="4500" b="1" smtClean="0">
                <a:solidFill>
                  <a:srgbClr val="FF0000"/>
                </a:solidFill>
                <a:latin typeface="Times New Roman" panose="02020603050405020304" pitchFamily="18" charset="0"/>
                <a:cs typeface="Times New Roman" panose="02020603050405020304" pitchFamily="18" charset="0"/>
              </a:rPr>
            </a:br>
            <a:r>
              <a:rPr lang="en-US" sz="4500" b="1" smtClean="0">
                <a:solidFill>
                  <a:srgbClr val="FF0000"/>
                </a:solidFill>
                <a:latin typeface="Times New Roman" panose="02020603050405020304" pitchFamily="18" charset="0"/>
                <a:cs typeface="Times New Roman" panose="02020603050405020304" pitchFamily="18" charset="0"/>
              </a:rPr>
              <a:t>QUÝ THẦY, CÔ GIÁO VÀ CÁC EM!  </a:t>
            </a:r>
            <a:endParaRPr lang="en-US" sz="45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96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mc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
          <p:cNvSpPr>
            <a:spLocks noChangeArrowheads="1" noChangeShapeType="1" noTextEdit="1"/>
          </p:cNvSpPr>
          <p:nvPr/>
        </p:nvSpPr>
        <p:spPr bwMode="auto">
          <a:xfrm rot="240000">
            <a:off x="508000" y="990600"/>
            <a:ext cx="10371667" cy="2038350"/>
          </a:xfrm>
          <a:prstGeom prst="rect">
            <a:avLst/>
          </a:prstGeom>
        </p:spPr>
        <p:txBody>
          <a:bodyPr wrap="none" fromWordArt="1">
            <a:prstTxWarp prst="textCascadeUp">
              <a:avLst>
                <a:gd name="adj" fmla="val 44444"/>
              </a:avLst>
            </a:prstTxWarp>
            <a:scene3d>
              <a:camera prst="legacyPerspectiveFront">
                <a:rot lat="20519958" lon="1080000" rev="0"/>
              </a:camera>
              <a:lightRig rig="legacyFlat3" dir="r"/>
            </a:scene3d>
            <a:sp3d extrusionH="201600" prstMaterial="legacyMatte">
              <a:extrusionClr>
                <a:srgbClr val="F9BDEC"/>
              </a:extrusionClr>
            </a:sp3d>
          </a:bodyPr>
          <a:lstStyle/>
          <a:p>
            <a:pPr algn="ctr"/>
            <a:r>
              <a:rPr lang="en-US" sz="3600" b="1" kern="10">
                <a:ln w="9525">
                  <a:round/>
                  <a:headEnd/>
                  <a:tailEnd/>
                </a:ln>
                <a:solidFill>
                  <a:srgbClr val="FFFF00"/>
                </a:solidFill>
                <a:latin typeface="Times New Roman"/>
                <a:cs typeface="Times New Roman"/>
              </a:rPr>
              <a:t>CHÍ PHÈO</a:t>
            </a:r>
          </a:p>
        </p:txBody>
      </p:sp>
      <p:sp>
        <p:nvSpPr>
          <p:cNvPr id="5124" name="WordArt 4"/>
          <p:cNvSpPr>
            <a:spLocks noChangeArrowheads="1" noChangeShapeType="1" noTextEdit="1"/>
          </p:cNvSpPr>
          <p:nvPr/>
        </p:nvSpPr>
        <p:spPr bwMode="auto">
          <a:xfrm>
            <a:off x="1117600" y="4572000"/>
            <a:ext cx="10464800" cy="1143000"/>
          </a:xfrm>
          <a:prstGeom prst="rect">
            <a:avLst/>
          </a:prstGeom>
        </p:spPr>
        <p:txBody>
          <a:bodyPr wrap="none" fromWordArt="1">
            <a:prstTxWarp prst="textPlain">
              <a:avLst>
                <a:gd name="adj" fmla="val 50000"/>
              </a:avLst>
            </a:prstTxWarp>
            <a:scene3d>
              <a:camera prst="legacyPerspectiveTopLeft"/>
              <a:lightRig rig="legacyFlat3" dir="r"/>
            </a:scene3d>
            <a:sp3d extrusionH="36500" prstMaterial="legacyMatte">
              <a:extrusionClr>
                <a:srgbClr val="FFFFFF"/>
              </a:extrusionClr>
            </a:sp3d>
          </a:bodyPr>
          <a:lstStyle/>
          <a:p>
            <a:pPr algn="ctr"/>
            <a:r>
              <a:rPr lang="en-US" sz="3600" b="1" kern="10">
                <a:ln w="9525">
                  <a:round/>
                  <a:headEnd/>
                  <a:tailEnd/>
                </a:ln>
                <a:solidFill>
                  <a:srgbClr val="FF0000"/>
                </a:solidFill>
                <a:latin typeface="Times New Roman"/>
                <a:cs typeface="Times New Roman"/>
              </a:rPr>
              <a:t>PHẦN HAI:  TÁC PHẨM</a:t>
            </a:r>
          </a:p>
        </p:txBody>
      </p:sp>
      <p:sp>
        <p:nvSpPr>
          <p:cNvPr id="5125" name="WordArt 5"/>
          <p:cNvSpPr>
            <a:spLocks noChangeArrowheads="1" noChangeShapeType="1" noTextEdit="1"/>
          </p:cNvSpPr>
          <p:nvPr/>
        </p:nvSpPr>
        <p:spPr bwMode="auto">
          <a:xfrm>
            <a:off x="8432800" y="2971800"/>
            <a:ext cx="2844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2400" b="1" i="1" kern="10">
                <a:solidFill>
                  <a:srgbClr val="00B0F0"/>
                </a:solidFill>
                <a:effectLst>
                  <a:outerShdw dist="53882" dir="2700000" algn="ctr" rotWithShape="0">
                    <a:srgbClr val="C0C0C0">
                      <a:alpha val="79999"/>
                    </a:srgbClr>
                  </a:outerShdw>
                </a:effectLst>
                <a:latin typeface="Times New Roman"/>
                <a:cs typeface="Times New Roman"/>
              </a:rPr>
              <a:t>NAM CAO</a:t>
            </a:r>
          </a:p>
        </p:txBody>
      </p:sp>
    </p:spTree>
    <p:extLst>
      <p:ext uri="{BB962C8B-B14F-4D97-AF65-F5344CB8AC3E}">
        <p14:creationId xmlns:p14="http://schemas.microsoft.com/office/powerpoint/2010/main" val="340404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barn(inVertical)">
                                      <p:cBhvr>
                                        <p:cTn id="12" dur="5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P spid="5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pic>
        <p:nvPicPr>
          <p:cNvPr id="307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1600" y="0"/>
            <a:ext cx="12090400" cy="6858000"/>
          </a:xfrm>
        </p:spPr>
      </p:pic>
    </p:spTree>
    <p:extLst>
      <p:ext uri="{BB962C8B-B14F-4D97-AF65-F5344CB8AC3E}">
        <p14:creationId xmlns:p14="http://schemas.microsoft.com/office/powerpoint/2010/main" val="3938703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0"/>
            <a:ext cx="39624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0" y="0"/>
            <a:ext cx="12192000" cy="1016000"/>
          </a:xfrm>
          <a:prstGeom prst="rect">
            <a:avLst/>
          </a:prstGeom>
          <a:ln/>
        </p:spPr>
        <p:style>
          <a:lnRef idx="2">
            <a:schemeClr val="accent2"/>
          </a:lnRef>
          <a:fillRef idx="1">
            <a:schemeClr val="lt1"/>
          </a:fillRef>
          <a:effectRef idx="0">
            <a:schemeClr val="accent2"/>
          </a:effectRef>
          <a:fontRef idx="minor">
            <a:schemeClr val="dk1"/>
          </a:fontRef>
        </p:style>
        <p:txBody>
          <a:bodyPr anchor="ctr">
            <a:spAutoFit/>
          </a:bodyPr>
          <a:lstStyle/>
          <a:p>
            <a:pPr indent="92075" eaLnBrk="1" hangingPunct="1">
              <a:defRPr/>
            </a:pPr>
            <a:r>
              <a:rPr lang="en-US" altLang="en-US" sz="3000" b="1">
                <a:solidFill>
                  <a:srgbClr val="FF0000"/>
                </a:solidFill>
                <a:latin typeface="Times New Roman" pitchFamily="18" charset="0"/>
                <a:cs typeface="Times New Roman" pitchFamily="18" charset="0"/>
              </a:rPr>
              <a:t>2</a:t>
            </a:r>
            <a:r>
              <a:rPr lang="en-US" altLang="en-US" sz="3000" b="1" smtClean="0">
                <a:solidFill>
                  <a:srgbClr val="FF0000"/>
                </a:solidFill>
                <a:latin typeface="Times New Roman" pitchFamily="18" charset="0"/>
                <a:cs typeface="Times New Roman" pitchFamily="18" charset="0"/>
              </a:rPr>
              <a:t>.3 </a:t>
            </a:r>
            <a:r>
              <a:rPr lang="en-US" altLang="en-US" sz="3000" b="1">
                <a:solidFill>
                  <a:srgbClr val="FF0000"/>
                </a:solidFill>
                <a:latin typeface="Times New Roman" pitchFamily="18" charset="0"/>
                <a:cs typeface="Times New Roman" pitchFamily="18" charset="0"/>
              </a:rPr>
              <a:t>Quá trình thức tỉnh</a:t>
            </a:r>
          </a:p>
          <a:p>
            <a:pPr indent="92075" eaLnBrk="1" hangingPunct="1">
              <a:defRPr/>
            </a:pPr>
            <a:r>
              <a:rPr lang="en-US" altLang="en-US" sz="3000" b="1" smtClean="0">
                <a:solidFill>
                  <a:srgbClr val="0070C0"/>
                </a:solidFill>
                <a:latin typeface="Times New Roman" pitchFamily="18" charset="0"/>
                <a:cs typeface="Times New Roman" pitchFamily="18" charset="0"/>
              </a:rPr>
              <a:t>a. </a:t>
            </a:r>
            <a:r>
              <a:rPr lang="en-US" altLang="en-US" sz="3000" b="1">
                <a:solidFill>
                  <a:srgbClr val="0070C0"/>
                </a:solidFill>
                <a:latin typeface="Times New Roman" pitchFamily="18" charset="0"/>
                <a:cs typeface="Times New Roman" pitchFamily="18" charset="0"/>
              </a:rPr>
              <a:t>Hình ảnh thị Nở</a:t>
            </a:r>
          </a:p>
        </p:txBody>
      </p:sp>
      <p:sp>
        <p:nvSpPr>
          <p:cNvPr id="5127" name="Rectangle 7"/>
          <p:cNvSpPr>
            <a:spLocks noChangeArrowheads="1"/>
          </p:cNvSpPr>
          <p:nvPr/>
        </p:nvSpPr>
        <p:spPr bwMode="auto">
          <a:xfrm>
            <a:off x="4013200" y="1000135"/>
            <a:ext cx="8134352" cy="3970318"/>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eaLnBrk="1" hangingPunct="1">
              <a:defRPr/>
            </a:pPr>
            <a:r>
              <a:rPr lang="en-US" altLang="en-US" sz="2800" b="1" i="1">
                <a:solidFill>
                  <a:srgbClr val="00D0CB"/>
                </a:solidFill>
                <a:latin typeface="Times New Roman" pitchFamily="18" charset="0"/>
                <a:cs typeface="Times New Roman" pitchFamily="18" charset="0"/>
              </a:rPr>
              <a:t>“…một người ngẩn ngơ… và </a:t>
            </a:r>
            <a:r>
              <a:rPr lang="en-US" altLang="en-US" sz="2800" b="1" i="1">
                <a:solidFill>
                  <a:srgbClr val="FF0000"/>
                </a:solidFill>
                <a:latin typeface="Times New Roman" pitchFamily="18" charset="0"/>
                <a:cs typeface="Times New Roman" pitchFamily="18" charset="0"/>
              </a:rPr>
              <a:t>xấu ma chê quỷ hờn</a:t>
            </a:r>
            <a:r>
              <a:rPr lang="en-US" altLang="en-US" sz="2800" b="1" i="1">
                <a:solidFill>
                  <a:srgbClr val="00D0CB"/>
                </a:solidFill>
                <a:latin typeface="Times New Roman" pitchFamily="18" charset="0"/>
                <a:cs typeface="Times New Roman" pitchFamily="18" charset="0"/>
              </a:rPr>
              <a:t>. Cái mặt…ngắn đến nỗi người ta có thể tưởng bề ngang lớn hơn bề dài, thế mà hai má nó lại hóp vào... Cái mũi thì vừa ngắn, vừa to, vừa đỏ, vừa sần sùi như vỏ cam sành, bành bạnh muốn chen lẫn nhau với những cái môi cũng cố to cho không thua cái mũi…răng rất to...</a:t>
            </a:r>
            <a:r>
              <a:rPr lang="en-US" altLang="en-US" sz="2800" b="1" i="1">
                <a:solidFill>
                  <a:srgbClr val="FF0000"/>
                </a:solidFill>
                <a:latin typeface="Times New Roman" pitchFamily="18" charset="0"/>
                <a:cs typeface="Times New Roman" pitchFamily="18" charset="0"/>
              </a:rPr>
              <a:t>thị lại dở hơi</a:t>
            </a:r>
            <a:r>
              <a:rPr lang="en-US" altLang="en-US" sz="2800" b="1" i="1">
                <a:solidFill>
                  <a:srgbClr val="00D0CB"/>
                </a:solidFill>
                <a:latin typeface="Times New Roman" pitchFamily="18" charset="0"/>
                <a:cs typeface="Times New Roman" pitchFamily="18" charset="0"/>
              </a:rPr>
              <a:t>… lại nghèo…thị lại là dòng giống của một </a:t>
            </a:r>
            <a:r>
              <a:rPr lang="en-US" altLang="en-US" sz="2800" b="1" i="1">
                <a:solidFill>
                  <a:srgbClr val="FF0000"/>
                </a:solidFill>
                <a:latin typeface="Times New Roman" pitchFamily="18" charset="0"/>
                <a:cs typeface="Times New Roman" pitchFamily="18" charset="0"/>
              </a:rPr>
              <a:t>nhà có mả hủi</a:t>
            </a:r>
            <a:r>
              <a:rPr lang="en-US" altLang="en-US" sz="2800" b="1" i="1">
                <a:solidFill>
                  <a:srgbClr val="00D0CB"/>
                </a:solidFill>
                <a:latin typeface="Times New Roman" pitchFamily="18" charset="0"/>
                <a:cs typeface="Times New Roman" pitchFamily="18" charset="0"/>
              </a:rPr>
              <a:t>. Ngoài ba mươi tuổi, thị vẫn chưa có chồng” </a:t>
            </a:r>
          </a:p>
        </p:txBody>
      </p:sp>
      <p:sp>
        <p:nvSpPr>
          <p:cNvPr id="2" name="TextBox 1"/>
          <p:cNvSpPr txBox="1"/>
          <p:nvPr/>
        </p:nvSpPr>
        <p:spPr>
          <a:xfrm>
            <a:off x="1219201" y="5105401"/>
            <a:ext cx="10928351" cy="1077913"/>
          </a:xfrm>
          <a:prstGeom prst="rect">
            <a:avLst/>
          </a:prstGeom>
          <a:noFill/>
          <a:ln>
            <a:solidFill>
              <a:schemeClr val="bg1"/>
            </a:solid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3200" b="1">
                <a:solidFill>
                  <a:srgbClr val="FF0000"/>
                </a:solidFill>
                <a:latin typeface="Times New Roman" pitchFamily="18" charset="0"/>
                <a:cs typeface="Times New Roman" pitchFamily="18" charset="0"/>
                <a:sym typeface="Wingdings" pitchFamily="2" charset="2"/>
              </a:rPr>
              <a:t> Nhà văn dồn vào nhân vật tất cả cái xấu xí, cái thô kệch, cái thua thiệt của cuộc đời</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4" y="5089526"/>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4" y="6097588"/>
            <a:ext cx="12192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9633" y="6121400"/>
            <a:ext cx="629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3200" b="1">
                <a:solidFill>
                  <a:srgbClr val="FF0000"/>
                </a:solidFill>
                <a:latin typeface="Times New Roman" pitchFamily="18" charset="0"/>
                <a:cs typeface="Times New Roman" pitchFamily="18" charset="0"/>
              </a:rPr>
              <a:t>Bị cả làng xa lánh</a:t>
            </a:r>
          </a:p>
        </p:txBody>
      </p:sp>
    </p:spTree>
    <p:extLst>
      <p:ext uri="{BB962C8B-B14F-4D97-AF65-F5344CB8AC3E}">
        <p14:creationId xmlns:p14="http://schemas.microsoft.com/office/powerpoint/2010/main" val="3922452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arn(inVertical)">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p:cTn id="12" dur="500" fill="hold"/>
                                        <p:tgtEl>
                                          <p:spTgt spid="5127"/>
                                        </p:tgtEl>
                                        <p:attrNameLst>
                                          <p:attrName>ppt_w</p:attrName>
                                        </p:attrNameLst>
                                      </p:cBhvr>
                                      <p:tavLst>
                                        <p:tav tm="0">
                                          <p:val>
                                            <p:fltVal val="0"/>
                                          </p:val>
                                        </p:tav>
                                        <p:tav tm="100000">
                                          <p:val>
                                            <p:strVal val="#ppt_w"/>
                                          </p:val>
                                        </p:tav>
                                      </p:tavLst>
                                    </p:anim>
                                    <p:anim calcmode="lin" valueType="num">
                                      <p:cBhvr>
                                        <p:cTn id="13" dur="500" fill="hold"/>
                                        <p:tgtEl>
                                          <p:spTgt spid="5127"/>
                                        </p:tgtEl>
                                        <p:attrNameLst>
                                          <p:attrName>ppt_h</p:attrName>
                                        </p:attrNameLst>
                                      </p:cBhvr>
                                      <p:tavLst>
                                        <p:tav tm="0">
                                          <p:val>
                                            <p:fltVal val="0"/>
                                          </p:val>
                                        </p:tav>
                                        <p:tav tm="100000">
                                          <p:val>
                                            <p:strVal val="#ppt_h"/>
                                          </p:val>
                                        </p:tav>
                                      </p:tavLst>
                                    </p:anim>
                                    <p:animEffect transition="in" filter="fade">
                                      <p:cBhvr>
                                        <p:cTn id="14" dur="500"/>
                                        <p:tgtEl>
                                          <p:spTgt spid="51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randombar(horizontal)">
                                      <p:cBhvr>
                                        <p:cTn id="19" dur="500"/>
                                        <p:tgtEl>
                                          <p:spTgt spid="51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3432" y="228600"/>
            <a:ext cx="4860758" cy="762000"/>
          </a:xfrm>
          <a:solidFill>
            <a:srgbClr val="FFFF00"/>
          </a:solidFill>
          <a:ln w="38100">
            <a:solidFill>
              <a:srgbClr val="00B0F0"/>
            </a:solidFill>
          </a:ln>
        </p:spPr>
        <p:txBody>
          <a:bodyPr>
            <a:noAutofit/>
          </a:bodyPr>
          <a:lstStyle/>
          <a:p>
            <a:r>
              <a:rPr lang="en-US" sz="3200" b="1" smtClean="0">
                <a:latin typeface="Times New Roman" pitchFamily="18" charset="0"/>
                <a:cs typeface="Times New Roman" pitchFamily="18" charset="0"/>
              </a:rPr>
              <a:t> TRÌNH BÀY SẢN PHẨM</a:t>
            </a:r>
            <a:endParaRPr lang="en-US" sz="3200" b="1">
              <a:latin typeface="Times New Roman" pitchFamily="18" charset="0"/>
              <a:cs typeface="Times New Roman" pitchFamily="18" charset="0"/>
            </a:endParaRPr>
          </a:p>
        </p:txBody>
      </p:sp>
      <p:sp>
        <p:nvSpPr>
          <p:cNvPr id="4" name="TextBox 3"/>
          <p:cNvSpPr txBox="1"/>
          <p:nvPr/>
        </p:nvSpPr>
        <p:spPr>
          <a:xfrm>
            <a:off x="1748589" y="1729074"/>
            <a:ext cx="2438399" cy="58477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smtClean="0">
                <a:latin typeface="Times New Roman" pitchFamily="18" charset="0"/>
                <a:cs typeface="Times New Roman" pitchFamily="18" charset="0"/>
              </a:rPr>
              <a:t>  Nhóm 1,2</a:t>
            </a:r>
            <a:endParaRPr lang="en-US" sz="3200" b="1">
              <a:latin typeface="Times New Roman" pitchFamily="18" charset="0"/>
              <a:cs typeface="Times New Roman" pitchFamily="18" charset="0"/>
            </a:endParaRPr>
          </a:p>
        </p:txBody>
      </p:sp>
      <p:sp>
        <p:nvSpPr>
          <p:cNvPr id="6" name="TextBox 5"/>
          <p:cNvSpPr txBox="1"/>
          <p:nvPr/>
        </p:nvSpPr>
        <p:spPr>
          <a:xfrm>
            <a:off x="8229600" y="1720489"/>
            <a:ext cx="2235200" cy="58477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3200" b="1" smtClean="0">
                <a:latin typeface="Times New Roman" pitchFamily="18" charset="0"/>
                <a:cs typeface="Times New Roman" pitchFamily="18" charset="0"/>
              </a:rPr>
              <a:t> Nhóm 3,4</a:t>
            </a:r>
            <a:endParaRPr lang="en-US" sz="3200" b="1">
              <a:latin typeface="Times New Roman" pitchFamily="18" charset="0"/>
              <a:cs typeface="Times New Roman" pitchFamily="18" charset="0"/>
            </a:endParaRPr>
          </a:p>
        </p:txBody>
      </p:sp>
      <p:sp>
        <p:nvSpPr>
          <p:cNvPr id="12" name="TextBox 11"/>
          <p:cNvSpPr txBox="1"/>
          <p:nvPr/>
        </p:nvSpPr>
        <p:spPr>
          <a:xfrm>
            <a:off x="1479883" y="3233670"/>
            <a:ext cx="3015917" cy="2308324"/>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n-US" sz="3600" b="1" smtClean="0">
                <a:latin typeface="Times New Roman" pitchFamily="18" charset="0"/>
                <a:cs typeface="Times New Roman" pitchFamily="18" charset="0"/>
              </a:rPr>
              <a:t>Sau khi tỉnh dậy</a:t>
            </a:r>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Chí Phèo đã có những thay đổi gì? </a:t>
            </a:r>
            <a:endParaRPr lang="en-US" sz="3600" b="1">
              <a:latin typeface="Times New Roman" pitchFamily="18" charset="0"/>
              <a:cs typeface="Times New Roman" pitchFamily="18" charset="0"/>
            </a:endParaRPr>
          </a:p>
        </p:txBody>
      </p:sp>
      <p:sp>
        <p:nvSpPr>
          <p:cNvPr id="13" name="TextBox 12"/>
          <p:cNvSpPr txBox="1"/>
          <p:nvPr/>
        </p:nvSpPr>
        <p:spPr>
          <a:xfrm>
            <a:off x="7021391" y="3233670"/>
            <a:ext cx="4651617" cy="286232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n-US" sz="3600" b="1" smtClean="0">
                <a:latin typeface="Times New Roman" pitchFamily="18" charset="0"/>
                <a:cs typeface="Times New Roman" pitchFamily="18" charset="0"/>
              </a:rPr>
              <a:t>Tâm trạng của Chí Phèo đã thay đổi như thế nào sau khi nhận bát cháo hành từ thị Nở?</a:t>
            </a:r>
            <a:endParaRPr lang="en-US" sz="3600" b="1">
              <a:latin typeface="Times New Roman" pitchFamily="18" charset="0"/>
              <a:cs typeface="Times New Roman" pitchFamily="18" charset="0"/>
            </a:endParaRPr>
          </a:p>
        </p:txBody>
      </p:sp>
      <p:cxnSp>
        <p:nvCxnSpPr>
          <p:cNvPr id="15" name="Straight Arrow Connector 14"/>
          <p:cNvCxnSpPr>
            <a:stCxn id="2" idx="2"/>
            <a:endCxn id="4" idx="0"/>
          </p:cNvCxnSpPr>
          <p:nvPr/>
        </p:nvCxnSpPr>
        <p:spPr>
          <a:xfrm flipH="1">
            <a:off x="2967789" y="990600"/>
            <a:ext cx="3056022" cy="729890"/>
          </a:xfrm>
          <a:prstGeom prst="straightConnector1">
            <a:avLst/>
          </a:prstGeom>
          <a:ln w="38100">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stCxn id="2" idx="2"/>
            <a:endCxn id="6" idx="0"/>
          </p:cNvCxnSpPr>
          <p:nvPr/>
        </p:nvCxnSpPr>
        <p:spPr>
          <a:xfrm>
            <a:off x="6023811" y="990600"/>
            <a:ext cx="3323389" cy="729889"/>
          </a:xfrm>
          <a:prstGeom prst="straightConnector1">
            <a:avLst/>
          </a:prstGeom>
          <a:ln w="38100">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a:stCxn id="4" idx="2"/>
            <a:endCxn id="12" idx="0"/>
          </p:cNvCxnSpPr>
          <p:nvPr/>
        </p:nvCxnSpPr>
        <p:spPr>
          <a:xfrm>
            <a:off x="2967789" y="2313849"/>
            <a:ext cx="20053" cy="919821"/>
          </a:xfrm>
          <a:prstGeom prst="straightConnector1">
            <a:avLst/>
          </a:prstGeom>
          <a:ln w="38100">
            <a:solidFill>
              <a:srgbClr val="00B0F0"/>
            </a:solidFill>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a:stCxn id="6" idx="2"/>
            <a:endCxn id="13" idx="0"/>
          </p:cNvCxnSpPr>
          <p:nvPr/>
        </p:nvCxnSpPr>
        <p:spPr>
          <a:xfrm>
            <a:off x="9347200" y="2305264"/>
            <a:ext cx="0" cy="928406"/>
          </a:xfrm>
          <a:prstGeom prst="straightConnector1">
            <a:avLst/>
          </a:prstGeom>
          <a:ln w="38100">
            <a:solidFill>
              <a:srgbClr val="00B0F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110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663" y="0"/>
            <a:ext cx="5710990" cy="1325563"/>
          </a:xfrm>
        </p:spPr>
        <p:style>
          <a:lnRef idx="3">
            <a:schemeClr val="lt1"/>
          </a:lnRef>
          <a:fillRef idx="1">
            <a:schemeClr val="accent4"/>
          </a:fillRef>
          <a:effectRef idx="1">
            <a:schemeClr val="accent4"/>
          </a:effectRef>
          <a:fontRef idx="minor">
            <a:schemeClr val="lt1"/>
          </a:fontRef>
        </p:style>
        <p:txBody>
          <a:bodyPr/>
          <a:lstStyle/>
          <a:p>
            <a:r>
              <a:rPr lang="en-US" dirty="0" smtClean="0">
                <a:latin typeface="Times New Roman" pitchFamily="18" charset="0"/>
                <a:cs typeface="Times New Roman" pitchFamily="18" charset="0"/>
              </a:rPr>
              <a:t>            NHÓM 1 </a:t>
            </a:r>
            <a:endParaRPr lang="en-US" dirty="0">
              <a:latin typeface="Times New Roman" pitchFamily="18" charset="0"/>
              <a:cs typeface="Times New Roman" pitchFamily="18" charset="0"/>
            </a:endParaRPr>
          </a:p>
        </p:txBody>
      </p:sp>
      <p:sp>
        <p:nvSpPr>
          <p:cNvPr id="5" name="Oval 4"/>
          <p:cNvSpPr/>
          <p:nvPr/>
        </p:nvSpPr>
        <p:spPr>
          <a:xfrm>
            <a:off x="3721769" y="2578176"/>
            <a:ext cx="4684294" cy="407127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600" b="1">
                <a:latin typeface="Times New Roman" pitchFamily="18" charset="0"/>
                <a:cs typeface="Times New Roman" pitchFamily="18" charset="0"/>
              </a:rPr>
              <a:t>Sau khi tỉnh dậy Chí Phèo đã có những thay đổi gì? </a:t>
            </a:r>
          </a:p>
          <a:p>
            <a:pPr algn="just"/>
            <a:endParaRPr lang="en-US" sz="3600" b="1">
              <a:latin typeface="Times New Roman" pitchFamily="18" charset="0"/>
              <a:cs typeface="Times New Roman" pitchFamily="18" charset="0"/>
            </a:endParaRPr>
          </a:p>
        </p:txBody>
      </p:sp>
      <p:sp>
        <p:nvSpPr>
          <p:cNvPr id="7" name="TextBox 6"/>
          <p:cNvSpPr txBox="1"/>
          <p:nvPr/>
        </p:nvSpPr>
        <p:spPr>
          <a:xfrm>
            <a:off x="433137" y="2310061"/>
            <a:ext cx="2534652"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600" smtClean="0">
                <a:latin typeface="Times New Roman" pitchFamily="18" charset="0"/>
                <a:cs typeface="Times New Roman" pitchFamily="18" charset="0"/>
              </a:rPr>
              <a:t>NỘI DUNG</a:t>
            </a:r>
            <a:endParaRPr lang="en-US" sz="3600">
              <a:latin typeface="Times New Roman" pitchFamily="18" charset="0"/>
              <a:cs typeface="Times New Roman" pitchFamily="18" charset="0"/>
            </a:endParaRPr>
          </a:p>
        </p:txBody>
      </p:sp>
      <p:sp>
        <p:nvSpPr>
          <p:cNvPr id="8" name="TextBox 7"/>
          <p:cNvSpPr txBox="1"/>
          <p:nvPr/>
        </p:nvSpPr>
        <p:spPr>
          <a:xfrm>
            <a:off x="9200147" y="2310060"/>
            <a:ext cx="2703094"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600" smtClean="0">
                <a:latin typeface="Times New Roman" pitchFamily="18" charset="0"/>
                <a:cs typeface="Times New Roman" pitchFamily="18" charset="0"/>
              </a:rPr>
              <a:t>HÌNH THỨC</a:t>
            </a:r>
            <a:endParaRPr lang="en-US" sz="3600">
              <a:latin typeface="Times New Roman" pitchFamily="18" charset="0"/>
              <a:cs typeface="Times New Roman" pitchFamily="18" charset="0"/>
            </a:endParaRPr>
          </a:p>
        </p:txBody>
      </p:sp>
      <p:cxnSp>
        <p:nvCxnSpPr>
          <p:cNvPr id="10" name="Straight Arrow Connector 9"/>
          <p:cNvCxnSpPr>
            <a:stCxn id="2" idx="2"/>
          </p:cNvCxnSpPr>
          <p:nvPr/>
        </p:nvCxnSpPr>
        <p:spPr>
          <a:xfrm>
            <a:off x="6019158" y="1325563"/>
            <a:ext cx="0" cy="125261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3584361"/>
            <a:ext cx="3400926" cy="3273639"/>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640" y="3375810"/>
            <a:ext cx="3184359" cy="3273639"/>
          </a:xfrm>
          <a:prstGeom prst="rect">
            <a:avLst/>
          </a:prstGeom>
        </p:spPr>
      </p:pic>
    </p:spTree>
    <p:extLst>
      <p:ext uri="{BB962C8B-B14F-4D97-AF65-F5344CB8AC3E}">
        <p14:creationId xmlns:p14="http://schemas.microsoft.com/office/powerpoint/2010/main" val="4879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ChangeArrowheads="1"/>
          </p:cNvSpPr>
          <p:nvPr/>
        </p:nvSpPr>
        <p:spPr bwMode="auto">
          <a:xfrm>
            <a:off x="0" y="48779"/>
            <a:ext cx="7154779" cy="5847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anchor="ctr">
            <a:spAutoFit/>
          </a:bodyPr>
          <a:lstStyle/>
          <a:p>
            <a:pPr indent="92075" eaLnBrk="1" hangingPunct="1">
              <a:defRPr/>
            </a:pPr>
            <a:r>
              <a:rPr lang="en-US" altLang="en-US" sz="3200" b="1" smtClean="0">
                <a:solidFill>
                  <a:srgbClr val="0070C0"/>
                </a:solidFill>
                <a:latin typeface="Times New Roman" pitchFamily="18" charset="0"/>
                <a:cs typeface="Times New Roman" pitchFamily="18" charset="0"/>
              </a:rPr>
              <a:t>b. </a:t>
            </a:r>
            <a:r>
              <a:rPr lang="en-US" altLang="en-US" sz="3200" b="1">
                <a:solidFill>
                  <a:srgbClr val="0070C0"/>
                </a:solidFill>
                <a:latin typeface="Times New Roman" pitchFamily="18" charset="0"/>
                <a:cs typeface="Times New Roman" pitchFamily="18" charset="0"/>
              </a:rPr>
              <a:t>Những </a:t>
            </a:r>
            <a:r>
              <a:rPr lang="en-US" altLang="en-US" sz="3200" b="1" smtClean="0">
                <a:solidFill>
                  <a:srgbClr val="0070C0"/>
                </a:solidFill>
                <a:latin typeface="Times New Roman" pitchFamily="18" charset="0"/>
                <a:cs typeface="Times New Roman" pitchFamily="18" charset="0"/>
              </a:rPr>
              <a:t>thay đổi </a:t>
            </a:r>
            <a:r>
              <a:rPr lang="en-US" altLang="en-US" sz="3200" b="1">
                <a:solidFill>
                  <a:srgbClr val="0070C0"/>
                </a:solidFill>
                <a:latin typeface="Times New Roman" pitchFamily="18" charset="0"/>
                <a:cs typeface="Times New Roman" pitchFamily="18" charset="0"/>
              </a:rPr>
              <a:t>sau khi gặp thị Nở</a:t>
            </a:r>
            <a:endParaRPr lang="en-US" altLang="en-US" sz="3200">
              <a:solidFill>
                <a:srgbClr val="0070C0"/>
              </a:solidFill>
              <a:latin typeface="Times New Roman" pitchFamily="18" charset="0"/>
              <a:cs typeface="Times New Roman" pitchFamily="18" charset="0"/>
            </a:endParaRPr>
          </a:p>
        </p:txBody>
      </p:sp>
      <p:sp>
        <p:nvSpPr>
          <p:cNvPr id="2" name="TextBox 1"/>
          <p:cNvSpPr txBox="1"/>
          <p:nvPr/>
        </p:nvSpPr>
        <p:spPr>
          <a:xfrm>
            <a:off x="0" y="758535"/>
            <a:ext cx="12192000" cy="278537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en-US" altLang="en-US" sz="2500" b="1">
                <a:solidFill>
                  <a:srgbClr val="0AA21C"/>
                </a:solidFill>
                <a:latin typeface="Times New Roman" pitchFamily="18" charset="0"/>
                <a:cs typeface="Times New Roman" pitchFamily="18" charset="0"/>
              </a:rPr>
              <a:t>“</a:t>
            </a:r>
            <a:r>
              <a:rPr lang="en-US" altLang="en-US" sz="2500" b="1" i="1">
                <a:solidFill>
                  <a:srgbClr val="0AA21C"/>
                </a:solidFill>
                <a:latin typeface="Times New Roman" pitchFamily="18" charset="0"/>
                <a:cs typeface="Times New Roman" pitchFamily="18" charset="0"/>
              </a:rPr>
              <a:t>Khi Chí Phèo mở mắt thì trời sáng đã lâu. Mặt trời chắc đã lên cao, và nắng bên ngoài chắc là rực rỡ. Cứ nghe chim ríu rít bên ngoài đủ biết. Nhưng trong cái lều ẩm thấp vẫn hơi lờ mờ… Nhưng bây giờ thì hắn tỉnh. Hắn bâng khuâng như tỉnh dậy, hắn thấy miệng  đắng, lòng mơ hồ buồn. Người thì bủn rủn, chân tay không buồn nhấc…Hắn sợ rượu cũng như những người ốm thường sợ cơm. Tiếng chim hót ngoài kia vui vẻ quá! Có tiếng cười nói của những người đi chợ. Anh thuyền chài gõ mái chèo đuổi cá. Những tiếng quen thuộc ấy hôm nào chả có. Nhưng hôm nay hắn mới nghe thấy…Chao ôi là buồn!”</a:t>
            </a:r>
            <a:r>
              <a:rPr lang="en-US" altLang="en-US" sz="2500" b="1">
                <a:solidFill>
                  <a:srgbClr val="0AA21C"/>
                </a:solidFill>
                <a:latin typeface="Times New Roman" pitchFamily="18" charset="0"/>
                <a:cs typeface="Times New Roman" pitchFamily="18" charset="0"/>
              </a:rPr>
              <a:t> </a:t>
            </a:r>
          </a:p>
        </p:txBody>
      </p:sp>
      <p:sp>
        <p:nvSpPr>
          <p:cNvPr id="4" name="Rectangle 6"/>
          <p:cNvSpPr>
            <a:spLocks noChangeArrowheads="1"/>
          </p:cNvSpPr>
          <p:nvPr/>
        </p:nvSpPr>
        <p:spPr bwMode="auto">
          <a:xfrm>
            <a:off x="0" y="3779982"/>
            <a:ext cx="12192000" cy="12464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defRPr/>
            </a:pPr>
            <a:r>
              <a:rPr lang="en-US" altLang="en-US" sz="2500" b="1" i="1">
                <a:solidFill>
                  <a:srgbClr val="00B0F0"/>
                </a:solidFill>
                <a:latin typeface="Times New Roman" pitchFamily="18" charset="0"/>
                <a:cs typeface="Times New Roman" pitchFamily="18" charset="0"/>
              </a:rPr>
              <a:t>“Hình như có một thời hắn đã </a:t>
            </a:r>
            <a:r>
              <a:rPr lang="en-US" altLang="en-US" sz="2500" b="1" i="1">
                <a:solidFill>
                  <a:srgbClr val="F62704"/>
                </a:solidFill>
                <a:latin typeface="Times New Roman" pitchFamily="18" charset="0"/>
                <a:cs typeface="Times New Roman" pitchFamily="18" charset="0"/>
              </a:rPr>
              <a:t>ao ước có một gia đình nho nhỏ</a:t>
            </a:r>
            <a:r>
              <a:rPr lang="en-US" altLang="en-US" sz="2500" b="1" i="1">
                <a:solidFill>
                  <a:srgbClr val="00B0F0"/>
                </a:solidFill>
                <a:latin typeface="Times New Roman" pitchFamily="18" charset="0"/>
                <a:cs typeface="Times New Roman" pitchFamily="18" charset="0"/>
              </a:rPr>
              <a:t>. Chồng cuốc mướn cày thuê, vợ dệt vải. Chúng lại bỏ một con lợn nuôi để làm vốn liếng. Khá giả thì mua dăm ba sào ruộng làm”. </a:t>
            </a:r>
          </a:p>
        </p:txBody>
      </p:sp>
      <p:sp>
        <p:nvSpPr>
          <p:cNvPr id="5" name="Rectangle 11"/>
          <p:cNvSpPr>
            <a:spLocks noChangeArrowheads="1"/>
          </p:cNvSpPr>
          <p:nvPr/>
        </p:nvSpPr>
        <p:spPr bwMode="auto">
          <a:xfrm>
            <a:off x="-26988" y="5278865"/>
            <a:ext cx="12218988" cy="201593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defRPr/>
            </a:pPr>
            <a:r>
              <a:rPr lang="en-US" altLang="en-US" sz="2500" b="1" i="1">
                <a:solidFill>
                  <a:srgbClr val="00B0F0"/>
                </a:solidFill>
                <a:latin typeface="Times New Roman" pitchFamily="18" charset="0"/>
                <a:cs typeface="Times New Roman" pitchFamily="18" charset="0"/>
              </a:rPr>
              <a:t>“Tỉnh dậy hắn thấy hắn </a:t>
            </a:r>
            <a:r>
              <a:rPr lang="en-US" altLang="en-US" sz="2500" b="1" i="1">
                <a:solidFill>
                  <a:srgbClr val="F62704"/>
                </a:solidFill>
                <a:latin typeface="Times New Roman" pitchFamily="18" charset="0"/>
                <a:cs typeface="Times New Roman" pitchFamily="18" charset="0"/>
              </a:rPr>
              <a:t>già mà vẫn còn cô độc</a:t>
            </a:r>
            <a:r>
              <a:rPr lang="en-US" altLang="en-US" sz="2500" b="1" i="1">
                <a:solidFill>
                  <a:srgbClr val="00B0F0"/>
                </a:solidFill>
                <a:latin typeface="Times New Roman" pitchFamily="18" charset="0"/>
                <a:cs typeface="Times New Roman" pitchFamily="18" charset="0"/>
              </a:rPr>
              <a:t>. Buồn thay cho đời!... Hắn đã tới cái dốc bên kia của đời. Ở những người như hắn, chịu đựng biết bao nhiêu là chất độc…một trận ốm có thể gọi là dấu hiệu báo rằng cơ thể đã hư hỏng nhiều…Chí Phèo hình như </a:t>
            </a:r>
            <a:r>
              <a:rPr lang="en-US" altLang="en-US" sz="2500" b="1" i="1">
                <a:solidFill>
                  <a:srgbClr val="F62704"/>
                </a:solidFill>
                <a:latin typeface="Times New Roman" pitchFamily="18" charset="0"/>
                <a:cs typeface="Times New Roman" pitchFamily="18" charset="0"/>
              </a:rPr>
              <a:t>đã trông trước thấy tuổi già của hắn, đói rét và ốm đau, và cô độc, cái này còn đáng sợ hơn đói rét và ốm đau.</a:t>
            </a:r>
            <a:r>
              <a:rPr lang="en-US" altLang="en-US" sz="2500" b="1" i="1">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517441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arn(inVertical)">
                                      <p:cBhvr>
                                        <p:cTn id="7" dur="500"/>
                                        <p:tgtEl>
                                          <p:spTgt spid="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115733" y="112889"/>
            <a:ext cx="4707467" cy="1049867"/>
          </a:xfrm>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Phèo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dậy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rượu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621360"/>
            <a:ext cx="1372572" cy="30973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a:solidFill>
                  <a:srgbClr val="000099"/>
                </a:solidFill>
                <a:latin typeface="Times New Roman" panose="02020603050405020304" pitchFamily="18" charset="0"/>
                <a:cs typeface="Times New Roman" panose="02020603050405020304" pitchFamily="18" charset="0"/>
              </a:rPr>
              <a:t>Nhìn </a:t>
            </a:r>
            <a:r>
              <a:rPr lang="en-US" sz="2200" b="1" dirty="0" err="1">
                <a:solidFill>
                  <a:srgbClr val="000099"/>
                </a:solidFill>
                <a:latin typeface="Times New Roman" panose="02020603050405020304" pitchFamily="18" charset="0"/>
                <a:cs typeface="Times New Roman" panose="02020603050405020304" pitchFamily="18" charset="0"/>
              </a:rPr>
              <a:t>và</a:t>
            </a:r>
            <a:r>
              <a:rPr lang="en-US" sz="2200" b="1" dirty="0">
                <a:solidFill>
                  <a:srgbClr val="000099"/>
                </a:solidFill>
                <a:latin typeface="Times New Roman" panose="02020603050405020304" pitchFamily="18" charset="0"/>
                <a:cs typeface="Times New Roman" panose="02020603050405020304" pitchFamily="18" charset="0"/>
              </a:rPr>
              <a:t> </a:t>
            </a:r>
            <a:r>
              <a:rPr lang="en-US" sz="2200" b="1" dirty="0" err="1">
                <a:solidFill>
                  <a:srgbClr val="000099"/>
                </a:solidFill>
                <a:latin typeface="Times New Roman" panose="02020603050405020304" pitchFamily="18" charset="0"/>
                <a:cs typeface="Times New Roman" panose="02020603050405020304" pitchFamily="18" charset="0"/>
              </a:rPr>
              <a:t>phán</a:t>
            </a:r>
            <a:r>
              <a:rPr lang="en-US" sz="2200" b="1" dirty="0">
                <a:solidFill>
                  <a:srgbClr val="000099"/>
                </a:solidFill>
                <a:latin typeface="Times New Roman" panose="02020603050405020304" pitchFamily="18" charset="0"/>
                <a:cs typeface="Times New Roman" panose="02020603050405020304" pitchFamily="18" charset="0"/>
              </a:rPr>
              <a:t> </a:t>
            </a:r>
            <a:r>
              <a:rPr lang="en-US" sz="2200" b="1" dirty="0" err="1">
                <a:solidFill>
                  <a:srgbClr val="000099"/>
                </a:solidFill>
                <a:latin typeface="Times New Roman" panose="02020603050405020304" pitchFamily="18" charset="0"/>
                <a:cs typeface="Times New Roman" panose="02020603050405020304" pitchFamily="18" charset="0"/>
              </a:rPr>
              <a:t>đoán</a:t>
            </a:r>
            <a:r>
              <a:rPr lang="en-US" sz="2200" b="1" dirty="0">
                <a:solidFill>
                  <a:srgbClr val="000099"/>
                </a:solidFill>
                <a:latin typeface="Times New Roman" panose="02020603050405020304" pitchFamily="18" charset="0"/>
                <a:cs typeface="Times New Roman" panose="02020603050405020304" pitchFamily="18" charset="0"/>
              </a:rPr>
              <a:t>:</a:t>
            </a:r>
          </a:p>
          <a:p>
            <a:pPr algn="ct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cái</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err="1">
                <a:solidFill>
                  <a:schemeClr val="tx1">
                    <a:lumMod val="95000"/>
                    <a:lumOff val="5000"/>
                  </a:schemeClr>
                </a:solidFill>
                <a:latin typeface="Times New Roman" panose="02020603050405020304" pitchFamily="18" charset="0"/>
                <a:cs typeface="Times New Roman" panose="02020603050405020304" pitchFamily="18" charset="0"/>
              </a:rPr>
              <a:t>lều</a:t>
            </a:r>
            <a:r>
              <a:rPr lang="en-US" sz="2200" b="1"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smtClean="0">
                <a:solidFill>
                  <a:schemeClr val="tx1">
                    <a:lumMod val="95000"/>
                    <a:lumOff val="5000"/>
                  </a:schemeClr>
                </a:solidFill>
                <a:latin typeface="Times New Roman" panose="02020603050405020304" pitchFamily="18" charset="0"/>
                <a:cs typeface="Times New Roman" panose="02020603050405020304" pitchFamily="18" charset="0"/>
              </a:rPr>
              <a:t>ẩm</a:t>
            </a:r>
          </a:p>
          <a:p>
            <a:pPr algn="ctr"/>
            <a:r>
              <a:rPr lang="en-US" sz="2200" b="1" i="1"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thấp</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hơi</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lờ</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mờ</a:t>
            </a:r>
            <a:endParaRPr lang="en-US" sz="22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110566" y="1669646"/>
            <a:ext cx="1335143" cy="2999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err="1">
                <a:latin typeface="Times New Roman" panose="02020603050405020304" pitchFamily="18" charset="0"/>
                <a:cs typeface="Times New Roman" panose="02020603050405020304" pitchFamily="18" charset="0"/>
              </a:rPr>
              <a:t>Suy</a:t>
            </a: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nghĩ</a:t>
            </a:r>
            <a:endParaRPr lang="en-US" sz="20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6774323" y="1165803"/>
            <a:ext cx="4019800" cy="12841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khứ</a:t>
            </a:r>
            <a:r>
              <a:rPr lang="en-US" sz="2000" b="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ao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ước</a:t>
            </a:r>
            <a:r>
              <a:rPr lang="en-US" sz="2000" b="1"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6774323" y="2752989"/>
            <a:ext cx="4077219" cy="13349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rồi</a:t>
            </a: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cô</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độc</a:t>
            </a: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 sang </a:t>
            </a:r>
            <a:r>
              <a:rPr lang="en-US" sz="2000" b="1" i="1" dirty="0" err="1">
                <a:latin typeface="Times New Roman" panose="02020603050405020304" pitchFamily="18" charset="0"/>
                <a:cs typeface="Times New Roman" panose="02020603050405020304" pitchFamily="18" charset="0"/>
              </a:rPr>
              <a:t>bên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kia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cuộc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đời</a:t>
            </a:r>
            <a:endParaRPr lang="en-US" sz="2000" b="1" i="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6774323" y="4419956"/>
            <a:ext cx="4155262" cy="15762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Tương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lai</a:t>
            </a:r>
            <a:r>
              <a:rPr lang="en-US" sz="2000" b="1" i="1" dirty="0">
                <a:latin typeface="Times New Roman" panose="02020603050405020304" pitchFamily="18" charset="0"/>
                <a:cs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tuổi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già</a:t>
            </a: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rét</a:t>
            </a:r>
            <a:endParaRPr lang="en-US" sz="2000" b="1"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cô</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độc</a:t>
            </a:r>
            <a:r>
              <a:rPr lang="en-US" sz="2000" b="1" i="1" dirty="0">
                <a:latin typeface="Times New Roman" panose="02020603050405020304" pitchFamily="18" charset="0"/>
                <a:cs typeface="Times New Roman" panose="02020603050405020304" pitchFamily="18" charset="0"/>
              </a:rPr>
              <a:t>, </a:t>
            </a:r>
            <a:r>
              <a:rPr lang="en-US" sz="2000" b="1" i="1" err="1">
                <a:latin typeface="Times New Roman" panose="02020603050405020304" pitchFamily="18" charset="0"/>
                <a:cs typeface="Times New Roman" panose="02020603050405020304" pitchFamily="18" charset="0"/>
              </a:rPr>
              <a:t>ốm</a:t>
            </a:r>
            <a:r>
              <a:rPr lang="en-US" sz="2000" b="1" i="1">
                <a:latin typeface="Times New Roman" panose="02020603050405020304" pitchFamily="18" charset="0"/>
                <a:cs typeface="Times New Roman" panose="02020603050405020304" pitchFamily="18" charset="0"/>
              </a:rPr>
              <a:t> </a:t>
            </a:r>
            <a:r>
              <a:rPr lang="en-US" sz="2000" b="1" i="1" smtClean="0">
                <a:latin typeface="Times New Roman" panose="02020603050405020304" pitchFamily="18" charset="0"/>
                <a:cs typeface="Times New Roman" panose="02020603050405020304" pitchFamily="18" charset="0"/>
              </a:rPr>
              <a:t>đau - </a:t>
            </a:r>
            <a:r>
              <a:rPr lang="en-US" sz="2000" b="1" i="1" dirty="0" err="1">
                <a:latin typeface="Times New Roman" panose="02020603050405020304" pitchFamily="18" charset="0"/>
                <a:cs typeface="Times New Roman" panose="02020603050405020304" pitchFamily="18" charset="0"/>
              </a:rPr>
              <a:t>sợ</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nhất</a:t>
            </a:r>
            <a:r>
              <a:rPr lang="en-US" sz="2000" b="1" i="1" dirty="0">
                <a:latin typeface="Times New Roman" panose="02020603050405020304" pitchFamily="18" charset="0"/>
                <a:cs typeface="Times New Roman" panose="02020603050405020304" pitchFamily="18" charset="0"/>
              </a:rPr>
              <a:t> </a:t>
            </a:r>
            <a:r>
              <a:rPr lang="en-US" sz="2000" b="1" i="1" err="1">
                <a:latin typeface="Times New Roman" panose="02020603050405020304" pitchFamily="18" charset="0"/>
                <a:cs typeface="Times New Roman" panose="02020603050405020304" pitchFamily="18" charset="0"/>
              </a:rPr>
              <a:t>là</a:t>
            </a:r>
            <a:r>
              <a:rPr lang="en-US" sz="2000" b="1" i="1">
                <a:latin typeface="Times New Roman" panose="02020603050405020304" pitchFamily="18" charset="0"/>
                <a:cs typeface="Times New Roman" panose="02020603050405020304" pitchFamily="18" charset="0"/>
              </a:rPr>
              <a:t> </a:t>
            </a:r>
            <a:r>
              <a:rPr lang="en-US" sz="2000" b="1" i="1" u="sng" smtClean="0">
                <a:solidFill>
                  <a:srgbClr val="FF0000"/>
                </a:solidFill>
                <a:latin typeface="Times New Roman" panose="02020603050405020304" pitchFamily="18" charset="0"/>
                <a:cs typeface="Times New Roman" panose="02020603050405020304" pitchFamily="18" charset="0"/>
              </a:rPr>
              <a:t>cô độc</a:t>
            </a:r>
            <a:endParaRPr lang="en-US" sz="2000" b="1" i="1" u="sng" dirty="0">
              <a:solidFill>
                <a:srgbClr val="FF0000"/>
              </a:solidFill>
              <a:latin typeface="Times New Roman" panose="02020603050405020304" pitchFamily="18" charset="0"/>
              <a:cs typeface="Times New Roman" panose="02020603050405020304" pitchFamily="18" charset="0"/>
            </a:endParaRPr>
          </a:p>
        </p:txBody>
      </p:sp>
      <p:sp>
        <p:nvSpPr>
          <p:cNvPr id="11" name="Right Brace 10"/>
          <p:cNvSpPr/>
          <p:nvPr/>
        </p:nvSpPr>
        <p:spPr>
          <a:xfrm rot="5400000">
            <a:off x="1622777" y="4016023"/>
            <a:ext cx="287868" cy="1817512"/>
          </a:xfrm>
          <a:prstGeom prst="rightBrace">
            <a:avLst/>
          </a:pr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vi-VN" b="1"/>
          </a:p>
        </p:txBody>
      </p:sp>
      <p:sp>
        <p:nvSpPr>
          <p:cNvPr id="12" name="Right Brace 11"/>
          <p:cNvSpPr/>
          <p:nvPr/>
        </p:nvSpPr>
        <p:spPr>
          <a:xfrm rot="5400000">
            <a:off x="4018365" y="4507092"/>
            <a:ext cx="287866" cy="835377"/>
          </a:xfrm>
          <a:prstGeom prst="rightBrace">
            <a:avLst/>
          </a:pr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vi-VN" b="1"/>
          </a:p>
        </p:txBody>
      </p:sp>
      <p:cxnSp>
        <p:nvCxnSpPr>
          <p:cNvPr id="14" name="Straight Arrow Connector 13"/>
          <p:cNvCxnSpPr>
            <a:stCxn id="6" idx="3"/>
            <a:endCxn id="7" idx="1"/>
          </p:cNvCxnSpPr>
          <p:nvPr/>
        </p:nvCxnSpPr>
        <p:spPr>
          <a:xfrm flipV="1">
            <a:off x="6445709" y="1807860"/>
            <a:ext cx="328614" cy="136137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6" idx="3"/>
            <a:endCxn id="8" idx="1"/>
          </p:cNvCxnSpPr>
          <p:nvPr/>
        </p:nvCxnSpPr>
        <p:spPr>
          <a:xfrm>
            <a:off x="6445709" y="3169236"/>
            <a:ext cx="328614" cy="25120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6" idx="3"/>
            <a:endCxn id="9" idx="1"/>
          </p:cNvCxnSpPr>
          <p:nvPr/>
        </p:nvCxnSpPr>
        <p:spPr>
          <a:xfrm>
            <a:off x="6445709" y="3169236"/>
            <a:ext cx="328614" cy="203882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9" name="Right Brace 18"/>
          <p:cNvSpPr/>
          <p:nvPr/>
        </p:nvSpPr>
        <p:spPr>
          <a:xfrm>
            <a:off x="10764938" y="2376668"/>
            <a:ext cx="293511" cy="2043288"/>
          </a:xfrm>
          <a:prstGeom prst="rightBrace">
            <a:avLst/>
          </a:pr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vi-VN" b="1"/>
          </a:p>
        </p:txBody>
      </p:sp>
      <p:sp>
        <p:nvSpPr>
          <p:cNvPr id="20" name="Vertical Scroll 19"/>
          <p:cNvSpPr/>
          <p:nvPr/>
        </p:nvSpPr>
        <p:spPr>
          <a:xfrm>
            <a:off x="10929585" y="1969913"/>
            <a:ext cx="1140178" cy="3098799"/>
          </a:xfrm>
          <a:prstGeom prst="vertic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Sống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dậy</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ct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ý </a:t>
            </a:r>
            <a:r>
              <a:rPr lang="en-US" sz="2400" b="1" dirty="0" err="1">
                <a:solidFill>
                  <a:srgbClr val="C00000"/>
                </a:solidFill>
                <a:latin typeface="Times New Roman" panose="02020603050405020304" pitchFamily="18" charset="0"/>
                <a:cs typeface="Times New Roman" panose="02020603050405020304" pitchFamily="18" charset="0"/>
              </a:rPr>
              <a:t>thức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về</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thân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21" name="Flowchart: Process 20"/>
          <p:cNvSpPr/>
          <p:nvPr/>
        </p:nvSpPr>
        <p:spPr>
          <a:xfrm>
            <a:off x="598311" y="5177362"/>
            <a:ext cx="2336799" cy="811810"/>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C00000"/>
                </a:solidFill>
                <a:latin typeface="Times New Roman" panose="02020603050405020304" pitchFamily="18" charset="0"/>
                <a:cs typeface="Times New Roman" panose="02020603050405020304" pitchFamily="18" charset="0"/>
              </a:rPr>
              <a:t>Nhận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thức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giới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bên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ngoài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2" name="Flowchart: Process 21"/>
          <p:cNvSpPr/>
          <p:nvPr/>
        </p:nvSpPr>
        <p:spPr>
          <a:xfrm>
            <a:off x="3214032" y="5177362"/>
            <a:ext cx="1896534" cy="811810"/>
          </a:xfrm>
          <a:prstGeom prst="flowChart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err="1">
                <a:solidFill>
                  <a:srgbClr val="C00000"/>
                </a:solidFill>
                <a:latin typeface="Times New Roman" panose="02020603050405020304" pitchFamily="18" charset="0"/>
                <a:cs typeface="Times New Roman" panose="02020603050405020304" pitchFamily="18" charset="0"/>
              </a:rPr>
              <a:t>Sống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dậy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những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cảm</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xúc</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4" name="Right Arrow 23"/>
          <p:cNvSpPr/>
          <p:nvPr/>
        </p:nvSpPr>
        <p:spPr>
          <a:xfrm>
            <a:off x="2367846" y="6310900"/>
            <a:ext cx="747887" cy="2737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25" name="Rounded Rectangle 24"/>
          <p:cNvSpPr/>
          <p:nvPr/>
        </p:nvSpPr>
        <p:spPr>
          <a:xfrm>
            <a:off x="3379613" y="6134800"/>
            <a:ext cx="4066822" cy="5446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hồi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717692" y="1669646"/>
            <a:ext cx="1311165" cy="30008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100" b="1" smtClean="0">
                <a:solidFill>
                  <a:srgbClr val="000099"/>
                </a:solidFill>
                <a:latin typeface="Times New Roman" panose="02020603050405020304" pitchFamily="18" charset="0"/>
                <a:cs typeface="Times New Roman" panose="02020603050405020304" pitchFamily="18" charset="0"/>
              </a:rPr>
              <a:t>Nghe</a:t>
            </a:r>
            <a:r>
              <a:rPr lang="en-US" sz="2100" b="1">
                <a:solidFill>
                  <a:srgbClr val="000099"/>
                </a:solidFill>
                <a:latin typeface="Times New Roman" panose="02020603050405020304" pitchFamily="18" charset="0"/>
                <a:cs typeface="Times New Roman" panose="02020603050405020304" pitchFamily="18" charset="0"/>
              </a:rPr>
              <a:t>: </a:t>
            </a: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tiếng</a:t>
            </a:r>
          </a:p>
          <a:p>
            <a:pPr algn="ct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err="1">
                <a:solidFill>
                  <a:schemeClr val="tx1">
                    <a:lumMod val="95000"/>
                    <a:lumOff val="5000"/>
                  </a:schemeClr>
                </a:solidFill>
                <a:latin typeface="Times New Roman" panose="02020603050405020304" pitchFamily="18" charset="0"/>
                <a:cs typeface="Times New Roman" panose="02020603050405020304" pitchFamily="18" charset="0"/>
              </a:rPr>
              <a:t>chim</a:t>
            </a:r>
            <a:r>
              <a:rPr lang="en-US" sz="2100" b="1" i="1">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hót</a:t>
            </a:r>
            <a:r>
              <a:rPr lang="en-US" sz="21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tiếng</a:t>
            </a:r>
            <a:endParaRPr lang="en-US" sz="2100" b="1" i="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1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sz="21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100" b="1"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tiếng</a:t>
            </a:r>
          </a:p>
          <a:p>
            <a:pPr algn="ct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err="1">
                <a:solidFill>
                  <a:schemeClr val="tx1">
                    <a:lumMod val="95000"/>
                    <a:lumOff val="5000"/>
                  </a:schemeClr>
                </a:solidFill>
                <a:latin typeface="Times New Roman" panose="02020603050405020304" pitchFamily="18" charset="0"/>
                <a:cs typeface="Times New Roman" panose="02020603050405020304" pitchFamily="18" charset="0"/>
              </a:rPr>
              <a:t>gõ</a:t>
            </a:r>
            <a:r>
              <a:rPr lang="en-US" sz="2100" b="1" i="1">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100" b="1" i="1">
                <a:solidFill>
                  <a:schemeClr val="tx1">
                    <a:lumMod val="95000"/>
                    <a:lumOff val="5000"/>
                  </a:schemeClr>
                </a:solidFill>
                <a:latin typeface="Times New Roman" panose="02020603050405020304" pitchFamily="18" charset="0"/>
                <a:cs typeface="Times New Roman" panose="02020603050405020304" pitchFamily="18" charset="0"/>
              </a:rPr>
              <a:t>m</a:t>
            </a: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ái</a:t>
            </a:r>
          </a:p>
          <a:p>
            <a:pPr algn="ctr"/>
            <a:r>
              <a:rPr lang="en-US" sz="2100" b="1" i="1"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100" b="1" i="1" dirty="0" err="1">
                <a:solidFill>
                  <a:schemeClr val="tx1">
                    <a:lumMod val="95000"/>
                    <a:lumOff val="5000"/>
                  </a:schemeClr>
                </a:solidFill>
                <a:latin typeface="Times New Roman" panose="02020603050405020304" pitchFamily="18" charset="0"/>
                <a:cs typeface="Times New Roman" panose="02020603050405020304" pitchFamily="18" charset="0"/>
              </a:rPr>
              <a:t>chèo</a:t>
            </a:r>
            <a:endParaRPr lang="en-US" sz="21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320595" y="1668004"/>
            <a:ext cx="1538826" cy="30008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100" b="1" dirty="0" err="1" smtClean="0">
                <a:solidFill>
                  <a:srgbClr val="000099"/>
                </a:solidFill>
                <a:latin typeface="Times New Roman" panose="02020603050405020304" pitchFamily="18" charset="0"/>
                <a:cs typeface="Times New Roman" panose="02020603050405020304" pitchFamily="18" charset="0"/>
              </a:rPr>
              <a:t>Cảm</a:t>
            </a:r>
            <a:r>
              <a:rPr lang="en-US" sz="2100" b="1" dirty="0" smtClean="0">
                <a:solidFill>
                  <a:srgbClr val="000099"/>
                </a:solidFill>
                <a:latin typeface="Times New Roman" panose="02020603050405020304" pitchFamily="18" charset="0"/>
                <a:cs typeface="Times New Roman" panose="02020603050405020304" pitchFamily="18" charset="0"/>
              </a:rPr>
              <a:t> </a:t>
            </a:r>
            <a:r>
              <a:rPr lang="en-US" sz="2100" b="1" dirty="0" err="1">
                <a:solidFill>
                  <a:srgbClr val="000099"/>
                </a:solidFill>
                <a:latin typeface="Times New Roman" panose="02020603050405020304" pitchFamily="18" charset="0"/>
                <a:cs typeface="Times New Roman" panose="02020603050405020304" pitchFamily="18" charset="0"/>
              </a:rPr>
              <a:t>giác</a:t>
            </a:r>
            <a:r>
              <a:rPr lang="en-US" sz="2100" b="1" dirty="0" smtClean="0">
                <a:solidFill>
                  <a:srgbClr val="000099"/>
                </a:solidFill>
                <a:latin typeface="Times New Roman" panose="02020603050405020304" pitchFamily="18" charset="0"/>
                <a:cs typeface="Times New Roman" panose="02020603050405020304" pitchFamily="18" charset="0"/>
              </a:rPr>
              <a:t>:            </a:t>
            </a:r>
            <a:r>
              <a:rPr lang="en-US" sz="2100" b="1" i="1" dirty="0" err="1" smtClean="0">
                <a:latin typeface="Times New Roman" panose="02020603050405020304" pitchFamily="18" charset="0"/>
                <a:cs typeface="Times New Roman" panose="02020603050405020304" pitchFamily="18" charset="0"/>
              </a:rPr>
              <a:t>miệng</a:t>
            </a:r>
            <a:r>
              <a:rPr lang="en-US" sz="2100" b="1" i="1" dirty="0" smtClean="0">
                <a:latin typeface="Times New Roman" panose="02020603050405020304" pitchFamily="18" charset="0"/>
                <a:cs typeface="Times New Roman" panose="02020603050405020304" pitchFamily="18" charset="0"/>
              </a:rPr>
              <a:t> </a:t>
            </a:r>
            <a:r>
              <a:rPr lang="en-US" sz="2100" b="1" i="1" dirty="0" err="1" smtClean="0">
                <a:latin typeface="Times New Roman" panose="02020603050405020304" pitchFamily="18" charset="0"/>
                <a:cs typeface="Times New Roman" panose="02020603050405020304" pitchFamily="18" charset="0"/>
              </a:rPr>
              <a:t>đắng</a:t>
            </a:r>
            <a:r>
              <a:rPr lang="en-US" sz="2100" b="1" dirty="0">
                <a:latin typeface="Times New Roman" panose="02020603050405020304" pitchFamily="18" charset="0"/>
                <a:cs typeface="Times New Roman" panose="02020603050405020304" pitchFamily="18" charset="0"/>
              </a:rPr>
              <a:t>…</a:t>
            </a:r>
          </a:p>
          <a:p>
            <a:pPr algn="ctr"/>
            <a:r>
              <a:rPr lang="en-US" sz="2100" b="1" i="1" err="1" smtClean="0">
                <a:latin typeface="Times New Roman" panose="02020603050405020304" pitchFamily="18" charset="0"/>
                <a:cs typeface="Times New Roman" panose="02020603050405020304" pitchFamily="18" charset="0"/>
              </a:rPr>
              <a:t>lòng</a:t>
            </a:r>
            <a:r>
              <a:rPr lang="en-US" sz="2100" b="1" i="1" smtClean="0">
                <a:latin typeface="Times New Roman" panose="02020603050405020304" pitchFamily="18" charset="0"/>
                <a:cs typeface="Times New Roman" panose="02020603050405020304" pitchFamily="18" charset="0"/>
              </a:rPr>
              <a:t> </a:t>
            </a:r>
          </a:p>
          <a:p>
            <a:pPr algn="ctr"/>
            <a:r>
              <a:rPr lang="en-US" sz="2100" b="1" i="1">
                <a:latin typeface="Times New Roman" panose="02020603050405020304" pitchFamily="18" charset="0"/>
                <a:cs typeface="Times New Roman" panose="02020603050405020304" pitchFamily="18" charset="0"/>
              </a:rPr>
              <a:t>m</a:t>
            </a:r>
            <a:r>
              <a:rPr lang="en-US" sz="2100" b="1" i="1" smtClean="0">
                <a:latin typeface="Times New Roman" panose="02020603050405020304" pitchFamily="18" charset="0"/>
                <a:cs typeface="Times New Roman" panose="02020603050405020304" pitchFamily="18" charset="0"/>
              </a:rPr>
              <a:t>ơ hồ </a:t>
            </a:r>
            <a:endParaRPr lang="en-US" sz="2100" b="1" i="1" dirty="0" smtClean="0">
              <a:latin typeface="Times New Roman" panose="02020603050405020304" pitchFamily="18" charset="0"/>
              <a:cs typeface="Times New Roman" panose="02020603050405020304" pitchFamily="18" charset="0"/>
            </a:endParaRPr>
          </a:p>
          <a:p>
            <a:pPr algn="ctr"/>
            <a:r>
              <a:rPr lang="en-US" sz="2100" b="1" i="1" dirty="0" err="1" smtClean="0">
                <a:latin typeface="Times New Roman" panose="02020603050405020304" pitchFamily="18" charset="0"/>
                <a:cs typeface="Times New Roman" panose="02020603050405020304" pitchFamily="18" charset="0"/>
              </a:rPr>
              <a:t>buồn</a:t>
            </a:r>
            <a:r>
              <a:rPr lang="en-US" sz="2100" b="1" dirty="0">
                <a:latin typeface="Times New Roman" panose="02020603050405020304" pitchFamily="18" charset="0"/>
                <a:cs typeface="Times New Roman" panose="02020603050405020304" pitchFamily="18" charset="0"/>
              </a:rPr>
              <a:t>…</a:t>
            </a:r>
          </a:p>
          <a:p>
            <a:pPr algn="ctr"/>
            <a:r>
              <a:rPr lang="en-US" sz="2100" b="1" i="1">
                <a:latin typeface="Times New Roman" panose="02020603050405020304" pitchFamily="18" charset="0"/>
                <a:cs typeface="Times New Roman" panose="02020603050405020304" pitchFamily="18" charset="0"/>
              </a:rPr>
              <a:t>r</a:t>
            </a:r>
            <a:r>
              <a:rPr lang="en-US" sz="2100" b="1" i="1" smtClean="0">
                <a:latin typeface="Times New Roman" panose="02020603050405020304" pitchFamily="18" charset="0"/>
                <a:cs typeface="Times New Roman" panose="02020603050405020304" pitchFamily="18" charset="0"/>
              </a:rPr>
              <a:t>ùng mình</a:t>
            </a:r>
            <a:r>
              <a:rPr lang="en-US" sz="2100" b="1" i="1" dirty="0" smtClean="0">
                <a:latin typeface="Times New Roman" panose="02020603050405020304" pitchFamily="18" charset="0"/>
                <a:cs typeface="Times New Roman" panose="02020603050405020304" pitchFamily="18" charset="0"/>
              </a:rPr>
              <a:t>…</a:t>
            </a:r>
          </a:p>
          <a:p>
            <a:pPr algn="ctr"/>
            <a:r>
              <a:rPr lang="en-US" sz="2100" b="1" i="1" dirty="0" smtClean="0">
                <a:latin typeface="Times New Roman" panose="02020603050405020304" pitchFamily="18" charset="0"/>
                <a:cs typeface="Times New Roman" panose="02020603050405020304" pitchFamily="18" charset="0"/>
              </a:rPr>
              <a:t> </a:t>
            </a:r>
            <a:r>
              <a:rPr lang="en-US" sz="2100" b="1" i="1" dirty="0" err="1" smtClean="0">
                <a:latin typeface="Times New Roman" panose="02020603050405020304" pitchFamily="18" charset="0"/>
                <a:cs typeface="Times New Roman" panose="02020603050405020304" pitchFamily="18" charset="0"/>
              </a:rPr>
              <a:t>sợ</a:t>
            </a:r>
            <a:r>
              <a:rPr lang="en-US" sz="2100" b="1" i="1" dirty="0" smtClean="0">
                <a:latin typeface="Times New Roman" panose="02020603050405020304" pitchFamily="18" charset="0"/>
                <a:cs typeface="Times New Roman" panose="02020603050405020304" pitchFamily="18" charset="0"/>
              </a:rPr>
              <a:t> </a:t>
            </a:r>
            <a:r>
              <a:rPr lang="en-US" sz="2100" b="1" i="1" dirty="0" err="1" smtClean="0">
                <a:latin typeface="Times New Roman" panose="02020603050405020304" pitchFamily="18" charset="0"/>
                <a:cs typeface="Times New Roman" panose="02020603050405020304" pitchFamily="18" charset="0"/>
              </a:rPr>
              <a:t>rượu</a:t>
            </a:r>
            <a:endParaRPr lang="en-US" sz="2100" b="1" i="1" dirty="0">
              <a:latin typeface="Times New Roman" panose="02020603050405020304" pitchFamily="18" charset="0"/>
              <a:cs typeface="Times New Roman" panose="02020603050405020304" pitchFamily="18" charset="0"/>
            </a:endParaRPr>
          </a:p>
        </p:txBody>
      </p:sp>
      <p:cxnSp>
        <p:nvCxnSpPr>
          <p:cNvPr id="41" name="Straight Arrow Connector 40"/>
          <p:cNvCxnSpPr>
            <a:stCxn id="2" idx="2"/>
            <a:endCxn id="3" idx="0"/>
          </p:cNvCxnSpPr>
          <p:nvPr/>
        </p:nvCxnSpPr>
        <p:spPr>
          <a:xfrm flipH="1">
            <a:off x="686286" y="1031523"/>
            <a:ext cx="4783181" cy="589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 idx="2"/>
            <a:endCxn id="27" idx="0"/>
          </p:cNvCxnSpPr>
          <p:nvPr/>
        </p:nvCxnSpPr>
        <p:spPr>
          <a:xfrm flipH="1">
            <a:off x="2373275" y="1031523"/>
            <a:ext cx="3096192" cy="6381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8" idx="0"/>
          </p:cNvCxnSpPr>
          <p:nvPr/>
        </p:nvCxnSpPr>
        <p:spPr>
          <a:xfrm flipH="1">
            <a:off x="4090008" y="1031523"/>
            <a:ext cx="1393580" cy="6364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 idx="2"/>
            <a:endCxn id="6" idx="0"/>
          </p:cNvCxnSpPr>
          <p:nvPr/>
        </p:nvCxnSpPr>
        <p:spPr>
          <a:xfrm>
            <a:off x="5469467" y="1031523"/>
            <a:ext cx="308671" cy="6381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429824" y="2828398"/>
            <a:ext cx="287868" cy="4846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044778" y="2827028"/>
            <a:ext cx="275817"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4860070" y="2828398"/>
            <a:ext cx="250496"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8541907" y="2449917"/>
            <a:ext cx="484632" cy="303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8570616" y="4087900"/>
            <a:ext cx="484632" cy="3320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8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arn(inVertic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arn(inVertic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barn(inVertical)">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barn(inVertical)">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arn(inVertical)">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barn(inVertic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barn(inVertical)">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arn(inVertic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arn(inVertical)">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arn(inVertical)">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arn(inVertical)">
                                      <p:cBhvr>
                                        <p:cTn id="132" dur="5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barn(inVertical)">
                                      <p:cBhvr>
                                        <p:cTn id="137" dur="500"/>
                                        <p:tgtEl>
                                          <p:spTgt spid="24"/>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barn(inVertical)">
                                      <p:cBhvr>
                                        <p:cTn id="1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1" grpId="0" animBg="1"/>
      <p:bldP spid="12" grpId="0" animBg="1"/>
      <p:bldP spid="19" grpId="0" animBg="1"/>
      <p:bldP spid="20" grpId="0" animBg="1"/>
      <p:bldP spid="21" grpId="0" animBg="1"/>
      <p:bldP spid="22" grpId="0" animBg="1"/>
      <p:bldP spid="24" grpId="0" animBg="1"/>
      <p:bldP spid="25" grpId="0" animBg="1"/>
      <p:bldP spid="27" grpId="0" animBg="1"/>
      <p:bldP spid="28" grpId="0" animBg="1"/>
      <p:bldP spid="15" grpId="0" animBg="1"/>
      <p:bldP spid="31" grpId="0" animBg="1"/>
      <p:bldP spid="36" grpId="0" animBg="1"/>
      <p:bldP spid="38"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663" y="0"/>
            <a:ext cx="5710990"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mtClean="0">
                <a:latin typeface="Times New Roman" pitchFamily="18" charset="0"/>
                <a:cs typeface="Times New Roman" pitchFamily="18" charset="0"/>
              </a:rPr>
              <a:t>            NHÓM 3 </a:t>
            </a:r>
            <a:endParaRPr lang="en-US">
              <a:latin typeface="Times New Roman" pitchFamily="18" charset="0"/>
              <a:cs typeface="Times New Roman" pitchFamily="18" charset="0"/>
            </a:endParaRPr>
          </a:p>
        </p:txBody>
      </p:sp>
      <p:sp>
        <p:nvSpPr>
          <p:cNvPr id="5" name="Oval 4"/>
          <p:cNvSpPr/>
          <p:nvPr/>
        </p:nvSpPr>
        <p:spPr>
          <a:xfrm>
            <a:off x="3545304" y="2578176"/>
            <a:ext cx="5462335" cy="40712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dirty="0" err="1">
                <a:solidFill>
                  <a:schemeClr val="tx1"/>
                </a:solidFill>
                <a:latin typeface="Times New Roman" pitchFamily="18" charset="0"/>
                <a:cs typeface="Times New Roman" pitchFamily="18" charset="0"/>
              </a:rPr>
              <a:t>Tâm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Phèo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đổi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sau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nhận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cháo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hành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thị</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Nở</a:t>
            </a:r>
            <a:r>
              <a:rPr lang="en-US" sz="3200" b="1" dirty="0">
                <a:solidFill>
                  <a:schemeClr val="tx1"/>
                </a:solidFill>
                <a:latin typeface="Times New Roman" pitchFamily="18" charset="0"/>
                <a:cs typeface="Times New Roman" pitchFamily="18" charset="0"/>
              </a:rPr>
              <a:t>?</a:t>
            </a:r>
          </a:p>
        </p:txBody>
      </p:sp>
      <p:sp>
        <p:nvSpPr>
          <p:cNvPr id="7" name="TextBox 6"/>
          <p:cNvSpPr txBox="1"/>
          <p:nvPr/>
        </p:nvSpPr>
        <p:spPr>
          <a:xfrm>
            <a:off x="433137" y="2310061"/>
            <a:ext cx="253465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600" smtClean="0">
                <a:latin typeface="Times New Roman" pitchFamily="18" charset="0"/>
                <a:cs typeface="Times New Roman" pitchFamily="18" charset="0"/>
              </a:rPr>
              <a:t>NỘI DUNG</a:t>
            </a:r>
            <a:endParaRPr lang="en-US" sz="3600">
              <a:latin typeface="Times New Roman" pitchFamily="18" charset="0"/>
              <a:cs typeface="Times New Roman" pitchFamily="18" charset="0"/>
            </a:endParaRPr>
          </a:p>
        </p:txBody>
      </p:sp>
      <p:sp>
        <p:nvSpPr>
          <p:cNvPr id="8" name="TextBox 7"/>
          <p:cNvSpPr txBox="1"/>
          <p:nvPr/>
        </p:nvSpPr>
        <p:spPr>
          <a:xfrm>
            <a:off x="9200147" y="2310060"/>
            <a:ext cx="270309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600" smtClean="0">
                <a:latin typeface="Times New Roman" pitchFamily="18" charset="0"/>
                <a:cs typeface="Times New Roman" pitchFamily="18" charset="0"/>
              </a:rPr>
              <a:t>HÌNH THỨC</a:t>
            </a:r>
            <a:endParaRPr lang="en-US" sz="3600">
              <a:latin typeface="Times New Roman" pitchFamily="18" charset="0"/>
              <a:cs typeface="Times New Roman" pitchFamily="18" charset="0"/>
            </a:endParaRPr>
          </a:p>
        </p:txBody>
      </p:sp>
      <p:cxnSp>
        <p:nvCxnSpPr>
          <p:cNvPr id="10" name="Straight Arrow Connector 9"/>
          <p:cNvCxnSpPr>
            <a:stCxn id="2" idx="2"/>
          </p:cNvCxnSpPr>
          <p:nvPr/>
        </p:nvCxnSpPr>
        <p:spPr>
          <a:xfrm>
            <a:off x="6019158" y="1325563"/>
            <a:ext cx="0" cy="125261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3584361"/>
            <a:ext cx="3400926" cy="3273639"/>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640" y="3375810"/>
            <a:ext cx="3184359" cy="3273639"/>
          </a:xfrm>
          <a:prstGeom prst="rect">
            <a:avLst/>
          </a:prstGeom>
        </p:spPr>
      </p:pic>
    </p:spTree>
    <p:extLst>
      <p:ext uri="{BB962C8B-B14F-4D97-AF65-F5344CB8AC3E}">
        <p14:creationId xmlns:p14="http://schemas.microsoft.com/office/powerpoint/2010/main" val="33466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4999</TotalTime>
  <Words>1217</Words>
  <Application>Microsoft Office PowerPoint</Application>
  <PresentationFormat>Widescreen</PresentationFormat>
  <Paragraphs>113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 TRÌNH BÀY SẢN PHẨM</vt:lpstr>
      <vt:lpstr>            NHÓM 1 </vt:lpstr>
      <vt:lpstr>PowerPoint Presentation</vt:lpstr>
      <vt:lpstr>PowerPoint Presentation</vt:lpstr>
      <vt:lpstr>            NHÓM 3 </vt:lpstr>
      <vt:lpstr>PowerPoint Presentation</vt:lpstr>
      <vt:lpstr>PowerPoint Presentation</vt:lpstr>
      <vt:lpstr>PowerPoint Presentation</vt:lpstr>
      <vt:lpstr>PowerPoint Presentation</vt:lpstr>
      <vt:lpstr>PowerPoint Presentation</vt:lpstr>
      <vt:lpstr>              Trăng nở nụ cười  Đâu Thị Nở, đâu Chí Phèo Đâu làng Vũ Đại đói nghèo Nam Cao Vẫn vườn chuối gió lao xao Sông Châu vẫn chảy nôn nao mạn thuyền Ả ngớ ngẩn Gã khùng điên Khi tình yêu đến bỗng nhiên thành người Vườn sông trăng nở nụ cười Phút giây tan chảy vàng mười trong nhau Giữa đời vàng lẫn với thau Lòng tin còn chút về sau để dành Tình yêu nên vị cháo hành Đời chung bát vỡ thơm lành lứa đôi.                                                 (Lê Đình Cánh)</vt:lpstr>
      <vt:lpstr>PowerPoint Presentation</vt:lpstr>
      <vt:lpstr>“Sống trong đời sống cần có một tấm lòng Để làm gì, em biết không? Để gió cuốn đi”.                                                   (Trịnh Công Sơn) </vt:lpstr>
      <vt:lpstr>TRÂN TRỌNG CẢM ƠN  QUÝ THẦY, CÔ GIÁO VÀ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Thi</cp:lastModifiedBy>
  <cp:revision>1460</cp:revision>
  <dcterms:created xsi:type="dcterms:W3CDTF">2020-10-24T11:46:18Z</dcterms:created>
  <dcterms:modified xsi:type="dcterms:W3CDTF">2020-11-30T07:56:00Z</dcterms:modified>
</cp:coreProperties>
</file>