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6" r:id="rId3"/>
    <p:sldId id="259" r:id="rId4"/>
    <p:sldId id="273" r:id="rId5"/>
    <p:sldId id="263" r:id="rId6"/>
    <p:sldId id="274" r:id="rId7"/>
    <p:sldId id="275" r:id="rId8"/>
    <p:sldId id="264" r:id="rId9"/>
    <p:sldId id="270" r:id="rId10"/>
    <p:sldId id="276" r:id="rId11"/>
    <p:sldId id="257" r:id="rId12"/>
    <p:sldId id="272" r:id="rId13"/>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8.svg"/><Relationship Id="rId4" Type="http://schemas.openxmlformats.org/officeDocument/2006/relationships/image" Target="../media/image2.png"/><Relationship Id="rId9" Type="http://schemas.openxmlformats.org/officeDocument/2006/relationships/image" Target="../media/image49.sv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svg"/><Relationship Id="rId3" Type="http://schemas.openxmlformats.org/officeDocument/2006/relationships/image" Target="../media/image98.svg"/><Relationship Id="rId7" Type="http://schemas.openxmlformats.org/officeDocument/2006/relationships/image" Target="../media/image45.svg"/><Relationship Id="rId12" Type="http://schemas.openxmlformats.org/officeDocument/2006/relationships/image" Target="../media/image22.png"/><Relationship Id="rId2" Type="http://schemas.openxmlformats.org/officeDocument/2006/relationships/image" Target="../media/image18.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9.svg"/><Relationship Id="rId5" Type="http://schemas.openxmlformats.org/officeDocument/2006/relationships/image" Target="../media/image27.svg"/><Relationship Id="rId15" Type="http://schemas.openxmlformats.org/officeDocument/2006/relationships/image" Target="../media/image100.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9.svg"/><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4.png"/><Relationship Id="rId7" Type="http://schemas.openxmlformats.org/officeDocument/2006/relationships/image" Target="../media/image13.png"/><Relationship Id="rId12" Type="http://schemas.openxmlformats.org/officeDocument/2006/relationships/image" Target="../media/image21.svg"/><Relationship Id="rId2" Type="http://schemas.openxmlformats.org/officeDocument/2006/relationships/image" Target="../media/image31.pn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33.png"/><Relationship Id="rId5" Type="http://schemas.openxmlformats.org/officeDocument/2006/relationships/image" Target="../media/image32.png"/><Relationship Id="rId15" Type="http://schemas.openxmlformats.org/officeDocument/2006/relationships/image" Target="../media/image35.png"/><Relationship Id="rId10" Type="http://schemas.openxmlformats.org/officeDocument/2006/relationships/image" Target="../media/image2.svg"/><Relationship Id="rId4" Type="http://schemas.openxmlformats.org/officeDocument/2006/relationships/image" Target="../media/image15.svg"/><Relationship Id="rId9" Type="http://schemas.openxmlformats.org/officeDocument/2006/relationships/image" Target="../media/image1.png"/><Relationship Id="rId14" Type="http://schemas.openxmlformats.org/officeDocument/2006/relationships/image" Target="../media/image23.sv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8.svg"/><Relationship Id="rId4" Type="http://schemas.openxmlformats.org/officeDocument/2006/relationships/image" Target="../media/image2.png"/><Relationship Id="rId9" Type="http://schemas.openxmlformats.org/officeDocument/2006/relationships/image" Target="../media/image49.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8.sv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57.sv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55.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57.sv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55.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57.svg"/><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96.svg"/><Relationship Id="rId5" Type="http://schemas.openxmlformats.org/officeDocument/2006/relationships/image" Target="../media/image4.svg"/><Relationship Id="rId10" Type="http://schemas.openxmlformats.org/officeDocument/2006/relationships/image" Target="../media/image17.png"/><Relationship Id="rId9" Type="http://schemas.openxmlformats.org/officeDocument/2006/relationships/image" Target="../media/image94.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57.svg"/><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96.svg"/><Relationship Id="rId5" Type="http://schemas.openxmlformats.org/officeDocument/2006/relationships/image" Target="../media/image4.svg"/><Relationship Id="rId10" Type="http://schemas.openxmlformats.org/officeDocument/2006/relationships/image" Target="../media/image17.png"/><Relationship Id="rId9" Type="http://schemas.openxmlformats.org/officeDocument/2006/relationships/image" Target="../media/image94.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57.svg"/><Relationship Id="rId12"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96.svg"/><Relationship Id="rId5" Type="http://schemas.openxmlformats.org/officeDocument/2006/relationships/image" Target="../media/image4.svg"/><Relationship Id="rId10" Type="http://schemas.openxmlformats.org/officeDocument/2006/relationships/image" Target="../media/image17.png"/><Relationship Id="rId9" Type="http://schemas.openxmlformats.org/officeDocument/2006/relationships/image" Target="../media/image94.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svg"/><Relationship Id="rId3" Type="http://schemas.openxmlformats.org/officeDocument/2006/relationships/image" Target="../media/image98.svg"/><Relationship Id="rId7" Type="http://schemas.openxmlformats.org/officeDocument/2006/relationships/image" Target="../media/image45.svg"/><Relationship Id="rId12" Type="http://schemas.openxmlformats.org/officeDocument/2006/relationships/image" Target="../media/image22.png"/><Relationship Id="rId2" Type="http://schemas.openxmlformats.org/officeDocument/2006/relationships/image" Target="../media/image18.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9.svg"/><Relationship Id="rId5" Type="http://schemas.openxmlformats.org/officeDocument/2006/relationships/image" Target="../media/image27.svg"/><Relationship Id="rId15" Type="http://schemas.openxmlformats.org/officeDocument/2006/relationships/image" Target="../media/image100.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9.sv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16.svg"/><Relationship Id="rId3" Type="http://schemas.openxmlformats.org/officeDocument/2006/relationships/image" Target="../media/image120.svg"/><Relationship Id="rId7" Type="http://schemas.openxmlformats.org/officeDocument/2006/relationships/image" Target="../media/image124.svg"/><Relationship Id="rId12"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26.svg"/><Relationship Id="rId5" Type="http://schemas.openxmlformats.org/officeDocument/2006/relationships/image" Target="../media/image122.sv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1784"/>
          <a:stretch>
            <a:fillRect/>
          </a:stretch>
        </p:blipFill>
        <p:spPr>
          <a:xfrm>
            <a:off x="0" y="0"/>
            <a:ext cx="18288000" cy="7008869"/>
          </a:xfrm>
          <a:prstGeom prst="rect">
            <a:avLst/>
          </a:prstGeom>
        </p:spPr>
      </p:pic>
      <p:sp>
        <p:nvSpPr>
          <p:cNvPr id="3" name="TextBox 3"/>
          <p:cNvSpPr txBox="1"/>
          <p:nvPr/>
        </p:nvSpPr>
        <p:spPr>
          <a:xfrm>
            <a:off x="2113725" y="1257300"/>
            <a:ext cx="14060550" cy="2903231"/>
          </a:xfrm>
          <a:prstGeom prst="rect">
            <a:avLst/>
          </a:prstGeom>
        </p:spPr>
        <p:txBody>
          <a:bodyPr wrap="square" lIns="0" tIns="0" rIns="0" bIns="0" rtlCol="0" anchor="t">
            <a:spAutoFit/>
          </a:bodyPr>
          <a:lstStyle/>
          <a:p>
            <a:pPr marL="0" lvl="0" indent="0" algn="ctr">
              <a:lnSpc>
                <a:spcPts val="12000"/>
              </a:lnSpc>
            </a:pPr>
            <a:r>
              <a:rPr lang="en-US" sz="7200" b="1" dirty="0" smtClean="0">
                <a:solidFill>
                  <a:srgbClr val="000000"/>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02772" y="5078886"/>
            <a:ext cx="1642240" cy="19299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232279" y="0"/>
            <a:ext cx="2055721" cy="163710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38058" y="8986966"/>
            <a:ext cx="1849942" cy="12983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4249"/>
          <a:stretch>
            <a:fillRect/>
          </a:stretch>
        </p:blipFill>
        <p:spPr>
          <a:xfrm>
            <a:off x="-79872" y="478344"/>
            <a:ext cx="3108555" cy="110071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981585" y="1101240"/>
            <a:ext cx="16288374" cy="8229600"/>
          </a:xfrm>
          <a:prstGeom prst="rect">
            <a:avLst/>
          </a:prstGeom>
        </p:spPr>
      </p:pic>
      <p:sp>
        <p:nvSpPr>
          <p:cNvPr id="6" name="TextBox 6"/>
          <p:cNvSpPr txBox="1"/>
          <p:nvPr/>
        </p:nvSpPr>
        <p:spPr>
          <a:xfrm>
            <a:off x="5181600" y="2478322"/>
            <a:ext cx="7528863" cy="861774"/>
          </a:xfrm>
          <a:prstGeom prst="rect">
            <a:avLst/>
          </a:prstGeom>
        </p:spPr>
        <p:txBody>
          <a:bodyPr wrap="square" lIns="0" tIns="0" rIns="0" bIns="0" rtlCol="0" anchor="t">
            <a:spAutoFit/>
          </a:bodyPr>
          <a:lstStyle/>
          <a:p>
            <a:pPr lvl="0" algn="ctr"/>
            <a:r>
              <a:rPr lang="en-US" sz="5600" b="1" dirty="0" smtClean="0">
                <a:solidFill>
                  <a:srgbClr val="003A50"/>
                </a:solidFill>
                <a:latin typeface="Arial" panose="020B0604020202020204" pitchFamily="34" charset="0"/>
                <a:cs typeface="Arial" panose="020B0604020202020204" pitchFamily="34" charset="0"/>
              </a:rPr>
              <a:t>CHIA SẺ TRƯỚC LỚP</a:t>
            </a:r>
            <a:endParaRPr lang="en-US" sz="5600" b="1" dirty="0">
              <a:solidFill>
                <a:srgbClr val="003A5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33544" b="22486"/>
          <a:stretch>
            <a:fillRect/>
          </a:stretch>
        </p:blipFill>
        <p:spPr>
          <a:xfrm rot="5400000">
            <a:off x="-19111" y="8417005"/>
            <a:ext cx="1889107" cy="185088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24805"/>
          <a:stretch>
            <a:fillRect/>
          </a:stretch>
        </p:blipFill>
        <p:spPr>
          <a:xfrm>
            <a:off x="925442" y="9330841"/>
            <a:ext cx="3268083" cy="95615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815794" y="530133"/>
            <a:ext cx="2196383" cy="2379076"/>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749669" y="9087027"/>
            <a:ext cx="900931" cy="152700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952139">
            <a:off x="8066943" y="9228259"/>
            <a:ext cx="840485" cy="1057214"/>
          </a:xfrm>
          <a:prstGeom prst="rect">
            <a:avLst/>
          </a:prstGeom>
        </p:spPr>
      </p:pic>
      <p:pic>
        <p:nvPicPr>
          <p:cNvPr id="2" name="Picture 1"/>
          <p:cNvPicPr>
            <a:picLocks noChangeAspect="1"/>
          </p:cNvPicPr>
          <p:nvPr/>
        </p:nvPicPr>
        <p:blipFill rotWithShape="1">
          <a:blip r:embed="rId16">
            <a:extLst>
              <a:ext uri="{28A0092B-C50C-407E-A947-70E740481C1C}">
                <a14:useLocalDpi xmlns:a14="http://schemas.microsoft.com/office/drawing/2010/main" val="0"/>
              </a:ext>
            </a:extLst>
          </a:blip>
          <a:srcRect t="14799" b="18001"/>
          <a:stretch/>
        </p:blipFill>
        <p:spPr>
          <a:xfrm>
            <a:off x="5900389" y="3697557"/>
            <a:ext cx="6450766" cy="4487315"/>
          </a:xfrm>
          <a:prstGeom prst="rect">
            <a:avLst/>
          </a:prstGeom>
        </p:spPr>
      </p:pic>
    </p:spTree>
    <p:extLst>
      <p:ext uri="{BB962C8B-B14F-4D97-AF65-F5344CB8AC3E}">
        <p14:creationId xmlns:p14="http://schemas.microsoft.com/office/powerpoint/2010/main" val="30153621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4" name="TextBox 4"/>
          <p:cNvSpPr txBox="1"/>
          <p:nvPr/>
        </p:nvSpPr>
        <p:spPr>
          <a:xfrm>
            <a:off x="4736987" y="1085850"/>
            <a:ext cx="8814026" cy="956287"/>
          </a:xfrm>
          <a:prstGeom prst="rect">
            <a:avLst/>
          </a:prstGeom>
        </p:spPr>
        <p:txBody>
          <a:bodyPr lIns="0" tIns="0" rIns="0" bIns="0" rtlCol="0" anchor="t">
            <a:spAutoFit/>
          </a:bodyPr>
          <a:lstStyle/>
          <a:p>
            <a:pPr marL="0" lvl="0" indent="0" algn="ctr">
              <a:lnSpc>
                <a:spcPts val="8000"/>
              </a:lnSpc>
            </a:pPr>
            <a:r>
              <a:rPr lang="en-US" sz="6400" b="1" spc="400" dirty="0" smtClean="0">
                <a:solidFill>
                  <a:srgbClr val="000000"/>
                </a:solidFill>
                <a:latin typeface="Arial" panose="020B0604020202020204" pitchFamily="34" charset="0"/>
                <a:cs typeface="Arial" panose="020B0604020202020204" pitchFamily="34" charset="0"/>
              </a:rPr>
              <a:t>CỦNG CỐ, DẶN DÒ</a:t>
            </a:r>
            <a:endParaRPr lang="en-US" sz="6400" b="1" spc="400" dirty="0">
              <a:solidFill>
                <a:srgbClr val="00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16927" b="16666"/>
          <a:stretch>
            <a:fillRect/>
          </a:stretch>
        </p:blipFill>
        <p:spPr>
          <a:xfrm>
            <a:off x="-105257" y="7676727"/>
            <a:ext cx="4693283" cy="2773445"/>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16105">
            <a:off x="12541344" y="559326"/>
            <a:ext cx="5881940" cy="163940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54476" b="27132"/>
          <a:stretch>
            <a:fillRect/>
          </a:stretch>
        </p:blipFill>
        <p:spPr>
          <a:xfrm>
            <a:off x="-65072" y="8812388"/>
            <a:ext cx="2565152" cy="1597599"/>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r="50955" b="13236"/>
          <a:stretch>
            <a:fillRect/>
          </a:stretch>
        </p:blipFill>
        <p:spPr>
          <a:xfrm>
            <a:off x="15722395" y="7600527"/>
            <a:ext cx="2657276" cy="2769275"/>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r="17166" b="25104"/>
          <a:stretch>
            <a:fillRect/>
          </a:stretch>
        </p:blipFill>
        <p:spPr>
          <a:xfrm>
            <a:off x="13955171" y="8812388"/>
            <a:ext cx="4476285" cy="1574783"/>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24338" t="24768"/>
          <a:stretch>
            <a:fillRect/>
          </a:stretch>
        </p:blipFill>
        <p:spPr>
          <a:xfrm>
            <a:off x="-65072" y="-30709"/>
            <a:ext cx="3097828" cy="1730530"/>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37136" y="5143500"/>
            <a:ext cx="1161360" cy="1089567"/>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539463" y="425862"/>
            <a:ext cx="2065530" cy="479013"/>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283217" y="3925626"/>
            <a:ext cx="1820192" cy="1217874"/>
          </a:xfrm>
          <a:prstGeom prst="rect">
            <a:avLst/>
          </a:prstGeom>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1784"/>
          <a:stretch>
            <a:fillRect/>
          </a:stretch>
        </p:blipFill>
        <p:spPr>
          <a:xfrm>
            <a:off x="0" y="0"/>
            <a:ext cx="18288000" cy="7008869"/>
          </a:xfrm>
          <a:prstGeom prst="rect">
            <a:avLst/>
          </a:prstGeom>
        </p:spPr>
      </p:pic>
      <p:sp>
        <p:nvSpPr>
          <p:cNvPr id="3" name="TextBox 3"/>
          <p:cNvSpPr txBox="1"/>
          <p:nvPr/>
        </p:nvSpPr>
        <p:spPr>
          <a:xfrm>
            <a:off x="2113725" y="1257300"/>
            <a:ext cx="14060550" cy="2903231"/>
          </a:xfrm>
          <a:prstGeom prst="rect">
            <a:avLst/>
          </a:prstGeom>
        </p:spPr>
        <p:txBody>
          <a:bodyPr wrap="square" lIns="0" tIns="0" rIns="0" bIns="0" rtlCol="0" anchor="t">
            <a:spAutoFit/>
          </a:bodyPr>
          <a:lstStyle/>
          <a:p>
            <a:pPr marL="0" lvl="0" indent="0" algn="ctr">
              <a:lnSpc>
                <a:spcPts val="12000"/>
              </a:lnSpc>
            </a:pPr>
            <a:r>
              <a:rPr lang="en-US" sz="7200" b="1" dirty="0" smtClean="0">
                <a:solidFill>
                  <a:srgbClr val="000000"/>
                </a:solidFill>
                <a:latin typeface="Arial" panose="020B0604020202020204" pitchFamily="34" charset="0"/>
                <a:cs typeface="Arial" panose="020B0604020202020204" pitchFamily="34" charset="0"/>
              </a:rPr>
              <a:t>HẸN GẶP LẠI CÁC EM </a:t>
            </a:r>
          </a:p>
          <a:p>
            <a:pPr marL="0" lvl="0" indent="0" algn="ctr">
              <a:lnSpc>
                <a:spcPts val="12000"/>
              </a:lnSpc>
            </a:pPr>
            <a:r>
              <a:rPr lang="en-US" sz="7200" b="1" dirty="0" smtClean="0">
                <a:solidFill>
                  <a:srgbClr val="000000"/>
                </a:solidFill>
                <a:latin typeface="Arial" panose="020B0604020202020204" pitchFamily="34" charset="0"/>
                <a:cs typeface="Arial" panose="020B0604020202020204" pitchFamily="34" charset="0"/>
              </a:rPr>
              <a:t>TRONG BÀI HỌC SAU!</a:t>
            </a:r>
            <a:endParaRPr lang="en-US" sz="7200" b="1" dirty="0">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02772" y="5078886"/>
            <a:ext cx="1642240" cy="19299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232279" y="0"/>
            <a:ext cx="2055721" cy="163710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38058" y="8986966"/>
            <a:ext cx="1849942" cy="1298323"/>
          </a:xfrm>
          <a:prstGeom prst="rect">
            <a:avLst/>
          </a:prstGeom>
        </p:spPr>
      </p:pic>
    </p:spTree>
    <p:extLst>
      <p:ext uri="{BB962C8B-B14F-4D97-AF65-F5344CB8AC3E}">
        <p14:creationId xmlns:p14="http://schemas.microsoft.com/office/powerpoint/2010/main" val="382387228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41267" y="584177"/>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52139">
            <a:off x="937112" y="8117301"/>
            <a:ext cx="1250669" cy="1573168"/>
          </a:xfrm>
          <a:prstGeom prst="rect">
            <a:avLst/>
          </a:prstGeom>
        </p:spPr>
      </p:pic>
      <p:sp>
        <p:nvSpPr>
          <p:cNvPr id="8" name="TextBox 8"/>
          <p:cNvSpPr txBox="1"/>
          <p:nvPr/>
        </p:nvSpPr>
        <p:spPr>
          <a:xfrm>
            <a:off x="7308105" y="2708124"/>
            <a:ext cx="3296922" cy="718145"/>
          </a:xfrm>
          <a:prstGeom prst="rect">
            <a:avLst/>
          </a:prstGeom>
        </p:spPr>
        <p:txBody>
          <a:bodyPr wrap="square" lIns="0" tIns="0" rIns="0" bIns="0" rtlCol="0" anchor="t">
            <a:spAutoFit/>
          </a:bodyPr>
          <a:lstStyle/>
          <a:p>
            <a:pPr algn="ctr">
              <a:lnSpc>
                <a:spcPts val="5600"/>
              </a:lnSpc>
            </a:pPr>
            <a:r>
              <a:rPr lang="en-US" sz="7200" spc="280" dirty="0" smtClean="0">
                <a:solidFill>
                  <a:srgbClr val="003A50"/>
                </a:solidFill>
                <a:latin typeface="Arial" panose="020B0604020202020204" pitchFamily="34" charset="0"/>
                <a:cs typeface="Arial" panose="020B0604020202020204" pitchFamily="34" charset="0"/>
              </a:rPr>
              <a:t>BÀI 24</a:t>
            </a:r>
            <a:endParaRPr lang="en-US" sz="7200" spc="280" dirty="0">
              <a:solidFill>
                <a:srgbClr val="003A5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556788" y="1341125"/>
            <a:ext cx="3701495" cy="2947736"/>
          </a:xfrm>
          <a:prstGeom prst="rect">
            <a:avLst/>
          </a:prstGeom>
        </p:spPr>
      </p:pic>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700000">
            <a:off x="10529241" y="773043"/>
            <a:ext cx="484313" cy="464940"/>
          </a:xfrm>
          <a:prstGeom prst="rect">
            <a:avLst/>
          </a:prstGeom>
        </p:spPr>
      </p:pic>
      <p:sp>
        <p:nvSpPr>
          <p:cNvPr id="11" name="TextBox 8"/>
          <p:cNvSpPr txBox="1"/>
          <p:nvPr/>
        </p:nvSpPr>
        <p:spPr>
          <a:xfrm>
            <a:off x="6892367" y="4002012"/>
            <a:ext cx="4128397" cy="718145"/>
          </a:xfrm>
          <a:prstGeom prst="rect">
            <a:avLst/>
          </a:prstGeom>
        </p:spPr>
        <p:txBody>
          <a:bodyPr wrap="square" lIns="0" tIns="0" rIns="0" bIns="0" rtlCol="0" anchor="t">
            <a:spAutoFit/>
          </a:bodyPr>
          <a:lstStyle/>
          <a:p>
            <a:pPr algn="ctr">
              <a:lnSpc>
                <a:spcPts val="5600"/>
              </a:lnSpc>
            </a:pPr>
            <a:r>
              <a:rPr lang="en-US" sz="6400" b="1" i="1" spc="280" dirty="0" err="1" smtClean="0">
                <a:solidFill>
                  <a:srgbClr val="003A50"/>
                </a:solidFill>
                <a:latin typeface="Arial" panose="020B0604020202020204" pitchFamily="34" charset="0"/>
                <a:cs typeface="Arial" panose="020B0604020202020204" pitchFamily="34" charset="0"/>
              </a:rPr>
              <a:t>Bài</a:t>
            </a:r>
            <a:r>
              <a:rPr lang="en-US" sz="6400" b="1" i="1" spc="280" dirty="0" smtClean="0">
                <a:solidFill>
                  <a:srgbClr val="003A50"/>
                </a:solidFill>
                <a:latin typeface="Arial" panose="020B0604020202020204" pitchFamily="34" charset="0"/>
                <a:cs typeface="Arial" panose="020B0604020202020204" pitchFamily="34" charset="0"/>
              </a:rPr>
              <a:t> </a:t>
            </a:r>
            <a:r>
              <a:rPr lang="en-US" sz="6400" b="1" i="1" spc="280" dirty="0" err="1" smtClean="0">
                <a:solidFill>
                  <a:srgbClr val="003A50"/>
                </a:solidFill>
                <a:latin typeface="Arial" panose="020B0604020202020204" pitchFamily="34" charset="0"/>
                <a:cs typeface="Arial" panose="020B0604020202020204" pitchFamily="34" charset="0"/>
              </a:rPr>
              <a:t>viết</a:t>
            </a:r>
            <a:r>
              <a:rPr lang="en-US" sz="6400" b="1" i="1" spc="280" dirty="0" smtClean="0">
                <a:solidFill>
                  <a:srgbClr val="003A50"/>
                </a:solidFill>
                <a:latin typeface="Arial" panose="020B0604020202020204" pitchFamily="34" charset="0"/>
                <a:cs typeface="Arial" panose="020B0604020202020204" pitchFamily="34" charset="0"/>
              </a:rPr>
              <a:t> 2</a:t>
            </a:r>
            <a:endParaRPr lang="en-US" sz="6400" b="1" i="1" spc="280" dirty="0">
              <a:solidFill>
                <a:srgbClr val="003A50"/>
              </a:solidFill>
              <a:latin typeface="Arial" panose="020B0604020202020204" pitchFamily="34" charset="0"/>
              <a:cs typeface="Arial" panose="020B0604020202020204" pitchFamily="34" charset="0"/>
            </a:endParaRPr>
          </a:p>
        </p:txBody>
      </p:sp>
      <p:sp>
        <p:nvSpPr>
          <p:cNvPr id="12" name="TextBox 11"/>
          <p:cNvSpPr txBox="1"/>
          <p:nvPr/>
        </p:nvSpPr>
        <p:spPr>
          <a:xfrm>
            <a:off x="1814347" y="4692293"/>
            <a:ext cx="14284436" cy="3693319"/>
          </a:xfrm>
          <a:prstGeom prst="rect">
            <a:avLst/>
          </a:prstGeom>
          <a:noFill/>
        </p:spPr>
        <p:txBody>
          <a:bodyPr wrap="square" rtlCol="0">
            <a:spAutoFit/>
          </a:bodyPr>
          <a:lstStyle/>
          <a:p>
            <a:pPr algn="ctr">
              <a:lnSpc>
                <a:spcPct val="150000"/>
              </a:lnSpc>
            </a:pPr>
            <a:r>
              <a:rPr lang="en-US" sz="7800" b="1" dirty="0" smtClean="0">
                <a:latin typeface="Arial" panose="020B0604020202020204" pitchFamily="34" charset="0"/>
                <a:cs typeface="Arial" panose="020B0604020202020204" pitchFamily="34" charset="0"/>
              </a:rPr>
              <a:t>VIẾT VỀ HOẠT ĐỘNG CHĂM SÓC, BẢO VỆ LOÀI CHIM</a:t>
            </a:r>
            <a:endParaRPr lang="en-US" sz="7800" b="1"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514" y="8408151"/>
            <a:ext cx="2674680" cy="1877139"/>
          </a:xfrm>
          <a:prstGeom prst="rect">
            <a:avLst/>
          </a:prstGeom>
        </p:spPr>
      </p:pic>
      <p:grpSp>
        <p:nvGrpSpPr>
          <p:cNvPr id="3" name="Group 3"/>
          <p:cNvGrpSpPr/>
          <p:nvPr/>
        </p:nvGrpSpPr>
        <p:grpSpPr>
          <a:xfrm>
            <a:off x="2746815" y="2394839"/>
            <a:ext cx="12794370" cy="6985432"/>
            <a:chOff x="555060" y="-6196"/>
            <a:chExt cx="1913890" cy="2174748"/>
          </a:xfrm>
        </p:grpSpPr>
        <p:sp>
          <p:nvSpPr>
            <p:cNvPr id="4" name="Freeform 4"/>
            <p:cNvSpPr/>
            <p:nvPr/>
          </p:nvSpPr>
          <p:spPr>
            <a:xfrm>
              <a:off x="555060" y="-6196"/>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0" y="-47625"/>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935432" y="-53947"/>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364269" y="1773074"/>
            <a:ext cx="990753" cy="146877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20670"/>
          <a:stretch>
            <a:fillRect/>
          </a:stretch>
        </p:blipFill>
        <p:spPr>
          <a:xfrm>
            <a:off x="15888124" y="8589818"/>
            <a:ext cx="2534290" cy="1858702"/>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6051636" y="88918"/>
            <a:ext cx="2415328" cy="939782"/>
          </a:xfrm>
          <a:prstGeom prst="rect">
            <a:avLst/>
          </a:prstGeom>
        </p:spPr>
      </p:pic>
      <p:sp>
        <p:nvSpPr>
          <p:cNvPr id="21" name="TextBox 21"/>
          <p:cNvSpPr txBox="1"/>
          <p:nvPr/>
        </p:nvSpPr>
        <p:spPr>
          <a:xfrm>
            <a:off x="3455143" y="569223"/>
            <a:ext cx="11192593" cy="2051844"/>
          </a:xfrm>
          <a:prstGeom prst="rect">
            <a:avLst/>
          </a:prstGeom>
        </p:spPr>
        <p:txBody>
          <a:bodyPr wrap="square" lIns="0" tIns="0" rIns="0" bIns="0" rtlCol="0" anchor="t">
            <a:spAutoFit/>
          </a:bodyPr>
          <a:lstStyle/>
          <a:p>
            <a:pPr marL="0" lvl="0" indent="0" algn="ctr">
              <a:lnSpc>
                <a:spcPts val="8000"/>
              </a:lnSpc>
            </a:pPr>
            <a:r>
              <a:rPr lang="en-US" sz="4800" b="1" i="1" dirty="0" smtClean="0">
                <a:solidFill>
                  <a:srgbClr val="000000"/>
                </a:solidFill>
                <a:latin typeface="Arial" panose="020B0604020202020204" pitchFamily="34" charset="0"/>
                <a:cs typeface="Arial" panose="020B0604020202020204" pitchFamily="34" charset="0"/>
              </a:rPr>
              <a:t>1. </a:t>
            </a:r>
            <a:r>
              <a:rPr lang="en-US" sz="4800" b="1" i="1" dirty="0" err="1" smtClean="0">
                <a:solidFill>
                  <a:srgbClr val="000000"/>
                </a:solidFill>
                <a:latin typeface="Arial" panose="020B0604020202020204" pitchFamily="34" charset="0"/>
                <a:cs typeface="Arial" panose="020B0604020202020204" pitchFamily="34" charset="0"/>
              </a:rPr>
              <a:t>Nói</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về</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hoạt</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động</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của</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bạn</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nhỏ</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trong</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một</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bức</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tranh</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mà</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em</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thích</a:t>
            </a:r>
            <a:endParaRPr lang="en-US" sz="4800" b="1" i="1" dirty="0">
              <a:solidFill>
                <a:srgbClr val="000000"/>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94387" y="3257819"/>
            <a:ext cx="9514104" cy="5705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514" y="8408151"/>
            <a:ext cx="2674680" cy="1877139"/>
          </a:xfrm>
          <a:prstGeom prst="rect">
            <a:avLst/>
          </a:prstGeom>
        </p:spPr>
      </p:pic>
      <p:grpSp>
        <p:nvGrpSpPr>
          <p:cNvPr id="3" name="Group 3"/>
          <p:cNvGrpSpPr/>
          <p:nvPr/>
        </p:nvGrpSpPr>
        <p:grpSpPr>
          <a:xfrm>
            <a:off x="2746815" y="2394839"/>
            <a:ext cx="12794370" cy="6985432"/>
            <a:chOff x="555060" y="-6196"/>
            <a:chExt cx="1913890" cy="2174748"/>
          </a:xfrm>
        </p:grpSpPr>
        <p:sp>
          <p:nvSpPr>
            <p:cNvPr id="4" name="Freeform 4"/>
            <p:cNvSpPr/>
            <p:nvPr/>
          </p:nvSpPr>
          <p:spPr>
            <a:xfrm>
              <a:off x="555060" y="-6196"/>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0" y="-47625"/>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935432" y="-53947"/>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364269" y="1773074"/>
            <a:ext cx="990753" cy="146877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20670"/>
          <a:stretch>
            <a:fillRect/>
          </a:stretch>
        </p:blipFill>
        <p:spPr>
          <a:xfrm>
            <a:off x="15888124" y="8589818"/>
            <a:ext cx="2534290" cy="1858702"/>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6051636" y="88918"/>
            <a:ext cx="2415328" cy="939782"/>
          </a:xfrm>
          <a:prstGeom prst="rect">
            <a:avLst/>
          </a:prstGeom>
        </p:spPr>
      </p:pic>
      <p:sp>
        <p:nvSpPr>
          <p:cNvPr id="21" name="TextBox 21"/>
          <p:cNvSpPr txBox="1"/>
          <p:nvPr/>
        </p:nvSpPr>
        <p:spPr>
          <a:xfrm>
            <a:off x="3455143" y="569223"/>
            <a:ext cx="11192593" cy="2051844"/>
          </a:xfrm>
          <a:prstGeom prst="rect">
            <a:avLst/>
          </a:prstGeom>
        </p:spPr>
        <p:txBody>
          <a:bodyPr wrap="square" lIns="0" tIns="0" rIns="0" bIns="0" rtlCol="0" anchor="t">
            <a:spAutoFit/>
          </a:bodyPr>
          <a:lstStyle/>
          <a:p>
            <a:pPr marL="0" lvl="0" indent="0" algn="ctr">
              <a:lnSpc>
                <a:spcPts val="8000"/>
              </a:lnSpc>
            </a:pPr>
            <a:r>
              <a:rPr lang="en-US" sz="4800" b="1" i="1" dirty="0" smtClean="0">
                <a:solidFill>
                  <a:srgbClr val="000000"/>
                </a:solidFill>
                <a:latin typeface="Arial" panose="020B0604020202020204" pitchFamily="34" charset="0"/>
                <a:cs typeface="Arial" panose="020B0604020202020204" pitchFamily="34" charset="0"/>
              </a:rPr>
              <a:t>1. </a:t>
            </a:r>
            <a:r>
              <a:rPr lang="en-US" sz="4800" b="1" i="1" dirty="0" err="1" smtClean="0">
                <a:solidFill>
                  <a:srgbClr val="000000"/>
                </a:solidFill>
                <a:latin typeface="Arial" panose="020B0604020202020204" pitchFamily="34" charset="0"/>
                <a:cs typeface="Arial" panose="020B0604020202020204" pitchFamily="34" charset="0"/>
              </a:rPr>
              <a:t>Nói</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về</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hoạt</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động</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của</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bạn</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nhỏ</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trong</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một</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bức</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tranh</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mà</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em</a:t>
            </a:r>
            <a:r>
              <a:rPr lang="en-US" sz="4800" b="1" i="1" dirty="0" smtClean="0">
                <a:solidFill>
                  <a:srgbClr val="000000"/>
                </a:solidFill>
                <a:latin typeface="Arial" panose="020B0604020202020204" pitchFamily="34" charset="0"/>
                <a:cs typeface="Arial" panose="020B0604020202020204" pitchFamily="34" charset="0"/>
              </a:rPr>
              <a:t> </a:t>
            </a:r>
            <a:r>
              <a:rPr lang="en-US" sz="4800" b="1" i="1" dirty="0" err="1" smtClean="0">
                <a:solidFill>
                  <a:srgbClr val="000000"/>
                </a:solidFill>
                <a:latin typeface="Arial" panose="020B0604020202020204" pitchFamily="34" charset="0"/>
                <a:cs typeface="Arial" panose="020B0604020202020204" pitchFamily="34" charset="0"/>
              </a:rPr>
              <a:t>thích</a:t>
            </a:r>
            <a:endParaRPr lang="en-US" sz="4800" b="1" i="1" dirty="0">
              <a:solidFill>
                <a:srgbClr val="000000"/>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77115" y="3886965"/>
            <a:ext cx="5452834" cy="4572000"/>
          </a:xfrm>
          <a:prstGeom prst="rect">
            <a:avLst/>
          </a:prstGeom>
        </p:spPr>
      </p:pic>
      <p:sp>
        <p:nvSpPr>
          <p:cNvPr id="7" name="TextBox 6"/>
          <p:cNvSpPr txBox="1"/>
          <p:nvPr/>
        </p:nvSpPr>
        <p:spPr>
          <a:xfrm>
            <a:off x="3124200" y="3417648"/>
            <a:ext cx="7586624" cy="4939814"/>
          </a:xfrm>
          <a:prstGeom prst="rect">
            <a:avLst/>
          </a:prstGeom>
          <a:noFill/>
        </p:spPr>
        <p:txBody>
          <a:bodyPr wrap="square" rtlCol="0">
            <a:spAutoFit/>
          </a:bodyPr>
          <a:lstStyle/>
          <a:p>
            <a:pPr>
              <a:lnSpc>
                <a:spcPct val="150000"/>
              </a:lnSpc>
            </a:pPr>
            <a:r>
              <a:rPr lang="en-US" sz="4200" b="1" u="sng" dirty="0" smtClean="0">
                <a:solidFill>
                  <a:srgbClr val="FF0000"/>
                </a:solidFill>
                <a:latin typeface="Arial" panose="020B0604020202020204" pitchFamily="34" charset="0"/>
                <a:cs typeface="Arial" panose="020B0604020202020204" pitchFamily="34" charset="0"/>
              </a:rPr>
              <a:t>GỢI Ý:</a:t>
            </a:r>
          </a:p>
          <a:p>
            <a:pPr marL="742950" lvl="1" indent="-285750">
              <a:lnSpc>
                <a:spcPct val="150000"/>
              </a:lnSpc>
              <a:buFontTx/>
              <a:buChar char="-"/>
            </a:pPr>
            <a:r>
              <a:rPr lang="en-US" sz="4200" dirty="0" err="1" smtClean="0">
                <a:latin typeface="Arial" panose="020B0604020202020204" pitchFamily="34" charset="0"/>
                <a:cs typeface="Arial" panose="020B0604020202020204" pitchFamily="34" charset="0"/>
              </a:rPr>
              <a:t>Bạn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nhỏ</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đang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gì</a:t>
            </a:r>
            <a:r>
              <a:rPr lang="en-US" sz="4200" dirty="0" smtClean="0">
                <a:latin typeface="Arial" panose="020B0604020202020204" pitchFamily="34" charset="0"/>
                <a:cs typeface="Arial" panose="020B0604020202020204" pitchFamily="34" charset="0"/>
              </a:rPr>
              <a:t>?</a:t>
            </a:r>
          </a:p>
          <a:p>
            <a:pPr marL="742950" lvl="1" indent="-285750">
              <a:lnSpc>
                <a:spcPct val="150000"/>
              </a:lnSpc>
              <a:buFontTx/>
              <a:buChar char="-"/>
            </a:pPr>
            <a:r>
              <a:rPr lang="en-US" sz="4200" dirty="0" err="1" smtClean="0">
                <a:latin typeface="Arial" panose="020B0604020202020204" pitchFamily="34" charset="0"/>
                <a:cs typeface="Arial" panose="020B0604020202020204" pitchFamily="34" charset="0"/>
              </a:rPr>
              <a:t>Vẻ</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mặt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thế</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a:t>
            </a:r>
          </a:p>
          <a:p>
            <a:pPr marL="742950" lvl="1" indent="-285750">
              <a:lnSpc>
                <a:spcPct val="150000"/>
              </a:lnSpc>
              <a:buFontTx/>
              <a:buChar char="-"/>
            </a:pPr>
            <a:r>
              <a:rPr lang="en-US" sz="4200" dirty="0" err="1" smtClean="0">
                <a:latin typeface="Arial" panose="020B0604020202020204" pitchFamily="34" charset="0"/>
                <a:cs typeface="Arial" panose="020B0604020202020204" pitchFamily="34" charset="0"/>
              </a:rPr>
              <a:t>Các</a:t>
            </a:r>
            <a:r>
              <a:rPr lang="en-US" sz="4200" dirty="0" smtClean="0">
                <a:latin typeface="Arial" panose="020B0604020202020204" pitchFamily="34" charset="0"/>
                <a:cs typeface="Arial" panose="020B0604020202020204" pitchFamily="34" charset="0"/>
              </a:rPr>
              <a:t> con </a:t>
            </a:r>
            <a:r>
              <a:rPr lang="en-US" sz="4200" dirty="0" err="1" smtClean="0">
                <a:latin typeface="Arial" panose="020B0604020202020204" pitchFamily="34" charset="0"/>
                <a:cs typeface="Arial" panose="020B0604020202020204" pitchFamily="34" charset="0"/>
              </a:rPr>
              <a:t>vật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trông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thế</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a:t>
            </a:r>
          </a:p>
          <a:p>
            <a:pPr marL="742950" lvl="1" indent="-285750">
              <a:lnSpc>
                <a:spcPct val="150000"/>
              </a:lnSpc>
              <a:buFontTx/>
              <a:buChar char="-"/>
            </a:pPr>
            <a:r>
              <a:rPr lang="en-US" sz="4200" dirty="0" err="1" smtClean="0">
                <a:latin typeface="Arial" panose="020B0604020202020204" pitchFamily="34" charset="0"/>
                <a:cs typeface="Arial" panose="020B0604020202020204" pitchFamily="34" charset="0"/>
              </a:rPr>
              <a:t>Đặt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bức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tranh</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3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9144000" y="6596192"/>
            <a:ext cx="10252769"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1108769" y="6352570"/>
            <a:ext cx="10252769"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grpSp>
        <p:nvGrpSpPr>
          <p:cNvPr id="7" name="Group 7"/>
          <p:cNvGrpSpPr/>
          <p:nvPr/>
        </p:nvGrpSpPr>
        <p:grpSpPr>
          <a:xfrm>
            <a:off x="1846986" y="1192532"/>
            <a:ext cx="14235794" cy="8013767"/>
            <a:chOff x="15240" y="10160"/>
            <a:chExt cx="3109664" cy="4011097"/>
          </a:xfrm>
        </p:grpSpPr>
        <p:sp>
          <p:nvSpPr>
            <p:cNvPr id="8" name="Freeform 8"/>
            <p:cNvSpPr/>
            <p:nvPr/>
          </p:nvSpPr>
          <p:spPr>
            <a:xfrm>
              <a:off x="15240" y="248920"/>
              <a:ext cx="3109664" cy="3772337"/>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sp>
        <p:sp>
          <p:nvSpPr>
            <p:cNvPr id="9" name="Freeform 9"/>
            <p:cNvSpPr/>
            <p:nvPr/>
          </p:nvSpPr>
          <p:spPr>
            <a:xfrm>
              <a:off x="469900" y="10160"/>
              <a:ext cx="506784"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746425" y="474074"/>
            <a:ext cx="1002360" cy="1109251"/>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01134" y="2011722"/>
            <a:ext cx="990753" cy="1468772"/>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04800" y="5210833"/>
            <a:ext cx="605399" cy="716448"/>
          </a:xfrm>
          <a:prstGeom prst="rect">
            <a:avLst/>
          </a:prstGeom>
        </p:spPr>
      </p:pic>
      <p:pic>
        <p:nvPicPr>
          <p:cNvPr id="29" name="Picture 28"/>
          <p:cNvPicPr>
            <a:picLocks noChangeAspect="1"/>
          </p:cNvPicPr>
          <p:nvPr/>
        </p:nvPicPr>
        <p:blipFill rotWithShape="1">
          <a:blip r:embed="rId12">
            <a:extLst>
              <a:ext uri="{28A0092B-C50C-407E-A947-70E740481C1C}">
                <a14:useLocalDpi xmlns:a14="http://schemas.microsoft.com/office/drawing/2010/main" val="0"/>
              </a:ext>
            </a:extLst>
          </a:blip>
          <a:srcRect r="65846" b="40239"/>
          <a:stretch/>
        </p:blipFill>
        <p:spPr>
          <a:xfrm>
            <a:off x="2971800" y="3086100"/>
            <a:ext cx="4701779" cy="4933681"/>
          </a:xfrm>
          <a:prstGeom prst="rect">
            <a:avLst/>
          </a:prstGeom>
        </p:spPr>
      </p:pic>
      <p:sp>
        <p:nvSpPr>
          <p:cNvPr id="30" name="Rectangle 29"/>
          <p:cNvSpPr/>
          <p:nvPr/>
        </p:nvSpPr>
        <p:spPr>
          <a:xfrm>
            <a:off x="7749932" y="4958834"/>
            <a:ext cx="8067914" cy="830997"/>
          </a:xfrm>
          <a:prstGeom prst="rect">
            <a:avLst/>
          </a:prstGeom>
        </p:spPr>
        <p:txBody>
          <a:bodyPr wrap="none">
            <a:spAutoFit/>
          </a:bodyPr>
          <a:lstStyle/>
          <a:p>
            <a:r>
              <a:rPr lang="nl-NL" sz="4800" b="1" dirty="0">
                <a:solidFill>
                  <a:srgbClr val="000000"/>
                </a:solidFill>
                <a:latin typeface="Arial" panose="020B0604020202020204" pitchFamily="34" charset="0"/>
                <a:ea typeface="Calibri" panose="020F0502020204030204" pitchFamily="34" charset="0"/>
                <a:cs typeface="Arial" panose="020B0604020202020204" pitchFamily="34" charset="0"/>
              </a:rPr>
              <a:t>Tranh 1: </a:t>
            </a:r>
            <a:r>
              <a:rPr lang="nl-NL" sz="4800" dirty="0">
                <a:solidFill>
                  <a:srgbClr val="000000"/>
                </a:solidFill>
                <a:latin typeface="Arial" panose="020B0604020202020204" pitchFamily="34" charset="0"/>
                <a:ea typeface="Calibri" panose="020F0502020204030204" pitchFamily="34" charset="0"/>
                <a:cs typeface="Arial" panose="020B0604020202020204" pitchFamily="34" charset="0"/>
              </a:rPr>
              <a:t>Bạn gái cho gà ăn. </a:t>
            </a:r>
            <a:endParaRPr lang="en-US" sz="4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500"/>
                                        <p:tgtEl>
                                          <p:spTgt spid="2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9144000" y="6596192"/>
            <a:ext cx="10252769"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1108769" y="6352570"/>
            <a:ext cx="10252769"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grpSp>
        <p:nvGrpSpPr>
          <p:cNvPr id="7" name="Group 7"/>
          <p:cNvGrpSpPr/>
          <p:nvPr/>
        </p:nvGrpSpPr>
        <p:grpSpPr>
          <a:xfrm>
            <a:off x="1846986" y="1192532"/>
            <a:ext cx="14235794" cy="8013767"/>
            <a:chOff x="15240" y="10160"/>
            <a:chExt cx="3109664" cy="4011097"/>
          </a:xfrm>
        </p:grpSpPr>
        <p:sp>
          <p:nvSpPr>
            <p:cNvPr id="8" name="Freeform 8"/>
            <p:cNvSpPr/>
            <p:nvPr/>
          </p:nvSpPr>
          <p:spPr>
            <a:xfrm>
              <a:off x="15240" y="248920"/>
              <a:ext cx="3109664" cy="3772337"/>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sp>
        <p:sp>
          <p:nvSpPr>
            <p:cNvPr id="9" name="Freeform 9"/>
            <p:cNvSpPr/>
            <p:nvPr/>
          </p:nvSpPr>
          <p:spPr>
            <a:xfrm>
              <a:off x="469900" y="10160"/>
              <a:ext cx="506784"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746425" y="474074"/>
            <a:ext cx="1002360" cy="1109251"/>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01134" y="2011722"/>
            <a:ext cx="990753" cy="1468772"/>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04800" y="5210833"/>
            <a:ext cx="605399" cy="716448"/>
          </a:xfrm>
          <a:prstGeom prst="rect">
            <a:avLst/>
          </a:prstGeom>
        </p:spPr>
      </p:pic>
      <p:pic>
        <p:nvPicPr>
          <p:cNvPr id="29" name="Picture 28"/>
          <p:cNvPicPr>
            <a:picLocks noChangeAspect="1"/>
          </p:cNvPicPr>
          <p:nvPr/>
        </p:nvPicPr>
        <p:blipFill rotWithShape="1">
          <a:blip r:embed="rId12">
            <a:extLst>
              <a:ext uri="{28A0092B-C50C-407E-A947-70E740481C1C}">
                <a14:useLocalDpi xmlns:a14="http://schemas.microsoft.com/office/drawing/2010/main" val="0"/>
              </a:ext>
            </a:extLst>
          </a:blip>
          <a:srcRect l="65869" t="-6461" r="-23" b="46700"/>
          <a:stretch/>
        </p:blipFill>
        <p:spPr>
          <a:xfrm>
            <a:off x="2783219" y="2864085"/>
            <a:ext cx="4701779" cy="4933681"/>
          </a:xfrm>
          <a:prstGeom prst="rect">
            <a:avLst/>
          </a:prstGeom>
        </p:spPr>
      </p:pic>
      <p:sp>
        <p:nvSpPr>
          <p:cNvPr id="30" name="Rectangle 29"/>
          <p:cNvSpPr/>
          <p:nvPr/>
        </p:nvSpPr>
        <p:spPr>
          <a:xfrm>
            <a:off x="7696200" y="4483343"/>
            <a:ext cx="7871068" cy="2171428"/>
          </a:xfrm>
          <a:prstGeom prst="rect">
            <a:avLst/>
          </a:prstGeom>
        </p:spPr>
        <p:txBody>
          <a:bodyPr wrap="square">
            <a:spAutoFit/>
          </a:bodyPr>
          <a:lstStyle/>
          <a:p>
            <a:pPr algn="just">
              <a:lnSpc>
                <a:spcPct val="150000"/>
              </a:lnSpc>
            </a:pPr>
            <a:r>
              <a:rPr lang="nl-NL" sz="4800" b="1" dirty="0">
                <a:solidFill>
                  <a:srgbClr val="000000"/>
                </a:solidFill>
                <a:latin typeface="Arial" panose="020B0604020202020204" pitchFamily="34" charset="0"/>
                <a:ea typeface="Calibri" panose="020F0502020204030204" pitchFamily="34" charset="0"/>
                <a:cs typeface="Arial" panose="020B0604020202020204" pitchFamily="34" charset="0"/>
              </a:rPr>
              <a:t>Tranh 2: </a:t>
            </a:r>
            <a:r>
              <a:rPr lang="nl-NL" sz="4800" dirty="0">
                <a:solidFill>
                  <a:srgbClr val="000000"/>
                </a:solidFill>
                <a:latin typeface="Arial" panose="020B0604020202020204" pitchFamily="34" charset="0"/>
                <a:ea typeface="Calibri" panose="020F0502020204030204" pitchFamily="34" charset="0"/>
                <a:cs typeface="Arial" panose="020B0604020202020204" pitchFamily="34" charset="0"/>
              </a:rPr>
              <a:t>Bạn trai mở lồng, thả cho chim bay đi.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67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500"/>
                                        <p:tgtEl>
                                          <p:spTgt spid="2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9144000" y="6596192"/>
            <a:ext cx="10252769"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1108769" y="6352570"/>
            <a:ext cx="10252769"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grpSp>
        <p:nvGrpSpPr>
          <p:cNvPr id="7" name="Group 7"/>
          <p:cNvGrpSpPr/>
          <p:nvPr/>
        </p:nvGrpSpPr>
        <p:grpSpPr>
          <a:xfrm>
            <a:off x="1846986" y="1192532"/>
            <a:ext cx="14235794" cy="8013767"/>
            <a:chOff x="15240" y="10160"/>
            <a:chExt cx="3109664" cy="4011097"/>
          </a:xfrm>
        </p:grpSpPr>
        <p:sp>
          <p:nvSpPr>
            <p:cNvPr id="8" name="Freeform 8"/>
            <p:cNvSpPr/>
            <p:nvPr/>
          </p:nvSpPr>
          <p:spPr>
            <a:xfrm>
              <a:off x="15240" y="248920"/>
              <a:ext cx="3109664" cy="3772337"/>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sp>
        <p:sp>
          <p:nvSpPr>
            <p:cNvPr id="9" name="Freeform 9"/>
            <p:cNvSpPr/>
            <p:nvPr/>
          </p:nvSpPr>
          <p:spPr>
            <a:xfrm>
              <a:off x="469900" y="10160"/>
              <a:ext cx="506784"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746425" y="474074"/>
            <a:ext cx="1002360" cy="1109251"/>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01134" y="2011722"/>
            <a:ext cx="990753" cy="1468772"/>
          </a:xfrm>
          <a:prstGeom prst="rect">
            <a:avLst/>
          </a:prstGeom>
        </p:spPr>
      </p:pic>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04800" y="5210833"/>
            <a:ext cx="605399" cy="716448"/>
          </a:xfrm>
          <a:prstGeom prst="rect">
            <a:avLst/>
          </a:prstGeom>
        </p:spPr>
      </p:pic>
      <p:pic>
        <p:nvPicPr>
          <p:cNvPr id="29" name="Picture 28"/>
          <p:cNvPicPr>
            <a:picLocks noChangeAspect="1"/>
          </p:cNvPicPr>
          <p:nvPr/>
        </p:nvPicPr>
        <p:blipFill rotWithShape="1">
          <a:blip r:embed="rId12">
            <a:extLst>
              <a:ext uri="{28A0092B-C50C-407E-A947-70E740481C1C}">
                <a14:useLocalDpi xmlns:a14="http://schemas.microsoft.com/office/drawing/2010/main" val="0"/>
              </a:ext>
            </a:extLst>
          </a:blip>
          <a:srcRect l="23803" t="54457" r="25827" b="-5991"/>
          <a:stretch/>
        </p:blipFill>
        <p:spPr>
          <a:xfrm>
            <a:off x="2611891" y="3800048"/>
            <a:ext cx="4952999" cy="4254466"/>
          </a:xfrm>
          <a:prstGeom prst="rect">
            <a:avLst/>
          </a:prstGeom>
        </p:spPr>
      </p:pic>
      <p:sp>
        <p:nvSpPr>
          <p:cNvPr id="30" name="Rectangle 29"/>
          <p:cNvSpPr/>
          <p:nvPr/>
        </p:nvSpPr>
        <p:spPr>
          <a:xfrm>
            <a:off x="7696200" y="4483343"/>
            <a:ext cx="7871068" cy="2171428"/>
          </a:xfrm>
          <a:prstGeom prst="rect">
            <a:avLst/>
          </a:prstGeom>
        </p:spPr>
        <p:txBody>
          <a:bodyPr wrap="square">
            <a:spAutoFit/>
          </a:bodyPr>
          <a:lstStyle/>
          <a:p>
            <a:pPr algn="just">
              <a:lnSpc>
                <a:spcPct val="150000"/>
              </a:lnSpc>
            </a:pPr>
            <a:r>
              <a:rPr lang="nl-NL" sz="4800" b="1" dirty="0">
                <a:solidFill>
                  <a:srgbClr val="000000"/>
                </a:solidFill>
                <a:latin typeface="Arial" panose="020B0604020202020204" pitchFamily="34" charset="0"/>
                <a:ea typeface="Calibri" panose="020F0502020204030204" pitchFamily="34" charset="0"/>
                <a:cs typeface="Arial" panose="020B0604020202020204" pitchFamily="34" charset="0"/>
              </a:rPr>
              <a:t>Tranh 3: </a:t>
            </a:r>
            <a:r>
              <a:rPr lang="nl-NL" sz="4800" dirty="0">
                <a:solidFill>
                  <a:srgbClr val="000000"/>
                </a:solidFill>
                <a:latin typeface="Arial" panose="020B0604020202020204" pitchFamily="34" charset="0"/>
                <a:ea typeface="Calibri" panose="020F0502020204030204" pitchFamily="34" charset="0"/>
                <a:cs typeface="Arial" panose="020B0604020202020204" pitchFamily="34" charset="0"/>
              </a:rPr>
              <a:t>Bạn trai lắng nghe tiếng chim hót.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5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500"/>
                                        <p:tgtEl>
                                          <p:spTgt spid="2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4249"/>
          <a:stretch>
            <a:fillRect/>
          </a:stretch>
        </p:blipFill>
        <p:spPr>
          <a:xfrm>
            <a:off x="-79872" y="478344"/>
            <a:ext cx="3108555" cy="110071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981585" y="1101240"/>
            <a:ext cx="16288374" cy="8229600"/>
          </a:xfrm>
          <a:prstGeom prst="rect">
            <a:avLst/>
          </a:prstGeom>
        </p:spPr>
      </p:pic>
      <p:sp>
        <p:nvSpPr>
          <p:cNvPr id="6" name="TextBox 6"/>
          <p:cNvSpPr txBox="1"/>
          <p:nvPr/>
        </p:nvSpPr>
        <p:spPr>
          <a:xfrm>
            <a:off x="3324704" y="2909209"/>
            <a:ext cx="11424965" cy="4202754"/>
          </a:xfrm>
          <a:prstGeom prst="rect">
            <a:avLst/>
          </a:prstGeom>
        </p:spPr>
        <p:txBody>
          <a:bodyPr wrap="square" lIns="0" tIns="0" rIns="0" bIns="0" rtlCol="0" anchor="t">
            <a:spAutoFit/>
          </a:bodyPr>
          <a:lstStyle/>
          <a:p>
            <a:pPr lvl="0" algn="just">
              <a:lnSpc>
                <a:spcPct val="200000"/>
              </a:lnSpc>
            </a:pPr>
            <a:r>
              <a:rPr lang="en-US" sz="4800" b="1" i="1" dirty="0">
                <a:solidFill>
                  <a:srgbClr val="003A50"/>
                </a:solidFill>
                <a:latin typeface="Arial" panose="020B0604020202020204" pitchFamily="34" charset="0"/>
                <a:cs typeface="Arial" panose="020B0604020202020204" pitchFamily="34" charset="0"/>
              </a:rPr>
              <a:t>2. </a:t>
            </a:r>
            <a:r>
              <a:rPr lang="en-US" sz="4800" b="1" i="1" dirty="0" err="1">
                <a:solidFill>
                  <a:srgbClr val="003A50"/>
                </a:solidFill>
                <a:latin typeface="Arial" panose="020B0604020202020204" pitchFamily="34" charset="0"/>
                <a:cs typeface="Arial" panose="020B0604020202020204" pitchFamily="34" charset="0"/>
              </a:rPr>
              <a:t>Dựa</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vào</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những</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điều</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vừa</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nói</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hãy</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viết</a:t>
            </a:r>
            <a:r>
              <a:rPr lang="en-US" sz="4800" b="1" i="1" dirty="0">
                <a:solidFill>
                  <a:srgbClr val="003A50"/>
                </a:solidFill>
                <a:latin typeface="Arial" panose="020B0604020202020204" pitchFamily="34" charset="0"/>
                <a:cs typeface="Arial" panose="020B0604020202020204" pitchFamily="34" charset="0"/>
              </a:rPr>
              <a:t> 4 - 5 </a:t>
            </a:r>
            <a:r>
              <a:rPr lang="en-US" sz="4800" b="1" i="1" dirty="0" err="1">
                <a:solidFill>
                  <a:srgbClr val="003A50"/>
                </a:solidFill>
                <a:latin typeface="Arial" panose="020B0604020202020204" pitchFamily="34" charset="0"/>
                <a:cs typeface="Arial" panose="020B0604020202020204" pitchFamily="34" charset="0"/>
              </a:rPr>
              <a:t>câu</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về</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hoạt</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động</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của</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bạn</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nhỏ</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trong</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bức</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tranh</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em</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thích</a:t>
            </a:r>
            <a:endParaRPr lang="en-US" sz="4800" b="1" i="1" dirty="0">
              <a:solidFill>
                <a:srgbClr val="003A5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33544" b="22486"/>
          <a:stretch>
            <a:fillRect/>
          </a:stretch>
        </p:blipFill>
        <p:spPr>
          <a:xfrm rot="5400000">
            <a:off x="-19111" y="8417005"/>
            <a:ext cx="1889107" cy="185088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24805"/>
          <a:stretch>
            <a:fillRect/>
          </a:stretch>
        </p:blipFill>
        <p:spPr>
          <a:xfrm>
            <a:off x="925442" y="9330841"/>
            <a:ext cx="3268083" cy="95615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815794" y="530133"/>
            <a:ext cx="2196383" cy="2379076"/>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749669" y="9087027"/>
            <a:ext cx="900931" cy="152700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952139">
            <a:off x="8066943" y="9228259"/>
            <a:ext cx="840485" cy="1057214"/>
          </a:xfrm>
          <a:prstGeom prst="rect">
            <a:avLst/>
          </a:prstGeom>
        </p:spPr>
      </p:pic>
      <p:pic>
        <p:nvPicPr>
          <p:cNvPr id="14" name="Picture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16667" y="5905500"/>
            <a:ext cx="4189145" cy="3770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7048" t="47145"/>
          <a:stretch>
            <a:fillRect/>
          </a:stretch>
        </p:blipFill>
        <p:spPr>
          <a:xfrm>
            <a:off x="-145441" y="-124663"/>
            <a:ext cx="4361719" cy="14479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22614">
            <a:off x="1289773" y="1634026"/>
            <a:ext cx="15937726" cy="767192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34672">
            <a:off x="524604" y="9065731"/>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596698" y="1931394"/>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337400" y="1799915"/>
            <a:ext cx="597807" cy="857130"/>
          </a:xfrm>
          <a:prstGeom prst="rect">
            <a:avLst/>
          </a:prstGeom>
        </p:spPr>
      </p:pic>
      <p:sp>
        <p:nvSpPr>
          <p:cNvPr id="13" name="TextBox 2"/>
          <p:cNvSpPr txBox="1"/>
          <p:nvPr/>
        </p:nvSpPr>
        <p:spPr>
          <a:xfrm>
            <a:off x="2819736" y="3098409"/>
            <a:ext cx="12877800" cy="4847481"/>
          </a:xfrm>
          <a:prstGeom prst="rect">
            <a:avLst/>
          </a:prstGeom>
        </p:spPr>
        <p:txBody>
          <a:bodyPr wrap="square" lIns="0" tIns="0" rIns="0" bIns="0" rtlCol="0" anchor="t">
            <a:spAutoFit/>
          </a:bodyPr>
          <a:lstStyle/>
          <a:p>
            <a:pPr lvl="0" algn="just">
              <a:lnSpc>
                <a:spcPct val="150000"/>
              </a:lnSpc>
            </a:pPr>
            <a:r>
              <a:rPr lang="en-US" sz="4200" dirty="0" smtClean="0">
                <a:solidFill>
                  <a:srgbClr val="003A50"/>
                </a:solidFill>
                <a:latin typeface="Arial" panose="020B0604020202020204" pitchFamily="34" charset="0"/>
                <a:cs typeface="Arial" panose="020B0604020202020204" pitchFamily="34" charset="0"/>
              </a:rPr>
              <a:t>      </a:t>
            </a:r>
            <a:r>
              <a:rPr lang="vi-VN" sz="4200" dirty="0" smtClean="0">
                <a:solidFill>
                  <a:srgbClr val="003A50"/>
                </a:solidFill>
                <a:latin typeface="Arial" panose="020B0604020202020204" pitchFamily="34" charset="0"/>
                <a:cs typeface="Arial" panose="020B0604020202020204" pitchFamily="34" charset="0"/>
              </a:rPr>
              <a:t>Tôi </a:t>
            </a:r>
            <a:r>
              <a:rPr lang="vi-VN" sz="4200" dirty="0">
                <a:solidFill>
                  <a:srgbClr val="003A50"/>
                </a:solidFill>
                <a:latin typeface="Arial" panose="020B0604020202020204" pitchFamily="34" charset="0"/>
                <a:cs typeface="Arial" panose="020B0604020202020204" pitchFamily="34" charset="0"/>
              </a:rPr>
              <a:t>thích bức tranh bạn trai lắng nghe chim hót. Bạn đứng dưới gốc cây, nhìn lên con chim. Vẻ mặt bạn rất chăm chú. Còn con chim xinh đẹp đậu trên cành cây. Nó như đang ra sức hót cho bạn nhỏ nghe. Trông nó thật đáng yêu.</a:t>
            </a:r>
            <a:endParaRPr lang="en-US" sz="4200" u="none" dirty="0">
              <a:solidFill>
                <a:srgbClr val="003A50"/>
              </a:solidFill>
              <a:latin typeface="Arial" panose="020B0604020202020204" pitchFamily="34" charset="0"/>
              <a:cs typeface="Arial" panose="020B0604020202020204" pitchFamily="34" charset="0"/>
            </a:endParaRPr>
          </a:p>
        </p:txBody>
      </p:sp>
      <p:sp>
        <p:nvSpPr>
          <p:cNvPr id="14" name="TextBox 13"/>
          <p:cNvSpPr txBox="1"/>
          <p:nvPr/>
        </p:nvSpPr>
        <p:spPr>
          <a:xfrm>
            <a:off x="7667501" y="1007879"/>
            <a:ext cx="2667000" cy="830997"/>
          </a:xfrm>
          <a:prstGeom prst="rect">
            <a:avLst/>
          </a:prstGeom>
          <a:noFill/>
        </p:spPr>
        <p:txBody>
          <a:bodyPr wrap="square" rtlCol="0">
            <a:spAutoFit/>
          </a:bodyPr>
          <a:lstStyle/>
          <a:p>
            <a:pPr algn="ctr"/>
            <a:r>
              <a:rPr lang="en-US" sz="4800" b="1" u="sng" dirty="0" smtClean="0">
                <a:solidFill>
                  <a:srgbClr val="FF0000"/>
                </a:solidFill>
                <a:latin typeface="Arial" panose="020B0604020202020204" pitchFamily="34" charset="0"/>
                <a:cs typeface="Arial" panose="020B0604020202020204" pitchFamily="34" charset="0"/>
              </a:rPr>
              <a:t>VÍ DỤ</a:t>
            </a:r>
            <a:endParaRPr lang="en-US" sz="4800" b="1" u="sng"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226</Words>
  <Application>Microsoft Office PowerPoint</Application>
  <PresentationFormat>Custom</PresentationFormat>
  <Paragraphs>21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9</cp:revision>
  <dcterms:created xsi:type="dcterms:W3CDTF">2006-08-16T00:00:00Z</dcterms:created>
  <dcterms:modified xsi:type="dcterms:W3CDTF">2021-10-30T09:58:13Z</dcterms:modified>
  <dc:identifier>DAEtyiWjTzM</dc:identifier>
</cp:coreProperties>
</file>