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92" r:id="rId3"/>
    <p:sldId id="258" r:id="rId4"/>
    <p:sldId id="278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68" r:id="rId18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1" y="-86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962586"/>
            <a:ext cx="2444531" cy="2143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FF00"/>
                </a:solidFill>
                <a:latin typeface="Times New Roman" pitchFamily="18" charset="0"/>
              </a:rPr>
              <a:t>TRƯỜNG TIỂU HỌC </a:t>
            </a:r>
            <a:r>
              <a:rPr lang="en-US" altLang="en-US" sz="3500" b="1" smtClean="0">
                <a:solidFill>
                  <a:srgbClr val="FFFF00"/>
                </a:solidFill>
                <a:latin typeface="Times New Roman" pitchFamily="18" charset="0"/>
              </a:rPr>
              <a:t>……</a:t>
            </a:r>
            <a:endParaRPr lang="en-US" altLang="en-US" sz="3500" b="1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496219" y="4582047"/>
            <a:ext cx="13500099" cy="1437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defRPr/>
            </a:pP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 28: 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TẬP GIỮA HỌC KÌ II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1330324" y="1905000"/>
            <a:ext cx="13132595" cy="2176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6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</a:t>
            </a:r>
            <a:r>
              <a:rPr lang="en-US" sz="66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6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</a:t>
            </a:r>
            <a:r>
              <a:rPr lang="en-US" sz="66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672" y="6019799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4263487" y="307883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891907" y="6715346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27452" y="-5633"/>
            <a:ext cx="1382714" cy="1524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718719" y="0"/>
            <a:ext cx="8610600" cy="1412557"/>
            <a:chOff x="3718719" y="0"/>
            <a:chExt cx="8610600" cy="1412557"/>
          </a:xfrm>
        </p:grpSpPr>
        <p:grpSp>
          <p:nvGrpSpPr>
            <p:cNvPr id="2" name="Group 1"/>
            <p:cNvGrpSpPr/>
            <p:nvPr/>
          </p:nvGrpSpPr>
          <p:grpSpPr>
            <a:xfrm>
              <a:off x="5236910" y="0"/>
              <a:ext cx="5492209" cy="930735"/>
              <a:chOff x="4539228" y="172432"/>
              <a:chExt cx="5399539" cy="930735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4539228" y="172432"/>
                <a:ext cx="5399539" cy="930735"/>
                <a:chOff x="4539228" y="172432"/>
                <a:chExt cx="5399539" cy="930735"/>
              </a:xfrm>
            </p:grpSpPr>
            <p:sp>
              <p:nvSpPr>
                <p:cNvPr id="5" name="TextBox 4"/>
                <p:cNvSpPr txBox="1"/>
                <p:nvPr/>
              </p:nvSpPr>
              <p:spPr>
                <a:xfrm>
                  <a:off x="4539228" y="172432"/>
                  <a:ext cx="5399539" cy="52322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" name="TextBox 5"/>
                <p:cNvSpPr txBox="1"/>
                <p:nvPr/>
              </p:nvSpPr>
              <p:spPr>
                <a:xfrm>
                  <a:off x="6718466" y="641502"/>
                  <a:ext cx="126265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Đạo đức</a:t>
                  </a:r>
                  <a:endPara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4" name="Straight Connector 3"/>
              <p:cNvCxnSpPr/>
              <p:nvPr/>
            </p:nvCxnSpPr>
            <p:spPr>
              <a:xfrm>
                <a:off x="6830837" y="1051559"/>
                <a:ext cx="101033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5" name="Text Box 14"/>
            <p:cNvSpPr txBox="1">
              <a:spLocks noChangeArrowheads="1"/>
            </p:cNvSpPr>
            <p:nvPr/>
          </p:nvSpPr>
          <p:spPr bwMode="auto">
            <a:xfrm>
              <a:off x="3718719" y="898134"/>
              <a:ext cx="8610600" cy="5144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400" b="1" dirty="0" err="1" smtClean="0">
                  <a:solidFill>
                    <a:srgbClr val="0000CC"/>
                  </a:solidFill>
                  <a:latin typeface="Times New Roman" pitchFamily="18" charset="0"/>
                </a:rPr>
                <a:t>Tiết</a:t>
              </a:r>
              <a:r>
                <a:rPr lang="en-US" sz="2400" b="1" dirty="0" smtClean="0">
                  <a:solidFill>
                    <a:srgbClr val="0000CC"/>
                  </a:solidFill>
                  <a:latin typeface="Times New Roman" pitchFamily="18" charset="0"/>
                </a:rPr>
                <a:t> 28: ÔN TẬP GIỮA HỌC KÌ II</a:t>
              </a:r>
            </a:p>
          </p:txBody>
        </p:sp>
      </p:grp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1345222" y="1483225"/>
            <a:ext cx="7097897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0"/>
              </a:spcBef>
              <a:defRPr/>
            </a:pP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2.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Trò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chơi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“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Hỏi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nhanh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–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Đáp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đúng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”.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35198" y="2299172"/>
            <a:ext cx="137210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nl-NL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đồng tình hoặc không đồng tình với nội dung nào về khám phá bản thân? Vì sao?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22500" y="3677914"/>
            <a:ext cx="137210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Tham gia các hoạt động ở trường lớp nơi ở để khám phá khả năng của bản </a:t>
            </a:r>
            <a:r>
              <a:rPr lang="nl-NL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thân.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22499" y="5056656"/>
            <a:ext cx="13721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63505" y="5898985"/>
            <a:ext cx="137210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Hỏi người thân và bạn bè về những điểm mạnh điểm yếu của bản </a:t>
            </a:r>
            <a:r>
              <a:rPr lang="nl-NL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thân.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90250" y="7099314"/>
            <a:ext cx="13721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Tất cả các đáp án </a:t>
            </a:r>
            <a:r>
              <a:rPr lang="nl-NL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trên.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04119" y="7099313"/>
            <a:ext cx="50292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00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  <p:bldP spid="18" grpId="0"/>
      <p:bldP spid="19" grpId="0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718719" y="0"/>
            <a:ext cx="8610600" cy="1412557"/>
            <a:chOff x="3718719" y="0"/>
            <a:chExt cx="8610600" cy="1412557"/>
          </a:xfrm>
        </p:grpSpPr>
        <p:grpSp>
          <p:nvGrpSpPr>
            <p:cNvPr id="2" name="Group 1"/>
            <p:cNvGrpSpPr/>
            <p:nvPr/>
          </p:nvGrpSpPr>
          <p:grpSpPr>
            <a:xfrm>
              <a:off x="5236910" y="0"/>
              <a:ext cx="5492209" cy="930735"/>
              <a:chOff x="4539228" y="172432"/>
              <a:chExt cx="5399539" cy="930735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4539228" y="172432"/>
                <a:ext cx="5399539" cy="930735"/>
                <a:chOff x="4539228" y="172432"/>
                <a:chExt cx="5399539" cy="930735"/>
              </a:xfrm>
            </p:grpSpPr>
            <p:sp>
              <p:nvSpPr>
                <p:cNvPr id="5" name="TextBox 4"/>
                <p:cNvSpPr txBox="1"/>
                <p:nvPr/>
              </p:nvSpPr>
              <p:spPr>
                <a:xfrm>
                  <a:off x="4539228" y="172432"/>
                  <a:ext cx="5399539" cy="52322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" name="TextBox 5"/>
                <p:cNvSpPr txBox="1"/>
                <p:nvPr/>
              </p:nvSpPr>
              <p:spPr>
                <a:xfrm>
                  <a:off x="6718466" y="641502"/>
                  <a:ext cx="126265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Đạo đức</a:t>
                  </a:r>
                  <a:endPara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4" name="Straight Connector 3"/>
              <p:cNvCxnSpPr/>
              <p:nvPr/>
            </p:nvCxnSpPr>
            <p:spPr>
              <a:xfrm>
                <a:off x="6830837" y="1051559"/>
                <a:ext cx="101033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5" name="Text Box 14"/>
            <p:cNvSpPr txBox="1">
              <a:spLocks noChangeArrowheads="1"/>
            </p:cNvSpPr>
            <p:nvPr/>
          </p:nvSpPr>
          <p:spPr bwMode="auto">
            <a:xfrm>
              <a:off x="3718719" y="898134"/>
              <a:ext cx="8610600" cy="5144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400" b="1" dirty="0" err="1" smtClean="0">
                  <a:solidFill>
                    <a:srgbClr val="0000CC"/>
                  </a:solidFill>
                  <a:latin typeface="Times New Roman" pitchFamily="18" charset="0"/>
                </a:rPr>
                <a:t>Tiết</a:t>
              </a:r>
              <a:r>
                <a:rPr lang="en-US" sz="2400" b="1" dirty="0" smtClean="0">
                  <a:solidFill>
                    <a:srgbClr val="0000CC"/>
                  </a:solidFill>
                  <a:latin typeface="Times New Roman" pitchFamily="18" charset="0"/>
                </a:rPr>
                <a:t> 28: ÔN TẬP GIỮA HỌC KÌ II</a:t>
              </a:r>
            </a:p>
          </p:txBody>
        </p:sp>
      </p:grp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1345222" y="1483225"/>
            <a:ext cx="7097897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0"/>
              </a:spcBef>
              <a:defRPr/>
            </a:pP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2.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Trò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chơi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“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Hỏi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nhanh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–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Đáp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đúng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”.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35198" y="2400763"/>
            <a:ext cx="13721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2: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331912" y="3246353"/>
            <a:ext cx="137210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giận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tĩnh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345222" y="4671262"/>
            <a:ext cx="13721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331912" y="5428756"/>
            <a:ext cx="13624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Đi bạn bè, nhờ anh chị đến giúp.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31912" y="6192842"/>
            <a:ext cx="136285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Về bảo bố mẹ.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10158" y="3184776"/>
            <a:ext cx="13371106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giận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tĩnh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426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  <p:bldP spid="18" grpId="0"/>
      <p:bldP spid="19" grpId="0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718719" y="0"/>
            <a:ext cx="8610600" cy="1412557"/>
            <a:chOff x="3718719" y="0"/>
            <a:chExt cx="8610600" cy="1412557"/>
          </a:xfrm>
        </p:grpSpPr>
        <p:grpSp>
          <p:nvGrpSpPr>
            <p:cNvPr id="2" name="Group 1"/>
            <p:cNvGrpSpPr/>
            <p:nvPr/>
          </p:nvGrpSpPr>
          <p:grpSpPr>
            <a:xfrm>
              <a:off x="5236910" y="0"/>
              <a:ext cx="5492209" cy="930735"/>
              <a:chOff x="4539228" y="172432"/>
              <a:chExt cx="5399539" cy="930735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4539228" y="172432"/>
                <a:ext cx="5399539" cy="930735"/>
                <a:chOff x="4539228" y="172432"/>
                <a:chExt cx="5399539" cy="930735"/>
              </a:xfrm>
            </p:grpSpPr>
            <p:sp>
              <p:nvSpPr>
                <p:cNvPr id="5" name="TextBox 4"/>
                <p:cNvSpPr txBox="1"/>
                <p:nvPr/>
              </p:nvSpPr>
              <p:spPr>
                <a:xfrm>
                  <a:off x="4539228" y="172432"/>
                  <a:ext cx="5399539" cy="52322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" name="TextBox 5"/>
                <p:cNvSpPr txBox="1"/>
                <p:nvPr/>
              </p:nvSpPr>
              <p:spPr>
                <a:xfrm>
                  <a:off x="6718466" y="641502"/>
                  <a:ext cx="126265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Đạo đức</a:t>
                  </a:r>
                  <a:endPara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4" name="Straight Connector 3"/>
              <p:cNvCxnSpPr/>
              <p:nvPr/>
            </p:nvCxnSpPr>
            <p:spPr>
              <a:xfrm>
                <a:off x="6830837" y="1051559"/>
                <a:ext cx="101033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5" name="Text Box 14"/>
            <p:cNvSpPr txBox="1">
              <a:spLocks noChangeArrowheads="1"/>
            </p:cNvSpPr>
            <p:nvPr/>
          </p:nvSpPr>
          <p:spPr bwMode="auto">
            <a:xfrm>
              <a:off x="3718719" y="898134"/>
              <a:ext cx="8610600" cy="5144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400" b="1" dirty="0" err="1" smtClean="0">
                  <a:solidFill>
                    <a:srgbClr val="0000CC"/>
                  </a:solidFill>
                  <a:latin typeface="Times New Roman" pitchFamily="18" charset="0"/>
                </a:rPr>
                <a:t>Tiết</a:t>
              </a:r>
              <a:r>
                <a:rPr lang="en-US" sz="2400" b="1" dirty="0" smtClean="0">
                  <a:solidFill>
                    <a:srgbClr val="0000CC"/>
                  </a:solidFill>
                  <a:latin typeface="Times New Roman" pitchFamily="18" charset="0"/>
                </a:rPr>
                <a:t> 28: ÔN TẬP GIỮA HỌC KÌ II</a:t>
              </a:r>
            </a:p>
          </p:txBody>
        </p:sp>
      </p:grp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1345222" y="1483225"/>
            <a:ext cx="7097897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0"/>
              </a:spcBef>
              <a:defRPr/>
            </a:pP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2.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Trò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chơi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“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Hỏi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nhanh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–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Đáp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đúng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”.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35198" y="2400763"/>
            <a:ext cx="13721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xử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sảy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345222" y="3139868"/>
            <a:ext cx="137077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38566" y="3878973"/>
            <a:ext cx="13721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31912" y="4618078"/>
            <a:ext cx="13624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nl-NL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Các bạn sẽ như người xa lạ</a:t>
            </a:r>
            <a:r>
              <a:rPr lang="nl-NL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401504" y="5358408"/>
            <a:ext cx="131630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nl-NL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Sẽ </a:t>
            </a:r>
            <a:r>
              <a:rPr lang="nl-NL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xảy </a:t>
            </a:r>
            <a:r>
              <a:rPr lang="nl-NL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 cãi nhau, đánh nhau.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09869" y="3877748"/>
            <a:ext cx="4790597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392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  <p:bldP spid="18" grpId="0"/>
      <p:bldP spid="19" grpId="0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718719" y="0"/>
            <a:ext cx="8610600" cy="1412557"/>
            <a:chOff x="3718719" y="0"/>
            <a:chExt cx="8610600" cy="1412557"/>
          </a:xfrm>
        </p:grpSpPr>
        <p:grpSp>
          <p:nvGrpSpPr>
            <p:cNvPr id="2" name="Group 1"/>
            <p:cNvGrpSpPr/>
            <p:nvPr/>
          </p:nvGrpSpPr>
          <p:grpSpPr>
            <a:xfrm>
              <a:off x="5236910" y="0"/>
              <a:ext cx="5492209" cy="930735"/>
              <a:chOff x="4539228" y="172432"/>
              <a:chExt cx="5399539" cy="930735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4539228" y="172432"/>
                <a:ext cx="5399539" cy="930735"/>
                <a:chOff x="4539228" y="172432"/>
                <a:chExt cx="5399539" cy="930735"/>
              </a:xfrm>
            </p:grpSpPr>
            <p:sp>
              <p:nvSpPr>
                <p:cNvPr id="5" name="TextBox 4"/>
                <p:cNvSpPr txBox="1"/>
                <p:nvPr/>
              </p:nvSpPr>
              <p:spPr>
                <a:xfrm>
                  <a:off x="4539228" y="172432"/>
                  <a:ext cx="5399539" cy="52322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" name="TextBox 5"/>
                <p:cNvSpPr txBox="1"/>
                <p:nvPr/>
              </p:nvSpPr>
              <p:spPr>
                <a:xfrm>
                  <a:off x="6718466" y="641502"/>
                  <a:ext cx="126265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Đạo đức</a:t>
                  </a:r>
                  <a:endPara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4" name="Straight Connector 3"/>
              <p:cNvCxnSpPr/>
              <p:nvPr/>
            </p:nvCxnSpPr>
            <p:spPr>
              <a:xfrm>
                <a:off x="6830837" y="1051559"/>
                <a:ext cx="101033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5" name="Text Box 14"/>
            <p:cNvSpPr txBox="1">
              <a:spLocks noChangeArrowheads="1"/>
            </p:cNvSpPr>
            <p:nvPr/>
          </p:nvSpPr>
          <p:spPr bwMode="auto">
            <a:xfrm>
              <a:off x="3718719" y="898134"/>
              <a:ext cx="8610600" cy="5144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400" b="1" dirty="0" err="1" smtClean="0">
                  <a:solidFill>
                    <a:srgbClr val="0000CC"/>
                  </a:solidFill>
                  <a:latin typeface="Times New Roman" pitchFamily="18" charset="0"/>
                </a:rPr>
                <a:t>Tiết</a:t>
              </a:r>
              <a:r>
                <a:rPr lang="en-US" sz="2400" b="1" dirty="0" smtClean="0">
                  <a:solidFill>
                    <a:srgbClr val="0000CC"/>
                  </a:solidFill>
                  <a:latin typeface="Times New Roman" pitchFamily="18" charset="0"/>
                </a:rPr>
                <a:t> 28: ÔN TẬP GIỮA HỌC KÌ II</a:t>
              </a:r>
            </a:p>
          </p:txBody>
        </p:sp>
      </p:grp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1345222" y="1483225"/>
            <a:ext cx="7097897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0"/>
              </a:spcBef>
              <a:defRPr/>
            </a:pP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2.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Trò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chơi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“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Hỏi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nhanh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–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Đáp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đúng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”.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35198" y="2247882"/>
            <a:ext cx="137210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4: Để tránh được những điều bất hòa giữa các bạn chúng ta phải làm gì?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83491" y="3765272"/>
            <a:ext cx="137077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Cần phải tranh cãi đến cùng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74698" y="4401960"/>
            <a:ext cx="13721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nl-NL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 tránh xa các </a:t>
            </a:r>
            <a:r>
              <a:rPr lang="nl-NL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bạn.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50457" y="5097534"/>
            <a:ext cx="136243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nl-NL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Cần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tĩnh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mâu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thuẫn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83491" y="6307231"/>
            <a:ext cx="131630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Cần phải trung thực và thật thà trong lớp không được nói dối thầy cô, bạn bè.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83491" y="5146777"/>
            <a:ext cx="13721027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/>
            <a:r>
              <a:rPr lang="nl-NL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Cần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tĩnh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tỏ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quyết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mâu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thuẫn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1526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  <p:bldP spid="18" grpId="0"/>
      <p:bldP spid="19" grpId="0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718719" y="0"/>
            <a:ext cx="8610600" cy="1412557"/>
            <a:chOff x="3718719" y="0"/>
            <a:chExt cx="8610600" cy="1412557"/>
          </a:xfrm>
        </p:grpSpPr>
        <p:grpSp>
          <p:nvGrpSpPr>
            <p:cNvPr id="2" name="Group 1"/>
            <p:cNvGrpSpPr/>
            <p:nvPr/>
          </p:nvGrpSpPr>
          <p:grpSpPr>
            <a:xfrm>
              <a:off x="5236910" y="0"/>
              <a:ext cx="5492209" cy="930735"/>
              <a:chOff x="4539228" y="172432"/>
              <a:chExt cx="5399539" cy="930735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4539228" y="172432"/>
                <a:ext cx="5399539" cy="930735"/>
                <a:chOff x="4539228" y="172432"/>
                <a:chExt cx="5399539" cy="930735"/>
              </a:xfrm>
            </p:grpSpPr>
            <p:sp>
              <p:nvSpPr>
                <p:cNvPr id="5" name="TextBox 4"/>
                <p:cNvSpPr txBox="1"/>
                <p:nvPr/>
              </p:nvSpPr>
              <p:spPr>
                <a:xfrm>
                  <a:off x="4539228" y="172432"/>
                  <a:ext cx="5399539" cy="52322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" name="TextBox 5"/>
                <p:cNvSpPr txBox="1"/>
                <p:nvPr/>
              </p:nvSpPr>
              <p:spPr>
                <a:xfrm>
                  <a:off x="6718466" y="641502"/>
                  <a:ext cx="126265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Đạo đức</a:t>
                  </a:r>
                  <a:endPara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4" name="Straight Connector 3"/>
              <p:cNvCxnSpPr/>
              <p:nvPr/>
            </p:nvCxnSpPr>
            <p:spPr>
              <a:xfrm>
                <a:off x="6830837" y="1051559"/>
                <a:ext cx="101033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5" name="Text Box 14"/>
            <p:cNvSpPr txBox="1">
              <a:spLocks noChangeArrowheads="1"/>
            </p:cNvSpPr>
            <p:nvPr/>
          </p:nvSpPr>
          <p:spPr bwMode="auto">
            <a:xfrm>
              <a:off x="3718719" y="898134"/>
              <a:ext cx="8610600" cy="5144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400" b="1" dirty="0" err="1" smtClean="0">
                  <a:solidFill>
                    <a:srgbClr val="0000CC"/>
                  </a:solidFill>
                  <a:latin typeface="Times New Roman" pitchFamily="18" charset="0"/>
                </a:rPr>
                <a:t>Tiết</a:t>
              </a:r>
              <a:r>
                <a:rPr lang="en-US" sz="2400" b="1" dirty="0" smtClean="0">
                  <a:solidFill>
                    <a:srgbClr val="0000CC"/>
                  </a:solidFill>
                  <a:latin typeface="Times New Roman" pitchFamily="18" charset="0"/>
                </a:rPr>
                <a:t> 28: ÔN TẬP GIỮA HỌC KÌ II</a:t>
              </a:r>
            </a:p>
          </p:txBody>
        </p:sp>
      </p:grp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1235198" y="1704030"/>
            <a:ext cx="7097897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0"/>
              </a:spcBef>
              <a:defRPr/>
            </a:pP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2.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Trò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chơi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“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Hỏi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nhanh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–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Đáp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đúng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”.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21170" y="3124200"/>
            <a:ext cx="137210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Bạn </a:t>
            </a:r>
            <a:r>
              <a:rPr lang="nl-NL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bè cần phải hòa hợp với nhau, các em cũng cần phân biệt việc tốt việc xấu, không nên làm những việc xấu dể bất hòa với bạn bè</a:t>
            </a:r>
            <a:r>
              <a:rPr lang="vi-VN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492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718719" y="0"/>
            <a:ext cx="8610600" cy="1412557"/>
            <a:chOff x="3718719" y="0"/>
            <a:chExt cx="8610600" cy="1412557"/>
          </a:xfrm>
        </p:grpSpPr>
        <p:grpSp>
          <p:nvGrpSpPr>
            <p:cNvPr id="2" name="Group 1"/>
            <p:cNvGrpSpPr/>
            <p:nvPr/>
          </p:nvGrpSpPr>
          <p:grpSpPr>
            <a:xfrm>
              <a:off x="5236910" y="0"/>
              <a:ext cx="5492209" cy="930735"/>
              <a:chOff x="4539228" y="172432"/>
              <a:chExt cx="5399539" cy="930735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4539228" y="172432"/>
                <a:ext cx="5399539" cy="930735"/>
                <a:chOff x="4539228" y="172432"/>
                <a:chExt cx="5399539" cy="930735"/>
              </a:xfrm>
            </p:grpSpPr>
            <p:sp>
              <p:nvSpPr>
                <p:cNvPr id="5" name="TextBox 4"/>
                <p:cNvSpPr txBox="1"/>
                <p:nvPr/>
              </p:nvSpPr>
              <p:spPr>
                <a:xfrm>
                  <a:off x="4539228" y="172432"/>
                  <a:ext cx="5399539" cy="52322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" name="TextBox 5"/>
                <p:cNvSpPr txBox="1"/>
                <p:nvPr/>
              </p:nvSpPr>
              <p:spPr>
                <a:xfrm>
                  <a:off x="6718466" y="641502"/>
                  <a:ext cx="126265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Đạo đức</a:t>
                  </a:r>
                  <a:endPara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4" name="Straight Connector 3"/>
              <p:cNvCxnSpPr/>
              <p:nvPr/>
            </p:nvCxnSpPr>
            <p:spPr>
              <a:xfrm>
                <a:off x="6830837" y="1051559"/>
                <a:ext cx="101033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5" name="Text Box 14"/>
            <p:cNvSpPr txBox="1">
              <a:spLocks noChangeArrowheads="1"/>
            </p:cNvSpPr>
            <p:nvPr/>
          </p:nvSpPr>
          <p:spPr bwMode="auto">
            <a:xfrm>
              <a:off x="3718719" y="898134"/>
              <a:ext cx="8610600" cy="5144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400" b="1" dirty="0" err="1" smtClean="0">
                  <a:solidFill>
                    <a:srgbClr val="0000CC"/>
                  </a:solidFill>
                  <a:latin typeface="Times New Roman" pitchFamily="18" charset="0"/>
                </a:rPr>
                <a:t>Tiết</a:t>
              </a:r>
              <a:r>
                <a:rPr lang="en-US" sz="2400" b="1" dirty="0" smtClean="0">
                  <a:solidFill>
                    <a:srgbClr val="0000CC"/>
                  </a:solidFill>
                  <a:latin typeface="Times New Roman" pitchFamily="18" charset="0"/>
                </a:rPr>
                <a:t> 28: ÔN TẬP GIỮA HỌC KÌ II</a:t>
              </a:r>
            </a:p>
          </p:txBody>
        </p:sp>
      </p:grp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1235198" y="1704030"/>
            <a:ext cx="6750721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0"/>
              </a:spcBef>
              <a:defRPr/>
            </a:pP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3.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Vận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dụng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: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Trò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chơi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“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Phóng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viên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”: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96805" y="2321218"/>
            <a:ext cx="140614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GV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phỏng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mực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35198" y="4657438"/>
            <a:ext cx="140614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làm gì để tự hoàn thành các nhiệm vụ của mình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" name="Rectangle 6"/>
          <p:cNvSpPr/>
          <p:nvPr/>
        </p:nvSpPr>
        <p:spPr>
          <a:xfrm>
            <a:off x="1202949" y="5338938"/>
            <a:ext cx="13528014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0955" algn="just">
              <a:lnSpc>
                <a:spcPct val="120000"/>
              </a:lnSpc>
              <a:spcAft>
                <a:spcPts val="0"/>
              </a:spcAft>
            </a:pP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ảy ra bất hòa với các bạn khác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36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35198" y="6107791"/>
            <a:ext cx="139135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/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ể hiện sự tích cực hoàn thành nhiệm vụ của mình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0" name="Rectangle 9"/>
          <p:cNvSpPr/>
          <p:nvPr/>
        </p:nvSpPr>
        <p:spPr>
          <a:xfrm>
            <a:off x="1202948" y="7162800"/>
            <a:ext cx="14093663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0955" algn="just">
              <a:lnSpc>
                <a:spcPct val="120000"/>
              </a:lnSpc>
              <a:spcAft>
                <a:spcPts val="0"/>
              </a:spcAft>
            </a:pP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ất hòa với các bạn khác,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ẽ xử lý như thế nào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vi-VN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.....</a:t>
            </a:r>
            <a:endParaRPr lang="en-US" sz="36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376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  <p:bldP spid="7" grpId="0"/>
      <p:bldP spid="9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718719" y="0"/>
            <a:ext cx="8610600" cy="1412557"/>
            <a:chOff x="3718719" y="0"/>
            <a:chExt cx="8610600" cy="1412557"/>
          </a:xfrm>
        </p:grpSpPr>
        <p:grpSp>
          <p:nvGrpSpPr>
            <p:cNvPr id="2" name="Group 1"/>
            <p:cNvGrpSpPr/>
            <p:nvPr/>
          </p:nvGrpSpPr>
          <p:grpSpPr>
            <a:xfrm>
              <a:off x="5236910" y="0"/>
              <a:ext cx="5492209" cy="930735"/>
              <a:chOff x="4539228" y="172432"/>
              <a:chExt cx="5399539" cy="930735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4539228" y="172432"/>
                <a:ext cx="5399539" cy="930735"/>
                <a:chOff x="4539228" y="172432"/>
                <a:chExt cx="5399539" cy="930735"/>
              </a:xfrm>
            </p:grpSpPr>
            <p:sp>
              <p:nvSpPr>
                <p:cNvPr id="5" name="TextBox 4"/>
                <p:cNvSpPr txBox="1"/>
                <p:nvPr/>
              </p:nvSpPr>
              <p:spPr>
                <a:xfrm>
                  <a:off x="4539228" y="172432"/>
                  <a:ext cx="5399539" cy="52322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" name="TextBox 5"/>
                <p:cNvSpPr txBox="1"/>
                <p:nvPr/>
              </p:nvSpPr>
              <p:spPr>
                <a:xfrm>
                  <a:off x="6718466" y="641502"/>
                  <a:ext cx="126265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Đạo đức</a:t>
                  </a:r>
                  <a:endPara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4" name="Straight Connector 3"/>
              <p:cNvCxnSpPr/>
              <p:nvPr/>
            </p:nvCxnSpPr>
            <p:spPr>
              <a:xfrm>
                <a:off x="6830837" y="1051559"/>
                <a:ext cx="101033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5" name="Text Box 14"/>
            <p:cNvSpPr txBox="1">
              <a:spLocks noChangeArrowheads="1"/>
            </p:cNvSpPr>
            <p:nvPr/>
          </p:nvSpPr>
          <p:spPr bwMode="auto">
            <a:xfrm>
              <a:off x="3718719" y="898134"/>
              <a:ext cx="8610600" cy="5144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400" b="1" dirty="0" err="1" smtClean="0">
                  <a:solidFill>
                    <a:srgbClr val="0000CC"/>
                  </a:solidFill>
                  <a:latin typeface="Times New Roman" pitchFamily="18" charset="0"/>
                </a:rPr>
                <a:t>Tiết</a:t>
              </a:r>
              <a:r>
                <a:rPr lang="en-US" sz="2400" b="1" dirty="0" smtClean="0">
                  <a:solidFill>
                    <a:srgbClr val="0000CC"/>
                  </a:solidFill>
                  <a:latin typeface="Times New Roman" pitchFamily="18" charset="0"/>
                </a:rPr>
                <a:t> 28: ÔN TẬP GIỮA HỌC KÌ II</a:t>
              </a:r>
            </a:p>
          </p:txBody>
        </p:sp>
      </p:grp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1235198" y="1704030"/>
            <a:ext cx="6750721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0"/>
              </a:spcBef>
              <a:defRPr/>
            </a:pP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3.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Vận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dụng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: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Trò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chơi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“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Phóng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viên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”: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23119" y="2571589"/>
            <a:ext cx="140614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87305" y="3445833"/>
            <a:ext cx="1406141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6: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7: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8: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9: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bè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21147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677714" y="0"/>
            <a:ext cx="8610600" cy="1746858"/>
            <a:chOff x="3677714" y="0"/>
            <a:chExt cx="8610600" cy="1746858"/>
          </a:xfrm>
        </p:grpSpPr>
        <p:grpSp>
          <p:nvGrpSpPr>
            <p:cNvPr id="2" name="Group 1"/>
            <p:cNvGrpSpPr/>
            <p:nvPr/>
          </p:nvGrpSpPr>
          <p:grpSpPr>
            <a:xfrm>
              <a:off x="5236910" y="0"/>
              <a:ext cx="5492209" cy="930735"/>
              <a:chOff x="4539228" y="172432"/>
              <a:chExt cx="5399539" cy="930735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4539228" y="172432"/>
                <a:ext cx="5399539" cy="930735"/>
                <a:chOff x="4539228" y="172432"/>
                <a:chExt cx="5399539" cy="930735"/>
              </a:xfrm>
            </p:grpSpPr>
            <p:sp>
              <p:nvSpPr>
                <p:cNvPr id="5" name="TextBox 4"/>
                <p:cNvSpPr txBox="1"/>
                <p:nvPr/>
              </p:nvSpPr>
              <p:spPr>
                <a:xfrm>
                  <a:off x="4539228" y="172432"/>
                  <a:ext cx="5399539" cy="52322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" name="TextBox 5"/>
                <p:cNvSpPr txBox="1"/>
                <p:nvPr/>
              </p:nvSpPr>
              <p:spPr>
                <a:xfrm>
                  <a:off x="6718466" y="641502"/>
                  <a:ext cx="126265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Đạo đức</a:t>
                  </a:r>
                  <a:endPara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4" name="Straight Connector 3"/>
              <p:cNvCxnSpPr/>
              <p:nvPr/>
            </p:nvCxnSpPr>
            <p:spPr>
              <a:xfrm>
                <a:off x="6830837" y="1051559"/>
                <a:ext cx="101033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5" name="Text Box 14"/>
            <p:cNvSpPr txBox="1">
              <a:spLocks noChangeArrowheads="1"/>
            </p:cNvSpPr>
            <p:nvPr/>
          </p:nvSpPr>
          <p:spPr bwMode="auto">
            <a:xfrm>
              <a:off x="3677714" y="1232435"/>
              <a:ext cx="8610600" cy="5144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400" b="1" dirty="0" err="1" smtClean="0">
                  <a:solidFill>
                    <a:srgbClr val="0000CC"/>
                  </a:solidFill>
                  <a:latin typeface="Times New Roman" pitchFamily="18" charset="0"/>
                </a:rPr>
                <a:t>Tiết</a:t>
              </a:r>
              <a:r>
                <a:rPr lang="en-US" sz="2400" b="1" dirty="0" smtClean="0">
                  <a:solidFill>
                    <a:srgbClr val="0000CC"/>
                  </a:solidFill>
                  <a:latin typeface="Times New Roman" pitchFamily="18" charset="0"/>
                </a:rPr>
                <a:t> 28: ÔN TẬP GIỮA HỌC KÌ II</a:t>
              </a:r>
            </a:p>
          </p:txBody>
        </p:sp>
      </p:grp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3677714" y="2078877"/>
            <a:ext cx="7275168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0"/>
              </a:spcBef>
              <a:defRPr/>
            </a:pP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Trò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chơi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“Tia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chớp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”.</a:t>
            </a:r>
            <a:endParaRPr lang="en-US" sz="3200" b="1" u="sng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168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718719" y="0"/>
            <a:ext cx="8610600" cy="1412557"/>
            <a:chOff x="3718719" y="0"/>
            <a:chExt cx="8610600" cy="1412557"/>
          </a:xfrm>
        </p:grpSpPr>
        <p:grpSp>
          <p:nvGrpSpPr>
            <p:cNvPr id="2" name="Group 1"/>
            <p:cNvGrpSpPr/>
            <p:nvPr/>
          </p:nvGrpSpPr>
          <p:grpSpPr>
            <a:xfrm>
              <a:off x="5236910" y="0"/>
              <a:ext cx="5492209" cy="930735"/>
              <a:chOff x="4539228" y="172432"/>
              <a:chExt cx="5399539" cy="930735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4539228" y="172432"/>
                <a:ext cx="5399539" cy="930735"/>
                <a:chOff x="4539228" y="172432"/>
                <a:chExt cx="5399539" cy="930735"/>
              </a:xfrm>
            </p:grpSpPr>
            <p:sp>
              <p:nvSpPr>
                <p:cNvPr id="5" name="TextBox 4"/>
                <p:cNvSpPr txBox="1"/>
                <p:nvPr/>
              </p:nvSpPr>
              <p:spPr>
                <a:xfrm>
                  <a:off x="4539228" y="172432"/>
                  <a:ext cx="5399539" cy="52322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" name="TextBox 5"/>
                <p:cNvSpPr txBox="1"/>
                <p:nvPr/>
              </p:nvSpPr>
              <p:spPr>
                <a:xfrm>
                  <a:off x="6718466" y="641502"/>
                  <a:ext cx="126265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Đạo đức</a:t>
                  </a:r>
                  <a:endPara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4" name="Straight Connector 3"/>
              <p:cNvCxnSpPr/>
              <p:nvPr/>
            </p:nvCxnSpPr>
            <p:spPr>
              <a:xfrm>
                <a:off x="6830837" y="1051559"/>
                <a:ext cx="101033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5" name="Text Box 14"/>
            <p:cNvSpPr txBox="1">
              <a:spLocks noChangeArrowheads="1"/>
            </p:cNvSpPr>
            <p:nvPr/>
          </p:nvSpPr>
          <p:spPr bwMode="auto">
            <a:xfrm>
              <a:off x="3718719" y="898134"/>
              <a:ext cx="8610600" cy="5144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400" b="1" dirty="0" err="1" smtClean="0">
                  <a:solidFill>
                    <a:srgbClr val="0000CC"/>
                  </a:solidFill>
                  <a:latin typeface="Times New Roman" pitchFamily="18" charset="0"/>
                </a:rPr>
                <a:t>Tiết</a:t>
              </a:r>
              <a:r>
                <a:rPr lang="en-US" sz="2400" b="1" dirty="0" smtClean="0">
                  <a:solidFill>
                    <a:srgbClr val="0000CC"/>
                  </a:solidFill>
                  <a:latin typeface="Times New Roman" pitchFamily="18" charset="0"/>
                </a:rPr>
                <a:t> 28: ÔN TẬP GIỮA HỌC KÌ II</a:t>
              </a:r>
            </a:p>
          </p:txBody>
        </p:sp>
      </p:grp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958183" y="1524000"/>
            <a:ext cx="6037136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0"/>
              </a:spcBef>
              <a:defRPr/>
            </a:pP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1.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Trò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chơi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“Rung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chuông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vàng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”.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48814" y="2272977"/>
            <a:ext cx="1386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HS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giơ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39843" y="3638084"/>
            <a:ext cx="1386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1: Nêu những biểu hiện của hoàn thành tốt nhiệm vụ? 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39843" y="4354700"/>
            <a:ext cx="1377441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ngại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ngại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89819" y="5943600"/>
            <a:ext cx="138683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2: Ý nghĩa của hoàn thành tốt nhiệm vụ là gì?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89819" y="6589931"/>
            <a:ext cx="144399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mến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656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9" grpId="0"/>
      <p:bldP spid="12" grpId="0"/>
      <p:bldP spid="10" grpId="0"/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718719" y="0"/>
            <a:ext cx="8610600" cy="1412557"/>
            <a:chOff x="3718719" y="0"/>
            <a:chExt cx="8610600" cy="1412557"/>
          </a:xfrm>
        </p:grpSpPr>
        <p:grpSp>
          <p:nvGrpSpPr>
            <p:cNvPr id="2" name="Group 1"/>
            <p:cNvGrpSpPr/>
            <p:nvPr/>
          </p:nvGrpSpPr>
          <p:grpSpPr>
            <a:xfrm>
              <a:off x="5236910" y="0"/>
              <a:ext cx="5492209" cy="930735"/>
              <a:chOff x="4539228" y="172432"/>
              <a:chExt cx="5399539" cy="930735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4539228" y="172432"/>
                <a:ext cx="5399539" cy="930735"/>
                <a:chOff x="4539228" y="172432"/>
                <a:chExt cx="5399539" cy="930735"/>
              </a:xfrm>
            </p:grpSpPr>
            <p:sp>
              <p:nvSpPr>
                <p:cNvPr id="5" name="TextBox 4"/>
                <p:cNvSpPr txBox="1"/>
                <p:nvPr/>
              </p:nvSpPr>
              <p:spPr>
                <a:xfrm>
                  <a:off x="4539228" y="172432"/>
                  <a:ext cx="5399539" cy="52322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" name="TextBox 5"/>
                <p:cNvSpPr txBox="1"/>
                <p:nvPr/>
              </p:nvSpPr>
              <p:spPr>
                <a:xfrm>
                  <a:off x="6718466" y="641502"/>
                  <a:ext cx="126265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Đạo đức</a:t>
                  </a:r>
                  <a:endPara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4" name="Straight Connector 3"/>
              <p:cNvCxnSpPr/>
              <p:nvPr/>
            </p:nvCxnSpPr>
            <p:spPr>
              <a:xfrm>
                <a:off x="6830837" y="1051559"/>
                <a:ext cx="101033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5" name="Text Box 14"/>
            <p:cNvSpPr txBox="1">
              <a:spLocks noChangeArrowheads="1"/>
            </p:cNvSpPr>
            <p:nvPr/>
          </p:nvSpPr>
          <p:spPr bwMode="auto">
            <a:xfrm>
              <a:off x="3718719" y="898134"/>
              <a:ext cx="8610600" cy="5144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400" b="1" dirty="0" err="1" smtClean="0">
                  <a:solidFill>
                    <a:srgbClr val="0000CC"/>
                  </a:solidFill>
                  <a:latin typeface="Times New Roman" pitchFamily="18" charset="0"/>
                </a:rPr>
                <a:t>Tiết</a:t>
              </a:r>
              <a:r>
                <a:rPr lang="en-US" sz="2400" b="1" dirty="0" smtClean="0">
                  <a:solidFill>
                    <a:srgbClr val="0000CC"/>
                  </a:solidFill>
                  <a:latin typeface="Times New Roman" pitchFamily="18" charset="0"/>
                </a:rPr>
                <a:t> 28: ÔN TẬP GIỮA HỌC KÌ II</a:t>
              </a:r>
            </a:p>
          </p:txBody>
        </p:sp>
      </p:grp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958183" y="1524000"/>
            <a:ext cx="6037136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0"/>
              </a:spcBef>
              <a:defRPr/>
            </a:pP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1.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Trò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chơi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“Rung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chuông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vàng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”.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48814" y="2272977"/>
            <a:ext cx="1386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HS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giơ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39843" y="3638084"/>
            <a:ext cx="1386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3: Để hoàn thành tốt nhiệm vụ, em cần thực hiện các bước nào?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39843" y="4354700"/>
            <a:ext cx="1377441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vu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mến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150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9" grpId="0"/>
      <p:bldP spid="12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718719" y="0"/>
            <a:ext cx="8610600" cy="1412557"/>
            <a:chOff x="3718719" y="0"/>
            <a:chExt cx="8610600" cy="1412557"/>
          </a:xfrm>
        </p:grpSpPr>
        <p:grpSp>
          <p:nvGrpSpPr>
            <p:cNvPr id="2" name="Group 1"/>
            <p:cNvGrpSpPr/>
            <p:nvPr/>
          </p:nvGrpSpPr>
          <p:grpSpPr>
            <a:xfrm>
              <a:off x="5236910" y="0"/>
              <a:ext cx="5492209" cy="930735"/>
              <a:chOff x="4539228" y="172432"/>
              <a:chExt cx="5399539" cy="930735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4539228" y="172432"/>
                <a:ext cx="5399539" cy="930735"/>
                <a:chOff x="4539228" y="172432"/>
                <a:chExt cx="5399539" cy="930735"/>
              </a:xfrm>
            </p:grpSpPr>
            <p:sp>
              <p:nvSpPr>
                <p:cNvPr id="5" name="TextBox 4"/>
                <p:cNvSpPr txBox="1"/>
                <p:nvPr/>
              </p:nvSpPr>
              <p:spPr>
                <a:xfrm>
                  <a:off x="4539228" y="172432"/>
                  <a:ext cx="5399539" cy="52322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" name="TextBox 5"/>
                <p:cNvSpPr txBox="1"/>
                <p:nvPr/>
              </p:nvSpPr>
              <p:spPr>
                <a:xfrm>
                  <a:off x="6718466" y="641502"/>
                  <a:ext cx="126265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Đạo đức</a:t>
                  </a:r>
                  <a:endPara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4" name="Straight Connector 3"/>
              <p:cNvCxnSpPr/>
              <p:nvPr/>
            </p:nvCxnSpPr>
            <p:spPr>
              <a:xfrm>
                <a:off x="6830837" y="1051559"/>
                <a:ext cx="101033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5" name="Text Box 14"/>
            <p:cNvSpPr txBox="1">
              <a:spLocks noChangeArrowheads="1"/>
            </p:cNvSpPr>
            <p:nvPr/>
          </p:nvSpPr>
          <p:spPr bwMode="auto">
            <a:xfrm>
              <a:off x="3718719" y="898134"/>
              <a:ext cx="8610600" cy="5144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400" b="1" dirty="0" err="1" smtClean="0">
                  <a:solidFill>
                    <a:srgbClr val="0000CC"/>
                  </a:solidFill>
                  <a:latin typeface="Times New Roman" pitchFamily="18" charset="0"/>
                </a:rPr>
                <a:t>Tiết</a:t>
              </a:r>
              <a:r>
                <a:rPr lang="en-US" sz="2400" b="1" dirty="0" smtClean="0">
                  <a:solidFill>
                    <a:srgbClr val="0000CC"/>
                  </a:solidFill>
                  <a:latin typeface="Times New Roman" pitchFamily="18" charset="0"/>
                </a:rPr>
                <a:t> 28: ÔN TẬP GIỮA HỌC KÌ II</a:t>
              </a:r>
            </a:p>
          </p:txBody>
        </p:sp>
      </p:grp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989440" y="1393458"/>
            <a:ext cx="6037136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0"/>
              </a:spcBef>
              <a:defRPr/>
            </a:pP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1.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Trò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chơi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“Rung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chuông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vàng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”.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36812" y="2180112"/>
            <a:ext cx="13721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3: Để hoàn thành tốt nhiệm vụ, em cần thực hiện các bước nào?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89440" y="3177256"/>
            <a:ext cx="1454027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4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33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677714" y="0"/>
            <a:ext cx="8610600" cy="1746858"/>
            <a:chOff x="3677714" y="0"/>
            <a:chExt cx="8610600" cy="1746858"/>
          </a:xfrm>
        </p:grpSpPr>
        <p:grpSp>
          <p:nvGrpSpPr>
            <p:cNvPr id="2" name="Group 1"/>
            <p:cNvGrpSpPr/>
            <p:nvPr/>
          </p:nvGrpSpPr>
          <p:grpSpPr>
            <a:xfrm>
              <a:off x="5236910" y="0"/>
              <a:ext cx="5492209" cy="930735"/>
              <a:chOff x="4539228" y="172432"/>
              <a:chExt cx="5399539" cy="930735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4539228" y="172432"/>
                <a:ext cx="5399539" cy="930735"/>
                <a:chOff x="4539228" y="172432"/>
                <a:chExt cx="5399539" cy="930735"/>
              </a:xfrm>
            </p:grpSpPr>
            <p:sp>
              <p:nvSpPr>
                <p:cNvPr id="5" name="TextBox 4"/>
                <p:cNvSpPr txBox="1"/>
                <p:nvPr/>
              </p:nvSpPr>
              <p:spPr>
                <a:xfrm>
                  <a:off x="4539228" y="172432"/>
                  <a:ext cx="5399539" cy="52322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" name="TextBox 5"/>
                <p:cNvSpPr txBox="1"/>
                <p:nvPr/>
              </p:nvSpPr>
              <p:spPr>
                <a:xfrm>
                  <a:off x="6718466" y="641502"/>
                  <a:ext cx="126265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Đạo đức</a:t>
                  </a:r>
                  <a:endPara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4" name="Straight Connector 3"/>
              <p:cNvCxnSpPr/>
              <p:nvPr/>
            </p:nvCxnSpPr>
            <p:spPr>
              <a:xfrm>
                <a:off x="6830837" y="1051559"/>
                <a:ext cx="101033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5" name="Text Box 14"/>
            <p:cNvSpPr txBox="1">
              <a:spLocks noChangeArrowheads="1"/>
            </p:cNvSpPr>
            <p:nvPr/>
          </p:nvSpPr>
          <p:spPr bwMode="auto">
            <a:xfrm>
              <a:off x="3677714" y="1232435"/>
              <a:ext cx="8610600" cy="5144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400" b="1" dirty="0" err="1" smtClean="0">
                  <a:solidFill>
                    <a:srgbClr val="0000CC"/>
                  </a:solidFill>
                  <a:latin typeface="Times New Roman" pitchFamily="18" charset="0"/>
                </a:rPr>
                <a:t>Tiết</a:t>
              </a:r>
              <a:r>
                <a:rPr lang="en-US" sz="2400" b="1" dirty="0" smtClean="0">
                  <a:solidFill>
                    <a:srgbClr val="0000CC"/>
                  </a:solidFill>
                  <a:latin typeface="Times New Roman" pitchFamily="18" charset="0"/>
                </a:rPr>
                <a:t> 28: ÔN TẬP GIỮA HỌC KÌ II</a:t>
              </a:r>
            </a:p>
          </p:txBody>
        </p:sp>
      </p:grp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1320351" y="2081160"/>
            <a:ext cx="7275168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0"/>
              </a:spcBef>
              <a:defRPr/>
            </a:pP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1.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Trò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chơi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“Rung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chuông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vàng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”.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20351" y="3387298"/>
            <a:ext cx="137210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GB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GB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36812" y="4876800"/>
            <a:ext cx="1408810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94354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718719" y="0"/>
            <a:ext cx="8610600" cy="1412557"/>
            <a:chOff x="3718719" y="0"/>
            <a:chExt cx="8610600" cy="1412557"/>
          </a:xfrm>
        </p:grpSpPr>
        <p:grpSp>
          <p:nvGrpSpPr>
            <p:cNvPr id="2" name="Group 1"/>
            <p:cNvGrpSpPr/>
            <p:nvPr/>
          </p:nvGrpSpPr>
          <p:grpSpPr>
            <a:xfrm>
              <a:off x="5236910" y="0"/>
              <a:ext cx="5492209" cy="930735"/>
              <a:chOff x="4539228" y="172432"/>
              <a:chExt cx="5399539" cy="930735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4539228" y="172432"/>
                <a:ext cx="5399539" cy="930735"/>
                <a:chOff x="4539228" y="172432"/>
                <a:chExt cx="5399539" cy="930735"/>
              </a:xfrm>
            </p:grpSpPr>
            <p:sp>
              <p:nvSpPr>
                <p:cNvPr id="5" name="TextBox 4"/>
                <p:cNvSpPr txBox="1"/>
                <p:nvPr/>
              </p:nvSpPr>
              <p:spPr>
                <a:xfrm>
                  <a:off x="4539228" y="172432"/>
                  <a:ext cx="5399539" cy="52322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" name="TextBox 5"/>
                <p:cNvSpPr txBox="1"/>
                <p:nvPr/>
              </p:nvSpPr>
              <p:spPr>
                <a:xfrm>
                  <a:off x="6718466" y="641502"/>
                  <a:ext cx="126265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Đạo đức</a:t>
                  </a:r>
                  <a:endPara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4" name="Straight Connector 3"/>
              <p:cNvCxnSpPr/>
              <p:nvPr/>
            </p:nvCxnSpPr>
            <p:spPr>
              <a:xfrm>
                <a:off x="6830837" y="1051559"/>
                <a:ext cx="101033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5" name="Text Box 14"/>
            <p:cNvSpPr txBox="1">
              <a:spLocks noChangeArrowheads="1"/>
            </p:cNvSpPr>
            <p:nvPr/>
          </p:nvSpPr>
          <p:spPr bwMode="auto">
            <a:xfrm>
              <a:off x="3718719" y="898134"/>
              <a:ext cx="8610600" cy="5144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400" b="1" dirty="0" err="1" smtClean="0">
                  <a:solidFill>
                    <a:srgbClr val="0000CC"/>
                  </a:solidFill>
                  <a:latin typeface="Times New Roman" pitchFamily="18" charset="0"/>
                </a:rPr>
                <a:t>Tiết</a:t>
              </a:r>
              <a:r>
                <a:rPr lang="en-US" sz="2400" b="1" dirty="0" smtClean="0">
                  <a:solidFill>
                    <a:srgbClr val="0000CC"/>
                  </a:solidFill>
                  <a:latin typeface="Times New Roman" pitchFamily="18" charset="0"/>
                </a:rPr>
                <a:t> 28: ÔN TẬP GIỮA HỌC KÌ II</a:t>
              </a:r>
            </a:p>
          </p:txBody>
        </p:sp>
      </p:grp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1136812" y="1363687"/>
            <a:ext cx="6037136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0"/>
              </a:spcBef>
              <a:defRPr/>
            </a:pP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1.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Trò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chơi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“Rung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chuông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vàng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”.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82136" y="2466774"/>
            <a:ext cx="137210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5: </a:t>
            </a:r>
            <a:r>
              <a:rPr lang="en-GB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136812" y="3962400"/>
            <a:ext cx="1408810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6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trào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quyên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lũ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lụt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,...</a:t>
            </a:r>
          </a:p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hăng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532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718719" y="0"/>
            <a:ext cx="8610600" cy="1412557"/>
            <a:chOff x="3718719" y="0"/>
            <a:chExt cx="8610600" cy="1412557"/>
          </a:xfrm>
        </p:grpSpPr>
        <p:grpSp>
          <p:nvGrpSpPr>
            <p:cNvPr id="2" name="Group 1"/>
            <p:cNvGrpSpPr/>
            <p:nvPr/>
          </p:nvGrpSpPr>
          <p:grpSpPr>
            <a:xfrm>
              <a:off x="5236910" y="0"/>
              <a:ext cx="5492209" cy="930735"/>
              <a:chOff x="4539228" y="172432"/>
              <a:chExt cx="5399539" cy="930735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4539228" y="172432"/>
                <a:ext cx="5399539" cy="930735"/>
                <a:chOff x="4539228" y="172432"/>
                <a:chExt cx="5399539" cy="930735"/>
              </a:xfrm>
            </p:grpSpPr>
            <p:sp>
              <p:nvSpPr>
                <p:cNvPr id="5" name="TextBox 4"/>
                <p:cNvSpPr txBox="1"/>
                <p:nvPr/>
              </p:nvSpPr>
              <p:spPr>
                <a:xfrm>
                  <a:off x="4539228" y="172432"/>
                  <a:ext cx="5399539" cy="52322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" name="TextBox 5"/>
                <p:cNvSpPr txBox="1"/>
                <p:nvPr/>
              </p:nvSpPr>
              <p:spPr>
                <a:xfrm>
                  <a:off x="6718466" y="641502"/>
                  <a:ext cx="126265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Đạo đức</a:t>
                  </a:r>
                  <a:endPara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4" name="Straight Connector 3"/>
              <p:cNvCxnSpPr/>
              <p:nvPr/>
            </p:nvCxnSpPr>
            <p:spPr>
              <a:xfrm>
                <a:off x="6830837" y="1051559"/>
                <a:ext cx="101033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5" name="Text Box 14"/>
            <p:cNvSpPr txBox="1">
              <a:spLocks noChangeArrowheads="1"/>
            </p:cNvSpPr>
            <p:nvPr/>
          </p:nvSpPr>
          <p:spPr bwMode="auto">
            <a:xfrm>
              <a:off x="3718719" y="898134"/>
              <a:ext cx="8610600" cy="5144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400" b="1" dirty="0" err="1" smtClean="0">
                  <a:solidFill>
                    <a:srgbClr val="0000CC"/>
                  </a:solidFill>
                  <a:latin typeface="Times New Roman" pitchFamily="18" charset="0"/>
                </a:rPr>
                <a:t>Tiết</a:t>
              </a:r>
              <a:r>
                <a:rPr lang="en-US" sz="2400" b="1" dirty="0" smtClean="0">
                  <a:solidFill>
                    <a:srgbClr val="0000CC"/>
                  </a:solidFill>
                  <a:latin typeface="Times New Roman" pitchFamily="18" charset="0"/>
                </a:rPr>
                <a:t> 28: ÔN TẬP GIỮA HỌC KÌ II</a:t>
              </a:r>
            </a:p>
          </p:txBody>
        </p:sp>
      </p:grp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1230922" y="1362526"/>
            <a:ext cx="6222627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0"/>
              </a:spcBef>
              <a:defRPr/>
            </a:pP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1.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Trò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chơi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“Rung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chuông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vàng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”.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63505" y="1964496"/>
            <a:ext cx="13721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6: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551465" y="5458151"/>
            <a:ext cx="1408810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mến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tuyên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bè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63504" y="4956920"/>
            <a:ext cx="13721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7: Theo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230922" y="2610827"/>
            <a:ext cx="1408810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GB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nhút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rụt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lỡ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34575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2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718719" y="0"/>
            <a:ext cx="8610600" cy="1412557"/>
            <a:chOff x="3718719" y="0"/>
            <a:chExt cx="8610600" cy="1412557"/>
          </a:xfrm>
        </p:grpSpPr>
        <p:grpSp>
          <p:nvGrpSpPr>
            <p:cNvPr id="2" name="Group 1"/>
            <p:cNvGrpSpPr/>
            <p:nvPr/>
          </p:nvGrpSpPr>
          <p:grpSpPr>
            <a:xfrm>
              <a:off x="5236910" y="0"/>
              <a:ext cx="5492209" cy="930735"/>
              <a:chOff x="4539228" y="172432"/>
              <a:chExt cx="5399539" cy="930735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4539228" y="172432"/>
                <a:ext cx="5399539" cy="930735"/>
                <a:chOff x="4539228" y="172432"/>
                <a:chExt cx="5399539" cy="930735"/>
              </a:xfrm>
            </p:grpSpPr>
            <p:sp>
              <p:nvSpPr>
                <p:cNvPr id="5" name="TextBox 4"/>
                <p:cNvSpPr txBox="1"/>
                <p:nvPr/>
              </p:nvSpPr>
              <p:spPr>
                <a:xfrm>
                  <a:off x="4539228" y="172432"/>
                  <a:ext cx="5399539" cy="523220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6" name="TextBox 5"/>
                <p:cNvSpPr txBox="1"/>
                <p:nvPr/>
              </p:nvSpPr>
              <p:spPr>
                <a:xfrm>
                  <a:off x="6718466" y="641502"/>
                  <a:ext cx="126265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Đạo đức</a:t>
                  </a:r>
                  <a:endPara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4" name="Straight Connector 3"/>
              <p:cNvCxnSpPr/>
              <p:nvPr/>
            </p:nvCxnSpPr>
            <p:spPr>
              <a:xfrm>
                <a:off x="6830837" y="1051559"/>
                <a:ext cx="101033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5" name="Text Box 14"/>
            <p:cNvSpPr txBox="1">
              <a:spLocks noChangeArrowheads="1"/>
            </p:cNvSpPr>
            <p:nvPr/>
          </p:nvSpPr>
          <p:spPr bwMode="auto">
            <a:xfrm>
              <a:off x="3718719" y="898134"/>
              <a:ext cx="8610600" cy="5144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400" b="1" dirty="0" err="1" smtClean="0">
                  <a:solidFill>
                    <a:srgbClr val="0000CC"/>
                  </a:solidFill>
                  <a:latin typeface="Times New Roman" pitchFamily="18" charset="0"/>
                </a:rPr>
                <a:t>Tiết</a:t>
              </a:r>
              <a:r>
                <a:rPr lang="en-US" sz="2400" b="1" dirty="0" smtClean="0">
                  <a:solidFill>
                    <a:srgbClr val="0000CC"/>
                  </a:solidFill>
                  <a:latin typeface="Times New Roman" pitchFamily="18" charset="0"/>
                </a:rPr>
                <a:t> 28: ÔN TẬP GIỮA HỌC KÌ II</a:t>
              </a:r>
            </a:p>
          </p:txBody>
        </p:sp>
      </p:grp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1345222" y="1483225"/>
            <a:ext cx="6222627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ts val="0"/>
              </a:spcBef>
              <a:defRPr/>
            </a:pP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1.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Trò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chơi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“Rung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chuông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vàng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</a:rPr>
              <a:t>”.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35198" y="2299172"/>
            <a:ext cx="13721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8: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230922" y="4940751"/>
            <a:ext cx="1408810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mến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356519" y="2945503"/>
            <a:ext cx="1408810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VD: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kèm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ốm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</a:p>
        </p:txBody>
      </p:sp>
    </p:spTree>
    <p:extLst>
      <p:ext uri="{BB962C8B-B14F-4D97-AF65-F5344CB8AC3E}">
        <p14:creationId xmlns:p14="http://schemas.microsoft.com/office/powerpoint/2010/main" val="554636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1266</TotalTime>
  <Words>1841</Words>
  <Application>Microsoft Office PowerPoint</Application>
  <PresentationFormat>Custom</PresentationFormat>
  <Paragraphs>142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251</cp:revision>
  <dcterms:created xsi:type="dcterms:W3CDTF">2022-07-10T01:37:20Z</dcterms:created>
  <dcterms:modified xsi:type="dcterms:W3CDTF">2022-08-24T06:59:39Z</dcterms:modified>
</cp:coreProperties>
</file>