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2" r:id="rId6"/>
    <p:sldId id="263" r:id="rId7"/>
    <p:sldId id="320" r:id="rId8"/>
    <p:sldId id="324" r:id="rId9"/>
    <p:sldId id="321" r:id="rId10"/>
    <p:sldId id="325" r:id="rId11"/>
    <p:sldId id="265" r:id="rId12"/>
    <p:sldId id="267" r:id="rId13"/>
    <p:sldId id="326" r:id="rId14"/>
    <p:sldId id="269" r:id="rId15"/>
    <p:sldId id="270" r:id="rId16"/>
    <p:sldId id="271" r:id="rId17"/>
    <p:sldId id="272" r:id="rId18"/>
    <p:sldId id="273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00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68" r:id="rId46"/>
    <p:sldId id="353" r:id="rId47"/>
    <p:sldId id="369" r:id="rId48"/>
    <p:sldId id="313" r:id="rId49"/>
    <p:sldId id="354" r:id="rId50"/>
    <p:sldId id="370" r:id="rId51"/>
    <p:sldId id="355" r:id="rId52"/>
    <p:sldId id="358" r:id="rId53"/>
    <p:sldId id="356" r:id="rId54"/>
    <p:sldId id="357" r:id="rId55"/>
    <p:sldId id="371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</p:sldIdLst>
  <p:sldSz cx="24387175" cy="13716000"/>
  <p:notesSz cx="6858000" cy="9144000"/>
  <p:custDataLst>
    <p:tags r:id="rId6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34" d="100"/>
          <a:sy n="34" d="100"/>
        </p:scale>
        <p:origin x="132" y="12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2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12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6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5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3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01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0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69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6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4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4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8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3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1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6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9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5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29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6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21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28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5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0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5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2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1.xml"/><Relationship Id="rId3" Type="http://schemas.openxmlformats.org/officeDocument/2006/relationships/slide" Target="slide53.xml"/><Relationship Id="rId7" Type="http://schemas.openxmlformats.org/officeDocument/2006/relationships/slide" Target="slide46.xml"/><Relationship Id="rId12" Type="http://schemas.openxmlformats.org/officeDocument/2006/relationships/slide" Target="slide4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41.xml"/><Relationship Id="rId5" Type="http://schemas.openxmlformats.org/officeDocument/2006/relationships/slide" Target="slide20.xml"/><Relationship Id="rId15" Type="http://schemas.openxmlformats.org/officeDocument/2006/relationships/slide" Target="slide39.xml"/><Relationship Id="rId10" Type="http://schemas.openxmlformats.org/officeDocument/2006/relationships/slide" Target="slide42.xml"/><Relationship Id="rId4" Type="http://schemas.openxmlformats.org/officeDocument/2006/relationships/slide" Target="slide25.xml"/><Relationship Id="rId9" Type="http://schemas.openxmlformats.org/officeDocument/2006/relationships/slide" Target="slide43.xml"/><Relationship Id="rId14" Type="http://schemas.openxmlformats.org/officeDocument/2006/relationships/slide" Target="slide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.xml"/><Relationship Id="rId18" Type="http://schemas.openxmlformats.org/officeDocument/2006/relationships/slide" Target="slide21.xml"/><Relationship Id="rId3" Type="http://schemas.openxmlformats.org/officeDocument/2006/relationships/slide" Target="slide15.xml"/><Relationship Id="rId21" Type="http://schemas.openxmlformats.org/officeDocument/2006/relationships/slide" Target="slide22.xml"/><Relationship Id="rId7" Type="http://schemas.openxmlformats.org/officeDocument/2006/relationships/slide" Target="slide10.xml"/><Relationship Id="rId12" Type="http://schemas.openxmlformats.org/officeDocument/2006/relationships/slide" Target="slide5.xml"/><Relationship Id="rId17" Type="http://schemas.openxmlformats.org/officeDocument/2006/relationships/slide" Target="slide18.xml"/><Relationship Id="rId2" Type="http://schemas.openxmlformats.org/officeDocument/2006/relationships/slide" Target="slide14.xml"/><Relationship Id="rId16" Type="http://schemas.openxmlformats.org/officeDocument/2006/relationships/slide" Target="slide3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5" Type="http://schemas.openxmlformats.org/officeDocument/2006/relationships/slide" Target="slide8.xml"/><Relationship Id="rId23" Type="http://schemas.openxmlformats.org/officeDocument/2006/relationships/slide" Target="slide31.xml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" Target="slide16.xml"/><Relationship Id="rId9" Type="http://schemas.openxmlformats.org/officeDocument/2006/relationships/slide" Target="slide12.xml"/><Relationship Id="rId14" Type="http://schemas.openxmlformats.org/officeDocument/2006/relationships/slide" Target="slide13.xml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7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6.png"/><Relationship Id="rId5" Type="http://schemas.openxmlformats.org/officeDocument/2006/relationships/image" Target="../media/image138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3.png"/><Relationship Id="rId7" Type="http://schemas.openxmlformats.org/officeDocument/2006/relationships/image" Target="../media/image152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0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3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6.xml"/><Relationship Id="rId18" Type="http://schemas.openxmlformats.org/officeDocument/2006/relationships/slide" Target="slide43.xml"/><Relationship Id="rId3" Type="http://schemas.openxmlformats.org/officeDocument/2006/relationships/slide" Target="slide32.xml"/><Relationship Id="rId7" Type="http://schemas.openxmlformats.org/officeDocument/2006/relationships/slide" Target="slide26.xml"/><Relationship Id="rId12" Type="http://schemas.openxmlformats.org/officeDocument/2006/relationships/slide" Target="slide18.xml"/><Relationship Id="rId17" Type="http://schemas.openxmlformats.org/officeDocument/2006/relationships/slide" Target="slide58.xml"/><Relationship Id="rId2" Type="http://schemas.openxmlformats.org/officeDocument/2006/relationships/slide" Target="slide3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19.xml"/><Relationship Id="rId5" Type="http://schemas.openxmlformats.org/officeDocument/2006/relationships/slide" Target="slide36.xml"/><Relationship Id="rId15" Type="http://schemas.openxmlformats.org/officeDocument/2006/relationships/slide" Target="slide23.xml"/><Relationship Id="rId10" Type="http://schemas.openxmlformats.org/officeDocument/2006/relationships/slide" Target="slide20.xml"/><Relationship Id="rId4" Type="http://schemas.openxmlformats.org/officeDocument/2006/relationships/slide" Target="slide34.xml"/><Relationship Id="rId9" Type="http://schemas.openxmlformats.org/officeDocument/2006/relationships/slide" Target="slide28.xml"/><Relationship Id="rId1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6.bin"/><Relationship Id="rId3" Type="http://schemas.openxmlformats.org/officeDocument/2006/relationships/slide" Target="slide25.xml"/><Relationship Id="rId21" Type="http://schemas.openxmlformats.org/officeDocument/2006/relationships/image" Target="../media/image163.wmf"/><Relationship Id="rId7" Type="http://schemas.openxmlformats.org/officeDocument/2006/relationships/image" Target="../media/image217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6.png"/><Relationship Id="rId11" Type="http://schemas.openxmlformats.org/officeDocument/2006/relationships/image" Target="../media/image158.wmf"/><Relationship Id="rId24" Type="http://schemas.openxmlformats.org/officeDocument/2006/relationships/image" Target="../media/image220.png"/><Relationship Id="rId5" Type="http://schemas.openxmlformats.org/officeDocument/2006/relationships/image" Target="../media/image215.png"/><Relationship Id="rId15" Type="http://schemas.openxmlformats.org/officeDocument/2006/relationships/image" Target="../media/image160.wmf"/><Relationship Id="rId23" Type="http://schemas.openxmlformats.org/officeDocument/2006/relationships/image" Target="../media/image219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62.wmf"/><Relationship Id="rId4" Type="http://schemas.openxmlformats.org/officeDocument/2006/relationships/image" Target="../media/image214.png"/><Relationship Id="rId9" Type="http://schemas.openxmlformats.org/officeDocument/2006/relationships/image" Target="../media/image157.w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2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3" Type="http://schemas.openxmlformats.org/officeDocument/2006/relationships/slide" Target="slide25.xml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164.emf"/><Relationship Id="rId14" Type="http://schemas.openxmlformats.org/officeDocument/2006/relationships/image" Target="../media/image2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slide" Target="slide25.xml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emf"/><Relationship Id="rId13" Type="http://schemas.openxmlformats.org/officeDocument/2006/relationships/image" Target="../media/image254.png"/><Relationship Id="rId3" Type="http://schemas.openxmlformats.org/officeDocument/2006/relationships/slide" Target="slide25.xml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3" Type="http://schemas.openxmlformats.org/officeDocument/2006/relationships/slide" Target="slide25.xml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09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3" Type="http://schemas.openxmlformats.org/officeDocument/2006/relationships/slide" Target="slide25.xml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5" Type="http://schemas.openxmlformats.org/officeDocument/2006/relationships/image" Target="../media/image27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10.png"/><Relationship Id="rId14" Type="http://schemas.openxmlformats.org/officeDocument/2006/relationships/image" Target="../media/image2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3" Type="http://schemas.openxmlformats.org/officeDocument/2006/relationships/slide" Target="slide25.xml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11.png"/><Relationship Id="rId14" Type="http://schemas.openxmlformats.org/officeDocument/2006/relationships/image" Target="../media/image2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3" Type="http://schemas.openxmlformats.org/officeDocument/2006/relationships/slide" Target="slide25.xml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5" Type="http://schemas.openxmlformats.org/officeDocument/2006/relationships/image" Target="../media/image290.png"/><Relationship Id="rId10" Type="http://schemas.openxmlformats.org/officeDocument/2006/relationships/image" Target="../media/image295.png"/><Relationship Id="rId4" Type="http://schemas.openxmlformats.org/officeDocument/2006/relationships/image" Target="../media/image289.png"/><Relationship Id="rId9" Type="http://schemas.openxmlformats.org/officeDocument/2006/relationships/image" Target="../media/image2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12" Type="http://schemas.openxmlformats.org/officeDocument/2006/relationships/image" Target="../media/image213.em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5" Type="http://schemas.openxmlformats.org/officeDocument/2006/relationships/image" Target="../media/image301.png"/><Relationship Id="rId10" Type="http://schemas.openxmlformats.org/officeDocument/2006/relationships/image" Target="../media/image306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slide" Target="slide25.xml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27.png"/><Relationship Id="rId3" Type="http://schemas.openxmlformats.org/officeDocument/2006/relationships/slide" Target="slide25.xml"/><Relationship Id="rId7" Type="http://schemas.openxmlformats.org/officeDocument/2006/relationships/image" Target="../media/image321.png"/><Relationship Id="rId12" Type="http://schemas.openxmlformats.org/officeDocument/2006/relationships/image" Target="../media/image3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25.png"/><Relationship Id="rId5" Type="http://schemas.openxmlformats.org/officeDocument/2006/relationships/image" Target="../media/image319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2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13" Type="http://schemas.openxmlformats.org/officeDocument/2006/relationships/image" Target="../media/image337.png"/><Relationship Id="rId3" Type="http://schemas.openxmlformats.org/officeDocument/2006/relationships/slide" Target="slide25.xml"/><Relationship Id="rId7" Type="http://schemas.openxmlformats.org/officeDocument/2006/relationships/image" Target="../media/image331.png"/><Relationship Id="rId12" Type="http://schemas.openxmlformats.org/officeDocument/2006/relationships/image" Target="../media/image3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35.png"/><Relationship Id="rId5" Type="http://schemas.openxmlformats.org/officeDocument/2006/relationships/image" Target="../media/image329.png"/><Relationship Id="rId10" Type="http://schemas.openxmlformats.org/officeDocument/2006/relationships/image" Target="../media/image334.png"/><Relationship Id="rId4" Type="http://schemas.openxmlformats.org/officeDocument/2006/relationships/image" Target="../media/image328.png"/><Relationship Id="rId9" Type="http://schemas.openxmlformats.org/officeDocument/2006/relationships/image" Target="../media/image227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38.png"/><Relationship Id="rId7" Type="http://schemas.openxmlformats.org/officeDocument/2006/relationships/image" Target="../media/image228.emf"/><Relationship Id="rId12" Type="http://schemas.openxmlformats.org/officeDocument/2006/relationships/image" Target="../media/image24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46.png"/><Relationship Id="rId5" Type="http://schemas.openxmlformats.org/officeDocument/2006/relationships/image" Target="../media/image340.png"/><Relationship Id="rId10" Type="http://schemas.openxmlformats.org/officeDocument/2006/relationships/image" Target="../media/image240.png"/><Relationship Id="rId4" Type="http://schemas.openxmlformats.org/officeDocument/2006/relationships/image" Target="../media/image339.png"/><Relationship Id="rId9" Type="http://schemas.openxmlformats.org/officeDocument/2006/relationships/image" Target="../media/image3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357.png"/><Relationship Id="rId3" Type="http://schemas.openxmlformats.org/officeDocument/2006/relationships/image" Target="../media/image347.png"/><Relationship Id="rId7" Type="http://schemas.openxmlformats.org/officeDocument/2006/relationships/image" Target="../media/image282.png"/><Relationship Id="rId12" Type="http://schemas.openxmlformats.org/officeDocument/2006/relationships/image" Target="../media/image3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4" Type="http://schemas.openxmlformats.org/officeDocument/2006/relationships/image" Target="../media/image256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70.png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12" Type="http://schemas.openxmlformats.org/officeDocument/2006/relationships/image" Target="../media/image36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png"/><Relationship Id="rId11" Type="http://schemas.openxmlformats.org/officeDocument/2006/relationships/image" Target="../media/image368.png"/><Relationship Id="rId5" Type="http://schemas.openxmlformats.org/officeDocument/2006/relationships/image" Target="../media/image362.png"/><Relationship Id="rId10" Type="http://schemas.openxmlformats.org/officeDocument/2006/relationships/image" Target="../media/image367.png"/><Relationship Id="rId4" Type="http://schemas.openxmlformats.org/officeDocument/2006/relationships/image" Target="../media/image361.png"/><Relationship Id="rId9" Type="http://schemas.openxmlformats.org/officeDocument/2006/relationships/image" Target="../media/image366.png"/><Relationship Id="rId14" Type="http://schemas.openxmlformats.org/officeDocument/2006/relationships/image" Target="../media/image37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3" Type="http://schemas.openxmlformats.org/officeDocument/2006/relationships/image" Target="../media/image323.png"/><Relationship Id="rId7" Type="http://schemas.openxmlformats.org/officeDocument/2006/relationships/image" Target="../media/image36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png"/><Relationship Id="rId11" Type="http://schemas.openxmlformats.org/officeDocument/2006/relationships/image" Target="../media/image375.png"/><Relationship Id="rId5" Type="http://schemas.openxmlformats.org/officeDocument/2006/relationships/image" Target="../media/image362.png"/><Relationship Id="rId10" Type="http://schemas.openxmlformats.org/officeDocument/2006/relationships/image" Target="../media/image333.png"/><Relationship Id="rId4" Type="http://schemas.openxmlformats.org/officeDocument/2006/relationships/image" Target="../media/image361.png"/><Relationship Id="rId9" Type="http://schemas.openxmlformats.org/officeDocument/2006/relationships/image" Target="../media/image3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0.png"/><Relationship Id="rId13" Type="http://schemas.openxmlformats.org/officeDocument/2006/relationships/image" Target="../media/image345.png"/><Relationship Id="rId3" Type="http://schemas.openxmlformats.org/officeDocument/2006/relationships/image" Target="../media/image2700.png"/><Relationship Id="rId7" Type="http://schemas.openxmlformats.org/officeDocument/2006/relationships/image" Target="../media/image3230.png"/><Relationship Id="rId12" Type="http://schemas.openxmlformats.org/officeDocument/2006/relationships/image" Target="../media/image36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0.png"/><Relationship Id="rId11" Type="http://schemas.openxmlformats.org/officeDocument/2006/relationships/image" Target="../media/image352.png"/><Relationship Id="rId5" Type="http://schemas.openxmlformats.org/officeDocument/2006/relationships/image" Target="../media/image2940.png"/><Relationship Id="rId10" Type="http://schemas.openxmlformats.org/officeDocument/2006/relationships/image" Target="../media/image342.png"/><Relationship Id="rId4" Type="http://schemas.openxmlformats.org/officeDocument/2006/relationships/image" Target="../media/image2820.png"/><Relationship Id="rId9" Type="http://schemas.openxmlformats.org/officeDocument/2006/relationships/image" Target="../media/image334.emf"/><Relationship Id="rId14" Type="http://schemas.openxmlformats.org/officeDocument/2006/relationships/image" Target="../media/image3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13" Type="http://schemas.openxmlformats.org/officeDocument/2006/relationships/image" Target="../media/image387.png"/><Relationship Id="rId3" Type="http://schemas.openxmlformats.org/officeDocument/2006/relationships/image" Target="../media/image377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379.png"/><Relationship Id="rId10" Type="http://schemas.openxmlformats.org/officeDocument/2006/relationships/image" Target="../media/image384.png"/><Relationship Id="rId4" Type="http://schemas.openxmlformats.org/officeDocument/2006/relationships/image" Target="../media/image378.png"/><Relationship Id="rId9" Type="http://schemas.openxmlformats.org/officeDocument/2006/relationships/image" Target="../media/image350.png"/><Relationship Id="rId14" Type="http://schemas.openxmlformats.org/officeDocument/2006/relationships/image" Target="../media/image38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png"/><Relationship Id="rId13" Type="http://schemas.openxmlformats.org/officeDocument/2006/relationships/image" Target="../media/image398.png"/><Relationship Id="rId3" Type="http://schemas.openxmlformats.org/officeDocument/2006/relationships/slide" Target="slide25.xml"/><Relationship Id="rId7" Type="http://schemas.openxmlformats.org/officeDocument/2006/relationships/image" Target="../media/image392.png"/><Relationship Id="rId12" Type="http://schemas.openxmlformats.org/officeDocument/2006/relationships/image" Target="../media/image3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11" Type="http://schemas.openxmlformats.org/officeDocument/2006/relationships/image" Target="../media/image396.png"/><Relationship Id="rId5" Type="http://schemas.openxmlformats.org/officeDocument/2006/relationships/image" Target="../media/image390.png"/><Relationship Id="rId15" Type="http://schemas.openxmlformats.org/officeDocument/2006/relationships/image" Target="../media/image400.png"/><Relationship Id="rId10" Type="http://schemas.openxmlformats.org/officeDocument/2006/relationships/image" Target="../media/image395.png"/><Relationship Id="rId4" Type="http://schemas.openxmlformats.org/officeDocument/2006/relationships/image" Target="../media/image389.png"/><Relationship Id="rId9" Type="http://schemas.openxmlformats.org/officeDocument/2006/relationships/image" Target="../media/image351.emf"/><Relationship Id="rId14" Type="http://schemas.openxmlformats.org/officeDocument/2006/relationships/image" Target="../media/image39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10.png"/><Relationship Id="rId3" Type="http://schemas.openxmlformats.org/officeDocument/2006/relationships/slide" Target="slide25.xml"/><Relationship Id="rId7" Type="http://schemas.openxmlformats.org/officeDocument/2006/relationships/image" Target="../media/image404.png"/><Relationship Id="rId12" Type="http://schemas.openxmlformats.org/officeDocument/2006/relationships/image" Target="../media/image40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11" Type="http://schemas.openxmlformats.org/officeDocument/2006/relationships/image" Target="../media/image408.png"/><Relationship Id="rId5" Type="http://schemas.openxmlformats.org/officeDocument/2006/relationships/image" Target="../media/image402.png"/><Relationship Id="rId10" Type="http://schemas.openxmlformats.org/officeDocument/2006/relationships/image" Target="../media/image407.png"/><Relationship Id="rId4" Type="http://schemas.openxmlformats.org/officeDocument/2006/relationships/image" Target="../media/image401.png"/><Relationship Id="rId9" Type="http://schemas.openxmlformats.org/officeDocument/2006/relationships/image" Target="../media/image374.png"/><Relationship Id="rId14" Type="http://schemas.openxmlformats.org/officeDocument/2006/relationships/image" Target="../media/image41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13" Type="http://schemas.openxmlformats.org/officeDocument/2006/relationships/image" Target="../media/image421.png"/><Relationship Id="rId3" Type="http://schemas.openxmlformats.org/officeDocument/2006/relationships/slide" Target="slide25.xml"/><Relationship Id="rId7" Type="http://schemas.openxmlformats.org/officeDocument/2006/relationships/image" Target="../media/image415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.png"/><Relationship Id="rId11" Type="http://schemas.openxmlformats.org/officeDocument/2006/relationships/image" Target="../media/image419.png"/><Relationship Id="rId5" Type="http://schemas.openxmlformats.org/officeDocument/2006/relationships/image" Target="../media/image413.png"/><Relationship Id="rId10" Type="http://schemas.openxmlformats.org/officeDocument/2006/relationships/image" Target="../media/image418.png"/><Relationship Id="rId4" Type="http://schemas.openxmlformats.org/officeDocument/2006/relationships/image" Target="../media/image412.png"/><Relationship Id="rId9" Type="http://schemas.openxmlformats.org/officeDocument/2006/relationships/image" Target="../media/image375.jpeg"/><Relationship Id="rId14" Type="http://schemas.openxmlformats.org/officeDocument/2006/relationships/image" Target="../media/image42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429.png"/><Relationship Id="rId3" Type="http://schemas.openxmlformats.org/officeDocument/2006/relationships/image" Target="../media/image423.png"/><Relationship Id="rId7" Type="http://schemas.openxmlformats.org/officeDocument/2006/relationships/image" Target="../media/image4210.png"/><Relationship Id="rId12" Type="http://schemas.openxmlformats.org/officeDocument/2006/relationships/image" Target="../media/image40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0.png"/><Relationship Id="rId11" Type="http://schemas.openxmlformats.org/officeDocument/2006/relationships/image" Target="../media/image394.png"/><Relationship Id="rId5" Type="http://schemas.openxmlformats.org/officeDocument/2006/relationships/image" Target="../media/image4130.png"/><Relationship Id="rId10" Type="http://schemas.openxmlformats.org/officeDocument/2006/relationships/image" Target="../media/image383.png"/><Relationship Id="rId4" Type="http://schemas.openxmlformats.org/officeDocument/2006/relationships/image" Target="../media/image4120.png"/><Relationship Id="rId9" Type="http://schemas.openxmlformats.org/officeDocument/2006/relationships/image" Target="../media/image425.png"/><Relationship Id="rId14" Type="http://schemas.openxmlformats.org/officeDocument/2006/relationships/image" Target="../media/image407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13" Type="http://schemas.openxmlformats.org/officeDocument/2006/relationships/image" Target="../media/image426.png"/><Relationship Id="rId18" Type="http://schemas.openxmlformats.org/officeDocument/2006/relationships/image" Target="../media/image436.png"/><Relationship Id="rId3" Type="http://schemas.openxmlformats.org/officeDocument/2006/relationships/image" Target="../media/image431.png"/><Relationship Id="rId7" Type="http://schemas.openxmlformats.org/officeDocument/2006/relationships/image" Target="../media/image4210.png"/><Relationship Id="rId12" Type="http://schemas.openxmlformats.org/officeDocument/2006/relationships/image" Target="../media/image424.png"/><Relationship Id="rId17" Type="http://schemas.openxmlformats.org/officeDocument/2006/relationships/image" Target="../media/image435.png"/><Relationship Id="rId2" Type="http://schemas.openxmlformats.org/officeDocument/2006/relationships/slide" Target="slide25.xml"/><Relationship Id="rId16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0.png"/><Relationship Id="rId11" Type="http://schemas.openxmlformats.org/officeDocument/2006/relationships/image" Target="../media/image417.png"/><Relationship Id="rId5" Type="http://schemas.openxmlformats.org/officeDocument/2006/relationships/image" Target="../media/image4130.png"/><Relationship Id="rId15" Type="http://schemas.openxmlformats.org/officeDocument/2006/relationships/image" Target="../media/image428.png"/><Relationship Id="rId10" Type="http://schemas.openxmlformats.org/officeDocument/2006/relationships/image" Target="../media/image434.png"/><Relationship Id="rId4" Type="http://schemas.openxmlformats.org/officeDocument/2006/relationships/image" Target="../media/image4240.png"/><Relationship Id="rId9" Type="http://schemas.openxmlformats.org/officeDocument/2006/relationships/image" Target="../media/image433.png"/><Relationship Id="rId14" Type="http://schemas.openxmlformats.org/officeDocument/2006/relationships/image" Target="../media/image42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60.xml"/><Relationship Id="rId7" Type="http://schemas.openxmlformats.org/officeDocument/2006/relationships/slide" Target="slide63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58.xml"/><Relationship Id="rId4" Type="http://schemas.openxmlformats.org/officeDocument/2006/relationships/slide" Target="slide57.xml"/><Relationship Id="rId9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3" Type="http://schemas.openxmlformats.org/officeDocument/2006/relationships/image" Target="../media/image443.png"/><Relationship Id="rId7" Type="http://schemas.openxmlformats.org/officeDocument/2006/relationships/image" Target="../media/image444.png"/><Relationship Id="rId12" Type="http://schemas.openxmlformats.org/officeDocument/2006/relationships/image" Target="../media/image4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0.png"/><Relationship Id="rId11" Type="http://schemas.openxmlformats.org/officeDocument/2006/relationships/image" Target="../media/image447.png"/><Relationship Id="rId5" Type="http://schemas.openxmlformats.org/officeDocument/2006/relationships/image" Target="../media/image4420.png"/><Relationship Id="rId10" Type="http://schemas.openxmlformats.org/officeDocument/2006/relationships/image" Target="../media/image446.png"/><Relationship Id="rId4" Type="http://schemas.openxmlformats.org/officeDocument/2006/relationships/image" Target="../media/image4410.png"/><Relationship Id="rId9" Type="http://schemas.openxmlformats.org/officeDocument/2006/relationships/image" Target="../media/image445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png"/><Relationship Id="rId3" Type="http://schemas.openxmlformats.org/officeDocument/2006/relationships/image" Target="../media/image449.png"/><Relationship Id="rId7" Type="http://schemas.openxmlformats.org/officeDocument/2006/relationships/image" Target="../media/image452.png"/><Relationship Id="rId12" Type="http://schemas.openxmlformats.org/officeDocument/2006/relationships/image" Target="../media/image4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11" Type="http://schemas.openxmlformats.org/officeDocument/2006/relationships/image" Target="../media/image455.png"/><Relationship Id="rId5" Type="http://schemas.openxmlformats.org/officeDocument/2006/relationships/image" Target="../media/image450.png"/><Relationship Id="rId10" Type="http://schemas.openxmlformats.org/officeDocument/2006/relationships/image" Target="../media/image454.png"/><Relationship Id="rId4" Type="http://schemas.openxmlformats.org/officeDocument/2006/relationships/image" Target="../media/image4490.png"/><Relationship Id="rId9" Type="http://schemas.openxmlformats.org/officeDocument/2006/relationships/image" Target="../media/image45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image" Target="../media/image457.png"/><Relationship Id="rId7" Type="http://schemas.openxmlformats.org/officeDocument/2006/relationships/image" Target="../media/image460.png"/><Relationship Id="rId12" Type="http://schemas.openxmlformats.org/officeDocument/2006/relationships/image" Target="../media/image4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9.png"/><Relationship Id="rId11" Type="http://schemas.openxmlformats.org/officeDocument/2006/relationships/image" Target="../media/image463.png"/><Relationship Id="rId5" Type="http://schemas.openxmlformats.org/officeDocument/2006/relationships/image" Target="../media/image458.png"/><Relationship Id="rId10" Type="http://schemas.openxmlformats.org/officeDocument/2006/relationships/image" Target="../media/image462.png"/><Relationship Id="rId4" Type="http://schemas.openxmlformats.org/officeDocument/2006/relationships/image" Target="../media/image4570.png"/><Relationship Id="rId9" Type="http://schemas.openxmlformats.org/officeDocument/2006/relationships/image" Target="../media/image46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3" Type="http://schemas.openxmlformats.org/officeDocument/2006/relationships/image" Target="../media/image465.png"/><Relationship Id="rId7" Type="http://schemas.openxmlformats.org/officeDocument/2006/relationships/image" Target="../media/image468.png"/><Relationship Id="rId12" Type="http://schemas.openxmlformats.org/officeDocument/2006/relationships/image" Target="../media/image4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7.png"/><Relationship Id="rId11" Type="http://schemas.openxmlformats.org/officeDocument/2006/relationships/image" Target="../media/image471.png"/><Relationship Id="rId5" Type="http://schemas.openxmlformats.org/officeDocument/2006/relationships/image" Target="../media/image466.png"/><Relationship Id="rId10" Type="http://schemas.openxmlformats.org/officeDocument/2006/relationships/image" Target="../media/image470.png"/><Relationship Id="rId4" Type="http://schemas.openxmlformats.org/officeDocument/2006/relationships/image" Target="../media/image4650.png"/><Relationship Id="rId9" Type="http://schemas.openxmlformats.org/officeDocument/2006/relationships/image" Target="../media/image46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0.png"/><Relationship Id="rId3" Type="http://schemas.openxmlformats.org/officeDocument/2006/relationships/image" Target="../media/image473.png"/><Relationship Id="rId7" Type="http://schemas.openxmlformats.org/officeDocument/2006/relationships/image" Target="../media/image4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5.png"/><Relationship Id="rId11" Type="http://schemas.openxmlformats.org/officeDocument/2006/relationships/image" Target="../media/image479.png"/><Relationship Id="rId5" Type="http://schemas.openxmlformats.org/officeDocument/2006/relationships/image" Target="../media/image474.png"/><Relationship Id="rId10" Type="http://schemas.openxmlformats.org/officeDocument/2006/relationships/image" Target="../media/image478.png"/><Relationship Id="rId4" Type="http://schemas.openxmlformats.org/officeDocument/2006/relationships/image" Target="../media/image4730.png"/><Relationship Id="rId9" Type="http://schemas.openxmlformats.org/officeDocument/2006/relationships/image" Target="../media/image47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3" Type="http://schemas.openxmlformats.org/officeDocument/2006/relationships/image" Target="../media/image480.png"/><Relationship Id="rId7" Type="http://schemas.openxmlformats.org/officeDocument/2006/relationships/image" Target="../media/image483.png"/><Relationship Id="rId12" Type="http://schemas.openxmlformats.org/officeDocument/2006/relationships/image" Target="../media/image48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2.png"/><Relationship Id="rId11" Type="http://schemas.openxmlformats.org/officeDocument/2006/relationships/image" Target="../media/image486.png"/><Relationship Id="rId5" Type="http://schemas.openxmlformats.org/officeDocument/2006/relationships/image" Target="../media/image481.png"/><Relationship Id="rId10" Type="http://schemas.openxmlformats.org/officeDocument/2006/relationships/image" Target="../media/image485.png"/><Relationship Id="rId4" Type="http://schemas.openxmlformats.org/officeDocument/2006/relationships/image" Target="../media/image4800.png"/><Relationship Id="rId9" Type="http://schemas.openxmlformats.org/officeDocument/2006/relationships/image" Target="../media/image48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3" Type="http://schemas.openxmlformats.org/officeDocument/2006/relationships/image" Target="../media/image488.png"/><Relationship Id="rId7" Type="http://schemas.openxmlformats.org/officeDocument/2006/relationships/image" Target="../media/image491.png"/><Relationship Id="rId12" Type="http://schemas.openxmlformats.org/officeDocument/2006/relationships/image" Target="../media/image49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494.png"/><Relationship Id="rId5" Type="http://schemas.openxmlformats.org/officeDocument/2006/relationships/image" Target="../media/image489.png"/><Relationship Id="rId10" Type="http://schemas.openxmlformats.org/officeDocument/2006/relationships/image" Target="../media/image493.png"/><Relationship Id="rId4" Type="http://schemas.openxmlformats.org/officeDocument/2006/relationships/image" Target="../media/image4880.png"/><Relationship Id="rId9" Type="http://schemas.openxmlformats.org/officeDocument/2006/relationships/image" Target="../media/image49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7" Type="http://schemas.openxmlformats.org/officeDocument/2006/relationships/image" Target="../media/image4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8.png"/><Relationship Id="rId5" Type="http://schemas.openxmlformats.org/officeDocument/2006/relationships/image" Target="../media/image497.png"/><Relationship Id="rId4" Type="http://schemas.openxmlformats.org/officeDocument/2006/relationships/image" Target="../media/image49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81" y="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4" y="7622411"/>
            <a:ext cx="15138801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621" y="3807869"/>
            <a:ext cx="886486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7" y="4503554"/>
            <a:ext cx="300178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83447" y="6853527"/>
            <a:ext cx="12710150" cy="3077736"/>
            <a:chOff x="7192202" y="4371559"/>
            <a:chExt cx="10732831" cy="1500303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2202" y="4371559"/>
              <a:ext cx="10732831" cy="150030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TÍCH KHỐI CHÓP ĐỀU</a:t>
              </a:r>
              <a:endPara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1743251"/>
            <a:ext cx="1814128" cy="1813395"/>
            <a:chOff x="12784885" y="1066801"/>
            <a:chExt cx="1814128" cy="181339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527" cy="132340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7126605" y="2329714"/>
            <a:ext cx="7214113" cy="41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1682609"/>
            <a:ext cx="5222238" cy="531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78187" y="2677990"/>
            <a:ext cx="17437978" cy="1012966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6" name="Group 26"/>
          <p:cNvGrpSpPr/>
          <p:nvPr/>
        </p:nvGrpSpPr>
        <p:grpSpPr>
          <a:xfrm>
            <a:off x="3609482" y="3172513"/>
            <a:ext cx="14834371" cy="1019583"/>
            <a:chOff x="7459670" y="7543799"/>
            <a:chExt cx="14834371" cy="1019584"/>
          </a:xfrm>
        </p:grpSpPr>
        <p:sp>
          <p:nvSpPr>
            <p:cNvPr id="28" name="TextBox 27"/>
            <p:cNvSpPr txBox="1"/>
            <p:nvPr/>
          </p:nvSpPr>
          <p:spPr>
            <a:xfrm>
              <a:off x="8976486" y="7620004"/>
              <a:ext cx="13317555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DẠNG TOÁN</a:t>
              </a:r>
              <a:endParaRPr lang="en-US" sz="5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9" cy="1019584"/>
              <a:chOff x="7459669" y="7543800"/>
              <a:chExt cx="1381119" cy="1019584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8" y="7640053"/>
                <a:ext cx="1371600" cy="923331"/>
                <a:chOff x="7469188" y="7640053"/>
                <a:chExt cx="1371600" cy="923331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62498" y="7640053"/>
                  <a:ext cx="646331" cy="923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</a:t>
                  </a:r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3926470" y="4038101"/>
            <a:ext cx="56137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482" y="4981931"/>
            <a:ext cx="1175687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48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0527" y="6688635"/>
            <a:ext cx="1122147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48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0023" y="8142307"/>
            <a:ext cx="8972328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28800" algn="l"/>
                <a:tab pos="3657600" algn="l"/>
                <a:tab pos="5200650" algn="l"/>
              </a:tabLst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48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9957" y="9398678"/>
            <a:ext cx="17230284" cy="17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28800" algn="l"/>
                <a:tab pos="3657600" algn="l"/>
                <a:tab pos="5200650" algn="l"/>
              </a:tabLst>
            </a:pP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giải: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đặc trưng của đề bài tính diện tích đáy và độ dài đường </a:t>
            </a:r>
            <a:r>
              <a:rPr lang="nl-NL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-34911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26470" y="11169407"/>
                <a:ext cx="7313925" cy="13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4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𝑩𝒉</m:t>
                    </m:r>
                    <m:r>
                      <a:rPr lang="vi-VN" sz="4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70" y="11169407"/>
                <a:ext cx="7313925" cy="1319272"/>
              </a:xfrm>
              <a:prstGeom prst="rect">
                <a:avLst/>
              </a:prstGeom>
              <a:blipFill rotWithShape="0">
                <a:blip r:embed="rId3"/>
                <a:stretch>
                  <a:fillRect l="-3750" b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9" grpId="0"/>
      <p:bldP spid="11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390474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12.C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13.D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14.A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7.D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10.A</a:t>
            </a:r>
          </a:p>
        </p:txBody>
      </p:sp>
      <p:sp>
        <p:nvSpPr>
          <p:cNvPr id="13" name="TextBox 12">
            <a:hlinkClick r:id="rId9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5.A</a:t>
            </a:r>
          </a:p>
        </p:txBody>
      </p:sp>
      <p:sp>
        <p:nvSpPr>
          <p:cNvPr id="14" name="TextBox 13">
            <a:hlinkClick r:id="rId10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4.D</a:t>
            </a:r>
          </a:p>
        </p:txBody>
      </p:sp>
      <p:sp>
        <p:nvSpPr>
          <p:cNvPr id="15" name="TextBox 14">
            <a:hlinkClick r:id="rId11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3.B</a:t>
            </a:r>
          </a:p>
        </p:txBody>
      </p:sp>
      <p:sp>
        <p:nvSpPr>
          <p:cNvPr id="16" name="TextBox 15">
            <a:hlinkClick r:id="rId12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2.C</a:t>
            </a:r>
          </a:p>
        </p:txBody>
      </p:sp>
      <p:sp>
        <p:nvSpPr>
          <p:cNvPr id="17" name="TextBox 16">
            <a:hlinkClick r:id="rId13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11.B</a:t>
            </a:r>
          </a:p>
        </p:txBody>
      </p:sp>
      <p:sp>
        <p:nvSpPr>
          <p:cNvPr id="18" name="TextBox 17">
            <a:hlinkClick r:id="rId14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6.A</a:t>
            </a:r>
          </a:p>
        </p:txBody>
      </p:sp>
      <p:sp>
        <p:nvSpPr>
          <p:cNvPr id="19" name="TextBox 18">
            <a:hlinkClick r:id="rId15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1.B</a:t>
            </a:r>
          </a:p>
        </p:txBody>
      </p:sp>
      <p:sp>
        <p:nvSpPr>
          <p:cNvPr id="20" name="Action Button: Back or Previous 19">
            <a:hlinkClick r:id="rId12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6" name="Rectangl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65856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25699"/>
            <a:ext cx="24367426" cy="4196305"/>
            <a:chOff x="246702" y="1694022"/>
            <a:chExt cx="23120186" cy="3518984"/>
          </a:xfrm>
        </p:grpSpPr>
        <p:grpSp>
          <p:nvGrpSpPr>
            <p:cNvPr id="21" name="Group 20"/>
            <p:cNvGrpSpPr/>
            <p:nvPr/>
          </p:nvGrpSpPr>
          <p:grpSpPr>
            <a:xfrm>
              <a:off x="246702" y="1694022"/>
              <a:ext cx="23120186" cy="2980174"/>
              <a:chOff x="246702" y="1472183"/>
              <a:chExt cx="23120186" cy="298017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46702" y="1472183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557790"/>
                <a:ext cx="3505200" cy="1266413"/>
                <a:chOff x="534987" y="1557790"/>
                <a:chExt cx="3505200" cy="1266413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207634" y="1557790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98203" y="1880244"/>
                  <a:ext cx="17504260" cy="3332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5400" b="1" dirty="0">
                      <a:latin typeface="Times New Roman" pitchFamily="18" charset="0"/>
                      <a:cs typeface="Times New Roman" pitchFamily="18" charset="0"/>
                    </a:rPr>
                    <a:t>Cho hình chóp tam giác đều </a:t>
                  </a:r>
                  <a14:m>
                    <m:oMath xmlns:m="http://schemas.openxmlformats.org/officeDocument/2006/math">
                      <m:r>
                        <a:rPr lang="nl-NL" sz="5400" b="1" i="1">
                          <a:latin typeface="Cambria Math"/>
                        </a:rPr>
                        <m:t>𝑺</m:t>
                      </m:r>
                      <m:r>
                        <a:rPr lang="nl-NL" sz="5400" b="1" i="1">
                          <a:latin typeface="Cambria Math"/>
                        </a:rPr>
                        <m:t>.</m:t>
                      </m:r>
                      <m:r>
                        <a:rPr lang="nl-NL" sz="5400" b="1" i="1">
                          <a:latin typeface="Cambria Math"/>
                        </a:rPr>
                        <m:t>𝑨𝑩𝑪</m:t>
                      </m:r>
                    </m:oMath>
                  </a14:m>
                  <a:r>
                    <a:rPr lang="nl-NL" sz="5400" b="1" dirty="0">
                      <a:latin typeface="Times New Roman" pitchFamily="18" charset="0"/>
                      <a:cs typeface="Times New Roman" pitchFamily="18" charset="0"/>
                    </a:rPr>
                    <a:t> có cạnh đáy bằng </a:t>
                  </a:r>
                  <a14:m>
                    <m:oMath xmlns:m="http://schemas.openxmlformats.org/officeDocument/2006/math">
                      <m:r>
                        <a:rPr lang="nl-NL" sz="5400" b="1" i="1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nl-NL" sz="5400" b="1" dirty="0">
                      <a:latin typeface="Times New Roman" pitchFamily="18" charset="0"/>
                      <a:cs typeface="Times New Roman" pitchFamily="18" charset="0"/>
                    </a:rPr>
                    <a:t> và chiều cao của hình chóp là </a:t>
                  </a:r>
                  <a14:m>
                    <m:oMath xmlns:m="http://schemas.openxmlformats.org/officeDocument/2006/math">
                      <m:r>
                        <a:rPr lang="nl-NL" sz="5400" b="1" i="1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54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nl-NL" sz="5400" b="1" dirty="0">
                      <a:latin typeface="Times New Roman" pitchFamily="18" charset="0"/>
                      <a:cs typeface="Times New Roman" pitchFamily="18" charset="0"/>
                    </a:rPr>
                    <a:t>. Tính theo </a:t>
                  </a:r>
                  <a14:m>
                    <m:oMath xmlns:m="http://schemas.openxmlformats.org/officeDocument/2006/math">
                      <m:r>
                        <a:rPr lang="nl-NL" sz="5400" b="1" i="1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nl-NL" sz="5400" b="1" dirty="0">
                      <a:latin typeface="Times New Roman" pitchFamily="18" charset="0"/>
                      <a:cs typeface="Times New Roman" pitchFamily="18" charset="0"/>
                    </a:rPr>
                    <a:t> thể tích khối chóp </a:t>
                  </a:r>
                  <a14:m>
                    <m:oMath xmlns:m="http://schemas.openxmlformats.org/officeDocument/2006/math">
                      <m:r>
                        <a:rPr lang="nl-NL" sz="5400" b="1" i="1">
                          <a:latin typeface="Cambria Math"/>
                        </a:rPr>
                        <m:t>𝑺</m:t>
                      </m:r>
                      <m:r>
                        <a:rPr lang="nl-NL" sz="5400" b="1" i="1">
                          <a:latin typeface="Cambria Math"/>
                        </a:rPr>
                        <m:t>.</m:t>
                      </m:r>
                      <m:r>
                        <a:rPr lang="nl-NL" sz="5400" b="1" i="1">
                          <a:latin typeface="Cambria Math"/>
                        </a:rPr>
                        <m:t>𝑨𝑩𝑪</m:t>
                      </m:r>
                    </m:oMath>
                  </a14:m>
                  <a:endPara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203" y="1880244"/>
                  <a:ext cx="17504260" cy="333276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89" t="-3221" r="-12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94427" y="4127518"/>
            <a:ext cx="23679365" cy="2233010"/>
            <a:chOff x="247181" y="2080087"/>
            <a:chExt cx="11838141" cy="11165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2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193587" y="46482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3256" y="4353165"/>
                <a:ext cx="1971437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56" y="4353165"/>
                <a:ext cx="1971437" cy="1835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47365" y="4114800"/>
                <a:ext cx="1963423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365" y="4114800"/>
                <a:ext cx="1963423" cy="1835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661187" y="4108546"/>
                <a:ext cx="1963423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187" y="4108546"/>
                <a:ext cx="1963423" cy="1835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80592" y="4444069"/>
                <a:ext cx="909352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nl-NL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nl-NL" sz="5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92" y="4444069"/>
                <a:ext cx="909352" cy="14170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65525" y="7414605"/>
            <a:ext cx="24201901" cy="2688296"/>
            <a:chOff x="534987" y="1869705"/>
            <a:chExt cx="23719158" cy="2254377"/>
          </a:xfrm>
        </p:grpSpPr>
        <p:grpSp>
          <p:nvGrpSpPr>
            <p:cNvPr id="49" name="Group 48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Pentagon 6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8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69" name="Freeform 6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0" name="Freeform 6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66" name="Chevron 6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54" name="Rectangle 53"/>
            <p:cNvSpPr/>
            <p:nvPr/>
          </p:nvSpPr>
          <p:spPr>
            <a:xfrm>
              <a:off x="3682433" y="1933278"/>
              <a:ext cx="20571712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 fontAlgn="base">
                <a:buClr>
                  <a:srgbClr val="0000FF"/>
                </a:buClr>
                <a:tabLst>
                  <a:tab pos="1259903" algn="l"/>
                </a:tabLst>
              </a:pP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96095" y="7653096"/>
                <a:ext cx="1800829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>
                    <a:latin typeface="+mj-lt"/>
                    <a:cs typeface="Times New Roman" pitchFamily="18" charset="0"/>
                  </a:rPr>
                  <a:t>Tính </a:t>
                </a:r>
                <a:r>
                  <a:rPr lang="en-US" sz="5400" b="1" dirty="0">
                    <a:latin typeface="+mj-lt"/>
                    <a:cs typeface="Times New Roman" pitchFamily="18" charset="0"/>
                  </a:rPr>
                  <a:t>t</a:t>
                </a:r>
                <a:r>
                  <a:rPr lang="vi-VN" sz="5400" b="1" dirty="0">
                    <a:latin typeface="+mj-lt"/>
                    <a:cs typeface="Times New Roman" pitchFamily="18" charset="0"/>
                  </a:rPr>
                  <a:t>hể tích của chóp tam giác đều có tất cả các cạnh đều bằng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400" b="1" dirty="0">
                    <a:latin typeface="+mj-lt"/>
                    <a:cs typeface="Times New Roman" pitchFamily="18" charset="0"/>
                  </a:rPr>
                  <a:t>.</a:t>
                </a:r>
                <a:endParaRPr lang="en-US" sz="5400" b="1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95" y="7653096"/>
                <a:ext cx="18008292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1794" t="-10764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/>
          <p:cNvGrpSpPr/>
          <p:nvPr/>
        </p:nvGrpSpPr>
        <p:grpSpPr>
          <a:xfrm>
            <a:off x="260929" y="11011010"/>
            <a:ext cx="23679365" cy="1828810"/>
            <a:chOff x="247181" y="1501340"/>
            <a:chExt cx="11838141" cy="914405"/>
          </a:xfrm>
        </p:grpSpPr>
        <p:grpSp>
          <p:nvGrpSpPr>
            <p:cNvPr id="110" name="Group 10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239443" y="115990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72538" y="10896600"/>
                <a:ext cx="1963423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38" y="10896600"/>
                <a:ext cx="1963423" cy="18377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25013" y="10887653"/>
                <a:ext cx="1963423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013" y="10887653"/>
                <a:ext cx="1963423" cy="18377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252001" y="10820400"/>
                <a:ext cx="1963423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001" y="10820400"/>
                <a:ext cx="1963423" cy="18431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051587" y="10887653"/>
                <a:ext cx="1963423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587" y="10887653"/>
                <a:ext cx="1963423" cy="18377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13" grpId="0"/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2003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17984787" y="37243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2906" y="436590"/>
                <a:ext cx="17842277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 b="1" dirty="0">
                    <a:latin typeface="+mj-lt"/>
                    <a:cs typeface="Times New Roman" pitchFamily="18" charset="0"/>
                  </a:rPr>
                  <a:t>Cho hình chóp tam giác đều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+mj-lt"/>
                    <a:cs typeface="Times New Roman" pitchFamily="18" charset="0"/>
                  </a:rPr>
                  <a:t>  có cạnh đáy bằng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vi-VN" sz="5400" b="1" dirty="0">
                    <a:latin typeface="+mj-lt"/>
                    <a:cs typeface="Times New Roman" pitchFamily="18" charset="0"/>
                  </a:rPr>
                  <a:t>, cạnh bên bằng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400" b="1" dirty="0">
                    <a:latin typeface="+mj-lt"/>
                    <a:cs typeface="Times New Roman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vi-VN" sz="5400" b="1" dirty="0">
                    <a:latin typeface="+mj-lt"/>
                    <a:cs typeface="Times New Roman" pitchFamily="18" charset="0"/>
                  </a:rPr>
                  <a:t>của khối chóp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+mj-lt"/>
                    <a:cs typeface="Times New Roman" pitchFamily="18" charset="0"/>
                  </a:rPr>
                  <a:t>.</a:t>
                </a:r>
                <a:endParaRPr lang="en-US" sz="5400" b="1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06" y="436590"/>
                <a:ext cx="17842277" cy="1832489"/>
              </a:xfrm>
              <a:prstGeom prst="rect">
                <a:avLst/>
              </a:prstGeom>
              <a:blipFill rotWithShape="0">
                <a:blip r:embed="rId3"/>
                <a:stretch>
                  <a:fillRect l="-1811" t="-6000" r="-184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1787" y="3117946"/>
                <a:ext cx="3322769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117946"/>
                <a:ext cx="3322769" cy="1835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03738" y="3111396"/>
                <a:ext cx="3728328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38" y="3111396"/>
                <a:ext cx="3728328" cy="1835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426539" y="3111395"/>
                <a:ext cx="3728328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539" y="3111395"/>
                <a:ext cx="3728328" cy="1835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289867" y="3134843"/>
                <a:ext cx="2859950" cy="1775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867" y="3134843"/>
                <a:ext cx="2859950" cy="1775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58675" y="6864752"/>
            <a:ext cx="24201901" cy="2688296"/>
            <a:chOff x="534987" y="1869705"/>
            <a:chExt cx="23719158" cy="2254377"/>
          </a:xfrm>
        </p:grpSpPr>
        <p:grpSp>
          <p:nvGrpSpPr>
            <p:cNvPr id="65" name="Group 64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Pentagon 6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4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5" name="Freeform 7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6" name="Freeform 7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8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72" name="Chevron 7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66" name="Rectangle 65"/>
            <p:cNvSpPr/>
            <p:nvPr/>
          </p:nvSpPr>
          <p:spPr>
            <a:xfrm>
              <a:off x="3682433" y="1933278"/>
              <a:ext cx="20571712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 fontAlgn="base">
                <a:buClr>
                  <a:srgbClr val="0000FF"/>
                </a:buClr>
                <a:tabLst>
                  <a:tab pos="1259903" algn="l"/>
                </a:tabLst>
              </a:pP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0929" y="11011010"/>
            <a:ext cx="23679365" cy="1828810"/>
            <a:chOff x="247181" y="1501340"/>
            <a:chExt cx="11838141" cy="914405"/>
          </a:xfrm>
        </p:grpSpPr>
        <p:grpSp>
          <p:nvGrpSpPr>
            <p:cNvPr id="82" name="Group 81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239443" y="115990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95220" y="7110304"/>
                <a:ext cx="1320906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nl-NL" sz="5400" b="1" dirty="0">
                    <a:latin typeface="Times New Roman" pitchFamily="18" charset="0"/>
                    <a:cs typeface="Times New Roman" pitchFamily="18" charset="0"/>
                  </a:rPr>
                  <a:t>Thể tích khối tứ diện đều có cạnh bằng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5400" b="1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20" y="7110304"/>
                <a:ext cx="13209065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492" t="-18421" r="-1523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05858" y="10896600"/>
                <a:ext cx="1554785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58" y="10896600"/>
                <a:ext cx="1554785" cy="1843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73308" y="10896600"/>
                <a:ext cx="1171667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308" y="10896600"/>
                <a:ext cx="1171667" cy="18377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109574" y="11049000"/>
                <a:ext cx="716863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574" y="11049000"/>
                <a:ext cx="716863" cy="16535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8985382" y="11430000"/>
                <a:ext cx="1554785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382" y="11430000"/>
                <a:ext cx="1554785" cy="10211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  <p:bldP spid="9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Pentagon 66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69" name="Chevron 6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41919" y="10698305"/>
            <a:ext cx="23679365" cy="1828810"/>
            <a:chOff x="247181" y="1501340"/>
            <a:chExt cx="11838141" cy="914405"/>
          </a:xfrm>
        </p:grpSpPr>
        <p:grpSp>
          <p:nvGrpSpPr>
            <p:cNvPr id="79" name="Group 78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17742977" y="1112857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2998" y="70057"/>
                <a:ext cx="1984647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Kim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tháp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ốp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ở Ai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Cập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xây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dựng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2500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 Kim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tháp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𝟏𝟒𝟕</m:t>
                    </m:r>
                    <m:r>
                      <a:rPr lang="en-US" sz="5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𝟐𝟑𝟎</m:t>
                    </m:r>
                    <m:r>
                      <a:rPr lang="en-US" sz="5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98" y="70057"/>
                <a:ext cx="19846470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659" t="-6588" r="-1659" b="-1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478669" y="3536228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1787" y="3505200"/>
                <a:ext cx="4211281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𝟐𝟓𝟗𝟐𝟏𝟎𝟎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505200"/>
                <a:ext cx="4211281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335959" y="3620507"/>
                <a:ext cx="4203267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𝟕𝟕𝟕𝟔𝟑𝟎𝟎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959" y="3620507"/>
                <a:ext cx="4203267" cy="942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69187" y="3505200"/>
                <a:ext cx="4203267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𝟐𝟓𝟗𝟐𝟏𝟎𝟎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87" y="3505200"/>
                <a:ext cx="4203267" cy="942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127787" y="3429000"/>
                <a:ext cx="4203267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𝟑𝟖𝟖𝟖𝟏𝟓𝟎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787" y="3429000"/>
                <a:ext cx="4203267" cy="942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43145" y="7123885"/>
                <a:ext cx="1971127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khối chóp tứ giác đều có tất cả các cạnh bằng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Thể tích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bằng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45" y="7123885"/>
                <a:ext cx="19711279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1639" t="-9756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64003" y="10896600"/>
                <a:ext cx="1679755" cy="1573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60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03" y="10896600"/>
                <a:ext cx="1679755" cy="15733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374134" y="10591800"/>
                <a:ext cx="1963423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34" y="10591800"/>
                <a:ext cx="1963423" cy="18350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207202" y="10698305"/>
                <a:ext cx="1095043" cy="1781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202" y="10698305"/>
                <a:ext cx="1095043" cy="1781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963571" y="10515600"/>
                <a:ext cx="1963423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3571" y="10515600"/>
                <a:ext cx="1963423" cy="1843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2" grpId="0" animBg="1"/>
      <p:bldP spid="93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479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8203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17742977" y="113443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32906" y="242501"/>
                <a:ext cx="19323016" cy="1913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đều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</m:t>
                    </m:r>
                    <m:r>
                      <a:rPr lang="en-US" sz="5400" b="1" i="1">
                        <a:latin typeface="Cambria Math"/>
                      </a:rPr>
                      <m:t>.</m:t>
                    </m:r>
                    <m:r>
                      <a:rPr lang="en-US" sz="5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chiều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̣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dài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cạnh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Tính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thê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̉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khối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</m:t>
                    </m:r>
                    <m:r>
                      <a:rPr lang="en-US" sz="5400" b="1" i="1">
                        <a:latin typeface="Cambria Math"/>
                      </a:rPr>
                      <m:t>.</m:t>
                    </m:r>
                    <m:r>
                      <a:rPr lang="en-US" sz="5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06" y="242501"/>
                <a:ext cx="19323016" cy="1913344"/>
              </a:xfrm>
              <a:prstGeom prst="rect">
                <a:avLst/>
              </a:prstGeom>
              <a:blipFill rotWithShape="0">
                <a:blip r:embed="rId3"/>
                <a:stretch>
                  <a:fillRect l="-1672" t="-4777" r="-1703" b="-18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638" y="2925533"/>
                <a:ext cx="2278509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38" y="2925533"/>
                <a:ext cx="2278509" cy="18431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78075" y="2895600"/>
                <a:ext cx="2661626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75" y="2895600"/>
                <a:ext cx="2661626" cy="1843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322467" y="2960160"/>
                <a:ext cx="2278509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467" y="2960160"/>
                <a:ext cx="2278509" cy="1840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195370" y="2895600"/>
                <a:ext cx="2661626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0" y="2895600"/>
                <a:ext cx="2661626" cy="1840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90722" y="7043436"/>
                <a:ext cx="1910542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22" y="7043436"/>
                <a:ext cx="19105420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1691" t="-9722" r="-1723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42187" y="11152444"/>
                <a:ext cx="36358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87" y="11152444"/>
                <a:ext cx="3635804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94652" y="10816903"/>
                <a:ext cx="3635804" cy="183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652" y="10816903"/>
                <a:ext cx="3635804" cy="18392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220704" y="10753789"/>
                <a:ext cx="2797882" cy="1759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704" y="10753789"/>
                <a:ext cx="2797882" cy="1759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084600" y="10665956"/>
                <a:ext cx="3635804" cy="183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600" y="10665956"/>
                <a:ext cx="3635804" cy="1839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0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479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51680" y="7300410"/>
            <a:ext cx="23815891" cy="2688296"/>
            <a:chOff x="534987" y="1647866"/>
            <a:chExt cx="23340848" cy="2254377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Pentagon 70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Freeform 7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3" name="Chevron 7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-48457" y="11178190"/>
            <a:ext cx="23679365" cy="2233010"/>
            <a:chOff x="247181" y="2080087"/>
            <a:chExt cx="11838141" cy="1116505"/>
          </a:xfrm>
        </p:grpSpPr>
        <p:grpSp>
          <p:nvGrpSpPr>
            <p:cNvPr id="83" name="Group 82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079021" y="2080090"/>
              <a:ext cx="3090381" cy="1116502"/>
              <a:chOff x="5537206" y="1557992"/>
              <a:chExt cx="3079904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94142" y="597576"/>
                <a:ext cx="1931946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</m:t>
                    </m:r>
                    <m:r>
                      <a:rPr lang="en-US" sz="5400" b="1" i="1">
                        <a:latin typeface="Cambria Math"/>
                      </a:rPr>
                      <m:t>.</m:t>
                    </m:r>
                    <m:r>
                      <a:rPr lang="en-US" sz="5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𝑺𝑩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𝑺𝑪</m:t>
                    </m:r>
                  </m:oMath>
                </a14:m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𝑨𝑴𝑵</m:t>
                    </m:r>
                    <m:r>
                      <a:rPr lang="en-US" sz="5400" b="1" i="1">
                        <a:latin typeface="Cambria Math"/>
                      </a:rPr>
                      <m:t>)⊥(</m:t>
                    </m:r>
                    <m:r>
                      <a:rPr lang="en-US" sz="5400" b="1" i="1">
                        <a:latin typeface="Cambria Math"/>
                      </a:rPr>
                      <m:t>𝑺𝑩𝑪</m:t>
                    </m:r>
                    <m:r>
                      <a:rPr lang="en-US" sz="5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𝑺</m:t>
                        </m:r>
                        <m:r>
                          <a:rPr lang="en-US" sz="5400" b="1" i="1">
                            <a:latin typeface="Cambria Math"/>
                          </a:rPr>
                          <m:t>.</m:t>
                        </m:r>
                        <m:r>
                          <a:rPr lang="en-US" sz="5400" b="1" i="1">
                            <a:latin typeface="Cambria Math"/>
                          </a:rPr>
                          <m:t>𝑨𝑩𝑪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42" y="597576"/>
                <a:ext cx="1931946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72" t="-9722" r="-1704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117387" y="35052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55201" y="2895600"/>
                <a:ext cx="2376997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01" y="2895600"/>
                <a:ext cx="2376997" cy="1835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38636" y="2895600"/>
                <a:ext cx="1895391" cy="1843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636" y="2895600"/>
                <a:ext cx="1895391" cy="18431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300087" y="2880947"/>
                <a:ext cx="1895391" cy="1843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087" y="2880947"/>
                <a:ext cx="1895391" cy="18434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275478" y="2895600"/>
                <a:ext cx="1895391" cy="1843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478" y="2895600"/>
                <a:ext cx="1895391" cy="18434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92680" y="7803866"/>
                <a:ext cx="18900894" cy="1835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80" y="7803866"/>
                <a:ext cx="18900894" cy="1835182"/>
              </a:xfrm>
              <a:prstGeom prst="rect">
                <a:avLst/>
              </a:prstGeom>
              <a:blipFill rotWithShape="0">
                <a:blip r:embed="rId8"/>
                <a:stretch>
                  <a:fillRect l="-1709" t="-9302" r="-1709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449341" y="11631205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02986" y="11410984"/>
                <a:ext cx="1895391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86" y="11410984"/>
                <a:ext cx="1895391" cy="18404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795432" y="11441197"/>
                <a:ext cx="1895391" cy="184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432" y="11441197"/>
                <a:ext cx="1895391" cy="18488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110690" y="11452483"/>
                <a:ext cx="189539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90" y="11452483"/>
                <a:ext cx="1895391" cy="18350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658586" y="11381827"/>
                <a:ext cx="1895391" cy="1843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586" y="11381827"/>
                <a:ext cx="1895391" cy="18434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7" grpId="0" animBg="1"/>
      <p:bldP spid="18" grpId="0"/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0950" y="201671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42900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34499" y="7776487"/>
            <a:ext cx="23815891" cy="2688296"/>
            <a:chOff x="534987" y="1647866"/>
            <a:chExt cx="23340848" cy="2254377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-48457" y="11086477"/>
            <a:ext cx="23679365" cy="2271724"/>
            <a:chOff x="247181" y="2080087"/>
            <a:chExt cx="11838141" cy="1135862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2099448"/>
              <a:ext cx="3090381" cy="1116501"/>
              <a:chOff x="5537206" y="1575988"/>
              <a:chExt cx="3079904" cy="103794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7598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2080090"/>
              <a:ext cx="3090381" cy="1116502"/>
              <a:chOff x="5537206" y="1557992"/>
              <a:chExt cx="3079904" cy="103794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650392" y="11631206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168012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0289" y="329774"/>
                <a:ext cx="1889211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g</a:t>
                </a:r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óc giữa mặt bên và mặt đáy bằng 600. Tính theo a thể tích khối chóp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89" y="329774"/>
                <a:ext cx="18892114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710" t="-6604" r="-1742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7987" y="3276600"/>
                <a:ext cx="2376997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3276600"/>
                <a:ext cx="2376997" cy="18404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63895" y="3233065"/>
                <a:ext cx="2278509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895" y="3233065"/>
                <a:ext cx="2278509" cy="18404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346076" y="3362877"/>
                <a:ext cx="2278509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076" y="3362877"/>
                <a:ext cx="2278509" cy="1840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502221" y="3319137"/>
                <a:ext cx="1895391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221" y="3319137"/>
                <a:ext cx="1895391" cy="1840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00167" y="7844508"/>
                <a:ext cx="189738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Góc giữa cạnh bên và mặt đáy bằng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thể tích khối chóp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167" y="7844508"/>
                <a:ext cx="189738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735" t="-6604" r="-1703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10280" y="11341877"/>
                <a:ext cx="2278509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80" y="11341877"/>
                <a:ext cx="2278509" cy="18350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122373" y="11277600"/>
                <a:ext cx="2278509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73" y="11277600"/>
                <a:ext cx="2278509" cy="18350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033854" y="11341877"/>
                <a:ext cx="189539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854" y="11341877"/>
                <a:ext cx="1895391" cy="18350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632280" y="11673473"/>
                <a:ext cx="2278509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2280" y="11673473"/>
                <a:ext cx="2278509" cy="10211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6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3" grpId="0" animBg="1"/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1241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23894" y="6886088"/>
            <a:ext cx="23815891" cy="2688296"/>
            <a:chOff x="534987" y="1647866"/>
            <a:chExt cx="23340848" cy="2254377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-173935" y="112013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507787" y="116491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992225" y="360962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3234" y="286229"/>
                <a:ext cx="20539953" cy="221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Góc giữa mặt bên và mặt đáy bằng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34" y="286229"/>
                <a:ext cx="20539953" cy="2217082"/>
              </a:xfrm>
              <a:prstGeom prst="rect">
                <a:avLst/>
              </a:prstGeom>
              <a:blipFill rotWithShape="0">
                <a:blip r:embed="rId3"/>
                <a:stretch>
                  <a:fillRect l="-1603" b="-1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55211" y="3046210"/>
                <a:ext cx="2278509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11" y="3046210"/>
                <a:ext cx="2278509" cy="18431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55240" y="3200400"/>
                <a:ext cx="1682255" cy="1570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endParaRPr lang="en-US" sz="60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40" y="3200400"/>
                <a:ext cx="1682255" cy="15700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12118" y="3230889"/>
                <a:ext cx="1072730" cy="1417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𝟖𝟏</m:t>
                        </m:r>
                      </m:den>
                    </m:f>
                  </m:oMath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2118" y="3230889"/>
                <a:ext cx="1072730" cy="1417311"/>
              </a:xfrm>
              <a:prstGeom prst="rect">
                <a:avLst/>
              </a:prstGeom>
              <a:blipFill rotWithShape="0">
                <a:blip r:embed="rId6"/>
                <a:stretch>
                  <a:fillRect l="-22727" b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127787" y="3048000"/>
                <a:ext cx="1508618" cy="1781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787" y="3048000"/>
                <a:ext cx="1508618" cy="17813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74185" y="7344844"/>
                <a:ext cx="1936288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giữa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45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185" y="7344844"/>
                <a:ext cx="19362887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1700" t="-9722" r="-1291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63372" y="11167739"/>
                <a:ext cx="189539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72" y="11167739"/>
                <a:ext cx="1895391" cy="18350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87143" y="11174709"/>
                <a:ext cx="1057469" cy="175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43" y="11174709"/>
                <a:ext cx="1057469" cy="17543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70693" y="11033214"/>
                <a:ext cx="1099981" cy="175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693" y="11033214"/>
                <a:ext cx="1099981" cy="17543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771795" y="11017723"/>
                <a:ext cx="189539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795" y="11017723"/>
                <a:ext cx="1895391" cy="18350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8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10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2765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26187" y="38005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9821" y="575194"/>
                <a:ext cx="18899188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có tất cả các cạnh bằng nhau, đường cao của một mặt bên là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của khối chóp đó là: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21" y="575194"/>
                <a:ext cx="18899188" cy="1832489"/>
              </a:xfrm>
              <a:prstGeom prst="rect">
                <a:avLst/>
              </a:prstGeom>
              <a:blipFill rotWithShape="0">
                <a:blip r:embed="rId3"/>
                <a:stretch>
                  <a:fillRect l="-1742" t="-9302" r="-1710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0975" y="3157642"/>
                <a:ext cx="3751220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75" y="3157642"/>
                <a:ext cx="3751220" cy="18431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35973" y="3065543"/>
                <a:ext cx="3751220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73" y="3065543"/>
                <a:ext cx="3751220" cy="1843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65780" y="3126128"/>
                <a:ext cx="3368102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80" y="3126128"/>
                <a:ext cx="3368102" cy="18431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84600" y="3276029"/>
                <a:ext cx="3368102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600" y="3276029"/>
                <a:ext cx="3368102" cy="18431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2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09723" y="2615404"/>
            <a:ext cx="11455896" cy="1257638"/>
            <a:chOff x="6876585" y="4469240"/>
            <a:chExt cx="11455896" cy="125763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6585" y="4618913"/>
              <a:ext cx="11455896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THỂ TÍCH KHỐI CHÓP ĐỀU</a:t>
              </a:r>
              <a:endParaRPr lang="en-US" sz="66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26"/>
          <p:cNvGrpSpPr/>
          <p:nvPr/>
        </p:nvGrpSpPr>
        <p:grpSpPr>
          <a:xfrm>
            <a:off x="3747209" y="11887200"/>
            <a:ext cx="14646001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TỰ LUYỆN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38550" y="7646473"/>
                  <a:ext cx="58221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584711" y="4766565"/>
            <a:ext cx="14834371" cy="907202"/>
            <a:chOff x="7459670" y="7543799"/>
            <a:chExt cx="14834371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76486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9" cy="872847"/>
              <a:chOff x="7459669" y="7543800"/>
              <a:chExt cx="1381119" cy="87284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8" y="7640053"/>
                <a:ext cx="1371600" cy="776594"/>
                <a:chOff x="7469188" y="7640053"/>
                <a:chExt cx="1371600" cy="776594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04175" y="7640053"/>
                  <a:ext cx="562976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025921" y="6338725"/>
            <a:ext cx="10253661" cy="861774"/>
            <a:chOff x="644526" y="2766774"/>
            <a:chExt cx="10253661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biết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81897" y="7758731"/>
            <a:ext cx="10253661" cy="861774"/>
            <a:chOff x="644526" y="2766774"/>
            <a:chExt cx="10253661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hiểu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926470" y="4038101"/>
            <a:ext cx="56137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1" name="Group 26"/>
          <p:cNvGrpSpPr/>
          <p:nvPr/>
        </p:nvGrpSpPr>
        <p:grpSpPr>
          <a:xfrm>
            <a:off x="3582987" y="3686353"/>
            <a:ext cx="14834371" cy="907202"/>
            <a:chOff x="7459670" y="7543799"/>
            <a:chExt cx="14834371" cy="907203"/>
          </a:xfrm>
        </p:grpSpPr>
        <p:sp>
          <p:nvSpPr>
            <p:cNvPr id="60" name="TextBox 59"/>
            <p:cNvSpPr txBox="1"/>
            <p:nvPr/>
          </p:nvSpPr>
          <p:spPr>
            <a:xfrm>
              <a:off x="8976486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27"/>
            <p:cNvGrpSpPr/>
            <p:nvPr/>
          </p:nvGrpSpPr>
          <p:grpSpPr>
            <a:xfrm>
              <a:off x="7459670" y="7543799"/>
              <a:ext cx="1381119" cy="872847"/>
              <a:chOff x="7459669" y="7543800"/>
              <a:chExt cx="1381119" cy="872847"/>
            </a:xfrm>
          </p:grpSpPr>
          <p:sp>
            <p:nvSpPr>
              <p:cNvPr id="6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29"/>
              <p:cNvGrpSpPr/>
              <p:nvPr/>
            </p:nvGrpSpPr>
            <p:grpSpPr>
              <a:xfrm>
                <a:off x="7469188" y="7640053"/>
                <a:ext cx="1371600" cy="776594"/>
                <a:chOff x="7469188" y="7640053"/>
                <a:chExt cx="1371600" cy="776594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78922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894558" y="7640053"/>
                  <a:ext cx="58221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</a:t>
                  </a:r>
                  <a:endPara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194540" y="9152355"/>
            <a:ext cx="10045499" cy="948472"/>
            <a:chOff x="644526" y="2795826"/>
            <a:chExt cx="10045499" cy="948472"/>
          </a:xfrm>
        </p:grpSpPr>
        <p:sp>
          <p:nvSpPr>
            <p:cNvPr id="67" name="TextBox 66"/>
            <p:cNvSpPr txBox="1"/>
            <p:nvPr/>
          </p:nvSpPr>
          <p:spPr>
            <a:xfrm>
              <a:off x="1698425" y="2913301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thấp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59894" y="10546512"/>
            <a:ext cx="10205719" cy="861774"/>
            <a:chOff x="644526" y="2766774"/>
            <a:chExt cx="10205719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858645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" y="284398"/>
            <a:ext cx="23367997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9651" y="455302"/>
            <a:ext cx="11265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511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9469" y="3070536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642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40988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8515014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36428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18381664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104409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224948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224948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2249488" y="1100917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18" action="ppaction://hlinksldjump"/>
          </p:cNvPr>
          <p:cNvSpPr txBox="1"/>
          <p:nvPr/>
        </p:nvSpPr>
        <p:spPr>
          <a:xfrm>
            <a:off x="14341042" y="11009177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19" action="ppaction://hlinksldjump"/>
          </p:cNvPr>
          <p:cNvSpPr txBox="1"/>
          <p:nvPr/>
        </p:nvSpPr>
        <p:spPr>
          <a:xfrm>
            <a:off x="10435790" y="11009177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20" action="ppaction://hlinksldjump"/>
          </p:cNvPr>
          <p:cNvSpPr txBox="1"/>
          <p:nvPr/>
        </p:nvSpPr>
        <p:spPr>
          <a:xfrm>
            <a:off x="6364286" y="1097107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21" action="ppaction://hlinksldjump"/>
          </p:cNvPr>
          <p:cNvSpPr txBox="1"/>
          <p:nvPr/>
        </p:nvSpPr>
        <p:spPr>
          <a:xfrm>
            <a:off x="18515012" y="10971077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Forward or Next 1">
            <a:hlinkClick r:id="rId22" action="ppaction://hlinksldjump" highlightClick="1"/>
          </p:cNvPr>
          <p:cNvSpPr/>
          <p:nvPr/>
        </p:nvSpPr>
        <p:spPr>
          <a:xfrm>
            <a:off x="22858335" y="12925723"/>
            <a:ext cx="1176524" cy="790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" name="Action Button: Back or Previous 2">
            <a:hlinkClick r:id="rId23" action="ppaction://hlinksldjump" highlightClick="1"/>
          </p:cNvPr>
          <p:cNvSpPr/>
          <p:nvPr/>
        </p:nvSpPr>
        <p:spPr>
          <a:xfrm>
            <a:off x="20588324" y="12950553"/>
            <a:ext cx="1127090" cy="7902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5" name="Action Button: Home 24">
            <a:hlinkClick r:id="rId23" action="ppaction://hlinksldjump" highlightClick="1"/>
          </p:cNvPr>
          <p:cNvSpPr/>
          <p:nvPr/>
        </p:nvSpPr>
        <p:spPr>
          <a:xfrm>
            <a:off x="21848762" y="12925723"/>
            <a:ext cx="818862" cy="7902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8" name="Rectangle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23226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2" y="238104"/>
            <a:ext cx="2381589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4"/>
                <a:ext cx="2097638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126" y="3508781"/>
            <a:ext cx="9580689" cy="1234536"/>
            <a:chOff x="1458731" y="6301627"/>
            <a:chExt cx="13797182" cy="123453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54710" y="6301627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2" y="3597743"/>
            <a:ext cx="9564766" cy="1234536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chemeClr val="bg2"/>
                  </a:solidFill>
                </a:rPr>
                <a:t>	</a:t>
              </a:r>
              <a:endParaRPr lang="en-US" sz="6000" b="1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7" y="4935146"/>
            <a:ext cx="9617277" cy="1234536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1800"/>
                </a:spcBef>
              </a:pPr>
              <a:r>
                <a:rPr lang="vi-VN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3"/>
            <a:ext cx="9589726" cy="1234536"/>
            <a:chOff x="1458731" y="6294885"/>
            <a:chExt cx="13743371" cy="1234536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00899" y="6294885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6000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21151" y="807769"/>
                <a:ext cx="1899567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Khi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một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tăng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lần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nhưng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mỗi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đáy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giảm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lần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̀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nó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51" y="807769"/>
                <a:ext cx="18995671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733" t="-9756" r="-1701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199434" y="3741060"/>
            <a:ext cx="4621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chemeClr val="bg2"/>
                </a:solidFill>
                <a:latin typeface="Cambria Math"/>
              </a:rPr>
              <a:t>không</a:t>
            </a:r>
            <a:r>
              <a:rPr lang="en-US" sz="5400" b="1" i="1" dirty="0">
                <a:solidFill>
                  <a:schemeClr val="bg2"/>
                </a:solidFill>
                <a:latin typeface="Cambria Math"/>
              </a:rPr>
              <a:t> </a:t>
            </a:r>
            <a:r>
              <a:rPr lang="en-US" sz="5400" b="1" i="1" dirty="0" err="1">
                <a:solidFill>
                  <a:schemeClr val="bg2"/>
                </a:solidFill>
                <a:latin typeface="Cambria Math"/>
              </a:rPr>
              <a:t>thay</a:t>
            </a:r>
            <a:r>
              <a:rPr lang="en-US" sz="5400" b="1" i="1" dirty="0">
                <a:solidFill>
                  <a:schemeClr val="bg2"/>
                </a:solidFill>
                <a:latin typeface="Cambria Math"/>
              </a:rPr>
              <a:t> </a:t>
            </a:r>
            <a:r>
              <a:rPr lang="en-US" sz="5400" b="1" i="1" dirty="0" err="1">
                <a:solidFill>
                  <a:schemeClr val="bg2"/>
                </a:solidFill>
                <a:latin typeface="Cambria Math"/>
              </a:rPr>
              <a:t>đổi</a:t>
            </a:r>
            <a:r>
              <a:rPr lang="en-US" sz="5400" b="1" i="1" dirty="0">
                <a:solidFill>
                  <a:schemeClr val="bg2"/>
                </a:solidFill>
                <a:latin typeface="Cambria Math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336587" y="3830290"/>
                <a:ext cx="428675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tăng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/>
                  </a:rPr>
                  <a:t>lên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/>
                  </a:rPr>
                  <a:t>lần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587" y="3830290"/>
                <a:ext cx="428675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7681" t="-18421" r="-7112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39707" y="5117618"/>
                <a:ext cx="552587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tăng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/>
                  </a:rPr>
                  <a:t>lên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/>
                      </a:rPr>
                      <m:t>𝒏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/>
                  </a:rPr>
                  <a:t>lần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07" y="5117618"/>
                <a:ext cx="5525872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850" t="-18543" r="-5408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99104" y="5167693"/>
                <a:ext cx="410240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giảm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/>
                  </a:rPr>
                  <a:t>đi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/>
                  </a:rPr>
                  <a:t>lần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104" y="5167693"/>
                <a:ext cx="4102405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7875" t="-18543" r="-7578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2167430" y="521880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35855" y="7926250"/>
            <a:ext cx="23815891" cy="2688296"/>
            <a:chOff x="534987" y="1647866"/>
            <a:chExt cx="23340848" cy="2254377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5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Pentagon 54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0" name="Freeform 5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57" name="Chevron 5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95739" y="11506190"/>
            <a:ext cx="23679365" cy="1828810"/>
            <a:chOff x="247181" y="1501340"/>
            <a:chExt cx="11838141" cy="914405"/>
          </a:xfrm>
        </p:grpSpPr>
        <p:grpSp>
          <p:nvGrpSpPr>
            <p:cNvPr id="73" name="Group 72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761014" y="120301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27697" y="8261824"/>
                <a:ext cx="2003059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97" y="8261824"/>
                <a:ext cx="20030595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1644" t="-9722" r="-1644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6741" y="11369075"/>
                <a:ext cx="3314754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41" y="11369075"/>
                <a:ext cx="3314754" cy="18350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41364" y="11455302"/>
                <a:ext cx="2446375" cy="1775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64" y="11455302"/>
                <a:ext cx="2446375" cy="1775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069279" y="11336067"/>
                <a:ext cx="3314754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79" y="11336067"/>
                <a:ext cx="3314754" cy="18377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207081" y="11459167"/>
                <a:ext cx="3314754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7081" y="11459167"/>
                <a:ext cx="3314754" cy="18377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85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1241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8203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36021" y="487244"/>
                <a:ext cx="198825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hợp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𝟒𝟓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theo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21" y="487244"/>
                <a:ext cx="1988253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56" t="-9722" r="-1656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1535" y="3048533"/>
                <a:ext cx="2376997" cy="1848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35" y="3048533"/>
                <a:ext cx="2376997" cy="18489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66092" y="2962393"/>
                <a:ext cx="1963423" cy="1848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092" y="2962393"/>
                <a:ext cx="1963423" cy="18489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482921" y="3181169"/>
                <a:ext cx="1095043" cy="1781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921" y="3181169"/>
                <a:ext cx="1095043" cy="1781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289453" y="3230222"/>
                <a:ext cx="1834477" cy="1435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453" y="3230222"/>
                <a:ext cx="1834477" cy="14353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24095" y="6875392"/>
                <a:ext cx="19160495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giữa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𝟒𝟓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95" y="6875392"/>
                <a:ext cx="19160495" cy="2003625"/>
              </a:xfrm>
              <a:prstGeom prst="rect">
                <a:avLst/>
              </a:prstGeom>
              <a:blipFill rotWithShape="0">
                <a:blip r:embed="rId8"/>
                <a:stretch>
                  <a:fillRect l="-1686" t="-6383" r="-1718" b="-1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008326" y="113443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69675" y="10748448"/>
                <a:ext cx="189539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75" y="10748448"/>
                <a:ext cx="1895391" cy="18350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92710" y="10814107"/>
                <a:ext cx="1057469" cy="175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10" y="10814107"/>
                <a:ext cx="1057469" cy="17543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334874" y="10748448"/>
                <a:ext cx="1099981" cy="175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874" y="10748448"/>
                <a:ext cx="1099981" cy="17543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099247" y="10590184"/>
                <a:ext cx="189539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247" y="10590184"/>
                <a:ext cx="1895391" cy="18350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7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1241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42486" y="10555087"/>
            <a:ext cx="23679365" cy="2004812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22508" y="491825"/>
                <a:ext cx="19678946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a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tạo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𝝋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08" y="491825"/>
                <a:ext cx="19678946" cy="2003625"/>
              </a:xfrm>
              <a:prstGeom prst="rect">
                <a:avLst/>
              </a:prstGeom>
              <a:blipFill rotWithShape="0">
                <a:blip r:embed="rId3"/>
                <a:stretch>
                  <a:fillRect l="-1673" t="-6402" r="-1642"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71817" y="3053265"/>
                <a:ext cx="3017044" cy="1775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17" y="3053265"/>
                <a:ext cx="3017044" cy="1775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53574" y="3155318"/>
                <a:ext cx="3017044" cy="1781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574" y="3155318"/>
                <a:ext cx="3017044" cy="1781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313728" y="3206072"/>
                <a:ext cx="2888804" cy="1775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3728" y="3206072"/>
                <a:ext cx="2888804" cy="1775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01338" y="6907633"/>
                <a:ext cx="20847374" cy="209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đá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à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38" y="6907633"/>
                <a:ext cx="20847374" cy="20987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/>
          <p:cNvSpPr/>
          <p:nvPr/>
        </p:nvSpPr>
        <p:spPr>
          <a:xfrm>
            <a:off x="6099878" y="1112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25785" y="10737530"/>
                <a:ext cx="4476867" cy="1775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785" y="10737530"/>
                <a:ext cx="4476867" cy="1775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23992" y="10784285"/>
                <a:ext cx="4542718" cy="1775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92" y="10784285"/>
                <a:ext cx="4542718" cy="1775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063216" y="10689648"/>
                <a:ext cx="4476867" cy="1781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216" y="10689648"/>
                <a:ext cx="4476867" cy="17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884390" y="10996863"/>
                <a:ext cx="4361450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90" y="10996863"/>
                <a:ext cx="4361450" cy="11390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318773" y="3124200"/>
                <a:ext cx="2502544" cy="17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</m:func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773" y="3124200"/>
                <a:ext cx="2502544" cy="1781000"/>
              </a:xfrm>
              <a:prstGeom prst="rect">
                <a:avLst/>
              </a:prstGeom>
              <a:blipFill rotWithShape="0">
                <a:blip r:embed="rId12"/>
                <a:stretch>
                  <a:fillRect r="-4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2" y="238104"/>
            <a:ext cx="2381589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4"/>
                <a:ext cx="2097638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40016" y="3073287"/>
            <a:ext cx="9580689" cy="2077235"/>
            <a:chOff x="1458731" y="6301627"/>
            <a:chExt cx="13797182" cy="123453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54710" y="6301627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2" y="3128488"/>
            <a:ext cx="9564766" cy="1703791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	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22238" y="5504587"/>
            <a:ext cx="9617277" cy="1620209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vi-VN" sz="6000" dirty="0">
                  <a:latin typeface="+mj-lt"/>
                </a:rPr>
                <a:t>	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2"/>
            <a:ext cx="9589726" cy="2069968"/>
            <a:chOff x="1458731" y="6294885"/>
            <a:chExt cx="13743371" cy="1234536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00899" y="6294885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6000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2167430" y="57055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35855" y="7926250"/>
            <a:ext cx="23815891" cy="2688296"/>
            <a:chOff x="534987" y="1647866"/>
            <a:chExt cx="23340848" cy="2254377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5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Pentagon 54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0" name="Freeform 5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57" name="Chevron 5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77622" y="11506190"/>
            <a:ext cx="23679365" cy="1828810"/>
            <a:chOff x="247181" y="1501340"/>
            <a:chExt cx="11838141" cy="914405"/>
          </a:xfrm>
        </p:grpSpPr>
        <p:grpSp>
          <p:nvGrpSpPr>
            <p:cNvPr id="73" name="Group 72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761014" y="1180509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24095" y="778076"/>
                <a:ext cx="1931850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Một hình chóp tam giác đều có cạnh bên bằng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và cạnh bên tạo với mặt phẳng đáy một góc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𝜶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Thể tích của hình chóp đó là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95" y="778076"/>
                <a:ext cx="19318505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72" t="-9756" r="-2588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8030" y="3377264"/>
                <a:ext cx="5608651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030" y="3377264"/>
                <a:ext cx="5608651" cy="1835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589399" y="3200400"/>
                <a:ext cx="5485541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399" y="3200400"/>
                <a:ext cx="5485541" cy="1648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07446" y="5514657"/>
                <a:ext cx="5485541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46" y="5514657"/>
                <a:ext cx="5485541" cy="164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589399" y="4965445"/>
                <a:ext cx="5940344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399" y="4965445"/>
                <a:ext cx="5940344" cy="18350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96174" y="8302055"/>
                <a:ext cx="18979123" cy="1835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74" y="8302055"/>
                <a:ext cx="18979123" cy="1835182"/>
              </a:xfrm>
              <a:prstGeom prst="rect">
                <a:avLst/>
              </a:prstGeom>
              <a:blipFill rotWithShape="0">
                <a:blip r:embed="rId8"/>
                <a:stretch>
                  <a:fillRect l="-1735" t="-9302" r="-1703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79894" y="11391809"/>
                <a:ext cx="1963423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94" y="11391809"/>
                <a:ext cx="1963423" cy="18404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54835" y="11296867"/>
                <a:ext cx="2376997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835" y="11296867"/>
                <a:ext cx="2376997" cy="18431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70278" y="11452919"/>
                <a:ext cx="1963423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278" y="11452919"/>
                <a:ext cx="1963423" cy="184044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47135" y="11323123"/>
                <a:ext cx="1963423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135" y="11323123"/>
                <a:ext cx="1963423" cy="184044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8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0950" y="201671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98029" y="3124072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34499" y="7776487"/>
            <a:ext cx="23815891" cy="2688296"/>
            <a:chOff x="534987" y="1647866"/>
            <a:chExt cx="23340848" cy="2254377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-48457" y="11086477"/>
            <a:ext cx="23679365" cy="2233010"/>
            <a:chOff x="247181" y="2080087"/>
            <a:chExt cx="11838141" cy="11165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2080090"/>
              <a:ext cx="3090381" cy="1116502"/>
              <a:chOff x="5537206" y="1557992"/>
              <a:chExt cx="3079904" cy="103794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650392" y="11631206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244212" y="36481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20892" y="600179"/>
                <a:ext cx="18935998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tất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nhau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92" y="600179"/>
                <a:ext cx="18935998" cy="1832489"/>
              </a:xfrm>
              <a:prstGeom prst="rect">
                <a:avLst/>
              </a:prstGeom>
              <a:blipFill rotWithShape="0">
                <a:blip r:embed="rId3"/>
                <a:stretch>
                  <a:fillRect l="-1739" t="-9302" r="-1706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77987" y="2970455"/>
                <a:ext cx="3314754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2970455"/>
                <a:ext cx="3314754" cy="18431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98459" y="3627087"/>
                <a:ext cx="3728328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59" y="3627087"/>
                <a:ext cx="3728328" cy="10211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287973" y="3072327"/>
                <a:ext cx="3728328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973" y="3072327"/>
                <a:ext cx="3728328" cy="18431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084600" y="3124072"/>
                <a:ext cx="3314754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600" y="3124072"/>
                <a:ext cx="3314754" cy="18431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26831" y="7847501"/>
                <a:ext cx="19653894" cy="2663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𝟏𝟔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31" y="7847501"/>
                <a:ext cx="19653894" cy="2663486"/>
              </a:xfrm>
              <a:prstGeom prst="rect">
                <a:avLst/>
              </a:prstGeom>
              <a:blipFill rotWithShape="0">
                <a:blip r:embed="rId8"/>
                <a:stretch>
                  <a:fillRect l="-1644" t="-6407" r="-1675" b="-1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68387" y="11125200"/>
                <a:ext cx="4693336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11125200"/>
                <a:ext cx="4693336" cy="1843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781876" y="11125200"/>
                <a:ext cx="5106911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76" y="11125200"/>
                <a:ext cx="5106911" cy="18404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2574587" y="11187067"/>
                <a:ext cx="5106911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11187067"/>
                <a:ext cx="5106911" cy="18431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8441987" y="11201400"/>
                <a:ext cx="5106911" cy="184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987" y="11201400"/>
                <a:ext cx="5106911" cy="18488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3" grpId="0" animBg="1"/>
      <p:bldP spid="94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2765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0592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8203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73509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9" name="Oval 88"/>
          <p:cNvSpPr/>
          <p:nvPr/>
        </p:nvSpPr>
        <p:spPr>
          <a:xfrm>
            <a:off x="6309823" y="38005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294152" y="11134917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44029" y="249279"/>
                <a:ext cx="20229763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g</a:t>
                </a:r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óc giữa mặt bên và mặt đáy bằng 600. Tính theo a thể tích khối chóp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29" y="249279"/>
                <a:ext cx="20229763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627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8839" y="3207763"/>
                <a:ext cx="2376997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39" y="3207763"/>
                <a:ext cx="2376997" cy="18404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54103" y="3189548"/>
                <a:ext cx="2376997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103" y="3189548"/>
                <a:ext cx="2376997" cy="18404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312878" y="3285821"/>
                <a:ext cx="2376997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878" y="3285821"/>
                <a:ext cx="2376997" cy="1840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396278" y="3106972"/>
                <a:ext cx="1963423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278" y="3106972"/>
                <a:ext cx="1963423" cy="1840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76557" y="6626870"/>
                <a:ext cx="19540612" cy="2604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Góc giữa cạnh bên và mặt đáy bằng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nl-NL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thể tích khối chóp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57" y="6626870"/>
                <a:ext cx="19540612" cy="2604046"/>
              </a:xfrm>
              <a:prstGeom prst="rect">
                <a:avLst/>
              </a:prstGeom>
              <a:blipFill rotWithShape="0">
                <a:blip r:embed="rId8"/>
                <a:stretch>
                  <a:fillRect l="-1653" t="-6557" r="-1653" b="-1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0957" y="10748448"/>
                <a:ext cx="1963423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57" y="10748448"/>
                <a:ext cx="1963423" cy="18350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48146" y="10698193"/>
                <a:ext cx="2376997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46" y="10698193"/>
                <a:ext cx="2376997" cy="18350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185974" y="10748448"/>
                <a:ext cx="2376997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974" y="10748448"/>
                <a:ext cx="2376997" cy="18350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084600" y="11080044"/>
                <a:ext cx="2376997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400" b="1" i="1">
                          <a:solidFill>
                            <a:schemeClr val="bg2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600" y="11080044"/>
                <a:ext cx="2376997" cy="10211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9" grpId="0" animBg="1"/>
      <p:bldP spid="94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0950" y="201671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479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34499" y="7776487"/>
            <a:ext cx="23815891" cy="2688296"/>
            <a:chOff x="534987" y="1647866"/>
            <a:chExt cx="23340848" cy="2254377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-48457" y="11086477"/>
            <a:ext cx="23679365" cy="2233010"/>
            <a:chOff x="247181" y="2080087"/>
            <a:chExt cx="11838141" cy="11165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2080090"/>
              <a:ext cx="3090381" cy="1116502"/>
              <a:chOff x="5537206" y="1557992"/>
              <a:chExt cx="3079904" cy="103794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168012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89" name="Oval 88"/>
          <p:cNvSpPr/>
          <p:nvPr/>
        </p:nvSpPr>
        <p:spPr>
          <a:xfrm>
            <a:off x="5784142" y="11631205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4565" y="673025"/>
                <a:ext cx="1914599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gấp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lần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65" y="673025"/>
                <a:ext cx="19145991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719" t="-9722" r="-1687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16724" y="3066728"/>
                <a:ext cx="1643014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24" y="3066728"/>
                <a:ext cx="1643014" cy="1514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77631" y="3043474"/>
                <a:ext cx="1643014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31" y="3043474"/>
                <a:ext cx="1643014" cy="15188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18773" y="3159854"/>
                <a:ext cx="198124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𝟏𝟒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773" y="3159854"/>
                <a:ext cx="1981248" cy="15144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268773" y="3318047"/>
                <a:ext cx="19812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𝟏𝟒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773" y="3318047"/>
                <a:ext cx="1981248" cy="15188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62632" y="8690140"/>
                <a:ext cx="193956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Tính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tất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32" y="8690140"/>
                <a:ext cx="19395693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1666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76630" y="11444628"/>
                <a:ext cx="19812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30" y="11444628"/>
                <a:ext cx="1981248" cy="15166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176595" y="11409894"/>
                <a:ext cx="1643014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95" y="11409894"/>
                <a:ext cx="1643014" cy="15188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891891" y="11409894"/>
                <a:ext cx="1643014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891" y="11409894"/>
                <a:ext cx="1643014" cy="15122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699891" y="11247971"/>
                <a:ext cx="1643014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891" y="11247971"/>
                <a:ext cx="1643014" cy="151227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1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4" grpId="0" animBg="1"/>
      <p:bldP spid="89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16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64715" y="10583978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959212" y="111157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90095" y="405061"/>
                <a:ext cx="20041820" cy="2025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2a, góc giữa cạnh bên và mặt phẳng đáy bằng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nl-NL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e>
                      <m:sup>
                        <m:r>
                          <a:rPr lang="nl-NL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Thể tích của khối chóp đó là: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95" y="405061"/>
                <a:ext cx="20041820" cy="2025170"/>
              </a:xfrm>
              <a:prstGeom prst="rect">
                <a:avLst/>
              </a:prstGeom>
              <a:blipFill rotWithShape="0">
                <a:blip r:embed="rId3"/>
                <a:stretch>
                  <a:fillRect l="-1643" t="-6306" r="-1643" b="-1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3529" y="2990443"/>
                <a:ext cx="19812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29" y="2990443"/>
                <a:ext cx="1981248" cy="1518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56877" y="3104792"/>
                <a:ext cx="19812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77" y="3104792"/>
                <a:ext cx="1981248" cy="15188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420779" y="3233387"/>
                <a:ext cx="1643014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779" y="3233387"/>
                <a:ext cx="1643014" cy="15166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242775" y="3189357"/>
                <a:ext cx="1643014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775" y="3189357"/>
                <a:ext cx="1643014" cy="15166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54472" y="6249964"/>
                <a:ext cx="19077328" cy="309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>
                  <a:spcAft>
                    <a:spcPts val="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tư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́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giác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có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Gọi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là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điểm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Nếu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𝑺𝑩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̀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khoảng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tư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đến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phẳng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𝑴𝑨𝑪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bằng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72" y="6249964"/>
                <a:ext cx="19077328" cy="3093154"/>
              </a:xfrm>
              <a:prstGeom prst="rect">
                <a:avLst/>
              </a:prstGeom>
              <a:blipFill rotWithShape="0">
                <a:blip r:embed="rId8"/>
                <a:stretch>
                  <a:fillRect l="-1693" r="-1693" b="-10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3196" y="10824591"/>
                <a:ext cx="66396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96" y="10824591"/>
                <a:ext cx="663963" cy="13599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472288" y="10670753"/>
                <a:ext cx="1034514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88" y="10670753"/>
                <a:ext cx="1034514" cy="14909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103837" y="10650673"/>
                <a:ext cx="1034514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837" y="10650673"/>
                <a:ext cx="1034514" cy="14909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121671" y="10633517"/>
                <a:ext cx="66396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671" y="10633517"/>
                <a:ext cx="663963" cy="13599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17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45969" y="3001643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54092" y="6553200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80267" y="1063021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859861" y="1113656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93" name="Oval 92"/>
          <p:cNvSpPr/>
          <p:nvPr/>
        </p:nvSpPr>
        <p:spPr>
          <a:xfrm>
            <a:off x="6309823" y="3506042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38301" y="110394"/>
                <a:ext cx="20021331" cy="2604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một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giác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có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góc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tạo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bởi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đáy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bằng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diện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xung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quanh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bằng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diện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đáy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01" y="110394"/>
                <a:ext cx="20021331" cy="2604046"/>
              </a:xfrm>
              <a:prstGeom prst="rect">
                <a:avLst/>
              </a:prstGeom>
              <a:blipFill rotWithShape="0">
                <a:blip r:embed="rId3"/>
                <a:stretch>
                  <a:fillRect l="-1613" t="-6557" r="-1613" b="-1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21049" y="3649718"/>
                <a:ext cx="19812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49" y="3649718"/>
                <a:ext cx="1981248" cy="8490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27044" y="3576057"/>
                <a:ext cx="128528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44" y="3576057"/>
                <a:ext cx="1285288" cy="7847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67214" y="3649718"/>
                <a:ext cx="128528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214" y="3649718"/>
                <a:ext cx="1285288" cy="7847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258538" y="3536344"/>
                <a:ext cx="19812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8538" y="3536344"/>
                <a:ext cx="1981248" cy="8490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74814" y="6893433"/>
                <a:ext cx="19409130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Một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chóp tứ giác đều có đáy là hình vuông cạnh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các mặt bên tạo với đáy một góc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𝜶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Thể tích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chóp đó là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14" y="6893433"/>
                <a:ext cx="19409130" cy="2003625"/>
              </a:xfrm>
              <a:prstGeom prst="rect">
                <a:avLst/>
              </a:prstGeom>
              <a:blipFill rotWithShape="0">
                <a:blip r:embed="rId8"/>
                <a:stretch>
                  <a:fillRect l="-1665" t="-6402" r="-1696"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73149" y="10579313"/>
                <a:ext cx="235987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49" y="10579313"/>
                <a:ext cx="2359877" cy="14639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87037" y="10736375"/>
                <a:ext cx="2454454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37" y="10736375"/>
                <a:ext cx="2454454" cy="14639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228569" y="10958809"/>
                <a:ext cx="2202847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569" y="10958809"/>
                <a:ext cx="2202847" cy="11716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230584" y="10641077"/>
                <a:ext cx="245445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584" y="10641077"/>
                <a:ext cx="2454454" cy="14683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3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9" grpId="0" animBg="1"/>
      <p:bldP spid="9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3213" y="1888107"/>
            <a:ext cx="19659599" cy="1569660"/>
            <a:chOff x="-288924" y="1892299"/>
            <a:chExt cx="19659599" cy="156965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06256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LÝ THUYẾT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864065"/>
            <a:ext cx="10253661" cy="1015663"/>
            <a:chOff x="644526" y="2766774"/>
            <a:chExt cx="10253661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60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endParaRPr lang="en-US" sz="60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45606" y="3779862"/>
            <a:ext cx="22325581" cy="2352238"/>
            <a:chOff x="1076414" y="4403394"/>
            <a:chExt cx="22325581" cy="34996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2"/>
              <a:ext cx="21868726" cy="3231936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076414" y="4403394"/>
              <a:ext cx="702538" cy="704911"/>
              <a:chOff x="-145995" y="8633545"/>
              <a:chExt cx="787401" cy="790061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5"/>
                <a:ext cx="787400" cy="721801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" y="284398"/>
            <a:ext cx="23367997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5436" y="307773"/>
            <a:ext cx="2375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674810" y="8255031"/>
            <a:ext cx="21817977" cy="5319680"/>
            <a:chOff x="1293810" y="5956240"/>
            <a:chExt cx="21817977" cy="9771467"/>
          </a:xfrm>
        </p:grpSpPr>
        <p:sp>
          <p:nvSpPr>
            <p:cNvPr id="53" name="Rounded Rectangle 52"/>
            <p:cNvSpPr/>
            <p:nvPr/>
          </p:nvSpPr>
          <p:spPr>
            <a:xfrm>
              <a:off x="1293810" y="7691166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1469116" y="59562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</p:grpSp>
      <p:grpSp>
        <p:nvGrpSpPr>
          <p:cNvPr id="59" name="Group 54"/>
          <p:cNvGrpSpPr/>
          <p:nvPr/>
        </p:nvGrpSpPr>
        <p:grpSpPr>
          <a:xfrm>
            <a:off x="-3122614" y="4260776"/>
            <a:ext cx="26630313" cy="3721174"/>
            <a:chOff x="1327665" y="3466684"/>
            <a:chExt cx="26576260" cy="3785622"/>
          </a:xfrm>
        </p:grpSpPr>
        <p:sp>
          <p:nvSpPr>
            <p:cNvPr id="60" name="Rounded Rectangle 59"/>
            <p:cNvSpPr/>
            <p:nvPr/>
          </p:nvSpPr>
          <p:spPr>
            <a:xfrm>
              <a:off x="6062098" y="5489360"/>
              <a:ext cx="21841827" cy="17629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64" name="Group 70"/>
            <p:cNvGrpSpPr/>
            <p:nvPr/>
          </p:nvGrpSpPr>
          <p:grpSpPr>
            <a:xfrm>
              <a:off x="1327665" y="3466684"/>
              <a:ext cx="822947" cy="818118"/>
              <a:chOff x="1371545" y="3466684"/>
              <a:chExt cx="822947" cy="818118"/>
            </a:xfrm>
          </p:grpSpPr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8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590699" y="4007659"/>
            <a:ext cx="2187148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76200" defTabSz="914400">
              <a:lnSpc>
                <a:spcPct val="115000"/>
              </a:lnSpc>
              <a:defRPr/>
            </a:pP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đáy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chiếu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trùng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đáy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7301" y="6382035"/>
                <a:ext cx="23691999" cy="13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27051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 smtClean="0">
                    <a:solidFill>
                      <a:srgbClr val="0000CC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𝑩𝒉</m:t>
                    </m:r>
                    <m:r>
                      <a:rPr lang="en-US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h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01" y="6382035"/>
                <a:ext cx="23691999" cy="1319272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/>
          <p:cNvGrpSpPr/>
          <p:nvPr/>
        </p:nvGrpSpPr>
        <p:grpSpPr>
          <a:xfrm>
            <a:off x="992187" y="8099645"/>
            <a:ext cx="10253661" cy="1015663"/>
            <a:chOff x="644526" y="2766774"/>
            <a:chExt cx="10253661" cy="1015663"/>
          </a:xfrm>
        </p:grpSpPr>
        <p:sp>
          <p:nvSpPr>
            <p:cNvPr id="91" name="TextBox 90"/>
            <p:cNvSpPr txBox="1"/>
            <p:nvPr/>
          </p:nvSpPr>
          <p:spPr>
            <a:xfrm>
              <a:off x="1906587" y="2766774"/>
              <a:ext cx="899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60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endParaRPr lang="en-US" sz="60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83587" y="9412655"/>
            <a:ext cx="2157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r>
              <a:rPr lang="nl-NL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Khối chóp đều có các cạnh bên bằng nhau, các mặt bên bằng nhau và là những tam giác cân hoặc tam giác đều.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40194" y="10996642"/>
                <a:ext cx="21721989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Khối chóp có đáy là tam giác đều cạnh bằng a: </a:t>
                </a:r>
                <a14:m>
                  <m:oMath xmlns:m="http://schemas.openxmlformats.org/officeDocument/2006/math">
                    <m:r>
                      <a:rPr lang="nl-NL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nl-NL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4800" b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sz="4800" b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nl-NL" sz="4800" b="1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e>
                    </m:func>
                    <m:sSup>
                      <m:sSupPr>
                        <m:ctrlP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94" y="10996642"/>
                <a:ext cx="21721989" cy="1155766"/>
              </a:xfrm>
              <a:prstGeom prst="rect">
                <a:avLst/>
              </a:prstGeom>
              <a:blipFill rotWithShape="0">
                <a:blip r:embed="rId4"/>
                <a:stretch>
                  <a:fillRect l="-1263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05085" y="12399020"/>
                <a:ext cx="21766101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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a: 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800" b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nl-NL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085" y="12399020"/>
                <a:ext cx="21766101" cy="847733"/>
              </a:xfrm>
              <a:prstGeom prst="rect">
                <a:avLst/>
              </a:prstGeom>
              <a:blipFill rotWithShape="0">
                <a:blip r:embed="rId5"/>
                <a:stretch>
                  <a:fillRect l="-1289" t="-14388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511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0950" y="201671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19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34499" y="7776487"/>
            <a:ext cx="23815891" cy="2688296"/>
            <a:chOff x="534987" y="1647866"/>
            <a:chExt cx="23340848" cy="2254377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-48457" y="11086477"/>
            <a:ext cx="23679365" cy="2233010"/>
            <a:chOff x="247181" y="2080087"/>
            <a:chExt cx="11838141" cy="11165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2080090"/>
              <a:ext cx="3090381" cy="1116502"/>
              <a:chOff x="5537206" y="1557992"/>
              <a:chExt cx="3079904" cy="103794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650392" y="11631206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168012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11076" y="83182"/>
                <a:ext cx="20039313" cy="295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giữa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𝝋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076" y="83182"/>
                <a:ext cx="20039313" cy="2959272"/>
              </a:xfrm>
              <a:prstGeom prst="rect">
                <a:avLst/>
              </a:prstGeom>
              <a:blipFill rotWithShape="0">
                <a:blip r:embed="rId3"/>
                <a:stretch>
                  <a:fillRect l="-1643" t="-4330" r="-1612" b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7371" y="3095847"/>
                <a:ext cx="321132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71" y="3095847"/>
                <a:ext cx="3211328" cy="1514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06456" y="3212175"/>
                <a:ext cx="250254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56" y="3212175"/>
                <a:ext cx="2502544" cy="14683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43560" y="3157642"/>
                <a:ext cx="321132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3157642"/>
                <a:ext cx="3211328" cy="1518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069172" y="3300121"/>
                <a:ext cx="3105529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9172" y="3300121"/>
                <a:ext cx="3105529" cy="15188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76367" y="7881785"/>
                <a:ext cx="19867685" cy="2663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635000" algn="just"/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đều </a:t>
                </a:r>
                <a14:m>
                  <m:oMath xmlns:m="http://schemas.openxmlformats.org/officeDocument/2006/math"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khoảng cách giữa hai đường thẳng </a:t>
                </a:r>
                <a14:m>
                  <m:oMath xmlns:m="http://schemas.openxmlformats.org/officeDocument/2006/math"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𝑺𝑨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𝑪𝑫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pt-B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Thể tích khối chóp đều </a:t>
                </a:r>
                <a14:m>
                  <m:oMath xmlns:m="http://schemas.openxmlformats.org/officeDocument/2006/math"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pt-B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bằng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67" y="7881785"/>
                <a:ext cx="19867685" cy="2663486"/>
              </a:xfrm>
              <a:prstGeom prst="rect">
                <a:avLst/>
              </a:prstGeom>
              <a:blipFill rotWithShape="0">
                <a:blip r:embed="rId8"/>
                <a:stretch>
                  <a:fillRect l="-1626" t="-6407" r="-1626" b="-1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74907" y="11731458"/>
                <a:ext cx="1966885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07" y="11731458"/>
                <a:ext cx="1966885" cy="8490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022327" y="11749746"/>
                <a:ext cx="163249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27" y="11749746"/>
                <a:ext cx="1632498" cy="8490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059916" y="11444628"/>
                <a:ext cx="19812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916" y="11444628"/>
                <a:ext cx="1981248" cy="15166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708859" y="11308211"/>
                <a:ext cx="1643014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pt-B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8859" y="11308211"/>
                <a:ext cx="1643014" cy="15166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3" grpId="0" animBg="1"/>
      <p:bldP spid="94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60" y="2278868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64290" y="83820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4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40990" y="83820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4327190" y="83820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8515014" y="83820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364290" y="64025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10440988" y="640252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4327190" y="64654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18381666" y="646545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18353092" y="44692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14327190" y="44692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10440990" y="44692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6307140" y="44080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2249490" y="84201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2249490" y="64406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2192340" y="44461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20413948" y="12395196"/>
            <a:ext cx="1209022" cy="1057092"/>
          </a:xfrm>
          <a:prstGeom prst="actionButtonBackPreviou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1" name="Action Button: Forward or Next 20">
            <a:hlinkClick r:id="rId18" action="ppaction://hlinksldjump" highlightClick="1"/>
          </p:cNvPr>
          <p:cNvSpPr/>
          <p:nvPr/>
        </p:nvSpPr>
        <p:spPr>
          <a:xfrm>
            <a:off x="22888741" y="12395196"/>
            <a:ext cx="1310388" cy="1057092"/>
          </a:xfrm>
          <a:prstGeom prst="actionButtonForwardNex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" name="Action Button: Home 1">
            <a:hlinkClick r:id="rId17" action="ppaction://hlinksldjump" highlightClick="1"/>
          </p:cNvPr>
          <p:cNvSpPr/>
          <p:nvPr/>
        </p:nvSpPr>
        <p:spPr>
          <a:xfrm>
            <a:off x="21756404" y="12395196"/>
            <a:ext cx="1039978" cy="10570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4" name="Rectangl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18742" y="5541237"/>
            <a:ext cx="23579746" cy="8412854"/>
            <a:chOff x="203200" y="3636275"/>
            <a:chExt cx="11933276" cy="3609528"/>
          </a:xfrm>
        </p:grpSpPr>
        <p:sp>
          <p:nvSpPr>
            <p:cNvPr id="5" name="Rounded Rectangle 4"/>
            <p:cNvSpPr/>
            <p:nvPr/>
          </p:nvSpPr>
          <p:spPr>
            <a:xfrm>
              <a:off x="301576" y="3814236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413" y="2961724"/>
            <a:ext cx="23679383" cy="2233012"/>
            <a:chOff x="247174" y="2080087"/>
            <a:chExt cx="11838150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74" y="2080087"/>
              <a:ext cx="3090390" cy="1116500"/>
              <a:chOff x="5537202" y="1557993"/>
              <a:chExt cx="3079915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4" y="1557993"/>
                <a:ext cx="278936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2" y="1811194"/>
                <a:ext cx="5442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89"/>
              <a:ext cx="3090383" cy="1116500"/>
              <a:chOff x="5537206" y="1557991"/>
              <a:chExt cx="3079906" cy="103794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557991"/>
                <a:ext cx="2789361" cy="103794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19" y="2080087"/>
              <a:ext cx="3090385" cy="1116500"/>
              <a:chOff x="5537204" y="1557991"/>
              <a:chExt cx="3079908" cy="103794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557991"/>
                <a:ext cx="2789361" cy="103794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4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0" y="2080090"/>
              <a:ext cx="3090384" cy="1116503"/>
              <a:chOff x="5537205" y="1557993"/>
              <a:chExt cx="3079907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1" y="1557993"/>
                <a:ext cx="278936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5" y="18111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71078" y="3512691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97" name="Action Button: Forward or Next 96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79158" y="743708"/>
            <a:ext cx="174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00" algn="just">
              <a:spcAft>
                <a:spcPts val="0"/>
              </a:spcAft>
            </a:pP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diện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67138" y="3318785"/>
                <a:ext cx="135992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38" y="3318785"/>
                <a:ext cx="1359923" cy="1518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42180" y="3414553"/>
                <a:ext cx="98937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80" y="3414553"/>
                <a:ext cx="989373" cy="13644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455461" y="3285142"/>
                <a:ext cx="135992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461" y="3285142"/>
                <a:ext cx="1359923" cy="1518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080535" y="3318785"/>
                <a:ext cx="1698157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𝟏𝟔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0535" y="3318785"/>
                <a:ext cx="1698157" cy="15188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59">
            <a:extLst>
              <a:ext uri="{FF2B5EF4-FFF2-40B4-BE49-F238E27FC236}">
                <a16:creationId xmlns:a16="http://schemas.microsoft.com/office/drawing/2014/main" xmlns="" id="{88B625E9-216F-4ECF-8C86-4C0EAEED8E2F}"/>
              </a:ext>
            </a:extLst>
          </p:cNvPr>
          <p:cNvGrpSpPr>
            <a:grpSpLocks/>
          </p:cNvGrpSpPr>
          <p:nvPr/>
        </p:nvGrpSpPr>
        <p:grpSpPr bwMode="auto">
          <a:xfrm>
            <a:off x="18227762" y="5956017"/>
            <a:ext cx="5941221" cy="6464583"/>
            <a:chOff x="3792" y="1656"/>
            <a:chExt cx="5538" cy="5682"/>
          </a:xfrm>
        </p:grpSpPr>
        <p:grpSp>
          <p:nvGrpSpPr>
            <p:cNvPr id="94" name="Group 60">
              <a:extLst>
                <a:ext uri="{FF2B5EF4-FFF2-40B4-BE49-F238E27FC236}">
                  <a16:creationId xmlns:a16="http://schemas.microsoft.com/office/drawing/2014/main" xmlns="" id="{C6531BC4-FB43-47C7-871B-96A80FCA8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656"/>
              <a:ext cx="5538" cy="5682"/>
              <a:chOff x="3792" y="756"/>
              <a:chExt cx="5538" cy="5682"/>
            </a:xfrm>
          </p:grpSpPr>
          <p:sp>
            <p:nvSpPr>
              <p:cNvPr id="96" name="Line 61">
                <a:extLst>
                  <a:ext uri="{FF2B5EF4-FFF2-40B4-BE49-F238E27FC236}">
                    <a16:creationId xmlns:a16="http://schemas.microsoft.com/office/drawing/2014/main" xmlns="" id="{B94E197F-7817-454F-B906-6B8E4123B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736"/>
                <a:ext cx="3360" cy="7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62">
                <a:extLst>
                  <a:ext uri="{FF2B5EF4-FFF2-40B4-BE49-F238E27FC236}">
                    <a16:creationId xmlns:a16="http://schemas.microsoft.com/office/drawing/2014/main" xmlns="" id="{DC9AD3C5-256F-4C55-9D98-A89AC25E2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2" y="3816"/>
                <a:ext cx="3360" cy="72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63">
                <a:extLst>
                  <a:ext uri="{FF2B5EF4-FFF2-40B4-BE49-F238E27FC236}">
                    <a16:creationId xmlns:a16="http://schemas.microsoft.com/office/drawing/2014/main" xmlns="" id="{68AA8584-DD37-4536-803E-8D991547E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456"/>
                <a:ext cx="1680" cy="108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64">
                <a:extLst>
                  <a:ext uri="{FF2B5EF4-FFF2-40B4-BE49-F238E27FC236}">
                    <a16:creationId xmlns:a16="http://schemas.microsoft.com/office/drawing/2014/main" xmlns="" id="{459C68C5-994E-4EC6-82A7-E997C92C6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" y="2736"/>
                <a:ext cx="1680" cy="108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65">
                <a:extLst>
                  <a:ext uri="{FF2B5EF4-FFF2-40B4-BE49-F238E27FC236}">
                    <a16:creationId xmlns:a16="http://schemas.microsoft.com/office/drawing/2014/main" xmlns="" id="{424B33F8-C8EF-414B-8C02-40168A19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456"/>
                <a:ext cx="5040" cy="36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66">
                <a:extLst>
                  <a:ext uri="{FF2B5EF4-FFF2-40B4-BE49-F238E27FC236}">
                    <a16:creationId xmlns:a16="http://schemas.microsoft.com/office/drawing/2014/main" xmlns="" id="{248684C6-782E-4939-88D3-70D45467E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2" y="2736"/>
                <a:ext cx="1680" cy="180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67">
                <a:extLst>
                  <a:ext uri="{FF2B5EF4-FFF2-40B4-BE49-F238E27FC236}">
                    <a16:creationId xmlns:a16="http://schemas.microsoft.com/office/drawing/2014/main" xmlns="" id="{D353A1BA-25EC-4A4C-8D11-9D67C85D5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1116"/>
                <a:ext cx="0" cy="25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68">
                <a:extLst>
                  <a:ext uri="{FF2B5EF4-FFF2-40B4-BE49-F238E27FC236}">
                    <a16:creationId xmlns:a16="http://schemas.microsoft.com/office/drawing/2014/main" xmlns="" id="{EA380DAF-2357-48E6-8A42-2CD43DEA4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3636"/>
                <a:ext cx="0" cy="25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69">
                <a:extLst>
                  <a:ext uri="{FF2B5EF4-FFF2-40B4-BE49-F238E27FC236}">
                    <a16:creationId xmlns:a16="http://schemas.microsoft.com/office/drawing/2014/main" xmlns="" id="{FB9C3A6F-B007-46FB-9C92-37D4C526F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116"/>
                <a:ext cx="2520" cy="234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70">
                <a:extLst>
                  <a:ext uri="{FF2B5EF4-FFF2-40B4-BE49-F238E27FC236}">
                    <a16:creationId xmlns:a16="http://schemas.microsoft.com/office/drawing/2014/main" xmlns="" id="{372BCC3E-B843-47F0-8430-F5253CEAD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2" y="1116"/>
                <a:ext cx="840" cy="342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71">
                <a:extLst>
                  <a:ext uri="{FF2B5EF4-FFF2-40B4-BE49-F238E27FC236}">
                    <a16:creationId xmlns:a16="http://schemas.microsoft.com/office/drawing/2014/main" xmlns="" id="{4EC55F23-BC39-429E-AF1B-CF13EFB62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1116"/>
                <a:ext cx="2520" cy="270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72">
                <a:extLst>
                  <a:ext uri="{FF2B5EF4-FFF2-40B4-BE49-F238E27FC236}">
                    <a16:creationId xmlns:a16="http://schemas.microsoft.com/office/drawing/2014/main" xmlns="" id="{3B03584A-0ADD-42BE-8064-90BD19AA2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" y="1116"/>
                <a:ext cx="840" cy="16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73">
                <a:extLst>
                  <a:ext uri="{FF2B5EF4-FFF2-40B4-BE49-F238E27FC236}">
                    <a16:creationId xmlns:a16="http://schemas.microsoft.com/office/drawing/2014/main" xmlns="" id="{5FDDA5DB-F10F-42B2-B10E-9D0EEDF60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456"/>
                <a:ext cx="2520" cy="270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74">
                <a:extLst>
                  <a:ext uri="{FF2B5EF4-FFF2-40B4-BE49-F238E27FC236}">
                    <a16:creationId xmlns:a16="http://schemas.microsoft.com/office/drawing/2014/main" xmlns="" id="{335BFE2C-1C66-42EE-8FD1-E5D930F58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2" y="4536"/>
                <a:ext cx="840" cy="162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75">
                <a:extLst>
                  <a:ext uri="{FF2B5EF4-FFF2-40B4-BE49-F238E27FC236}">
                    <a16:creationId xmlns:a16="http://schemas.microsoft.com/office/drawing/2014/main" xmlns="" id="{24F8E2A5-A5A5-46E2-AC4C-37EEDA5DB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52" y="2736"/>
                <a:ext cx="840" cy="342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76">
                <a:extLst>
                  <a:ext uri="{FF2B5EF4-FFF2-40B4-BE49-F238E27FC236}">
                    <a16:creationId xmlns:a16="http://schemas.microsoft.com/office/drawing/2014/main" xmlns="" id="{0AE8B19E-BCAD-454C-A0DD-9DD1F600B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52" y="3816"/>
                <a:ext cx="2520" cy="234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13" name="Object 112">
                <a:extLst>
                  <a:ext uri="{FF2B5EF4-FFF2-40B4-BE49-F238E27FC236}">
                    <a16:creationId xmlns:a16="http://schemas.microsoft.com/office/drawing/2014/main" xmlns="" id="{E6688CB9-3706-4108-BBDF-ABA6601FBF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52" y="756"/>
              <a:ext cx="25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7" name="Equation" r:id="rId8" imgW="164880" imgH="177480" progId="Equation.DSMT4">
                      <p:embed/>
                    </p:oleObj>
                  </mc:Choice>
                  <mc:Fallback>
                    <p:oleObj name="Equation" r:id="rId8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2" y="756"/>
                            <a:ext cx="25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113">
                <a:extLst>
                  <a:ext uri="{FF2B5EF4-FFF2-40B4-BE49-F238E27FC236}">
                    <a16:creationId xmlns:a16="http://schemas.microsoft.com/office/drawing/2014/main" xmlns="" id="{6C075292-85F0-4135-83D8-E6782A117F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92" y="3276"/>
              <a:ext cx="25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8" name="Equation" r:id="rId10" imgW="164880" imgH="177480" progId="Equation.DSMT4">
                      <p:embed/>
                    </p:oleObj>
                  </mc:Choice>
                  <mc:Fallback>
                    <p:oleObj name="Equation" r:id="rId10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3276"/>
                            <a:ext cx="25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114">
                <a:extLst>
                  <a:ext uri="{FF2B5EF4-FFF2-40B4-BE49-F238E27FC236}">
                    <a16:creationId xmlns:a16="http://schemas.microsoft.com/office/drawing/2014/main" xmlns="" id="{C2152389-53E3-4B31-849F-6F7ED9BF2FB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72" y="4536"/>
              <a:ext cx="25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9" name="Equation" r:id="rId12" imgW="164880" imgH="177480" progId="Equation.DSMT4">
                      <p:embed/>
                    </p:oleObj>
                  </mc:Choice>
                  <mc:Fallback>
                    <p:oleObj name="Equation" r:id="rId12" imgW="1648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72" y="4536"/>
                            <a:ext cx="25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115">
                <a:extLst>
                  <a:ext uri="{FF2B5EF4-FFF2-40B4-BE49-F238E27FC236}">
                    <a16:creationId xmlns:a16="http://schemas.microsoft.com/office/drawing/2014/main" xmlns="" id="{0940DC97-23F1-434E-B911-31A665051C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92" y="2556"/>
              <a:ext cx="298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0" name="Equation" r:id="rId14" imgW="190440" imgH="177480" progId="Equation.DSMT4">
                      <p:embed/>
                    </p:oleObj>
                  </mc:Choice>
                  <mc:Fallback>
                    <p:oleObj name="Equation" r:id="rId14" imgW="19044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92" y="2556"/>
                            <a:ext cx="298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116">
                <a:extLst>
                  <a:ext uri="{FF2B5EF4-FFF2-40B4-BE49-F238E27FC236}">
                    <a16:creationId xmlns:a16="http://schemas.microsoft.com/office/drawing/2014/main" xmlns="" id="{744F1007-2F9C-4F11-9942-7C5F467C429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32" y="6156"/>
              <a:ext cx="27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1" name="Equation" r:id="rId16" imgW="177480" imgH="177480" progId="Equation.DSMT4">
                      <p:embed/>
                    </p:oleObj>
                  </mc:Choice>
                  <mc:Fallback>
                    <p:oleObj name="Equation" r:id="rId16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2" y="6156"/>
                            <a:ext cx="27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117">
                <a:extLst>
                  <a:ext uri="{FF2B5EF4-FFF2-40B4-BE49-F238E27FC236}">
                    <a16:creationId xmlns:a16="http://schemas.microsoft.com/office/drawing/2014/main" xmlns="" id="{2A056895-81BC-40EF-935D-D5B2035C5C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72" y="3636"/>
              <a:ext cx="258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2" name="Equation" r:id="rId18" imgW="164880" imgH="190440" progId="Equation.DSMT4">
                      <p:embed/>
                    </p:oleObj>
                  </mc:Choice>
                  <mc:Fallback>
                    <p:oleObj name="Equation" r:id="rId18" imgW="1648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2" y="3636"/>
                            <a:ext cx="258" cy="3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5" name="Object 94">
              <a:extLst>
                <a:ext uri="{FF2B5EF4-FFF2-40B4-BE49-F238E27FC236}">
                  <a16:creationId xmlns:a16="http://schemas.microsoft.com/office/drawing/2014/main" xmlns="" id="{12CABF54-5DD5-4C98-A722-84D76C41E4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52" y="4536"/>
            <a:ext cx="31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" name="Equation" r:id="rId20" imgW="203040" imgH="177480" progId="Equation.DSMT4">
                    <p:embed/>
                  </p:oleObj>
                </mc:Choice>
                <mc:Fallback>
                  <p:oleObj name="Equation" r:id="rId20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2" y="4536"/>
                          <a:ext cx="315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81147" y="6969730"/>
                <a:ext cx="1533683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𝐴𝐵𝐶𝐷𝐸𝐹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bát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47" y="6969730"/>
                <a:ext cx="15336839" cy="1754326"/>
              </a:xfrm>
              <a:prstGeom prst="rect">
                <a:avLst/>
              </a:prstGeom>
              <a:blipFill rotWithShape="0">
                <a:blip r:embed="rId22"/>
                <a:stretch>
                  <a:fillRect l="-2107" t="-9722" r="-2146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63452" y="8738571"/>
                <a:ext cx="9878538" cy="1416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𝐸𝐻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𝐴𝐻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52" y="8738571"/>
                <a:ext cx="9878538" cy="1416542"/>
              </a:xfrm>
              <a:prstGeom prst="rect">
                <a:avLst/>
              </a:prstGeom>
              <a:blipFill rotWithShape="0">
                <a:blip r:embed="rId23"/>
                <a:stretch>
                  <a:fillRect l="-3270" b="-1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498563" y="10320009"/>
            <a:ext cx="10495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diện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là</a:t>
            </a:r>
            <a:endParaRPr 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22906" y="11599003"/>
                <a:ext cx="18491104" cy="1420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𝐸𝐻</m:t>
                    </m:r>
                  </m:oMath>
                </a14:m>
                <a:r>
                  <a:rPr lang="fr-FR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06" y="11599003"/>
                <a:ext cx="18491104" cy="142077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9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4792902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56552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47316" y="349574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4666" y="234635"/>
                <a:ext cx="1966734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𝑺𝑯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chiều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𝑺𝑯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666" y="234635"/>
                <a:ext cx="1966734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394" t="-5805" r="-1394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34960" y="3300526"/>
                <a:ext cx="3832524" cy="1225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  <m:r>
                      <a:rPr lang="fr-FR" sz="44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𝒂𝒃</m:t>
                        </m:r>
                      </m:num>
                      <m:den>
                        <m:r>
                          <a:rPr lang="fr-FR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fr-FR" sz="4400" b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fr-FR" sz="4400" b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60" y="3300526"/>
                <a:ext cx="3832524" cy="1225592"/>
              </a:xfrm>
              <a:prstGeom prst="rect">
                <a:avLst/>
              </a:prstGeom>
              <a:blipFill rotWithShape="0">
                <a:blip r:embed="rId5"/>
                <a:stretch>
                  <a:fillRect l="-6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39690" y="2949750"/>
                <a:ext cx="4705711" cy="159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90" y="2949750"/>
                <a:ext cx="4705711" cy="15948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252528" y="3178511"/>
                <a:ext cx="4367478" cy="1504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𝒂𝒃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528" y="3178511"/>
                <a:ext cx="4367478" cy="1504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70560" y="3160840"/>
                <a:ext cx="4367478" cy="1504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𝒂𝒃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560" y="3160840"/>
                <a:ext cx="4367478" cy="1504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DDBABAD-ACE7-4D7D-AEFC-C5BAB8BE6E5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6319" y="5925521"/>
            <a:ext cx="5528455" cy="63431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0016" y="6117034"/>
                <a:ext cx="159979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16" y="6117034"/>
                <a:ext cx="15997955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753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9087" y="7620000"/>
                <a:ext cx="1505553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chiếu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𝑆𝑀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87" y="7620000"/>
                <a:ext cx="15055538" cy="1569660"/>
              </a:xfrm>
              <a:prstGeom prst="rect">
                <a:avLst/>
              </a:prstGeom>
              <a:blipFill rotWithShape="0">
                <a:blip r:embed="rId11"/>
                <a:stretch>
                  <a:fillRect l="-1863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36062" y="9184389"/>
                <a:ext cx="8962262" cy="1409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𝐵𝐶</m:t>
                            </m:r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𝑆𝐻</m:t>
                            </m:r>
                          </m: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𝐵𝐶</m:t>
                            </m:r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𝐻𝑀</m:t>
                            </m:r>
                          </m:e>
                        </m:eqArr>
                      </m:e>
                    </m:d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𝑆𝐻𝑀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2" y="9184389"/>
                <a:ext cx="8962262" cy="1409360"/>
              </a:xfrm>
              <a:prstGeom prst="rect">
                <a:avLst/>
              </a:prstGeom>
              <a:blipFill rotWithShape="0">
                <a:blip r:embed="rId12"/>
                <a:stretch>
                  <a:fillRect l="-3129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752245" y="9516156"/>
                <a:ext cx="525130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𝑆𝐵𝐶</m:t>
                          </m:r>
                        </m:e>
                      </m:d>
                      <m:r>
                        <a:rPr lang="fr-FR" sz="48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𝑆𝐻𝑀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245" y="9516156"/>
                <a:ext cx="5251309" cy="83099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49087" y="10853603"/>
                <a:ext cx="7816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Mà</a:t>
                </a:r>
                <a:r>
                  <a:rPr lang="fr-FR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𝐻𝐾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𝑆𝑀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𝐻𝐾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𝑆𝐵𝐶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87" y="10853603"/>
                <a:ext cx="7816242" cy="830997"/>
              </a:xfrm>
              <a:prstGeom prst="rect">
                <a:avLst/>
              </a:prstGeom>
              <a:blipFill rotWithShape="0">
                <a:blip r:embed="rId14"/>
                <a:stretch>
                  <a:fillRect l="-358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955094" y="10821943"/>
                <a:ext cx="59341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</a:t>
                </a:r>
                <a:r>
                  <a:rPr lang="fr-FR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uy</a:t>
                </a:r>
                <a:r>
                  <a:rPr lang="fr-FR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𝐻𝐾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𝐼𝐽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094" y="10821943"/>
                <a:ext cx="5934189" cy="830997"/>
              </a:xfrm>
              <a:prstGeom prst="rect">
                <a:avLst/>
              </a:prstGeom>
              <a:blipFill rotWithShape="0">
                <a:blip r:embed="rId15"/>
                <a:stretch>
                  <a:fillRect l="-462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9911" y="11727045"/>
                <a:ext cx="9162188" cy="1658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𝑆𝐻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1" y="11727045"/>
                <a:ext cx="9162188" cy="1658403"/>
              </a:xfrm>
              <a:prstGeom prst="rect">
                <a:avLst/>
              </a:prstGeom>
              <a:blipFill rotWithShape="0">
                <a:blip r:embed="rId16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499467" y="11958834"/>
                <a:ext cx="5055038" cy="1276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fr-FR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467" y="11958834"/>
                <a:ext cx="5055038" cy="1276568"/>
              </a:xfrm>
              <a:prstGeom prst="rect">
                <a:avLst/>
              </a:prstGeom>
              <a:blipFill rotWithShape="0">
                <a:blip r:embed="rId17"/>
                <a:stretch>
                  <a:fillRect l="-5422" b="-1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6" grpId="0"/>
      <p:bldP spid="17" grpId="0"/>
      <p:bldP spid="18" grpId="0"/>
      <p:bldP spid="19" grpId="0"/>
      <p:bldP spid="22" grpId="0"/>
      <p:bldP spid="24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14537" y="4856243"/>
            <a:ext cx="23742451" cy="8736836"/>
            <a:chOff x="203200" y="3636270"/>
            <a:chExt cx="1186968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237980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399" y="2819400"/>
            <a:ext cx="23788884" cy="2020250"/>
            <a:chOff x="247167" y="1501343"/>
            <a:chExt cx="11838156" cy="93705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67" y="1523999"/>
              <a:ext cx="3090396" cy="914402"/>
              <a:chOff x="5537206" y="1579056"/>
              <a:chExt cx="3079927" cy="85006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65" y="1579056"/>
                <a:ext cx="2789368" cy="8500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6"/>
                <a:ext cx="5442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4" y="1557992"/>
              <a:chExt cx="3079903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48" y="1557992"/>
                <a:ext cx="2789359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4" y="18111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19" y="1501343"/>
              <a:ext cx="3090383" cy="914402"/>
              <a:chOff x="5537202" y="1557994"/>
              <a:chExt cx="3079905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48" y="1557994"/>
                <a:ext cx="2789359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2" y="18111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4" y="1501345"/>
              <a:ext cx="3090379" cy="914400"/>
              <a:chOff x="5537206" y="1557992"/>
              <a:chExt cx="307990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48" y="1557992"/>
                <a:ext cx="2789359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47316" y="34280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14329" y="485128"/>
                <a:ext cx="200766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giữa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theo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29" y="485128"/>
                <a:ext cx="20076665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640" t="-9756" r="-1609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89072" y="2985904"/>
                <a:ext cx="1643014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72" y="2985904"/>
                <a:ext cx="1643014" cy="15122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51381" y="3097086"/>
                <a:ext cx="1643014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81" y="3097086"/>
                <a:ext cx="1643014" cy="15166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62626" y="3135255"/>
                <a:ext cx="1643014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626" y="3135255"/>
                <a:ext cx="1643014" cy="15166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05819" y="3210008"/>
                <a:ext cx="1643014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819" y="3210008"/>
                <a:ext cx="1643014" cy="15122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Capture">
            <a:extLst>
              <a:ext uri="{FF2B5EF4-FFF2-40B4-BE49-F238E27FC236}">
                <a16:creationId xmlns:a16="http://schemas.microsoft.com/office/drawing/2014/main" xmlns="" id="{C4A8CCBE-2679-465C-AC93-078A1797EFC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9253" y="5390210"/>
            <a:ext cx="5550791" cy="55349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6362" y="6383679"/>
                <a:ext cx="8562857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62" y="6383679"/>
                <a:ext cx="8562857" cy="971356"/>
              </a:xfrm>
              <a:prstGeom prst="rect">
                <a:avLst/>
              </a:prstGeom>
              <a:blipFill rotWithShape="0">
                <a:blip r:embed="rId10"/>
                <a:stretch>
                  <a:fillRect t="-13125" r="-783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60031" y="6353661"/>
                <a:ext cx="10043903" cy="1155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𝑆𝑂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𝑆𝐵𝑂</m:t>
                        </m:r>
                      </m:e>
                    </m:ac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60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031" y="6353661"/>
                <a:ext cx="10043903" cy="1155509"/>
              </a:xfrm>
              <a:prstGeom prst="rect">
                <a:avLst/>
              </a:prstGeom>
              <a:blipFill rotWithShape="0">
                <a:blip r:embed="rId11"/>
                <a:stretch>
                  <a:fillRect r="-2245" b="-2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1757" y="7620212"/>
                <a:ext cx="9302868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57" y="7620212"/>
                <a:ext cx="9302868" cy="1425198"/>
              </a:xfrm>
              <a:prstGeom prst="rect">
                <a:avLst/>
              </a:prstGeom>
              <a:blipFill rotWithShape="0">
                <a:blip r:embed="rId12"/>
                <a:stretch>
                  <a:fillRect l="-353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05371" y="9525167"/>
            <a:ext cx="7654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>
              <a:spcAft>
                <a:spcPts val="0"/>
              </a:spcAft>
            </a:pP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fr-FR" sz="5400" b="1" dirty="0" err="1">
                <a:latin typeface="Times New Roman" panose="02020603050405020304" pitchFamily="18" charset="0"/>
                <a:cs typeface="Times New Roman" pitchFamily="18" charset="0"/>
              </a:rPr>
              <a:t>chóp</a:t>
            </a:r>
            <a:r>
              <a:rPr lang="fr-FR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94008" y="10810130"/>
                <a:ext cx="7677999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𝑆𝑂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008" y="10810130"/>
                <a:ext cx="7677999" cy="18404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77122" y="4868512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34112" y="224235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47316" y="34280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45004" y="285385"/>
            <a:ext cx="19568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35000" algn="l"/>
                <a:tab pos="2222500" algn="l"/>
                <a:tab pos="3810000" algn="l"/>
                <a:tab pos="5397500" algn="l"/>
              </a:tabLst>
            </a:pPr>
            <a:r>
              <a:rPr lang="de-DE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Cho hình chóp tứ giác đều </a:t>
            </a:r>
            <a:r>
              <a:rPr lang="pt-BR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S.ABCD</a:t>
            </a:r>
            <a:r>
              <a:rPr lang="de-DE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có đáy hợp với mặt bên một góc </a:t>
            </a:r>
            <a:r>
              <a:rPr lang="pt-BR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45°</a:t>
            </a:r>
            <a:r>
              <a:rPr lang="de-DE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. Bán kính mặt cầu ngoại tiếp hình chóp </a:t>
            </a:r>
            <a:r>
              <a:rPr lang="pt-BR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S.ABCD</a:t>
            </a:r>
            <a:r>
              <a:rPr lang="de-DE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bằng 2. Tính thể tích khối chóp </a:t>
            </a:r>
            <a:r>
              <a:rPr lang="pt-BR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S.ABCD</a:t>
            </a:r>
            <a:r>
              <a:rPr lang="de-DE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alt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03342" y="3102127"/>
                <a:ext cx="162121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64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42" y="3102127"/>
                <a:ext cx="1621213" cy="1518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46369" y="3081658"/>
                <a:ext cx="162121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64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69" y="3081658"/>
                <a:ext cx="1621213" cy="15188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18672" y="3057236"/>
                <a:ext cx="1308627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672" y="3057236"/>
                <a:ext cx="1308627" cy="1518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373643" y="3185634"/>
                <a:ext cx="1308627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643" y="3185634"/>
                <a:ext cx="1308627" cy="15188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95">
            <a:extLst>
              <a:ext uri="{FF2B5EF4-FFF2-40B4-BE49-F238E27FC236}">
                <a16:creationId xmlns:a16="http://schemas.microsoft.com/office/drawing/2014/main" xmlns="" id="{EED42233-972F-45DA-88BE-01D85454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756" y="5395393"/>
            <a:ext cx="7291256" cy="636418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6528" y="6380282"/>
                <a:ext cx="159803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28" y="6380282"/>
                <a:ext cx="15980364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2021" t="-18543" r="-381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7212" y="7772917"/>
                <a:ext cx="11153566" cy="10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Khi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𝑆𝐴𝐵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𝑆𝐸𝑂</m:t>
                        </m:r>
                      </m:e>
                    </m:acc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45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12" y="7772917"/>
                <a:ext cx="11153566" cy="1069332"/>
              </a:xfrm>
              <a:prstGeom prst="rect">
                <a:avLst/>
              </a:prstGeom>
              <a:blipFill rotWithShape="0">
                <a:blip r:embed="rId10"/>
                <a:stretch>
                  <a:fillRect l="-2896" t="-7955" r="-2459" b="-27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77212" y="8600219"/>
                <a:ext cx="13427843" cy="178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𝑂𝐸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𝑆𝐴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12" y="8600219"/>
                <a:ext cx="13427843" cy="1783309"/>
              </a:xfrm>
              <a:prstGeom prst="rect">
                <a:avLst/>
              </a:prstGeom>
              <a:blipFill rotWithShape="0">
                <a:blip r:embed="rId11"/>
                <a:stretch>
                  <a:fillRect l="-2406" r="-1498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52439" y="9829375"/>
                <a:ext cx="13521202" cy="2058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𝑆𝑂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39" y="9829375"/>
                <a:ext cx="13521202" cy="2058705"/>
              </a:xfrm>
              <a:prstGeom prst="rect">
                <a:avLst/>
              </a:prstGeom>
              <a:blipFill rotWithShape="0">
                <a:blip r:embed="rId12"/>
                <a:stretch>
                  <a:fillRect l="-2435" r="-3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49436" y="11814524"/>
                <a:ext cx="1289500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32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64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36" y="11814524"/>
                <a:ext cx="12895005" cy="1431161"/>
              </a:xfrm>
              <a:prstGeom prst="rect">
                <a:avLst/>
              </a:prstGeom>
              <a:blipFill rotWithShape="0">
                <a:blip r:embed="rId13"/>
                <a:stretch>
                  <a:fillRect l="-2505" r="-2127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2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77122" y="4860299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09160" y="2906482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25916" y="3521908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1587" y="-80023"/>
                <a:ext cx="17439108" cy="2746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Người ta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cắt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miếng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bìa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tam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  <m:r>
                      <a:rPr lang="en-US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𝒄𝒎</m:t>
                    </m:r>
                  </m:oMath>
                </a14:m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như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gấp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theo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kẻ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sau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dán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mép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lại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tạo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thành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-80023"/>
                <a:ext cx="17439108" cy="2746906"/>
              </a:xfrm>
              <a:prstGeom prst="rect">
                <a:avLst/>
              </a:prstGeom>
              <a:blipFill rotWithShape="0">
                <a:blip r:embed="rId4"/>
                <a:stretch>
                  <a:fillRect l="-1678" t="-3778" r="-167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0CDF843-E815-4B16-8E5C-C2DAE01C873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60016" y="23557"/>
            <a:ext cx="3046972" cy="2628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85171" y="3633679"/>
                <a:ext cx="4215064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𝟐𝟓𝟎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</m:rad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𝒄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71" y="3633679"/>
                <a:ext cx="4215064" cy="8490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22613" y="2929067"/>
                <a:ext cx="430912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𝒄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13" y="2929067"/>
                <a:ext cx="4309128" cy="1514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190513" y="3094507"/>
                <a:ext cx="4647362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𝟏𝟎𝟎𝟎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𝒄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513" y="3094507"/>
                <a:ext cx="4647362" cy="15188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238378" y="3197826"/>
                <a:ext cx="430912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𝟐𝟓𝟎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fr-FR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𝒄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fr-FR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378" y="3197826"/>
                <a:ext cx="4309128" cy="15144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2647" y="5793672"/>
                <a:ext cx="10821232" cy="1465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Diện tích đáy là </a:t>
                </a:r>
                <a14:m>
                  <m:oMath xmlns:m="http://schemas.openxmlformats.org/officeDocument/2006/math">
                    <m:r>
                      <a:rPr lang="en-US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fr-F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fr-F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25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0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47" y="5793672"/>
                <a:ext cx="10821232" cy="1465338"/>
              </a:xfrm>
              <a:prstGeom prst="rect">
                <a:avLst/>
              </a:prstGeom>
              <a:blipFill rotWithShape="0">
                <a:blip r:embed="rId10"/>
                <a:stretch>
                  <a:fillRect r="-1746" b="-10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00099" y="7288340"/>
                <a:ext cx="15994087" cy="2365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Đường cao </a:t>
                </a:r>
                <a14:m>
                  <m:oMath xmlns:m="http://schemas.openxmlformats.org/officeDocument/2006/math">
                    <m:r>
                      <a:rPr lang="en-US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𝐴𝐻</m:t>
                    </m:r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50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50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pt-BR" sz="50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50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50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5000" b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50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99" y="7288340"/>
                <a:ext cx="15994087" cy="2365648"/>
              </a:xfrm>
              <a:prstGeom prst="rect">
                <a:avLst/>
              </a:prstGeom>
              <a:blipFill rotWithShape="0">
                <a:blip r:embed="rId11"/>
                <a:stretch>
                  <a:fillRect l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0893" y="9523880"/>
                <a:ext cx="5474447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 là tâm đáy.</a:t>
                </a:r>
                <a:endParaRPr lang="en-US" sz="50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93" y="9523880"/>
                <a:ext cx="5474447" cy="906274"/>
              </a:xfrm>
              <a:prstGeom prst="rect">
                <a:avLst/>
              </a:prstGeom>
              <a:blipFill rotWithShape="0">
                <a:blip r:embed="rId12"/>
                <a:stretch>
                  <a:fillRect t="-11409" r="-4788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48582" y="11072838"/>
                <a:ext cx="9931373" cy="14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25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pt-BR" sz="50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125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50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50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50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0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82" y="11072838"/>
                <a:ext cx="9931373" cy="1471365"/>
              </a:xfrm>
              <a:prstGeom prst="rect">
                <a:avLst/>
              </a:prstGeom>
              <a:blipFill rotWithShape="0">
                <a:blip r:embed="rId13"/>
                <a:stretch>
                  <a:fillRect r="-325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E0CDF843-E815-4B16-8E5C-C2DAE01C873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37876" y="7005061"/>
            <a:ext cx="6133152" cy="57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4760325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09160" y="2822386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47316" y="34280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22508" y="125782"/>
                <a:ext cx="19184713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đều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𝑺𝑨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𝑫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𝑬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lần lượt là trung điểm của hai cạnh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𝑺𝑨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𝑺𝑪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Tính thể tích khối chóp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biết đường thẳng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𝑩𝑫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vuông góc với đường thẳng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𝑨𝑬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08" y="125782"/>
                <a:ext cx="19184713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1716" t="-6604" r="-1684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40888" y="2921434"/>
                <a:ext cx="3293337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𝑺</m:t>
                          </m:r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nl-NL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88" y="2921434"/>
                <a:ext cx="3293337" cy="15144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42805" y="2992205"/>
                <a:ext cx="3631571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𝑺</m:t>
                          </m:r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nl-NL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805" y="2992205"/>
                <a:ext cx="3631571" cy="1518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04720" y="3075753"/>
                <a:ext cx="3631571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𝑺</m:t>
                          </m:r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nl-NL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720" y="3075753"/>
                <a:ext cx="3631571" cy="1514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560555" y="3157551"/>
                <a:ext cx="3631571" cy="1519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𝑺</m:t>
                          </m:r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nl-NL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nl-NL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0555" y="3157551"/>
                <a:ext cx="3631571" cy="15191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8334" y="5200201"/>
            <a:ext cx="6126555" cy="494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9805" y="5969762"/>
                <a:ext cx="1126302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Giả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sử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dài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𝑆𝐻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05" y="5969762"/>
                <a:ext cx="11263020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2924" t="-18421" r="-2274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31783" y="6918771"/>
            <a:ext cx="12397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>
              <a:spcAft>
                <a:spcPts val="0"/>
              </a:spcAft>
            </a:pP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hệ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trục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tọa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06586" y="7808529"/>
                <a:ext cx="14606627" cy="1563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86" y="7808529"/>
                <a:ext cx="14606627" cy="1563120"/>
              </a:xfrm>
              <a:prstGeom prst="rect">
                <a:avLst/>
              </a:prstGeom>
              <a:blipFill rotWithShape="0">
                <a:blip r:embed="rId11"/>
                <a:stretch>
                  <a:fillRect r="-2796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26914" y="9077495"/>
                <a:ext cx="12406345" cy="1563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14" y="9077495"/>
                <a:ext cx="12406345" cy="1563120"/>
              </a:xfrm>
              <a:prstGeom prst="rect">
                <a:avLst/>
              </a:prstGeom>
              <a:blipFill rotWithShape="0">
                <a:blip r:embed="rId12"/>
                <a:stretch>
                  <a:fillRect r="-4077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9805" y="10885442"/>
                <a:ext cx="9030614" cy="1029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𝐵𝐷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𝐴𝐸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𝐵𝐷</m:t>
                        </m:r>
                      </m:e>
                    </m:ac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𝐴𝐸</m:t>
                        </m:r>
                      </m:e>
                    </m:ac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05" y="10885442"/>
                <a:ext cx="9030614" cy="1029641"/>
              </a:xfrm>
              <a:prstGeom prst="rect">
                <a:avLst/>
              </a:prstGeom>
              <a:blipFill rotWithShape="0">
                <a:blip r:embed="rId13"/>
                <a:stretch>
                  <a:fillRect l="-3646" t="-6509" b="-3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07587" y="10431060"/>
                <a:ext cx="12791963" cy="1828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87" y="10431060"/>
                <a:ext cx="12791963" cy="1828834"/>
              </a:xfrm>
              <a:prstGeom prst="rect">
                <a:avLst/>
              </a:prstGeom>
              <a:blipFill rotWithShape="0">
                <a:blip r:embed="rId14"/>
                <a:stretch>
                  <a:fillRect r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1783" y="11775477"/>
                <a:ext cx="9787103" cy="1644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spcAft>
                    <a:spcPts val="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3" y="11775477"/>
                <a:ext cx="9787103" cy="1644809"/>
              </a:xfrm>
              <a:prstGeom prst="rect">
                <a:avLst/>
              </a:prstGeom>
              <a:blipFill rotWithShape="0">
                <a:blip r:embed="rId15"/>
                <a:stretch>
                  <a:fillRect r="-2368" b="-10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7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224294" y="3429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9821" y="496629"/>
                <a:ext cx="1894946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Một hình chóp tứ giác đều có cạnh đáy bằng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các mặt bên tạo với đáy một góc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𝜶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21" y="496629"/>
                <a:ext cx="18949461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737" t="-9722" r="-1705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46984" y="3164696"/>
                <a:ext cx="235987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84" y="3164696"/>
                <a:ext cx="2359877" cy="14639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36100" y="3047155"/>
                <a:ext cx="2454454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100" y="3047155"/>
                <a:ext cx="2454454" cy="14639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12896" y="3234477"/>
                <a:ext cx="245445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896" y="3234477"/>
                <a:ext cx="2454454" cy="14683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730394" y="3070926"/>
                <a:ext cx="2348655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394" y="3070926"/>
                <a:ext cx="2348655" cy="14683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16217" y="6145570"/>
            <a:ext cx="16201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chóp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S.ABCD,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đáy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ABCD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vuông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tâm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O.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9188" y="5262577"/>
            <a:ext cx="5212444" cy="5185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5534" y="7557231"/>
                <a:ext cx="14362137" cy="194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Gọi 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AB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𝑂𝑀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𝑆𝑂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</m:eqArr>
                      </m:e>
                    </m:d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34" y="7557231"/>
                <a:ext cx="14362137" cy="1945982"/>
              </a:xfrm>
              <a:prstGeom prst="rect">
                <a:avLst/>
              </a:prstGeom>
              <a:blipFill rotWithShape="0">
                <a:blip r:embed="rId10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5590" y="9697681"/>
                <a:ext cx="5528373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𝑆𝑀𝑂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0" y="9697681"/>
                <a:ext cx="5528373" cy="971356"/>
              </a:xfrm>
              <a:prstGeom prst="rect">
                <a:avLst/>
              </a:prstGeom>
              <a:blipFill rotWithShape="0">
                <a:blip r:embed="rId11"/>
                <a:stretch>
                  <a:fillRect t="-13208" r="-5513" b="-3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15084" y="9636594"/>
                <a:ext cx="13623730" cy="1038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𝑆𝐴𝐵</m:t>
                            </m:r>
                          </m:e>
                        </m:d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𝐴𝐵𝐶𝐷</m:t>
                            </m:r>
                          </m:e>
                        </m:d>
                      </m:e>
                    </m:ac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𝑆𝑀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𝑂𝑀</m:t>
                            </m:r>
                          </m:e>
                        </m:d>
                      </m:e>
                    </m:ac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𝑆𝑀𝑂</m:t>
                        </m:r>
                      </m:e>
                    </m:ac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84" y="9636594"/>
                <a:ext cx="13623730" cy="1038361"/>
              </a:xfrm>
              <a:prstGeom prst="rect">
                <a:avLst/>
              </a:prstGeom>
              <a:blipFill rotWithShape="0">
                <a:blip r:embed="rId12"/>
                <a:stretch>
                  <a:fillRect t="-5294" r="-138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76270" y="10863505"/>
                <a:ext cx="13701764" cy="1292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Tam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SMO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O,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𝑡𝑎𝑛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𝑆𝑀𝑂</m:t>
                            </m:r>
                          </m:e>
                        </m:acc>
                      </m:e>
                    </m:func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𝑆𝑂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𝑀𝑂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70" y="10863505"/>
                <a:ext cx="13701764" cy="1292918"/>
              </a:xfrm>
              <a:prstGeom prst="rect">
                <a:avLst/>
              </a:prstGeom>
              <a:blipFill rotWithShape="0">
                <a:blip r:embed="rId13"/>
                <a:stretch>
                  <a:fillRect l="-2403" t="-943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746726" y="10871671"/>
                <a:ext cx="4463081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726" y="10871671"/>
                <a:ext cx="4463081" cy="1244764"/>
              </a:xfrm>
              <a:prstGeom prst="rect">
                <a:avLst/>
              </a:prstGeom>
              <a:blipFill rotWithShape="0">
                <a:blip r:embed="rId14"/>
                <a:stretch>
                  <a:fillRect t="-2927" r="-6421" b="-1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79459" y="12063133"/>
                <a:ext cx="11580286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54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54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y</m:t>
                    </m:r>
                    <m:r>
                      <a:rPr lang="en-US" sz="54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59" y="12063133"/>
                <a:ext cx="11580286" cy="1417055"/>
              </a:xfrm>
              <a:prstGeom prst="rect">
                <a:avLst/>
              </a:prstGeom>
              <a:blipFill rotWithShape="0">
                <a:blip r:embed="rId15"/>
                <a:stretch>
                  <a:fillRect l="-2789" r="-2421" b="-9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2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9" grpId="0" animBg="1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47316" y="34280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22508" y="96642"/>
                <a:ext cx="19388370" cy="2604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diện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mỗi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nón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tròn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ngoại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08" y="96642"/>
                <a:ext cx="19388370" cy="2604046"/>
              </a:xfrm>
              <a:prstGeom prst="rect">
                <a:avLst/>
              </a:prstGeom>
              <a:blipFill rotWithShape="0">
                <a:blip r:embed="rId4"/>
                <a:stretch>
                  <a:fillRect l="-1698" t="-6557" r="-1667" b="-1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41329" y="3157291"/>
                <a:ext cx="2461636" cy="1511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29" y="3157291"/>
                <a:ext cx="2461636" cy="15118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88264" y="3141640"/>
                <a:ext cx="2029337" cy="1511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𝟕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264" y="3141640"/>
                <a:ext cx="2029337" cy="15118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62724" y="3098251"/>
                <a:ext cx="2029337" cy="151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𝟕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724" y="3098251"/>
                <a:ext cx="2029337" cy="15162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96942" y="3070819"/>
                <a:ext cx="2029337" cy="151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𝟕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942" y="3070819"/>
                <a:ext cx="2029337" cy="15162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4A7B05A-E824-4665-A785-AE862BC9263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2467" y="5215333"/>
            <a:ext cx="6252940" cy="5869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0791" y="6283707"/>
                <a:ext cx="11266546" cy="1288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𝑆𝐼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𝑆𝐼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1" y="6283707"/>
                <a:ext cx="11266546" cy="1288686"/>
              </a:xfrm>
              <a:prstGeom prst="rect">
                <a:avLst/>
              </a:prstGeom>
              <a:blipFill rotWithShape="0">
                <a:blip r:embed="rId10"/>
                <a:stretch>
                  <a:fillRect l="-2922" t="-1422" b="-1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80231" y="7370527"/>
                <a:ext cx="8117735" cy="254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𝑆𝑂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63</m:t>
                              </m:r>
                            </m:e>
                          </m:rad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31" y="7370527"/>
                <a:ext cx="8117735" cy="25474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4153" y="9598753"/>
                <a:ext cx="11420499" cy="15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Khối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nón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3" y="9598753"/>
                <a:ext cx="11420499" cy="1577420"/>
              </a:xfrm>
              <a:prstGeom prst="rect">
                <a:avLst/>
              </a:prstGeom>
              <a:blipFill rotWithShape="0">
                <a:blip r:embed="rId12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778313" y="11207776"/>
                <a:ext cx="9032088" cy="183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7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313" y="11207776"/>
                <a:ext cx="9032088" cy="1839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9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796" y="3833790"/>
            <a:ext cx="21727140" cy="9882210"/>
            <a:chOff x="1120323" y="11370896"/>
            <a:chExt cx="21729655" cy="477258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flipH="1" flipV="1">
              <a:off x="1120323" y="11807190"/>
              <a:ext cx="194126" cy="1378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1786" y="2303724"/>
            <a:ext cx="18516600" cy="861774"/>
            <a:chOff x="644526" y="2766774"/>
            <a:chExt cx="10253661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4187" y="2795826"/>
              <a:ext cx="319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71632" y="4114800"/>
                <a:ext cx="13536555" cy="3089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kumimoji="0" lang="en-US" sz="5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632" y="4114800"/>
                <a:ext cx="13536555" cy="3089179"/>
              </a:xfrm>
              <a:prstGeom prst="rect">
                <a:avLst/>
              </a:prstGeom>
              <a:blipFill rotWithShape="0">
                <a:blip r:embed="rId2"/>
                <a:stretch>
                  <a:fillRect l="-2386" t="-5523" b="-4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876" y="3803013"/>
            <a:ext cx="5517075" cy="50993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73404" y="8533305"/>
                <a:ext cx="10178734" cy="4301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:r>
                  <a:rPr kumimoji="0" lang="en-US" sz="5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04" y="8533305"/>
                <a:ext cx="10178734" cy="4301690"/>
              </a:xfrm>
              <a:prstGeom prst="rect">
                <a:avLst/>
              </a:prstGeom>
              <a:blipFill rotWithShape="0">
                <a:blip r:embed="rId4"/>
                <a:stretch>
                  <a:fillRect l="-3234" t="-2979" r="-1138" b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9876" y="8902410"/>
            <a:ext cx="5517075" cy="4725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0587" y="317985"/>
            <a:ext cx="11265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511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1327" y="3048643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71078" y="3512691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49921" y="233789"/>
                <a:ext cx="1970226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3.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𝑵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lần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lượt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𝑨𝑫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𝑩𝑫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Lấy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đổi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).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𝑷𝑴𝑵𝑪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21" y="233789"/>
                <a:ext cx="19702265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671" t="-6604" r="-1640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89980" y="3096937"/>
                <a:ext cx="135992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80" y="3096937"/>
                <a:ext cx="1359923" cy="1518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23101" y="3246807"/>
                <a:ext cx="1359923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101" y="3246807"/>
                <a:ext cx="1359923" cy="15166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89352" y="3629723"/>
                <a:ext cx="13599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52" y="3629723"/>
                <a:ext cx="1359923" cy="8490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320360" y="3216327"/>
                <a:ext cx="1698157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360" y="3216327"/>
                <a:ext cx="1698157" cy="1514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51327" y="5630089"/>
            <a:ext cx="23672882" cy="8736836"/>
            <a:chOff x="184495" y="3636270"/>
            <a:chExt cx="11834900" cy="4481563"/>
          </a:xfrm>
        </p:grpSpPr>
        <p:sp>
          <p:nvSpPr>
            <p:cNvPr id="45" name="Rounded Rectangle 4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62" name="Freeform 61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256923" y="6959525"/>
                <a:ext cx="14822864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∥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𝐶𝑀𝑁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5400" b="1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𝐶𝑀𝑁</m:t>
                            </m:r>
                          </m:e>
                        </m:d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𝐶𝑀𝑁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𝐶𝑀𝑁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23" y="6959525"/>
                <a:ext cx="14822864" cy="1861279"/>
              </a:xfrm>
              <a:prstGeom prst="rect">
                <a:avLst/>
              </a:prstGeom>
              <a:blipFill rotWithShape="0">
                <a:blip r:embed="rId8"/>
                <a:stretch>
                  <a:fillRect l="-2179" t="-9180" b="-1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55490" y="8991600"/>
                <a:ext cx="12132937" cy="1288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𝑃𝐶𝑀𝑁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𝐷𝑃𝑀𝑁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𝑀𝐶𝑁𝐷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90" y="8991600"/>
                <a:ext cx="12132937" cy="1288686"/>
              </a:xfrm>
              <a:prstGeom prst="rect">
                <a:avLst/>
              </a:prstGeom>
              <a:blipFill rotWithShape="0">
                <a:blip r:embed="rId9"/>
                <a:stretch>
                  <a:fillRect l="-2714" t="-1422" b="-1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352399" y="10371001"/>
                <a:ext cx="17205710" cy="1783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Mặt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5400" b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27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99" y="10371001"/>
                <a:ext cx="17205710" cy="1783309"/>
              </a:xfrm>
              <a:prstGeom prst="rect">
                <a:avLst/>
              </a:prstGeom>
              <a:blipFill rotWithShape="0">
                <a:blip r:embed="rId10"/>
                <a:stretch>
                  <a:fillRect l="-1914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412120" y="12321226"/>
                <a:ext cx="8738546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𝑀𝐶𝑁𝐷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27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20" y="12321226"/>
                <a:ext cx="8738546" cy="1431161"/>
              </a:xfrm>
              <a:prstGeom prst="rect">
                <a:avLst/>
              </a:prstGeom>
              <a:blipFill rotWithShape="0">
                <a:blip r:embed="rId11"/>
                <a:stretch>
                  <a:fillRect l="-3768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8EB99B8-DA21-4B4E-B935-49E2B749845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8936" y="6214372"/>
            <a:ext cx="6384837" cy="6625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258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63" grpId="0"/>
      <p:bldP spid="64" grpId="0"/>
      <p:bldP spid="65" grpId="0"/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79006" y="497644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347316" y="34280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43352" y="457910"/>
            <a:ext cx="1921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V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chóp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chiều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h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bán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kính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tiếp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endParaRPr 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63176" y="3096999"/>
                <a:ext cx="3776611" cy="1627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60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76" y="3096999"/>
                <a:ext cx="3776611" cy="1627305"/>
              </a:xfrm>
              <a:prstGeom prst="rect">
                <a:avLst/>
              </a:prstGeom>
              <a:blipFill rotWithShape="0">
                <a:blip r:embed="rId4"/>
                <a:stretch>
                  <a:fillRect r="-8710" b="-7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74599" y="3069445"/>
                <a:ext cx="4052328" cy="1627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6000" b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99" y="3069445"/>
                <a:ext cx="4052328" cy="1627305"/>
              </a:xfrm>
              <a:prstGeom prst="rect">
                <a:avLst/>
              </a:prstGeom>
              <a:blipFill rotWithShape="0">
                <a:blip r:embed="rId5"/>
                <a:stretch>
                  <a:fillRect r="-8283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12508" y="2937435"/>
                <a:ext cx="4047518" cy="1627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  <m:d>
                          <m:d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6000" b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508" y="2937435"/>
                <a:ext cx="4047518" cy="1627305"/>
              </a:xfrm>
              <a:prstGeom prst="rect">
                <a:avLst/>
              </a:prstGeom>
              <a:blipFill rotWithShape="0">
                <a:blip r:embed="rId6"/>
                <a:stretch>
                  <a:fillRect r="-8434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331048" y="3068222"/>
                <a:ext cx="4052328" cy="1627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6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60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6000" b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1048" y="3068222"/>
                <a:ext cx="4052328" cy="1627305"/>
              </a:xfrm>
              <a:prstGeom prst="rect">
                <a:avLst/>
              </a:prstGeom>
              <a:blipFill rotWithShape="0">
                <a:blip r:embed="rId7"/>
                <a:stretch>
                  <a:fillRect r="-8271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Canvas 62">
            <a:extLst>
              <a:ext uri="{FF2B5EF4-FFF2-40B4-BE49-F238E27FC236}">
                <a16:creationId xmlns:a16="http://schemas.microsoft.com/office/drawing/2014/main" xmlns="" id="{DF1B928E-36DE-4549-87AC-9DDB134990C7}"/>
              </a:ext>
            </a:extLst>
          </p:cNvPr>
          <p:cNvGrpSpPr>
            <a:grpSpLocks/>
          </p:cNvGrpSpPr>
          <p:nvPr/>
        </p:nvGrpSpPr>
        <p:grpSpPr bwMode="auto">
          <a:xfrm>
            <a:off x="18670587" y="5551513"/>
            <a:ext cx="5461251" cy="4894564"/>
            <a:chOff x="0" y="0"/>
            <a:chExt cx="19678" cy="17298"/>
          </a:xfrm>
        </p:grpSpPr>
        <p:sp>
          <p:nvSpPr>
            <p:cNvPr id="45" name="AutoShape 66">
              <a:extLst>
                <a:ext uri="{FF2B5EF4-FFF2-40B4-BE49-F238E27FC236}">
                  <a16:creationId xmlns:a16="http://schemas.microsoft.com/office/drawing/2014/main" xmlns="" id="{4151588E-E3F4-4DBE-8297-97E24D9523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9678" cy="1729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Freeform 4">
              <a:extLst>
                <a:ext uri="{FF2B5EF4-FFF2-40B4-BE49-F238E27FC236}">
                  <a16:creationId xmlns:a16="http://schemas.microsoft.com/office/drawing/2014/main" xmlns="" id="{3AF53164-418F-4532-A872-4679E3AFB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" y="10941"/>
              <a:ext cx="4787" cy="4076"/>
            </a:xfrm>
            <a:custGeom>
              <a:avLst/>
              <a:gdLst>
                <a:gd name="T0" fmla="*/ 16510 w 754"/>
                <a:gd name="T1" fmla="*/ 391160 h 642"/>
                <a:gd name="T2" fmla="*/ 2540 w 754"/>
                <a:gd name="T3" fmla="*/ 407670 h 642"/>
                <a:gd name="T4" fmla="*/ 27305 w 754"/>
                <a:gd name="T5" fmla="*/ 381635 h 642"/>
                <a:gd name="T6" fmla="*/ 45720 w 754"/>
                <a:gd name="T7" fmla="*/ 370840 h 642"/>
                <a:gd name="T8" fmla="*/ 27305 w 754"/>
                <a:gd name="T9" fmla="*/ 381635 h 642"/>
                <a:gd name="T10" fmla="*/ 70485 w 754"/>
                <a:gd name="T11" fmla="*/ 344805 h 642"/>
                <a:gd name="T12" fmla="*/ 56515 w 754"/>
                <a:gd name="T13" fmla="*/ 361315 h 642"/>
                <a:gd name="T14" fmla="*/ 81280 w 754"/>
                <a:gd name="T15" fmla="*/ 335915 h 642"/>
                <a:gd name="T16" fmla="*/ 99695 w 754"/>
                <a:gd name="T17" fmla="*/ 324485 h 642"/>
                <a:gd name="T18" fmla="*/ 81280 w 754"/>
                <a:gd name="T19" fmla="*/ 335915 h 642"/>
                <a:gd name="T20" fmla="*/ 124460 w 754"/>
                <a:gd name="T21" fmla="*/ 299085 h 642"/>
                <a:gd name="T22" fmla="*/ 110490 w 754"/>
                <a:gd name="T23" fmla="*/ 315595 h 642"/>
                <a:gd name="T24" fmla="*/ 135255 w 754"/>
                <a:gd name="T25" fmla="*/ 289560 h 642"/>
                <a:gd name="T26" fmla="*/ 153670 w 754"/>
                <a:gd name="T27" fmla="*/ 278765 h 642"/>
                <a:gd name="T28" fmla="*/ 135255 w 754"/>
                <a:gd name="T29" fmla="*/ 289560 h 642"/>
                <a:gd name="T30" fmla="*/ 178435 w 754"/>
                <a:gd name="T31" fmla="*/ 252730 h 642"/>
                <a:gd name="T32" fmla="*/ 164465 w 754"/>
                <a:gd name="T33" fmla="*/ 269240 h 642"/>
                <a:gd name="T34" fmla="*/ 189865 w 754"/>
                <a:gd name="T35" fmla="*/ 243840 h 642"/>
                <a:gd name="T36" fmla="*/ 208280 w 754"/>
                <a:gd name="T37" fmla="*/ 232410 h 642"/>
                <a:gd name="T38" fmla="*/ 189865 w 754"/>
                <a:gd name="T39" fmla="*/ 243840 h 642"/>
                <a:gd name="T40" fmla="*/ 233045 w 754"/>
                <a:gd name="T41" fmla="*/ 207010 h 642"/>
                <a:gd name="T42" fmla="*/ 219075 w 754"/>
                <a:gd name="T43" fmla="*/ 223520 h 642"/>
                <a:gd name="T44" fmla="*/ 243840 w 754"/>
                <a:gd name="T45" fmla="*/ 197485 h 642"/>
                <a:gd name="T46" fmla="*/ 262255 w 754"/>
                <a:gd name="T47" fmla="*/ 186690 h 642"/>
                <a:gd name="T48" fmla="*/ 243840 w 754"/>
                <a:gd name="T49" fmla="*/ 197485 h 642"/>
                <a:gd name="T50" fmla="*/ 287020 w 754"/>
                <a:gd name="T51" fmla="*/ 161290 h 642"/>
                <a:gd name="T52" fmla="*/ 273050 w 754"/>
                <a:gd name="T53" fmla="*/ 177800 h 642"/>
                <a:gd name="T54" fmla="*/ 297815 w 754"/>
                <a:gd name="T55" fmla="*/ 151765 h 642"/>
                <a:gd name="T56" fmla="*/ 316230 w 754"/>
                <a:gd name="T57" fmla="*/ 140970 h 642"/>
                <a:gd name="T58" fmla="*/ 297815 w 754"/>
                <a:gd name="T59" fmla="*/ 151765 h 642"/>
                <a:gd name="T60" fmla="*/ 340995 w 754"/>
                <a:gd name="T61" fmla="*/ 114935 h 642"/>
                <a:gd name="T62" fmla="*/ 327025 w 754"/>
                <a:gd name="T63" fmla="*/ 131445 h 642"/>
                <a:gd name="T64" fmla="*/ 351790 w 754"/>
                <a:gd name="T65" fmla="*/ 106045 h 642"/>
                <a:gd name="T66" fmla="*/ 370840 w 754"/>
                <a:gd name="T67" fmla="*/ 94615 h 642"/>
                <a:gd name="T68" fmla="*/ 351790 w 754"/>
                <a:gd name="T69" fmla="*/ 106045 h 642"/>
                <a:gd name="T70" fmla="*/ 395605 w 754"/>
                <a:gd name="T71" fmla="*/ 69215 h 642"/>
                <a:gd name="T72" fmla="*/ 381635 w 754"/>
                <a:gd name="T73" fmla="*/ 85725 h 642"/>
                <a:gd name="T74" fmla="*/ 406400 w 754"/>
                <a:gd name="T75" fmla="*/ 59690 h 642"/>
                <a:gd name="T76" fmla="*/ 424815 w 754"/>
                <a:gd name="T77" fmla="*/ 48895 h 642"/>
                <a:gd name="T78" fmla="*/ 406400 w 754"/>
                <a:gd name="T79" fmla="*/ 59690 h 642"/>
                <a:gd name="T80" fmla="*/ 449580 w 754"/>
                <a:gd name="T81" fmla="*/ 22860 h 642"/>
                <a:gd name="T82" fmla="*/ 435610 w 754"/>
                <a:gd name="T83" fmla="*/ 39370 h 642"/>
                <a:gd name="T84" fmla="*/ 460375 w 754"/>
                <a:gd name="T85" fmla="*/ 13970 h 642"/>
                <a:gd name="T86" fmla="*/ 478790 w 754"/>
                <a:gd name="T87" fmla="*/ 2540 h 642"/>
                <a:gd name="T88" fmla="*/ 460375 w 754"/>
                <a:gd name="T89" fmla="*/ 13970 h 6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4" h="642">
                  <a:moveTo>
                    <a:pt x="0" y="637"/>
                  </a:moveTo>
                  <a:lnTo>
                    <a:pt x="26" y="616"/>
                  </a:lnTo>
                  <a:lnTo>
                    <a:pt x="29" y="620"/>
                  </a:lnTo>
                  <a:lnTo>
                    <a:pt x="4" y="642"/>
                  </a:lnTo>
                  <a:lnTo>
                    <a:pt x="0" y="637"/>
                  </a:lnTo>
                  <a:close/>
                  <a:moveTo>
                    <a:pt x="43" y="601"/>
                  </a:moveTo>
                  <a:lnTo>
                    <a:pt x="68" y="580"/>
                  </a:lnTo>
                  <a:lnTo>
                    <a:pt x="72" y="584"/>
                  </a:lnTo>
                  <a:lnTo>
                    <a:pt x="46" y="605"/>
                  </a:lnTo>
                  <a:lnTo>
                    <a:pt x="43" y="601"/>
                  </a:lnTo>
                  <a:close/>
                  <a:moveTo>
                    <a:pt x="85" y="565"/>
                  </a:moveTo>
                  <a:lnTo>
                    <a:pt x="111" y="543"/>
                  </a:lnTo>
                  <a:lnTo>
                    <a:pt x="114" y="547"/>
                  </a:lnTo>
                  <a:lnTo>
                    <a:pt x="89" y="569"/>
                  </a:lnTo>
                  <a:lnTo>
                    <a:pt x="85" y="565"/>
                  </a:lnTo>
                  <a:close/>
                  <a:moveTo>
                    <a:pt x="128" y="529"/>
                  </a:moveTo>
                  <a:lnTo>
                    <a:pt x="153" y="507"/>
                  </a:lnTo>
                  <a:lnTo>
                    <a:pt x="157" y="511"/>
                  </a:lnTo>
                  <a:lnTo>
                    <a:pt x="132" y="533"/>
                  </a:lnTo>
                  <a:lnTo>
                    <a:pt x="128" y="529"/>
                  </a:lnTo>
                  <a:close/>
                  <a:moveTo>
                    <a:pt x="171" y="493"/>
                  </a:moveTo>
                  <a:lnTo>
                    <a:pt x="196" y="471"/>
                  </a:lnTo>
                  <a:lnTo>
                    <a:pt x="200" y="475"/>
                  </a:lnTo>
                  <a:lnTo>
                    <a:pt x="174" y="497"/>
                  </a:lnTo>
                  <a:lnTo>
                    <a:pt x="171" y="493"/>
                  </a:lnTo>
                  <a:close/>
                  <a:moveTo>
                    <a:pt x="213" y="456"/>
                  </a:moveTo>
                  <a:lnTo>
                    <a:pt x="239" y="435"/>
                  </a:lnTo>
                  <a:lnTo>
                    <a:pt x="242" y="439"/>
                  </a:lnTo>
                  <a:lnTo>
                    <a:pt x="217" y="461"/>
                  </a:lnTo>
                  <a:lnTo>
                    <a:pt x="213" y="456"/>
                  </a:lnTo>
                  <a:close/>
                  <a:moveTo>
                    <a:pt x="256" y="420"/>
                  </a:moveTo>
                  <a:lnTo>
                    <a:pt x="281" y="398"/>
                  </a:lnTo>
                  <a:lnTo>
                    <a:pt x="285" y="403"/>
                  </a:lnTo>
                  <a:lnTo>
                    <a:pt x="259" y="424"/>
                  </a:lnTo>
                  <a:lnTo>
                    <a:pt x="256" y="420"/>
                  </a:lnTo>
                  <a:close/>
                  <a:moveTo>
                    <a:pt x="299" y="384"/>
                  </a:moveTo>
                  <a:lnTo>
                    <a:pt x="324" y="362"/>
                  </a:lnTo>
                  <a:lnTo>
                    <a:pt x="328" y="366"/>
                  </a:lnTo>
                  <a:lnTo>
                    <a:pt x="302" y="388"/>
                  </a:lnTo>
                  <a:lnTo>
                    <a:pt x="299" y="384"/>
                  </a:lnTo>
                  <a:close/>
                  <a:moveTo>
                    <a:pt x="341" y="348"/>
                  </a:moveTo>
                  <a:lnTo>
                    <a:pt x="367" y="326"/>
                  </a:lnTo>
                  <a:lnTo>
                    <a:pt x="370" y="330"/>
                  </a:lnTo>
                  <a:lnTo>
                    <a:pt x="345" y="352"/>
                  </a:lnTo>
                  <a:lnTo>
                    <a:pt x="341" y="348"/>
                  </a:lnTo>
                  <a:close/>
                  <a:moveTo>
                    <a:pt x="384" y="311"/>
                  </a:moveTo>
                  <a:lnTo>
                    <a:pt x="409" y="290"/>
                  </a:lnTo>
                  <a:lnTo>
                    <a:pt x="413" y="294"/>
                  </a:lnTo>
                  <a:lnTo>
                    <a:pt x="387" y="316"/>
                  </a:lnTo>
                  <a:lnTo>
                    <a:pt x="384" y="311"/>
                  </a:lnTo>
                  <a:close/>
                  <a:moveTo>
                    <a:pt x="426" y="275"/>
                  </a:moveTo>
                  <a:lnTo>
                    <a:pt x="452" y="254"/>
                  </a:lnTo>
                  <a:lnTo>
                    <a:pt x="456" y="258"/>
                  </a:lnTo>
                  <a:lnTo>
                    <a:pt x="430" y="280"/>
                  </a:lnTo>
                  <a:lnTo>
                    <a:pt x="426" y="275"/>
                  </a:lnTo>
                  <a:close/>
                  <a:moveTo>
                    <a:pt x="469" y="239"/>
                  </a:moveTo>
                  <a:lnTo>
                    <a:pt x="495" y="217"/>
                  </a:lnTo>
                  <a:lnTo>
                    <a:pt x="498" y="222"/>
                  </a:lnTo>
                  <a:lnTo>
                    <a:pt x="473" y="243"/>
                  </a:lnTo>
                  <a:lnTo>
                    <a:pt x="469" y="239"/>
                  </a:lnTo>
                  <a:close/>
                  <a:moveTo>
                    <a:pt x="512" y="203"/>
                  </a:moveTo>
                  <a:lnTo>
                    <a:pt x="537" y="181"/>
                  </a:lnTo>
                  <a:lnTo>
                    <a:pt x="541" y="185"/>
                  </a:lnTo>
                  <a:lnTo>
                    <a:pt x="515" y="207"/>
                  </a:lnTo>
                  <a:lnTo>
                    <a:pt x="512" y="203"/>
                  </a:lnTo>
                  <a:close/>
                  <a:moveTo>
                    <a:pt x="554" y="167"/>
                  </a:moveTo>
                  <a:lnTo>
                    <a:pt x="580" y="145"/>
                  </a:lnTo>
                  <a:lnTo>
                    <a:pt x="584" y="149"/>
                  </a:lnTo>
                  <a:lnTo>
                    <a:pt x="558" y="171"/>
                  </a:lnTo>
                  <a:lnTo>
                    <a:pt x="554" y="167"/>
                  </a:lnTo>
                  <a:close/>
                  <a:moveTo>
                    <a:pt x="597" y="130"/>
                  </a:moveTo>
                  <a:lnTo>
                    <a:pt x="623" y="109"/>
                  </a:lnTo>
                  <a:lnTo>
                    <a:pt x="626" y="113"/>
                  </a:lnTo>
                  <a:lnTo>
                    <a:pt x="601" y="135"/>
                  </a:lnTo>
                  <a:lnTo>
                    <a:pt x="597" y="130"/>
                  </a:lnTo>
                  <a:close/>
                  <a:moveTo>
                    <a:pt x="640" y="94"/>
                  </a:moveTo>
                  <a:lnTo>
                    <a:pt x="665" y="72"/>
                  </a:lnTo>
                  <a:lnTo>
                    <a:pt x="669" y="77"/>
                  </a:lnTo>
                  <a:lnTo>
                    <a:pt x="643" y="98"/>
                  </a:lnTo>
                  <a:lnTo>
                    <a:pt x="640" y="94"/>
                  </a:lnTo>
                  <a:close/>
                  <a:moveTo>
                    <a:pt x="682" y="58"/>
                  </a:moveTo>
                  <a:lnTo>
                    <a:pt x="708" y="36"/>
                  </a:lnTo>
                  <a:lnTo>
                    <a:pt x="712" y="40"/>
                  </a:lnTo>
                  <a:lnTo>
                    <a:pt x="686" y="62"/>
                  </a:lnTo>
                  <a:lnTo>
                    <a:pt x="682" y="58"/>
                  </a:lnTo>
                  <a:close/>
                  <a:moveTo>
                    <a:pt x="725" y="22"/>
                  </a:moveTo>
                  <a:lnTo>
                    <a:pt x="751" y="0"/>
                  </a:lnTo>
                  <a:lnTo>
                    <a:pt x="754" y="4"/>
                  </a:lnTo>
                  <a:lnTo>
                    <a:pt x="729" y="26"/>
                  </a:lnTo>
                  <a:lnTo>
                    <a:pt x="725" y="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5DE29F3D-ECC3-4078-B98F-EC442DF23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3" y="10553"/>
              <a:ext cx="11030" cy="388"/>
            </a:xfrm>
            <a:custGeom>
              <a:avLst/>
              <a:gdLst>
                <a:gd name="T0" fmla="*/ 21590 w 1737"/>
                <a:gd name="T1" fmla="*/ 38100 h 61"/>
                <a:gd name="T2" fmla="*/ 35560 w 1737"/>
                <a:gd name="T3" fmla="*/ 34290 h 61"/>
                <a:gd name="T4" fmla="*/ 35560 w 1737"/>
                <a:gd name="T5" fmla="*/ 37465 h 61"/>
                <a:gd name="T6" fmla="*/ 92710 w 1737"/>
                <a:gd name="T7" fmla="*/ 32385 h 61"/>
                <a:gd name="T8" fmla="*/ 71120 w 1737"/>
                <a:gd name="T9" fmla="*/ 33020 h 61"/>
                <a:gd name="T10" fmla="*/ 128270 w 1737"/>
                <a:gd name="T11" fmla="*/ 34925 h 61"/>
                <a:gd name="T12" fmla="*/ 142240 w 1737"/>
                <a:gd name="T13" fmla="*/ 30480 h 61"/>
                <a:gd name="T14" fmla="*/ 142240 w 1737"/>
                <a:gd name="T15" fmla="*/ 34290 h 61"/>
                <a:gd name="T16" fmla="*/ 199390 w 1737"/>
                <a:gd name="T17" fmla="*/ 28575 h 61"/>
                <a:gd name="T18" fmla="*/ 177800 w 1737"/>
                <a:gd name="T19" fmla="*/ 29845 h 61"/>
                <a:gd name="T20" fmla="*/ 234950 w 1737"/>
                <a:gd name="T21" fmla="*/ 31115 h 61"/>
                <a:gd name="T22" fmla="*/ 248920 w 1737"/>
                <a:gd name="T23" fmla="*/ 27305 h 61"/>
                <a:gd name="T24" fmla="*/ 248920 w 1737"/>
                <a:gd name="T25" fmla="*/ 31115 h 61"/>
                <a:gd name="T26" fmla="*/ 306070 w 1737"/>
                <a:gd name="T27" fmla="*/ 25400 h 61"/>
                <a:gd name="T28" fmla="*/ 284480 w 1737"/>
                <a:gd name="T29" fmla="*/ 26035 h 61"/>
                <a:gd name="T30" fmla="*/ 341630 w 1737"/>
                <a:gd name="T31" fmla="*/ 27940 h 61"/>
                <a:gd name="T32" fmla="*/ 355600 w 1737"/>
                <a:gd name="T33" fmla="*/ 23495 h 61"/>
                <a:gd name="T34" fmla="*/ 355600 w 1737"/>
                <a:gd name="T35" fmla="*/ 27305 h 61"/>
                <a:gd name="T36" fmla="*/ 412750 w 1737"/>
                <a:gd name="T37" fmla="*/ 22225 h 61"/>
                <a:gd name="T38" fmla="*/ 391160 w 1737"/>
                <a:gd name="T39" fmla="*/ 22860 h 61"/>
                <a:gd name="T40" fmla="*/ 448310 w 1737"/>
                <a:gd name="T41" fmla="*/ 24130 h 61"/>
                <a:gd name="T42" fmla="*/ 462280 w 1737"/>
                <a:gd name="T43" fmla="*/ 20320 h 61"/>
                <a:gd name="T44" fmla="*/ 462280 w 1737"/>
                <a:gd name="T45" fmla="*/ 24130 h 61"/>
                <a:gd name="T46" fmla="*/ 519430 w 1737"/>
                <a:gd name="T47" fmla="*/ 18415 h 61"/>
                <a:gd name="T48" fmla="*/ 497840 w 1737"/>
                <a:gd name="T49" fmla="*/ 19050 h 61"/>
                <a:gd name="T50" fmla="*/ 554990 w 1737"/>
                <a:gd name="T51" fmla="*/ 20955 h 61"/>
                <a:gd name="T52" fmla="*/ 568960 w 1737"/>
                <a:gd name="T53" fmla="*/ 17145 h 61"/>
                <a:gd name="T54" fmla="*/ 568960 w 1737"/>
                <a:gd name="T55" fmla="*/ 20320 h 61"/>
                <a:gd name="T56" fmla="*/ 626110 w 1737"/>
                <a:gd name="T57" fmla="*/ 15240 h 61"/>
                <a:gd name="T58" fmla="*/ 604520 w 1737"/>
                <a:gd name="T59" fmla="*/ 15875 h 61"/>
                <a:gd name="T60" fmla="*/ 661670 w 1737"/>
                <a:gd name="T61" fmla="*/ 17780 h 61"/>
                <a:gd name="T62" fmla="*/ 675640 w 1737"/>
                <a:gd name="T63" fmla="*/ 13335 h 61"/>
                <a:gd name="T64" fmla="*/ 675640 w 1737"/>
                <a:gd name="T65" fmla="*/ 17145 h 61"/>
                <a:gd name="T66" fmla="*/ 732790 w 1737"/>
                <a:gd name="T67" fmla="*/ 11430 h 61"/>
                <a:gd name="T68" fmla="*/ 711200 w 1737"/>
                <a:gd name="T69" fmla="*/ 12065 h 61"/>
                <a:gd name="T70" fmla="*/ 768350 w 1737"/>
                <a:gd name="T71" fmla="*/ 13970 h 61"/>
                <a:gd name="T72" fmla="*/ 782320 w 1737"/>
                <a:gd name="T73" fmla="*/ 10160 h 61"/>
                <a:gd name="T74" fmla="*/ 782320 w 1737"/>
                <a:gd name="T75" fmla="*/ 13335 h 61"/>
                <a:gd name="T76" fmla="*/ 839470 w 1737"/>
                <a:gd name="T77" fmla="*/ 8255 h 61"/>
                <a:gd name="T78" fmla="*/ 817880 w 1737"/>
                <a:gd name="T79" fmla="*/ 8890 h 61"/>
                <a:gd name="T80" fmla="*/ 875030 w 1737"/>
                <a:gd name="T81" fmla="*/ 10795 h 61"/>
                <a:gd name="T82" fmla="*/ 889000 w 1737"/>
                <a:gd name="T83" fmla="*/ 6350 h 61"/>
                <a:gd name="T84" fmla="*/ 889000 w 1737"/>
                <a:gd name="T85" fmla="*/ 10160 h 61"/>
                <a:gd name="T86" fmla="*/ 946150 w 1737"/>
                <a:gd name="T87" fmla="*/ 5080 h 61"/>
                <a:gd name="T88" fmla="*/ 924560 w 1737"/>
                <a:gd name="T89" fmla="*/ 5715 h 61"/>
                <a:gd name="T90" fmla="*/ 981710 w 1737"/>
                <a:gd name="T91" fmla="*/ 6985 h 61"/>
                <a:gd name="T92" fmla="*/ 995680 w 1737"/>
                <a:gd name="T93" fmla="*/ 3175 h 61"/>
                <a:gd name="T94" fmla="*/ 995680 w 1737"/>
                <a:gd name="T95" fmla="*/ 6985 h 61"/>
                <a:gd name="T96" fmla="*/ 1052830 w 1737"/>
                <a:gd name="T97" fmla="*/ 1270 h 61"/>
                <a:gd name="T98" fmla="*/ 1031240 w 1737"/>
                <a:gd name="T99" fmla="*/ 1905 h 61"/>
                <a:gd name="T100" fmla="*/ 1088390 w 1737"/>
                <a:gd name="T101" fmla="*/ 3810 h 61"/>
                <a:gd name="T102" fmla="*/ 1102360 w 1737"/>
                <a:gd name="T103" fmla="*/ 0 h 61"/>
                <a:gd name="T104" fmla="*/ 1102360 w 1737"/>
                <a:gd name="T105" fmla="*/ 317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7" h="61">
                  <a:moveTo>
                    <a:pt x="0" y="55"/>
                  </a:moveTo>
                  <a:lnTo>
                    <a:pt x="34" y="54"/>
                  </a:lnTo>
                  <a:lnTo>
                    <a:pt x="34" y="60"/>
                  </a:lnTo>
                  <a:lnTo>
                    <a:pt x="0" y="61"/>
                  </a:lnTo>
                  <a:lnTo>
                    <a:pt x="0" y="55"/>
                  </a:lnTo>
                  <a:close/>
                  <a:moveTo>
                    <a:pt x="56" y="54"/>
                  </a:moveTo>
                  <a:lnTo>
                    <a:pt x="90" y="53"/>
                  </a:lnTo>
                  <a:lnTo>
                    <a:pt x="90" y="58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112" y="52"/>
                  </a:moveTo>
                  <a:lnTo>
                    <a:pt x="146" y="51"/>
                  </a:lnTo>
                  <a:lnTo>
                    <a:pt x="146" y="56"/>
                  </a:lnTo>
                  <a:lnTo>
                    <a:pt x="112" y="57"/>
                  </a:lnTo>
                  <a:lnTo>
                    <a:pt x="112" y="52"/>
                  </a:lnTo>
                  <a:close/>
                  <a:moveTo>
                    <a:pt x="168" y="50"/>
                  </a:moveTo>
                  <a:lnTo>
                    <a:pt x="202" y="49"/>
                  </a:lnTo>
                  <a:lnTo>
                    <a:pt x="202" y="55"/>
                  </a:lnTo>
                  <a:lnTo>
                    <a:pt x="168" y="56"/>
                  </a:lnTo>
                  <a:lnTo>
                    <a:pt x="168" y="50"/>
                  </a:lnTo>
                  <a:close/>
                  <a:moveTo>
                    <a:pt x="224" y="48"/>
                  </a:moveTo>
                  <a:lnTo>
                    <a:pt x="258" y="47"/>
                  </a:lnTo>
                  <a:lnTo>
                    <a:pt x="258" y="53"/>
                  </a:lnTo>
                  <a:lnTo>
                    <a:pt x="224" y="54"/>
                  </a:lnTo>
                  <a:lnTo>
                    <a:pt x="224" y="48"/>
                  </a:lnTo>
                  <a:close/>
                  <a:moveTo>
                    <a:pt x="280" y="47"/>
                  </a:moveTo>
                  <a:lnTo>
                    <a:pt x="314" y="45"/>
                  </a:lnTo>
                  <a:lnTo>
                    <a:pt x="314" y="51"/>
                  </a:lnTo>
                  <a:lnTo>
                    <a:pt x="280" y="52"/>
                  </a:lnTo>
                  <a:lnTo>
                    <a:pt x="280" y="47"/>
                  </a:lnTo>
                  <a:close/>
                  <a:moveTo>
                    <a:pt x="336" y="45"/>
                  </a:moveTo>
                  <a:lnTo>
                    <a:pt x="370" y="44"/>
                  </a:lnTo>
                  <a:lnTo>
                    <a:pt x="370" y="49"/>
                  </a:lnTo>
                  <a:lnTo>
                    <a:pt x="336" y="50"/>
                  </a:lnTo>
                  <a:lnTo>
                    <a:pt x="336" y="45"/>
                  </a:lnTo>
                  <a:close/>
                  <a:moveTo>
                    <a:pt x="392" y="43"/>
                  </a:moveTo>
                  <a:lnTo>
                    <a:pt x="426" y="42"/>
                  </a:lnTo>
                  <a:lnTo>
                    <a:pt x="426" y="47"/>
                  </a:lnTo>
                  <a:lnTo>
                    <a:pt x="392" y="49"/>
                  </a:lnTo>
                  <a:lnTo>
                    <a:pt x="392" y="43"/>
                  </a:lnTo>
                  <a:close/>
                  <a:moveTo>
                    <a:pt x="448" y="41"/>
                  </a:moveTo>
                  <a:lnTo>
                    <a:pt x="482" y="40"/>
                  </a:lnTo>
                  <a:lnTo>
                    <a:pt x="482" y="46"/>
                  </a:lnTo>
                  <a:lnTo>
                    <a:pt x="448" y="47"/>
                  </a:lnTo>
                  <a:lnTo>
                    <a:pt x="448" y="41"/>
                  </a:lnTo>
                  <a:close/>
                  <a:moveTo>
                    <a:pt x="504" y="39"/>
                  </a:moveTo>
                  <a:lnTo>
                    <a:pt x="538" y="38"/>
                  </a:lnTo>
                  <a:lnTo>
                    <a:pt x="538" y="44"/>
                  </a:lnTo>
                  <a:lnTo>
                    <a:pt x="504" y="45"/>
                  </a:lnTo>
                  <a:lnTo>
                    <a:pt x="504" y="39"/>
                  </a:lnTo>
                  <a:close/>
                  <a:moveTo>
                    <a:pt x="560" y="37"/>
                  </a:moveTo>
                  <a:lnTo>
                    <a:pt x="594" y="36"/>
                  </a:lnTo>
                  <a:lnTo>
                    <a:pt x="594" y="42"/>
                  </a:lnTo>
                  <a:lnTo>
                    <a:pt x="560" y="43"/>
                  </a:lnTo>
                  <a:lnTo>
                    <a:pt x="560" y="37"/>
                  </a:lnTo>
                  <a:close/>
                  <a:moveTo>
                    <a:pt x="616" y="36"/>
                  </a:moveTo>
                  <a:lnTo>
                    <a:pt x="650" y="35"/>
                  </a:lnTo>
                  <a:lnTo>
                    <a:pt x="650" y="40"/>
                  </a:lnTo>
                  <a:lnTo>
                    <a:pt x="616" y="41"/>
                  </a:lnTo>
                  <a:lnTo>
                    <a:pt x="616" y="36"/>
                  </a:lnTo>
                  <a:close/>
                  <a:moveTo>
                    <a:pt x="672" y="34"/>
                  </a:moveTo>
                  <a:lnTo>
                    <a:pt x="706" y="33"/>
                  </a:lnTo>
                  <a:lnTo>
                    <a:pt x="706" y="38"/>
                  </a:lnTo>
                  <a:lnTo>
                    <a:pt x="672" y="39"/>
                  </a:lnTo>
                  <a:lnTo>
                    <a:pt x="672" y="34"/>
                  </a:lnTo>
                  <a:close/>
                  <a:moveTo>
                    <a:pt x="728" y="32"/>
                  </a:moveTo>
                  <a:lnTo>
                    <a:pt x="762" y="31"/>
                  </a:lnTo>
                  <a:lnTo>
                    <a:pt x="762" y="37"/>
                  </a:lnTo>
                  <a:lnTo>
                    <a:pt x="728" y="38"/>
                  </a:lnTo>
                  <a:lnTo>
                    <a:pt x="728" y="32"/>
                  </a:lnTo>
                  <a:close/>
                  <a:moveTo>
                    <a:pt x="784" y="30"/>
                  </a:moveTo>
                  <a:lnTo>
                    <a:pt x="818" y="29"/>
                  </a:lnTo>
                  <a:lnTo>
                    <a:pt x="818" y="35"/>
                  </a:lnTo>
                  <a:lnTo>
                    <a:pt x="784" y="36"/>
                  </a:lnTo>
                  <a:lnTo>
                    <a:pt x="784" y="30"/>
                  </a:lnTo>
                  <a:close/>
                  <a:moveTo>
                    <a:pt x="840" y="29"/>
                  </a:moveTo>
                  <a:lnTo>
                    <a:pt x="874" y="27"/>
                  </a:lnTo>
                  <a:lnTo>
                    <a:pt x="874" y="33"/>
                  </a:lnTo>
                  <a:lnTo>
                    <a:pt x="840" y="34"/>
                  </a:lnTo>
                  <a:lnTo>
                    <a:pt x="840" y="29"/>
                  </a:lnTo>
                  <a:close/>
                  <a:moveTo>
                    <a:pt x="896" y="27"/>
                  </a:moveTo>
                  <a:lnTo>
                    <a:pt x="930" y="26"/>
                  </a:lnTo>
                  <a:lnTo>
                    <a:pt x="930" y="31"/>
                  </a:lnTo>
                  <a:lnTo>
                    <a:pt x="896" y="32"/>
                  </a:lnTo>
                  <a:lnTo>
                    <a:pt x="896" y="27"/>
                  </a:lnTo>
                  <a:close/>
                  <a:moveTo>
                    <a:pt x="952" y="25"/>
                  </a:moveTo>
                  <a:lnTo>
                    <a:pt x="986" y="24"/>
                  </a:lnTo>
                  <a:lnTo>
                    <a:pt x="986" y="29"/>
                  </a:lnTo>
                  <a:lnTo>
                    <a:pt x="952" y="30"/>
                  </a:lnTo>
                  <a:lnTo>
                    <a:pt x="952" y="25"/>
                  </a:lnTo>
                  <a:close/>
                  <a:moveTo>
                    <a:pt x="1008" y="23"/>
                  </a:moveTo>
                  <a:lnTo>
                    <a:pt x="1042" y="22"/>
                  </a:lnTo>
                  <a:lnTo>
                    <a:pt x="1042" y="28"/>
                  </a:lnTo>
                  <a:lnTo>
                    <a:pt x="1008" y="29"/>
                  </a:lnTo>
                  <a:lnTo>
                    <a:pt x="1008" y="23"/>
                  </a:lnTo>
                  <a:close/>
                  <a:moveTo>
                    <a:pt x="1064" y="21"/>
                  </a:moveTo>
                  <a:lnTo>
                    <a:pt x="1098" y="20"/>
                  </a:lnTo>
                  <a:lnTo>
                    <a:pt x="1098" y="26"/>
                  </a:lnTo>
                  <a:lnTo>
                    <a:pt x="1064" y="27"/>
                  </a:lnTo>
                  <a:lnTo>
                    <a:pt x="1064" y="21"/>
                  </a:lnTo>
                  <a:close/>
                  <a:moveTo>
                    <a:pt x="1120" y="19"/>
                  </a:moveTo>
                  <a:lnTo>
                    <a:pt x="1154" y="18"/>
                  </a:lnTo>
                  <a:lnTo>
                    <a:pt x="1154" y="24"/>
                  </a:lnTo>
                  <a:lnTo>
                    <a:pt x="1120" y="25"/>
                  </a:lnTo>
                  <a:lnTo>
                    <a:pt x="1120" y="19"/>
                  </a:lnTo>
                  <a:close/>
                  <a:moveTo>
                    <a:pt x="1176" y="18"/>
                  </a:moveTo>
                  <a:lnTo>
                    <a:pt x="1210" y="17"/>
                  </a:lnTo>
                  <a:lnTo>
                    <a:pt x="1210" y="22"/>
                  </a:lnTo>
                  <a:lnTo>
                    <a:pt x="1176" y="23"/>
                  </a:lnTo>
                  <a:lnTo>
                    <a:pt x="1176" y="18"/>
                  </a:lnTo>
                  <a:close/>
                  <a:moveTo>
                    <a:pt x="1232" y="16"/>
                  </a:moveTo>
                  <a:lnTo>
                    <a:pt x="1266" y="15"/>
                  </a:lnTo>
                  <a:lnTo>
                    <a:pt x="1266" y="20"/>
                  </a:lnTo>
                  <a:lnTo>
                    <a:pt x="1232" y="21"/>
                  </a:lnTo>
                  <a:lnTo>
                    <a:pt x="1232" y="16"/>
                  </a:lnTo>
                  <a:close/>
                  <a:moveTo>
                    <a:pt x="1288" y="14"/>
                  </a:moveTo>
                  <a:lnTo>
                    <a:pt x="1322" y="13"/>
                  </a:lnTo>
                  <a:lnTo>
                    <a:pt x="1322" y="19"/>
                  </a:lnTo>
                  <a:lnTo>
                    <a:pt x="1288" y="20"/>
                  </a:lnTo>
                  <a:lnTo>
                    <a:pt x="1288" y="14"/>
                  </a:lnTo>
                  <a:close/>
                  <a:moveTo>
                    <a:pt x="1344" y="12"/>
                  </a:moveTo>
                  <a:lnTo>
                    <a:pt x="1378" y="11"/>
                  </a:lnTo>
                  <a:lnTo>
                    <a:pt x="1378" y="17"/>
                  </a:lnTo>
                  <a:lnTo>
                    <a:pt x="1344" y="18"/>
                  </a:lnTo>
                  <a:lnTo>
                    <a:pt x="1344" y="12"/>
                  </a:lnTo>
                  <a:close/>
                  <a:moveTo>
                    <a:pt x="1400" y="10"/>
                  </a:moveTo>
                  <a:lnTo>
                    <a:pt x="1434" y="9"/>
                  </a:lnTo>
                  <a:lnTo>
                    <a:pt x="1434" y="15"/>
                  </a:lnTo>
                  <a:lnTo>
                    <a:pt x="1400" y="16"/>
                  </a:lnTo>
                  <a:lnTo>
                    <a:pt x="1400" y="10"/>
                  </a:lnTo>
                  <a:close/>
                  <a:moveTo>
                    <a:pt x="1456" y="9"/>
                  </a:moveTo>
                  <a:lnTo>
                    <a:pt x="1490" y="8"/>
                  </a:lnTo>
                  <a:lnTo>
                    <a:pt x="1490" y="13"/>
                  </a:lnTo>
                  <a:lnTo>
                    <a:pt x="1456" y="14"/>
                  </a:lnTo>
                  <a:lnTo>
                    <a:pt x="1456" y="9"/>
                  </a:lnTo>
                  <a:close/>
                  <a:moveTo>
                    <a:pt x="1512" y="7"/>
                  </a:moveTo>
                  <a:lnTo>
                    <a:pt x="1546" y="6"/>
                  </a:lnTo>
                  <a:lnTo>
                    <a:pt x="1546" y="11"/>
                  </a:lnTo>
                  <a:lnTo>
                    <a:pt x="1512" y="12"/>
                  </a:lnTo>
                  <a:lnTo>
                    <a:pt x="1512" y="7"/>
                  </a:lnTo>
                  <a:close/>
                  <a:moveTo>
                    <a:pt x="1568" y="5"/>
                  </a:moveTo>
                  <a:lnTo>
                    <a:pt x="1602" y="4"/>
                  </a:lnTo>
                  <a:lnTo>
                    <a:pt x="1602" y="10"/>
                  </a:lnTo>
                  <a:lnTo>
                    <a:pt x="1568" y="11"/>
                  </a:lnTo>
                  <a:lnTo>
                    <a:pt x="1568" y="5"/>
                  </a:lnTo>
                  <a:close/>
                  <a:moveTo>
                    <a:pt x="1624" y="3"/>
                  </a:moveTo>
                  <a:lnTo>
                    <a:pt x="1658" y="2"/>
                  </a:lnTo>
                  <a:lnTo>
                    <a:pt x="1658" y="8"/>
                  </a:lnTo>
                  <a:lnTo>
                    <a:pt x="1624" y="9"/>
                  </a:lnTo>
                  <a:lnTo>
                    <a:pt x="1624" y="3"/>
                  </a:lnTo>
                  <a:close/>
                  <a:moveTo>
                    <a:pt x="1680" y="1"/>
                  </a:moveTo>
                  <a:lnTo>
                    <a:pt x="1714" y="0"/>
                  </a:lnTo>
                  <a:lnTo>
                    <a:pt x="1714" y="6"/>
                  </a:lnTo>
                  <a:lnTo>
                    <a:pt x="1680" y="7"/>
                  </a:lnTo>
                  <a:lnTo>
                    <a:pt x="1680" y="1"/>
                  </a:lnTo>
                  <a:close/>
                  <a:moveTo>
                    <a:pt x="1736" y="0"/>
                  </a:moveTo>
                  <a:lnTo>
                    <a:pt x="1737" y="0"/>
                  </a:lnTo>
                  <a:lnTo>
                    <a:pt x="1737" y="5"/>
                  </a:lnTo>
                  <a:lnTo>
                    <a:pt x="1736" y="5"/>
                  </a:lnTo>
                  <a:lnTo>
                    <a:pt x="173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Line 6">
              <a:extLst>
                <a:ext uri="{FF2B5EF4-FFF2-40B4-BE49-F238E27FC236}">
                  <a16:creationId xmlns:a16="http://schemas.microsoft.com/office/drawing/2014/main" xmlns="" id="{B87C494D-1CAD-4E17-9873-F8408C89D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4649"/>
              <a:ext cx="11030" cy="35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Line 7">
              <a:extLst>
                <a:ext uri="{FF2B5EF4-FFF2-40B4-BE49-F238E27FC236}">
                  <a16:creationId xmlns:a16="http://schemas.microsoft.com/office/drawing/2014/main" xmlns="" id="{A2C87B61-B506-4200-857F-63762643E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12" y="10566"/>
              <a:ext cx="4801" cy="408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B83E92B6-1F34-44CB-B5ED-52472ACFF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" y="10909"/>
              <a:ext cx="6243" cy="3753"/>
            </a:xfrm>
            <a:custGeom>
              <a:avLst/>
              <a:gdLst>
                <a:gd name="T0" fmla="*/ 20320 w 983"/>
                <a:gd name="T1" fmla="*/ 10795 h 591"/>
                <a:gd name="T2" fmla="*/ 0 w 983"/>
                <a:gd name="T3" fmla="*/ 3175 h 591"/>
                <a:gd name="T4" fmla="*/ 32385 w 983"/>
                <a:gd name="T5" fmla="*/ 18415 h 591"/>
                <a:gd name="T6" fmla="*/ 48895 w 983"/>
                <a:gd name="T7" fmla="*/ 32385 h 591"/>
                <a:gd name="T8" fmla="*/ 32385 w 983"/>
                <a:gd name="T9" fmla="*/ 18415 h 591"/>
                <a:gd name="T10" fmla="*/ 81280 w 983"/>
                <a:gd name="T11" fmla="*/ 47625 h 591"/>
                <a:gd name="T12" fmla="*/ 60960 w 983"/>
                <a:gd name="T13" fmla="*/ 39370 h 591"/>
                <a:gd name="T14" fmla="*/ 93345 w 983"/>
                <a:gd name="T15" fmla="*/ 54610 h 591"/>
                <a:gd name="T16" fmla="*/ 109855 w 983"/>
                <a:gd name="T17" fmla="*/ 68580 h 591"/>
                <a:gd name="T18" fmla="*/ 93345 w 983"/>
                <a:gd name="T19" fmla="*/ 54610 h 591"/>
                <a:gd name="T20" fmla="*/ 142240 w 983"/>
                <a:gd name="T21" fmla="*/ 83820 h 591"/>
                <a:gd name="T22" fmla="*/ 121920 w 983"/>
                <a:gd name="T23" fmla="*/ 76200 h 591"/>
                <a:gd name="T24" fmla="*/ 154305 w 983"/>
                <a:gd name="T25" fmla="*/ 91440 h 591"/>
                <a:gd name="T26" fmla="*/ 170815 w 983"/>
                <a:gd name="T27" fmla="*/ 105410 h 591"/>
                <a:gd name="T28" fmla="*/ 154305 w 983"/>
                <a:gd name="T29" fmla="*/ 91440 h 591"/>
                <a:gd name="T30" fmla="*/ 203200 w 983"/>
                <a:gd name="T31" fmla="*/ 120650 h 591"/>
                <a:gd name="T32" fmla="*/ 182880 w 983"/>
                <a:gd name="T33" fmla="*/ 112395 h 591"/>
                <a:gd name="T34" fmla="*/ 215265 w 983"/>
                <a:gd name="T35" fmla="*/ 127635 h 591"/>
                <a:gd name="T36" fmla="*/ 231775 w 983"/>
                <a:gd name="T37" fmla="*/ 141605 h 591"/>
                <a:gd name="T38" fmla="*/ 215265 w 983"/>
                <a:gd name="T39" fmla="*/ 127635 h 591"/>
                <a:gd name="T40" fmla="*/ 264160 w 983"/>
                <a:gd name="T41" fmla="*/ 156845 h 591"/>
                <a:gd name="T42" fmla="*/ 243840 w 983"/>
                <a:gd name="T43" fmla="*/ 149225 h 591"/>
                <a:gd name="T44" fmla="*/ 276225 w 983"/>
                <a:gd name="T45" fmla="*/ 163830 h 591"/>
                <a:gd name="T46" fmla="*/ 292735 w 983"/>
                <a:gd name="T47" fmla="*/ 177800 h 591"/>
                <a:gd name="T48" fmla="*/ 276225 w 983"/>
                <a:gd name="T49" fmla="*/ 163830 h 591"/>
                <a:gd name="T50" fmla="*/ 325120 w 983"/>
                <a:gd name="T51" fmla="*/ 193675 h 591"/>
                <a:gd name="T52" fmla="*/ 304800 w 983"/>
                <a:gd name="T53" fmla="*/ 185420 h 591"/>
                <a:gd name="T54" fmla="*/ 337185 w 983"/>
                <a:gd name="T55" fmla="*/ 200660 h 591"/>
                <a:gd name="T56" fmla="*/ 353695 w 983"/>
                <a:gd name="T57" fmla="*/ 214630 h 591"/>
                <a:gd name="T58" fmla="*/ 337185 w 983"/>
                <a:gd name="T59" fmla="*/ 200660 h 591"/>
                <a:gd name="T60" fmla="*/ 386080 w 983"/>
                <a:gd name="T61" fmla="*/ 229870 h 591"/>
                <a:gd name="T62" fmla="*/ 365760 w 983"/>
                <a:gd name="T63" fmla="*/ 222250 h 591"/>
                <a:gd name="T64" fmla="*/ 398145 w 983"/>
                <a:gd name="T65" fmla="*/ 236855 h 591"/>
                <a:gd name="T66" fmla="*/ 414655 w 983"/>
                <a:gd name="T67" fmla="*/ 250825 h 591"/>
                <a:gd name="T68" fmla="*/ 398145 w 983"/>
                <a:gd name="T69" fmla="*/ 236855 h 591"/>
                <a:gd name="T70" fmla="*/ 447040 w 983"/>
                <a:gd name="T71" fmla="*/ 266065 h 591"/>
                <a:gd name="T72" fmla="*/ 426720 w 983"/>
                <a:gd name="T73" fmla="*/ 258445 h 591"/>
                <a:gd name="T74" fmla="*/ 459105 w 983"/>
                <a:gd name="T75" fmla="*/ 273685 h 591"/>
                <a:gd name="T76" fmla="*/ 475615 w 983"/>
                <a:gd name="T77" fmla="*/ 287655 h 591"/>
                <a:gd name="T78" fmla="*/ 459105 w 983"/>
                <a:gd name="T79" fmla="*/ 273685 h 591"/>
                <a:gd name="T80" fmla="*/ 508000 w 983"/>
                <a:gd name="T81" fmla="*/ 302895 h 591"/>
                <a:gd name="T82" fmla="*/ 488315 w 983"/>
                <a:gd name="T83" fmla="*/ 294640 h 591"/>
                <a:gd name="T84" fmla="*/ 520065 w 983"/>
                <a:gd name="T85" fmla="*/ 309880 h 591"/>
                <a:gd name="T86" fmla="*/ 536575 w 983"/>
                <a:gd name="T87" fmla="*/ 323850 h 591"/>
                <a:gd name="T88" fmla="*/ 520065 w 983"/>
                <a:gd name="T89" fmla="*/ 309880 h 591"/>
                <a:gd name="T90" fmla="*/ 568960 w 983"/>
                <a:gd name="T91" fmla="*/ 339090 h 591"/>
                <a:gd name="T92" fmla="*/ 549275 w 983"/>
                <a:gd name="T93" fmla="*/ 331470 h 591"/>
                <a:gd name="T94" fmla="*/ 581660 w 983"/>
                <a:gd name="T95" fmla="*/ 346710 h 591"/>
                <a:gd name="T96" fmla="*/ 597535 w 983"/>
                <a:gd name="T97" fmla="*/ 360680 h 591"/>
                <a:gd name="T98" fmla="*/ 581660 w 983"/>
                <a:gd name="T99" fmla="*/ 346710 h 591"/>
                <a:gd name="T100" fmla="*/ 624205 w 983"/>
                <a:gd name="T101" fmla="*/ 372110 h 591"/>
                <a:gd name="T102" fmla="*/ 610235 w 983"/>
                <a:gd name="T103" fmla="*/ 367665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83" h="591">
                  <a:moveTo>
                    <a:pt x="3" y="0"/>
                  </a:moveTo>
                  <a:lnTo>
                    <a:pt x="32" y="17"/>
                  </a:lnTo>
                  <a:lnTo>
                    <a:pt x="29" y="22"/>
                  </a:lnTo>
                  <a:lnTo>
                    <a:pt x="0" y="5"/>
                  </a:lnTo>
                  <a:lnTo>
                    <a:pt x="3" y="0"/>
                  </a:lnTo>
                  <a:close/>
                  <a:moveTo>
                    <a:pt x="51" y="29"/>
                  </a:moveTo>
                  <a:lnTo>
                    <a:pt x="79" y="46"/>
                  </a:lnTo>
                  <a:lnTo>
                    <a:pt x="77" y="51"/>
                  </a:lnTo>
                  <a:lnTo>
                    <a:pt x="48" y="33"/>
                  </a:lnTo>
                  <a:lnTo>
                    <a:pt x="51" y="29"/>
                  </a:lnTo>
                  <a:close/>
                  <a:moveTo>
                    <a:pt x="99" y="57"/>
                  </a:moveTo>
                  <a:lnTo>
                    <a:pt x="128" y="75"/>
                  </a:lnTo>
                  <a:lnTo>
                    <a:pt x="125" y="79"/>
                  </a:lnTo>
                  <a:lnTo>
                    <a:pt x="96" y="62"/>
                  </a:lnTo>
                  <a:lnTo>
                    <a:pt x="99" y="57"/>
                  </a:lnTo>
                  <a:close/>
                  <a:moveTo>
                    <a:pt x="147" y="86"/>
                  </a:moveTo>
                  <a:lnTo>
                    <a:pt x="176" y="103"/>
                  </a:lnTo>
                  <a:lnTo>
                    <a:pt x="173" y="108"/>
                  </a:lnTo>
                  <a:lnTo>
                    <a:pt x="144" y="91"/>
                  </a:lnTo>
                  <a:lnTo>
                    <a:pt x="147" y="86"/>
                  </a:lnTo>
                  <a:close/>
                  <a:moveTo>
                    <a:pt x="195" y="115"/>
                  </a:moveTo>
                  <a:lnTo>
                    <a:pt x="224" y="132"/>
                  </a:lnTo>
                  <a:lnTo>
                    <a:pt x="221" y="137"/>
                  </a:lnTo>
                  <a:lnTo>
                    <a:pt x="192" y="120"/>
                  </a:lnTo>
                  <a:lnTo>
                    <a:pt x="195" y="115"/>
                  </a:lnTo>
                  <a:close/>
                  <a:moveTo>
                    <a:pt x="243" y="144"/>
                  </a:moveTo>
                  <a:lnTo>
                    <a:pt x="272" y="161"/>
                  </a:lnTo>
                  <a:lnTo>
                    <a:pt x="269" y="166"/>
                  </a:lnTo>
                  <a:lnTo>
                    <a:pt x="240" y="148"/>
                  </a:lnTo>
                  <a:lnTo>
                    <a:pt x="243" y="144"/>
                  </a:lnTo>
                  <a:close/>
                  <a:moveTo>
                    <a:pt x="291" y="172"/>
                  </a:moveTo>
                  <a:lnTo>
                    <a:pt x="320" y="190"/>
                  </a:lnTo>
                  <a:lnTo>
                    <a:pt x="317" y="194"/>
                  </a:lnTo>
                  <a:lnTo>
                    <a:pt x="288" y="177"/>
                  </a:lnTo>
                  <a:lnTo>
                    <a:pt x="291" y="172"/>
                  </a:lnTo>
                  <a:close/>
                  <a:moveTo>
                    <a:pt x="339" y="201"/>
                  </a:moveTo>
                  <a:lnTo>
                    <a:pt x="368" y="218"/>
                  </a:lnTo>
                  <a:lnTo>
                    <a:pt x="365" y="223"/>
                  </a:lnTo>
                  <a:lnTo>
                    <a:pt x="336" y="206"/>
                  </a:lnTo>
                  <a:lnTo>
                    <a:pt x="339" y="201"/>
                  </a:lnTo>
                  <a:close/>
                  <a:moveTo>
                    <a:pt x="387" y="230"/>
                  </a:moveTo>
                  <a:lnTo>
                    <a:pt x="416" y="247"/>
                  </a:lnTo>
                  <a:lnTo>
                    <a:pt x="413" y="252"/>
                  </a:lnTo>
                  <a:lnTo>
                    <a:pt x="384" y="235"/>
                  </a:lnTo>
                  <a:lnTo>
                    <a:pt x="387" y="230"/>
                  </a:lnTo>
                  <a:close/>
                  <a:moveTo>
                    <a:pt x="435" y="258"/>
                  </a:moveTo>
                  <a:lnTo>
                    <a:pt x="464" y="276"/>
                  </a:lnTo>
                  <a:lnTo>
                    <a:pt x="461" y="280"/>
                  </a:lnTo>
                  <a:lnTo>
                    <a:pt x="432" y="263"/>
                  </a:lnTo>
                  <a:lnTo>
                    <a:pt x="435" y="258"/>
                  </a:lnTo>
                  <a:close/>
                  <a:moveTo>
                    <a:pt x="483" y="287"/>
                  </a:moveTo>
                  <a:lnTo>
                    <a:pt x="512" y="305"/>
                  </a:lnTo>
                  <a:lnTo>
                    <a:pt x="509" y="309"/>
                  </a:lnTo>
                  <a:lnTo>
                    <a:pt x="480" y="292"/>
                  </a:lnTo>
                  <a:lnTo>
                    <a:pt x="483" y="287"/>
                  </a:lnTo>
                  <a:close/>
                  <a:moveTo>
                    <a:pt x="531" y="316"/>
                  </a:moveTo>
                  <a:lnTo>
                    <a:pt x="560" y="333"/>
                  </a:lnTo>
                  <a:lnTo>
                    <a:pt x="557" y="338"/>
                  </a:lnTo>
                  <a:lnTo>
                    <a:pt x="528" y="321"/>
                  </a:lnTo>
                  <a:lnTo>
                    <a:pt x="531" y="316"/>
                  </a:lnTo>
                  <a:close/>
                  <a:moveTo>
                    <a:pt x="579" y="345"/>
                  </a:moveTo>
                  <a:lnTo>
                    <a:pt x="608" y="362"/>
                  </a:lnTo>
                  <a:lnTo>
                    <a:pt x="605" y="367"/>
                  </a:lnTo>
                  <a:lnTo>
                    <a:pt x="576" y="350"/>
                  </a:lnTo>
                  <a:lnTo>
                    <a:pt x="579" y="345"/>
                  </a:lnTo>
                  <a:close/>
                  <a:moveTo>
                    <a:pt x="627" y="373"/>
                  </a:moveTo>
                  <a:lnTo>
                    <a:pt x="656" y="391"/>
                  </a:lnTo>
                  <a:lnTo>
                    <a:pt x="653" y="395"/>
                  </a:lnTo>
                  <a:lnTo>
                    <a:pt x="624" y="378"/>
                  </a:lnTo>
                  <a:lnTo>
                    <a:pt x="627" y="373"/>
                  </a:lnTo>
                  <a:close/>
                  <a:moveTo>
                    <a:pt x="675" y="402"/>
                  </a:moveTo>
                  <a:lnTo>
                    <a:pt x="704" y="419"/>
                  </a:lnTo>
                  <a:lnTo>
                    <a:pt x="701" y="424"/>
                  </a:lnTo>
                  <a:lnTo>
                    <a:pt x="672" y="407"/>
                  </a:lnTo>
                  <a:lnTo>
                    <a:pt x="675" y="402"/>
                  </a:lnTo>
                  <a:close/>
                  <a:moveTo>
                    <a:pt x="723" y="431"/>
                  </a:moveTo>
                  <a:lnTo>
                    <a:pt x="752" y="448"/>
                  </a:lnTo>
                  <a:lnTo>
                    <a:pt x="749" y="453"/>
                  </a:lnTo>
                  <a:lnTo>
                    <a:pt x="720" y="436"/>
                  </a:lnTo>
                  <a:lnTo>
                    <a:pt x="723" y="431"/>
                  </a:lnTo>
                  <a:close/>
                  <a:moveTo>
                    <a:pt x="771" y="460"/>
                  </a:moveTo>
                  <a:lnTo>
                    <a:pt x="800" y="477"/>
                  </a:lnTo>
                  <a:lnTo>
                    <a:pt x="797" y="482"/>
                  </a:lnTo>
                  <a:lnTo>
                    <a:pt x="769" y="464"/>
                  </a:lnTo>
                  <a:lnTo>
                    <a:pt x="771" y="460"/>
                  </a:lnTo>
                  <a:close/>
                  <a:moveTo>
                    <a:pt x="819" y="488"/>
                  </a:moveTo>
                  <a:lnTo>
                    <a:pt x="848" y="506"/>
                  </a:lnTo>
                  <a:lnTo>
                    <a:pt x="845" y="510"/>
                  </a:lnTo>
                  <a:lnTo>
                    <a:pt x="817" y="493"/>
                  </a:lnTo>
                  <a:lnTo>
                    <a:pt x="819" y="488"/>
                  </a:lnTo>
                  <a:close/>
                  <a:moveTo>
                    <a:pt x="868" y="517"/>
                  </a:moveTo>
                  <a:lnTo>
                    <a:pt x="896" y="534"/>
                  </a:lnTo>
                  <a:lnTo>
                    <a:pt x="893" y="539"/>
                  </a:lnTo>
                  <a:lnTo>
                    <a:pt x="865" y="522"/>
                  </a:lnTo>
                  <a:lnTo>
                    <a:pt x="868" y="517"/>
                  </a:lnTo>
                  <a:close/>
                  <a:moveTo>
                    <a:pt x="916" y="546"/>
                  </a:moveTo>
                  <a:lnTo>
                    <a:pt x="944" y="563"/>
                  </a:lnTo>
                  <a:lnTo>
                    <a:pt x="941" y="568"/>
                  </a:lnTo>
                  <a:lnTo>
                    <a:pt x="913" y="551"/>
                  </a:lnTo>
                  <a:lnTo>
                    <a:pt x="916" y="546"/>
                  </a:lnTo>
                  <a:close/>
                  <a:moveTo>
                    <a:pt x="964" y="575"/>
                  </a:moveTo>
                  <a:lnTo>
                    <a:pt x="983" y="586"/>
                  </a:lnTo>
                  <a:lnTo>
                    <a:pt x="980" y="591"/>
                  </a:lnTo>
                  <a:lnTo>
                    <a:pt x="961" y="579"/>
                  </a:lnTo>
                  <a:lnTo>
                    <a:pt x="964" y="5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xmlns="" id="{BD4763DC-3BC8-4A94-B9A4-A773A3F8B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" y="10553"/>
              <a:ext cx="15843" cy="4464"/>
            </a:xfrm>
            <a:custGeom>
              <a:avLst/>
              <a:gdLst>
                <a:gd name="T0" fmla="*/ 635 w 2495"/>
                <a:gd name="T1" fmla="*/ 446405 h 703"/>
                <a:gd name="T2" fmla="*/ 55880 w 2495"/>
                <a:gd name="T3" fmla="*/ 431165 h 703"/>
                <a:gd name="T4" fmla="*/ 88900 w 2495"/>
                <a:gd name="T5" fmla="*/ 418465 h 703"/>
                <a:gd name="T6" fmla="*/ 102870 w 2495"/>
                <a:gd name="T7" fmla="*/ 414655 h 703"/>
                <a:gd name="T8" fmla="*/ 102870 w 2495"/>
                <a:gd name="T9" fmla="*/ 414655 h 703"/>
                <a:gd name="T10" fmla="*/ 137795 w 2495"/>
                <a:gd name="T11" fmla="*/ 408305 h 703"/>
                <a:gd name="T12" fmla="*/ 193040 w 2495"/>
                <a:gd name="T13" fmla="*/ 393065 h 703"/>
                <a:gd name="T14" fmla="*/ 226060 w 2495"/>
                <a:gd name="T15" fmla="*/ 379730 h 703"/>
                <a:gd name="T16" fmla="*/ 240030 w 2495"/>
                <a:gd name="T17" fmla="*/ 375920 h 703"/>
                <a:gd name="T18" fmla="*/ 240030 w 2495"/>
                <a:gd name="T19" fmla="*/ 375920 h 703"/>
                <a:gd name="T20" fmla="*/ 274955 w 2495"/>
                <a:gd name="T21" fmla="*/ 369570 h 703"/>
                <a:gd name="T22" fmla="*/ 329565 w 2495"/>
                <a:gd name="T23" fmla="*/ 354330 h 703"/>
                <a:gd name="T24" fmla="*/ 363220 w 2495"/>
                <a:gd name="T25" fmla="*/ 341630 h 703"/>
                <a:gd name="T26" fmla="*/ 376555 w 2495"/>
                <a:gd name="T27" fmla="*/ 337820 h 703"/>
                <a:gd name="T28" fmla="*/ 376555 w 2495"/>
                <a:gd name="T29" fmla="*/ 337820 h 703"/>
                <a:gd name="T30" fmla="*/ 412115 w 2495"/>
                <a:gd name="T31" fmla="*/ 331470 h 703"/>
                <a:gd name="T32" fmla="*/ 466725 w 2495"/>
                <a:gd name="T33" fmla="*/ 316230 h 703"/>
                <a:gd name="T34" fmla="*/ 500380 w 2495"/>
                <a:gd name="T35" fmla="*/ 302895 h 703"/>
                <a:gd name="T36" fmla="*/ 513715 w 2495"/>
                <a:gd name="T37" fmla="*/ 299085 h 703"/>
                <a:gd name="T38" fmla="*/ 513715 w 2495"/>
                <a:gd name="T39" fmla="*/ 299085 h 703"/>
                <a:gd name="T40" fmla="*/ 549275 w 2495"/>
                <a:gd name="T41" fmla="*/ 293370 h 703"/>
                <a:gd name="T42" fmla="*/ 603885 w 2495"/>
                <a:gd name="T43" fmla="*/ 277495 h 703"/>
                <a:gd name="T44" fmla="*/ 636905 w 2495"/>
                <a:gd name="T45" fmla="*/ 264795 h 703"/>
                <a:gd name="T46" fmla="*/ 650875 w 2495"/>
                <a:gd name="T47" fmla="*/ 260985 h 703"/>
                <a:gd name="T48" fmla="*/ 650875 w 2495"/>
                <a:gd name="T49" fmla="*/ 260985 h 703"/>
                <a:gd name="T50" fmla="*/ 685800 w 2495"/>
                <a:gd name="T51" fmla="*/ 254635 h 703"/>
                <a:gd name="T52" fmla="*/ 741045 w 2495"/>
                <a:gd name="T53" fmla="*/ 239395 h 703"/>
                <a:gd name="T54" fmla="*/ 774065 w 2495"/>
                <a:gd name="T55" fmla="*/ 226060 h 703"/>
                <a:gd name="T56" fmla="*/ 788035 w 2495"/>
                <a:gd name="T57" fmla="*/ 222250 h 703"/>
                <a:gd name="T58" fmla="*/ 788035 w 2495"/>
                <a:gd name="T59" fmla="*/ 222250 h 703"/>
                <a:gd name="T60" fmla="*/ 822960 w 2495"/>
                <a:gd name="T61" fmla="*/ 216535 h 703"/>
                <a:gd name="T62" fmla="*/ 877570 w 2495"/>
                <a:gd name="T63" fmla="*/ 201295 h 703"/>
                <a:gd name="T64" fmla="*/ 911225 w 2495"/>
                <a:gd name="T65" fmla="*/ 187960 h 703"/>
                <a:gd name="T66" fmla="*/ 925195 w 2495"/>
                <a:gd name="T67" fmla="*/ 184150 h 703"/>
                <a:gd name="T68" fmla="*/ 925195 w 2495"/>
                <a:gd name="T69" fmla="*/ 184150 h 703"/>
                <a:gd name="T70" fmla="*/ 960120 w 2495"/>
                <a:gd name="T71" fmla="*/ 177800 h 703"/>
                <a:gd name="T72" fmla="*/ 1014730 w 2495"/>
                <a:gd name="T73" fmla="*/ 162560 h 703"/>
                <a:gd name="T74" fmla="*/ 1048385 w 2495"/>
                <a:gd name="T75" fmla="*/ 149860 h 703"/>
                <a:gd name="T76" fmla="*/ 1061720 w 2495"/>
                <a:gd name="T77" fmla="*/ 146050 h 703"/>
                <a:gd name="T78" fmla="*/ 1061720 w 2495"/>
                <a:gd name="T79" fmla="*/ 146050 h 703"/>
                <a:gd name="T80" fmla="*/ 1097280 w 2495"/>
                <a:gd name="T81" fmla="*/ 139700 h 703"/>
                <a:gd name="T82" fmla="*/ 1151890 w 2495"/>
                <a:gd name="T83" fmla="*/ 124460 h 703"/>
                <a:gd name="T84" fmla="*/ 1184910 w 2495"/>
                <a:gd name="T85" fmla="*/ 111125 h 703"/>
                <a:gd name="T86" fmla="*/ 1198880 w 2495"/>
                <a:gd name="T87" fmla="*/ 107315 h 703"/>
                <a:gd name="T88" fmla="*/ 1198880 w 2495"/>
                <a:gd name="T89" fmla="*/ 107315 h 703"/>
                <a:gd name="T90" fmla="*/ 1234440 w 2495"/>
                <a:gd name="T91" fmla="*/ 101600 h 703"/>
                <a:gd name="T92" fmla="*/ 1289050 w 2495"/>
                <a:gd name="T93" fmla="*/ 85725 h 703"/>
                <a:gd name="T94" fmla="*/ 1322070 w 2495"/>
                <a:gd name="T95" fmla="*/ 73025 h 703"/>
                <a:gd name="T96" fmla="*/ 1336040 w 2495"/>
                <a:gd name="T97" fmla="*/ 69215 h 703"/>
                <a:gd name="T98" fmla="*/ 1336040 w 2495"/>
                <a:gd name="T99" fmla="*/ 69215 h 703"/>
                <a:gd name="T100" fmla="*/ 1370965 w 2495"/>
                <a:gd name="T101" fmla="*/ 62865 h 703"/>
                <a:gd name="T102" fmla="*/ 1426210 w 2495"/>
                <a:gd name="T103" fmla="*/ 47625 h 703"/>
                <a:gd name="T104" fmla="*/ 1459230 w 2495"/>
                <a:gd name="T105" fmla="*/ 34290 h 703"/>
                <a:gd name="T106" fmla="*/ 1473200 w 2495"/>
                <a:gd name="T107" fmla="*/ 30480 h 703"/>
                <a:gd name="T108" fmla="*/ 1473200 w 2495"/>
                <a:gd name="T109" fmla="*/ 30480 h 703"/>
                <a:gd name="T110" fmla="*/ 1508125 w 2495"/>
                <a:gd name="T111" fmla="*/ 24765 h 703"/>
                <a:gd name="T112" fmla="*/ 1562735 w 2495"/>
                <a:gd name="T113" fmla="*/ 9525 h 703"/>
                <a:gd name="T114" fmla="*/ 1583055 w 2495"/>
                <a:gd name="T115" fmla="*/ 0 h 7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95" h="703">
                  <a:moveTo>
                    <a:pt x="0" y="698"/>
                  </a:moveTo>
                  <a:lnTo>
                    <a:pt x="32" y="689"/>
                  </a:lnTo>
                  <a:lnTo>
                    <a:pt x="34" y="694"/>
                  </a:lnTo>
                  <a:lnTo>
                    <a:pt x="1" y="703"/>
                  </a:lnTo>
                  <a:lnTo>
                    <a:pt x="0" y="698"/>
                  </a:lnTo>
                  <a:close/>
                  <a:moveTo>
                    <a:pt x="54" y="683"/>
                  </a:moveTo>
                  <a:lnTo>
                    <a:pt x="86" y="674"/>
                  </a:lnTo>
                  <a:lnTo>
                    <a:pt x="88" y="679"/>
                  </a:lnTo>
                  <a:lnTo>
                    <a:pt x="56" y="688"/>
                  </a:lnTo>
                  <a:lnTo>
                    <a:pt x="54" y="683"/>
                  </a:lnTo>
                  <a:close/>
                  <a:moveTo>
                    <a:pt x="108" y="668"/>
                  </a:moveTo>
                  <a:lnTo>
                    <a:pt x="140" y="659"/>
                  </a:lnTo>
                  <a:lnTo>
                    <a:pt x="142" y="664"/>
                  </a:lnTo>
                  <a:lnTo>
                    <a:pt x="109" y="673"/>
                  </a:lnTo>
                  <a:lnTo>
                    <a:pt x="108" y="668"/>
                  </a:lnTo>
                  <a:close/>
                  <a:moveTo>
                    <a:pt x="162" y="653"/>
                  </a:moveTo>
                  <a:lnTo>
                    <a:pt x="194" y="644"/>
                  </a:lnTo>
                  <a:lnTo>
                    <a:pt x="196" y="649"/>
                  </a:lnTo>
                  <a:lnTo>
                    <a:pt x="163" y="658"/>
                  </a:lnTo>
                  <a:lnTo>
                    <a:pt x="162" y="653"/>
                  </a:lnTo>
                  <a:close/>
                  <a:moveTo>
                    <a:pt x="216" y="638"/>
                  </a:moveTo>
                  <a:lnTo>
                    <a:pt x="248" y="628"/>
                  </a:lnTo>
                  <a:lnTo>
                    <a:pt x="250" y="634"/>
                  </a:lnTo>
                  <a:lnTo>
                    <a:pt x="217" y="643"/>
                  </a:lnTo>
                  <a:lnTo>
                    <a:pt x="216" y="638"/>
                  </a:lnTo>
                  <a:close/>
                  <a:moveTo>
                    <a:pt x="270" y="622"/>
                  </a:moveTo>
                  <a:lnTo>
                    <a:pt x="302" y="613"/>
                  </a:lnTo>
                  <a:lnTo>
                    <a:pt x="304" y="619"/>
                  </a:lnTo>
                  <a:lnTo>
                    <a:pt x="271" y="628"/>
                  </a:lnTo>
                  <a:lnTo>
                    <a:pt x="270" y="622"/>
                  </a:lnTo>
                  <a:close/>
                  <a:moveTo>
                    <a:pt x="324" y="607"/>
                  </a:moveTo>
                  <a:lnTo>
                    <a:pt x="356" y="598"/>
                  </a:lnTo>
                  <a:lnTo>
                    <a:pt x="358" y="604"/>
                  </a:lnTo>
                  <a:lnTo>
                    <a:pt x="325" y="613"/>
                  </a:lnTo>
                  <a:lnTo>
                    <a:pt x="324" y="607"/>
                  </a:lnTo>
                  <a:close/>
                  <a:moveTo>
                    <a:pt x="378" y="592"/>
                  </a:moveTo>
                  <a:lnTo>
                    <a:pt x="410" y="583"/>
                  </a:lnTo>
                  <a:lnTo>
                    <a:pt x="412" y="589"/>
                  </a:lnTo>
                  <a:lnTo>
                    <a:pt x="379" y="598"/>
                  </a:lnTo>
                  <a:lnTo>
                    <a:pt x="378" y="592"/>
                  </a:lnTo>
                  <a:close/>
                  <a:moveTo>
                    <a:pt x="432" y="577"/>
                  </a:moveTo>
                  <a:lnTo>
                    <a:pt x="464" y="568"/>
                  </a:lnTo>
                  <a:lnTo>
                    <a:pt x="465" y="573"/>
                  </a:lnTo>
                  <a:lnTo>
                    <a:pt x="433" y="582"/>
                  </a:lnTo>
                  <a:lnTo>
                    <a:pt x="432" y="577"/>
                  </a:lnTo>
                  <a:close/>
                  <a:moveTo>
                    <a:pt x="486" y="562"/>
                  </a:moveTo>
                  <a:lnTo>
                    <a:pt x="518" y="553"/>
                  </a:lnTo>
                  <a:lnTo>
                    <a:pt x="519" y="558"/>
                  </a:lnTo>
                  <a:lnTo>
                    <a:pt x="487" y="567"/>
                  </a:lnTo>
                  <a:lnTo>
                    <a:pt x="486" y="562"/>
                  </a:lnTo>
                  <a:close/>
                  <a:moveTo>
                    <a:pt x="539" y="547"/>
                  </a:moveTo>
                  <a:lnTo>
                    <a:pt x="572" y="538"/>
                  </a:lnTo>
                  <a:lnTo>
                    <a:pt x="573" y="543"/>
                  </a:lnTo>
                  <a:lnTo>
                    <a:pt x="541" y="552"/>
                  </a:lnTo>
                  <a:lnTo>
                    <a:pt x="539" y="547"/>
                  </a:lnTo>
                  <a:close/>
                  <a:moveTo>
                    <a:pt x="593" y="532"/>
                  </a:moveTo>
                  <a:lnTo>
                    <a:pt x="626" y="523"/>
                  </a:lnTo>
                  <a:lnTo>
                    <a:pt x="627" y="528"/>
                  </a:lnTo>
                  <a:lnTo>
                    <a:pt x="595" y="537"/>
                  </a:lnTo>
                  <a:lnTo>
                    <a:pt x="593" y="532"/>
                  </a:lnTo>
                  <a:close/>
                  <a:moveTo>
                    <a:pt x="647" y="517"/>
                  </a:moveTo>
                  <a:lnTo>
                    <a:pt x="680" y="508"/>
                  </a:lnTo>
                  <a:lnTo>
                    <a:pt x="681" y="513"/>
                  </a:lnTo>
                  <a:lnTo>
                    <a:pt x="649" y="522"/>
                  </a:lnTo>
                  <a:lnTo>
                    <a:pt x="647" y="517"/>
                  </a:lnTo>
                  <a:close/>
                  <a:moveTo>
                    <a:pt x="701" y="502"/>
                  </a:moveTo>
                  <a:lnTo>
                    <a:pt x="734" y="492"/>
                  </a:lnTo>
                  <a:lnTo>
                    <a:pt x="735" y="498"/>
                  </a:lnTo>
                  <a:lnTo>
                    <a:pt x="703" y="507"/>
                  </a:lnTo>
                  <a:lnTo>
                    <a:pt x="701" y="502"/>
                  </a:lnTo>
                  <a:close/>
                  <a:moveTo>
                    <a:pt x="755" y="486"/>
                  </a:moveTo>
                  <a:lnTo>
                    <a:pt x="788" y="477"/>
                  </a:lnTo>
                  <a:lnTo>
                    <a:pt x="789" y="483"/>
                  </a:lnTo>
                  <a:lnTo>
                    <a:pt x="757" y="492"/>
                  </a:lnTo>
                  <a:lnTo>
                    <a:pt x="755" y="486"/>
                  </a:lnTo>
                  <a:close/>
                  <a:moveTo>
                    <a:pt x="809" y="471"/>
                  </a:moveTo>
                  <a:lnTo>
                    <a:pt x="842" y="462"/>
                  </a:lnTo>
                  <a:lnTo>
                    <a:pt x="843" y="468"/>
                  </a:lnTo>
                  <a:lnTo>
                    <a:pt x="811" y="477"/>
                  </a:lnTo>
                  <a:lnTo>
                    <a:pt x="809" y="471"/>
                  </a:lnTo>
                  <a:close/>
                  <a:moveTo>
                    <a:pt x="863" y="456"/>
                  </a:moveTo>
                  <a:lnTo>
                    <a:pt x="895" y="447"/>
                  </a:lnTo>
                  <a:lnTo>
                    <a:pt x="897" y="453"/>
                  </a:lnTo>
                  <a:lnTo>
                    <a:pt x="865" y="462"/>
                  </a:lnTo>
                  <a:lnTo>
                    <a:pt x="863" y="456"/>
                  </a:lnTo>
                  <a:close/>
                  <a:moveTo>
                    <a:pt x="917" y="441"/>
                  </a:moveTo>
                  <a:lnTo>
                    <a:pt x="949" y="432"/>
                  </a:lnTo>
                  <a:lnTo>
                    <a:pt x="951" y="437"/>
                  </a:lnTo>
                  <a:lnTo>
                    <a:pt x="919" y="447"/>
                  </a:lnTo>
                  <a:lnTo>
                    <a:pt x="917" y="441"/>
                  </a:lnTo>
                  <a:close/>
                  <a:moveTo>
                    <a:pt x="971" y="426"/>
                  </a:moveTo>
                  <a:lnTo>
                    <a:pt x="1003" y="417"/>
                  </a:lnTo>
                  <a:lnTo>
                    <a:pt x="1005" y="422"/>
                  </a:lnTo>
                  <a:lnTo>
                    <a:pt x="973" y="431"/>
                  </a:lnTo>
                  <a:lnTo>
                    <a:pt x="971" y="426"/>
                  </a:lnTo>
                  <a:close/>
                  <a:moveTo>
                    <a:pt x="1025" y="411"/>
                  </a:moveTo>
                  <a:lnTo>
                    <a:pt x="1057" y="402"/>
                  </a:lnTo>
                  <a:lnTo>
                    <a:pt x="1059" y="407"/>
                  </a:lnTo>
                  <a:lnTo>
                    <a:pt x="1026" y="416"/>
                  </a:lnTo>
                  <a:lnTo>
                    <a:pt x="1025" y="411"/>
                  </a:lnTo>
                  <a:close/>
                  <a:moveTo>
                    <a:pt x="1079" y="396"/>
                  </a:moveTo>
                  <a:lnTo>
                    <a:pt x="1111" y="387"/>
                  </a:lnTo>
                  <a:lnTo>
                    <a:pt x="1113" y="392"/>
                  </a:lnTo>
                  <a:lnTo>
                    <a:pt x="1080" y="401"/>
                  </a:lnTo>
                  <a:lnTo>
                    <a:pt x="1079" y="396"/>
                  </a:lnTo>
                  <a:close/>
                  <a:moveTo>
                    <a:pt x="1133" y="381"/>
                  </a:moveTo>
                  <a:lnTo>
                    <a:pt x="1165" y="372"/>
                  </a:lnTo>
                  <a:lnTo>
                    <a:pt x="1167" y="377"/>
                  </a:lnTo>
                  <a:lnTo>
                    <a:pt x="1134" y="386"/>
                  </a:lnTo>
                  <a:lnTo>
                    <a:pt x="1133" y="381"/>
                  </a:lnTo>
                  <a:close/>
                  <a:moveTo>
                    <a:pt x="1187" y="366"/>
                  </a:moveTo>
                  <a:lnTo>
                    <a:pt x="1219" y="356"/>
                  </a:lnTo>
                  <a:lnTo>
                    <a:pt x="1221" y="362"/>
                  </a:lnTo>
                  <a:lnTo>
                    <a:pt x="1188" y="371"/>
                  </a:lnTo>
                  <a:lnTo>
                    <a:pt x="1187" y="366"/>
                  </a:lnTo>
                  <a:close/>
                  <a:moveTo>
                    <a:pt x="1241" y="350"/>
                  </a:moveTo>
                  <a:lnTo>
                    <a:pt x="1273" y="341"/>
                  </a:lnTo>
                  <a:lnTo>
                    <a:pt x="1275" y="347"/>
                  </a:lnTo>
                  <a:lnTo>
                    <a:pt x="1242" y="356"/>
                  </a:lnTo>
                  <a:lnTo>
                    <a:pt x="1241" y="350"/>
                  </a:lnTo>
                  <a:close/>
                  <a:moveTo>
                    <a:pt x="1295" y="335"/>
                  </a:moveTo>
                  <a:lnTo>
                    <a:pt x="1327" y="326"/>
                  </a:lnTo>
                  <a:lnTo>
                    <a:pt x="1329" y="332"/>
                  </a:lnTo>
                  <a:lnTo>
                    <a:pt x="1296" y="341"/>
                  </a:lnTo>
                  <a:lnTo>
                    <a:pt x="1295" y="335"/>
                  </a:lnTo>
                  <a:close/>
                  <a:moveTo>
                    <a:pt x="1349" y="320"/>
                  </a:moveTo>
                  <a:lnTo>
                    <a:pt x="1381" y="311"/>
                  </a:lnTo>
                  <a:lnTo>
                    <a:pt x="1382" y="317"/>
                  </a:lnTo>
                  <a:lnTo>
                    <a:pt x="1350" y="326"/>
                  </a:lnTo>
                  <a:lnTo>
                    <a:pt x="1349" y="320"/>
                  </a:lnTo>
                  <a:close/>
                  <a:moveTo>
                    <a:pt x="1403" y="305"/>
                  </a:moveTo>
                  <a:lnTo>
                    <a:pt x="1435" y="296"/>
                  </a:lnTo>
                  <a:lnTo>
                    <a:pt x="1436" y="302"/>
                  </a:lnTo>
                  <a:lnTo>
                    <a:pt x="1404" y="311"/>
                  </a:lnTo>
                  <a:lnTo>
                    <a:pt x="1403" y="305"/>
                  </a:lnTo>
                  <a:close/>
                  <a:moveTo>
                    <a:pt x="1457" y="290"/>
                  </a:moveTo>
                  <a:lnTo>
                    <a:pt x="1489" y="281"/>
                  </a:lnTo>
                  <a:lnTo>
                    <a:pt x="1490" y="286"/>
                  </a:lnTo>
                  <a:lnTo>
                    <a:pt x="1458" y="296"/>
                  </a:lnTo>
                  <a:lnTo>
                    <a:pt x="1457" y="290"/>
                  </a:lnTo>
                  <a:close/>
                  <a:moveTo>
                    <a:pt x="1510" y="275"/>
                  </a:moveTo>
                  <a:lnTo>
                    <a:pt x="1543" y="266"/>
                  </a:lnTo>
                  <a:lnTo>
                    <a:pt x="1544" y="271"/>
                  </a:lnTo>
                  <a:lnTo>
                    <a:pt x="1512" y="280"/>
                  </a:lnTo>
                  <a:lnTo>
                    <a:pt x="1510" y="275"/>
                  </a:lnTo>
                  <a:close/>
                  <a:moveTo>
                    <a:pt x="1564" y="260"/>
                  </a:moveTo>
                  <a:lnTo>
                    <a:pt x="1597" y="251"/>
                  </a:lnTo>
                  <a:lnTo>
                    <a:pt x="1598" y="256"/>
                  </a:lnTo>
                  <a:lnTo>
                    <a:pt x="1566" y="265"/>
                  </a:lnTo>
                  <a:lnTo>
                    <a:pt x="1564" y="260"/>
                  </a:lnTo>
                  <a:close/>
                  <a:moveTo>
                    <a:pt x="1618" y="245"/>
                  </a:moveTo>
                  <a:lnTo>
                    <a:pt x="1651" y="236"/>
                  </a:lnTo>
                  <a:lnTo>
                    <a:pt x="1652" y="241"/>
                  </a:lnTo>
                  <a:lnTo>
                    <a:pt x="1620" y="250"/>
                  </a:lnTo>
                  <a:lnTo>
                    <a:pt x="1618" y="245"/>
                  </a:lnTo>
                  <a:close/>
                  <a:moveTo>
                    <a:pt x="1672" y="230"/>
                  </a:moveTo>
                  <a:lnTo>
                    <a:pt x="1705" y="221"/>
                  </a:lnTo>
                  <a:lnTo>
                    <a:pt x="1706" y="226"/>
                  </a:lnTo>
                  <a:lnTo>
                    <a:pt x="1674" y="235"/>
                  </a:lnTo>
                  <a:lnTo>
                    <a:pt x="1672" y="230"/>
                  </a:lnTo>
                  <a:close/>
                  <a:moveTo>
                    <a:pt x="1726" y="215"/>
                  </a:moveTo>
                  <a:lnTo>
                    <a:pt x="1759" y="205"/>
                  </a:lnTo>
                  <a:lnTo>
                    <a:pt x="1760" y="211"/>
                  </a:lnTo>
                  <a:lnTo>
                    <a:pt x="1728" y="220"/>
                  </a:lnTo>
                  <a:lnTo>
                    <a:pt x="1726" y="215"/>
                  </a:lnTo>
                  <a:close/>
                  <a:moveTo>
                    <a:pt x="1780" y="199"/>
                  </a:moveTo>
                  <a:lnTo>
                    <a:pt x="1813" y="190"/>
                  </a:lnTo>
                  <a:lnTo>
                    <a:pt x="1814" y="196"/>
                  </a:lnTo>
                  <a:lnTo>
                    <a:pt x="1782" y="205"/>
                  </a:lnTo>
                  <a:lnTo>
                    <a:pt x="1780" y="199"/>
                  </a:lnTo>
                  <a:close/>
                  <a:moveTo>
                    <a:pt x="1834" y="184"/>
                  </a:moveTo>
                  <a:lnTo>
                    <a:pt x="1866" y="175"/>
                  </a:lnTo>
                  <a:lnTo>
                    <a:pt x="1868" y="181"/>
                  </a:lnTo>
                  <a:lnTo>
                    <a:pt x="1836" y="190"/>
                  </a:lnTo>
                  <a:lnTo>
                    <a:pt x="1834" y="184"/>
                  </a:lnTo>
                  <a:close/>
                  <a:moveTo>
                    <a:pt x="1888" y="169"/>
                  </a:moveTo>
                  <a:lnTo>
                    <a:pt x="1920" y="160"/>
                  </a:lnTo>
                  <a:lnTo>
                    <a:pt x="1922" y="166"/>
                  </a:lnTo>
                  <a:lnTo>
                    <a:pt x="1890" y="175"/>
                  </a:lnTo>
                  <a:lnTo>
                    <a:pt x="1888" y="169"/>
                  </a:lnTo>
                  <a:close/>
                  <a:moveTo>
                    <a:pt x="1942" y="154"/>
                  </a:moveTo>
                  <a:lnTo>
                    <a:pt x="1974" y="145"/>
                  </a:lnTo>
                  <a:lnTo>
                    <a:pt x="1976" y="151"/>
                  </a:lnTo>
                  <a:lnTo>
                    <a:pt x="1944" y="160"/>
                  </a:lnTo>
                  <a:lnTo>
                    <a:pt x="1942" y="154"/>
                  </a:lnTo>
                  <a:close/>
                  <a:moveTo>
                    <a:pt x="1996" y="139"/>
                  </a:moveTo>
                  <a:lnTo>
                    <a:pt x="2028" y="130"/>
                  </a:lnTo>
                  <a:lnTo>
                    <a:pt x="2030" y="135"/>
                  </a:lnTo>
                  <a:lnTo>
                    <a:pt x="1997" y="144"/>
                  </a:lnTo>
                  <a:lnTo>
                    <a:pt x="1996" y="139"/>
                  </a:lnTo>
                  <a:close/>
                  <a:moveTo>
                    <a:pt x="2050" y="124"/>
                  </a:moveTo>
                  <a:lnTo>
                    <a:pt x="2082" y="115"/>
                  </a:lnTo>
                  <a:lnTo>
                    <a:pt x="2084" y="120"/>
                  </a:lnTo>
                  <a:lnTo>
                    <a:pt x="2051" y="129"/>
                  </a:lnTo>
                  <a:lnTo>
                    <a:pt x="2050" y="124"/>
                  </a:lnTo>
                  <a:close/>
                  <a:moveTo>
                    <a:pt x="2104" y="109"/>
                  </a:moveTo>
                  <a:lnTo>
                    <a:pt x="2136" y="100"/>
                  </a:lnTo>
                  <a:lnTo>
                    <a:pt x="2138" y="105"/>
                  </a:lnTo>
                  <a:lnTo>
                    <a:pt x="2105" y="114"/>
                  </a:lnTo>
                  <a:lnTo>
                    <a:pt x="2104" y="109"/>
                  </a:lnTo>
                  <a:close/>
                  <a:moveTo>
                    <a:pt x="2158" y="94"/>
                  </a:moveTo>
                  <a:lnTo>
                    <a:pt x="2190" y="85"/>
                  </a:lnTo>
                  <a:lnTo>
                    <a:pt x="2192" y="90"/>
                  </a:lnTo>
                  <a:lnTo>
                    <a:pt x="2159" y="99"/>
                  </a:lnTo>
                  <a:lnTo>
                    <a:pt x="2158" y="94"/>
                  </a:lnTo>
                  <a:close/>
                  <a:moveTo>
                    <a:pt x="2212" y="79"/>
                  </a:moveTo>
                  <a:lnTo>
                    <a:pt x="2244" y="70"/>
                  </a:lnTo>
                  <a:lnTo>
                    <a:pt x="2246" y="75"/>
                  </a:lnTo>
                  <a:lnTo>
                    <a:pt x="2213" y="84"/>
                  </a:lnTo>
                  <a:lnTo>
                    <a:pt x="2212" y="79"/>
                  </a:lnTo>
                  <a:close/>
                  <a:moveTo>
                    <a:pt x="2266" y="63"/>
                  </a:moveTo>
                  <a:lnTo>
                    <a:pt x="2298" y="54"/>
                  </a:lnTo>
                  <a:lnTo>
                    <a:pt x="2300" y="60"/>
                  </a:lnTo>
                  <a:lnTo>
                    <a:pt x="2267" y="69"/>
                  </a:lnTo>
                  <a:lnTo>
                    <a:pt x="2266" y="63"/>
                  </a:lnTo>
                  <a:close/>
                  <a:moveTo>
                    <a:pt x="2320" y="48"/>
                  </a:moveTo>
                  <a:lnTo>
                    <a:pt x="2352" y="39"/>
                  </a:lnTo>
                  <a:lnTo>
                    <a:pt x="2353" y="45"/>
                  </a:lnTo>
                  <a:lnTo>
                    <a:pt x="2321" y="54"/>
                  </a:lnTo>
                  <a:lnTo>
                    <a:pt x="2320" y="48"/>
                  </a:lnTo>
                  <a:close/>
                  <a:moveTo>
                    <a:pt x="2374" y="33"/>
                  </a:moveTo>
                  <a:lnTo>
                    <a:pt x="2406" y="24"/>
                  </a:lnTo>
                  <a:lnTo>
                    <a:pt x="2407" y="30"/>
                  </a:lnTo>
                  <a:lnTo>
                    <a:pt x="2375" y="39"/>
                  </a:lnTo>
                  <a:lnTo>
                    <a:pt x="2374" y="33"/>
                  </a:lnTo>
                  <a:close/>
                  <a:moveTo>
                    <a:pt x="2427" y="18"/>
                  </a:moveTo>
                  <a:lnTo>
                    <a:pt x="2460" y="9"/>
                  </a:lnTo>
                  <a:lnTo>
                    <a:pt x="2461" y="15"/>
                  </a:lnTo>
                  <a:lnTo>
                    <a:pt x="2429" y="24"/>
                  </a:lnTo>
                  <a:lnTo>
                    <a:pt x="2427" y="18"/>
                  </a:lnTo>
                  <a:close/>
                  <a:moveTo>
                    <a:pt x="2481" y="3"/>
                  </a:moveTo>
                  <a:lnTo>
                    <a:pt x="2493" y="0"/>
                  </a:lnTo>
                  <a:lnTo>
                    <a:pt x="2495" y="5"/>
                  </a:lnTo>
                  <a:lnTo>
                    <a:pt x="2483" y="9"/>
                  </a:lnTo>
                  <a:lnTo>
                    <a:pt x="2481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xmlns="" id="{F90AE628-8974-4CDF-AB0A-6CBC5B517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2" y="1581"/>
              <a:ext cx="120" cy="11207"/>
            </a:xfrm>
            <a:custGeom>
              <a:avLst/>
              <a:gdLst>
                <a:gd name="T0" fmla="*/ 3810 w 19"/>
                <a:gd name="T1" fmla="*/ 1099185 h 1765"/>
                <a:gd name="T2" fmla="*/ 0 w 19"/>
                <a:gd name="T3" fmla="*/ 1085215 h 1765"/>
                <a:gd name="T4" fmla="*/ 3810 w 19"/>
                <a:gd name="T5" fmla="*/ 1085215 h 1765"/>
                <a:gd name="T6" fmla="*/ 635 w 19"/>
                <a:gd name="T7" fmla="*/ 1028065 h 1765"/>
                <a:gd name="T8" fmla="*/ 635 w 19"/>
                <a:gd name="T9" fmla="*/ 1049655 h 1765"/>
                <a:gd name="T10" fmla="*/ 4445 w 19"/>
                <a:gd name="T11" fmla="*/ 993140 h 1765"/>
                <a:gd name="T12" fmla="*/ 635 w 19"/>
                <a:gd name="T13" fmla="*/ 978535 h 1765"/>
                <a:gd name="T14" fmla="*/ 4445 w 19"/>
                <a:gd name="T15" fmla="*/ 978535 h 1765"/>
                <a:gd name="T16" fmla="*/ 1270 w 19"/>
                <a:gd name="T17" fmla="*/ 922020 h 1765"/>
                <a:gd name="T18" fmla="*/ 1270 w 19"/>
                <a:gd name="T19" fmla="*/ 942975 h 1765"/>
                <a:gd name="T20" fmla="*/ 5080 w 19"/>
                <a:gd name="T21" fmla="*/ 886460 h 1765"/>
                <a:gd name="T22" fmla="*/ 1905 w 19"/>
                <a:gd name="T23" fmla="*/ 872490 h 1765"/>
                <a:gd name="T24" fmla="*/ 5080 w 19"/>
                <a:gd name="T25" fmla="*/ 872490 h 1765"/>
                <a:gd name="T26" fmla="*/ 1905 w 19"/>
                <a:gd name="T27" fmla="*/ 815340 h 1765"/>
                <a:gd name="T28" fmla="*/ 1905 w 19"/>
                <a:gd name="T29" fmla="*/ 836930 h 1765"/>
                <a:gd name="T30" fmla="*/ 5715 w 19"/>
                <a:gd name="T31" fmla="*/ 779780 h 1765"/>
                <a:gd name="T32" fmla="*/ 2540 w 19"/>
                <a:gd name="T33" fmla="*/ 765810 h 1765"/>
                <a:gd name="T34" fmla="*/ 6350 w 19"/>
                <a:gd name="T35" fmla="*/ 765810 h 1765"/>
                <a:gd name="T36" fmla="*/ 3175 w 19"/>
                <a:gd name="T37" fmla="*/ 709295 h 1765"/>
                <a:gd name="T38" fmla="*/ 3175 w 19"/>
                <a:gd name="T39" fmla="*/ 730250 h 1765"/>
                <a:gd name="T40" fmla="*/ 6985 w 19"/>
                <a:gd name="T41" fmla="*/ 673735 h 1765"/>
                <a:gd name="T42" fmla="*/ 3175 w 19"/>
                <a:gd name="T43" fmla="*/ 659130 h 1765"/>
                <a:gd name="T44" fmla="*/ 6985 w 19"/>
                <a:gd name="T45" fmla="*/ 659765 h 1765"/>
                <a:gd name="T46" fmla="*/ 3810 w 19"/>
                <a:gd name="T47" fmla="*/ 602615 h 1765"/>
                <a:gd name="T48" fmla="*/ 3810 w 19"/>
                <a:gd name="T49" fmla="*/ 624205 h 1765"/>
                <a:gd name="T50" fmla="*/ 7620 w 19"/>
                <a:gd name="T51" fmla="*/ 567055 h 1765"/>
                <a:gd name="T52" fmla="*/ 4445 w 19"/>
                <a:gd name="T53" fmla="*/ 553085 h 1765"/>
                <a:gd name="T54" fmla="*/ 7620 w 19"/>
                <a:gd name="T55" fmla="*/ 553085 h 1765"/>
                <a:gd name="T56" fmla="*/ 4445 w 19"/>
                <a:gd name="T57" fmla="*/ 496570 h 1765"/>
                <a:gd name="T58" fmla="*/ 4445 w 19"/>
                <a:gd name="T59" fmla="*/ 517525 h 1765"/>
                <a:gd name="T60" fmla="*/ 8255 w 19"/>
                <a:gd name="T61" fmla="*/ 461010 h 1765"/>
                <a:gd name="T62" fmla="*/ 5080 w 19"/>
                <a:gd name="T63" fmla="*/ 446405 h 1765"/>
                <a:gd name="T64" fmla="*/ 8890 w 19"/>
                <a:gd name="T65" fmla="*/ 446405 h 1765"/>
                <a:gd name="T66" fmla="*/ 5715 w 19"/>
                <a:gd name="T67" fmla="*/ 389890 h 1765"/>
                <a:gd name="T68" fmla="*/ 5080 w 19"/>
                <a:gd name="T69" fmla="*/ 411480 h 1765"/>
                <a:gd name="T70" fmla="*/ 9525 w 19"/>
                <a:gd name="T71" fmla="*/ 354330 h 1765"/>
                <a:gd name="T72" fmla="*/ 5715 w 19"/>
                <a:gd name="T73" fmla="*/ 340360 h 1765"/>
                <a:gd name="T74" fmla="*/ 9525 w 19"/>
                <a:gd name="T75" fmla="*/ 340360 h 1765"/>
                <a:gd name="T76" fmla="*/ 6350 w 19"/>
                <a:gd name="T77" fmla="*/ 283210 h 1765"/>
                <a:gd name="T78" fmla="*/ 6350 w 19"/>
                <a:gd name="T79" fmla="*/ 304800 h 1765"/>
                <a:gd name="T80" fmla="*/ 10160 w 19"/>
                <a:gd name="T81" fmla="*/ 248285 h 1765"/>
                <a:gd name="T82" fmla="*/ 6985 w 19"/>
                <a:gd name="T83" fmla="*/ 233680 h 1765"/>
                <a:gd name="T84" fmla="*/ 10160 w 19"/>
                <a:gd name="T85" fmla="*/ 233680 h 1765"/>
                <a:gd name="T86" fmla="*/ 6985 w 19"/>
                <a:gd name="T87" fmla="*/ 177165 h 1765"/>
                <a:gd name="T88" fmla="*/ 6985 w 19"/>
                <a:gd name="T89" fmla="*/ 198120 h 1765"/>
                <a:gd name="T90" fmla="*/ 10795 w 19"/>
                <a:gd name="T91" fmla="*/ 141605 h 1765"/>
                <a:gd name="T92" fmla="*/ 7620 w 19"/>
                <a:gd name="T93" fmla="*/ 127635 h 1765"/>
                <a:gd name="T94" fmla="*/ 11430 w 19"/>
                <a:gd name="T95" fmla="*/ 127635 h 1765"/>
                <a:gd name="T96" fmla="*/ 8255 w 19"/>
                <a:gd name="T97" fmla="*/ 70485 h 1765"/>
                <a:gd name="T98" fmla="*/ 7620 w 19"/>
                <a:gd name="T99" fmla="*/ 92075 h 1765"/>
                <a:gd name="T100" fmla="*/ 12065 w 19"/>
                <a:gd name="T101" fmla="*/ 35560 h 1765"/>
                <a:gd name="T102" fmla="*/ 8255 w 19"/>
                <a:gd name="T103" fmla="*/ 20955 h 1765"/>
                <a:gd name="T104" fmla="*/ 12065 w 19"/>
                <a:gd name="T105" fmla="*/ 20955 h 17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" h="1765">
                  <a:moveTo>
                    <a:pt x="0" y="1764"/>
                  </a:moveTo>
                  <a:lnTo>
                    <a:pt x="0" y="1731"/>
                  </a:lnTo>
                  <a:lnTo>
                    <a:pt x="6" y="1731"/>
                  </a:lnTo>
                  <a:lnTo>
                    <a:pt x="5" y="1765"/>
                  </a:lnTo>
                  <a:lnTo>
                    <a:pt x="0" y="1764"/>
                  </a:lnTo>
                  <a:close/>
                  <a:moveTo>
                    <a:pt x="0" y="1709"/>
                  </a:moveTo>
                  <a:lnTo>
                    <a:pt x="0" y="1675"/>
                  </a:lnTo>
                  <a:lnTo>
                    <a:pt x="6" y="1675"/>
                  </a:lnTo>
                  <a:lnTo>
                    <a:pt x="6" y="1709"/>
                  </a:lnTo>
                  <a:lnTo>
                    <a:pt x="0" y="1709"/>
                  </a:lnTo>
                  <a:close/>
                  <a:moveTo>
                    <a:pt x="1" y="1653"/>
                  </a:moveTo>
                  <a:lnTo>
                    <a:pt x="1" y="1619"/>
                  </a:lnTo>
                  <a:lnTo>
                    <a:pt x="6" y="1619"/>
                  </a:lnTo>
                  <a:lnTo>
                    <a:pt x="6" y="1653"/>
                  </a:lnTo>
                  <a:lnTo>
                    <a:pt x="1" y="1653"/>
                  </a:lnTo>
                  <a:close/>
                  <a:moveTo>
                    <a:pt x="1" y="1597"/>
                  </a:moveTo>
                  <a:lnTo>
                    <a:pt x="1" y="1563"/>
                  </a:lnTo>
                  <a:lnTo>
                    <a:pt x="7" y="1564"/>
                  </a:lnTo>
                  <a:lnTo>
                    <a:pt x="7" y="1597"/>
                  </a:lnTo>
                  <a:lnTo>
                    <a:pt x="1" y="1597"/>
                  </a:lnTo>
                  <a:close/>
                  <a:moveTo>
                    <a:pt x="1" y="1541"/>
                  </a:moveTo>
                  <a:lnTo>
                    <a:pt x="2" y="1508"/>
                  </a:lnTo>
                  <a:lnTo>
                    <a:pt x="7" y="1508"/>
                  </a:lnTo>
                  <a:lnTo>
                    <a:pt x="7" y="1541"/>
                  </a:lnTo>
                  <a:lnTo>
                    <a:pt x="1" y="1541"/>
                  </a:lnTo>
                  <a:close/>
                  <a:moveTo>
                    <a:pt x="2" y="1485"/>
                  </a:moveTo>
                  <a:lnTo>
                    <a:pt x="2" y="1452"/>
                  </a:lnTo>
                  <a:lnTo>
                    <a:pt x="8" y="1452"/>
                  </a:lnTo>
                  <a:lnTo>
                    <a:pt x="7" y="1485"/>
                  </a:lnTo>
                  <a:lnTo>
                    <a:pt x="2" y="1485"/>
                  </a:lnTo>
                  <a:close/>
                  <a:moveTo>
                    <a:pt x="2" y="1429"/>
                  </a:moveTo>
                  <a:lnTo>
                    <a:pt x="3" y="1396"/>
                  </a:lnTo>
                  <a:lnTo>
                    <a:pt x="8" y="1396"/>
                  </a:lnTo>
                  <a:lnTo>
                    <a:pt x="8" y="1429"/>
                  </a:lnTo>
                  <a:lnTo>
                    <a:pt x="2" y="1429"/>
                  </a:lnTo>
                  <a:close/>
                  <a:moveTo>
                    <a:pt x="3" y="1374"/>
                  </a:moveTo>
                  <a:lnTo>
                    <a:pt x="3" y="1340"/>
                  </a:lnTo>
                  <a:lnTo>
                    <a:pt x="9" y="1340"/>
                  </a:lnTo>
                  <a:lnTo>
                    <a:pt x="8" y="1374"/>
                  </a:lnTo>
                  <a:lnTo>
                    <a:pt x="3" y="1374"/>
                  </a:lnTo>
                  <a:close/>
                  <a:moveTo>
                    <a:pt x="3" y="1318"/>
                  </a:moveTo>
                  <a:lnTo>
                    <a:pt x="3" y="1284"/>
                  </a:lnTo>
                  <a:lnTo>
                    <a:pt x="9" y="1284"/>
                  </a:lnTo>
                  <a:lnTo>
                    <a:pt x="9" y="1318"/>
                  </a:lnTo>
                  <a:lnTo>
                    <a:pt x="3" y="1318"/>
                  </a:lnTo>
                  <a:close/>
                  <a:moveTo>
                    <a:pt x="4" y="1262"/>
                  </a:moveTo>
                  <a:lnTo>
                    <a:pt x="4" y="1228"/>
                  </a:lnTo>
                  <a:lnTo>
                    <a:pt x="9" y="1228"/>
                  </a:lnTo>
                  <a:lnTo>
                    <a:pt x="9" y="1262"/>
                  </a:lnTo>
                  <a:lnTo>
                    <a:pt x="4" y="1262"/>
                  </a:lnTo>
                  <a:close/>
                  <a:moveTo>
                    <a:pt x="4" y="1206"/>
                  </a:moveTo>
                  <a:lnTo>
                    <a:pt x="4" y="1172"/>
                  </a:lnTo>
                  <a:lnTo>
                    <a:pt x="10" y="1173"/>
                  </a:lnTo>
                  <a:lnTo>
                    <a:pt x="10" y="1206"/>
                  </a:lnTo>
                  <a:lnTo>
                    <a:pt x="4" y="1206"/>
                  </a:lnTo>
                  <a:close/>
                  <a:moveTo>
                    <a:pt x="5" y="1150"/>
                  </a:moveTo>
                  <a:lnTo>
                    <a:pt x="5" y="1117"/>
                  </a:lnTo>
                  <a:lnTo>
                    <a:pt x="10" y="1117"/>
                  </a:lnTo>
                  <a:lnTo>
                    <a:pt x="10" y="1150"/>
                  </a:lnTo>
                  <a:lnTo>
                    <a:pt x="5" y="1150"/>
                  </a:lnTo>
                  <a:close/>
                  <a:moveTo>
                    <a:pt x="5" y="1094"/>
                  </a:moveTo>
                  <a:lnTo>
                    <a:pt x="5" y="1061"/>
                  </a:lnTo>
                  <a:lnTo>
                    <a:pt x="11" y="1061"/>
                  </a:lnTo>
                  <a:lnTo>
                    <a:pt x="11" y="1094"/>
                  </a:lnTo>
                  <a:lnTo>
                    <a:pt x="5" y="1094"/>
                  </a:lnTo>
                  <a:close/>
                  <a:moveTo>
                    <a:pt x="5" y="1038"/>
                  </a:moveTo>
                  <a:lnTo>
                    <a:pt x="6" y="1005"/>
                  </a:lnTo>
                  <a:lnTo>
                    <a:pt x="11" y="1005"/>
                  </a:lnTo>
                  <a:lnTo>
                    <a:pt x="11" y="1039"/>
                  </a:lnTo>
                  <a:lnTo>
                    <a:pt x="5" y="1038"/>
                  </a:lnTo>
                  <a:close/>
                  <a:moveTo>
                    <a:pt x="6" y="983"/>
                  </a:moveTo>
                  <a:lnTo>
                    <a:pt x="6" y="949"/>
                  </a:lnTo>
                  <a:lnTo>
                    <a:pt x="12" y="949"/>
                  </a:lnTo>
                  <a:lnTo>
                    <a:pt x="11" y="983"/>
                  </a:lnTo>
                  <a:lnTo>
                    <a:pt x="6" y="983"/>
                  </a:lnTo>
                  <a:close/>
                  <a:moveTo>
                    <a:pt x="6" y="927"/>
                  </a:moveTo>
                  <a:lnTo>
                    <a:pt x="7" y="893"/>
                  </a:lnTo>
                  <a:lnTo>
                    <a:pt x="12" y="893"/>
                  </a:lnTo>
                  <a:lnTo>
                    <a:pt x="12" y="927"/>
                  </a:lnTo>
                  <a:lnTo>
                    <a:pt x="6" y="927"/>
                  </a:lnTo>
                  <a:close/>
                  <a:moveTo>
                    <a:pt x="7" y="871"/>
                  </a:moveTo>
                  <a:lnTo>
                    <a:pt x="7" y="837"/>
                  </a:lnTo>
                  <a:lnTo>
                    <a:pt x="13" y="837"/>
                  </a:lnTo>
                  <a:lnTo>
                    <a:pt x="12" y="871"/>
                  </a:lnTo>
                  <a:lnTo>
                    <a:pt x="7" y="871"/>
                  </a:lnTo>
                  <a:close/>
                  <a:moveTo>
                    <a:pt x="7" y="815"/>
                  </a:moveTo>
                  <a:lnTo>
                    <a:pt x="7" y="782"/>
                  </a:lnTo>
                  <a:lnTo>
                    <a:pt x="13" y="782"/>
                  </a:lnTo>
                  <a:lnTo>
                    <a:pt x="13" y="815"/>
                  </a:lnTo>
                  <a:lnTo>
                    <a:pt x="7" y="815"/>
                  </a:lnTo>
                  <a:close/>
                  <a:moveTo>
                    <a:pt x="8" y="759"/>
                  </a:moveTo>
                  <a:lnTo>
                    <a:pt x="8" y="726"/>
                  </a:lnTo>
                  <a:lnTo>
                    <a:pt x="13" y="726"/>
                  </a:lnTo>
                  <a:lnTo>
                    <a:pt x="13" y="759"/>
                  </a:lnTo>
                  <a:lnTo>
                    <a:pt x="8" y="759"/>
                  </a:lnTo>
                  <a:close/>
                  <a:moveTo>
                    <a:pt x="8" y="703"/>
                  </a:moveTo>
                  <a:lnTo>
                    <a:pt x="8" y="670"/>
                  </a:lnTo>
                  <a:lnTo>
                    <a:pt x="14" y="670"/>
                  </a:lnTo>
                  <a:lnTo>
                    <a:pt x="14" y="703"/>
                  </a:lnTo>
                  <a:lnTo>
                    <a:pt x="8" y="703"/>
                  </a:lnTo>
                  <a:close/>
                  <a:moveTo>
                    <a:pt x="8" y="648"/>
                  </a:moveTo>
                  <a:lnTo>
                    <a:pt x="9" y="614"/>
                  </a:lnTo>
                  <a:lnTo>
                    <a:pt x="14" y="614"/>
                  </a:lnTo>
                  <a:lnTo>
                    <a:pt x="14" y="648"/>
                  </a:lnTo>
                  <a:lnTo>
                    <a:pt x="8" y="648"/>
                  </a:lnTo>
                  <a:close/>
                  <a:moveTo>
                    <a:pt x="9" y="592"/>
                  </a:moveTo>
                  <a:lnTo>
                    <a:pt x="9" y="558"/>
                  </a:lnTo>
                  <a:lnTo>
                    <a:pt x="15" y="558"/>
                  </a:lnTo>
                  <a:lnTo>
                    <a:pt x="15" y="592"/>
                  </a:lnTo>
                  <a:lnTo>
                    <a:pt x="9" y="592"/>
                  </a:lnTo>
                  <a:close/>
                  <a:moveTo>
                    <a:pt x="9" y="536"/>
                  </a:moveTo>
                  <a:lnTo>
                    <a:pt x="10" y="502"/>
                  </a:lnTo>
                  <a:lnTo>
                    <a:pt x="15" y="502"/>
                  </a:lnTo>
                  <a:lnTo>
                    <a:pt x="15" y="536"/>
                  </a:lnTo>
                  <a:lnTo>
                    <a:pt x="9" y="536"/>
                  </a:lnTo>
                  <a:close/>
                  <a:moveTo>
                    <a:pt x="10" y="480"/>
                  </a:moveTo>
                  <a:lnTo>
                    <a:pt x="10" y="446"/>
                  </a:lnTo>
                  <a:lnTo>
                    <a:pt x="16" y="446"/>
                  </a:lnTo>
                  <a:lnTo>
                    <a:pt x="15" y="480"/>
                  </a:lnTo>
                  <a:lnTo>
                    <a:pt x="10" y="480"/>
                  </a:lnTo>
                  <a:close/>
                  <a:moveTo>
                    <a:pt x="10" y="424"/>
                  </a:moveTo>
                  <a:lnTo>
                    <a:pt x="10" y="391"/>
                  </a:lnTo>
                  <a:lnTo>
                    <a:pt x="16" y="391"/>
                  </a:lnTo>
                  <a:lnTo>
                    <a:pt x="16" y="424"/>
                  </a:lnTo>
                  <a:lnTo>
                    <a:pt x="10" y="424"/>
                  </a:lnTo>
                  <a:close/>
                  <a:moveTo>
                    <a:pt x="11" y="368"/>
                  </a:moveTo>
                  <a:lnTo>
                    <a:pt x="11" y="335"/>
                  </a:lnTo>
                  <a:lnTo>
                    <a:pt x="17" y="335"/>
                  </a:lnTo>
                  <a:lnTo>
                    <a:pt x="16" y="368"/>
                  </a:lnTo>
                  <a:lnTo>
                    <a:pt x="11" y="368"/>
                  </a:lnTo>
                  <a:close/>
                  <a:moveTo>
                    <a:pt x="11" y="312"/>
                  </a:moveTo>
                  <a:lnTo>
                    <a:pt x="11" y="279"/>
                  </a:lnTo>
                  <a:lnTo>
                    <a:pt x="17" y="279"/>
                  </a:lnTo>
                  <a:lnTo>
                    <a:pt x="17" y="312"/>
                  </a:lnTo>
                  <a:lnTo>
                    <a:pt x="11" y="312"/>
                  </a:lnTo>
                  <a:close/>
                  <a:moveTo>
                    <a:pt x="11" y="257"/>
                  </a:moveTo>
                  <a:lnTo>
                    <a:pt x="12" y="223"/>
                  </a:lnTo>
                  <a:lnTo>
                    <a:pt x="17" y="223"/>
                  </a:lnTo>
                  <a:lnTo>
                    <a:pt x="17" y="257"/>
                  </a:lnTo>
                  <a:lnTo>
                    <a:pt x="11" y="257"/>
                  </a:lnTo>
                  <a:close/>
                  <a:moveTo>
                    <a:pt x="12" y="201"/>
                  </a:moveTo>
                  <a:lnTo>
                    <a:pt x="12" y="167"/>
                  </a:lnTo>
                  <a:lnTo>
                    <a:pt x="18" y="167"/>
                  </a:lnTo>
                  <a:lnTo>
                    <a:pt x="18" y="201"/>
                  </a:lnTo>
                  <a:lnTo>
                    <a:pt x="12" y="201"/>
                  </a:lnTo>
                  <a:close/>
                  <a:moveTo>
                    <a:pt x="12" y="145"/>
                  </a:moveTo>
                  <a:lnTo>
                    <a:pt x="13" y="111"/>
                  </a:lnTo>
                  <a:lnTo>
                    <a:pt x="18" y="111"/>
                  </a:lnTo>
                  <a:lnTo>
                    <a:pt x="18" y="145"/>
                  </a:lnTo>
                  <a:lnTo>
                    <a:pt x="12" y="145"/>
                  </a:lnTo>
                  <a:close/>
                  <a:moveTo>
                    <a:pt x="13" y="89"/>
                  </a:moveTo>
                  <a:lnTo>
                    <a:pt x="13" y="56"/>
                  </a:lnTo>
                  <a:lnTo>
                    <a:pt x="19" y="56"/>
                  </a:lnTo>
                  <a:lnTo>
                    <a:pt x="18" y="89"/>
                  </a:lnTo>
                  <a:lnTo>
                    <a:pt x="13" y="89"/>
                  </a:lnTo>
                  <a:close/>
                  <a:moveTo>
                    <a:pt x="13" y="33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9" y="33"/>
                  </a:lnTo>
                  <a:lnTo>
                    <a:pt x="13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Line 11">
              <a:extLst>
                <a:ext uri="{FF2B5EF4-FFF2-40B4-BE49-F238E27FC236}">
                  <a16:creationId xmlns:a16="http://schemas.microsoft.com/office/drawing/2014/main" xmlns="" id="{598E2008-235F-4434-AB7A-53AC48DEC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2" y="1492"/>
              <a:ext cx="8001" cy="1351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Line 12">
              <a:extLst>
                <a:ext uri="{FF2B5EF4-FFF2-40B4-BE49-F238E27FC236}">
                  <a16:creationId xmlns:a16="http://schemas.microsoft.com/office/drawing/2014/main" xmlns="" id="{60387EFB-E3EC-4AE4-A43B-1E86C6A2E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" y="1492"/>
              <a:ext cx="7830" cy="907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xmlns="" id="{7DB71F1F-66E8-4BF0-9D2C-137C78678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" y="1485"/>
              <a:ext cx="3232" cy="9443"/>
            </a:xfrm>
            <a:custGeom>
              <a:avLst/>
              <a:gdLst>
                <a:gd name="T0" fmla="*/ 313055 w 509"/>
                <a:gd name="T1" fmla="*/ 20320 h 1487"/>
                <a:gd name="T2" fmla="*/ 311785 w 509"/>
                <a:gd name="T3" fmla="*/ 34290 h 1487"/>
                <a:gd name="T4" fmla="*/ 308610 w 509"/>
                <a:gd name="T5" fmla="*/ 33655 h 1487"/>
                <a:gd name="T6" fmla="*/ 294005 w 509"/>
                <a:gd name="T7" fmla="*/ 88265 h 1487"/>
                <a:gd name="T8" fmla="*/ 300355 w 509"/>
                <a:gd name="T9" fmla="*/ 67945 h 1487"/>
                <a:gd name="T10" fmla="*/ 278765 w 509"/>
                <a:gd name="T11" fmla="*/ 120650 h 1487"/>
                <a:gd name="T12" fmla="*/ 277495 w 509"/>
                <a:gd name="T13" fmla="*/ 135255 h 1487"/>
                <a:gd name="T14" fmla="*/ 274320 w 509"/>
                <a:gd name="T15" fmla="*/ 133985 h 1487"/>
                <a:gd name="T16" fmla="*/ 259715 w 509"/>
                <a:gd name="T17" fmla="*/ 189230 h 1487"/>
                <a:gd name="T18" fmla="*/ 266065 w 509"/>
                <a:gd name="T19" fmla="*/ 168910 h 1487"/>
                <a:gd name="T20" fmla="*/ 244475 w 509"/>
                <a:gd name="T21" fmla="*/ 221615 h 1487"/>
                <a:gd name="T22" fmla="*/ 243205 w 509"/>
                <a:gd name="T23" fmla="*/ 236220 h 1487"/>
                <a:gd name="T24" fmla="*/ 240030 w 509"/>
                <a:gd name="T25" fmla="*/ 234950 h 1487"/>
                <a:gd name="T26" fmla="*/ 225425 w 509"/>
                <a:gd name="T27" fmla="*/ 290195 h 1487"/>
                <a:gd name="T28" fmla="*/ 231775 w 509"/>
                <a:gd name="T29" fmla="*/ 269875 h 1487"/>
                <a:gd name="T30" fmla="*/ 210185 w 509"/>
                <a:gd name="T31" fmla="*/ 322580 h 1487"/>
                <a:gd name="T32" fmla="*/ 209550 w 509"/>
                <a:gd name="T33" fmla="*/ 337185 h 1487"/>
                <a:gd name="T34" fmla="*/ 205740 w 509"/>
                <a:gd name="T35" fmla="*/ 335915 h 1487"/>
                <a:gd name="T36" fmla="*/ 191135 w 509"/>
                <a:gd name="T37" fmla="*/ 390525 h 1487"/>
                <a:gd name="T38" fmla="*/ 198120 w 509"/>
                <a:gd name="T39" fmla="*/ 370205 h 1487"/>
                <a:gd name="T40" fmla="*/ 176530 w 509"/>
                <a:gd name="T41" fmla="*/ 422910 h 1487"/>
                <a:gd name="T42" fmla="*/ 175260 w 509"/>
                <a:gd name="T43" fmla="*/ 437515 h 1487"/>
                <a:gd name="T44" fmla="*/ 171450 w 509"/>
                <a:gd name="T45" fmla="*/ 436880 h 1487"/>
                <a:gd name="T46" fmla="*/ 156845 w 509"/>
                <a:gd name="T47" fmla="*/ 491490 h 1487"/>
                <a:gd name="T48" fmla="*/ 163830 w 509"/>
                <a:gd name="T49" fmla="*/ 471170 h 1487"/>
                <a:gd name="T50" fmla="*/ 142240 w 509"/>
                <a:gd name="T51" fmla="*/ 523875 h 1487"/>
                <a:gd name="T52" fmla="*/ 140970 w 509"/>
                <a:gd name="T53" fmla="*/ 538480 h 1487"/>
                <a:gd name="T54" fmla="*/ 137795 w 509"/>
                <a:gd name="T55" fmla="*/ 537210 h 1487"/>
                <a:gd name="T56" fmla="*/ 122555 w 509"/>
                <a:gd name="T57" fmla="*/ 592455 h 1487"/>
                <a:gd name="T58" fmla="*/ 129540 w 509"/>
                <a:gd name="T59" fmla="*/ 572135 h 1487"/>
                <a:gd name="T60" fmla="*/ 107950 w 509"/>
                <a:gd name="T61" fmla="*/ 624840 h 1487"/>
                <a:gd name="T62" fmla="*/ 106680 w 509"/>
                <a:gd name="T63" fmla="*/ 639445 h 1487"/>
                <a:gd name="T64" fmla="*/ 103505 w 509"/>
                <a:gd name="T65" fmla="*/ 638175 h 1487"/>
                <a:gd name="T66" fmla="*/ 88265 w 509"/>
                <a:gd name="T67" fmla="*/ 692785 h 1487"/>
                <a:gd name="T68" fmla="*/ 95250 w 509"/>
                <a:gd name="T69" fmla="*/ 673100 h 1487"/>
                <a:gd name="T70" fmla="*/ 73660 w 509"/>
                <a:gd name="T71" fmla="*/ 725805 h 1487"/>
                <a:gd name="T72" fmla="*/ 72390 w 509"/>
                <a:gd name="T73" fmla="*/ 739775 h 1487"/>
                <a:gd name="T74" fmla="*/ 69215 w 509"/>
                <a:gd name="T75" fmla="*/ 739140 h 1487"/>
                <a:gd name="T76" fmla="*/ 53975 w 509"/>
                <a:gd name="T77" fmla="*/ 793750 h 1487"/>
                <a:gd name="T78" fmla="*/ 60960 w 509"/>
                <a:gd name="T79" fmla="*/ 773430 h 1487"/>
                <a:gd name="T80" fmla="*/ 39370 w 509"/>
                <a:gd name="T81" fmla="*/ 826135 h 1487"/>
                <a:gd name="T82" fmla="*/ 38100 w 509"/>
                <a:gd name="T83" fmla="*/ 840740 h 1487"/>
                <a:gd name="T84" fmla="*/ 34925 w 509"/>
                <a:gd name="T85" fmla="*/ 839470 h 1487"/>
                <a:gd name="T86" fmla="*/ 20320 w 509"/>
                <a:gd name="T87" fmla="*/ 894715 h 1487"/>
                <a:gd name="T88" fmla="*/ 26670 w 509"/>
                <a:gd name="T89" fmla="*/ 874395 h 1487"/>
                <a:gd name="T90" fmla="*/ 5080 w 509"/>
                <a:gd name="T91" fmla="*/ 927100 h 1487"/>
                <a:gd name="T92" fmla="*/ 3810 w 509"/>
                <a:gd name="T93" fmla="*/ 941705 h 1487"/>
                <a:gd name="T94" fmla="*/ 635 w 509"/>
                <a:gd name="T95" fmla="*/ 940435 h 14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1487">
                  <a:moveTo>
                    <a:pt x="509" y="1"/>
                  </a:moveTo>
                  <a:lnTo>
                    <a:pt x="498" y="33"/>
                  </a:lnTo>
                  <a:lnTo>
                    <a:pt x="493" y="32"/>
                  </a:lnTo>
                  <a:lnTo>
                    <a:pt x="504" y="0"/>
                  </a:lnTo>
                  <a:lnTo>
                    <a:pt x="509" y="1"/>
                  </a:lnTo>
                  <a:close/>
                  <a:moveTo>
                    <a:pt x="491" y="54"/>
                  </a:moveTo>
                  <a:lnTo>
                    <a:pt x="480" y="86"/>
                  </a:lnTo>
                  <a:lnTo>
                    <a:pt x="475" y="84"/>
                  </a:lnTo>
                  <a:lnTo>
                    <a:pt x="486" y="53"/>
                  </a:lnTo>
                  <a:lnTo>
                    <a:pt x="491" y="54"/>
                  </a:lnTo>
                  <a:close/>
                  <a:moveTo>
                    <a:pt x="473" y="107"/>
                  </a:moveTo>
                  <a:lnTo>
                    <a:pt x="463" y="139"/>
                  </a:lnTo>
                  <a:lnTo>
                    <a:pt x="457" y="137"/>
                  </a:lnTo>
                  <a:lnTo>
                    <a:pt x="468" y="106"/>
                  </a:lnTo>
                  <a:lnTo>
                    <a:pt x="473" y="107"/>
                  </a:lnTo>
                  <a:close/>
                  <a:moveTo>
                    <a:pt x="455" y="160"/>
                  </a:moveTo>
                  <a:lnTo>
                    <a:pt x="444" y="192"/>
                  </a:lnTo>
                  <a:lnTo>
                    <a:pt x="439" y="190"/>
                  </a:lnTo>
                  <a:lnTo>
                    <a:pt x="450" y="158"/>
                  </a:lnTo>
                  <a:lnTo>
                    <a:pt x="455" y="160"/>
                  </a:lnTo>
                  <a:close/>
                  <a:moveTo>
                    <a:pt x="437" y="213"/>
                  </a:moveTo>
                  <a:lnTo>
                    <a:pt x="427" y="245"/>
                  </a:lnTo>
                  <a:lnTo>
                    <a:pt x="421" y="243"/>
                  </a:lnTo>
                  <a:lnTo>
                    <a:pt x="432" y="211"/>
                  </a:lnTo>
                  <a:lnTo>
                    <a:pt x="437" y="213"/>
                  </a:lnTo>
                  <a:close/>
                  <a:moveTo>
                    <a:pt x="419" y="266"/>
                  </a:moveTo>
                  <a:lnTo>
                    <a:pt x="409" y="298"/>
                  </a:lnTo>
                  <a:lnTo>
                    <a:pt x="403" y="296"/>
                  </a:lnTo>
                  <a:lnTo>
                    <a:pt x="414" y="264"/>
                  </a:lnTo>
                  <a:lnTo>
                    <a:pt x="419" y="266"/>
                  </a:lnTo>
                  <a:close/>
                  <a:moveTo>
                    <a:pt x="401" y="319"/>
                  </a:moveTo>
                  <a:lnTo>
                    <a:pt x="391" y="351"/>
                  </a:lnTo>
                  <a:lnTo>
                    <a:pt x="385" y="349"/>
                  </a:lnTo>
                  <a:lnTo>
                    <a:pt x="396" y="317"/>
                  </a:lnTo>
                  <a:lnTo>
                    <a:pt x="401" y="319"/>
                  </a:lnTo>
                  <a:close/>
                  <a:moveTo>
                    <a:pt x="383" y="372"/>
                  </a:moveTo>
                  <a:lnTo>
                    <a:pt x="373" y="404"/>
                  </a:lnTo>
                  <a:lnTo>
                    <a:pt x="367" y="402"/>
                  </a:lnTo>
                  <a:lnTo>
                    <a:pt x="378" y="370"/>
                  </a:lnTo>
                  <a:lnTo>
                    <a:pt x="383" y="372"/>
                  </a:lnTo>
                  <a:close/>
                  <a:moveTo>
                    <a:pt x="365" y="425"/>
                  </a:moveTo>
                  <a:lnTo>
                    <a:pt x="355" y="457"/>
                  </a:lnTo>
                  <a:lnTo>
                    <a:pt x="349" y="455"/>
                  </a:lnTo>
                  <a:lnTo>
                    <a:pt x="360" y="423"/>
                  </a:lnTo>
                  <a:lnTo>
                    <a:pt x="365" y="425"/>
                  </a:lnTo>
                  <a:close/>
                  <a:moveTo>
                    <a:pt x="348" y="478"/>
                  </a:moveTo>
                  <a:lnTo>
                    <a:pt x="337" y="509"/>
                  </a:lnTo>
                  <a:lnTo>
                    <a:pt x="331" y="508"/>
                  </a:lnTo>
                  <a:lnTo>
                    <a:pt x="342" y="476"/>
                  </a:lnTo>
                  <a:lnTo>
                    <a:pt x="348" y="478"/>
                  </a:lnTo>
                  <a:close/>
                  <a:moveTo>
                    <a:pt x="330" y="531"/>
                  </a:moveTo>
                  <a:lnTo>
                    <a:pt x="319" y="562"/>
                  </a:lnTo>
                  <a:lnTo>
                    <a:pt x="313" y="561"/>
                  </a:lnTo>
                  <a:lnTo>
                    <a:pt x="324" y="529"/>
                  </a:lnTo>
                  <a:lnTo>
                    <a:pt x="330" y="531"/>
                  </a:lnTo>
                  <a:close/>
                  <a:moveTo>
                    <a:pt x="312" y="583"/>
                  </a:moveTo>
                  <a:lnTo>
                    <a:pt x="301" y="615"/>
                  </a:lnTo>
                  <a:lnTo>
                    <a:pt x="296" y="613"/>
                  </a:lnTo>
                  <a:lnTo>
                    <a:pt x="306" y="582"/>
                  </a:lnTo>
                  <a:lnTo>
                    <a:pt x="312" y="583"/>
                  </a:lnTo>
                  <a:close/>
                  <a:moveTo>
                    <a:pt x="294" y="636"/>
                  </a:moveTo>
                  <a:lnTo>
                    <a:pt x="283" y="668"/>
                  </a:lnTo>
                  <a:lnTo>
                    <a:pt x="278" y="666"/>
                  </a:lnTo>
                  <a:lnTo>
                    <a:pt x="288" y="635"/>
                  </a:lnTo>
                  <a:lnTo>
                    <a:pt x="294" y="636"/>
                  </a:lnTo>
                  <a:close/>
                  <a:moveTo>
                    <a:pt x="276" y="689"/>
                  </a:moveTo>
                  <a:lnTo>
                    <a:pt x="265" y="721"/>
                  </a:lnTo>
                  <a:lnTo>
                    <a:pt x="260" y="719"/>
                  </a:lnTo>
                  <a:lnTo>
                    <a:pt x="270" y="688"/>
                  </a:lnTo>
                  <a:lnTo>
                    <a:pt x="276" y="689"/>
                  </a:lnTo>
                  <a:close/>
                  <a:moveTo>
                    <a:pt x="258" y="742"/>
                  </a:moveTo>
                  <a:lnTo>
                    <a:pt x="247" y="774"/>
                  </a:lnTo>
                  <a:lnTo>
                    <a:pt x="242" y="772"/>
                  </a:lnTo>
                  <a:lnTo>
                    <a:pt x="252" y="740"/>
                  </a:lnTo>
                  <a:lnTo>
                    <a:pt x="258" y="742"/>
                  </a:lnTo>
                  <a:close/>
                  <a:moveTo>
                    <a:pt x="240" y="795"/>
                  </a:moveTo>
                  <a:lnTo>
                    <a:pt x="229" y="827"/>
                  </a:lnTo>
                  <a:lnTo>
                    <a:pt x="224" y="825"/>
                  </a:lnTo>
                  <a:lnTo>
                    <a:pt x="234" y="793"/>
                  </a:lnTo>
                  <a:lnTo>
                    <a:pt x="240" y="795"/>
                  </a:lnTo>
                  <a:close/>
                  <a:moveTo>
                    <a:pt x="222" y="848"/>
                  </a:moveTo>
                  <a:lnTo>
                    <a:pt x="211" y="880"/>
                  </a:lnTo>
                  <a:lnTo>
                    <a:pt x="206" y="878"/>
                  </a:lnTo>
                  <a:lnTo>
                    <a:pt x="217" y="846"/>
                  </a:lnTo>
                  <a:lnTo>
                    <a:pt x="222" y="848"/>
                  </a:lnTo>
                  <a:close/>
                  <a:moveTo>
                    <a:pt x="204" y="901"/>
                  </a:moveTo>
                  <a:lnTo>
                    <a:pt x="193" y="933"/>
                  </a:lnTo>
                  <a:lnTo>
                    <a:pt x="188" y="931"/>
                  </a:lnTo>
                  <a:lnTo>
                    <a:pt x="199" y="899"/>
                  </a:lnTo>
                  <a:lnTo>
                    <a:pt x="204" y="901"/>
                  </a:lnTo>
                  <a:close/>
                  <a:moveTo>
                    <a:pt x="186" y="954"/>
                  </a:moveTo>
                  <a:lnTo>
                    <a:pt x="175" y="986"/>
                  </a:lnTo>
                  <a:lnTo>
                    <a:pt x="170" y="984"/>
                  </a:lnTo>
                  <a:lnTo>
                    <a:pt x="181" y="952"/>
                  </a:lnTo>
                  <a:lnTo>
                    <a:pt x="186" y="954"/>
                  </a:lnTo>
                  <a:close/>
                  <a:moveTo>
                    <a:pt x="168" y="1007"/>
                  </a:moveTo>
                  <a:lnTo>
                    <a:pt x="157" y="1039"/>
                  </a:lnTo>
                  <a:lnTo>
                    <a:pt x="152" y="1037"/>
                  </a:lnTo>
                  <a:lnTo>
                    <a:pt x="163" y="1005"/>
                  </a:lnTo>
                  <a:lnTo>
                    <a:pt x="168" y="1007"/>
                  </a:lnTo>
                  <a:close/>
                  <a:moveTo>
                    <a:pt x="150" y="1060"/>
                  </a:moveTo>
                  <a:lnTo>
                    <a:pt x="139" y="1091"/>
                  </a:lnTo>
                  <a:lnTo>
                    <a:pt x="134" y="1090"/>
                  </a:lnTo>
                  <a:lnTo>
                    <a:pt x="145" y="1058"/>
                  </a:lnTo>
                  <a:lnTo>
                    <a:pt x="150" y="1060"/>
                  </a:lnTo>
                  <a:close/>
                  <a:moveTo>
                    <a:pt x="132" y="1113"/>
                  </a:moveTo>
                  <a:lnTo>
                    <a:pt x="121" y="1144"/>
                  </a:lnTo>
                  <a:lnTo>
                    <a:pt x="116" y="1143"/>
                  </a:lnTo>
                  <a:lnTo>
                    <a:pt x="127" y="1111"/>
                  </a:lnTo>
                  <a:lnTo>
                    <a:pt x="132" y="1113"/>
                  </a:lnTo>
                  <a:close/>
                  <a:moveTo>
                    <a:pt x="114" y="1165"/>
                  </a:moveTo>
                  <a:lnTo>
                    <a:pt x="103" y="1197"/>
                  </a:lnTo>
                  <a:lnTo>
                    <a:pt x="98" y="1195"/>
                  </a:lnTo>
                  <a:lnTo>
                    <a:pt x="109" y="1164"/>
                  </a:lnTo>
                  <a:lnTo>
                    <a:pt x="114" y="1165"/>
                  </a:lnTo>
                  <a:close/>
                  <a:moveTo>
                    <a:pt x="96" y="1218"/>
                  </a:moveTo>
                  <a:lnTo>
                    <a:pt x="85" y="1250"/>
                  </a:lnTo>
                  <a:lnTo>
                    <a:pt x="80" y="1248"/>
                  </a:lnTo>
                  <a:lnTo>
                    <a:pt x="91" y="1217"/>
                  </a:lnTo>
                  <a:lnTo>
                    <a:pt x="96" y="1218"/>
                  </a:lnTo>
                  <a:close/>
                  <a:moveTo>
                    <a:pt x="78" y="1271"/>
                  </a:moveTo>
                  <a:lnTo>
                    <a:pt x="67" y="1303"/>
                  </a:lnTo>
                  <a:lnTo>
                    <a:pt x="62" y="1301"/>
                  </a:lnTo>
                  <a:lnTo>
                    <a:pt x="73" y="1269"/>
                  </a:lnTo>
                  <a:lnTo>
                    <a:pt x="78" y="1271"/>
                  </a:lnTo>
                  <a:close/>
                  <a:moveTo>
                    <a:pt x="60" y="1324"/>
                  </a:moveTo>
                  <a:lnTo>
                    <a:pt x="49" y="1356"/>
                  </a:lnTo>
                  <a:lnTo>
                    <a:pt x="44" y="1354"/>
                  </a:lnTo>
                  <a:lnTo>
                    <a:pt x="55" y="1322"/>
                  </a:lnTo>
                  <a:lnTo>
                    <a:pt x="60" y="1324"/>
                  </a:lnTo>
                  <a:close/>
                  <a:moveTo>
                    <a:pt x="42" y="1377"/>
                  </a:moveTo>
                  <a:lnTo>
                    <a:pt x="32" y="1409"/>
                  </a:lnTo>
                  <a:lnTo>
                    <a:pt x="26" y="1407"/>
                  </a:lnTo>
                  <a:lnTo>
                    <a:pt x="37" y="1375"/>
                  </a:lnTo>
                  <a:lnTo>
                    <a:pt x="42" y="1377"/>
                  </a:lnTo>
                  <a:close/>
                  <a:moveTo>
                    <a:pt x="24" y="1430"/>
                  </a:moveTo>
                  <a:lnTo>
                    <a:pt x="13" y="1462"/>
                  </a:lnTo>
                  <a:lnTo>
                    <a:pt x="8" y="1460"/>
                  </a:lnTo>
                  <a:lnTo>
                    <a:pt x="19" y="1428"/>
                  </a:lnTo>
                  <a:lnTo>
                    <a:pt x="24" y="1430"/>
                  </a:lnTo>
                  <a:close/>
                  <a:moveTo>
                    <a:pt x="6" y="1483"/>
                  </a:moveTo>
                  <a:lnTo>
                    <a:pt x="5" y="1487"/>
                  </a:lnTo>
                  <a:lnTo>
                    <a:pt x="0" y="1485"/>
                  </a:lnTo>
                  <a:lnTo>
                    <a:pt x="1" y="1481"/>
                  </a:lnTo>
                  <a:lnTo>
                    <a:pt x="6" y="148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Line 14">
              <a:extLst>
                <a:ext uri="{FF2B5EF4-FFF2-40B4-BE49-F238E27FC236}">
                  <a16:creationId xmlns:a16="http://schemas.microsoft.com/office/drawing/2014/main" xmlns="" id="{7B56BF6A-053D-4332-AD4F-42F202DE1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" y="1492"/>
              <a:ext cx="3029" cy="1315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xmlns="" id="{3F53CC22-E8F3-4CC0-B921-84AE5EE9B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479"/>
              <a:ext cx="5575" cy="11373"/>
            </a:xfrm>
            <a:custGeom>
              <a:avLst/>
              <a:gdLst>
                <a:gd name="T0" fmla="*/ 544830 w 878"/>
                <a:gd name="T1" fmla="*/ 19685 h 1791"/>
                <a:gd name="T2" fmla="*/ 541655 w 878"/>
                <a:gd name="T3" fmla="*/ 33655 h 1791"/>
                <a:gd name="T4" fmla="*/ 538480 w 878"/>
                <a:gd name="T5" fmla="*/ 32385 h 1791"/>
                <a:gd name="T6" fmla="*/ 516890 w 878"/>
                <a:gd name="T7" fmla="*/ 84455 h 1791"/>
                <a:gd name="T8" fmla="*/ 526415 w 878"/>
                <a:gd name="T9" fmla="*/ 65405 h 1791"/>
                <a:gd name="T10" fmla="*/ 498475 w 878"/>
                <a:gd name="T11" fmla="*/ 114935 h 1791"/>
                <a:gd name="T12" fmla="*/ 495300 w 878"/>
                <a:gd name="T13" fmla="*/ 129540 h 1791"/>
                <a:gd name="T14" fmla="*/ 492125 w 878"/>
                <a:gd name="T15" fmla="*/ 127635 h 1791"/>
                <a:gd name="T16" fmla="*/ 470535 w 878"/>
                <a:gd name="T17" fmla="*/ 180340 h 1791"/>
                <a:gd name="T18" fmla="*/ 479425 w 878"/>
                <a:gd name="T19" fmla="*/ 161290 h 1791"/>
                <a:gd name="T20" fmla="*/ 451485 w 878"/>
                <a:gd name="T21" fmla="*/ 210820 h 1791"/>
                <a:gd name="T22" fmla="*/ 448310 w 878"/>
                <a:gd name="T23" fmla="*/ 224790 h 1791"/>
                <a:gd name="T24" fmla="*/ 445135 w 878"/>
                <a:gd name="T25" fmla="*/ 223520 h 1791"/>
                <a:gd name="T26" fmla="*/ 423545 w 878"/>
                <a:gd name="T27" fmla="*/ 276225 h 1791"/>
                <a:gd name="T28" fmla="*/ 433070 w 878"/>
                <a:gd name="T29" fmla="*/ 257175 h 1791"/>
                <a:gd name="T30" fmla="*/ 405130 w 878"/>
                <a:gd name="T31" fmla="*/ 306070 h 1791"/>
                <a:gd name="T32" fmla="*/ 401955 w 878"/>
                <a:gd name="T33" fmla="*/ 320675 h 1791"/>
                <a:gd name="T34" fmla="*/ 398780 w 878"/>
                <a:gd name="T35" fmla="*/ 319405 h 1791"/>
                <a:gd name="T36" fmla="*/ 376555 w 878"/>
                <a:gd name="T37" fmla="*/ 371475 h 1791"/>
                <a:gd name="T38" fmla="*/ 386080 w 878"/>
                <a:gd name="T39" fmla="*/ 352425 h 1791"/>
                <a:gd name="T40" fmla="*/ 358140 w 878"/>
                <a:gd name="T41" fmla="*/ 401955 h 1791"/>
                <a:gd name="T42" fmla="*/ 354965 w 878"/>
                <a:gd name="T43" fmla="*/ 416560 h 1791"/>
                <a:gd name="T44" fmla="*/ 351790 w 878"/>
                <a:gd name="T45" fmla="*/ 414655 h 1791"/>
                <a:gd name="T46" fmla="*/ 330200 w 878"/>
                <a:gd name="T47" fmla="*/ 467360 h 1791"/>
                <a:gd name="T48" fmla="*/ 339725 w 878"/>
                <a:gd name="T49" fmla="*/ 448310 h 1791"/>
                <a:gd name="T50" fmla="*/ 311150 w 878"/>
                <a:gd name="T51" fmla="*/ 497840 h 1791"/>
                <a:gd name="T52" fmla="*/ 308610 w 878"/>
                <a:gd name="T53" fmla="*/ 511810 h 1791"/>
                <a:gd name="T54" fmla="*/ 305435 w 878"/>
                <a:gd name="T55" fmla="*/ 510540 h 1791"/>
                <a:gd name="T56" fmla="*/ 283210 w 878"/>
                <a:gd name="T57" fmla="*/ 563245 h 1791"/>
                <a:gd name="T58" fmla="*/ 292735 w 878"/>
                <a:gd name="T59" fmla="*/ 544195 h 1791"/>
                <a:gd name="T60" fmla="*/ 264795 w 878"/>
                <a:gd name="T61" fmla="*/ 593090 h 1791"/>
                <a:gd name="T62" fmla="*/ 261620 w 878"/>
                <a:gd name="T63" fmla="*/ 607695 h 1791"/>
                <a:gd name="T64" fmla="*/ 258445 w 878"/>
                <a:gd name="T65" fmla="*/ 606425 h 1791"/>
                <a:gd name="T66" fmla="*/ 236855 w 878"/>
                <a:gd name="T67" fmla="*/ 658495 h 1791"/>
                <a:gd name="T68" fmla="*/ 246380 w 878"/>
                <a:gd name="T69" fmla="*/ 639445 h 1791"/>
                <a:gd name="T70" fmla="*/ 217805 w 878"/>
                <a:gd name="T71" fmla="*/ 688975 h 1791"/>
                <a:gd name="T72" fmla="*/ 214630 w 878"/>
                <a:gd name="T73" fmla="*/ 703580 h 1791"/>
                <a:gd name="T74" fmla="*/ 211455 w 878"/>
                <a:gd name="T75" fmla="*/ 701675 h 1791"/>
                <a:gd name="T76" fmla="*/ 189865 w 878"/>
                <a:gd name="T77" fmla="*/ 754380 h 1791"/>
                <a:gd name="T78" fmla="*/ 199390 w 878"/>
                <a:gd name="T79" fmla="*/ 735330 h 1791"/>
                <a:gd name="T80" fmla="*/ 171450 w 878"/>
                <a:gd name="T81" fmla="*/ 784860 h 1791"/>
                <a:gd name="T82" fmla="*/ 168275 w 878"/>
                <a:gd name="T83" fmla="*/ 798830 h 1791"/>
                <a:gd name="T84" fmla="*/ 165100 w 878"/>
                <a:gd name="T85" fmla="*/ 797560 h 1791"/>
                <a:gd name="T86" fmla="*/ 143510 w 878"/>
                <a:gd name="T87" fmla="*/ 850265 h 1791"/>
                <a:gd name="T88" fmla="*/ 152400 w 878"/>
                <a:gd name="T89" fmla="*/ 831215 h 1791"/>
                <a:gd name="T90" fmla="*/ 124460 w 878"/>
                <a:gd name="T91" fmla="*/ 880110 h 1791"/>
                <a:gd name="T92" fmla="*/ 121285 w 878"/>
                <a:gd name="T93" fmla="*/ 894715 h 1791"/>
                <a:gd name="T94" fmla="*/ 118110 w 878"/>
                <a:gd name="T95" fmla="*/ 892810 h 1791"/>
                <a:gd name="T96" fmla="*/ 96520 w 878"/>
                <a:gd name="T97" fmla="*/ 945515 h 1791"/>
                <a:gd name="T98" fmla="*/ 106045 w 878"/>
                <a:gd name="T99" fmla="*/ 926465 h 1791"/>
                <a:gd name="T100" fmla="*/ 77470 w 878"/>
                <a:gd name="T101" fmla="*/ 975995 h 1791"/>
                <a:gd name="T102" fmla="*/ 74930 w 878"/>
                <a:gd name="T103" fmla="*/ 990600 h 1791"/>
                <a:gd name="T104" fmla="*/ 71755 w 878"/>
                <a:gd name="T105" fmla="*/ 988695 h 1791"/>
                <a:gd name="T106" fmla="*/ 49530 w 878"/>
                <a:gd name="T107" fmla="*/ 1041400 h 1791"/>
                <a:gd name="T108" fmla="*/ 59055 w 878"/>
                <a:gd name="T109" fmla="*/ 1022350 h 1791"/>
                <a:gd name="T110" fmla="*/ 31115 w 878"/>
                <a:gd name="T111" fmla="*/ 1071880 h 1791"/>
                <a:gd name="T112" fmla="*/ 27940 w 878"/>
                <a:gd name="T113" fmla="*/ 1085850 h 1791"/>
                <a:gd name="T114" fmla="*/ 24765 w 878"/>
                <a:gd name="T115" fmla="*/ 1084580 h 1791"/>
                <a:gd name="T116" fmla="*/ 3175 w 878"/>
                <a:gd name="T117" fmla="*/ 1137285 h 1791"/>
                <a:gd name="T118" fmla="*/ 12700 w 878"/>
                <a:gd name="T119" fmla="*/ 1117600 h 17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8" h="1791">
                  <a:moveTo>
                    <a:pt x="878" y="3"/>
                  </a:moveTo>
                  <a:lnTo>
                    <a:pt x="863" y="33"/>
                  </a:lnTo>
                  <a:lnTo>
                    <a:pt x="858" y="31"/>
                  </a:lnTo>
                  <a:lnTo>
                    <a:pt x="873" y="0"/>
                  </a:lnTo>
                  <a:lnTo>
                    <a:pt x="878" y="3"/>
                  </a:lnTo>
                  <a:close/>
                  <a:moveTo>
                    <a:pt x="853" y="53"/>
                  </a:moveTo>
                  <a:lnTo>
                    <a:pt x="839" y="83"/>
                  </a:lnTo>
                  <a:lnTo>
                    <a:pt x="834" y="81"/>
                  </a:lnTo>
                  <a:lnTo>
                    <a:pt x="848" y="51"/>
                  </a:lnTo>
                  <a:lnTo>
                    <a:pt x="853" y="53"/>
                  </a:lnTo>
                  <a:close/>
                  <a:moveTo>
                    <a:pt x="829" y="103"/>
                  </a:moveTo>
                  <a:lnTo>
                    <a:pt x="814" y="133"/>
                  </a:lnTo>
                  <a:lnTo>
                    <a:pt x="809" y="131"/>
                  </a:lnTo>
                  <a:lnTo>
                    <a:pt x="824" y="101"/>
                  </a:lnTo>
                  <a:lnTo>
                    <a:pt x="829" y="103"/>
                  </a:lnTo>
                  <a:close/>
                  <a:moveTo>
                    <a:pt x="804" y="153"/>
                  </a:moveTo>
                  <a:lnTo>
                    <a:pt x="790" y="184"/>
                  </a:lnTo>
                  <a:lnTo>
                    <a:pt x="785" y="181"/>
                  </a:lnTo>
                  <a:lnTo>
                    <a:pt x="799" y="151"/>
                  </a:lnTo>
                  <a:lnTo>
                    <a:pt x="804" y="153"/>
                  </a:lnTo>
                  <a:close/>
                  <a:moveTo>
                    <a:pt x="780" y="204"/>
                  </a:moveTo>
                  <a:lnTo>
                    <a:pt x="765" y="234"/>
                  </a:lnTo>
                  <a:lnTo>
                    <a:pt x="760" y="231"/>
                  </a:lnTo>
                  <a:lnTo>
                    <a:pt x="775" y="201"/>
                  </a:lnTo>
                  <a:lnTo>
                    <a:pt x="780" y="204"/>
                  </a:lnTo>
                  <a:close/>
                  <a:moveTo>
                    <a:pt x="755" y="254"/>
                  </a:moveTo>
                  <a:lnTo>
                    <a:pt x="741" y="284"/>
                  </a:lnTo>
                  <a:lnTo>
                    <a:pt x="736" y="282"/>
                  </a:lnTo>
                  <a:lnTo>
                    <a:pt x="750" y="251"/>
                  </a:lnTo>
                  <a:lnTo>
                    <a:pt x="755" y="254"/>
                  </a:lnTo>
                  <a:close/>
                  <a:moveTo>
                    <a:pt x="731" y="304"/>
                  </a:moveTo>
                  <a:lnTo>
                    <a:pt x="716" y="334"/>
                  </a:lnTo>
                  <a:lnTo>
                    <a:pt x="711" y="332"/>
                  </a:lnTo>
                  <a:lnTo>
                    <a:pt x="726" y="302"/>
                  </a:lnTo>
                  <a:lnTo>
                    <a:pt x="731" y="304"/>
                  </a:lnTo>
                  <a:close/>
                  <a:moveTo>
                    <a:pt x="706" y="354"/>
                  </a:moveTo>
                  <a:lnTo>
                    <a:pt x="692" y="385"/>
                  </a:lnTo>
                  <a:lnTo>
                    <a:pt x="687" y="382"/>
                  </a:lnTo>
                  <a:lnTo>
                    <a:pt x="701" y="352"/>
                  </a:lnTo>
                  <a:lnTo>
                    <a:pt x="706" y="354"/>
                  </a:lnTo>
                  <a:close/>
                  <a:moveTo>
                    <a:pt x="682" y="405"/>
                  </a:moveTo>
                  <a:lnTo>
                    <a:pt x="667" y="435"/>
                  </a:lnTo>
                  <a:lnTo>
                    <a:pt x="662" y="432"/>
                  </a:lnTo>
                  <a:lnTo>
                    <a:pt x="677" y="402"/>
                  </a:lnTo>
                  <a:lnTo>
                    <a:pt x="682" y="405"/>
                  </a:lnTo>
                  <a:close/>
                  <a:moveTo>
                    <a:pt x="657" y="455"/>
                  </a:moveTo>
                  <a:lnTo>
                    <a:pt x="643" y="485"/>
                  </a:lnTo>
                  <a:lnTo>
                    <a:pt x="638" y="482"/>
                  </a:lnTo>
                  <a:lnTo>
                    <a:pt x="652" y="452"/>
                  </a:lnTo>
                  <a:lnTo>
                    <a:pt x="657" y="455"/>
                  </a:lnTo>
                  <a:close/>
                  <a:moveTo>
                    <a:pt x="633" y="505"/>
                  </a:moveTo>
                  <a:lnTo>
                    <a:pt x="618" y="535"/>
                  </a:lnTo>
                  <a:lnTo>
                    <a:pt x="613" y="533"/>
                  </a:lnTo>
                  <a:lnTo>
                    <a:pt x="628" y="503"/>
                  </a:lnTo>
                  <a:lnTo>
                    <a:pt x="633" y="505"/>
                  </a:lnTo>
                  <a:close/>
                  <a:moveTo>
                    <a:pt x="608" y="555"/>
                  </a:moveTo>
                  <a:lnTo>
                    <a:pt x="593" y="585"/>
                  </a:lnTo>
                  <a:lnTo>
                    <a:pt x="588" y="583"/>
                  </a:lnTo>
                  <a:lnTo>
                    <a:pt x="603" y="553"/>
                  </a:lnTo>
                  <a:lnTo>
                    <a:pt x="608" y="555"/>
                  </a:lnTo>
                  <a:close/>
                  <a:moveTo>
                    <a:pt x="584" y="605"/>
                  </a:moveTo>
                  <a:lnTo>
                    <a:pt x="569" y="636"/>
                  </a:lnTo>
                  <a:lnTo>
                    <a:pt x="564" y="633"/>
                  </a:lnTo>
                  <a:lnTo>
                    <a:pt x="579" y="603"/>
                  </a:lnTo>
                  <a:lnTo>
                    <a:pt x="584" y="605"/>
                  </a:lnTo>
                  <a:close/>
                  <a:moveTo>
                    <a:pt x="559" y="656"/>
                  </a:moveTo>
                  <a:lnTo>
                    <a:pt x="544" y="686"/>
                  </a:lnTo>
                  <a:lnTo>
                    <a:pt x="539" y="683"/>
                  </a:lnTo>
                  <a:lnTo>
                    <a:pt x="554" y="653"/>
                  </a:lnTo>
                  <a:lnTo>
                    <a:pt x="559" y="656"/>
                  </a:lnTo>
                  <a:close/>
                  <a:moveTo>
                    <a:pt x="535" y="706"/>
                  </a:moveTo>
                  <a:lnTo>
                    <a:pt x="520" y="736"/>
                  </a:lnTo>
                  <a:lnTo>
                    <a:pt x="515" y="734"/>
                  </a:lnTo>
                  <a:lnTo>
                    <a:pt x="530" y="703"/>
                  </a:lnTo>
                  <a:lnTo>
                    <a:pt x="535" y="706"/>
                  </a:lnTo>
                  <a:close/>
                  <a:moveTo>
                    <a:pt x="510" y="756"/>
                  </a:moveTo>
                  <a:lnTo>
                    <a:pt x="495" y="786"/>
                  </a:lnTo>
                  <a:lnTo>
                    <a:pt x="490" y="784"/>
                  </a:lnTo>
                  <a:lnTo>
                    <a:pt x="505" y="754"/>
                  </a:lnTo>
                  <a:lnTo>
                    <a:pt x="510" y="756"/>
                  </a:lnTo>
                  <a:close/>
                  <a:moveTo>
                    <a:pt x="486" y="806"/>
                  </a:moveTo>
                  <a:lnTo>
                    <a:pt x="471" y="836"/>
                  </a:lnTo>
                  <a:lnTo>
                    <a:pt x="466" y="834"/>
                  </a:lnTo>
                  <a:lnTo>
                    <a:pt x="481" y="804"/>
                  </a:lnTo>
                  <a:lnTo>
                    <a:pt x="486" y="806"/>
                  </a:lnTo>
                  <a:close/>
                  <a:moveTo>
                    <a:pt x="461" y="857"/>
                  </a:moveTo>
                  <a:lnTo>
                    <a:pt x="446" y="887"/>
                  </a:lnTo>
                  <a:lnTo>
                    <a:pt x="441" y="884"/>
                  </a:lnTo>
                  <a:lnTo>
                    <a:pt x="456" y="854"/>
                  </a:lnTo>
                  <a:lnTo>
                    <a:pt x="461" y="857"/>
                  </a:lnTo>
                  <a:close/>
                  <a:moveTo>
                    <a:pt x="436" y="907"/>
                  </a:moveTo>
                  <a:lnTo>
                    <a:pt x="422" y="937"/>
                  </a:lnTo>
                  <a:lnTo>
                    <a:pt x="417" y="934"/>
                  </a:lnTo>
                  <a:lnTo>
                    <a:pt x="431" y="904"/>
                  </a:lnTo>
                  <a:lnTo>
                    <a:pt x="436" y="907"/>
                  </a:lnTo>
                  <a:close/>
                  <a:moveTo>
                    <a:pt x="412" y="957"/>
                  </a:moveTo>
                  <a:lnTo>
                    <a:pt x="397" y="987"/>
                  </a:lnTo>
                  <a:lnTo>
                    <a:pt x="392" y="985"/>
                  </a:lnTo>
                  <a:lnTo>
                    <a:pt x="407" y="955"/>
                  </a:lnTo>
                  <a:lnTo>
                    <a:pt x="412" y="957"/>
                  </a:lnTo>
                  <a:close/>
                  <a:moveTo>
                    <a:pt x="388" y="1007"/>
                  </a:moveTo>
                  <a:lnTo>
                    <a:pt x="373" y="1037"/>
                  </a:lnTo>
                  <a:lnTo>
                    <a:pt x="368" y="1035"/>
                  </a:lnTo>
                  <a:lnTo>
                    <a:pt x="382" y="1005"/>
                  </a:lnTo>
                  <a:lnTo>
                    <a:pt x="388" y="1007"/>
                  </a:lnTo>
                  <a:close/>
                  <a:moveTo>
                    <a:pt x="363" y="1057"/>
                  </a:moveTo>
                  <a:lnTo>
                    <a:pt x="348" y="1088"/>
                  </a:lnTo>
                  <a:lnTo>
                    <a:pt x="343" y="1085"/>
                  </a:lnTo>
                  <a:lnTo>
                    <a:pt x="358" y="1055"/>
                  </a:lnTo>
                  <a:lnTo>
                    <a:pt x="363" y="1057"/>
                  </a:lnTo>
                  <a:close/>
                  <a:moveTo>
                    <a:pt x="338" y="1108"/>
                  </a:moveTo>
                  <a:lnTo>
                    <a:pt x="324" y="1138"/>
                  </a:lnTo>
                  <a:lnTo>
                    <a:pt x="319" y="1135"/>
                  </a:lnTo>
                  <a:lnTo>
                    <a:pt x="333" y="1105"/>
                  </a:lnTo>
                  <a:lnTo>
                    <a:pt x="338" y="1108"/>
                  </a:lnTo>
                  <a:close/>
                  <a:moveTo>
                    <a:pt x="314" y="1158"/>
                  </a:moveTo>
                  <a:lnTo>
                    <a:pt x="299" y="1188"/>
                  </a:lnTo>
                  <a:lnTo>
                    <a:pt x="294" y="1186"/>
                  </a:lnTo>
                  <a:lnTo>
                    <a:pt x="309" y="1155"/>
                  </a:lnTo>
                  <a:lnTo>
                    <a:pt x="314" y="1158"/>
                  </a:lnTo>
                  <a:close/>
                  <a:moveTo>
                    <a:pt x="289" y="1208"/>
                  </a:moveTo>
                  <a:lnTo>
                    <a:pt x="275" y="1238"/>
                  </a:lnTo>
                  <a:lnTo>
                    <a:pt x="270" y="1236"/>
                  </a:lnTo>
                  <a:lnTo>
                    <a:pt x="284" y="1206"/>
                  </a:lnTo>
                  <a:lnTo>
                    <a:pt x="289" y="1208"/>
                  </a:lnTo>
                  <a:close/>
                  <a:moveTo>
                    <a:pt x="265" y="1258"/>
                  </a:moveTo>
                  <a:lnTo>
                    <a:pt x="250" y="1288"/>
                  </a:lnTo>
                  <a:lnTo>
                    <a:pt x="245" y="1286"/>
                  </a:lnTo>
                  <a:lnTo>
                    <a:pt x="260" y="1256"/>
                  </a:lnTo>
                  <a:lnTo>
                    <a:pt x="265" y="1258"/>
                  </a:lnTo>
                  <a:close/>
                  <a:moveTo>
                    <a:pt x="240" y="1309"/>
                  </a:moveTo>
                  <a:lnTo>
                    <a:pt x="226" y="1339"/>
                  </a:lnTo>
                  <a:lnTo>
                    <a:pt x="221" y="1336"/>
                  </a:lnTo>
                  <a:lnTo>
                    <a:pt x="235" y="1306"/>
                  </a:lnTo>
                  <a:lnTo>
                    <a:pt x="240" y="1309"/>
                  </a:lnTo>
                  <a:close/>
                  <a:moveTo>
                    <a:pt x="216" y="1359"/>
                  </a:moveTo>
                  <a:lnTo>
                    <a:pt x="201" y="1389"/>
                  </a:lnTo>
                  <a:lnTo>
                    <a:pt x="196" y="1386"/>
                  </a:lnTo>
                  <a:lnTo>
                    <a:pt x="211" y="1356"/>
                  </a:lnTo>
                  <a:lnTo>
                    <a:pt x="216" y="1359"/>
                  </a:lnTo>
                  <a:close/>
                  <a:moveTo>
                    <a:pt x="191" y="1409"/>
                  </a:moveTo>
                  <a:lnTo>
                    <a:pt x="176" y="1439"/>
                  </a:lnTo>
                  <a:lnTo>
                    <a:pt x="171" y="1437"/>
                  </a:lnTo>
                  <a:lnTo>
                    <a:pt x="186" y="1406"/>
                  </a:lnTo>
                  <a:lnTo>
                    <a:pt x="191" y="1409"/>
                  </a:lnTo>
                  <a:close/>
                  <a:moveTo>
                    <a:pt x="167" y="1459"/>
                  </a:moveTo>
                  <a:lnTo>
                    <a:pt x="152" y="1489"/>
                  </a:lnTo>
                  <a:lnTo>
                    <a:pt x="147" y="1487"/>
                  </a:lnTo>
                  <a:lnTo>
                    <a:pt x="162" y="1457"/>
                  </a:lnTo>
                  <a:lnTo>
                    <a:pt x="167" y="1459"/>
                  </a:lnTo>
                  <a:close/>
                  <a:moveTo>
                    <a:pt x="142" y="1509"/>
                  </a:moveTo>
                  <a:lnTo>
                    <a:pt x="128" y="1540"/>
                  </a:lnTo>
                  <a:lnTo>
                    <a:pt x="122" y="1537"/>
                  </a:lnTo>
                  <a:lnTo>
                    <a:pt x="137" y="1507"/>
                  </a:lnTo>
                  <a:lnTo>
                    <a:pt x="142" y="1509"/>
                  </a:lnTo>
                  <a:close/>
                  <a:moveTo>
                    <a:pt x="118" y="1560"/>
                  </a:moveTo>
                  <a:lnTo>
                    <a:pt x="103" y="1590"/>
                  </a:lnTo>
                  <a:lnTo>
                    <a:pt x="98" y="1587"/>
                  </a:lnTo>
                  <a:lnTo>
                    <a:pt x="113" y="1557"/>
                  </a:lnTo>
                  <a:lnTo>
                    <a:pt x="118" y="1560"/>
                  </a:lnTo>
                  <a:close/>
                  <a:moveTo>
                    <a:pt x="93" y="1610"/>
                  </a:moveTo>
                  <a:lnTo>
                    <a:pt x="78" y="1640"/>
                  </a:lnTo>
                  <a:lnTo>
                    <a:pt x="73" y="1637"/>
                  </a:lnTo>
                  <a:lnTo>
                    <a:pt x="88" y="1607"/>
                  </a:lnTo>
                  <a:lnTo>
                    <a:pt x="93" y="1610"/>
                  </a:lnTo>
                  <a:close/>
                  <a:moveTo>
                    <a:pt x="69" y="1660"/>
                  </a:moveTo>
                  <a:lnTo>
                    <a:pt x="54" y="1690"/>
                  </a:lnTo>
                  <a:lnTo>
                    <a:pt x="49" y="1688"/>
                  </a:lnTo>
                  <a:lnTo>
                    <a:pt x="64" y="1658"/>
                  </a:lnTo>
                  <a:lnTo>
                    <a:pt x="69" y="1660"/>
                  </a:lnTo>
                  <a:close/>
                  <a:moveTo>
                    <a:pt x="44" y="1710"/>
                  </a:moveTo>
                  <a:lnTo>
                    <a:pt x="29" y="1740"/>
                  </a:lnTo>
                  <a:lnTo>
                    <a:pt x="24" y="1738"/>
                  </a:lnTo>
                  <a:lnTo>
                    <a:pt x="39" y="1708"/>
                  </a:lnTo>
                  <a:lnTo>
                    <a:pt x="44" y="1710"/>
                  </a:lnTo>
                  <a:close/>
                  <a:moveTo>
                    <a:pt x="20" y="1760"/>
                  </a:moveTo>
                  <a:lnTo>
                    <a:pt x="5" y="1791"/>
                  </a:lnTo>
                  <a:lnTo>
                    <a:pt x="0" y="1788"/>
                  </a:lnTo>
                  <a:lnTo>
                    <a:pt x="15" y="1758"/>
                  </a:lnTo>
                  <a:lnTo>
                    <a:pt x="20" y="17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xmlns="" id="{E4A7183C-2C10-454F-994B-70388AC3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" y="12592"/>
              <a:ext cx="11029" cy="387"/>
            </a:xfrm>
            <a:custGeom>
              <a:avLst/>
              <a:gdLst>
                <a:gd name="T0" fmla="*/ 21590 w 1737"/>
                <a:gd name="T1" fmla="*/ 38100 h 61"/>
                <a:gd name="T2" fmla="*/ 35560 w 1737"/>
                <a:gd name="T3" fmla="*/ 34290 h 61"/>
                <a:gd name="T4" fmla="*/ 35560 w 1737"/>
                <a:gd name="T5" fmla="*/ 37465 h 61"/>
                <a:gd name="T6" fmla="*/ 92075 w 1737"/>
                <a:gd name="T7" fmla="*/ 32385 h 61"/>
                <a:gd name="T8" fmla="*/ 71120 w 1737"/>
                <a:gd name="T9" fmla="*/ 33020 h 61"/>
                <a:gd name="T10" fmla="*/ 128270 w 1737"/>
                <a:gd name="T11" fmla="*/ 34925 h 61"/>
                <a:gd name="T12" fmla="*/ 142240 w 1737"/>
                <a:gd name="T13" fmla="*/ 30480 h 61"/>
                <a:gd name="T14" fmla="*/ 142240 w 1737"/>
                <a:gd name="T15" fmla="*/ 34290 h 61"/>
                <a:gd name="T16" fmla="*/ 198755 w 1737"/>
                <a:gd name="T17" fmla="*/ 29210 h 61"/>
                <a:gd name="T18" fmla="*/ 177800 w 1737"/>
                <a:gd name="T19" fmla="*/ 29845 h 61"/>
                <a:gd name="T20" fmla="*/ 234950 w 1737"/>
                <a:gd name="T21" fmla="*/ 31115 h 61"/>
                <a:gd name="T22" fmla="*/ 248920 w 1737"/>
                <a:gd name="T23" fmla="*/ 27305 h 61"/>
                <a:gd name="T24" fmla="*/ 248920 w 1737"/>
                <a:gd name="T25" fmla="*/ 31115 h 61"/>
                <a:gd name="T26" fmla="*/ 305435 w 1737"/>
                <a:gd name="T27" fmla="*/ 25400 h 61"/>
                <a:gd name="T28" fmla="*/ 284480 w 1737"/>
                <a:gd name="T29" fmla="*/ 26035 h 61"/>
                <a:gd name="T30" fmla="*/ 341630 w 1737"/>
                <a:gd name="T31" fmla="*/ 27940 h 61"/>
                <a:gd name="T32" fmla="*/ 355600 w 1737"/>
                <a:gd name="T33" fmla="*/ 24130 h 61"/>
                <a:gd name="T34" fmla="*/ 355600 w 1737"/>
                <a:gd name="T35" fmla="*/ 27305 h 61"/>
                <a:gd name="T36" fmla="*/ 412750 w 1737"/>
                <a:gd name="T37" fmla="*/ 22225 h 61"/>
                <a:gd name="T38" fmla="*/ 391160 w 1737"/>
                <a:gd name="T39" fmla="*/ 22860 h 61"/>
                <a:gd name="T40" fmla="*/ 448310 w 1737"/>
                <a:gd name="T41" fmla="*/ 24765 h 61"/>
                <a:gd name="T42" fmla="*/ 462280 w 1737"/>
                <a:gd name="T43" fmla="*/ 20320 h 61"/>
                <a:gd name="T44" fmla="*/ 462280 w 1737"/>
                <a:gd name="T45" fmla="*/ 24130 h 61"/>
                <a:gd name="T46" fmla="*/ 519430 w 1737"/>
                <a:gd name="T47" fmla="*/ 18415 h 61"/>
                <a:gd name="T48" fmla="*/ 497840 w 1737"/>
                <a:gd name="T49" fmla="*/ 19050 h 61"/>
                <a:gd name="T50" fmla="*/ 554990 w 1737"/>
                <a:gd name="T51" fmla="*/ 20955 h 61"/>
                <a:gd name="T52" fmla="*/ 568960 w 1737"/>
                <a:gd name="T53" fmla="*/ 17145 h 61"/>
                <a:gd name="T54" fmla="*/ 568960 w 1737"/>
                <a:gd name="T55" fmla="*/ 20320 h 61"/>
                <a:gd name="T56" fmla="*/ 626110 w 1737"/>
                <a:gd name="T57" fmla="*/ 15240 h 61"/>
                <a:gd name="T58" fmla="*/ 604520 w 1737"/>
                <a:gd name="T59" fmla="*/ 15875 h 61"/>
                <a:gd name="T60" fmla="*/ 661670 w 1737"/>
                <a:gd name="T61" fmla="*/ 17780 h 61"/>
                <a:gd name="T62" fmla="*/ 675640 w 1737"/>
                <a:gd name="T63" fmla="*/ 13335 h 61"/>
                <a:gd name="T64" fmla="*/ 675640 w 1737"/>
                <a:gd name="T65" fmla="*/ 17145 h 61"/>
                <a:gd name="T66" fmla="*/ 732790 w 1737"/>
                <a:gd name="T67" fmla="*/ 12065 h 61"/>
                <a:gd name="T68" fmla="*/ 711200 w 1737"/>
                <a:gd name="T69" fmla="*/ 12700 h 61"/>
                <a:gd name="T70" fmla="*/ 768350 w 1737"/>
                <a:gd name="T71" fmla="*/ 13970 h 61"/>
                <a:gd name="T72" fmla="*/ 782320 w 1737"/>
                <a:gd name="T73" fmla="*/ 10160 h 61"/>
                <a:gd name="T74" fmla="*/ 782320 w 1737"/>
                <a:gd name="T75" fmla="*/ 13970 h 61"/>
                <a:gd name="T76" fmla="*/ 839470 w 1737"/>
                <a:gd name="T77" fmla="*/ 8255 h 61"/>
                <a:gd name="T78" fmla="*/ 817880 w 1737"/>
                <a:gd name="T79" fmla="*/ 8890 h 61"/>
                <a:gd name="T80" fmla="*/ 875030 w 1737"/>
                <a:gd name="T81" fmla="*/ 10795 h 61"/>
                <a:gd name="T82" fmla="*/ 889000 w 1737"/>
                <a:gd name="T83" fmla="*/ 6985 h 61"/>
                <a:gd name="T84" fmla="*/ 889000 w 1737"/>
                <a:gd name="T85" fmla="*/ 10160 h 61"/>
                <a:gd name="T86" fmla="*/ 946150 w 1737"/>
                <a:gd name="T87" fmla="*/ 5080 h 61"/>
                <a:gd name="T88" fmla="*/ 924560 w 1737"/>
                <a:gd name="T89" fmla="*/ 5715 h 61"/>
                <a:gd name="T90" fmla="*/ 981710 w 1737"/>
                <a:gd name="T91" fmla="*/ 7620 h 61"/>
                <a:gd name="T92" fmla="*/ 995680 w 1737"/>
                <a:gd name="T93" fmla="*/ 3175 h 61"/>
                <a:gd name="T94" fmla="*/ 995680 w 1737"/>
                <a:gd name="T95" fmla="*/ 6985 h 61"/>
                <a:gd name="T96" fmla="*/ 1052830 w 1737"/>
                <a:gd name="T97" fmla="*/ 1270 h 61"/>
                <a:gd name="T98" fmla="*/ 1031240 w 1737"/>
                <a:gd name="T99" fmla="*/ 1905 h 61"/>
                <a:gd name="T100" fmla="*/ 1088390 w 1737"/>
                <a:gd name="T101" fmla="*/ 3810 h 61"/>
                <a:gd name="T102" fmla="*/ 1102360 w 1737"/>
                <a:gd name="T103" fmla="*/ 0 h 61"/>
                <a:gd name="T104" fmla="*/ 1102360 w 1737"/>
                <a:gd name="T105" fmla="*/ 3175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7" h="61">
                  <a:moveTo>
                    <a:pt x="0" y="56"/>
                  </a:moveTo>
                  <a:lnTo>
                    <a:pt x="34" y="55"/>
                  </a:lnTo>
                  <a:lnTo>
                    <a:pt x="34" y="60"/>
                  </a:lnTo>
                  <a:lnTo>
                    <a:pt x="0" y="61"/>
                  </a:lnTo>
                  <a:lnTo>
                    <a:pt x="0" y="56"/>
                  </a:lnTo>
                  <a:close/>
                  <a:moveTo>
                    <a:pt x="56" y="54"/>
                  </a:moveTo>
                  <a:lnTo>
                    <a:pt x="89" y="53"/>
                  </a:lnTo>
                  <a:lnTo>
                    <a:pt x="90" y="58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112" y="52"/>
                  </a:moveTo>
                  <a:lnTo>
                    <a:pt x="145" y="51"/>
                  </a:lnTo>
                  <a:lnTo>
                    <a:pt x="146" y="57"/>
                  </a:lnTo>
                  <a:lnTo>
                    <a:pt x="112" y="58"/>
                  </a:lnTo>
                  <a:lnTo>
                    <a:pt x="112" y="52"/>
                  </a:lnTo>
                  <a:close/>
                  <a:moveTo>
                    <a:pt x="168" y="50"/>
                  </a:moveTo>
                  <a:lnTo>
                    <a:pt x="202" y="49"/>
                  </a:lnTo>
                  <a:lnTo>
                    <a:pt x="202" y="55"/>
                  </a:lnTo>
                  <a:lnTo>
                    <a:pt x="168" y="56"/>
                  </a:lnTo>
                  <a:lnTo>
                    <a:pt x="168" y="50"/>
                  </a:lnTo>
                  <a:close/>
                  <a:moveTo>
                    <a:pt x="224" y="48"/>
                  </a:moveTo>
                  <a:lnTo>
                    <a:pt x="257" y="47"/>
                  </a:lnTo>
                  <a:lnTo>
                    <a:pt x="258" y="53"/>
                  </a:lnTo>
                  <a:lnTo>
                    <a:pt x="224" y="54"/>
                  </a:lnTo>
                  <a:lnTo>
                    <a:pt x="224" y="48"/>
                  </a:lnTo>
                  <a:close/>
                  <a:moveTo>
                    <a:pt x="280" y="47"/>
                  </a:moveTo>
                  <a:lnTo>
                    <a:pt x="313" y="46"/>
                  </a:lnTo>
                  <a:lnTo>
                    <a:pt x="314" y="51"/>
                  </a:lnTo>
                  <a:lnTo>
                    <a:pt x="280" y="52"/>
                  </a:lnTo>
                  <a:lnTo>
                    <a:pt x="280" y="47"/>
                  </a:lnTo>
                  <a:close/>
                  <a:moveTo>
                    <a:pt x="336" y="45"/>
                  </a:moveTo>
                  <a:lnTo>
                    <a:pt x="370" y="44"/>
                  </a:lnTo>
                  <a:lnTo>
                    <a:pt x="370" y="49"/>
                  </a:lnTo>
                  <a:lnTo>
                    <a:pt x="336" y="50"/>
                  </a:lnTo>
                  <a:lnTo>
                    <a:pt x="336" y="45"/>
                  </a:lnTo>
                  <a:close/>
                  <a:moveTo>
                    <a:pt x="392" y="43"/>
                  </a:moveTo>
                  <a:lnTo>
                    <a:pt x="426" y="42"/>
                  </a:lnTo>
                  <a:lnTo>
                    <a:pt x="426" y="48"/>
                  </a:lnTo>
                  <a:lnTo>
                    <a:pt x="392" y="49"/>
                  </a:lnTo>
                  <a:lnTo>
                    <a:pt x="392" y="43"/>
                  </a:lnTo>
                  <a:close/>
                  <a:moveTo>
                    <a:pt x="448" y="41"/>
                  </a:moveTo>
                  <a:lnTo>
                    <a:pt x="481" y="40"/>
                  </a:lnTo>
                  <a:lnTo>
                    <a:pt x="482" y="46"/>
                  </a:lnTo>
                  <a:lnTo>
                    <a:pt x="448" y="47"/>
                  </a:lnTo>
                  <a:lnTo>
                    <a:pt x="448" y="41"/>
                  </a:lnTo>
                  <a:close/>
                  <a:moveTo>
                    <a:pt x="504" y="39"/>
                  </a:moveTo>
                  <a:lnTo>
                    <a:pt x="537" y="38"/>
                  </a:lnTo>
                  <a:lnTo>
                    <a:pt x="538" y="44"/>
                  </a:lnTo>
                  <a:lnTo>
                    <a:pt x="504" y="45"/>
                  </a:lnTo>
                  <a:lnTo>
                    <a:pt x="504" y="39"/>
                  </a:lnTo>
                  <a:close/>
                  <a:moveTo>
                    <a:pt x="560" y="38"/>
                  </a:moveTo>
                  <a:lnTo>
                    <a:pt x="594" y="37"/>
                  </a:lnTo>
                  <a:lnTo>
                    <a:pt x="594" y="42"/>
                  </a:lnTo>
                  <a:lnTo>
                    <a:pt x="560" y="43"/>
                  </a:lnTo>
                  <a:lnTo>
                    <a:pt x="560" y="38"/>
                  </a:lnTo>
                  <a:close/>
                  <a:moveTo>
                    <a:pt x="616" y="36"/>
                  </a:moveTo>
                  <a:lnTo>
                    <a:pt x="650" y="35"/>
                  </a:lnTo>
                  <a:lnTo>
                    <a:pt x="650" y="40"/>
                  </a:lnTo>
                  <a:lnTo>
                    <a:pt x="616" y="41"/>
                  </a:lnTo>
                  <a:lnTo>
                    <a:pt x="616" y="36"/>
                  </a:lnTo>
                  <a:close/>
                  <a:moveTo>
                    <a:pt x="672" y="34"/>
                  </a:moveTo>
                  <a:lnTo>
                    <a:pt x="705" y="33"/>
                  </a:lnTo>
                  <a:lnTo>
                    <a:pt x="706" y="39"/>
                  </a:lnTo>
                  <a:lnTo>
                    <a:pt x="672" y="40"/>
                  </a:lnTo>
                  <a:lnTo>
                    <a:pt x="672" y="34"/>
                  </a:lnTo>
                  <a:close/>
                  <a:moveTo>
                    <a:pt x="728" y="32"/>
                  </a:moveTo>
                  <a:lnTo>
                    <a:pt x="762" y="31"/>
                  </a:lnTo>
                  <a:lnTo>
                    <a:pt x="762" y="37"/>
                  </a:lnTo>
                  <a:lnTo>
                    <a:pt x="728" y="38"/>
                  </a:lnTo>
                  <a:lnTo>
                    <a:pt x="728" y="32"/>
                  </a:lnTo>
                  <a:close/>
                  <a:moveTo>
                    <a:pt x="784" y="30"/>
                  </a:moveTo>
                  <a:lnTo>
                    <a:pt x="818" y="29"/>
                  </a:lnTo>
                  <a:lnTo>
                    <a:pt x="818" y="35"/>
                  </a:lnTo>
                  <a:lnTo>
                    <a:pt x="784" y="36"/>
                  </a:lnTo>
                  <a:lnTo>
                    <a:pt x="784" y="30"/>
                  </a:lnTo>
                  <a:close/>
                  <a:moveTo>
                    <a:pt x="840" y="29"/>
                  </a:moveTo>
                  <a:lnTo>
                    <a:pt x="874" y="28"/>
                  </a:lnTo>
                  <a:lnTo>
                    <a:pt x="874" y="33"/>
                  </a:lnTo>
                  <a:lnTo>
                    <a:pt x="840" y="34"/>
                  </a:lnTo>
                  <a:lnTo>
                    <a:pt x="840" y="29"/>
                  </a:lnTo>
                  <a:close/>
                  <a:moveTo>
                    <a:pt x="896" y="27"/>
                  </a:moveTo>
                  <a:lnTo>
                    <a:pt x="929" y="26"/>
                  </a:lnTo>
                  <a:lnTo>
                    <a:pt x="930" y="31"/>
                  </a:lnTo>
                  <a:lnTo>
                    <a:pt x="896" y="32"/>
                  </a:lnTo>
                  <a:lnTo>
                    <a:pt x="896" y="27"/>
                  </a:lnTo>
                  <a:close/>
                  <a:moveTo>
                    <a:pt x="952" y="25"/>
                  </a:moveTo>
                  <a:lnTo>
                    <a:pt x="986" y="24"/>
                  </a:lnTo>
                  <a:lnTo>
                    <a:pt x="986" y="30"/>
                  </a:lnTo>
                  <a:lnTo>
                    <a:pt x="952" y="31"/>
                  </a:lnTo>
                  <a:lnTo>
                    <a:pt x="952" y="25"/>
                  </a:lnTo>
                  <a:close/>
                  <a:moveTo>
                    <a:pt x="1008" y="23"/>
                  </a:moveTo>
                  <a:lnTo>
                    <a:pt x="1042" y="22"/>
                  </a:lnTo>
                  <a:lnTo>
                    <a:pt x="1042" y="28"/>
                  </a:lnTo>
                  <a:lnTo>
                    <a:pt x="1008" y="29"/>
                  </a:lnTo>
                  <a:lnTo>
                    <a:pt x="1008" y="23"/>
                  </a:lnTo>
                  <a:close/>
                  <a:moveTo>
                    <a:pt x="1064" y="21"/>
                  </a:moveTo>
                  <a:lnTo>
                    <a:pt x="1098" y="20"/>
                  </a:lnTo>
                  <a:lnTo>
                    <a:pt x="1098" y="26"/>
                  </a:lnTo>
                  <a:lnTo>
                    <a:pt x="1064" y="27"/>
                  </a:lnTo>
                  <a:lnTo>
                    <a:pt x="1064" y="21"/>
                  </a:lnTo>
                  <a:close/>
                  <a:moveTo>
                    <a:pt x="1120" y="20"/>
                  </a:moveTo>
                  <a:lnTo>
                    <a:pt x="1154" y="19"/>
                  </a:lnTo>
                  <a:lnTo>
                    <a:pt x="1154" y="24"/>
                  </a:lnTo>
                  <a:lnTo>
                    <a:pt x="1120" y="25"/>
                  </a:lnTo>
                  <a:lnTo>
                    <a:pt x="1120" y="20"/>
                  </a:lnTo>
                  <a:close/>
                  <a:moveTo>
                    <a:pt x="1176" y="18"/>
                  </a:moveTo>
                  <a:lnTo>
                    <a:pt x="1210" y="17"/>
                  </a:lnTo>
                  <a:lnTo>
                    <a:pt x="1210" y="22"/>
                  </a:lnTo>
                  <a:lnTo>
                    <a:pt x="1176" y="23"/>
                  </a:lnTo>
                  <a:lnTo>
                    <a:pt x="1176" y="18"/>
                  </a:lnTo>
                  <a:close/>
                  <a:moveTo>
                    <a:pt x="1232" y="16"/>
                  </a:moveTo>
                  <a:lnTo>
                    <a:pt x="1266" y="15"/>
                  </a:lnTo>
                  <a:lnTo>
                    <a:pt x="1266" y="21"/>
                  </a:lnTo>
                  <a:lnTo>
                    <a:pt x="1232" y="22"/>
                  </a:lnTo>
                  <a:lnTo>
                    <a:pt x="1232" y="16"/>
                  </a:lnTo>
                  <a:close/>
                  <a:moveTo>
                    <a:pt x="1288" y="14"/>
                  </a:moveTo>
                  <a:lnTo>
                    <a:pt x="1322" y="13"/>
                  </a:lnTo>
                  <a:lnTo>
                    <a:pt x="1322" y="19"/>
                  </a:lnTo>
                  <a:lnTo>
                    <a:pt x="1288" y="20"/>
                  </a:lnTo>
                  <a:lnTo>
                    <a:pt x="1288" y="14"/>
                  </a:lnTo>
                  <a:close/>
                  <a:moveTo>
                    <a:pt x="1344" y="12"/>
                  </a:moveTo>
                  <a:lnTo>
                    <a:pt x="1378" y="11"/>
                  </a:lnTo>
                  <a:lnTo>
                    <a:pt x="1378" y="17"/>
                  </a:lnTo>
                  <a:lnTo>
                    <a:pt x="1344" y="18"/>
                  </a:lnTo>
                  <a:lnTo>
                    <a:pt x="1344" y="12"/>
                  </a:lnTo>
                  <a:close/>
                  <a:moveTo>
                    <a:pt x="1400" y="11"/>
                  </a:moveTo>
                  <a:lnTo>
                    <a:pt x="1434" y="10"/>
                  </a:lnTo>
                  <a:lnTo>
                    <a:pt x="1434" y="15"/>
                  </a:lnTo>
                  <a:lnTo>
                    <a:pt x="1400" y="16"/>
                  </a:lnTo>
                  <a:lnTo>
                    <a:pt x="1400" y="11"/>
                  </a:lnTo>
                  <a:close/>
                  <a:moveTo>
                    <a:pt x="1456" y="9"/>
                  </a:moveTo>
                  <a:lnTo>
                    <a:pt x="1490" y="8"/>
                  </a:lnTo>
                  <a:lnTo>
                    <a:pt x="1490" y="13"/>
                  </a:lnTo>
                  <a:lnTo>
                    <a:pt x="1456" y="14"/>
                  </a:lnTo>
                  <a:lnTo>
                    <a:pt x="1456" y="9"/>
                  </a:lnTo>
                  <a:close/>
                  <a:moveTo>
                    <a:pt x="1512" y="7"/>
                  </a:moveTo>
                  <a:lnTo>
                    <a:pt x="1546" y="6"/>
                  </a:lnTo>
                  <a:lnTo>
                    <a:pt x="1546" y="12"/>
                  </a:lnTo>
                  <a:lnTo>
                    <a:pt x="1512" y="13"/>
                  </a:lnTo>
                  <a:lnTo>
                    <a:pt x="1512" y="7"/>
                  </a:lnTo>
                  <a:close/>
                  <a:moveTo>
                    <a:pt x="1568" y="5"/>
                  </a:moveTo>
                  <a:lnTo>
                    <a:pt x="1602" y="4"/>
                  </a:lnTo>
                  <a:lnTo>
                    <a:pt x="1602" y="10"/>
                  </a:lnTo>
                  <a:lnTo>
                    <a:pt x="1568" y="11"/>
                  </a:lnTo>
                  <a:lnTo>
                    <a:pt x="1568" y="5"/>
                  </a:lnTo>
                  <a:close/>
                  <a:moveTo>
                    <a:pt x="1624" y="3"/>
                  </a:moveTo>
                  <a:lnTo>
                    <a:pt x="1658" y="2"/>
                  </a:lnTo>
                  <a:lnTo>
                    <a:pt x="1658" y="8"/>
                  </a:lnTo>
                  <a:lnTo>
                    <a:pt x="1624" y="9"/>
                  </a:lnTo>
                  <a:lnTo>
                    <a:pt x="1624" y="3"/>
                  </a:lnTo>
                  <a:close/>
                  <a:moveTo>
                    <a:pt x="1680" y="2"/>
                  </a:moveTo>
                  <a:lnTo>
                    <a:pt x="1714" y="1"/>
                  </a:lnTo>
                  <a:lnTo>
                    <a:pt x="1714" y="6"/>
                  </a:lnTo>
                  <a:lnTo>
                    <a:pt x="1680" y="7"/>
                  </a:lnTo>
                  <a:lnTo>
                    <a:pt x="1680" y="2"/>
                  </a:lnTo>
                  <a:close/>
                  <a:moveTo>
                    <a:pt x="1736" y="0"/>
                  </a:moveTo>
                  <a:lnTo>
                    <a:pt x="1737" y="0"/>
                  </a:lnTo>
                  <a:lnTo>
                    <a:pt x="1737" y="5"/>
                  </a:lnTo>
                  <a:lnTo>
                    <a:pt x="1736" y="5"/>
                  </a:lnTo>
                  <a:lnTo>
                    <a:pt x="173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2" name="Line 17">
              <a:extLst>
                <a:ext uri="{FF2B5EF4-FFF2-40B4-BE49-F238E27FC236}">
                  <a16:creationId xmlns:a16="http://schemas.microsoft.com/office/drawing/2014/main" xmlns="" id="{786BF7EC-F1A2-4786-8254-BC536B0FF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83" y="1492"/>
              <a:ext cx="5429" cy="1111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xmlns="" id="{6350DD20-4351-4AC2-9684-E743B9268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8" y="7308"/>
              <a:ext cx="8281" cy="5315"/>
            </a:xfrm>
            <a:custGeom>
              <a:avLst/>
              <a:gdLst>
                <a:gd name="T0" fmla="*/ 810260 w 1304"/>
                <a:gd name="T1" fmla="*/ 516890 h 837"/>
                <a:gd name="T2" fmla="*/ 796290 w 1304"/>
                <a:gd name="T3" fmla="*/ 512445 h 837"/>
                <a:gd name="T4" fmla="*/ 798195 w 1304"/>
                <a:gd name="T5" fmla="*/ 509270 h 837"/>
                <a:gd name="T6" fmla="*/ 748665 w 1304"/>
                <a:gd name="T7" fmla="*/ 481965 h 837"/>
                <a:gd name="T8" fmla="*/ 766445 w 1304"/>
                <a:gd name="T9" fmla="*/ 493395 h 837"/>
                <a:gd name="T10" fmla="*/ 720725 w 1304"/>
                <a:gd name="T11" fmla="*/ 459740 h 837"/>
                <a:gd name="T12" fmla="*/ 706755 w 1304"/>
                <a:gd name="T13" fmla="*/ 454660 h 837"/>
                <a:gd name="T14" fmla="*/ 708660 w 1304"/>
                <a:gd name="T15" fmla="*/ 452120 h 837"/>
                <a:gd name="T16" fmla="*/ 658495 w 1304"/>
                <a:gd name="T17" fmla="*/ 424180 h 837"/>
                <a:gd name="T18" fmla="*/ 676910 w 1304"/>
                <a:gd name="T19" fmla="*/ 435610 h 837"/>
                <a:gd name="T20" fmla="*/ 630555 w 1304"/>
                <a:gd name="T21" fmla="*/ 401955 h 837"/>
                <a:gd name="T22" fmla="*/ 616585 w 1304"/>
                <a:gd name="T23" fmla="*/ 397510 h 837"/>
                <a:gd name="T24" fmla="*/ 618490 w 1304"/>
                <a:gd name="T25" fmla="*/ 394335 h 837"/>
                <a:gd name="T26" fmla="*/ 568960 w 1304"/>
                <a:gd name="T27" fmla="*/ 367030 h 837"/>
                <a:gd name="T28" fmla="*/ 586740 w 1304"/>
                <a:gd name="T29" fmla="*/ 378460 h 837"/>
                <a:gd name="T30" fmla="*/ 541020 w 1304"/>
                <a:gd name="T31" fmla="*/ 344805 h 837"/>
                <a:gd name="T32" fmla="*/ 527050 w 1304"/>
                <a:gd name="T33" fmla="*/ 340360 h 837"/>
                <a:gd name="T34" fmla="*/ 528955 w 1304"/>
                <a:gd name="T35" fmla="*/ 337185 h 837"/>
                <a:gd name="T36" fmla="*/ 478790 w 1304"/>
                <a:gd name="T37" fmla="*/ 309245 h 837"/>
                <a:gd name="T38" fmla="*/ 497205 w 1304"/>
                <a:gd name="T39" fmla="*/ 320675 h 837"/>
                <a:gd name="T40" fmla="*/ 450850 w 1304"/>
                <a:gd name="T41" fmla="*/ 287655 h 837"/>
                <a:gd name="T42" fmla="*/ 436880 w 1304"/>
                <a:gd name="T43" fmla="*/ 282575 h 837"/>
                <a:gd name="T44" fmla="*/ 438785 w 1304"/>
                <a:gd name="T45" fmla="*/ 279400 h 837"/>
                <a:gd name="T46" fmla="*/ 389255 w 1304"/>
                <a:gd name="T47" fmla="*/ 252095 h 837"/>
                <a:gd name="T48" fmla="*/ 407035 w 1304"/>
                <a:gd name="T49" fmla="*/ 263525 h 837"/>
                <a:gd name="T50" fmla="*/ 361315 w 1304"/>
                <a:gd name="T51" fmla="*/ 229870 h 837"/>
                <a:gd name="T52" fmla="*/ 347345 w 1304"/>
                <a:gd name="T53" fmla="*/ 225425 h 837"/>
                <a:gd name="T54" fmla="*/ 349250 w 1304"/>
                <a:gd name="T55" fmla="*/ 222250 h 837"/>
                <a:gd name="T56" fmla="*/ 299085 w 1304"/>
                <a:gd name="T57" fmla="*/ 194945 h 837"/>
                <a:gd name="T58" fmla="*/ 317500 w 1304"/>
                <a:gd name="T59" fmla="*/ 206375 h 837"/>
                <a:gd name="T60" fmla="*/ 271145 w 1304"/>
                <a:gd name="T61" fmla="*/ 172720 h 837"/>
                <a:gd name="T62" fmla="*/ 257175 w 1304"/>
                <a:gd name="T63" fmla="*/ 167640 h 837"/>
                <a:gd name="T64" fmla="*/ 259080 w 1304"/>
                <a:gd name="T65" fmla="*/ 165100 h 837"/>
                <a:gd name="T66" fmla="*/ 209550 w 1304"/>
                <a:gd name="T67" fmla="*/ 137160 h 837"/>
                <a:gd name="T68" fmla="*/ 227330 w 1304"/>
                <a:gd name="T69" fmla="*/ 148590 h 837"/>
                <a:gd name="T70" fmla="*/ 181610 w 1304"/>
                <a:gd name="T71" fmla="*/ 114935 h 837"/>
                <a:gd name="T72" fmla="*/ 167640 w 1304"/>
                <a:gd name="T73" fmla="*/ 110490 h 837"/>
                <a:gd name="T74" fmla="*/ 169545 w 1304"/>
                <a:gd name="T75" fmla="*/ 107315 h 837"/>
                <a:gd name="T76" fmla="*/ 119380 w 1304"/>
                <a:gd name="T77" fmla="*/ 80010 h 837"/>
                <a:gd name="T78" fmla="*/ 137160 w 1304"/>
                <a:gd name="T79" fmla="*/ 91440 h 837"/>
                <a:gd name="T80" fmla="*/ 91440 w 1304"/>
                <a:gd name="T81" fmla="*/ 57785 h 837"/>
                <a:gd name="T82" fmla="*/ 77470 w 1304"/>
                <a:gd name="T83" fmla="*/ 52705 h 837"/>
                <a:gd name="T84" fmla="*/ 79375 w 1304"/>
                <a:gd name="T85" fmla="*/ 50165 h 837"/>
                <a:gd name="T86" fmla="*/ 29845 w 1304"/>
                <a:gd name="T87" fmla="*/ 22225 h 837"/>
                <a:gd name="T88" fmla="*/ 47625 w 1304"/>
                <a:gd name="T89" fmla="*/ 33655 h 837"/>
                <a:gd name="T90" fmla="*/ 1905 w 1304"/>
                <a:gd name="T91" fmla="*/ 0 h 8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04" h="837">
                  <a:moveTo>
                    <a:pt x="1301" y="837"/>
                  </a:moveTo>
                  <a:lnTo>
                    <a:pt x="1273" y="819"/>
                  </a:lnTo>
                  <a:lnTo>
                    <a:pt x="1276" y="814"/>
                  </a:lnTo>
                  <a:lnTo>
                    <a:pt x="1304" y="832"/>
                  </a:lnTo>
                  <a:lnTo>
                    <a:pt x="1301" y="837"/>
                  </a:lnTo>
                  <a:close/>
                  <a:moveTo>
                    <a:pt x="1254" y="807"/>
                  </a:moveTo>
                  <a:lnTo>
                    <a:pt x="1226" y="789"/>
                  </a:lnTo>
                  <a:lnTo>
                    <a:pt x="1229" y="784"/>
                  </a:lnTo>
                  <a:lnTo>
                    <a:pt x="1257" y="802"/>
                  </a:lnTo>
                  <a:lnTo>
                    <a:pt x="1254" y="807"/>
                  </a:lnTo>
                  <a:close/>
                  <a:moveTo>
                    <a:pt x="1207" y="777"/>
                  </a:moveTo>
                  <a:lnTo>
                    <a:pt x="1179" y="759"/>
                  </a:lnTo>
                  <a:lnTo>
                    <a:pt x="1182" y="754"/>
                  </a:lnTo>
                  <a:lnTo>
                    <a:pt x="1210" y="772"/>
                  </a:lnTo>
                  <a:lnTo>
                    <a:pt x="1207" y="777"/>
                  </a:lnTo>
                  <a:close/>
                  <a:moveTo>
                    <a:pt x="1160" y="747"/>
                  </a:moveTo>
                  <a:lnTo>
                    <a:pt x="1132" y="728"/>
                  </a:lnTo>
                  <a:lnTo>
                    <a:pt x="1135" y="724"/>
                  </a:lnTo>
                  <a:lnTo>
                    <a:pt x="1163" y="742"/>
                  </a:lnTo>
                  <a:lnTo>
                    <a:pt x="1160" y="747"/>
                  </a:lnTo>
                  <a:close/>
                  <a:moveTo>
                    <a:pt x="1113" y="716"/>
                  </a:moveTo>
                  <a:lnTo>
                    <a:pt x="1085" y="698"/>
                  </a:lnTo>
                  <a:lnTo>
                    <a:pt x="1088" y="694"/>
                  </a:lnTo>
                  <a:lnTo>
                    <a:pt x="1116" y="712"/>
                  </a:lnTo>
                  <a:lnTo>
                    <a:pt x="1113" y="716"/>
                  </a:lnTo>
                  <a:close/>
                  <a:moveTo>
                    <a:pt x="1066" y="686"/>
                  </a:moveTo>
                  <a:lnTo>
                    <a:pt x="1037" y="668"/>
                  </a:lnTo>
                  <a:lnTo>
                    <a:pt x="1040" y="663"/>
                  </a:lnTo>
                  <a:lnTo>
                    <a:pt x="1069" y="682"/>
                  </a:lnTo>
                  <a:lnTo>
                    <a:pt x="1066" y="686"/>
                  </a:lnTo>
                  <a:close/>
                  <a:moveTo>
                    <a:pt x="1018" y="656"/>
                  </a:moveTo>
                  <a:lnTo>
                    <a:pt x="990" y="638"/>
                  </a:lnTo>
                  <a:lnTo>
                    <a:pt x="993" y="633"/>
                  </a:lnTo>
                  <a:lnTo>
                    <a:pt x="1021" y="651"/>
                  </a:lnTo>
                  <a:lnTo>
                    <a:pt x="1018" y="656"/>
                  </a:lnTo>
                  <a:close/>
                  <a:moveTo>
                    <a:pt x="971" y="626"/>
                  </a:moveTo>
                  <a:lnTo>
                    <a:pt x="943" y="608"/>
                  </a:lnTo>
                  <a:lnTo>
                    <a:pt x="946" y="603"/>
                  </a:lnTo>
                  <a:lnTo>
                    <a:pt x="974" y="621"/>
                  </a:lnTo>
                  <a:lnTo>
                    <a:pt x="971" y="626"/>
                  </a:lnTo>
                  <a:close/>
                  <a:moveTo>
                    <a:pt x="924" y="596"/>
                  </a:moveTo>
                  <a:lnTo>
                    <a:pt x="896" y="578"/>
                  </a:lnTo>
                  <a:lnTo>
                    <a:pt x="899" y="573"/>
                  </a:lnTo>
                  <a:lnTo>
                    <a:pt x="927" y="591"/>
                  </a:lnTo>
                  <a:lnTo>
                    <a:pt x="924" y="596"/>
                  </a:lnTo>
                  <a:close/>
                  <a:moveTo>
                    <a:pt x="877" y="566"/>
                  </a:moveTo>
                  <a:lnTo>
                    <a:pt x="849" y="548"/>
                  </a:lnTo>
                  <a:lnTo>
                    <a:pt x="852" y="543"/>
                  </a:lnTo>
                  <a:lnTo>
                    <a:pt x="880" y="561"/>
                  </a:lnTo>
                  <a:lnTo>
                    <a:pt x="877" y="566"/>
                  </a:lnTo>
                  <a:close/>
                  <a:moveTo>
                    <a:pt x="830" y="536"/>
                  </a:moveTo>
                  <a:lnTo>
                    <a:pt x="801" y="517"/>
                  </a:lnTo>
                  <a:lnTo>
                    <a:pt x="804" y="513"/>
                  </a:lnTo>
                  <a:lnTo>
                    <a:pt x="833" y="531"/>
                  </a:lnTo>
                  <a:lnTo>
                    <a:pt x="830" y="536"/>
                  </a:lnTo>
                  <a:close/>
                  <a:moveTo>
                    <a:pt x="783" y="505"/>
                  </a:moveTo>
                  <a:lnTo>
                    <a:pt x="754" y="487"/>
                  </a:lnTo>
                  <a:lnTo>
                    <a:pt x="757" y="483"/>
                  </a:lnTo>
                  <a:lnTo>
                    <a:pt x="786" y="501"/>
                  </a:lnTo>
                  <a:lnTo>
                    <a:pt x="783" y="505"/>
                  </a:lnTo>
                  <a:close/>
                  <a:moveTo>
                    <a:pt x="735" y="475"/>
                  </a:moveTo>
                  <a:lnTo>
                    <a:pt x="707" y="457"/>
                  </a:lnTo>
                  <a:lnTo>
                    <a:pt x="710" y="453"/>
                  </a:lnTo>
                  <a:lnTo>
                    <a:pt x="738" y="471"/>
                  </a:lnTo>
                  <a:lnTo>
                    <a:pt x="735" y="475"/>
                  </a:lnTo>
                  <a:close/>
                  <a:moveTo>
                    <a:pt x="688" y="445"/>
                  </a:moveTo>
                  <a:lnTo>
                    <a:pt x="660" y="427"/>
                  </a:lnTo>
                  <a:lnTo>
                    <a:pt x="663" y="422"/>
                  </a:lnTo>
                  <a:lnTo>
                    <a:pt x="691" y="440"/>
                  </a:lnTo>
                  <a:lnTo>
                    <a:pt x="688" y="445"/>
                  </a:lnTo>
                  <a:close/>
                  <a:moveTo>
                    <a:pt x="641" y="415"/>
                  </a:moveTo>
                  <a:lnTo>
                    <a:pt x="613" y="397"/>
                  </a:lnTo>
                  <a:lnTo>
                    <a:pt x="616" y="392"/>
                  </a:lnTo>
                  <a:lnTo>
                    <a:pt x="644" y="410"/>
                  </a:lnTo>
                  <a:lnTo>
                    <a:pt x="641" y="415"/>
                  </a:lnTo>
                  <a:close/>
                  <a:moveTo>
                    <a:pt x="594" y="385"/>
                  </a:moveTo>
                  <a:lnTo>
                    <a:pt x="566" y="367"/>
                  </a:lnTo>
                  <a:lnTo>
                    <a:pt x="569" y="362"/>
                  </a:lnTo>
                  <a:lnTo>
                    <a:pt x="597" y="380"/>
                  </a:lnTo>
                  <a:lnTo>
                    <a:pt x="594" y="385"/>
                  </a:lnTo>
                  <a:close/>
                  <a:moveTo>
                    <a:pt x="547" y="355"/>
                  </a:moveTo>
                  <a:lnTo>
                    <a:pt x="518" y="337"/>
                  </a:lnTo>
                  <a:lnTo>
                    <a:pt x="521" y="332"/>
                  </a:lnTo>
                  <a:lnTo>
                    <a:pt x="550" y="350"/>
                  </a:lnTo>
                  <a:lnTo>
                    <a:pt x="547" y="355"/>
                  </a:lnTo>
                  <a:close/>
                  <a:moveTo>
                    <a:pt x="500" y="325"/>
                  </a:moveTo>
                  <a:lnTo>
                    <a:pt x="471" y="307"/>
                  </a:lnTo>
                  <a:lnTo>
                    <a:pt x="474" y="302"/>
                  </a:lnTo>
                  <a:lnTo>
                    <a:pt x="503" y="320"/>
                  </a:lnTo>
                  <a:lnTo>
                    <a:pt x="500" y="325"/>
                  </a:lnTo>
                  <a:close/>
                  <a:moveTo>
                    <a:pt x="452" y="294"/>
                  </a:moveTo>
                  <a:lnTo>
                    <a:pt x="424" y="276"/>
                  </a:lnTo>
                  <a:lnTo>
                    <a:pt x="427" y="272"/>
                  </a:lnTo>
                  <a:lnTo>
                    <a:pt x="455" y="290"/>
                  </a:lnTo>
                  <a:lnTo>
                    <a:pt x="452" y="294"/>
                  </a:lnTo>
                  <a:close/>
                  <a:moveTo>
                    <a:pt x="405" y="264"/>
                  </a:moveTo>
                  <a:lnTo>
                    <a:pt x="377" y="246"/>
                  </a:lnTo>
                  <a:lnTo>
                    <a:pt x="380" y="242"/>
                  </a:lnTo>
                  <a:lnTo>
                    <a:pt x="408" y="260"/>
                  </a:lnTo>
                  <a:lnTo>
                    <a:pt x="405" y="264"/>
                  </a:lnTo>
                  <a:close/>
                  <a:moveTo>
                    <a:pt x="358" y="234"/>
                  </a:moveTo>
                  <a:lnTo>
                    <a:pt x="330" y="216"/>
                  </a:lnTo>
                  <a:lnTo>
                    <a:pt x="333" y="211"/>
                  </a:lnTo>
                  <a:lnTo>
                    <a:pt x="361" y="229"/>
                  </a:lnTo>
                  <a:lnTo>
                    <a:pt x="358" y="234"/>
                  </a:lnTo>
                  <a:close/>
                  <a:moveTo>
                    <a:pt x="311" y="204"/>
                  </a:moveTo>
                  <a:lnTo>
                    <a:pt x="283" y="186"/>
                  </a:lnTo>
                  <a:lnTo>
                    <a:pt x="286" y="181"/>
                  </a:lnTo>
                  <a:lnTo>
                    <a:pt x="314" y="199"/>
                  </a:lnTo>
                  <a:lnTo>
                    <a:pt x="311" y="204"/>
                  </a:lnTo>
                  <a:close/>
                  <a:moveTo>
                    <a:pt x="264" y="174"/>
                  </a:moveTo>
                  <a:lnTo>
                    <a:pt x="235" y="156"/>
                  </a:lnTo>
                  <a:lnTo>
                    <a:pt x="238" y="151"/>
                  </a:lnTo>
                  <a:lnTo>
                    <a:pt x="267" y="169"/>
                  </a:lnTo>
                  <a:lnTo>
                    <a:pt x="264" y="174"/>
                  </a:lnTo>
                  <a:close/>
                  <a:moveTo>
                    <a:pt x="216" y="144"/>
                  </a:moveTo>
                  <a:lnTo>
                    <a:pt x="188" y="126"/>
                  </a:lnTo>
                  <a:lnTo>
                    <a:pt x="191" y="121"/>
                  </a:lnTo>
                  <a:lnTo>
                    <a:pt x="219" y="139"/>
                  </a:lnTo>
                  <a:lnTo>
                    <a:pt x="216" y="144"/>
                  </a:lnTo>
                  <a:close/>
                  <a:moveTo>
                    <a:pt x="169" y="114"/>
                  </a:moveTo>
                  <a:lnTo>
                    <a:pt x="141" y="96"/>
                  </a:lnTo>
                  <a:lnTo>
                    <a:pt x="144" y="91"/>
                  </a:lnTo>
                  <a:lnTo>
                    <a:pt x="172" y="109"/>
                  </a:lnTo>
                  <a:lnTo>
                    <a:pt x="169" y="114"/>
                  </a:lnTo>
                  <a:close/>
                  <a:moveTo>
                    <a:pt x="122" y="83"/>
                  </a:moveTo>
                  <a:lnTo>
                    <a:pt x="94" y="65"/>
                  </a:lnTo>
                  <a:lnTo>
                    <a:pt x="97" y="61"/>
                  </a:lnTo>
                  <a:lnTo>
                    <a:pt x="125" y="79"/>
                  </a:lnTo>
                  <a:lnTo>
                    <a:pt x="122" y="83"/>
                  </a:lnTo>
                  <a:close/>
                  <a:moveTo>
                    <a:pt x="75" y="53"/>
                  </a:moveTo>
                  <a:lnTo>
                    <a:pt x="47" y="35"/>
                  </a:lnTo>
                  <a:lnTo>
                    <a:pt x="50" y="30"/>
                  </a:lnTo>
                  <a:lnTo>
                    <a:pt x="78" y="49"/>
                  </a:lnTo>
                  <a:lnTo>
                    <a:pt x="75" y="53"/>
                  </a:lnTo>
                  <a:close/>
                  <a:moveTo>
                    <a:pt x="28" y="23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31" y="18"/>
                  </a:lnTo>
                  <a:lnTo>
                    <a:pt x="28" y="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xmlns="" id="{BF1E8CCB-A468-44B5-9C44-3807C1849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4" y="12700"/>
              <a:ext cx="565" cy="1693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5" name="Group 20">
              <a:extLst>
                <a:ext uri="{FF2B5EF4-FFF2-40B4-BE49-F238E27FC236}">
                  <a16:creationId xmlns:a16="http://schemas.microsoft.com/office/drawing/2014/main" xmlns="" id="{E65C7D55-1EF5-404E-B68F-F9703EA27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0" y="7969"/>
              <a:ext cx="546" cy="1694"/>
              <a:chOff x="1442" y="1256"/>
              <a:chExt cx="86" cy="267"/>
            </a:xfrm>
          </p:grpSpPr>
          <p:sp>
            <p:nvSpPr>
              <p:cNvPr id="115" name="Oval 21">
                <a:extLst>
                  <a:ext uri="{FF2B5EF4-FFF2-40B4-BE49-F238E27FC236}">
                    <a16:creationId xmlns:a16="http://schemas.microsoft.com/office/drawing/2014/main" xmlns="" id="{24972B81-97CE-4C7A-BCC0-562135FA6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422"/>
                <a:ext cx="22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6" name="Oval 22">
                <a:extLst>
                  <a:ext uri="{FF2B5EF4-FFF2-40B4-BE49-F238E27FC236}">
                    <a16:creationId xmlns:a16="http://schemas.microsoft.com/office/drawing/2014/main" xmlns="" id="{ABA54F77-1365-4EC8-87ED-739D68DE6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422"/>
                <a:ext cx="22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7" name="Rectangle 23">
                <a:extLst>
                  <a:ext uri="{FF2B5EF4-FFF2-40B4-BE49-F238E27FC236}">
                    <a16:creationId xmlns:a16="http://schemas.microsoft.com/office/drawing/2014/main" xmlns="" id="{8DC0856E-F9B9-4D85-B8BB-F14B01CA8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" y="1256"/>
                <a:ext cx="49" cy="26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xmlns="" id="{F1B49B0F-5912-48D7-AAC4-34193B713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8" y="12544"/>
              <a:ext cx="1030" cy="1743"/>
              <a:chOff x="2306" y="1974"/>
              <a:chExt cx="162" cy="274"/>
            </a:xfrm>
          </p:grpSpPr>
          <p:sp>
            <p:nvSpPr>
              <p:cNvPr id="112" name="Oval 25">
                <a:extLst>
                  <a:ext uri="{FF2B5EF4-FFF2-40B4-BE49-F238E27FC236}">
                    <a16:creationId xmlns:a16="http://schemas.microsoft.com/office/drawing/2014/main" xmlns="" id="{0C19CC4D-6F85-47D6-A529-96BFC05F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974"/>
                <a:ext cx="22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3" name="Oval 26">
                <a:extLst>
                  <a:ext uri="{FF2B5EF4-FFF2-40B4-BE49-F238E27FC236}">
                    <a16:creationId xmlns:a16="http://schemas.microsoft.com/office/drawing/2014/main" xmlns="" id="{A2ED15D6-E276-4F6C-8DA2-2C5F9970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974"/>
                <a:ext cx="22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" name="Rectangle 27">
                <a:extLst>
                  <a:ext uri="{FF2B5EF4-FFF2-40B4-BE49-F238E27FC236}">
                    <a16:creationId xmlns:a16="http://schemas.microsoft.com/office/drawing/2014/main" xmlns="" id="{3B108D9D-AF58-4D09-AADE-6C2823F91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1982"/>
                <a:ext cx="148" cy="26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7" name="Group 28">
              <a:extLst>
                <a:ext uri="{FF2B5EF4-FFF2-40B4-BE49-F238E27FC236}">
                  <a16:creationId xmlns:a16="http://schemas.microsoft.com/office/drawing/2014/main" xmlns="" id="{EE34906C-3CAF-4120-840C-F0D031230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" y="12890"/>
              <a:ext cx="139" cy="146"/>
              <a:chOff x="569" y="2030"/>
              <a:chExt cx="22" cy="23"/>
            </a:xfrm>
          </p:grpSpPr>
          <p:sp>
            <p:nvSpPr>
              <p:cNvPr id="110" name="Oval 29">
                <a:extLst>
                  <a:ext uri="{FF2B5EF4-FFF2-40B4-BE49-F238E27FC236}">
                    <a16:creationId xmlns:a16="http://schemas.microsoft.com/office/drawing/2014/main" xmlns="" id="{FA83A89F-9D8A-4F4D-A8B2-D62EDCED1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" y="2030"/>
                <a:ext cx="22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" name="Oval 30">
                <a:extLst>
                  <a:ext uri="{FF2B5EF4-FFF2-40B4-BE49-F238E27FC236}">
                    <a16:creationId xmlns:a16="http://schemas.microsoft.com/office/drawing/2014/main" xmlns="" id="{BBCF2418-70A5-42BC-B42B-1EBF03FF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" y="2030"/>
                <a:ext cx="22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C9F7161-1BBB-4745-9625-95A7D5A7F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0" y="12723"/>
              <a:ext cx="877" cy="1965"/>
              <a:chOff x="1361" y="2002"/>
              <a:chExt cx="138" cy="309"/>
            </a:xfrm>
          </p:grpSpPr>
          <p:sp>
            <p:nvSpPr>
              <p:cNvPr id="107" name="Oval 32">
                <a:extLst>
                  <a:ext uri="{FF2B5EF4-FFF2-40B4-BE49-F238E27FC236}">
                    <a16:creationId xmlns:a16="http://schemas.microsoft.com/office/drawing/2014/main" xmlns="" id="{2BCD4DBC-D3EB-4294-AB42-70760C76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002"/>
                <a:ext cx="23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8" name="Oval 33">
                <a:extLst>
                  <a:ext uri="{FF2B5EF4-FFF2-40B4-BE49-F238E27FC236}">
                    <a16:creationId xmlns:a16="http://schemas.microsoft.com/office/drawing/2014/main" xmlns="" id="{0FBC0B07-DD26-4E41-98EE-F47A03D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002"/>
                <a:ext cx="23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" name="Rectangle 34">
                <a:extLst>
                  <a:ext uri="{FF2B5EF4-FFF2-40B4-BE49-F238E27FC236}">
                    <a16:creationId xmlns:a16="http://schemas.microsoft.com/office/drawing/2014/main" xmlns="" id="{EF2405B5-FB46-455B-90A1-55F4B2906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" y="2045"/>
                <a:ext cx="138" cy="26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9" name="Group 35">
              <a:extLst>
                <a:ext uri="{FF2B5EF4-FFF2-40B4-BE49-F238E27FC236}">
                  <a16:creationId xmlns:a16="http://schemas.microsoft.com/office/drawing/2014/main" xmlns="" id="{888ACAFA-E5C3-489D-9AFA-F6D51F138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54" y="14584"/>
              <a:ext cx="823" cy="1862"/>
              <a:chOff x="1906" y="2296"/>
              <a:chExt cx="130" cy="293"/>
            </a:xfrm>
          </p:grpSpPr>
          <p:sp>
            <p:nvSpPr>
              <p:cNvPr id="104" name="Oval 36">
                <a:extLst>
                  <a:ext uri="{FF2B5EF4-FFF2-40B4-BE49-F238E27FC236}">
                    <a16:creationId xmlns:a16="http://schemas.microsoft.com/office/drawing/2014/main" xmlns="" id="{0EB86EA6-B10E-43D7-82D0-A11F3F33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296"/>
                <a:ext cx="22" cy="2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5" name="Oval 37">
                <a:extLst>
                  <a:ext uri="{FF2B5EF4-FFF2-40B4-BE49-F238E27FC236}">
                    <a16:creationId xmlns:a16="http://schemas.microsoft.com/office/drawing/2014/main" xmlns="" id="{6878D470-025B-486F-9335-426E3ECA2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23" cy="2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6" name="Rectangle 38">
                <a:extLst>
                  <a:ext uri="{FF2B5EF4-FFF2-40B4-BE49-F238E27FC236}">
                    <a16:creationId xmlns:a16="http://schemas.microsoft.com/office/drawing/2014/main" xmlns="" id="{10B9DE7E-77DF-43D3-B84A-3FDB2CCF3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2323"/>
                <a:ext cx="130" cy="26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" name="Group 39">
              <a:extLst>
                <a:ext uri="{FF2B5EF4-FFF2-40B4-BE49-F238E27FC236}">
                  <a16:creationId xmlns:a16="http://schemas.microsoft.com/office/drawing/2014/main" xmlns="" id="{D285B9B5-92B7-427A-BDB8-EA0E3D939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" y="14681"/>
              <a:ext cx="997" cy="1691"/>
              <a:chOff x="56" y="2318"/>
              <a:chExt cx="157" cy="267"/>
            </a:xfrm>
          </p:grpSpPr>
          <p:sp>
            <p:nvSpPr>
              <p:cNvPr id="101" name="Oval 40">
                <a:extLst>
                  <a:ext uri="{FF2B5EF4-FFF2-40B4-BE49-F238E27FC236}">
                    <a16:creationId xmlns:a16="http://schemas.microsoft.com/office/drawing/2014/main" xmlns="" id="{C7028C30-3157-4FA9-834D-5AA2C4887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2351"/>
                <a:ext cx="22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2" name="Oval 41">
                <a:extLst>
                  <a:ext uri="{FF2B5EF4-FFF2-40B4-BE49-F238E27FC236}">
                    <a16:creationId xmlns:a16="http://schemas.microsoft.com/office/drawing/2014/main" xmlns="" id="{64323AD5-C894-4742-BD99-23B8628C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2351"/>
                <a:ext cx="22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" name="Rectangle 42">
                <a:extLst>
                  <a:ext uri="{FF2B5EF4-FFF2-40B4-BE49-F238E27FC236}">
                    <a16:creationId xmlns:a16="http://schemas.microsoft.com/office/drawing/2014/main" xmlns="" id="{DB939BB7-CBE4-47BA-A0B3-96B5F69F4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" y="2318"/>
                <a:ext cx="119" cy="26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" name="Group 43">
              <a:extLst>
                <a:ext uri="{FF2B5EF4-FFF2-40B4-BE49-F238E27FC236}">
                  <a16:creationId xmlns:a16="http://schemas.microsoft.com/office/drawing/2014/main" xmlns="" id="{3E18ED08-67B9-4EE0-B423-687B2D378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" y="9784"/>
              <a:ext cx="959" cy="1694"/>
              <a:chOff x="818" y="1542"/>
              <a:chExt cx="151" cy="267"/>
            </a:xfrm>
          </p:grpSpPr>
          <p:sp>
            <p:nvSpPr>
              <p:cNvPr id="98" name="Oval 44">
                <a:extLst>
                  <a:ext uri="{FF2B5EF4-FFF2-40B4-BE49-F238E27FC236}">
                    <a16:creationId xmlns:a16="http://schemas.microsoft.com/office/drawing/2014/main" xmlns="" id="{4C5AABD8-4420-4BA9-BD69-EF7B1950A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09"/>
                <a:ext cx="22" cy="2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9" name="Oval 45">
                <a:extLst>
                  <a:ext uri="{FF2B5EF4-FFF2-40B4-BE49-F238E27FC236}">
                    <a16:creationId xmlns:a16="http://schemas.microsoft.com/office/drawing/2014/main" xmlns="" id="{001A4AAD-80B9-4366-9A7D-38C653C01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09"/>
                <a:ext cx="22" cy="2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0" name="Rectangle 46">
                <a:extLst>
                  <a:ext uri="{FF2B5EF4-FFF2-40B4-BE49-F238E27FC236}">
                    <a16:creationId xmlns:a16="http://schemas.microsoft.com/office/drawing/2014/main" xmlns="" id="{97BA632B-F987-420B-A184-D4D6B4CB0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" y="1542"/>
                <a:ext cx="119" cy="26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" name="Group 47">
              <a:extLst>
                <a:ext uri="{FF2B5EF4-FFF2-40B4-BE49-F238E27FC236}">
                  <a16:creationId xmlns:a16="http://schemas.microsoft.com/office/drawing/2014/main" xmlns="" id="{12035D6D-1678-429C-9F10-BB062AE30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89" y="9886"/>
              <a:ext cx="1171" cy="1694"/>
              <a:chOff x="2684" y="1558"/>
              <a:chExt cx="185" cy="267"/>
            </a:xfrm>
          </p:grpSpPr>
          <p:sp>
            <p:nvSpPr>
              <p:cNvPr id="95" name="Oval 48">
                <a:extLst>
                  <a:ext uri="{FF2B5EF4-FFF2-40B4-BE49-F238E27FC236}">
                    <a16:creationId xmlns:a16="http://schemas.microsoft.com/office/drawing/2014/main" xmlns="" id="{450B7C95-9F65-4B92-A104-816B3CB0E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653"/>
                <a:ext cx="22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6" name="Oval 49">
                <a:extLst>
                  <a:ext uri="{FF2B5EF4-FFF2-40B4-BE49-F238E27FC236}">
                    <a16:creationId xmlns:a16="http://schemas.microsoft.com/office/drawing/2014/main" xmlns="" id="{E1A8CE7B-A2EB-4716-89BA-36AA19DCF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653"/>
                <a:ext cx="22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7" name="Rectangle 50">
                <a:extLst>
                  <a:ext uri="{FF2B5EF4-FFF2-40B4-BE49-F238E27FC236}">
                    <a16:creationId xmlns:a16="http://schemas.microsoft.com/office/drawing/2014/main" xmlns="" id="{F7A2A8AD-3110-4ACA-87F1-241CF1370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558"/>
                <a:ext cx="129" cy="26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Group 51">
              <a:extLst>
                <a:ext uri="{FF2B5EF4-FFF2-40B4-BE49-F238E27FC236}">
                  <a16:creationId xmlns:a16="http://schemas.microsoft.com/office/drawing/2014/main" xmlns="" id="{FCE64429-1FE9-4475-BE0D-4908382D9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52" y="349"/>
              <a:ext cx="755" cy="1690"/>
              <a:chOff x="1379" y="55"/>
              <a:chExt cx="119" cy="266"/>
            </a:xfrm>
          </p:grpSpPr>
          <p:sp>
            <p:nvSpPr>
              <p:cNvPr id="92" name="Oval 52">
                <a:extLst>
                  <a:ext uri="{FF2B5EF4-FFF2-40B4-BE49-F238E27FC236}">
                    <a16:creationId xmlns:a16="http://schemas.microsoft.com/office/drawing/2014/main" xmlns="" id="{75FC7821-5CEA-47BD-A0F7-747B39FD9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23"/>
                <a:ext cx="23" cy="2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3" name="Oval 53">
                <a:extLst>
                  <a:ext uri="{FF2B5EF4-FFF2-40B4-BE49-F238E27FC236}">
                    <a16:creationId xmlns:a16="http://schemas.microsoft.com/office/drawing/2014/main" xmlns="" id="{6B752C1D-06B2-481E-A2EE-0E704301E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23"/>
                <a:ext cx="23" cy="23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4" name="Rectangle 54">
                <a:extLst>
                  <a:ext uri="{FF2B5EF4-FFF2-40B4-BE49-F238E27FC236}">
                    <a16:creationId xmlns:a16="http://schemas.microsoft.com/office/drawing/2014/main" xmlns="" id="{6B1CA43D-9348-4C55-95CD-DB4B832A2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55"/>
                <a:ext cx="119" cy="26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4" name="Group 55">
              <a:extLst>
                <a:ext uri="{FF2B5EF4-FFF2-40B4-BE49-F238E27FC236}">
                  <a16:creationId xmlns:a16="http://schemas.microsoft.com/office/drawing/2014/main" xmlns="" id="{5018DAAB-772A-47EE-9AB3-45563B84A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9" y="7251"/>
              <a:ext cx="139" cy="140"/>
              <a:chOff x="1003" y="1142"/>
              <a:chExt cx="22" cy="22"/>
            </a:xfrm>
          </p:grpSpPr>
          <p:sp>
            <p:nvSpPr>
              <p:cNvPr id="90" name="Oval 56">
                <a:extLst>
                  <a:ext uri="{FF2B5EF4-FFF2-40B4-BE49-F238E27FC236}">
                    <a16:creationId xmlns:a16="http://schemas.microsoft.com/office/drawing/2014/main" xmlns="" id="{6E48653D-EC89-4193-8385-D90C8ADA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142"/>
                <a:ext cx="22" cy="2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1" name="Oval 57">
                <a:extLst>
                  <a:ext uri="{FF2B5EF4-FFF2-40B4-BE49-F238E27FC236}">
                    <a16:creationId xmlns:a16="http://schemas.microsoft.com/office/drawing/2014/main" xmlns="" id="{CD6DD66C-EA37-49DE-A24C-E66A8278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142"/>
                <a:ext cx="22" cy="2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85" name="Group 58">
              <a:extLst>
                <a:ext uri="{FF2B5EF4-FFF2-40B4-BE49-F238E27FC236}">
                  <a16:creationId xmlns:a16="http://schemas.microsoft.com/office/drawing/2014/main" xmlns="" id="{AF589B6B-3C8D-4E5C-9B08-954260547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2" y="11923"/>
              <a:ext cx="1196" cy="1862"/>
              <a:chOff x="1906" y="2296"/>
              <a:chExt cx="189" cy="293"/>
            </a:xfrm>
          </p:grpSpPr>
          <p:sp>
            <p:nvSpPr>
              <p:cNvPr id="86" name="Oval 59">
                <a:extLst>
                  <a:ext uri="{FF2B5EF4-FFF2-40B4-BE49-F238E27FC236}">
                    <a16:creationId xmlns:a16="http://schemas.microsoft.com/office/drawing/2014/main" xmlns="" id="{155AC49E-E06A-44E9-8C54-E9C89C098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296"/>
                <a:ext cx="22" cy="2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87" name="Oval 60">
                <a:extLst>
                  <a:ext uri="{FF2B5EF4-FFF2-40B4-BE49-F238E27FC236}">
                    <a16:creationId xmlns:a16="http://schemas.microsoft.com/office/drawing/2014/main" xmlns="" id="{B52FDF5C-7C73-4665-B49C-6FE570600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23" cy="2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88" name="Rectangle 61">
                <a:extLst>
                  <a:ext uri="{FF2B5EF4-FFF2-40B4-BE49-F238E27FC236}">
                    <a16:creationId xmlns:a16="http://schemas.microsoft.com/office/drawing/2014/main" xmlns="" id="{B09F9305-1CDF-49D8-B15F-5E84D8932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2323"/>
                <a:ext cx="189" cy="26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</a:t>
                </a:r>
                <a:endPara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1392" y="6334556"/>
                <a:ext cx="1497076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𝐆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𝐢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tròn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nội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𝑆𝑀𝑀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2" y="6334556"/>
                <a:ext cx="14970765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18421" r="-118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0586" y="7424901"/>
                <a:ext cx="1791185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Mặt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cầu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nội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6" y="7424901"/>
                <a:ext cx="17911850" cy="1754326"/>
              </a:xfrm>
              <a:prstGeom prst="rect">
                <a:avLst/>
              </a:prstGeom>
              <a:blipFill rotWithShape="0">
                <a:blip r:embed="rId9"/>
                <a:stretch>
                  <a:fillRect l="-1804" t="-9722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0004" y="9474721"/>
                <a:ext cx="13386998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𝑆𝑀𝑂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𝑀𝐼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phân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4" y="9474721"/>
                <a:ext cx="13386998" cy="971356"/>
              </a:xfrm>
              <a:prstGeom prst="rect">
                <a:avLst/>
              </a:prstGeom>
              <a:blipFill rotWithShape="0">
                <a:blip r:embed="rId10"/>
                <a:stretch>
                  <a:fillRect t="-13125" r="-1776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2280" y="10491491"/>
                <a:ext cx="20206449" cy="1584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𝑆𝑀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𝑀𝑂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𝑆𝐼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𝐼𝑂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𝑀𝑂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80" y="10491491"/>
                <a:ext cx="20206449" cy="1584344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8148" y="11839565"/>
                <a:ext cx="14264931" cy="1777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cần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h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4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8" y="11839565"/>
                <a:ext cx="14264931" cy="1777090"/>
              </a:xfrm>
              <a:prstGeom prst="rect">
                <a:avLst/>
              </a:prstGeom>
              <a:blipFill rotWithShape="0">
                <a:blip r:embed="rId12"/>
                <a:stretch>
                  <a:fillRect r="-1709" b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76256" y="5382299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035413" y="3429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89827" y="40836"/>
                <a:ext cx="19323778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′,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lần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lượt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theo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27" y="40836"/>
                <a:ext cx="19323778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1672" t="-6604" r="-1703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76709" y="3222285"/>
                <a:ext cx="2089866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709" y="3222285"/>
                <a:ext cx="2089866" cy="14639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81272" y="3090553"/>
                <a:ext cx="274350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272" y="3090553"/>
                <a:ext cx="2743508" cy="15144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77450" y="3083361"/>
                <a:ext cx="2743508" cy="1516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sz="4400" b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  <m:r>
                            <a:rPr lang="vi-VN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450" y="3083361"/>
                <a:ext cx="2743508" cy="15169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755984" y="3464693"/>
                <a:ext cx="3039807" cy="118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0113" indent="-276225" algn="just" defTabSz="965200">
                  <a:spcAft>
                    <a:spcPts val="0"/>
                  </a:spcAft>
                  <a:tabLst>
                    <a:tab pos="635000" algn="l"/>
                    <a:tab pos="2222500" algn="l"/>
                    <a:tab pos="3090863" algn="l"/>
                    <a:tab pos="5892800" algn="l"/>
                  </a:tabLs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  <m:r>
                      <a:rPr lang="en-US" sz="44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984" y="3464693"/>
                <a:ext cx="3039807" cy="1183337"/>
              </a:xfrm>
              <a:prstGeom prst="rect">
                <a:avLst/>
              </a:prstGeom>
              <a:blipFill rotWithShape="0">
                <a:blip r:embed="rId8"/>
                <a:stretch>
                  <a:fillRect r="-7028" b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7AF4DFE-3063-4608-8E03-69B77248C6F1}"/>
              </a:ext>
            </a:extLst>
          </p:cNvPr>
          <p:cNvPicPr/>
          <p:nvPr/>
        </p:nvPicPr>
        <p:blipFill rotWithShape="1">
          <a:blip r:embed="rId9"/>
          <a:srcRect l="33719" t="8277" r="38924" b="31019"/>
          <a:stretch/>
        </p:blipFill>
        <p:spPr bwMode="auto">
          <a:xfrm>
            <a:off x="18035413" y="5779792"/>
            <a:ext cx="6095268" cy="7060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92301" y="6806584"/>
                <a:ext cx="7576305" cy="1599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01" y="6806584"/>
                <a:ext cx="7576305" cy="1599605"/>
              </a:xfrm>
              <a:prstGeom prst="rect">
                <a:avLst/>
              </a:prstGeom>
              <a:blipFill rotWithShape="0">
                <a:blip r:embed="rId10"/>
                <a:stretch>
                  <a:fillRect l="-4344" r="-1529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64395" y="8488977"/>
                <a:ext cx="6339941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𝐴𝐵𝐶𝐷</m:t>
                          </m:r>
                        </m:sub>
                      </m:sSub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95" y="8488977"/>
                <a:ext cx="6339941" cy="16481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51044" y="10315575"/>
                <a:ext cx="13378984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Khối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ABCD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thì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4" y="10315575"/>
                <a:ext cx="13378984" cy="971356"/>
              </a:xfrm>
              <a:prstGeom prst="rect">
                <a:avLst/>
              </a:prstGeom>
              <a:blipFill rotWithShape="0">
                <a:blip r:embed="rId12"/>
                <a:stretch>
                  <a:fillRect t="-13125" r="-228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51563" y="11770734"/>
                <a:ext cx="9649180" cy="1581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ABCD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AB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63" y="11770734"/>
                <a:ext cx="9649180" cy="1581780"/>
              </a:xfrm>
              <a:prstGeom prst="rect">
                <a:avLst/>
              </a:prstGeom>
              <a:blipFill rotWithShape="0">
                <a:blip r:embed="rId13"/>
                <a:stretch>
                  <a:fillRect r="-6317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9" grpId="0" animBg="1"/>
      <p:bldP spid="15" grpId="0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035413" y="3429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6557" y="396204"/>
                <a:ext cx="1985022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xung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quanh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gấp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đôi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57" y="396204"/>
                <a:ext cx="1985022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627" t="-9722" r="-1627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66807" y="3246750"/>
                <a:ext cx="1826847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07" y="3246750"/>
                <a:ext cx="1826847" cy="15166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0710" y="3341825"/>
                <a:ext cx="1393971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10" y="3341825"/>
                <a:ext cx="1393971" cy="1178336"/>
              </a:xfrm>
              <a:prstGeom prst="rect">
                <a:avLst/>
              </a:prstGeom>
              <a:blipFill rotWithShape="0">
                <a:blip r:embed="rId6"/>
                <a:stretch>
                  <a:fillRect r="-17105" b="-1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09420" y="3097809"/>
                <a:ext cx="1826847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420" y="3097809"/>
                <a:ext cx="1826847" cy="15122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05819" y="3123865"/>
                <a:ext cx="1826847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819" y="3123865"/>
                <a:ext cx="1826847" cy="15166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9C9FBC8-5964-4B3F-A129-D6B91A59EE7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7162" y="5392082"/>
            <a:ext cx="5116336" cy="59617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6146" y="6348791"/>
                <a:ext cx="11211211" cy="1141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 ; 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𝑥𝑞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𝑆𝐼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6" y="6348791"/>
                <a:ext cx="11211211" cy="1141851"/>
              </a:xfrm>
              <a:prstGeom prst="rect">
                <a:avLst/>
              </a:prstGeom>
              <a:blipFill rotWithShape="0">
                <a:blip r:embed="rId10"/>
                <a:stretch>
                  <a:fillRect t="-5851" r="-3208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86182" y="7865426"/>
            <a:ext cx="6917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01122" y="7906288"/>
                <a:ext cx="7221721" cy="985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𝑆𝐼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𝑆𝐼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122" y="7906288"/>
                <a:ext cx="7221721" cy="985911"/>
              </a:xfrm>
              <a:prstGeom prst="rect">
                <a:avLst/>
              </a:prstGeom>
              <a:blipFill rotWithShape="0">
                <a:blip r:embed="rId11"/>
                <a:stretch>
                  <a:fillRect t="-12963" r="-5405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155295" y="8967807"/>
                <a:ext cx="11501867" cy="1973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295" y="8967807"/>
                <a:ext cx="11501867" cy="1973554"/>
              </a:xfrm>
              <a:prstGeom prst="rect">
                <a:avLst/>
              </a:prstGeom>
              <a:blipFill rotWithShape="0">
                <a:blip r:embed="rId12"/>
                <a:stretch>
                  <a:fillRect r="-3551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1093" y="11187689"/>
                <a:ext cx="12967140" cy="15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𝑆𝐴𝐵𝐶𝐷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93" y="11187689"/>
                <a:ext cx="12967140" cy="1579600"/>
              </a:xfrm>
              <a:prstGeom prst="rect">
                <a:avLst/>
              </a:prstGeom>
              <a:blipFill rotWithShape="0">
                <a:blip r:embed="rId13"/>
                <a:stretch>
                  <a:fillRect r="-1551" b="-10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9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9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6135812"/>
            <a:ext cx="23423672" cy="7501265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3370822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6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1431" y="3682805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85613" y="418154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74171" y="-47510"/>
            <a:ext cx="20094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Cho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chóp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S.ABC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đáy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a,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thẳng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SA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phẳng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60°.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A', B', C'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điểm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xứng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A, B, C qua S.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bát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diện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0891" y="2461540"/>
            <a:ext cx="17369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itchFamily="18" charset="0"/>
              </a:rPr>
              <a:t>ABC, A'B'C', A'BC, B'CA, C'AB, AB'C', BA'C', CA'B’ 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endParaRPr lang="en-US" alt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69776" y="4233123"/>
                <a:ext cx="1845698" cy="14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776" y="4233123"/>
                <a:ext cx="1845698" cy="1429174"/>
              </a:xfrm>
              <a:prstGeom prst="rect">
                <a:avLst/>
              </a:prstGeom>
              <a:blipFill rotWithShape="0">
                <a:blip r:embed="rId3"/>
                <a:stretch>
                  <a:fillRect r="-17219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30590" y="4236687"/>
                <a:ext cx="2376997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590" y="4236687"/>
                <a:ext cx="2376997" cy="1021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430286" y="4007073"/>
                <a:ext cx="154273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86" y="4007073"/>
                <a:ext cx="1542730" cy="1425198"/>
              </a:xfrm>
              <a:prstGeom prst="rect">
                <a:avLst/>
              </a:prstGeom>
              <a:blipFill rotWithShape="0">
                <a:blip r:embed="rId5"/>
                <a:stretch>
                  <a:fillRect r="-2094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21042" y="3949888"/>
                <a:ext cx="1845698" cy="14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042" y="3949888"/>
                <a:ext cx="1845698" cy="1429174"/>
              </a:xfrm>
              <a:prstGeom prst="rect">
                <a:avLst/>
              </a:prstGeom>
              <a:blipFill rotWithShape="0">
                <a:blip r:embed="rId6"/>
                <a:stretch>
                  <a:fillRect r="-17162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372F06B-22ED-4F09-BFCE-916C5F8F5D1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0363" y="6528770"/>
            <a:ext cx="5360121" cy="57742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70604" y="7018403"/>
                <a:ext cx="18088159" cy="1429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Gọi H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ABC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𝐶𝐻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04" y="7018403"/>
                <a:ext cx="18088159" cy="1429174"/>
              </a:xfrm>
              <a:prstGeom prst="rect">
                <a:avLst/>
              </a:prstGeom>
              <a:blipFill rotWithShape="0">
                <a:blip r:embed="rId8"/>
                <a:stretch>
                  <a:fillRect l="-178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62920" y="8361066"/>
                <a:ext cx="17857443" cy="99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Góc giữa đường thẳng SA và mặt phẳng (</a:t>
                </a:r>
                <a:r>
                  <a:rPr lang="vi-VN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ABC)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vi-VN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20" y="8361066"/>
                <a:ext cx="17857443" cy="999889"/>
              </a:xfrm>
              <a:prstGeom prst="rect">
                <a:avLst/>
              </a:prstGeom>
              <a:blipFill rotWithShape="0">
                <a:blip r:embed="rId9"/>
                <a:stretch>
                  <a:fillRect l="-1809" t="-17073" b="-28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274911" y="9208006"/>
                <a:ext cx="15533799" cy="951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14300"/>
                <a:r>
                  <a:rPr lang="en-US" sz="5400" b="1" dirty="0" smtClean="0"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5400" b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𝑆𝐶𝐻</m:t>
                        </m:r>
                      </m:e>
                    </m:acc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𝑜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𝑆𝐻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endParaRPr lang="en-US" sz="5400" b="1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11" y="9208006"/>
                <a:ext cx="15533799" cy="95115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31800" y="11764601"/>
                <a:ext cx="11388695" cy="194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𝐴𝐶𝐴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b>
                      </m:sSub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vi-VN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𝐴𝐵𝐶</m:t>
                          </m:r>
                        </m:sub>
                      </m:sSub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00" y="11764601"/>
                <a:ext cx="11388695" cy="19486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259096" y="10050107"/>
                <a:ext cx="13612188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96" y="10050107"/>
                <a:ext cx="13612188" cy="184044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7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16" grpId="0"/>
      <p:bldP spid="17" grpId="0"/>
      <p:bldP spid="19" grpId="0"/>
      <p:bldP spid="20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2" y="238104"/>
            <a:ext cx="2381589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5" y="1653394"/>
                <a:ext cx="2509246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126" y="3318447"/>
            <a:ext cx="11221304" cy="1424870"/>
            <a:chOff x="1458731" y="6301627"/>
            <a:chExt cx="13797182" cy="123453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54710" y="6301627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2" y="3063240"/>
            <a:ext cx="11643008" cy="1769039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	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7" y="4935145"/>
            <a:ext cx="11331923" cy="1791371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vi-VN" sz="6000" dirty="0">
                  <a:latin typeface="+mj-lt"/>
                </a:rPr>
                <a:t>	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3"/>
            <a:ext cx="11553014" cy="1483340"/>
            <a:chOff x="1458731" y="6294885"/>
            <a:chExt cx="13743371" cy="1234536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00899" y="6294885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6000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2280615" y="5294365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35387" y="248722"/>
                <a:ext cx="20354831" cy="264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trọng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𝑺𝑨𝑪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248722"/>
                <a:ext cx="20354831" cy="2646878"/>
              </a:xfrm>
              <a:prstGeom prst="rect">
                <a:avLst/>
              </a:prstGeom>
              <a:blipFill rotWithShape="0">
                <a:blip r:embed="rId3"/>
                <a:stretch>
                  <a:fillRect l="-1288" t="-4839" r="-1288" b="-10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01172" y="3229578"/>
                <a:ext cx="10306886" cy="143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r-FR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và</a:t>
                </a:r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172" y="3229578"/>
                <a:ext cx="10306886" cy="1430584"/>
              </a:xfrm>
              <a:prstGeom prst="rect">
                <a:avLst/>
              </a:prstGeom>
              <a:blipFill rotWithShape="0">
                <a:blip r:embed="rId4"/>
                <a:stretch>
                  <a:fillRect r="-1833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439277" y="5013401"/>
                <a:ext cx="10320454" cy="1430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r-FR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và</a:t>
                </a:r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rgbClr val="3A4CCE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77" y="5013401"/>
                <a:ext cx="10320454" cy="1430584"/>
              </a:xfrm>
              <a:prstGeom prst="rect">
                <a:avLst/>
              </a:prstGeom>
              <a:blipFill rotWithShape="0">
                <a:blip r:embed="rId5"/>
                <a:stretch>
                  <a:fillRect r="-1418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86779" y="4901144"/>
                <a:ext cx="10339690" cy="1430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r-FR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và</a:t>
                </a:r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79" y="4901144"/>
                <a:ext cx="10339690" cy="1430584"/>
              </a:xfrm>
              <a:prstGeom prst="rect">
                <a:avLst/>
              </a:prstGeom>
              <a:blipFill rotWithShape="0">
                <a:blip r:embed="rId6"/>
                <a:stretch>
                  <a:fillRect r="-1533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473945" y="3193102"/>
                <a:ext cx="11685149" cy="143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3810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𝑺𝑪𝑫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và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3945" y="3193102"/>
                <a:ext cx="11685149" cy="1430584"/>
              </a:xfrm>
              <a:prstGeom prst="rect">
                <a:avLst/>
              </a:prstGeom>
              <a:blipFill rotWithShape="0">
                <a:blip r:embed="rId7"/>
                <a:stretch>
                  <a:fillRect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330989" y="6317333"/>
            <a:ext cx="23672882" cy="8736836"/>
            <a:chOff x="184495" y="3636270"/>
            <a:chExt cx="11834900" cy="4481563"/>
          </a:xfrm>
        </p:grpSpPr>
        <p:sp>
          <p:nvSpPr>
            <p:cNvPr id="95" name="Rounded Rectangle 9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9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0" name="Freeform 9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101130E1-F7B2-457F-8DA9-5AF48E1A52A1}"/>
              </a:ext>
            </a:extLst>
          </p:cNvPr>
          <p:cNvPicPr/>
          <p:nvPr/>
        </p:nvPicPr>
        <p:blipFill rotWithShape="1">
          <a:blip r:embed="rId8"/>
          <a:srcRect l="33176" t="24068" r="33165" b="30442"/>
          <a:stretch/>
        </p:blipFill>
        <p:spPr bwMode="auto">
          <a:xfrm>
            <a:off x="15578537" y="7106888"/>
            <a:ext cx="8335340" cy="6342692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3591" y="7593344"/>
                <a:ext cx="7117654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𝐶𝐷</m:t>
                    </m:r>
                  </m:oMath>
                </a14:m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46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1" y="7593344"/>
                <a:ext cx="7117654" cy="800219"/>
              </a:xfrm>
              <a:prstGeom prst="rect">
                <a:avLst/>
              </a:prstGeom>
              <a:blipFill rotWithShape="0">
                <a:blip r:embed="rId9"/>
                <a:stretch>
                  <a:fillRect l="-3685" t="-16031" r="-3256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91381" y="8717745"/>
                <a:ext cx="685335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a:rPr lang="en-US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𝑂𝐼</m:t>
                      </m:r>
                      <m:r>
                        <a:rPr lang="fr-FR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⊥</m:t>
                      </m:r>
                      <m:r>
                        <a:rPr lang="en-US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𝐶𝐷</m:t>
                      </m:r>
                      <m:r>
                        <a:rPr lang="fr-FR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6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𝑆𝑂𝐼</m:t>
                          </m:r>
                        </m:e>
                      </m:d>
                      <m:r>
                        <a:rPr lang="fr-FR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⊥</m:t>
                      </m:r>
                      <m:r>
                        <a:rPr lang="en-US" sz="46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𝐶𝐷</m:t>
                      </m:r>
                    </m:oMath>
                  </m:oMathPara>
                </a14:m>
                <a:endParaRPr lang="en-US" sz="46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8717745"/>
                <a:ext cx="6853351" cy="8002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41956" y="8704393"/>
                <a:ext cx="471411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𝑆𝑂𝐼</m:t>
                        </m:r>
                      </m:e>
                    </m:d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46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956" y="8704393"/>
                <a:ext cx="4714111" cy="800219"/>
              </a:xfrm>
              <a:prstGeom prst="rect">
                <a:avLst/>
              </a:prstGeom>
              <a:blipFill rotWithShape="0">
                <a:blip r:embed="rId11"/>
                <a:stretch>
                  <a:fillRect t="-16031" r="-4657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54390" y="9900280"/>
                <a:ext cx="12192000" cy="800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6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𝑂𝐾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𝐺𝐻</m:t>
                        </m:r>
                      </m:fName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⊥</m:t>
                        </m:r>
                      </m:e>
                    </m:func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𝑆𝐼</m:t>
                        </m:r>
                      </m:fName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⇒</m:t>
                        </m:r>
                      </m:e>
                    </m:func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𝑂𝐾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𝑆𝐶𝐷</m:t>
                        </m:r>
                      </m:e>
                    </m:d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46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𝐺𝐻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90" y="9900280"/>
                <a:ext cx="12192000" cy="800219"/>
              </a:xfrm>
              <a:prstGeom prst="rect">
                <a:avLst/>
              </a:prstGeom>
              <a:blipFill rotWithShape="0">
                <a:blip r:embed="rId12"/>
                <a:stretch>
                  <a:fillRect l="-2150" t="-16031" b="-38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05346" y="11091985"/>
                <a:ext cx="11935511" cy="1426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fr-FR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46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6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𝑆𝐶𝐷</m:t>
                                    </m:r>
                                  </m:e>
                                </m:d>
                              </m:e>
                            </m:d>
                          </m:e>
                          <m:e/>
                        </m:eqArr>
                      </m:sub>
                    </m:sSub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𝑂𝐾</m:t>
                    </m:r>
                  </m:oMath>
                </a14:m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fr-FR" sz="46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mà</a:t>
                </a:r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𝑂𝐾</m:t>
                    </m:r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𝐺𝐻</m:t>
                    </m:r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𝑂𝐾</m:t>
                    </m:r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46" y="11091985"/>
                <a:ext cx="11935511" cy="1426353"/>
              </a:xfrm>
              <a:prstGeom prst="rect">
                <a:avLst/>
              </a:prstGeom>
              <a:blipFill rotWithShape="0">
                <a:blip r:embed="rId13"/>
                <a:stretch>
                  <a:fillRect t="-427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950410" y="12275380"/>
                <a:ext cx="6786949" cy="1532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fr-FR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fr-FR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sz="46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fr-FR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46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46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10" y="12275380"/>
                <a:ext cx="6786949" cy="1532792"/>
              </a:xfrm>
              <a:prstGeom prst="rect">
                <a:avLst/>
              </a:prstGeom>
              <a:blipFill rotWithShape="0">
                <a:blip r:embed="rId14"/>
                <a:stretch>
                  <a:fillRect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1381" y="13678953"/>
                <a:ext cx="5091971" cy="1223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6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6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13678953"/>
                <a:ext cx="5091971" cy="1223027"/>
              </a:xfrm>
              <a:prstGeom prst="rect">
                <a:avLst/>
              </a:prstGeom>
              <a:blipFill rotWithShape="0">
                <a:blip r:embed="rId15"/>
                <a:stretch>
                  <a:fillRect l="-5150" r="-4192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5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9" grpId="0"/>
      <p:bldP spid="10" grpId="0"/>
      <p:bldP spid="20" grpId="0"/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5105400"/>
            <a:ext cx="23423672" cy="8531677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6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9608" y="3048451"/>
            <a:ext cx="23679375" cy="2233010"/>
            <a:chOff x="247176" y="2080088"/>
            <a:chExt cx="11838146" cy="11165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76" y="2080088"/>
              <a:ext cx="3090378" cy="1116501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23604" y="493246"/>
                <a:ext cx="1916946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Trong tất cả các khối chóp tứ giác đều ngoại tiếp mặt cầu bán kính bằng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thể tích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của khối chóp có thể tích nhỏ nhất.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04" y="493246"/>
                <a:ext cx="19169468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85" t="-9722" r="-1717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5950" y="3291044"/>
                <a:ext cx="2865015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0" y="3291044"/>
                <a:ext cx="2865015" cy="1417055"/>
              </a:xfrm>
              <a:prstGeom prst="rect">
                <a:avLst/>
              </a:prstGeom>
              <a:blipFill rotWithShape="0">
                <a:blip r:embed="rId4"/>
                <a:stretch>
                  <a:fillRect r="-1063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19097" y="3353454"/>
                <a:ext cx="2865015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097" y="3353454"/>
                <a:ext cx="2865015" cy="1417055"/>
              </a:xfrm>
              <a:prstGeom prst="rect">
                <a:avLst/>
              </a:prstGeom>
              <a:blipFill rotWithShape="0">
                <a:blip r:embed="rId5"/>
                <a:stretch>
                  <a:fillRect r="-10638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87761" y="3737242"/>
                <a:ext cx="285033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761" y="3737242"/>
                <a:ext cx="2850332" cy="942053"/>
              </a:xfrm>
              <a:prstGeom prst="rect">
                <a:avLst/>
              </a:prstGeom>
              <a:blipFill rotWithShape="0">
                <a:blip r:embed="rId6"/>
                <a:stretch>
                  <a:fillRect t="-15484" r="-10707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235596" y="3291044"/>
                <a:ext cx="2562048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596" y="3291044"/>
                <a:ext cx="2562048" cy="1417055"/>
              </a:xfrm>
              <a:prstGeom prst="rect">
                <a:avLst/>
              </a:prstGeom>
              <a:blipFill rotWithShape="0">
                <a:blip r:embed="rId7"/>
                <a:stretch>
                  <a:fillRect r="-1211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75AF2BB-DB62-45A8-927A-09B473083D1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4169" y="5826185"/>
            <a:ext cx="10048758" cy="55106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9728" y="6784100"/>
                <a:ext cx="638027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Giả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sử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28" y="6784100"/>
                <a:ext cx="6380273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5163" t="-18543" r="-4111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116636" y="6916628"/>
                <a:ext cx="3528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𝑆𝐼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36" y="6916628"/>
                <a:ext cx="3528530" cy="923330"/>
              </a:xfrm>
              <a:prstGeom prst="rect">
                <a:avLst/>
              </a:prstGeom>
              <a:blipFill rotWithShape="0">
                <a:blip r:embed="rId10"/>
                <a:stretch>
                  <a:fillRect t="-18543" r="-10017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5872" y="7911502"/>
                <a:ext cx="10618613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𝑆𝐸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fr-FR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𝑎𝑥</m:t>
                          </m:r>
                        </m:e>
                      </m:ra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72" y="7911502"/>
                <a:ext cx="10618613" cy="11390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8098" y="9376066"/>
                <a:ext cx="6359433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𝑆𝐸𝐼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∽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𝑆𝑂𝑁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8" y="9376066"/>
                <a:ext cx="6359433" cy="971356"/>
              </a:xfrm>
              <a:prstGeom prst="rect">
                <a:avLst/>
              </a:prstGeom>
              <a:blipFill rotWithShape="0">
                <a:blip r:embed="rId12"/>
                <a:stretch>
                  <a:fillRect t="-13208" b="-3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2952" y="10175921"/>
                <a:ext cx="11947951" cy="16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𝑆𝐸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𝑆𝑂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𝐼𝐸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𝑁𝑂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𝑁𝑂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𝐼𝐸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𝑆𝑂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𝑆𝐸</m:t>
                        </m:r>
                      </m:den>
                    </m:f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𝑎𝑥</m:t>
                            </m:r>
                          </m:e>
                        </m:rad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52" y="10175921"/>
                <a:ext cx="11947951" cy="1677319"/>
              </a:xfrm>
              <a:prstGeom prst="rect">
                <a:avLst/>
              </a:prstGeom>
              <a:blipFill rotWithShape="0">
                <a:blip r:embed="rId13"/>
                <a:stretch>
                  <a:fillRect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64284" y="11681067"/>
                <a:ext cx="17592786" cy="179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Thể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400" b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5400" b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54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54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54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𝑎𝑥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84" y="11681067"/>
                <a:ext cx="17592786" cy="1791131"/>
              </a:xfrm>
              <a:prstGeom prst="rect">
                <a:avLst/>
              </a:prstGeom>
              <a:blipFill rotWithShape="0">
                <a:blip r:embed="rId14"/>
                <a:stretch>
                  <a:fillRect l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9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5105400"/>
            <a:ext cx="23423672" cy="8531677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6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427" y="2961724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71078" y="3512691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081446" y="380716"/>
                <a:ext cx="1919860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Trong tất cả các khối chóp tứ giác đều ngoại tiếp mặt cầu bán kính bằng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thể tích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pt-B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của khối chóp có thể tích nhỏ nhất.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46" y="380716"/>
                <a:ext cx="19198608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715" t="-9722" r="-1683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5950" y="3291044"/>
                <a:ext cx="2865015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0" y="3291044"/>
                <a:ext cx="2865015" cy="1417055"/>
              </a:xfrm>
              <a:prstGeom prst="rect">
                <a:avLst/>
              </a:prstGeom>
              <a:blipFill rotWithShape="0">
                <a:blip r:embed="rId4"/>
                <a:stretch>
                  <a:fillRect r="-1063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19097" y="3353454"/>
                <a:ext cx="2865015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097" y="3353454"/>
                <a:ext cx="2865015" cy="1417055"/>
              </a:xfrm>
              <a:prstGeom prst="rect">
                <a:avLst/>
              </a:prstGeom>
              <a:blipFill rotWithShape="0">
                <a:blip r:embed="rId5"/>
                <a:stretch>
                  <a:fillRect r="-10638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87761" y="3737242"/>
                <a:ext cx="285033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761" y="3737242"/>
                <a:ext cx="2850332" cy="942053"/>
              </a:xfrm>
              <a:prstGeom prst="rect">
                <a:avLst/>
              </a:prstGeom>
              <a:blipFill rotWithShape="0">
                <a:blip r:embed="rId6"/>
                <a:stretch>
                  <a:fillRect t="-15484" r="-10707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235596" y="3291044"/>
                <a:ext cx="2562048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596" y="3291044"/>
                <a:ext cx="2562048" cy="1417055"/>
              </a:xfrm>
              <a:prstGeom prst="rect">
                <a:avLst/>
              </a:prstGeom>
              <a:blipFill rotWithShape="0">
                <a:blip r:embed="rId7"/>
                <a:stretch>
                  <a:fillRect r="-1211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73323" y="6393670"/>
                <a:ext cx="11965327" cy="1566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Xét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3" y="6393670"/>
                <a:ext cx="11965327" cy="1566070"/>
              </a:xfrm>
              <a:prstGeom prst="rect">
                <a:avLst/>
              </a:prstGeom>
              <a:blipFill rotWithShape="0">
                <a:blip r:embed="rId8"/>
                <a:stretch>
                  <a:fillRect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41360" y="7628396"/>
                <a:ext cx="18586627" cy="17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𝑎𝑥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60" y="7628396"/>
                <a:ext cx="18586627" cy="1714508"/>
              </a:xfrm>
              <a:prstGeom prst="rect">
                <a:avLst/>
              </a:prstGeom>
              <a:blipFill rotWithShape="0">
                <a:blip r:embed="rId9"/>
                <a:stretch>
                  <a:fillRect b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95032" y="9949133"/>
            <a:ext cx="5942652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2200" lvl="1" algn="just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biến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thiên</a:t>
            </a:r>
            <a:endParaRPr 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681B114-A3A1-42CD-A7F2-3BD173950E1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993" y="9310848"/>
            <a:ext cx="14339897" cy="28709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57212" y="12004976"/>
                <a:ext cx="14105272" cy="1566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nhỏ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2" y="12004976"/>
                <a:ext cx="14105272" cy="1566134"/>
              </a:xfrm>
              <a:prstGeom prst="rect">
                <a:avLst/>
              </a:prstGeom>
              <a:blipFill rotWithShape="0">
                <a:blip r:embed="rId11"/>
                <a:stretch>
                  <a:fillRect r="-207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22" grpId="0"/>
      <p:bldP spid="23" grpId="0"/>
      <p:bldP spid="24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2187" y="2681925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3641" y="60197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4D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0988" y="61421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5B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271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3D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09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2D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138" y="4408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12" name="TextBox 11"/>
          <p:cNvSpPr txBox="1"/>
          <p:nvPr/>
        </p:nvSpPr>
        <p:spPr>
          <a:xfrm>
            <a:off x="14304194" y="609578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6C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45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5105400"/>
            <a:ext cx="23423672" cy="8531677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9618" y="2938437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02083" y="614359"/>
                <a:ext cx="197582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Xét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𝐴𝐶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𝐶𝐷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𝐷𝐵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𝐵𝐴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thay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đổi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083" y="614359"/>
                <a:ext cx="19758258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419" t="-8560" r="-1388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94637" y="3276600"/>
                <a:ext cx="1702902" cy="157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37" y="3276600"/>
                <a:ext cx="1702902" cy="1574085"/>
              </a:xfrm>
              <a:prstGeom prst="rect">
                <a:avLst/>
              </a:prstGeom>
              <a:blipFill rotWithShape="0">
                <a:blip r:embed="rId4"/>
                <a:stretch>
                  <a:fillRect r="-1857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71218" y="3124200"/>
                <a:ext cx="1718932" cy="157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18" y="3124200"/>
                <a:ext cx="1718932" cy="1574085"/>
              </a:xfrm>
              <a:prstGeom prst="rect">
                <a:avLst/>
              </a:prstGeom>
              <a:blipFill rotWithShape="0">
                <a:blip r:embed="rId5"/>
                <a:stretch>
                  <a:fillRect r="-20922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590439" y="3124200"/>
                <a:ext cx="1718932" cy="157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439" y="3124200"/>
                <a:ext cx="1718932" cy="1577676"/>
              </a:xfrm>
              <a:prstGeom prst="rect">
                <a:avLst/>
              </a:prstGeom>
              <a:blipFill rotWithShape="0">
                <a:blip r:embed="rId6"/>
                <a:stretch>
                  <a:fillRect r="-20922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39010" y="3124200"/>
                <a:ext cx="1718932" cy="157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010" y="3124200"/>
                <a:ext cx="1718932" cy="1577676"/>
              </a:xfrm>
              <a:prstGeom prst="rect">
                <a:avLst/>
              </a:prstGeom>
              <a:blipFill rotWithShape="0">
                <a:blip r:embed="rId7"/>
                <a:stretch>
                  <a:fillRect r="-20567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9751" y="6367009"/>
                <a:ext cx="1625267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b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</a:br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51" y="6367009"/>
                <a:ext cx="16252677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688" t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7417" y="5697210"/>
            <a:ext cx="6137458" cy="54279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1385" y="7331800"/>
                <a:ext cx="1702698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cân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𝐵𝑀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𝐶𝑀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𝐵𝑀𝐶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𝐵𝑀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𝐶𝑀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𝑀𝐵𝐶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cân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M.</a:t>
                </a:r>
                <a:b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</a:br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5" y="7331800"/>
                <a:ext cx="17026981" cy="3046988"/>
              </a:xfrm>
              <a:prstGeom prst="rect">
                <a:avLst/>
              </a:prstGeom>
              <a:blipFill rotWithShape="0">
                <a:blip r:embed="rId10"/>
                <a:stretch>
                  <a:fillRect l="-1611" t="-4400" r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9234" y="10795022"/>
                <a:ext cx="2337881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𝑀𝐵𝐶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𝑀𝐵𝐶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𝑀𝑁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4" y="10795022"/>
                <a:ext cx="23378812" cy="1595437"/>
              </a:xfrm>
              <a:prstGeom prst="rect">
                <a:avLst/>
              </a:prstGeom>
              <a:blipFill rotWithShape="0">
                <a:blip r:embed="rId11"/>
                <a:stretch>
                  <a:fillRect l="-1173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4054" y="9431949"/>
                <a:ext cx="15427314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𝐒𝐮𝐲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𝐫𝐚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𝑀𝑁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54" y="9431949"/>
                <a:ext cx="15427314" cy="1595437"/>
              </a:xfrm>
              <a:prstGeom prst="rect">
                <a:avLst/>
              </a:prstGeom>
              <a:blipFill rotWithShape="0">
                <a:blip r:embed="rId12"/>
                <a:stretch>
                  <a:fillRect r="-198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772403" y="12522666"/>
                <a:ext cx="753498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Thể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:b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</a:br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03" y="12522666"/>
                <a:ext cx="7534983" cy="1569660"/>
              </a:xfrm>
              <a:prstGeom prst="rect">
                <a:avLst/>
              </a:prstGeom>
              <a:blipFill rotWithShape="0">
                <a:blip r:embed="rId13"/>
                <a:stretch>
                  <a:fillRect l="-3722" t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762017" y="12120563"/>
                <a:ext cx="14946180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𝑀𝐵𝐶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017" y="12120563"/>
                <a:ext cx="14946180" cy="1595437"/>
              </a:xfrm>
              <a:prstGeom prst="rect">
                <a:avLst/>
              </a:prstGeom>
              <a:blipFill rotWithShape="0">
                <a:blip r:embed="rId14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5" grpId="0"/>
      <p:bldP spid="16" grpId="0"/>
      <p:bldP spid="17" grpId="0"/>
      <p:bldP spid="18" grpId="0"/>
      <p:bldP spid="50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73043" y="2438400"/>
            <a:ext cx="22372122" cy="102870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KHỐI CHÓP ĐỀU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44587" y="2743200"/>
                <a:ext cx="12954000" cy="3831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H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 tam giác 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cạnh đáy bằng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bên tạo với mặt phẳng đáy góc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2743200"/>
                <a:ext cx="12954000" cy="3831946"/>
              </a:xfrm>
              <a:prstGeom prst="rect">
                <a:avLst/>
              </a:prstGeom>
              <a:blipFill rotWithShape="0">
                <a:blip r:embed="rId3"/>
                <a:stretch>
                  <a:fillRect l="-2165" t="-2385" r="-1224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5587" y="2434385"/>
            <a:ext cx="6324600" cy="53773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5587" y="7773589"/>
            <a:ext cx="6324600" cy="5215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144587" y="8153400"/>
                <a:ext cx="14111207" cy="3842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tam giác 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các cạnh bên bằng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bên tạo với mặt phẳng đáy góc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func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func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8153400"/>
                <a:ext cx="14111207" cy="3842911"/>
              </a:xfrm>
              <a:prstGeom prst="rect">
                <a:avLst/>
              </a:prstGeom>
              <a:blipFill rotWithShape="0">
                <a:blip r:embed="rId6"/>
                <a:stretch>
                  <a:fillRect l="-1987" t="-2381" r="-1944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0"/>
            <a:ext cx="24631650" cy="17104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9743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5105400"/>
            <a:ext cx="23423672" cy="8531677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427" y="2961724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71078" y="3512691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15671" y="586412"/>
                <a:ext cx="18555799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Xét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𝐴𝐶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𝐶𝐷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𝐷𝐵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𝐵𝐴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thay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đổi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71" y="586412"/>
                <a:ext cx="18555799" cy="1661993"/>
              </a:xfrm>
              <a:prstGeom prst="rect">
                <a:avLst/>
              </a:prstGeom>
              <a:blipFill rotWithShape="0">
                <a:blip r:embed="rId3"/>
                <a:stretch>
                  <a:fillRect l="-1511" t="-8059" b="-2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94637" y="3418415"/>
                <a:ext cx="1718932" cy="157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37" y="3418415"/>
                <a:ext cx="1718932" cy="1574085"/>
              </a:xfrm>
              <a:prstGeom prst="rect">
                <a:avLst/>
              </a:prstGeom>
              <a:blipFill rotWithShape="0">
                <a:blip r:embed="rId4"/>
                <a:stretch>
                  <a:fillRect r="-20922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71218" y="3506454"/>
                <a:ext cx="1718932" cy="157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18" y="3506454"/>
                <a:ext cx="1718932" cy="1574085"/>
              </a:xfrm>
              <a:prstGeom prst="rect">
                <a:avLst/>
              </a:prstGeom>
              <a:blipFill rotWithShape="0">
                <a:blip r:embed="rId5"/>
                <a:stretch>
                  <a:fillRect r="-20922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590439" y="3521437"/>
                <a:ext cx="1718932" cy="157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439" y="3521437"/>
                <a:ext cx="1718932" cy="1577676"/>
              </a:xfrm>
              <a:prstGeom prst="rect">
                <a:avLst/>
              </a:prstGeom>
              <a:blipFill rotWithShape="0">
                <a:blip r:embed="rId6"/>
                <a:stretch>
                  <a:fillRect r="-20922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39010" y="3460523"/>
                <a:ext cx="1718932" cy="157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010" y="3460523"/>
                <a:ext cx="1718932" cy="1577676"/>
              </a:xfrm>
              <a:prstGeom prst="rect">
                <a:avLst/>
              </a:prstGeom>
              <a:blipFill rotWithShape="0">
                <a:blip r:embed="rId7"/>
                <a:stretch>
                  <a:fillRect r="-20567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68098" y="5767850"/>
                <a:ext cx="15334999" cy="1764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8" y="5767850"/>
                <a:ext cx="15334999" cy="1764522"/>
              </a:xfrm>
              <a:prstGeom prst="rect">
                <a:avLst/>
              </a:prstGeom>
              <a:blipFill rotWithShape="0">
                <a:blip r:embed="rId8"/>
                <a:stretch>
                  <a:fillRect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13132" y="7238921"/>
                <a:ext cx="16619120" cy="139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≥2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⇔−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≤−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32" y="7238921"/>
                <a:ext cx="16619120" cy="1398203"/>
              </a:xfrm>
              <a:prstGeom prst="rect">
                <a:avLst/>
              </a:prstGeom>
              <a:blipFill rotWithShape="0">
                <a:blip r:embed="rId9"/>
                <a:stretch>
                  <a:fillRect b="-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2274" y="8403432"/>
                <a:ext cx="17352821" cy="1820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𝑥𝑦</m:t>
                            </m:r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𝑥𝑦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𝑥𝑦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4" y="8403432"/>
                <a:ext cx="17352821" cy="1820883"/>
              </a:xfrm>
              <a:prstGeom prst="rect">
                <a:avLst/>
              </a:prstGeom>
              <a:blipFill rotWithShape="0">
                <a:blip r:embed="rId10"/>
                <a:stretch>
                  <a:fillRect r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74320" y="10144412"/>
            <a:ext cx="3385479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lvl="0" defTabSz="9144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800" b="1" dirty="0" smtClean="0"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49587" y="9296400"/>
                <a:ext cx="18768007" cy="2168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=4.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≤4.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en-US" sz="48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en-US" sz="4800" b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+8−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𝑥𝑦</m:t>
                                </m:r>
                              </m:num>
                              <m:den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87" y="9296400"/>
                <a:ext cx="18768007" cy="21687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75053" y="11050395"/>
                <a:ext cx="17360844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Dấu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xảy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=8−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3" y="11050395"/>
                <a:ext cx="17360844" cy="1358192"/>
              </a:xfrm>
              <a:prstGeom prst="rect">
                <a:avLst/>
              </a:prstGeom>
              <a:blipFill rotWithShape="0">
                <a:blip r:embed="rId12"/>
                <a:stretch>
                  <a:fillRect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3132" y="11793218"/>
                <a:ext cx="22390908" cy="1820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Vậy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itchFamily="18" charset="0"/>
                      </a:rPr>
                      <m:t>max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32" y="11793218"/>
                <a:ext cx="22390908" cy="1820883"/>
              </a:xfrm>
              <a:prstGeom prst="rect">
                <a:avLst/>
              </a:prstGeom>
              <a:blipFill rotWithShape="0">
                <a:blip r:embed="rId13"/>
                <a:stretch>
                  <a:fillRect b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6907177" y="8913597"/>
                <a:ext cx="7953396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Dấu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“=”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xảy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177" y="8913597"/>
                <a:ext cx="7953396" cy="941796"/>
              </a:xfrm>
              <a:prstGeom prst="rect">
                <a:avLst/>
              </a:prstGeom>
              <a:blipFill rotWithShape="0">
                <a:blip r:embed="rId14"/>
                <a:stretch>
                  <a:fillRect t="-9677" r="-920" b="-2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20" grpId="0"/>
      <p:bldP spid="22" grpId="0"/>
      <p:bldP spid="23" grpId="0"/>
      <p:bldP spid="24" grpId="0"/>
      <p:bldP spid="39" grpId="0"/>
      <p:bldP spid="40" grpId="0"/>
      <p:bldP spid="41" grpId="0"/>
      <p:bldP spid="5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2819400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224294" y="341954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07516" y="398271"/>
                <a:ext cx="20150197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516" y="398271"/>
                <a:ext cx="20150197" cy="1832489"/>
              </a:xfrm>
              <a:prstGeom prst="rect">
                <a:avLst/>
              </a:prstGeom>
              <a:blipFill rotWithShape="0">
                <a:blip r:embed="rId4"/>
                <a:stretch>
                  <a:fillRect l="-1634" t="-9302" r="-1604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51354" y="2895600"/>
                <a:ext cx="4739374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54" y="2895600"/>
                <a:ext cx="4739374" cy="1843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34173" y="2819400"/>
                <a:ext cx="5122493" cy="1840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3" y="2819400"/>
                <a:ext cx="5122493" cy="1840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249216" y="2819400"/>
                <a:ext cx="5122493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216" y="2819400"/>
                <a:ext cx="5122493" cy="18431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70560" y="2819400"/>
                <a:ext cx="5122493" cy="184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vi-VN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560" y="2819400"/>
                <a:ext cx="5122493" cy="18488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1709" y="5211922"/>
            <a:ext cx="5670211" cy="54017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7399" y="6107750"/>
                <a:ext cx="17605988" cy="100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fr-FR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54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fr-FR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cm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𝐴𝑂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fr-FR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cm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9" y="6107750"/>
                <a:ext cx="17605988" cy="1004186"/>
              </a:xfrm>
              <a:prstGeom prst="rect">
                <a:avLst/>
              </a:prstGeom>
              <a:blipFill rotWithShape="0">
                <a:blip r:embed="rId10"/>
                <a:stretch>
                  <a:fillRect l="-1870" t="-9091" b="-3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2949" y="7702620"/>
                <a:ext cx="1385507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Khi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𝑆𝑀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9" y="7702620"/>
                <a:ext cx="13855075" cy="923330"/>
              </a:xfrm>
              <a:prstGeom prst="rect">
                <a:avLst/>
              </a:prstGeom>
              <a:blipFill rotWithShape="0">
                <a:blip r:embed="rId11"/>
                <a:stretch>
                  <a:fillRect l="-2376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9805" y="8660964"/>
                <a:ext cx="14024582" cy="164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𝑆𝐴𝐵</m:t>
                          </m:r>
                        </m:sub>
                      </m:sSub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𝑆𝑀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fr-FR" sz="5400" b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5400" b="1">
                              <a:latin typeface="Times New Roman" panose="02020603050405020304" pitchFamily="18" charset="0"/>
                              <a:cs typeface="Times New Roman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𝑆𝑀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fr-FR" sz="5400" b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cm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05" y="8660964"/>
                <a:ext cx="14024582" cy="16481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5299" y="10274699"/>
                <a:ext cx="9545242" cy="1181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𝑆𝐴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e>
                    </m:rad>
                    <m:r>
                      <m:rPr>
                        <m:nor/>
                      </m:rPr>
                      <a:rPr lang="fr-FR" sz="5400" b="1">
                        <a:latin typeface="Times New Roman" panose="02020603050405020304" pitchFamily="18" charset="0"/>
                        <a:cs typeface="Times New Roman" pitchFamily="18" charset="0"/>
                      </a:rPr>
                      <m:t>cm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10274699"/>
                <a:ext cx="9545242" cy="1181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262170" y="10239948"/>
                <a:ext cx="9301585" cy="12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𝑆𝑂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fr-FR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11</m:t>
                          </m:r>
                        </m:e>
                      </m:rad>
                      <m:r>
                        <m:rPr>
                          <m:nor/>
                        </m:rPr>
                        <a:rPr lang="fr-FR" sz="5400" b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cm</m:t>
                      </m:r>
                      <m:r>
                        <a:rPr lang="fr-FR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170" y="10239948"/>
                <a:ext cx="9301585" cy="12064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1160" y="11547251"/>
                <a:ext cx="13498054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𝑆𝑂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16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11</m:t>
                          </m:r>
                        </m:e>
                      </m:rad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5400" b="1">
                              <a:latin typeface="Times New Roman" panose="02020603050405020304" pitchFamily="18" charset="0"/>
                              <a:cs typeface="Times New Roman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54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b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0" y="11547251"/>
                <a:ext cx="13498054" cy="184313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5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19375" y="4797954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8275" y="2798081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035413" y="34290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44029" y="0"/>
                <a:ext cx="19814228" cy="291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giao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Biết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đến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29" y="0"/>
                <a:ext cx="19814228" cy="2915029"/>
              </a:xfrm>
              <a:prstGeom prst="rect">
                <a:avLst/>
              </a:prstGeom>
              <a:blipFill rotWithShape="0">
                <a:blip r:embed="rId4"/>
                <a:stretch>
                  <a:fillRect l="-1662" t="-5858" r="-1631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36558" y="3203335"/>
                <a:ext cx="920060" cy="1389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58" y="3203335"/>
                <a:ext cx="920060" cy="1389226"/>
              </a:xfrm>
              <a:prstGeom prst="rect">
                <a:avLst/>
              </a:prstGeom>
              <a:blipFill rotWithShape="0">
                <a:blip r:embed="rId5"/>
                <a:stretch>
                  <a:fillRect r="-350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95590" y="3189548"/>
                <a:ext cx="920060" cy="1384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90" y="3189548"/>
                <a:ext cx="920060" cy="1384033"/>
              </a:xfrm>
              <a:prstGeom prst="rect">
                <a:avLst/>
              </a:prstGeom>
              <a:blipFill rotWithShape="0">
                <a:blip r:embed="rId6"/>
                <a:stretch>
                  <a:fillRect r="-35762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500584" y="3100024"/>
                <a:ext cx="920060" cy="1389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584" y="3100024"/>
                <a:ext cx="920060" cy="1389739"/>
              </a:xfrm>
              <a:prstGeom prst="rect">
                <a:avLst/>
              </a:prstGeom>
              <a:blipFill rotWithShape="0">
                <a:blip r:embed="rId7"/>
                <a:stretch>
                  <a:fillRect r="-350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64906" y="3064038"/>
                <a:ext cx="920060" cy="1384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906" y="3064038"/>
                <a:ext cx="920060" cy="1384033"/>
              </a:xfrm>
              <a:prstGeom prst="rect">
                <a:avLst/>
              </a:prstGeom>
              <a:blipFill rotWithShape="0">
                <a:blip r:embed="rId8"/>
                <a:stretch>
                  <a:fillRect r="-35762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5413" y="5244290"/>
            <a:ext cx="6056844" cy="54995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8912" y="6111118"/>
                <a:ext cx="13262157" cy="1400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chiếu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𝑂𝐻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12" y="6111118"/>
                <a:ext cx="13262157" cy="1400640"/>
              </a:xfrm>
              <a:prstGeom prst="rect">
                <a:avLst/>
              </a:prstGeom>
              <a:blipFill rotWithShape="0">
                <a:blip r:embed="rId10"/>
                <a:stretch>
                  <a:fillRect r="-220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78110" y="7450629"/>
                <a:ext cx="12015020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𝑂𝐶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𝐴𝐶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10" y="7450629"/>
                <a:ext cx="12015020" cy="1427186"/>
              </a:xfrm>
              <a:prstGeom prst="rect">
                <a:avLst/>
              </a:prstGeom>
              <a:blipFill rotWithShape="0">
                <a:blip r:embed="rId11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2154" y="9201864"/>
                <a:ext cx="12010019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𝑂𝐻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4" y="9201864"/>
                <a:ext cx="12010019" cy="971356"/>
              </a:xfrm>
              <a:prstGeom prst="rect">
                <a:avLst/>
              </a:prstGeom>
              <a:blipFill rotWithShape="0">
                <a:blip r:embed="rId12"/>
                <a:stretch>
                  <a:fillRect t="-13125" r="-2335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53305" y="10091283"/>
                <a:ext cx="9599487" cy="1630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  </m:t>
                        </m:r>
                      </m:e>
                    </m:groupCh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  </m:t>
                        </m:r>
                      </m:e>
                    </m:groupCh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05" y="10091283"/>
                <a:ext cx="9599487" cy="1630831"/>
              </a:xfrm>
              <a:prstGeom prst="rect">
                <a:avLst/>
              </a:prstGeom>
              <a:blipFill rotWithShape="0">
                <a:blip r:embed="rId13"/>
                <a:stretch>
                  <a:fillRect r="-2349" b="-8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7490" y="11621740"/>
                <a:ext cx="14095141" cy="1598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  </m:t>
                        </m:r>
                      </m:e>
                    </m:groupCh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0" y="11621740"/>
                <a:ext cx="14095141" cy="1598386"/>
              </a:xfrm>
              <a:prstGeom prst="rect">
                <a:avLst/>
              </a:prstGeom>
              <a:blipFill rotWithShape="0">
                <a:blip r:embed="rId14"/>
                <a:stretch>
                  <a:fillRect r="-1643" b="-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0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9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05980" y="2840811"/>
            <a:ext cx="23788856" cy="2020248"/>
            <a:chOff x="247181" y="1501343"/>
            <a:chExt cx="11838142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529213" y="349574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07516" y="175701"/>
                <a:ext cx="2011892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Người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gọt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một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gô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̃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lấy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tám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nội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tiếp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nó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tức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là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có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đỉnh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là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).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Biết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bằng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Tính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tám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516" y="175701"/>
                <a:ext cx="20118921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394" t="-5820" r="-136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36957" y="3121558"/>
                <a:ext cx="907749" cy="1417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57" y="3121558"/>
                <a:ext cx="907749" cy="1417311"/>
              </a:xfrm>
              <a:prstGeom prst="rect">
                <a:avLst/>
              </a:prstGeom>
              <a:blipFill rotWithShape="0">
                <a:blip r:embed="rId5"/>
                <a:stretch>
                  <a:fillRect r="-35570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42794" y="3089372"/>
                <a:ext cx="907749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794" y="3089372"/>
                <a:ext cx="907749" cy="1417055"/>
              </a:xfrm>
              <a:prstGeom prst="rect">
                <a:avLst/>
              </a:prstGeom>
              <a:blipFill rotWithShape="0">
                <a:blip r:embed="rId6"/>
                <a:stretch>
                  <a:fillRect r="-36486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71858" y="3093916"/>
                <a:ext cx="907749" cy="1413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858" y="3093916"/>
                <a:ext cx="907749" cy="1413079"/>
              </a:xfrm>
              <a:prstGeom prst="rect">
                <a:avLst/>
              </a:prstGeom>
              <a:blipFill rotWithShape="0">
                <a:blip r:embed="rId7"/>
                <a:stretch>
                  <a:fillRect r="-35570" b="-1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67504" y="3175119"/>
                <a:ext cx="930063" cy="1413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7504" y="3175119"/>
                <a:ext cx="930063" cy="1413079"/>
              </a:xfrm>
              <a:prstGeom prst="rect">
                <a:avLst/>
              </a:prstGeom>
              <a:blipFill rotWithShape="0">
                <a:blip r:embed="rId8"/>
                <a:stretch>
                  <a:fillRect r="-34641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5265" y="5169124"/>
            <a:ext cx="5391172" cy="51245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2267" y="6096000"/>
                <a:ext cx="171839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Thấy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được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khối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cần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bằng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lần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7" y="6096000"/>
                <a:ext cx="17183920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632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7387" y="7696200"/>
                <a:ext cx="16811369" cy="181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là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có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đồng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thời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chính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là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chiếu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mặt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đáy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7696200"/>
                <a:ext cx="16811369" cy="1815433"/>
              </a:xfrm>
              <a:prstGeom prst="rect">
                <a:avLst/>
              </a:prstGeom>
              <a:blipFill rotWithShape="0">
                <a:blip r:embed="rId11"/>
                <a:stretch>
                  <a:fillRect t="-7407" r="-1523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15299" y="10443079"/>
                <a:ext cx="10759099" cy="1398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10443079"/>
                <a:ext cx="10759099" cy="1398588"/>
              </a:xfrm>
              <a:prstGeom prst="rect">
                <a:avLst/>
              </a:prstGeom>
              <a:blipFill rotWithShape="0">
                <a:blip r:embed="rId12"/>
                <a:stretch>
                  <a:fillRect r="-1586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73499" y="11910903"/>
                <a:ext cx="8275727" cy="1244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ô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di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4800" b="1"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n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99" y="11910903"/>
                <a:ext cx="8275727" cy="1244956"/>
              </a:xfrm>
              <a:prstGeom prst="rect">
                <a:avLst/>
              </a:prstGeom>
              <a:blipFill rotWithShape="0">
                <a:blip r:embed="rId13"/>
                <a:stretch>
                  <a:fillRect r="-235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1093" y="9296400"/>
                <a:ext cx="12264961" cy="1269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Suy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93" y="9296400"/>
                <a:ext cx="12264961" cy="1269386"/>
              </a:xfrm>
              <a:prstGeom prst="rect">
                <a:avLst/>
              </a:prstGeom>
              <a:blipFill rotWithShape="0">
                <a:blip r:embed="rId14"/>
                <a:stretch>
                  <a:fillRect l="-2237" r="-1342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5" grpId="0"/>
      <p:bldP spid="17" grpId="0"/>
      <p:bldP spid="19" grpId="0"/>
      <p:bldP spid="20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50121" y="5105400"/>
            <a:ext cx="23423672" cy="8531677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427" y="2961724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81446" y="209121"/>
                <a:ext cx="1736621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Cắt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miếng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giấy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như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xếp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thành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Biết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20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𝑐𝑚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𝑂𝑀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ấy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nhất</a:t>
                </a:r>
                <a:endParaRPr lang="fr-FR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46" y="209121"/>
                <a:ext cx="17366213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615" t="-5805" r="-161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91109" y="3623150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09" y="3623150"/>
                <a:ext cx="2910540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18421" r="-10460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61257" y="3659726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257" y="3659726"/>
                <a:ext cx="2910540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18421" r="-10482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83043" y="3656678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043" y="3656678"/>
                <a:ext cx="2910540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18543" r="-10460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339433" y="3623150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433" y="3623150"/>
                <a:ext cx="2910540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18421" r="-10460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3602" y="-19050"/>
            <a:ext cx="2732252" cy="254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04906" y="6334573"/>
            <a:ext cx="13151357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lvl="0" algn="just" defTabSz="9144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chóp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đều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endParaRPr lang="en-US" sz="4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5938" y="7097452"/>
                <a:ext cx="17013774" cy="126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algn="just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𝑂𝑀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𝑂𝐻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𝐻𝑀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𝑆𝐻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8" y="7097452"/>
                <a:ext cx="17013774" cy="1264833"/>
              </a:xfrm>
              <a:prstGeom prst="rect">
                <a:avLst/>
              </a:prstGeom>
              <a:blipFill rotWithShape="0">
                <a:blip r:embed="rId9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319103" y="8432698"/>
                <a:ext cx="16022090" cy="147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03" y="8432698"/>
                <a:ext cx="16022090" cy="1470146"/>
              </a:xfrm>
              <a:prstGeom prst="rect">
                <a:avLst/>
              </a:prstGeom>
              <a:blipFill rotWithShape="0">
                <a:blip r:embed="rId10"/>
                <a:stretch>
                  <a:fillRect b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2498" y="9870801"/>
                <a:ext cx="8076570" cy="93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algn="just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Suy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98" y="9870801"/>
                <a:ext cx="8076570" cy="934358"/>
              </a:xfrm>
              <a:prstGeom prst="rect">
                <a:avLst/>
              </a:prstGeom>
              <a:blipFill rotWithShape="0">
                <a:blip r:embed="rId11"/>
                <a:stretch>
                  <a:fillRect t="-3268" r="-2719" b="-3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20698" y="10709622"/>
                <a:ext cx="23829964" cy="1447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 algn="just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Thể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𝑀𝑁𝑃𝑄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𝑆𝑂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10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40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,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10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8" y="10709622"/>
                <a:ext cx="23829964" cy="1447640"/>
              </a:xfrm>
              <a:prstGeom prst="rect">
                <a:avLst/>
              </a:prstGeom>
              <a:blipFill rotWithShape="0">
                <a:blip r:embed="rId12"/>
                <a:stretch>
                  <a:fillRect r="-26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2498" y="12335094"/>
                <a:ext cx="11646586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00" lvl="0" algn="just" defTabSz="914400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Tìm GTLN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>
                        <a:latin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98" y="12335094"/>
                <a:ext cx="11646586" cy="873701"/>
              </a:xfrm>
              <a:prstGeom prst="rect">
                <a:avLst/>
              </a:prstGeom>
              <a:blipFill rotWithShape="0">
                <a:blip r:embed="rId13"/>
                <a:stretch>
                  <a:fillRect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2571" y="5602763"/>
            <a:ext cx="5187067" cy="5003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31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44713" y="5054011"/>
            <a:ext cx="23423672" cy="8531677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53090" y="146706"/>
            <a:ext cx="23815893" cy="2653387"/>
            <a:chOff x="534987" y="1647866"/>
            <a:chExt cx="23340848" cy="222510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3"/>
              <a:ext cx="23120186" cy="21520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427" y="2961724"/>
            <a:ext cx="23679365" cy="2233012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71078" y="3512691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97" name="Action Button: Forward or Next 96">
            <a:hlinkClick r:id="rId2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8787" y="157877"/>
                <a:ext cx="19157988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Cắt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miếng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giấy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như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xếp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thành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một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Biết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vuông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20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𝑐𝑚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𝑂𝑀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ấy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nhất</a:t>
                </a:r>
                <a:endParaRPr lang="fr-FR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57877"/>
                <a:ext cx="19157988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686" t="-6604" r="-1718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91109" y="3623150"/>
                <a:ext cx="2921762" cy="904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44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09" y="3623150"/>
                <a:ext cx="2921762" cy="904222"/>
              </a:xfrm>
              <a:prstGeom prst="rect">
                <a:avLst/>
              </a:prstGeom>
              <a:blipFill rotWithShape="0">
                <a:blip r:embed="rId4"/>
                <a:stretch>
                  <a:fillRect r="-7500" b="-30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61257" y="3659726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257" y="3659726"/>
                <a:ext cx="2910540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18421" r="-10482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83043" y="3656678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043" y="3656678"/>
                <a:ext cx="2910540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18543" r="-10460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339433" y="3623150"/>
                <a:ext cx="29105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fr-FR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433" y="3623150"/>
                <a:ext cx="2910540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18421" r="-10460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46228" y="6380895"/>
            <a:ext cx="2215087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0" algn="just" defTabSz="9144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1 –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GTLN: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Áp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BĐT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Cauchuy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4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âm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76781" y="7373403"/>
                <a:ext cx="13760370" cy="1496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40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81" y="7373403"/>
                <a:ext cx="13760370" cy="14966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54361" y="9017248"/>
                <a:ext cx="18009597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40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61" y="9017248"/>
                <a:ext cx="18009597" cy="1418209"/>
              </a:xfrm>
              <a:prstGeom prst="rect">
                <a:avLst/>
              </a:prstGeom>
              <a:blipFill rotWithShape="0">
                <a:blip r:embed="rId9"/>
                <a:stretch>
                  <a:fillRect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63715" y="10397463"/>
                <a:ext cx="1300426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Dấu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xảy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40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15" y="10397463"/>
                <a:ext cx="13004266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2484" t="-18543" r="-1500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3589" y="11517238"/>
            <a:ext cx="1430439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0" algn="just" defTabSz="9144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2 –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GTLN: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cs typeface="Times New Roman" pitchFamily="18" charset="0"/>
              </a:rPr>
              <a:t> (mode 7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lang="en-US" sz="5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4978113" y="11122684"/>
            <a:ext cx="8935764" cy="1699576"/>
            <a:chOff x="567221" y="5074102"/>
            <a:chExt cx="8935764" cy="1699576"/>
          </a:xfrm>
        </p:grpSpPr>
        <p:pic>
          <p:nvPicPr>
            <p:cNvPr id="62" name="Picture 61"/>
            <p:cNvPicPr/>
            <p:nvPr/>
          </p:nvPicPr>
          <p:blipFill>
            <a:blip r:embed="rId11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221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/>
            <p:cNvPicPr/>
            <p:nvPr/>
          </p:nvPicPr>
          <p:blipFill>
            <a:blip r:embed="rId12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221" y="5089642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/>
            <p:cNvPicPr/>
            <p:nvPr/>
          </p:nvPicPr>
          <p:blipFill>
            <a:blip r:embed="rId13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769" y="5083900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/>
            <p:cNvPicPr/>
            <p:nvPr/>
          </p:nvPicPr>
          <p:blipFill>
            <a:blip r:embed="rId1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2317" y="5074102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/>
            <p:nvPr/>
          </p:nvPicPr>
          <p:blipFill>
            <a:blip r:embed="rId1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9865" y="5083900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/>
            <p:cNvPicPr/>
            <p:nvPr/>
          </p:nvPicPr>
          <p:blipFill>
            <a:blip r:embed="rId16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769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67"/>
            <p:cNvPicPr/>
            <p:nvPr/>
          </p:nvPicPr>
          <p:blipFill>
            <a:blip r:embed="rId17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2317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68"/>
            <p:cNvPicPr/>
            <p:nvPr/>
          </p:nvPicPr>
          <p:blipFill>
            <a:blip r:embed="rId18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9865" y="5950718"/>
              <a:ext cx="2103120" cy="8229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24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7" grpId="0" animBg="1"/>
      <p:bldP spid="15" grpId="0"/>
      <p:bldP spid="17" grpId="0"/>
      <p:bldP spid="18" grpId="0"/>
      <p:bldP spid="19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6987" y="8534400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C.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478590" y="61722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0555290" y="61722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4441488" y="61722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8629316" y="61722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478590" y="4192727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0555286" y="419272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14441488" y="42556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8495966" y="425565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41487" y="2259455"/>
            <a:ext cx="7359652" cy="1077218"/>
            <a:chOff x="7219950" y="1129727"/>
            <a:chExt cx="3679826" cy="538609"/>
          </a:xfrm>
        </p:grpSpPr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9232901" y="1129727"/>
              <a:ext cx="1666875" cy="5386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640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9950" y="1129727"/>
              <a:ext cx="1666875" cy="5386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6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64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21438" y="2198255"/>
            <a:ext cx="7467602" cy="1138418"/>
            <a:chOff x="3209925" y="1099127"/>
            <a:chExt cx="3733801" cy="569209"/>
          </a:xfrm>
        </p:grpSpPr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>
              <a:off x="5276851" y="1129727"/>
              <a:ext cx="1666875" cy="5386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640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hlinkClick r:id="rId8" action="ppaction://hlinksldjump"/>
            </p:cNvPr>
            <p:cNvSpPr txBox="1"/>
            <p:nvPr/>
          </p:nvSpPr>
          <p:spPr>
            <a:xfrm>
              <a:off x="3209925" y="1099127"/>
              <a:ext cx="1666875" cy="5386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640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2363790" y="621030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2363790" y="4230827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2306638" y="223635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5" name="Action Button: Back or Previous 34">
            <a:hlinkClick r:id="rId5" action="ppaction://hlinksldjump" highlightClick="1"/>
          </p:cNvPr>
          <p:cNvSpPr/>
          <p:nvPr/>
        </p:nvSpPr>
        <p:spPr>
          <a:xfrm>
            <a:off x="18647300" y="11292113"/>
            <a:ext cx="1648890" cy="1551822"/>
          </a:xfrm>
          <a:prstGeom prst="actionButtonBackPreviou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1963066" y="11292112"/>
            <a:ext cx="1568506" cy="1499812"/>
          </a:xfrm>
          <a:prstGeom prst="actionButtonForwardNex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20487842" y="11292112"/>
            <a:ext cx="1313298" cy="1499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5" name="Rectangl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86971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1241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7441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832387" y="1126814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6387" y="503137"/>
                <a:ext cx="1931925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503137"/>
                <a:ext cx="19319255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72" t="-9756" r="-1704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95794" y="3442127"/>
                <a:ext cx="1542730" cy="14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94" y="3442127"/>
                <a:ext cx="1542730" cy="1429174"/>
              </a:xfrm>
              <a:prstGeom prst="rect">
                <a:avLst/>
              </a:prstGeom>
              <a:blipFill rotWithShape="0">
                <a:blip r:embed="rId4"/>
                <a:stretch>
                  <a:fillRect r="-2094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89531" y="3331279"/>
                <a:ext cx="1492845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31" y="3331279"/>
                <a:ext cx="1492845" cy="1417055"/>
              </a:xfrm>
              <a:prstGeom prst="rect">
                <a:avLst/>
              </a:prstGeom>
              <a:blipFill rotWithShape="0">
                <a:blip r:embed="rId5"/>
                <a:stretch>
                  <a:fillRect l="-16327" r="-21633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560073" y="3252172"/>
                <a:ext cx="154273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0073" y="3252172"/>
                <a:ext cx="1542730" cy="1425198"/>
              </a:xfrm>
              <a:prstGeom prst="rect">
                <a:avLst/>
              </a:prstGeom>
              <a:blipFill rotWithShape="0">
                <a:blip r:embed="rId6"/>
                <a:stretch>
                  <a:fillRect r="-2094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18773" y="3436031"/>
                <a:ext cx="154273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773" y="3436031"/>
                <a:ext cx="1542730" cy="1425198"/>
              </a:xfrm>
              <a:prstGeom prst="rect">
                <a:avLst/>
              </a:prstGeom>
              <a:blipFill rotWithShape="0">
                <a:blip r:embed="rId7"/>
                <a:stretch>
                  <a:fillRect r="-20949" b="-1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90652" y="7518140"/>
                <a:ext cx="14075135" cy="1004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Thể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hình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có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là: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52" y="7518140"/>
                <a:ext cx="14075135" cy="1004186"/>
              </a:xfrm>
              <a:prstGeom prst="rect">
                <a:avLst/>
              </a:prstGeom>
              <a:blipFill rotWithShape="0">
                <a:blip r:embed="rId8"/>
                <a:stretch>
                  <a:fillRect l="-2339" t="-9091" r="-1386" b="-3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40666" y="10913013"/>
                <a:ext cx="1542730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66" y="10913013"/>
                <a:ext cx="1542730" cy="1431161"/>
              </a:xfrm>
              <a:prstGeom prst="rect">
                <a:avLst/>
              </a:prstGeom>
              <a:blipFill rotWithShape="0">
                <a:blip r:embed="rId9"/>
                <a:stretch>
                  <a:fillRect r="-20949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63560" y="11010756"/>
                <a:ext cx="1542730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560" y="11010756"/>
                <a:ext cx="1542730" cy="1427186"/>
              </a:xfrm>
              <a:prstGeom prst="rect">
                <a:avLst/>
              </a:prstGeom>
              <a:blipFill rotWithShape="0">
                <a:blip r:embed="rId10"/>
                <a:stretch>
                  <a:fillRect r="-20553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189276" y="11081473"/>
                <a:ext cx="1542730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9276" y="11081473"/>
                <a:ext cx="1542730" cy="1431161"/>
              </a:xfrm>
              <a:prstGeom prst="rect">
                <a:avLst/>
              </a:prstGeom>
              <a:blipFill rotWithShape="0">
                <a:blip r:embed="rId11"/>
                <a:stretch>
                  <a:fillRect r="-20553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84600" y="10958939"/>
                <a:ext cx="907749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600" y="10958939"/>
                <a:ext cx="907749" cy="1417055"/>
              </a:xfrm>
              <a:prstGeom prst="rect">
                <a:avLst/>
              </a:prstGeom>
              <a:blipFill rotWithShape="0">
                <a:blip r:embed="rId12"/>
                <a:stretch>
                  <a:fillRect r="-35570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0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9" grpId="0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479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6679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2" name="Oval 61"/>
          <p:cNvSpPr/>
          <p:nvPr/>
        </p:nvSpPr>
        <p:spPr>
          <a:xfrm>
            <a:off x="12193587" y="3571944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313566" y="111919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0187" y="531674"/>
                <a:ext cx="1915307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gấp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lần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531674"/>
                <a:ext cx="19153076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719" t="-9722" r="-1687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01366" y="3304615"/>
                <a:ext cx="1824859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66" y="3304615"/>
                <a:ext cx="1824859" cy="1427186"/>
              </a:xfrm>
              <a:prstGeom prst="rect">
                <a:avLst/>
              </a:prstGeom>
              <a:blipFill rotWithShape="0">
                <a:blip r:embed="rId4"/>
                <a:stretch>
                  <a:fillRect l="-13378" r="-17726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84069" y="3325509"/>
                <a:ext cx="1542730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69" y="3325509"/>
                <a:ext cx="1542730" cy="1431161"/>
              </a:xfrm>
              <a:prstGeom prst="rect">
                <a:avLst/>
              </a:prstGeom>
              <a:blipFill rotWithShape="0">
                <a:blip r:embed="rId5"/>
                <a:stretch>
                  <a:fillRect r="-20553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04309" y="3440525"/>
                <a:ext cx="1845698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309" y="3440525"/>
                <a:ext cx="1845698" cy="1431161"/>
              </a:xfrm>
              <a:prstGeom prst="rect">
                <a:avLst/>
              </a:prstGeom>
              <a:blipFill rotWithShape="0">
                <a:blip r:embed="rId6"/>
                <a:stretch>
                  <a:fillRect r="-16832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20295" y="3406038"/>
                <a:ext cx="1845698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295" y="3406038"/>
                <a:ext cx="1845698" cy="1427186"/>
              </a:xfrm>
              <a:prstGeom prst="rect">
                <a:avLst/>
              </a:prstGeom>
              <a:blipFill rotWithShape="0">
                <a:blip r:embed="rId7"/>
                <a:stretch>
                  <a:fillRect r="-17162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11191" y="6982603"/>
                <a:ext cx="18983258" cy="1835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am</a:t>
                </a:r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giác đều có cạnh đáy bằng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và cạnh bên bằng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của khối chóp đó theo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91" y="6982603"/>
                <a:ext cx="18983258" cy="1835182"/>
              </a:xfrm>
              <a:prstGeom prst="rect">
                <a:avLst/>
              </a:prstGeom>
              <a:blipFill rotWithShape="0">
                <a:blip r:embed="rId8"/>
                <a:stretch>
                  <a:fillRect l="-1702" t="-9302" r="-1734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65036" y="10901119"/>
                <a:ext cx="2905283" cy="143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36" y="10901119"/>
                <a:ext cx="2905283" cy="1431417"/>
              </a:xfrm>
              <a:prstGeom prst="rect">
                <a:avLst/>
              </a:prstGeom>
              <a:blipFill rotWithShape="0">
                <a:blip r:embed="rId9"/>
                <a:stretch>
                  <a:fillRect r="-7773" b="-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09082" y="10969689"/>
                <a:ext cx="2259080" cy="1413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082" y="10969689"/>
                <a:ext cx="2259080" cy="1413079"/>
              </a:xfrm>
              <a:prstGeom prst="rect">
                <a:avLst/>
              </a:prstGeom>
              <a:blipFill rotWithShape="0">
                <a:blip r:embed="rId10"/>
                <a:stretch>
                  <a:fillRect r="-1378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22856" y="10987578"/>
                <a:ext cx="2894062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856" y="10987578"/>
                <a:ext cx="2894062" cy="1431161"/>
              </a:xfrm>
              <a:prstGeom prst="rect">
                <a:avLst/>
              </a:prstGeom>
              <a:blipFill rotWithShape="0">
                <a:blip r:embed="rId11"/>
                <a:stretch>
                  <a:fillRect r="-10759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05668" y="11067644"/>
                <a:ext cx="3197029" cy="14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668" y="11067644"/>
                <a:ext cx="3197029" cy="1429174"/>
              </a:xfrm>
              <a:prstGeom prst="rect">
                <a:avLst/>
              </a:prstGeom>
              <a:blipFill rotWithShape="0">
                <a:blip r:embed="rId12"/>
                <a:stretch>
                  <a:fillRect r="-9524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64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7441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8029178" y="3547412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62" name="Oval 61"/>
          <p:cNvSpPr/>
          <p:nvPr/>
        </p:nvSpPr>
        <p:spPr>
          <a:xfrm>
            <a:off x="6097587" y="112776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92572" y="568226"/>
                <a:ext cx="19429235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hình chóp tứ giác đều có tất cả các cạnh bằng nhau, đường cao của một mặt bên là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vi-VN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vi-VN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của khối chóp đó là: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72" y="568226"/>
                <a:ext cx="19429235" cy="1832489"/>
              </a:xfrm>
              <a:prstGeom prst="rect">
                <a:avLst/>
              </a:prstGeom>
              <a:blipFill rotWithShape="0">
                <a:blip r:embed="rId3"/>
                <a:stretch>
                  <a:fillRect l="-1662" t="-9302" r="-1662" b="-1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58870" y="3280368"/>
                <a:ext cx="318715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70" y="3280368"/>
                <a:ext cx="3187155" cy="1431161"/>
              </a:xfrm>
              <a:prstGeom prst="rect">
                <a:avLst/>
              </a:prstGeom>
              <a:blipFill rotWithShape="0">
                <a:blip r:embed="rId4"/>
                <a:stretch>
                  <a:fillRect r="-9560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84579" y="3325509"/>
                <a:ext cx="3336234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579" y="3325509"/>
                <a:ext cx="3336234" cy="1431161"/>
              </a:xfrm>
              <a:prstGeom prst="rect">
                <a:avLst/>
              </a:prstGeom>
              <a:blipFill rotWithShape="0">
                <a:blip r:embed="rId5"/>
                <a:stretch>
                  <a:fillRect r="-4753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37913" y="3440525"/>
                <a:ext cx="3490123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913" y="3440525"/>
                <a:ext cx="3490123" cy="1431161"/>
              </a:xfrm>
              <a:prstGeom prst="rect">
                <a:avLst/>
              </a:prstGeom>
              <a:blipFill rotWithShape="0">
                <a:blip r:embed="rId6"/>
                <a:stretch>
                  <a:fillRect r="-8377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44041" y="3352932"/>
                <a:ext cx="3490123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vi-VN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041" y="3352932"/>
                <a:ext cx="3490123" cy="1431161"/>
              </a:xfrm>
              <a:prstGeom prst="rect">
                <a:avLst/>
              </a:prstGeom>
              <a:blipFill rotWithShape="0">
                <a:blip r:embed="rId7"/>
                <a:stretch>
                  <a:fillRect r="-8566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10005" y="7075769"/>
                <a:ext cx="19088901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05" y="7075769"/>
                <a:ext cx="19088901" cy="1832489"/>
              </a:xfrm>
              <a:prstGeom prst="rect">
                <a:avLst/>
              </a:prstGeom>
              <a:blipFill rotWithShape="0">
                <a:blip r:embed="rId8"/>
                <a:stretch>
                  <a:fillRect l="-1725" t="-5000" r="-1693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86527" y="10666597"/>
                <a:ext cx="3314754" cy="1837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27" y="10666597"/>
                <a:ext cx="3314754" cy="18377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98640" y="10967102"/>
                <a:ext cx="290368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640" y="10967102"/>
                <a:ext cx="2903680" cy="14251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55730" y="10833855"/>
                <a:ext cx="4582024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730" y="10833855"/>
                <a:ext cx="4582024" cy="14271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51573" y="10764247"/>
                <a:ext cx="3314754" cy="18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5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573" y="10764247"/>
                <a:ext cx="3314754" cy="1843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2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9" grpId="0" animBg="1"/>
      <p:bldP spid="6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02867" y="2011270"/>
            <a:ext cx="21727140" cy="10220849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307839" cy="956588"/>
              <a:chOff x="1120323" y="10988402"/>
              <a:chExt cx="3307839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3113713" cy="381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chất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49387" y="3429000"/>
                <a:ext cx="14173200" cy="3831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tam giác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các cạnh đáy bằng 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bên tạo với mặt phẳng đáy góc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func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3429000"/>
                <a:ext cx="14173200" cy="3831946"/>
              </a:xfrm>
              <a:prstGeom prst="rect">
                <a:avLst/>
              </a:prstGeom>
              <a:blipFill rotWithShape="0">
                <a:blip r:embed="rId2"/>
                <a:stretch>
                  <a:fillRect l="-1978" t="-2389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81454" y="7709121"/>
                <a:ext cx="14522133" cy="394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 tứ giác 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đáy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vuông cạnh bằng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54" y="7709121"/>
                <a:ext cx="14522133" cy="3949479"/>
              </a:xfrm>
              <a:prstGeom prst="rect">
                <a:avLst/>
              </a:prstGeom>
              <a:blipFill rotWithShape="0">
                <a:blip r:embed="rId3"/>
                <a:stretch>
                  <a:fillRect l="-1889" t="-2315" r="-1931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3294" y="2610886"/>
            <a:ext cx="5410200" cy="4889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3931" y="7460594"/>
            <a:ext cx="5435517" cy="46448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5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2" y="238104"/>
            <a:ext cx="2381589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4"/>
                <a:ext cx="2097638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888845" y="3255768"/>
            <a:ext cx="9580689" cy="1999949"/>
            <a:chOff x="1458731" y="6301627"/>
            <a:chExt cx="13797182" cy="123453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54710" y="6301627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2" y="3255768"/>
            <a:ext cx="9564766" cy="1996818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	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28663" y="5255717"/>
            <a:ext cx="9617277" cy="1902807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vi-VN" sz="6000" dirty="0">
                  <a:latin typeface="+mj-lt"/>
                </a:rPr>
                <a:t>	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2" y="5259636"/>
            <a:ext cx="9589726" cy="1891448"/>
            <a:chOff x="1458731" y="6294885"/>
            <a:chExt cx="13743371" cy="1234536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00899" y="6294885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6000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2074359" y="5769677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35855" y="7926250"/>
            <a:ext cx="23815891" cy="2688296"/>
            <a:chOff x="534987" y="1647866"/>
            <a:chExt cx="23340848" cy="2254377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5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Pentagon 54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0" name="Freeform 5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57" name="Chevron 5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13"/>
              <p:cNvSpPr txBox="1">
                <a:spLocks noChangeArrowheads="1"/>
              </p:cNvSpPr>
              <p:nvPr/>
            </p:nvSpPr>
            <p:spPr bwMode="auto">
              <a:xfrm>
                <a:off x="1624599" y="1653394"/>
                <a:ext cx="2097638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82587" y="11353790"/>
            <a:ext cx="23679365" cy="1828810"/>
            <a:chOff x="247181" y="1501340"/>
            <a:chExt cx="11838141" cy="914405"/>
          </a:xfrm>
        </p:grpSpPr>
        <p:grpSp>
          <p:nvGrpSpPr>
            <p:cNvPr id="73" name="Group 72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847276" y="11878882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1409" y="705757"/>
                <a:ext cx="1908279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Một hình chóp tam giác đều có cạnh bên bằng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và cạnh bên tạo với mặt phẳng đáy một góc </a:t>
                </a:r>
                <a14:m>
                  <m:oMath xmlns:m="http://schemas.openxmlformats.org/officeDocument/2006/math">
                    <m:r>
                      <a:rPr lang="nl-NL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nl-NL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Thể tích của hình chóp đó là</a:t>
                </a:r>
                <a:endParaRPr lang="en-US" sz="5400" b="1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409" y="705757"/>
                <a:ext cx="1908279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93" t="-9722" r="-2620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4289" y="3320374"/>
                <a:ext cx="5309017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89" y="3320374"/>
                <a:ext cx="5309017" cy="1835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89399" y="3569991"/>
                <a:ext cx="5747343" cy="139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sz="6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60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60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399" y="3569991"/>
                <a:ext cx="5747343" cy="1398011"/>
              </a:xfrm>
              <a:prstGeom prst="rect">
                <a:avLst/>
              </a:prstGeom>
              <a:blipFill rotWithShape="0">
                <a:blip r:embed="rId5"/>
                <a:stretch>
                  <a:fillRect l="-4242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9880" y="5395023"/>
                <a:ext cx="5193281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80" y="5395023"/>
                <a:ext cx="5193281" cy="164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88954" y="5195651"/>
                <a:ext cx="5648085" cy="183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nl-NL" sz="5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nl-NL" sz="5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8954" y="5195651"/>
                <a:ext cx="5648085" cy="18350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85731" y="7643711"/>
                <a:ext cx="19750663" cy="3083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giác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có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Gọi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là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điểm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Nếu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𝑆𝐵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̀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khoảng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tư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đến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phẳng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𝑀𝐴𝐶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bằng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31" y="7643711"/>
                <a:ext cx="19750663" cy="3083729"/>
              </a:xfrm>
              <a:prstGeom prst="rect">
                <a:avLst/>
              </a:prstGeom>
              <a:blipFill rotWithShape="0">
                <a:blip r:embed="rId8"/>
                <a:stretch>
                  <a:fillRect l="-1667" r="-1636" b="-1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52395" y="11772668"/>
                <a:ext cx="627095" cy="1288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95" y="11772668"/>
                <a:ext cx="627095" cy="1288686"/>
              </a:xfrm>
              <a:prstGeom prst="rect">
                <a:avLst/>
              </a:prstGeom>
              <a:blipFill rotWithShape="0">
                <a:blip r:embed="rId9"/>
                <a:stretch>
                  <a:fillRect l="-3883" r="-5242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00924" y="11739582"/>
                <a:ext cx="959109" cy="1329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24" y="11739582"/>
                <a:ext cx="959109" cy="1329403"/>
              </a:xfrm>
              <a:prstGeom prst="rect">
                <a:avLst/>
              </a:prstGeom>
              <a:blipFill rotWithShape="0">
                <a:blip r:embed="rId10"/>
                <a:stretch>
                  <a:fillRect r="-33544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226863" y="11738493"/>
                <a:ext cx="959109" cy="1330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863" y="11738493"/>
                <a:ext cx="959109" cy="1330685"/>
              </a:xfrm>
              <a:prstGeom prst="rect">
                <a:avLst/>
              </a:prstGeom>
              <a:blipFill rotWithShape="0">
                <a:blip r:embed="rId11"/>
                <a:stretch>
                  <a:fillRect r="-33758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11887" y="11677692"/>
                <a:ext cx="718466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887" y="11677692"/>
                <a:ext cx="718466" cy="1155766"/>
              </a:xfrm>
              <a:prstGeom prst="rect">
                <a:avLst/>
              </a:prstGeom>
              <a:blipFill rotWithShape="0">
                <a:blip r:embed="rId12"/>
                <a:stretch>
                  <a:fillRect r="-38983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8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85" grpId="0" animBg="1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2" y="238104"/>
            <a:ext cx="23815894" cy="2809896"/>
            <a:chOff x="534987" y="1647866"/>
            <a:chExt cx="23340848" cy="235635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4"/>
                <a:ext cx="2097638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126" y="3508781"/>
            <a:ext cx="9580689" cy="1234536"/>
            <a:chOff x="1458731" y="6301627"/>
            <a:chExt cx="13797182" cy="123453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54710" y="6301627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2" y="3597743"/>
            <a:ext cx="9564766" cy="1234536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	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7" y="4935146"/>
            <a:ext cx="9617277" cy="1234536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vi-VN" sz="6000" dirty="0">
                  <a:latin typeface="+mj-lt"/>
                </a:rPr>
                <a:t>	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3"/>
            <a:ext cx="9589726" cy="1234536"/>
            <a:chOff x="1458731" y="6294885"/>
            <a:chExt cx="13743371" cy="1234536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2100899" y="6294885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6000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2167430" y="521880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35855" y="7926250"/>
            <a:ext cx="23815891" cy="2688296"/>
            <a:chOff x="534987" y="1647866"/>
            <a:chExt cx="23340848" cy="2254377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5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Pentagon 54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0" name="Freeform 5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57" name="Chevron 5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98787" y="11353790"/>
            <a:ext cx="23679365" cy="1828810"/>
            <a:chOff x="247181" y="1501340"/>
            <a:chExt cx="11838141" cy="914405"/>
          </a:xfrm>
        </p:grpSpPr>
        <p:grpSp>
          <p:nvGrpSpPr>
            <p:cNvPr id="73" name="Group 72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761014" y="1180509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57516" y="770139"/>
                <a:ext cx="190675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Khi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một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hình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chóp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đều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tăng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lần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nhưng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mỗi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cạnh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đáy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giảm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lần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̀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thê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̉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tích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của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nó.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16" y="770139"/>
                <a:ext cx="19067572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726" t="-9722" r="-1694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71817" y="3693953"/>
            <a:ext cx="4693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chemeClr val="bg2"/>
                </a:solidFill>
                <a:latin typeface="Cambria Math" panose="02040503050406030204" pitchFamily="18" charset="0"/>
              </a:rPr>
              <a:t>Không</a:t>
            </a:r>
            <a:r>
              <a:rPr lang="en-US" sz="5400" b="1" i="1" dirty="0">
                <a:solidFill>
                  <a:schemeClr val="bg2"/>
                </a:solidFill>
                <a:latin typeface="Cambria Math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bg2"/>
                </a:solidFill>
                <a:latin typeface="Cambria Math" panose="02040503050406030204" pitchFamily="18" charset="0"/>
              </a:rPr>
              <a:t>thay</a:t>
            </a:r>
            <a:r>
              <a:rPr lang="en-US" sz="5400" b="1" i="1" dirty="0">
                <a:solidFill>
                  <a:schemeClr val="bg2"/>
                </a:solidFill>
                <a:latin typeface="Cambria Math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bg2"/>
                </a:solidFill>
                <a:latin typeface="Cambria Math" panose="02040503050406030204" pitchFamily="18" charset="0"/>
              </a:rPr>
              <a:t>đổi</a:t>
            </a:r>
            <a:r>
              <a:rPr lang="en-US" sz="5400" b="1" i="1" dirty="0">
                <a:solidFill>
                  <a:schemeClr val="bg2"/>
                </a:solidFill>
                <a:latin typeface="Cambria Math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140454" y="3906028"/>
                <a:ext cx="43915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Tăng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lên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lần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454" y="3906028"/>
                <a:ext cx="4391587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7500" t="-18543" r="-6944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85054" y="5152074"/>
                <a:ext cx="560025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Tăng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lên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lần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54" y="5152074"/>
                <a:ext cx="560025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767" t="-18421" r="-5223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59805" y="5249180"/>
                <a:ext cx="414472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Giảm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đi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lần</a:t>
                </a:r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805" y="5249180"/>
                <a:ext cx="4144724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7953" t="-18421" r="-751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30815" y="8406873"/>
                <a:ext cx="18735572" cy="1832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Khối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tất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815" y="8406873"/>
                <a:ext cx="18735572" cy="1832489"/>
              </a:xfrm>
              <a:prstGeom prst="rect">
                <a:avLst/>
              </a:prstGeom>
              <a:blipFill rotWithShape="0">
                <a:blip r:embed="rId7"/>
                <a:stretch>
                  <a:fillRect l="-1757" t="-4983" r="-1725" b="-18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25538" y="11690948"/>
                <a:ext cx="154273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538" y="11690948"/>
                <a:ext cx="1542730" cy="1425198"/>
              </a:xfrm>
              <a:prstGeom prst="rect">
                <a:avLst/>
              </a:prstGeom>
              <a:blipFill rotWithShape="0">
                <a:blip r:embed="rId8"/>
                <a:stretch>
                  <a:fillRect r="-2094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2364" y="11622100"/>
                <a:ext cx="154273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64" y="11622100"/>
                <a:ext cx="1542730" cy="1425198"/>
              </a:xfrm>
              <a:prstGeom prst="rect">
                <a:avLst/>
              </a:prstGeom>
              <a:blipFill rotWithShape="0">
                <a:blip r:embed="rId9"/>
                <a:stretch>
                  <a:fillRect r="-20553" b="-1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119937" y="11656676"/>
                <a:ext cx="1542730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937" y="11656676"/>
                <a:ext cx="1542730" cy="1431161"/>
              </a:xfrm>
              <a:prstGeom prst="rect">
                <a:avLst/>
              </a:prstGeom>
              <a:blipFill rotWithShape="0">
                <a:blip r:embed="rId10"/>
                <a:stretch>
                  <a:fillRect r="-20949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005530" y="11622100"/>
                <a:ext cx="907749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530" y="11622100"/>
                <a:ext cx="907749" cy="1417055"/>
              </a:xfrm>
              <a:prstGeom prst="rect">
                <a:avLst/>
              </a:prstGeom>
              <a:blipFill rotWithShape="0">
                <a:blip r:embed="rId11"/>
                <a:stretch>
                  <a:fillRect r="-35570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8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85" grpId="0" animBg="1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6679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2" name="Oval 61"/>
          <p:cNvSpPr/>
          <p:nvPr/>
        </p:nvSpPr>
        <p:spPr>
          <a:xfrm>
            <a:off x="6163706" y="11206868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494427" y="356749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32906" y="850504"/>
                <a:ext cx="19041728" cy="100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Tính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tất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cả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06" y="850504"/>
                <a:ext cx="19041728" cy="1004186"/>
              </a:xfrm>
              <a:prstGeom prst="rect">
                <a:avLst/>
              </a:prstGeom>
              <a:blipFill rotWithShape="0">
                <a:blip r:embed="rId3"/>
                <a:stretch>
                  <a:fillRect l="-1697" t="-9146" r="-1024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0975" y="3364473"/>
                <a:ext cx="1210716" cy="1417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75" y="3364473"/>
                <a:ext cx="1210716" cy="1417055"/>
              </a:xfrm>
              <a:prstGeom prst="rect">
                <a:avLst/>
              </a:prstGeom>
              <a:blipFill rotWithShape="0">
                <a:blip r:embed="rId4"/>
                <a:stretch>
                  <a:fillRect r="-2676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56950" y="3346836"/>
                <a:ext cx="1542730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50" y="3346836"/>
                <a:ext cx="1542730" cy="1431161"/>
              </a:xfrm>
              <a:prstGeom prst="rect">
                <a:avLst/>
              </a:prstGeom>
              <a:blipFill rotWithShape="0">
                <a:blip r:embed="rId5"/>
                <a:stretch>
                  <a:fillRect r="-20553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86174" y="3407640"/>
                <a:ext cx="2383345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6174" y="3407640"/>
                <a:ext cx="2383345" cy="1425198"/>
              </a:xfrm>
              <a:prstGeom prst="rect">
                <a:avLst/>
              </a:prstGeom>
              <a:blipFill rotWithShape="0">
                <a:blip r:embed="rId6"/>
                <a:stretch>
                  <a:fillRect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69749" y="3420949"/>
                <a:ext cx="1542730" cy="1425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749" y="3420949"/>
                <a:ext cx="1542730" cy="1425198"/>
              </a:xfrm>
              <a:prstGeom prst="rect">
                <a:avLst/>
              </a:prstGeom>
              <a:blipFill rotWithShape="0">
                <a:blip r:embed="rId7"/>
                <a:stretch>
                  <a:fillRect r="-2094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64933" y="7205730"/>
                <a:ext cx="189273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biết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33" y="7205730"/>
                <a:ext cx="18927300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1707" t="-9722" r="-1739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34211" y="10851423"/>
                <a:ext cx="3571812" cy="1384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1" y="10851423"/>
                <a:ext cx="3571812" cy="1384033"/>
              </a:xfrm>
              <a:prstGeom prst="rect">
                <a:avLst/>
              </a:prstGeom>
              <a:blipFill rotWithShape="0">
                <a:blip r:embed="rId9"/>
                <a:stretch>
                  <a:fillRect r="-8532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71931" y="10973405"/>
                <a:ext cx="4344651" cy="1416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931" y="10973405"/>
                <a:ext cx="4344651" cy="1416542"/>
              </a:xfrm>
              <a:prstGeom prst="rect">
                <a:avLst/>
              </a:prstGeom>
              <a:blipFill rotWithShape="0">
                <a:blip r:embed="rId10"/>
                <a:stretch>
                  <a:fillRect r="-659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209156" y="10836931"/>
                <a:ext cx="4195572" cy="141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156" y="10836931"/>
                <a:ext cx="4195572" cy="1419619"/>
              </a:xfrm>
              <a:prstGeom prst="rect">
                <a:avLst/>
              </a:prstGeom>
              <a:blipFill rotWithShape="0">
                <a:blip r:embed="rId11"/>
                <a:stretch>
                  <a:fillRect r="-6977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59210" y="10973405"/>
                <a:ext cx="3571812" cy="1384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9210" y="10973405"/>
                <a:ext cx="3571812" cy="1384033"/>
              </a:xfrm>
              <a:prstGeom prst="rect">
                <a:avLst/>
              </a:prstGeom>
              <a:blipFill rotWithShape="0">
                <a:blip r:embed="rId12"/>
                <a:stretch>
                  <a:fillRect r="-8362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64" grpId="0" animBg="1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153" y="6636063"/>
            <a:ext cx="23815891" cy="2688296"/>
            <a:chOff x="534987" y="1647866"/>
            <a:chExt cx="23340848" cy="2254377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70" name="Chevron 6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94153" y="10667990"/>
            <a:ext cx="23679365" cy="1828810"/>
            <a:chOff x="247181" y="1501340"/>
            <a:chExt cx="11838141" cy="91440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313566" y="111919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992225" y="3532377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30899" y="570788"/>
                <a:ext cx="195406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Một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chiều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cao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99" y="570788"/>
                <a:ext cx="19540612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53" t="-9756" r="-1653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20119" y="3600783"/>
                <a:ext cx="1545167" cy="1001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19" y="3600783"/>
                <a:ext cx="1545167" cy="1001493"/>
              </a:xfrm>
              <a:prstGeom prst="rect">
                <a:avLst/>
              </a:prstGeom>
              <a:blipFill rotWithShape="0">
                <a:blip r:embed="rId4"/>
                <a:stretch>
                  <a:fillRect t="-9146" r="-20472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53574" y="3659458"/>
                <a:ext cx="238334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574" y="3659458"/>
                <a:ext cx="2383345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74737" y="3700820"/>
                <a:ext cx="70724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737" y="3700820"/>
                <a:ext cx="707245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18421" r="-46552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47570" y="3217153"/>
                <a:ext cx="1239635" cy="14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570" y="3217153"/>
                <a:ext cx="1239635" cy="1418658"/>
              </a:xfrm>
              <a:prstGeom prst="rect">
                <a:avLst/>
              </a:prstGeom>
              <a:blipFill rotWithShape="0">
                <a:blip r:embed="rId7"/>
                <a:stretch>
                  <a:fillRect r="-25980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46877" y="6708099"/>
                <a:ext cx="1870965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tứ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dài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cùng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giữa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thẳng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phẳng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77" y="6708099"/>
                <a:ext cx="18709655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760" t="-6588" r="-1727" b="-1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34954" y="10913814"/>
                <a:ext cx="2613408" cy="14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954" y="10913814"/>
                <a:ext cx="2613408" cy="1429174"/>
              </a:xfrm>
              <a:prstGeom prst="rect">
                <a:avLst/>
              </a:prstGeom>
              <a:blipFill rotWithShape="0">
                <a:blip r:embed="rId9"/>
                <a:stretch>
                  <a:fillRect r="-11916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19401" y="11063959"/>
                <a:ext cx="1978427" cy="119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01" y="11063959"/>
                <a:ext cx="1978427" cy="1196610"/>
              </a:xfrm>
              <a:prstGeom prst="rect">
                <a:avLst/>
              </a:prstGeom>
              <a:blipFill rotWithShape="0">
                <a:blip r:embed="rId10"/>
                <a:stretch>
                  <a:fillRect t="-7143" r="-16000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47782" y="10940072"/>
                <a:ext cx="2613408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82" y="10940072"/>
                <a:ext cx="2613408" cy="1427186"/>
              </a:xfrm>
              <a:prstGeom prst="rect">
                <a:avLst/>
              </a:prstGeom>
              <a:blipFill rotWithShape="0">
                <a:blip r:embed="rId11"/>
                <a:stretch>
                  <a:fillRect r="-11916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53131" y="11079773"/>
                <a:ext cx="2916376" cy="1435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54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131" y="11079773"/>
                <a:ext cx="2916376" cy="1435329"/>
              </a:xfrm>
              <a:prstGeom prst="rect">
                <a:avLst/>
              </a:prstGeom>
              <a:blipFill rotWithShape="0">
                <a:blip r:embed="rId12"/>
                <a:stretch>
                  <a:fillRect r="-10438" b="-1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153" y="90050"/>
            <a:ext cx="23815891" cy="2688296"/>
            <a:chOff x="534987" y="1647866"/>
            <a:chExt cx="23340848" cy="22543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4" y="1653394"/>
                <a:ext cx="2509247" cy="85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4427" y="312419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17992225" y="3532377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8144" y="193023"/>
                <a:ext cx="1947165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tam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đều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dài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đáy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trung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cạnh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tích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khối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chóp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400" b="1">
                        <a:latin typeface="Cambria Math" panose="02040503050406030204" pitchFamily="18" charset="0"/>
                        <a:cs typeface="Times New Roman" pitchFamily="18" charset="0"/>
                      </a:rPr>
                      <m:t>𝐴𝐵𝐼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144" y="193023"/>
                <a:ext cx="19471655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691" t="-6604" r="-1659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0850" y="3325412"/>
                <a:ext cx="1845698" cy="143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50" y="3325412"/>
                <a:ext cx="1845698" cy="1431417"/>
              </a:xfrm>
              <a:prstGeom prst="rect">
                <a:avLst/>
              </a:prstGeom>
              <a:blipFill rotWithShape="0">
                <a:blip r:embed="rId4"/>
                <a:stretch>
                  <a:fillRect r="-16832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9536" y="3425490"/>
                <a:ext cx="1845698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36" y="3425490"/>
                <a:ext cx="1845698" cy="1431161"/>
              </a:xfrm>
              <a:prstGeom prst="rect">
                <a:avLst/>
              </a:prstGeom>
              <a:blipFill rotWithShape="0">
                <a:blip r:embed="rId5"/>
                <a:stretch>
                  <a:fillRect r="-17219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29670" y="3495572"/>
                <a:ext cx="1845698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670" y="3495572"/>
                <a:ext cx="1845698" cy="1427186"/>
              </a:xfrm>
              <a:prstGeom prst="rect">
                <a:avLst/>
              </a:prstGeom>
              <a:blipFill rotWithShape="0">
                <a:blip r:embed="rId6"/>
                <a:stretch>
                  <a:fillRect r="-17162" b="-1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18773" y="3419394"/>
                <a:ext cx="1845698" cy="142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5400" b="1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5400" b="1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773" y="3419394"/>
                <a:ext cx="1845698" cy="1427186"/>
              </a:xfrm>
              <a:prstGeom prst="rect">
                <a:avLst/>
              </a:prstGeom>
              <a:blipFill rotWithShape="0">
                <a:blip r:embed="rId7"/>
                <a:stretch>
                  <a:fillRect r="-17162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73043" y="2438400"/>
            <a:ext cx="22372122" cy="102870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20787" y="3124200"/>
                <a:ext cx="13792200" cy="383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tứ giác  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cạnh đáy bằng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tạo bởi mặt bên và mặt phẳng đáy là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3124200"/>
                <a:ext cx="13792200" cy="3835409"/>
              </a:xfrm>
              <a:prstGeom prst="rect">
                <a:avLst/>
              </a:prstGeom>
              <a:blipFill rotWithShape="0">
                <a:blip r:embed="rId3"/>
                <a:stretch>
                  <a:fillRect l="-1989" t="-2385" r="-1989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7547" y="7727182"/>
                <a:ext cx="13895440" cy="437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tứ giác 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cạnh đáy bằng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acc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với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vi-VN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kumimoji="0" lang="vi-VN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47" y="7727182"/>
                <a:ext cx="13895440" cy="4371261"/>
              </a:xfrm>
              <a:prstGeom prst="rect">
                <a:avLst/>
              </a:prstGeom>
              <a:blipFill rotWithShape="0">
                <a:blip r:embed="rId4"/>
                <a:stretch>
                  <a:fillRect l="-1974" t="-2092" r="-1974" b="-2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1020" y="2500808"/>
            <a:ext cx="5746178" cy="5031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9433" y="7594431"/>
            <a:ext cx="5769219" cy="49982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40758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02867" y="1981200"/>
            <a:ext cx="21727140" cy="10220849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307839" cy="956588"/>
              <a:chOff x="1120323" y="10988402"/>
              <a:chExt cx="3307839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3113713" cy="381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chất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9387" y="3352800"/>
                <a:ext cx="13944600" cy="3838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 giác đều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S.ABCD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các cạnh bên bằng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tạo bởi mặt bên và mặt đáy là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vi-VN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kumimoji="0" lang="vi-VN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kumimoji="0" lang="en-US" sz="4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kumimoji="0" lang="en-US" sz="4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vi-VN" sz="4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𝒕𝒂𝒏</m:t>
                                            </m:r>
                                          </m:e>
                                          <m:sup>
                                            <m:r>
                                              <a:rPr kumimoji="0" lang="vi-VN" sz="4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kumimoji="0" lang="vi-VN" sz="4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𝜶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kumimoji="0" lang="vi-VN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3352800"/>
                <a:ext cx="13944600" cy="3838038"/>
              </a:xfrm>
              <a:prstGeom prst="rect">
                <a:avLst/>
              </a:prstGeom>
              <a:blipFill rotWithShape="0">
                <a:blip r:embed="rId2"/>
                <a:stretch>
                  <a:fillRect l="-2011" t="-2381"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9387" y="8029654"/>
                <a:ext cx="14478000" cy="3942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chóp tam giác đều </a:t>
                </a:r>
                <a:r>
                  <a:rPr kumimoji="0" lang="vi-VN" sz="4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S.ABC</a:t>
                </a:r>
                <a:r>
                  <a:rPr kumimoji="0" lang="en-US" sz="4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 bằng </a:t>
                </a:r>
                <a:r>
                  <a:rPr kumimoji="0" lang="vi-VN" sz="4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kumimoji="0" lang="en-US" sz="4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ặt phẳng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mặt phẳng đáy là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8029654"/>
                <a:ext cx="14478000" cy="3942746"/>
              </a:xfrm>
              <a:prstGeom prst="rect">
                <a:avLst/>
              </a:prstGeom>
              <a:blipFill rotWithShape="0">
                <a:blip r:embed="rId3"/>
                <a:stretch>
                  <a:fillRect l="-1937" t="-2318" r="-1895" b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651" y="2766717"/>
            <a:ext cx="5402356" cy="4777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9238" y="7634411"/>
            <a:ext cx="5413384" cy="45451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44133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73043" y="2438400"/>
            <a:ext cx="22372122" cy="102870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2187" y="3276600"/>
                <a:ext cx="11963400" cy="383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tám mặt đều có đỉnh là tâm các mặt của hình lập phương cạnh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3276600"/>
                <a:ext cx="11963400" cy="3835409"/>
              </a:xfrm>
              <a:prstGeom prst="rect">
                <a:avLst/>
              </a:prstGeom>
              <a:blipFill rotWithShape="0">
                <a:blip r:embed="rId3"/>
                <a:stretch>
                  <a:fillRect l="-2345" t="-2385" r="-2294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4198" y="8001000"/>
                <a:ext cx="11891389" cy="384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450215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12) </a:t>
                </a: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 tám mặt đều cạnh </a:t>
                </a: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Nối tâm của các mặt bên ta được khối lập phương.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98" y="8001000"/>
                <a:ext cx="11891389" cy="3845283"/>
              </a:xfrm>
              <a:prstGeom prst="rect">
                <a:avLst/>
              </a:prstGeom>
              <a:blipFill rotWithShape="0">
                <a:blip r:embed="rId4"/>
                <a:stretch>
                  <a:fillRect l="-2359" t="-2381" r="-2359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2759" y="1985543"/>
            <a:ext cx="6317428" cy="5496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3220" y="7481704"/>
            <a:ext cx="6426967" cy="63620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9050"/>
            <a:ext cx="24387175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1645"/>
            <a:ext cx="2476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THỂ TÍCH KHỐI CHÓP ĐỀU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4622</Words>
  <PresentationFormat>Custom</PresentationFormat>
  <Paragraphs>1195</Paragraphs>
  <Slides>64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AvantGarde</vt:lpstr>
      <vt:lpstr>AvantGarde-Demi</vt:lpstr>
      <vt:lpstr>Calibri</vt:lpstr>
      <vt:lpstr>Cambria</vt:lpstr>
      <vt:lpstr>Cambria Math</vt:lpstr>
      <vt:lpstr>Tahoma</vt:lpstr>
      <vt:lpstr>Times New Roman</vt:lpstr>
      <vt:lpstr>Vani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2020-03-17T08:18:47Z</dcterms:modified>
</cp:coreProperties>
</file>