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22"/>
  </p:notesMasterIdLst>
  <p:sldIdLst>
    <p:sldId id="310" r:id="rId3"/>
    <p:sldId id="520" r:id="rId4"/>
    <p:sldId id="541" r:id="rId5"/>
    <p:sldId id="543" r:id="rId6"/>
    <p:sldId id="542" r:id="rId7"/>
    <p:sldId id="544" r:id="rId8"/>
    <p:sldId id="521" r:id="rId9"/>
    <p:sldId id="425" r:id="rId10"/>
    <p:sldId id="517" r:id="rId11"/>
    <p:sldId id="530" r:id="rId12"/>
    <p:sldId id="513" r:id="rId13"/>
    <p:sldId id="548" r:id="rId14"/>
    <p:sldId id="549" r:id="rId15"/>
    <p:sldId id="550" r:id="rId16"/>
    <p:sldId id="551" r:id="rId17"/>
    <p:sldId id="552" r:id="rId18"/>
    <p:sldId id="553" r:id="rId19"/>
    <p:sldId id="554" r:id="rId20"/>
    <p:sldId id="261" r:id="rId21"/>
  </p:sldIdLst>
  <p:sldSz cx="9144000" cy="5143500" type="screen16x9"/>
  <p:notesSz cx="6858000" cy="9144000"/>
  <p:embeddedFontLst>
    <p:embeddedFont>
      <p:font typeface="Lato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HP001 4 hàng" pitchFamily="34" charset="0"/>
      <p:regular r:id="rId31"/>
      <p:bold r:id="rId32"/>
    </p:embeddedFont>
    <p:embeddedFont>
      <p:font typeface="Quicksand Medium" charset="0"/>
      <p:regular r:id="rId33"/>
    </p:embeddedFont>
    <p:embeddedFont>
      <p:font typeface="Calibri Light" charset="0"/>
      <p:regular r:id="rId34"/>
      <p:italic r:id="rId35"/>
    </p:embeddedFont>
    <p:embeddedFont>
      <p:font typeface="Arial-Rounded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418AC"/>
    <a:srgbClr val="E80888"/>
    <a:srgbClr val="F446B6"/>
    <a:srgbClr val="D50D8E"/>
    <a:srgbClr val="EB67B6"/>
    <a:srgbClr val="FEE7EF"/>
    <a:srgbClr val="FFD1FF"/>
    <a:srgbClr val="8D3A96"/>
    <a:srgbClr val="CD7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8" autoAdjust="0"/>
    <p:restoredTop sz="95196" autoAdjust="0"/>
  </p:normalViewPr>
  <p:slideViewPr>
    <p:cSldViewPr snapToGrid="0">
      <p:cViewPr>
        <p:scale>
          <a:sx n="89" d="100"/>
          <a:sy n="89" d="100"/>
        </p:scale>
        <p:origin x="-702" y="-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0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5341527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4</a:t>
            </a:r>
            <a:endParaRPr lang="en-US" sz="5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2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518"/>
          <a:stretch/>
        </p:blipFill>
        <p:spPr bwMode="auto">
          <a:xfrm>
            <a:off x="5507915" y="1080735"/>
            <a:ext cx="3393807" cy="150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369"/>
          <a:stretch/>
        </p:blipFill>
        <p:spPr bwMode="auto">
          <a:xfrm>
            <a:off x="125498" y="4044874"/>
            <a:ext cx="8743950" cy="82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483" y="29664"/>
            <a:ext cx="22352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/>
                </a:solidFill>
              </a:rPr>
              <a:t>   Nghe viết 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384" y="480571"/>
            <a:ext cx="8409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mtClean="0"/>
              <a:t>      </a:t>
            </a:r>
            <a:r>
              <a:rPr lang="en-US" sz="2400" smtClean="0"/>
              <a:t>Thân cây liễu không to nhưng dẻo dai, cành liễu mềm mại, có thể chuyển động theo chiều gió. Vì vậy, cây không dễ bị gãy.</a:t>
            </a:r>
            <a:endParaRPr lang="en-US" sz="24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08"/>
          <a:stretch/>
        </p:blipFill>
        <p:spPr bwMode="auto">
          <a:xfrm>
            <a:off x="126301" y="2209147"/>
            <a:ext cx="8743950" cy="201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0442" y="2318507"/>
            <a:ext cx="8313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Thân cây liễu không to nhưng dẻo dai, cành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906" y="1747482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   Viết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07" y="3186508"/>
            <a:ext cx="8799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cs typeface="Arial-Rounded" pitchFamily="34" charset="0"/>
              </a:rPr>
              <a:t> </a:t>
            </a:r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cs typeface="Arial-Rounded" pitchFamily="34" charset="0"/>
              </a:rPr>
              <a:t>liễu mềm mại, có thể chuyển động theo chiều gió.</a:t>
            </a:r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106776" y="3856641"/>
            <a:ext cx="5336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Vì vậy, cây không dễ bị gãy..</a:t>
            </a:r>
            <a:endParaRPr lang="en-US" sz="3200"/>
          </a:p>
        </p:txBody>
      </p:sp>
      <p:sp>
        <p:nvSpPr>
          <p:cNvPr id="11" name="Oval 10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7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8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127" y="82176"/>
            <a:ext cx="7743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/>
                </a:solidFill>
              </a:rPr>
              <a:t>   Chọn từ ngữ phù hợp thay cho bông hoa</a:t>
            </a:r>
            <a:endParaRPr lang="en-US" sz="2400" b="1" i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746" y="552631"/>
            <a:ext cx="233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1"/>
                </a:solidFill>
              </a:rPr>
              <a:t>a. tr hay ch 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430" y="2213266"/>
            <a:ext cx="264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1"/>
                </a:solidFill>
              </a:rPr>
              <a:t>b. </a:t>
            </a:r>
            <a:r>
              <a:rPr lang="en-US" sz="2800" smtClean="0">
                <a:solidFill>
                  <a:schemeClr val="tx1"/>
                </a:solidFill>
              </a:rPr>
              <a:t>r </a:t>
            </a:r>
            <a:r>
              <a:rPr lang="en-US" sz="2800" smtClean="0">
                <a:solidFill>
                  <a:schemeClr val="tx1"/>
                </a:solidFill>
              </a:rPr>
              <a:t>hay </a:t>
            </a:r>
            <a:r>
              <a:rPr lang="en-US" sz="2800" smtClean="0">
                <a:solidFill>
                  <a:schemeClr val="tx1"/>
                </a:solidFill>
              </a:rPr>
              <a:t>d </a:t>
            </a:r>
            <a:r>
              <a:rPr lang="en-US" sz="2800" smtClean="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935" y="1396125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chồi non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14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3" y="1370458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8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1365" y="1421792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1"/>
                </a:solidFill>
              </a:rPr>
              <a:t> đũa  tr e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37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80" y="1421792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955779" y="1421792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trồng trọt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39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65" y="1421792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82935" y="3192652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r ễ cây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41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5" y="3166985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11365" y="3218319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dễ dàng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43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15" y="3192652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955779" y="3218319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1"/>
                </a:solidFill>
              </a:rPr>
              <a:t> mềm  d ẻo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45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91" y="3218319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776" y="51779"/>
            <a:ext cx="83689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T</a:t>
            </a:r>
            <a:r>
              <a:rPr lang="en-US" sz="2400" b="1" smtClean="0">
                <a:solidFill>
                  <a:srgbClr val="0070C0"/>
                </a:solidFill>
              </a:rPr>
              <a:t>R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Ò</a:t>
            </a:r>
            <a:r>
              <a:rPr lang="en-US" sz="2400" b="1" smtClean="0">
                <a:solidFill>
                  <a:schemeClr val="tx1"/>
                </a:solidFill>
              </a:rPr>
              <a:t> </a:t>
            </a:r>
            <a:r>
              <a:rPr lang="en-US" sz="2400" b="1" smtClean="0">
                <a:solidFill>
                  <a:srgbClr val="0418AC"/>
                </a:solidFill>
              </a:rPr>
              <a:t>C</a:t>
            </a:r>
            <a:r>
              <a:rPr lang="en-US" sz="2400" b="1" smtClean="0">
                <a:solidFill>
                  <a:srgbClr val="FF0000"/>
                </a:solidFill>
              </a:rPr>
              <a:t>H</a:t>
            </a:r>
            <a:r>
              <a:rPr lang="en-US" sz="2400" b="1" smtClean="0">
                <a:solidFill>
                  <a:srgbClr val="3FAF5A"/>
                </a:solidFill>
              </a:rPr>
              <a:t>Ơ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I  </a:t>
            </a:r>
            <a:r>
              <a:rPr lang="en-US" sz="2200" b="1" i="1" smtClean="0">
                <a:solidFill>
                  <a:schemeClr val="tx1"/>
                </a:solidFill>
              </a:rPr>
              <a:t>Đoán nhanh đoán đúng: </a:t>
            </a:r>
            <a:r>
              <a:rPr lang="en-US" sz="2200" b="1" smtClean="0">
                <a:solidFill>
                  <a:schemeClr val="tx1"/>
                </a:solidFill>
              </a:rPr>
              <a:t>Đoán tên các loài cây</a:t>
            </a:r>
            <a:endParaRPr lang="en-US" sz="2200" b="1" i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9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924" y1="12000" x2="12924" y2="12000"/>
                        <a14:foregroundMark x1="18008" y1="29500" x2="18008" y2="29500"/>
                        <a14:foregroundMark x1="19492" y1="21000" x2="19492" y2="21000"/>
                        <a14:foregroundMark x1="20763" y1="11750" x2="20763" y2="11750"/>
                        <a14:foregroundMark x1="13559" y1="15000" x2="13559" y2="15000"/>
                        <a14:foregroundMark x1="7839" y1="20500" x2="7839" y2="23500"/>
                        <a14:foregroundMark x1="15890" y1="46500" x2="15890" y2="46500"/>
                        <a14:foregroundMark x1="9958" y1="61000" x2="9958" y2="61000"/>
                        <a14:foregroundMark x1="6780" y1="55000" x2="6780" y2="55000"/>
                        <a14:foregroundMark x1="22246" y1="52500" x2="22246" y2="52500"/>
                        <a14:foregroundMark x1="34534" y1="46500" x2="34534" y2="46500"/>
                        <a14:foregroundMark x1="40254" y1="44750" x2="40254" y2="44750"/>
                        <a14:foregroundMark x1="35169" y1="41750" x2="35169" y2="41750"/>
                        <a14:foregroundMark x1="24153" y1="44750" x2="24153" y2="44750"/>
                        <a14:foregroundMark x1="30932" y1="58750" x2="30932" y2="58750"/>
                        <a14:foregroundMark x1="15890" y1="59500" x2="15890" y2="59500"/>
                        <a14:foregroundMark x1="8263" y1="48500" x2="8263" y2="48500"/>
                        <a14:foregroundMark x1="11441" y1="41750" x2="11441" y2="41750"/>
                        <a14:foregroundMark x1="69492" y1="48500" x2="69492" y2="48500"/>
                        <a14:foregroundMark x1="61441" y1="48500" x2="61441" y2="48500"/>
                        <a14:foregroundMark x1="60381" y1="38000" x2="60381" y2="38000"/>
                        <a14:foregroundMark x1="72246" y1="36250" x2="72246" y2="36250"/>
                        <a14:foregroundMark x1="73305" y1="24000" x2="73305" y2="24000"/>
                        <a14:foregroundMark x1="70127" y1="7500" x2="70127" y2="7500"/>
                        <a14:foregroundMark x1="78814" y1="10000" x2="78814" y2="10000"/>
                        <a14:foregroundMark x1="87076" y1="21500" x2="87076" y2="21500"/>
                        <a14:foregroundMark x1="84958" y1="9500" x2="84958" y2="9500"/>
                        <a14:foregroundMark x1="78390" y1="53250" x2="78390" y2="56250"/>
                        <a14:foregroundMark x1="71186" y1="69000" x2="71186" y2="69000"/>
                        <a14:foregroundMark x1="90254" y1="46000" x2="90254" y2="46000"/>
                        <a14:foregroundMark x1="74153" y1="44750" x2="74153" y2="44750"/>
                        <a14:foregroundMark x1="70551" y1="53750" x2="70551" y2="53750"/>
                        <a14:foregroundMark x1="81992" y1="55250" x2="81992" y2="55250"/>
                        <a14:foregroundMark x1="80508" y1="44000" x2="80508" y2="44000"/>
                        <a14:foregroundMark x1="80932" y1="7500" x2="80932" y2="7500"/>
                        <a14:foregroundMark x1="76907" y1="2250" x2="76907" y2="2250"/>
                        <a14:foregroundMark x1="73729" y1="3500" x2="73729" y2="3500"/>
                        <a14:foregroundMark x1="72034" y1="9500" x2="72034" y2="9500"/>
                        <a14:foregroundMark x1="76271" y1="15000" x2="76271" y2="15000"/>
                        <a14:foregroundMark x1="77754" y1="51000" x2="77754" y2="51000"/>
                        <a14:foregroundMark x1="87076" y1="48500" x2="87076" y2="47250"/>
                        <a14:foregroundMark x1="86017" y1="41750" x2="86017" y2="41750"/>
                        <a14:foregroundMark x1="72034" y1="49500" x2="72034" y2="49500"/>
                        <a14:foregroundMark x1="67161" y1="46000" x2="67161" y2="46000"/>
                        <a14:foregroundMark x1="65466" y1="41250" x2="65466" y2="41250"/>
                        <a14:foregroundMark x1="24364" y1="54500" x2="24364" y2="54500"/>
                        <a14:foregroundMark x1="31568" y1="52500" x2="31568" y2="52500"/>
                        <a14:foregroundMark x1="23305" y1="56250" x2="23305" y2="56250"/>
                        <a14:foregroundMark x1="19068" y1="47250" x2="19068" y2="47250"/>
                        <a14:foregroundMark x1="19068" y1="55250" x2="19068" y2="55250"/>
                        <a14:foregroundMark x1="9746" y1="26500" x2="9746" y2="26500"/>
                        <a14:foregroundMark x1="7839" y1="17500" x2="7839" y2="17500"/>
                        <a14:foregroundMark x1="7839" y1="13750" x2="7839" y2="13750"/>
                        <a14:foregroundMark x1="22034" y1="13750" x2="22034" y2="13750"/>
                        <a14:foregroundMark x1="31356" y1="46500" x2="31356" y2="46500"/>
                        <a14:foregroundMark x1="30297" y1="48250" x2="30297" y2="4825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46" y="1000462"/>
            <a:ext cx="4660556" cy="394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0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1306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0393" y="1145514"/>
            <a:ext cx="590843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smtClean="0"/>
              <a:t>Cây gì tên có vần ương</a:t>
            </a:r>
          </a:p>
          <a:p>
            <a:pPr algn="ctr"/>
            <a:r>
              <a:rPr lang="en-US" sz="2500" smtClean="0"/>
              <a:t>Gọi học trò nhớ vang trường tiếng ve.</a:t>
            </a:r>
            <a:endParaRPr lang="en-US" sz="2500" smtClean="0"/>
          </a:p>
          <a:p>
            <a:pPr algn="ctr"/>
            <a:r>
              <a:rPr lang="en-US" sz="2500" smtClean="0">
                <a:solidFill>
                  <a:srgbClr val="FF0000"/>
                </a:solidFill>
              </a:rPr>
              <a:t>(Là </a:t>
            </a:r>
            <a:r>
              <a:rPr lang="en-US" sz="2500" smtClean="0">
                <a:solidFill>
                  <a:srgbClr val="FF0000"/>
                </a:solidFill>
              </a:rPr>
              <a:t>cây gì ?)</a:t>
            </a:r>
            <a:endParaRPr lang="en-US" sz="250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00B050"/>
                </a:solidFill>
              </a:rPr>
              <a:t>Đáp án</a:t>
            </a:r>
            <a:endParaRPr lang="en-US" sz="3200">
              <a:solidFill>
                <a:srgbClr val="00B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39267" y="3787970"/>
            <a:ext cx="17900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smtClean="0">
                <a:solidFill>
                  <a:srgbClr val="FF0000"/>
                </a:solidFill>
              </a:rPr>
              <a:t>Cây hoa phượng</a:t>
            </a:r>
            <a:endParaRPr lang="en-US" sz="2500" b="1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12" y="1894914"/>
            <a:ext cx="2587550" cy="189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00B050"/>
                </a:solidFill>
              </a:rPr>
              <a:t>Đáp án</a:t>
            </a:r>
            <a:endParaRPr lang="en-US" sz="3200">
              <a:solidFill>
                <a:srgbClr val="00B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52754" y="3798021"/>
            <a:ext cx="179001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smtClean="0">
                <a:solidFill>
                  <a:srgbClr val="FF0000"/>
                </a:solidFill>
              </a:rPr>
              <a:t>Cây bàng</a:t>
            </a:r>
            <a:endParaRPr lang="en-US" sz="2500" b="1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009" y="1145514"/>
            <a:ext cx="590843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Cây gì tên có vầng ang</a:t>
            </a:r>
          </a:p>
          <a:p>
            <a:pPr algn="ctr"/>
            <a:r>
              <a:rPr lang="en-US" sz="2800" smtClean="0"/>
              <a:t>Hè xanh, thu đỏ, đông trơ cành </a:t>
            </a:r>
          </a:p>
          <a:p>
            <a:pPr algn="ctr"/>
            <a:r>
              <a:rPr lang="en-US" sz="2800" smtClean="0"/>
              <a:t>Tán xoè như chiếc ô xinh</a:t>
            </a:r>
          </a:p>
          <a:p>
            <a:pPr algn="ctr"/>
            <a:r>
              <a:rPr lang="en-US" sz="2800" smtClean="0"/>
              <a:t>Sân trường rợp bóng chúng mình vui chơi.</a:t>
            </a:r>
            <a:endParaRPr lang="en-US" sz="2800"/>
          </a:p>
          <a:p>
            <a:pPr algn="ctr"/>
            <a:r>
              <a:rPr lang="en-US" sz="2400">
                <a:solidFill>
                  <a:srgbClr val="FF0000"/>
                </a:solidFill>
              </a:rPr>
              <a:t>(Là </a:t>
            </a:r>
            <a:r>
              <a:rPr lang="en-US" sz="2400" smtClean="0">
                <a:solidFill>
                  <a:srgbClr val="FF0000"/>
                </a:solidFill>
              </a:rPr>
              <a:t>cây </a:t>
            </a:r>
            <a:r>
              <a:rPr lang="en-US" sz="2400">
                <a:solidFill>
                  <a:srgbClr val="FF0000"/>
                </a:solidFill>
              </a:rPr>
              <a:t>gì?)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91" y="1571035"/>
            <a:ext cx="2238991" cy="222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9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00B050"/>
                </a:solidFill>
              </a:rPr>
              <a:t>Đáp án</a:t>
            </a:r>
            <a:endParaRPr lang="en-US" sz="3200">
              <a:solidFill>
                <a:srgbClr val="00B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38439" y="3729128"/>
            <a:ext cx="17900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smtClean="0">
                <a:solidFill>
                  <a:srgbClr val="FF0000"/>
                </a:solidFill>
              </a:rPr>
              <a:t>Cây trầu không</a:t>
            </a:r>
            <a:endParaRPr lang="en-US" sz="2500" b="1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554" y="1797204"/>
            <a:ext cx="2554439" cy="193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0009" y="1145514"/>
            <a:ext cx="590843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/>
              <a:t>Cây thơm mọc ở cạnh nhà</a:t>
            </a:r>
            <a:r>
              <a:rPr lang="vi-VN" sz="2800"/>
              <a:t/>
            </a:r>
            <a:br>
              <a:rPr lang="vi-VN" sz="2800"/>
            </a:br>
            <a:r>
              <a:rPr lang="vi-VN" sz="2800"/>
              <a:t>Bắc giàn lấy lá cho bà quệt vôi</a:t>
            </a:r>
            <a:r>
              <a:rPr lang="vi-VN" sz="2800"/>
              <a:t/>
            </a:r>
            <a:br>
              <a:rPr lang="vi-VN" sz="2800"/>
            </a:br>
            <a:r>
              <a:rPr lang="vi-VN" sz="2800"/>
              <a:t>Bảo không mà có đấy thôi</a:t>
            </a:r>
            <a:r>
              <a:rPr lang="vi-VN" sz="2800"/>
              <a:t/>
            </a:r>
            <a:br>
              <a:rPr lang="vi-VN" sz="2800"/>
            </a:br>
            <a:r>
              <a:rPr lang="vi-VN" sz="2800"/>
              <a:t>Đem nghiền nát với cau tươi </a:t>
            </a:r>
            <a:r>
              <a:rPr lang="vi-VN" sz="2800"/>
              <a:t>đỏ </a:t>
            </a:r>
            <a:r>
              <a:rPr lang="vi-VN" sz="2800" smtClean="0"/>
              <a:t>lừ</a:t>
            </a:r>
            <a:endParaRPr lang="en-US" sz="2800" smtClean="0"/>
          </a:p>
          <a:p>
            <a:pPr algn="ctr"/>
            <a:r>
              <a:rPr lang="en-US" sz="2400" smtClean="0">
                <a:solidFill>
                  <a:srgbClr val="FF0000"/>
                </a:solidFill>
              </a:rPr>
              <a:t>(Là cây </a:t>
            </a:r>
            <a:r>
              <a:rPr lang="en-US" sz="2400">
                <a:solidFill>
                  <a:srgbClr val="FF0000"/>
                </a:solidFill>
              </a:rPr>
              <a:t>gì?)</a:t>
            </a:r>
          </a:p>
        </p:txBody>
      </p:sp>
    </p:spTree>
    <p:extLst>
      <p:ext uri="{BB962C8B-B14F-4D97-AF65-F5344CB8AC3E}">
        <p14:creationId xmlns:p14="http://schemas.microsoft.com/office/powerpoint/2010/main" val="20907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0009" y="1145514"/>
            <a:ext cx="59084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Cây chi có trái không cành</a:t>
            </a:r>
          </a:p>
          <a:p>
            <a:pPr algn="ctr"/>
            <a:r>
              <a:rPr lang="en-US" sz="2800"/>
              <a:t>Có hai thằng bé rập rình hai bên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</a:rPr>
              <a:t>(</a:t>
            </a:r>
            <a:r>
              <a:rPr lang="en-US" sz="2400">
                <a:solidFill>
                  <a:srgbClr val="FF0000"/>
                </a:solidFill>
              </a:rPr>
              <a:t>Là </a:t>
            </a:r>
            <a:r>
              <a:rPr lang="en-US" sz="2400" smtClean="0">
                <a:solidFill>
                  <a:srgbClr val="FF0000"/>
                </a:solidFill>
              </a:rPr>
              <a:t>cây </a:t>
            </a:r>
            <a:r>
              <a:rPr lang="en-US" sz="2400">
                <a:solidFill>
                  <a:srgbClr val="FF0000"/>
                </a:solidFill>
              </a:rPr>
              <a:t>gì?)</a:t>
            </a:r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00B050"/>
                </a:solidFill>
              </a:rPr>
              <a:t>Đáp án</a:t>
            </a:r>
            <a:endParaRPr lang="en-US" sz="3200">
              <a:solidFill>
                <a:srgbClr val="00B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38439" y="3787971"/>
            <a:ext cx="17900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smtClean="0">
                <a:solidFill>
                  <a:srgbClr val="FF0000"/>
                </a:solidFill>
              </a:rPr>
              <a:t>Cây bắp  </a:t>
            </a:r>
          </a:p>
          <a:p>
            <a:pPr algn="ctr"/>
            <a:r>
              <a:rPr lang="en-US" sz="2500" b="1" smtClean="0">
                <a:solidFill>
                  <a:srgbClr val="FF0000"/>
                </a:solidFill>
              </a:rPr>
              <a:t>( ngô)</a:t>
            </a:r>
            <a:endParaRPr lang="en-US" sz="2500" b="1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04" y="1633738"/>
            <a:ext cx="2640107" cy="218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9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0009" y="1145514"/>
            <a:ext cx="590843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/>
              <a:t>Cây gì nho nhỏ</a:t>
            </a:r>
          </a:p>
          <a:p>
            <a:pPr algn="ctr"/>
            <a:r>
              <a:rPr lang="vi-VN" sz="3200"/>
              <a:t>Hạt nó nuôi người</a:t>
            </a:r>
          </a:p>
          <a:p>
            <a:pPr algn="ctr"/>
            <a:r>
              <a:rPr lang="vi-VN" sz="3200"/>
              <a:t>Chín vàng nơi nơi</a:t>
            </a:r>
          </a:p>
          <a:p>
            <a:pPr algn="ctr"/>
            <a:r>
              <a:rPr lang="vi-VN" sz="3200"/>
              <a:t>Dân làng đi hái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</a:rPr>
              <a:t>(</a:t>
            </a:r>
            <a:r>
              <a:rPr lang="en-US" sz="2800">
                <a:solidFill>
                  <a:srgbClr val="FF0000"/>
                </a:solidFill>
              </a:rPr>
              <a:t>Là </a:t>
            </a:r>
            <a:r>
              <a:rPr lang="en-US" sz="2800" smtClean="0">
                <a:solidFill>
                  <a:srgbClr val="FF0000"/>
                </a:solidFill>
              </a:rPr>
              <a:t>cây </a:t>
            </a:r>
            <a:r>
              <a:rPr lang="en-US" sz="2800">
                <a:solidFill>
                  <a:srgbClr val="FF0000"/>
                </a:solidFill>
              </a:rPr>
              <a:t>gì?)</a:t>
            </a:r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00B050"/>
                </a:solidFill>
              </a:rPr>
              <a:t>Đáp án</a:t>
            </a:r>
            <a:endParaRPr lang="en-US" sz="3200">
              <a:solidFill>
                <a:srgbClr val="00B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74581" y="4019342"/>
            <a:ext cx="1790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Cây lúa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56" y="1631212"/>
            <a:ext cx="3499207" cy="221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6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2" y="0"/>
            <a:ext cx="9144001" cy="1448656"/>
          </a:xfrm>
          <a:prstGeom prst="roundRect">
            <a:avLst/>
          </a:prstGeom>
          <a:solidFill>
            <a:srgbClr val="009242"/>
          </a:solidFill>
          <a:ln w="13335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         </a:t>
            </a:r>
            <a:r>
              <a:rPr lang="en-US" sz="5400" b="1" smtClean="0"/>
              <a:t>THIÊN NHIÊN KÌ THÚ</a:t>
            </a:r>
            <a:endParaRPr lang="en-US" sz="5400" b="1"/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00B050"/>
                </a:solidFill>
              </a:rPr>
              <a:t>6</a:t>
            </a:r>
            <a:endParaRPr lang="en-US" sz="6000" b="1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92985" y="1961910"/>
            <a:ext cx="7054195" cy="1035576"/>
            <a:chOff x="1992986" y="1961910"/>
            <a:chExt cx="6789696" cy="1035576"/>
          </a:xfrm>
        </p:grpSpPr>
        <p:sp>
          <p:nvSpPr>
            <p:cNvPr id="16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42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9242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1992986" y="1961910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2055600" y="2054250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29671" y="2108381"/>
            <a:ext cx="5357666" cy="76942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Cây liễu dẻo dai</a:t>
            </a:r>
            <a:endParaRPr lang="en-US" sz="4400" b="1">
              <a:solidFill>
                <a:srgbClr val="00B05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74593" y="1928949"/>
            <a:ext cx="1055077" cy="1028015"/>
          </a:xfrm>
          <a:prstGeom prst="ellipse">
            <a:avLst/>
          </a:prstGeom>
          <a:solidFill>
            <a:srgbClr val="00924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5221" y="1932472"/>
            <a:ext cx="793820" cy="1015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+mn-lt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600" b="1" smtClean="0">
                <a:solidFill>
                  <a:schemeClr val="bg1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5</a:t>
            </a:r>
            <a:endParaRPr lang="en-US" sz="3600" b="1">
              <a:solidFill>
                <a:schemeClr val="bg1"/>
              </a:solidFill>
              <a:latin typeface="+mn-lt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751"/>
            <a:ext cx="9144000" cy="5143500"/>
          </a:xfrm>
          <a:prstGeom prst="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5" b="98673" l="0" r="100000">
                        <a14:foregroundMark x1="40517" y1="18142" x2="40517" y2="18142"/>
                        <a14:foregroundMark x1="31897" y1="22124" x2="31897" y2="22124"/>
                        <a14:foregroundMark x1="50431" y1="23009" x2="50431" y2="23009"/>
                        <a14:foregroundMark x1="62069" y1="19027" x2="62069" y2="19027"/>
                        <a14:foregroundMark x1="62069" y1="26106" x2="62069" y2="26106"/>
                        <a14:foregroundMark x1="46552" y1="23894" x2="46552" y2="23894"/>
                        <a14:foregroundMark x1="34052" y1="24336" x2="34052" y2="24336"/>
                        <a14:foregroundMark x1="28017" y1="23894" x2="28017" y2="23894"/>
                        <a14:foregroundMark x1="37500" y1="51327" x2="37500" y2="51327"/>
                        <a14:foregroundMark x1="43103" y1="51327" x2="43103" y2="51327"/>
                        <a14:foregroundMark x1="52586" y1="50000" x2="52586" y2="50000"/>
                        <a14:foregroundMark x1="61207" y1="50000" x2="61207" y2="50000"/>
                        <a14:foregroundMark x1="63362" y1="51327" x2="63362" y2="51327"/>
                        <a14:foregroundMark x1="54310" y1="53540" x2="54310" y2="53540"/>
                        <a14:foregroundMark x1="59483" y1="53540" x2="59483" y2="53540"/>
                        <a14:foregroundMark x1="25000" y1="50885" x2="25000" y2="50885"/>
                        <a14:foregroundMark x1="25431" y1="52655" x2="25431" y2="52655"/>
                        <a14:foregroundMark x1="63362" y1="15929" x2="63362" y2="15929"/>
                        <a14:foregroundMark x1="69397" y1="84513" x2="69397" y2="84513"/>
                        <a14:foregroundMark x1="63793" y1="73451" x2="63793" y2="73451"/>
                        <a14:foregroundMark x1="32759" y1="69912" x2="32759" y2="69912"/>
                        <a14:foregroundMark x1="29310" y1="80088" x2="29310" y2="8008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046478"/>
            <a:ext cx="2505075" cy="244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60551" y="1575227"/>
            <a:ext cx="6048375" cy="1162050"/>
          </a:xfrm>
          <a:prstGeom prst="roundRect">
            <a:avLst/>
          </a:prstGeom>
          <a:solidFill>
            <a:srgbClr val="92D050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65326" y="1651426"/>
            <a:ext cx="5808526" cy="981075"/>
          </a:xfrm>
          <a:prstGeom prst="roundRect">
            <a:avLst/>
          </a:prstGeom>
          <a:solidFill>
            <a:srgbClr val="007434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849" y="1802309"/>
            <a:ext cx="533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Em trả lời nhanh nhé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867273" y="378648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5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70" y="2998468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A. </a:t>
            </a:r>
            <a:r>
              <a:rPr lang="en-US" sz="2800" smtClean="0"/>
              <a:t>cứng cáp</a:t>
            </a:r>
            <a:endParaRPr lang="en-US" sz="2800"/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8149" y="3799401"/>
            <a:ext cx="3914776" cy="771525"/>
          </a:xfrm>
          <a:prstGeom prst="round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53994" y="3015903"/>
            <a:ext cx="346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</a:t>
            </a:r>
            <a:r>
              <a:rPr lang="en-US" sz="2800" smtClean="0"/>
              <a:t>. </a:t>
            </a:r>
            <a:r>
              <a:rPr lang="en-US" sz="2800" smtClean="0"/>
              <a:t>mềm yếu</a:t>
            </a:r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4968270" y="3924595"/>
            <a:ext cx="381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D. </a:t>
            </a:r>
            <a:r>
              <a:rPr lang="en-US" sz="2800" smtClean="0"/>
              <a:t>gầy guộc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1161826" y="544859"/>
            <a:ext cx="6712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CÂU HỎI </a:t>
            </a:r>
            <a:r>
              <a:rPr lang="en-US" sz="2400" b="1" smtClean="0">
                <a:solidFill>
                  <a:srgbClr val="FFFF00"/>
                </a:solidFill>
              </a:rPr>
              <a:t>1</a:t>
            </a:r>
            <a:endParaRPr lang="en-US" sz="2400" b="1" smtClean="0">
              <a:solidFill>
                <a:srgbClr val="FFFF00"/>
              </a:solidFill>
            </a:endParaRPr>
          </a:p>
          <a:p>
            <a:pPr algn="ctr"/>
            <a:r>
              <a:rPr lang="en-US" sz="3600" smtClean="0">
                <a:solidFill>
                  <a:schemeClr val="bg1"/>
                </a:solidFill>
              </a:rPr>
              <a:t>Trong bài </a:t>
            </a:r>
            <a:r>
              <a:rPr lang="en-US" sz="3600" smtClean="0">
                <a:solidFill>
                  <a:srgbClr val="FFFF00"/>
                </a:solidFill>
              </a:rPr>
              <a:t>Cây liễu dẻo dai</a:t>
            </a:r>
            <a:r>
              <a:rPr lang="en-US" sz="3600" smtClean="0">
                <a:solidFill>
                  <a:schemeClr val="bg1"/>
                </a:solidFill>
              </a:rPr>
              <a:t> , từ nào miêu tả đặc điểm cây liễu</a:t>
            </a:r>
            <a:r>
              <a:rPr lang="en-US" sz="3600" smtClean="0">
                <a:solidFill>
                  <a:schemeClr val="bg1"/>
                </a:solidFill>
              </a:rPr>
              <a:t> </a:t>
            </a:r>
            <a:r>
              <a:rPr lang="en-US" sz="3600" smtClean="0">
                <a:solidFill>
                  <a:schemeClr val="bg1"/>
                </a:solidFill>
              </a:rPr>
              <a:t>?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145" y="3922066"/>
            <a:ext cx="381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C. </a:t>
            </a:r>
            <a:r>
              <a:rPr lang="en-US" sz="2800" smtClean="0"/>
              <a:t>dẻo dai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083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0649" y="304407"/>
            <a:ext cx="6315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CÂU HỎI </a:t>
            </a:r>
            <a:r>
              <a:rPr lang="en-US" sz="2400" b="1" smtClean="0">
                <a:solidFill>
                  <a:srgbClr val="FFFF00"/>
                </a:solidFill>
              </a:rPr>
              <a:t>2</a:t>
            </a:r>
            <a:endParaRPr lang="en-US" sz="2400" b="1" smtClean="0">
              <a:solidFill>
                <a:srgbClr val="FFFF00"/>
              </a:solidFill>
            </a:endParaRPr>
          </a:p>
          <a:p>
            <a:r>
              <a:rPr lang="en-US" sz="3600" smtClean="0">
                <a:solidFill>
                  <a:schemeClr val="bg1"/>
                </a:solidFill>
              </a:rPr>
              <a:t>Cụm từ nào miêu tả thân cây liễu ?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67274" y="2862230"/>
            <a:ext cx="3914776" cy="771525"/>
          </a:xfrm>
          <a:prstGeom prst="round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3874" y="3769666"/>
            <a:ext cx="4024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C. </a:t>
            </a:r>
            <a:r>
              <a:rPr lang="vi-VN" sz="2400"/>
              <a:t>Thân cây liễu không cao lớn nhưng lại </a:t>
            </a:r>
            <a:r>
              <a:rPr lang="vi-VN" sz="2400"/>
              <a:t>mềm </a:t>
            </a:r>
            <a:r>
              <a:rPr lang="vi-VN" sz="2400" smtClean="0"/>
              <a:t>dẻ</a:t>
            </a:r>
            <a:r>
              <a:rPr lang="en-US" sz="2400" smtClean="0"/>
              <a:t>o.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5053994" y="2847650"/>
            <a:ext cx="3461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B. </a:t>
            </a:r>
            <a:r>
              <a:rPr lang="vi-VN" sz="2400"/>
              <a:t>Thân cây liễu không to nhưng </a:t>
            </a:r>
            <a:r>
              <a:rPr lang="vi-VN" sz="2400"/>
              <a:t>mềm </a:t>
            </a:r>
            <a:r>
              <a:rPr lang="vi-VN" sz="2400" smtClean="0"/>
              <a:t>dẻo</a:t>
            </a:r>
            <a:r>
              <a:rPr lang="en-US" sz="2400" smtClean="0"/>
              <a:t>.</a:t>
            </a:r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4917771" y="3769686"/>
            <a:ext cx="394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D. </a:t>
            </a:r>
            <a:r>
              <a:rPr lang="vi-VN" sz="2400"/>
              <a:t>Thân cây liễu không cao lớn nhưng </a:t>
            </a:r>
            <a:r>
              <a:rPr lang="vi-VN" sz="2400"/>
              <a:t>lại </a:t>
            </a:r>
            <a:r>
              <a:rPr lang="en-US" sz="2400" smtClean="0"/>
              <a:t>cứng cáp.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624869" y="2843537"/>
            <a:ext cx="3728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A. </a:t>
            </a:r>
            <a:r>
              <a:rPr lang="vi-VN" sz="2400"/>
              <a:t>Thân cây liễu không to nhưng cứng cáp </a:t>
            </a:r>
            <a:r>
              <a:rPr lang="vi-VN" sz="2400"/>
              <a:t>như </a:t>
            </a:r>
            <a:r>
              <a:rPr lang="en-US" sz="2400" smtClean="0"/>
              <a:t>đá.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6956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1049561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9548" y="421489"/>
            <a:ext cx="69599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</a:rPr>
              <a:t>CÂU HỎI 3</a:t>
            </a:r>
          </a:p>
          <a:p>
            <a:pPr algn="ctr"/>
            <a:r>
              <a:rPr lang="en-US" sz="3600" smtClean="0">
                <a:solidFill>
                  <a:schemeClr val="bg1"/>
                </a:solidFill>
              </a:rPr>
              <a:t>Vì sao nói cây liễu là một loài cây dễ trồng ?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245" y="2818548"/>
            <a:ext cx="4225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A. </a:t>
            </a:r>
            <a:r>
              <a:rPr lang="vi-VN" sz="2400"/>
              <a:t>Vì cây con có thể tự mọc lên tươi tốt mà không cần nước, </a:t>
            </a:r>
            <a:r>
              <a:rPr lang="vi-VN" sz="2400"/>
              <a:t>ánh </a:t>
            </a:r>
            <a:r>
              <a:rPr lang="vi-VN" sz="2400" smtClean="0"/>
              <a:t>nắng</a:t>
            </a:r>
            <a:r>
              <a:rPr lang="en-US" sz="2400" smtClean="0"/>
              <a:t>.</a:t>
            </a:r>
            <a:endParaRPr lang="en-US" sz="2400"/>
          </a:p>
        </p:txBody>
      </p:sp>
      <p:sp>
        <p:nvSpPr>
          <p:cNvPr id="9" name="Rounded Rectangle 8"/>
          <p:cNvSpPr/>
          <p:nvPr/>
        </p:nvSpPr>
        <p:spPr>
          <a:xfrm>
            <a:off x="388414" y="4079743"/>
            <a:ext cx="3914776" cy="954836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1034979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17539" y="4077509"/>
            <a:ext cx="3914776" cy="954836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8148" y="4034570"/>
            <a:ext cx="3914776" cy="997775"/>
          </a:xfrm>
          <a:prstGeom prst="round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18535" y="4117912"/>
            <a:ext cx="381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D. </a:t>
            </a:r>
            <a:r>
              <a:rPr lang="en-US" sz="2400" smtClean="0"/>
              <a:t>Vì cây cây liễu có thể sống bất cứ nơi đâu.</a:t>
            </a: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355475" y="4077509"/>
            <a:ext cx="40801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smtClean="0"/>
              <a:t>C. </a:t>
            </a:r>
            <a:r>
              <a:rPr lang="vi-VN" sz="2300"/>
              <a:t>Vì chỉ cần cắm cành xuống đất là có thể mọc lên cây con</a:t>
            </a:r>
            <a:endParaRPr lang="en-US" sz="2300"/>
          </a:p>
        </p:txBody>
      </p:sp>
      <p:sp>
        <p:nvSpPr>
          <p:cNvPr id="14" name="TextBox 13"/>
          <p:cNvSpPr txBox="1"/>
          <p:nvPr/>
        </p:nvSpPr>
        <p:spPr>
          <a:xfrm>
            <a:off x="4818023" y="2869429"/>
            <a:ext cx="3964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</a:t>
            </a:r>
            <a:r>
              <a:rPr lang="en-US" sz="2400" smtClean="0"/>
              <a:t>. </a:t>
            </a:r>
            <a:r>
              <a:rPr lang="en-US" sz="2400"/>
              <a:t>Vì cây liễu có thể tự mọc lên từ những chiếc lá rụng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7337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3</a:t>
            </a:r>
            <a:endParaRPr lang="en-US" sz="5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8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/>
          <a:stretch/>
        </p:blipFill>
        <p:spPr bwMode="auto">
          <a:xfrm>
            <a:off x="50243" y="3819617"/>
            <a:ext cx="8743950" cy="1073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517483" y="29664"/>
            <a:ext cx="77659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Chọn từ ngữ để hoàn thiện câu và viết câu vào vở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3" y="2093202"/>
            <a:ext cx="8743950" cy="2147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5" name="Rounded Rectangle 14"/>
          <p:cNvSpPr/>
          <p:nvPr/>
        </p:nvSpPr>
        <p:spPr>
          <a:xfrm>
            <a:off x="299211" y="470591"/>
            <a:ext cx="8517098" cy="6330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4325" y="455215"/>
            <a:ext cx="1818457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8AC"/>
                </a:solidFill>
              </a:rPr>
              <a:t>dẻo dai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9156" y="1103638"/>
            <a:ext cx="8652975" cy="5404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</a:rPr>
              <a:t>a. </a:t>
            </a:r>
            <a:r>
              <a:rPr lang="en-US" sz="2400" smtClean="0">
                <a:solidFill>
                  <a:schemeClr val="tx1"/>
                </a:solidFill>
              </a:rPr>
              <a:t>Cành liễu rũ lá trông ………….. như một mái tóc.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0636" y="2582088"/>
            <a:ext cx="8691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Cành liễu rũ lá trông mềm mại như một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50354" y="450146"/>
            <a:ext cx="1818457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8AC"/>
                </a:solidFill>
              </a:rPr>
              <a:t>mềm mại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12678" y="448471"/>
            <a:ext cx="1296248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8AC"/>
                </a:solidFill>
              </a:rPr>
              <a:t>lắc lư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12359" y="450147"/>
            <a:ext cx="1352742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8AC"/>
                </a:solidFill>
              </a:rPr>
              <a:t> dễ gãy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4325" y="1644068"/>
            <a:ext cx="8652975" cy="5404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</a:rPr>
              <a:t>b. </a:t>
            </a:r>
            <a:r>
              <a:rPr lang="en-US" sz="2400">
                <a:solidFill>
                  <a:schemeClr val="tx1"/>
                </a:solidFill>
              </a:rPr>
              <a:t>T</a:t>
            </a:r>
            <a:r>
              <a:rPr lang="en-US" sz="2400" smtClean="0">
                <a:solidFill>
                  <a:schemeClr val="tx1"/>
                </a:solidFill>
              </a:rPr>
              <a:t>ập thể dục hằng ngày giúp cho cơ thể ………..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242" y="3238959"/>
            <a:ext cx="2300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mái tóc.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5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23068" y="448471"/>
            <a:ext cx="1499429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8AC"/>
                </a:solidFill>
              </a:rPr>
              <a:t>xanh tốt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6792" y="3892422"/>
            <a:ext cx="8691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Tập thể dục hằng ngày giúp cho cơ thể dẻo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398" y="4549293"/>
            <a:ext cx="3976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dai.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87959E-8 L 0.05261 -9.87959E-8 C 0.07622 -9.87959E-8 0.10539 0.03057 0.10539 0.05588 L 0.10539 0.1120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5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68941E-6 L 0.29566 3.68941E-6 C 0.42812 3.68941E-6 0.59132 0.05835 0.59132 0.1062 L 0.59132 0.21241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6" y="10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  <p:bldP spid="30" grpId="0"/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523" y="0"/>
            <a:ext cx="87202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/>
                </a:solidFill>
              </a:rPr>
              <a:t>   </a:t>
            </a:r>
            <a:r>
              <a:rPr lang="en-US" sz="2400" b="1">
                <a:solidFill>
                  <a:schemeClr val="tx1"/>
                </a:solidFill>
              </a:rPr>
              <a:t>Quan sát tranh và dùng từ ngữ trong khung để nói </a:t>
            </a:r>
            <a:r>
              <a:rPr lang="en-US" sz="2400" b="1" smtClean="0"/>
              <a:t>theo tranh</a:t>
            </a:r>
            <a:endParaRPr lang="en-US" sz="2400" b="1" i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874" y="468211"/>
            <a:ext cx="65642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học sinh</a:t>
            </a:r>
            <a:r>
              <a:rPr lang="en-US" sz="2400" smtClean="0">
                <a:solidFill>
                  <a:schemeClr val="tx1"/>
                </a:solidFill>
              </a:rPr>
              <a:t>	  </a:t>
            </a:r>
            <a:r>
              <a:rPr lang="en-US" sz="2400" smtClean="0">
                <a:solidFill>
                  <a:schemeClr val="tx1"/>
                </a:solidFill>
              </a:rPr>
              <a:t>cây</a:t>
            </a:r>
            <a:r>
              <a:rPr lang="en-US" sz="2400" smtClean="0">
                <a:solidFill>
                  <a:schemeClr val="tx1"/>
                </a:solidFill>
              </a:rPr>
              <a:t>	         </a:t>
            </a:r>
            <a:r>
              <a:rPr lang="en-US" sz="2400" smtClean="0">
                <a:solidFill>
                  <a:schemeClr val="tx1"/>
                </a:solidFill>
              </a:rPr>
              <a:t>xanh mát</a:t>
            </a:r>
            <a:r>
              <a:rPr lang="en-US" sz="2400" smtClean="0">
                <a:solidFill>
                  <a:schemeClr val="tx1"/>
                </a:solidFill>
              </a:rPr>
              <a:t>	</a:t>
            </a:r>
            <a:r>
              <a:rPr lang="en-US" sz="2400" smtClean="0">
                <a:solidFill>
                  <a:schemeClr val="tx1"/>
                </a:solidFill>
              </a:rPr>
              <a:t>nắng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6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2" y="1005180"/>
            <a:ext cx="2697736" cy="39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68" y="929876"/>
            <a:ext cx="2626743" cy="39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38424" y="1948185"/>
            <a:ext cx="21361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418AC"/>
                </a:solidFill>
              </a:rPr>
              <a:t>Các bạn </a:t>
            </a:r>
            <a:r>
              <a:rPr lang="en-US" sz="2400" smtClean="0">
                <a:solidFill>
                  <a:srgbClr val="FF0000"/>
                </a:solidFill>
              </a:rPr>
              <a:t>học sinh </a:t>
            </a:r>
            <a:r>
              <a:rPr lang="en-US" sz="2400" smtClean="0">
                <a:solidFill>
                  <a:srgbClr val="0418AC"/>
                </a:solidFill>
              </a:rPr>
              <a:t>đi học dưới hàng </a:t>
            </a:r>
            <a:r>
              <a:rPr lang="en-US" sz="2400" smtClean="0">
                <a:solidFill>
                  <a:srgbClr val="FF0000"/>
                </a:solidFill>
              </a:rPr>
              <a:t>cây xanh mát</a:t>
            </a:r>
            <a:r>
              <a:rPr lang="en-US" sz="2400" smtClean="0">
                <a:solidFill>
                  <a:srgbClr val="0418AC"/>
                </a:solidFill>
              </a:rPr>
              <a:t>.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9411" y="1711517"/>
            <a:ext cx="18545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418AC"/>
                </a:solidFill>
              </a:rPr>
              <a:t>Các bạn </a:t>
            </a:r>
            <a:r>
              <a:rPr lang="en-US" sz="2400" smtClean="0">
                <a:solidFill>
                  <a:srgbClr val="FF0000"/>
                </a:solidFill>
              </a:rPr>
              <a:t>học sinh </a:t>
            </a:r>
            <a:r>
              <a:rPr lang="en-US" sz="2400" smtClean="0">
                <a:solidFill>
                  <a:srgbClr val="0418AC"/>
                </a:solidFill>
              </a:rPr>
              <a:t>đi học giữa trời </a:t>
            </a:r>
            <a:r>
              <a:rPr lang="en-US" sz="2400" smtClean="0">
                <a:solidFill>
                  <a:srgbClr val="FF0000"/>
                </a:solidFill>
              </a:rPr>
              <a:t>nắng</a:t>
            </a:r>
            <a:r>
              <a:rPr lang="en-US" sz="2400" smtClean="0">
                <a:solidFill>
                  <a:srgbClr val="0418AC"/>
                </a:solidFill>
              </a:rPr>
              <a:t> gắt.</a:t>
            </a:r>
            <a:endParaRPr lang="en-US" sz="2400">
              <a:solidFill>
                <a:srgbClr val="041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5461</TotalTime>
  <Words>586</Words>
  <PresentationFormat>On-screen Show (16:9)</PresentationFormat>
  <Paragraphs>97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Lato</vt:lpstr>
      <vt:lpstr>Calibri</vt:lpstr>
      <vt:lpstr>HP001 4 hàng</vt:lpstr>
      <vt:lpstr>Quicksand Medium</vt:lpstr>
      <vt:lpstr>Calibri Light</vt:lpstr>
      <vt:lpstr>Times New Roman</vt:lpstr>
      <vt:lpstr>Arial-Rounded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2021-04-10T13:42:40Z</dcterms:modified>
</cp:coreProperties>
</file>