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0"/>
  </p:notesMasterIdLst>
  <p:sldIdLst>
    <p:sldId id="271" r:id="rId2"/>
    <p:sldId id="323" r:id="rId3"/>
    <p:sldId id="324" r:id="rId4"/>
    <p:sldId id="316" r:id="rId5"/>
    <p:sldId id="359" r:id="rId6"/>
    <p:sldId id="360" r:id="rId7"/>
    <p:sldId id="362" r:id="rId8"/>
    <p:sldId id="361" r:id="rId9"/>
    <p:sldId id="363" r:id="rId10"/>
    <p:sldId id="356" r:id="rId11"/>
    <p:sldId id="311" r:id="rId12"/>
    <p:sldId id="357" r:id="rId13"/>
    <p:sldId id="355" r:id="rId14"/>
    <p:sldId id="358" r:id="rId15"/>
    <p:sldId id="310" r:id="rId16"/>
    <p:sldId id="325" r:id="rId17"/>
    <p:sldId id="317"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8F91"/>
    <a:srgbClr val="CCCCFF"/>
    <a:srgbClr val="E0A4A5"/>
    <a:srgbClr val="FFFF99"/>
    <a:srgbClr val="E36427"/>
    <a:srgbClr val="000000"/>
    <a:srgbClr val="61953D"/>
    <a:srgbClr val="5E913B"/>
    <a:srgbClr val="5C8E3A"/>
    <a:srgbClr val="CB6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196" autoAdjust="0"/>
  </p:normalViewPr>
  <p:slideViewPr>
    <p:cSldViewPr snapToGrid="0" showGuides="1">
      <p:cViewPr varScale="1">
        <p:scale>
          <a:sx n="112" d="100"/>
          <a:sy n="112" d="100"/>
        </p:scale>
        <p:origin x="18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69041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53844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72871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14099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388695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4236297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2299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6/14/2023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6/14/2023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6/14/2023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6/14/2023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grpSp>
        <p:nvGrpSpPr>
          <p:cNvPr id="15" name="Group 14">
            <a:extLst>
              <a:ext uri="{FF2B5EF4-FFF2-40B4-BE49-F238E27FC236}">
                <a16:creationId xmlns:a16="http://schemas.microsoft.com/office/drawing/2014/main" id="{BA9C1D55-33AF-4956-ADA6-8EA0F50EDD31}"/>
              </a:ext>
            </a:extLst>
          </p:cNvPr>
          <p:cNvGrpSpPr/>
          <p:nvPr/>
        </p:nvGrpSpPr>
        <p:grpSpPr>
          <a:xfrm>
            <a:off x="1169644" y="1723812"/>
            <a:ext cx="9852712" cy="5134187"/>
            <a:chOff x="997778" y="1174376"/>
            <a:chExt cx="10196444" cy="5559689"/>
          </a:xfrm>
        </p:grpSpPr>
        <p:pic>
          <p:nvPicPr>
            <p:cNvPr id="17" name="Picture 16">
              <a:extLst>
                <a:ext uri="{FF2B5EF4-FFF2-40B4-BE49-F238E27FC236}">
                  <a16:creationId xmlns:a16="http://schemas.microsoft.com/office/drawing/2014/main" id="{20DAB029-0CF1-42BE-BFB9-316C6B918C75}"/>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contrast="20000"/>
                      </a14:imgEffect>
                    </a14:imgLayer>
                  </a14:imgProps>
                </a:ext>
              </a:extLst>
            </a:blip>
            <a:stretch>
              <a:fillRect/>
            </a:stretch>
          </p:blipFill>
          <p:spPr>
            <a:xfrm>
              <a:off x="997778" y="1178604"/>
              <a:ext cx="10196444" cy="5555461"/>
            </a:xfrm>
            <a:prstGeom prst="rect">
              <a:avLst/>
            </a:prstGeom>
            <a:ln>
              <a:noFill/>
            </a:ln>
            <a:effectLst>
              <a:softEdge rad="112500"/>
            </a:effectLst>
          </p:spPr>
        </p:pic>
        <p:sp>
          <p:nvSpPr>
            <p:cNvPr id="18" name="Rectangle 17">
              <a:extLst>
                <a:ext uri="{FF2B5EF4-FFF2-40B4-BE49-F238E27FC236}">
                  <a16:creationId xmlns:a16="http://schemas.microsoft.com/office/drawing/2014/main" id="{1FD9E422-35C5-4AB2-A0D9-F6D6F0BEEBC4}"/>
                </a:ext>
              </a:extLst>
            </p:cNvPr>
            <p:cNvSpPr/>
            <p:nvPr/>
          </p:nvSpPr>
          <p:spPr>
            <a:xfrm>
              <a:off x="1111624" y="1174376"/>
              <a:ext cx="4150658" cy="195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14929A-D5FC-4F66-8951-74EDFD16573E}"/>
              </a:ext>
            </a:extLst>
          </p:cNvPr>
          <p:cNvSpPr txBox="1"/>
          <p:nvPr/>
        </p:nvSpPr>
        <p:spPr>
          <a:xfrm>
            <a:off x="1490655" y="1022032"/>
            <a:ext cx="10390018" cy="830997"/>
          </a:xfrm>
          <a:prstGeom prst="rect">
            <a:avLst/>
          </a:prstGeom>
          <a:noFill/>
        </p:spPr>
        <p:txBody>
          <a:bodyPr wrap="square">
            <a:spAutoFit/>
          </a:bodyPr>
          <a:lstStyle/>
          <a:p>
            <a:r>
              <a:rPr lang="en-US" sz="2400" b="1" dirty="0">
                <a:cs typeface="Arial" panose="020B0604020202020204" pitchFamily="34" charset="0"/>
              </a:rPr>
              <a:t>Read the following proposal and match the </a:t>
            </a:r>
            <a:r>
              <a:rPr lang="en-US" sz="2400" b="1" dirty="0" smtClean="0">
                <a:cs typeface="Arial" panose="020B0604020202020204" pitchFamily="34" charset="0"/>
              </a:rPr>
              <a:t>headings (1–4</a:t>
            </a:r>
            <a:r>
              <a:rPr lang="en-US" sz="2400" b="1" dirty="0">
                <a:cs typeface="Arial" panose="020B0604020202020204" pitchFamily="34" charset="0"/>
              </a:rPr>
              <a:t>) with the paragraphs (A–D).</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PRE-WRITING</a:t>
            </a:r>
          </a:p>
        </p:txBody>
      </p:sp>
      <p:sp>
        <p:nvSpPr>
          <p:cNvPr id="19" name="TextBox 18">
            <a:extLst>
              <a:ext uri="{FF2B5EF4-FFF2-40B4-BE49-F238E27FC236}">
                <a16:creationId xmlns:a16="http://schemas.microsoft.com/office/drawing/2014/main" id="{673D3468-A190-4106-8DF6-255AB93B9ACB}"/>
              </a:ext>
            </a:extLst>
          </p:cNvPr>
          <p:cNvSpPr txBox="1"/>
          <p:nvPr/>
        </p:nvSpPr>
        <p:spPr>
          <a:xfrm>
            <a:off x="2030688" y="3856882"/>
            <a:ext cx="700654" cy="461665"/>
          </a:xfrm>
          <a:prstGeom prst="rect">
            <a:avLst/>
          </a:prstGeom>
          <a:noFill/>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1</a:t>
            </a:r>
          </a:p>
        </p:txBody>
      </p:sp>
      <p:sp>
        <p:nvSpPr>
          <p:cNvPr id="20" name="TextBox 19">
            <a:extLst>
              <a:ext uri="{FF2B5EF4-FFF2-40B4-BE49-F238E27FC236}">
                <a16:creationId xmlns:a16="http://schemas.microsoft.com/office/drawing/2014/main" id="{BF448D37-2D72-450D-A610-CF35569034F2}"/>
              </a:ext>
            </a:extLst>
          </p:cNvPr>
          <p:cNvSpPr txBox="1"/>
          <p:nvPr/>
        </p:nvSpPr>
        <p:spPr>
          <a:xfrm>
            <a:off x="2030688" y="5828977"/>
            <a:ext cx="700654" cy="461665"/>
          </a:xfrm>
          <a:prstGeom prst="rect">
            <a:avLst/>
          </a:prstGeom>
          <a:noFill/>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2</a:t>
            </a:r>
          </a:p>
        </p:txBody>
      </p:sp>
      <p:sp>
        <p:nvSpPr>
          <p:cNvPr id="21" name="TextBox 20">
            <a:extLst>
              <a:ext uri="{FF2B5EF4-FFF2-40B4-BE49-F238E27FC236}">
                <a16:creationId xmlns:a16="http://schemas.microsoft.com/office/drawing/2014/main" id="{C2830FCC-0DFE-4483-B099-B05723F6195F}"/>
              </a:ext>
            </a:extLst>
          </p:cNvPr>
          <p:cNvSpPr txBox="1"/>
          <p:nvPr/>
        </p:nvSpPr>
        <p:spPr>
          <a:xfrm>
            <a:off x="2030688" y="4938213"/>
            <a:ext cx="700654" cy="461665"/>
          </a:xfrm>
          <a:prstGeom prst="rect">
            <a:avLst/>
          </a:prstGeom>
          <a:noFill/>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4</a:t>
            </a:r>
          </a:p>
        </p:txBody>
      </p:sp>
      <p:sp>
        <p:nvSpPr>
          <p:cNvPr id="22" name="TextBox 21">
            <a:extLst>
              <a:ext uri="{FF2B5EF4-FFF2-40B4-BE49-F238E27FC236}">
                <a16:creationId xmlns:a16="http://schemas.microsoft.com/office/drawing/2014/main" id="{B1529BF4-18CB-4A88-9586-EE00521F4A5F}"/>
              </a:ext>
            </a:extLst>
          </p:cNvPr>
          <p:cNvSpPr txBox="1"/>
          <p:nvPr/>
        </p:nvSpPr>
        <p:spPr>
          <a:xfrm>
            <a:off x="2030688" y="2973743"/>
            <a:ext cx="700654" cy="461665"/>
          </a:xfrm>
          <a:prstGeom prst="rect">
            <a:avLst/>
          </a:prstGeom>
          <a:noFill/>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3</a:t>
            </a:r>
          </a:p>
        </p:txBody>
      </p:sp>
    </p:spTree>
    <p:extLst>
      <p:ext uri="{BB962C8B-B14F-4D97-AF65-F5344CB8AC3E}">
        <p14:creationId xmlns:p14="http://schemas.microsoft.com/office/powerpoint/2010/main" val="89424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30187" y="1090960"/>
            <a:ext cx="10250513" cy="523220"/>
          </a:xfrm>
          <a:prstGeom prst="rect">
            <a:avLst/>
          </a:prstGeom>
          <a:noFill/>
        </p:spPr>
        <p:txBody>
          <a:bodyPr wrap="square">
            <a:spAutoFit/>
          </a:bodyPr>
          <a:lstStyle/>
          <a:p>
            <a:r>
              <a:rPr lang="en-US" sz="2800" b="1" dirty="0" smtClean="0">
                <a:cs typeface="Arial" panose="020B0604020202020204" pitchFamily="34" charset="0"/>
              </a:rPr>
              <a:t>Discuss </a:t>
            </a:r>
            <a:r>
              <a:rPr lang="en-US" sz="2800" b="1" dirty="0">
                <a:cs typeface="Arial" panose="020B0604020202020204" pitchFamily="34" charset="0"/>
              </a:rPr>
              <a:t>and add more ideas to the following notes.</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94A6188-43A8-4389-85C0-0472436DA72E}"/>
              </a:ext>
            </a:extLst>
          </p:cNvPr>
          <p:cNvPicPr>
            <a:picLocks noChangeAspect="1"/>
          </p:cNvPicPr>
          <p:nvPr/>
        </p:nvPicPr>
        <p:blipFill>
          <a:blip r:embed="rId2"/>
          <a:stretch>
            <a:fillRect/>
          </a:stretch>
        </p:blipFill>
        <p:spPr>
          <a:xfrm>
            <a:off x="209826" y="2082863"/>
            <a:ext cx="11725072" cy="4564122"/>
          </a:xfrm>
          <a:prstGeom prst="rect">
            <a:avLst/>
          </a:prstGeom>
        </p:spPr>
      </p:pic>
      <p:sp>
        <p:nvSpPr>
          <p:cNvPr id="8" name="TextBox 7">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PRE-WRITING</a:t>
            </a:r>
          </a:p>
        </p:txBody>
      </p:sp>
    </p:spTree>
    <p:extLst>
      <p:ext uri="{BB962C8B-B14F-4D97-AF65-F5344CB8AC3E}">
        <p14:creationId xmlns:p14="http://schemas.microsoft.com/office/powerpoint/2010/main" val="212964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fill="hold"/>
                                        <p:tgtEl>
                                          <p:spTgt spid="4"/>
                                        </p:tgtEl>
                                        <p:attrNameLst>
                                          <p:attrName>ppt_x</p:attrName>
                                        </p:attrNameLst>
                                      </p:cBhvr>
                                      <p:tavLst>
                                        <p:tav tm="0">
                                          <p:val>
                                            <p:strVal val="#ppt_x"/>
                                          </p:val>
                                        </p:tav>
                                        <p:tav tm="100000">
                                          <p:val>
                                            <p:strVal val="#ppt_x"/>
                                          </p:val>
                                        </p:tav>
                                      </p:tavLst>
                                    </p:anim>
                                    <p:anim calcmode="lin" valueType="num">
                                      <p:cBhvr additive="base">
                                        <p:cTn id="13" dur="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8034F36-6745-48D9-B4C4-41AE634C85AD}"/>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contrast="20000"/>
                    </a14:imgEffect>
                  </a14:imgLayer>
                </a14:imgProps>
              </a:ext>
            </a:extLst>
          </a:blip>
          <a:stretch>
            <a:fillRect/>
          </a:stretch>
        </p:blipFill>
        <p:spPr>
          <a:xfrm>
            <a:off x="263345" y="1666847"/>
            <a:ext cx="11665311" cy="3839008"/>
          </a:xfrm>
          <a:prstGeom prst="rect">
            <a:avLst/>
          </a:prstGeom>
        </p:spPr>
      </p:pic>
      <p:sp>
        <p:nvSpPr>
          <p:cNvPr id="5" name="TextBox 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PRE-WRITING</a:t>
            </a:r>
          </a:p>
        </p:txBody>
      </p:sp>
    </p:spTree>
    <p:extLst>
      <p:ext uri="{BB962C8B-B14F-4D97-AF65-F5344CB8AC3E}">
        <p14:creationId xmlns:p14="http://schemas.microsoft.com/office/powerpoint/2010/main" val="84491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564094" y="1116116"/>
            <a:ext cx="10247781" cy="584775"/>
          </a:xfrm>
          <a:prstGeom prst="rect">
            <a:avLst/>
          </a:prstGeom>
          <a:noFill/>
        </p:spPr>
        <p:txBody>
          <a:bodyPr wrap="square">
            <a:spAutoFit/>
          </a:bodyPr>
          <a:lstStyle/>
          <a:p>
            <a:r>
              <a:rPr lang="en-US" sz="3200" b="1" dirty="0">
                <a:cs typeface="Arial" panose="020B0604020202020204" pitchFamily="34" charset="0"/>
              </a:rPr>
              <a:t>Write a proposal (120–150 words) about a welcome event. </a:t>
            </a: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WHILE-WRITING</a:t>
            </a:r>
          </a:p>
        </p:txBody>
      </p:sp>
      <p:pic>
        <p:nvPicPr>
          <p:cNvPr id="4" name="Picture 3">
            <a:extLst>
              <a:ext uri="{FF2B5EF4-FFF2-40B4-BE49-F238E27FC236}">
                <a16:creationId xmlns:a16="http://schemas.microsoft.com/office/drawing/2014/main" id="{4A1C15F5-F2C6-4A67-B697-E816B24C900E}"/>
              </a:ext>
            </a:extLst>
          </p:cNvPr>
          <p:cNvPicPr>
            <a:picLocks noChangeAspect="1"/>
          </p:cNvPicPr>
          <p:nvPr/>
        </p:nvPicPr>
        <p:blipFill>
          <a:blip r:embed="rId2"/>
          <a:stretch>
            <a:fillRect/>
          </a:stretch>
        </p:blipFill>
        <p:spPr>
          <a:xfrm>
            <a:off x="198758" y="1846539"/>
            <a:ext cx="11727750" cy="4800446"/>
          </a:xfrm>
          <a:prstGeom prst="rect">
            <a:avLst/>
          </a:prstGeom>
        </p:spPr>
      </p:pic>
    </p:spTree>
    <p:extLst>
      <p:ext uri="{BB962C8B-B14F-4D97-AF65-F5344CB8AC3E}">
        <p14:creationId xmlns:p14="http://schemas.microsoft.com/office/powerpoint/2010/main" val="147976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WHILE-WRITING</a:t>
            </a:r>
          </a:p>
        </p:txBody>
      </p:sp>
      <p:pic>
        <p:nvPicPr>
          <p:cNvPr id="1026" name="Picture 2">
            <a:extLst>
              <a:ext uri="{FF2B5EF4-FFF2-40B4-BE49-F238E27FC236}">
                <a16:creationId xmlns:a16="http://schemas.microsoft.com/office/drawing/2014/main" id="{085E41E3-84C2-4C24-95BE-9B29A9F370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77" r="1162" b="10902"/>
          <a:stretch/>
        </p:blipFill>
        <p:spPr bwMode="auto">
          <a:xfrm>
            <a:off x="0" y="893201"/>
            <a:ext cx="12192000" cy="692604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A66F351-6954-4AEE-9C56-7B1FF5F2FF3A}"/>
              </a:ext>
            </a:extLst>
          </p:cNvPr>
          <p:cNvSpPr txBox="1"/>
          <p:nvPr/>
        </p:nvSpPr>
        <p:spPr>
          <a:xfrm>
            <a:off x="2048436" y="1239774"/>
            <a:ext cx="7969624" cy="400110"/>
          </a:xfrm>
          <a:prstGeom prst="rect">
            <a:avLst/>
          </a:prstGeom>
          <a:noFill/>
        </p:spPr>
        <p:txBody>
          <a:bodyPr wrap="square" rtlCol="0">
            <a:spAutoFit/>
          </a:bodyPr>
          <a:lstStyle/>
          <a:p>
            <a:pPr algn="ctr"/>
            <a:r>
              <a:rPr lang="en-US" sz="2000" b="1" dirty="0">
                <a:solidFill>
                  <a:srgbClr val="FF0000"/>
                </a:solidFill>
              </a:rPr>
              <a:t>SUGGESTED ANSWER</a:t>
            </a:r>
          </a:p>
        </p:txBody>
      </p:sp>
      <p:sp>
        <p:nvSpPr>
          <p:cNvPr id="4" name="TextBox 3">
            <a:extLst>
              <a:ext uri="{FF2B5EF4-FFF2-40B4-BE49-F238E27FC236}">
                <a16:creationId xmlns:a16="http://schemas.microsoft.com/office/drawing/2014/main" id="{8CA691D0-73F6-49DA-8B59-2B7CC6E70049}"/>
              </a:ext>
            </a:extLst>
          </p:cNvPr>
          <p:cNvSpPr txBox="1"/>
          <p:nvPr/>
        </p:nvSpPr>
        <p:spPr>
          <a:xfrm>
            <a:off x="1739152" y="1497910"/>
            <a:ext cx="8373035" cy="5355312"/>
          </a:xfrm>
          <a:prstGeom prst="rect">
            <a:avLst/>
          </a:prstGeom>
          <a:noFill/>
        </p:spPr>
        <p:txBody>
          <a:bodyPr wrap="square" rtlCol="0">
            <a:spAutoFit/>
          </a:bodyPr>
          <a:lstStyle/>
          <a:p>
            <a:r>
              <a:rPr lang="en-US" sz="1600" b="1" dirty="0"/>
              <a:t>Title: </a:t>
            </a:r>
            <a:r>
              <a:rPr lang="en-US" sz="1600" b="1" dirty="0" smtClean="0"/>
              <a:t>ASEAN POSTER MAKING EVENT</a:t>
            </a:r>
          </a:p>
          <a:p>
            <a:r>
              <a:rPr lang="en-US" sz="1600" b="1" dirty="0" smtClean="0"/>
              <a:t>To</a:t>
            </a:r>
            <a:r>
              <a:rPr lang="en-US" sz="1600" b="1" dirty="0"/>
              <a:t>:</a:t>
            </a:r>
            <a:r>
              <a:rPr lang="en-US" sz="1600" dirty="0"/>
              <a:t>    The Hanoi High School Youth Union Board</a:t>
            </a:r>
          </a:p>
          <a:p>
            <a:r>
              <a:rPr lang="en-US" sz="1600" b="1" dirty="0"/>
              <a:t>Date:</a:t>
            </a:r>
            <a:r>
              <a:rPr lang="en-US" sz="1600" dirty="0"/>
              <a:t> 10 January 20__</a:t>
            </a:r>
          </a:p>
          <a:p>
            <a:r>
              <a:rPr lang="en-US" sz="1600" b="1" dirty="0"/>
              <a:t>Prepared by:</a:t>
            </a:r>
            <a:r>
              <a:rPr lang="en-US" sz="1600" dirty="0"/>
              <a:t> Grade 11 students</a:t>
            </a:r>
          </a:p>
          <a:p>
            <a:r>
              <a:rPr lang="en-US" sz="1600" b="1" dirty="0"/>
              <a:t>Introduction</a:t>
            </a:r>
            <a:r>
              <a:rPr lang="en-US" sz="1600" dirty="0"/>
              <a:t> </a:t>
            </a:r>
          </a:p>
          <a:p>
            <a:r>
              <a:rPr lang="en-US" sz="1600" dirty="0"/>
              <a:t>We would like to propose an ASEAN poster making event to welcome a group of students from ASEAN countries who are coming to visit our school on 3rd of March.</a:t>
            </a:r>
          </a:p>
          <a:p>
            <a:r>
              <a:rPr lang="en-US" sz="1600" b="1" dirty="0"/>
              <a:t>Details about the event</a:t>
            </a:r>
          </a:p>
          <a:p>
            <a:r>
              <a:rPr lang="en-US" sz="1600" dirty="0"/>
              <a:t>The event will take place in the School Hall from 9 a.m. until 5 p.m. We will </a:t>
            </a:r>
            <a:r>
              <a:rPr lang="en-US" sz="1600" dirty="0" err="1"/>
              <a:t>organise</a:t>
            </a:r>
            <a:r>
              <a:rPr lang="en-US" sz="1600" dirty="0"/>
              <a:t> all the activities and invite all ASEAN students and representatives of other classes. In the morning, students will take part in training workshops on poster design, presentations and discussions on current issues in ASEAN, and group brainstorming activities. We’ll also arrange for packed lunch boxes to be delivered at 1 p.m. so participants can eat in the school hall. In the afternoon, the teams will make their posters.</a:t>
            </a:r>
          </a:p>
          <a:p>
            <a:r>
              <a:rPr lang="en-US" sz="1600" b="1" dirty="0"/>
              <a:t>Goals and benefits</a:t>
            </a:r>
          </a:p>
          <a:p>
            <a:r>
              <a:rPr lang="en-US" sz="1600" dirty="0"/>
              <a:t>The event will help young people from ASEAN countries meet and build a community. Participants will also have a chance to learn about each other’s culture. We believe that the event will help develop students’ ability to work with people from other countries and create shared values. </a:t>
            </a:r>
          </a:p>
          <a:p>
            <a:r>
              <a:rPr lang="en-US" sz="1600" b="1" dirty="0"/>
              <a:t>Conclusion</a:t>
            </a:r>
          </a:p>
          <a:p>
            <a:r>
              <a:rPr lang="en-US" sz="1600" dirty="0"/>
              <a:t>We really hope you will consider our proposal as we think that it will be beneficial to both local students and the visiting ASEAN students.</a:t>
            </a:r>
          </a:p>
        </p:txBody>
      </p:sp>
    </p:spTree>
    <p:extLst>
      <p:ext uri="{BB962C8B-B14F-4D97-AF65-F5344CB8AC3E}">
        <p14:creationId xmlns:p14="http://schemas.microsoft.com/office/powerpoint/2010/main" val="35956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4" name="TextBox 13">
            <a:extLst>
              <a:ext uri="{FF2B5EF4-FFF2-40B4-BE49-F238E27FC236}">
                <a16:creationId xmlns:a16="http://schemas.microsoft.com/office/drawing/2014/main" id="{8514929A-D5FC-4F66-8951-74EDFD16573E}"/>
              </a:ext>
            </a:extLst>
          </p:cNvPr>
          <p:cNvSpPr txBox="1"/>
          <p:nvPr/>
        </p:nvSpPr>
        <p:spPr>
          <a:xfrm>
            <a:off x="550291" y="1200593"/>
            <a:ext cx="1109141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GB" sz="3600" b="1" i="1" dirty="0">
                <a:ln/>
                <a:solidFill>
                  <a:schemeClr val="accent2">
                    <a:lumMod val="50000"/>
                  </a:schemeClr>
                </a:solidFill>
                <a:cs typeface="Arial" panose="020B0604020202020204" pitchFamily="34" charset="0"/>
              </a:rPr>
              <a:t>*Exchange your writing with your friend for peer review.</a:t>
            </a:r>
            <a:endParaRPr lang="en-US" sz="3600" b="1" i="1" dirty="0">
              <a:ln/>
              <a:solidFill>
                <a:schemeClr val="accent2">
                  <a:lumMod val="50000"/>
                </a:schemeClr>
              </a:solidFill>
              <a:cs typeface="Arial" panose="020B0604020202020204" pitchFamily="34" charset="0"/>
            </a:endParaRP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POST-WRITING</a:t>
            </a:r>
          </a:p>
        </p:txBody>
      </p:sp>
      <p:sp>
        <p:nvSpPr>
          <p:cNvPr id="4" name="Rounded Rectangle 3"/>
          <p:cNvSpPr/>
          <p:nvPr/>
        </p:nvSpPr>
        <p:spPr>
          <a:xfrm>
            <a:off x="1850571" y="2031205"/>
            <a:ext cx="9046029" cy="407568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accent6">
                  <a:lumMod val="50000"/>
                </a:schemeClr>
              </a:solidFill>
            </a:endParaRPr>
          </a:p>
          <a:p>
            <a:pPr algn="ctr"/>
            <a:r>
              <a:rPr lang="en-US" sz="3200" b="1" u="sng" dirty="0">
                <a:solidFill>
                  <a:schemeClr val="accent6">
                    <a:lumMod val="50000"/>
                  </a:schemeClr>
                </a:solidFill>
              </a:rPr>
              <a:t>WRITING RUBRIC</a:t>
            </a:r>
          </a:p>
          <a:p>
            <a:pPr algn="ctr"/>
            <a:endParaRPr lang="en-US" sz="3200" u="sng" dirty="0">
              <a:solidFill>
                <a:schemeClr val="accent6">
                  <a:lumMod val="50000"/>
                </a:schemeClr>
              </a:solidFill>
              <a:effectLst>
                <a:outerShdw blurRad="38100" dist="38100" dir="2700000" algn="tl">
                  <a:srgbClr val="000000">
                    <a:alpha val="43137"/>
                  </a:srgbClr>
                </a:outerShdw>
              </a:effectLst>
            </a:endParaRPr>
          </a:p>
          <a:p>
            <a:pPr lvl="0"/>
            <a:r>
              <a:rPr lang="en-US" sz="3200" i="1" dirty="0">
                <a:solidFill>
                  <a:schemeClr val="tx1"/>
                </a:solidFill>
              </a:rPr>
              <a:t>Organization: …/10</a:t>
            </a:r>
            <a:endParaRPr lang="en-US" sz="3200" dirty="0">
              <a:solidFill>
                <a:schemeClr val="tx1"/>
              </a:solidFill>
            </a:endParaRPr>
          </a:p>
          <a:p>
            <a:pPr lvl="0"/>
            <a:r>
              <a:rPr lang="en-US" sz="3200" i="1" dirty="0">
                <a:solidFill>
                  <a:schemeClr val="tx1"/>
                </a:solidFill>
              </a:rPr>
              <a:t>Legibility: …/10</a:t>
            </a:r>
            <a:endParaRPr lang="en-US" sz="3200" dirty="0">
              <a:solidFill>
                <a:schemeClr val="tx1"/>
              </a:solidFill>
            </a:endParaRPr>
          </a:p>
          <a:p>
            <a:pPr lvl="0"/>
            <a:r>
              <a:rPr lang="en-US" sz="3200" i="1" dirty="0">
                <a:solidFill>
                  <a:schemeClr val="tx1"/>
                </a:solidFill>
              </a:rPr>
              <a:t>Ideas: …/10</a:t>
            </a:r>
            <a:endParaRPr lang="en-US" sz="3200" dirty="0">
              <a:solidFill>
                <a:schemeClr val="tx1"/>
              </a:solidFill>
            </a:endParaRPr>
          </a:p>
          <a:p>
            <a:pPr lvl="0"/>
            <a:r>
              <a:rPr lang="en-US" sz="3200" i="1" dirty="0">
                <a:solidFill>
                  <a:schemeClr val="tx1"/>
                </a:solidFill>
              </a:rPr>
              <a:t>Word choice: …/10</a:t>
            </a:r>
            <a:endParaRPr lang="en-US" sz="3200" dirty="0">
              <a:solidFill>
                <a:schemeClr val="tx1"/>
              </a:solidFill>
            </a:endParaRPr>
          </a:p>
          <a:p>
            <a:pPr lvl="0"/>
            <a:r>
              <a:rPr lang="en-US" sz="3200" i="1" dirty="0">
                <a:solidFill>
                  <a:schemeClr val="tx1"/>
                </a:solidFill>
              </a:rPr>
              <a:t>Grammar usage and mechanics: …/10</a:t>
            </a:r>
            <a:endParaRPr lang="en-US" sz="3200" dirty="0">
              <a:solidFill>
                <a:schemeClr val="tx1"/>
              </a:solidFill>
            </a:endParaRPr>
          </a:p>
          <a:p>
            <a:r>
              <a:rPr lang="en-US" sz="3200" i="1" dirty="0">
                <a:solidFill>
                  <a:schemeClr val="tx1"/>
                </a:solidFill>
              </a:rPr>
              <a:t>             TOTAL: …/50</a:t>
            </a:r>
            <a:endParaRPr lang="en-US" sz="3200" dirty="0">
              <a:solidFill>
                <a:schemeClr val="tx1"/>
              </a:solidFill>
            </a:endParaRPr>
          </a:p>
          <a:p>
            <a:pPr algn="ctr"/>
            <a:endParaRPr lang="en-US" sz="3200" dirty="0">
              <a:solidFill>
                <a:schemeClr val="tx1"/>
              </a:solidFill>
            </a:endParaRPr>
          </a:p>
        </p:txBody>
      </p:sp>
    </p:spTree>
    <p:extLst>
      <p:ext uri="{BB962C8B-B14F-4D97-AF65-F5344CB8AC3E}">
        <p14:creationId xmlns:p14="http://schemas.microsoft.com/office/powerpoint/2010/main" val="295164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646331"/>
          </a:xfrm>
          <a:prstGeom prst="rect">
            <a:avLst/>
          </a:prstGeom>
        </p:spPr>
        <p:txBody>
          <a:bodyPr wrap="square">
            <a:spAutoFit/>
          </a:bodyPr>
          <a:lstStyle/>
          <a:p>
            <a:pPr algn="just"/>
            <a:r>
              <a:rPr lang="en-US" sz="36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1092917" y="1969986"/>
            <a:ext cx="10124040" cy="3046988"/>
          </a:xfrm>
          <a:prstGeom prst="rect">
            <a:avLst/>
          </a:prstGeom>
          <a:noFill/>
        </p:spPr>
        <p:txBody>
          <a:bodyPr wrap="square" rtlCol="0">
            <a:spAutoFit/>
          </a:bodyPr>
          <a:lstStyle/>
          <a:p>
            <a:pPr>
              <a:lnSpc>
                <a:spcPct val="150000"/>
              </a:lnSpc>
            </a:pPr>
            <a:r>
              <a:rPr lang="vi-VN"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have you learnt today?</a:t>
            </a:r>
            <a:endPar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lnSpc>
                <a:spcPct val="150000"/>
              </a:lnSpc>
              <a:buFont typeface="Arial" panose="020B0604020202020204" pitchFamily="34" charset="0"/>
              <a:buChar char="•"/>
            </a:pPr>
            <a:r>
              <a:rPr lang="en-US" sz="3200" dirty="0">
                <a:latin typeface="Calibri" panose="020F0502020204030204" pitchFamily="34" charset="0"/>
                <a:cs typeface="Calibri" panose="020F0502020204030204" pitchFamily="34" charset="0"/>
              </a:rPr>
              <a:t>How to write a proposal for a welcome event.</a:t>
            </a:r>
          </a:p>
          <a:p>
            <a:pPr marL="457200" indent="-457200">
              <a:lnSpc>
                <a:spcPct val="150000"/>
              </a:lnSpc>
              <a:buFont typeface="Arial" panose="020B0604020202020204" pitchFamily="34" charset="0"/>
              <a:buChar char="•"/>
            </a:pPr>
            <a:r>
              <a:rPr lang="en-US" sz="3200" smtClean="0">
                <a:latin typeface="Calibri" panose="020F0502020204030204" pitchFamily="34" charset="0"/>
                <a:cs typeface="Calibri" panose="020F0502020204030204" pitchFamily="34" charset="0"/>
              </a:rPr>
              <a:t>Give detailed </a:t>
            </a:r>
            <a:r>
              <a:rPr lang="en-US" sz="3200" dirty="0">
                <a:latin typeface="Calibri" panose="020F0502020204030204" pitchFamily="34" charset="0"/>
                <a:cs typeface="Calibri" panose="020F0502020204030204" pitchFamily="34" charset="0"/>
              </a:rPr>
              <a:t>ideas about a proposal or a project, or event. </a:t>
            </a:r>
          </a:p>
        </p:txBody>
      </p:sp>
      <p:sp>
        <p:nvSpPr>
          <p:cNvPr id="10" name="Rectangle 9"/>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580766" y="2110238"/>
            <a:ext cx="8753494" cy="2315821"/>
          </a:xfrm>
          <a:noFill/>
        </p:spPr>
        <p:txBody>
          <a:bodyPr anchor="t"/>
          <a:lstStyle/>
          <a:p>
            <a:pPr marL="482600" indent="-342900" algn="l">
              <a:lnSpc>
                <a:spcPct val="150000"/>
              </a:lnSpc>
              <a:buFont typeface="Arial" panose="020B0604020202020204" pitchFamily="34" charset="0"/>
              <a:buChar char="•"/>
            </a:pPr>
            <a:r>
              <a:rPr lang="en-GB" sz="3200" dirty="0">
                <a:latin typeface="+mn-lt"/>
                <a:cs typeface="Arial" panose="020B0604020202020204" pitchFamily="34" charset="0"/>
              </a:rPr>
              <a:t>Do exercises in the workbook.</a:t>
            </a:r>
          </a:p>
          <a:p>
            <a:pPr marL="482600" indent="-342900" algn="l">
              <a:lnSpc>
                <a:spcPct val="150000"/>
              </a:lnSpc>
              <a:buFont typeface="Arial" panose="020B0604020202020204" pitchFamily="34" charset="0"/>
              <a:buChar char="•"/>
            </a:pPr>
            <a:r>
              <a:rPr lang="en-GB" sz="3200" dirty="0">
                <a:latin typeface="+mn-lt"/>
                <a:cs typeface="Arial" panose="020B0604020202020204" pitchFamily="34" charset="0"/>
              </a:rPr>
              <a:t>Prepare for Lesson 7 - Unit 4.</a:t>
            </a: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6"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10435"/>
            <a:ext cx="4572000" cy="646331"/>
          </a:xfrm>
          <a:prstGeom prst="rect">
            <a:avLst/>
          </a:prstGeom>
        </p:spPr>
        <p:txBody>
          <a:bodyPr>
            <a:spAutoFit/>
          </a:bodyPr>
          <a:lstStyle/>
          <a:p>
            <a:pPr algn="just"/>
            <a:r>
              <a:rPr lang="en-US" sz="3600" b="1" dirty="0">
                <a:cs typeface="Arial" panose="020B0604020202020204" pitchFamily="34" charset="0"/>
              </a:rPr>
              <a:t>Homework</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CONSOLIDATION</a:t>
            </a:r>
          </a:p>
        </p:txBody>
      </p:sp>
      <p:pic>
        <p:nvPicPr>
          <p:cNvPr id="4" name="Picture 3">
            <a:extLst>
              <a:ext uri="{FF2B5EF4-FFF2-40B4-BE49-F238E27FC236}">
                <a16:creationId xmlns:a16="http://schemas.microsoft.com/office/drawing/2014/main" id="{5530C9A4-C583-5DFD-1989-A2775C290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8694" y="1446903"/>
            <a:ext cx="5069052" cy="4828709"/>
          </a:xfrm>
          <a:prstGeom prst="rect">
            <a:avLst/>
          </a:prstGeom>
        </p:spPr>
      </p:pic>
    </p:spTree>
    <p:extLst>
      <p:ext uri="{BB962C8B-B14F-4D97-AF65-F5344CB8AC3E}">
        <p14:creationId xmlns:p14="http://schemas.microsoft.com/office/powerpoint/2010/main" val="125065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50"/>
                                        <p:tgtEl>
                                          <p:spTgt spid="3">
                                            <p:txEl>
                                              <p:pRg st="0" end="0"/>
                                            </p:txEl>
                                          </p:spTgt>
                                        </p:tgtEl>
                                      </p:cBhvr>
                                    </p:animEffect>
                                    <p:anim calcmode="lin" valueType="num">
                                      <p:cBhvr>
                                        <p:cTn id="13"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50"/>
                                        <p:tgtEl>
                                          <p:spTgt spid="3">
                                            <p:txEl>
                                              <p:pRg st="1" end="1"/>
                                            </p:txEl>
                                          </p:spTgt>
                                        </p:tgtEl>
                                      </p:cBhvr>
                                    </p:animEffect>
                                    <p:anim calcmode="lin" valueType="num">
                                      <p:cBhvr>
                                        <p:cTn id="20"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121301"/>
            <a:ext cx="5877636" cy="584775"/>
          </a:xfrm>
          <a:prstGeom prst="rect">
            <a:avLst/>
          </a:prstGeom>
        </p:spPr>
        <p:txBody>
          <a:bodyPr wrap="square">
            <a:spAutoFit/>
          </a:bodyPr>
          <a:lstStyle/>
          <a:p>
            <a:pPr marL="0" marR="0" lvl="0" indent="0" algn="ctr" rtl="0">
              <a:spcBef>
                <a:spcPts val="0"/>
              </a:spcBef>
              <a:spcAft>
                <a:spcPts val="0"/>
              </a:spcAft>
              <a:buNone/>
            </a:pPr>
            <a:r>
              <a:rPr lang="en-US" sz="1600" b="1" dirty="0">
                <a:solidFill>
                  <a:srgbClr val="FFFFFF"/>
                </a:solidFill>
                <a:latin typeface="Calibri"/>
                <a:ea typeface="Calibri"/>
                <a:cs typeface="Calibri"/>
                <a:sym typeface="Calibri"/>
              </a:rPr>
              <a:t>Website: </a:t>
            </a:r>
            <a:r>
              <a:rPr lang="en-US" sz="1600" b="1" i="1" dirty="0" err="1">
                <a:solidFill>
                  <a:srgbClr val="FFFFFF"/>
                </a:solidFill>
                <a:latin typeface="Calibri"/>
                <a:ea typeface="Calibri"/>
                <a:cs typeface="Calibri"/>
                <a:sym typeface="Calibri"/>
              </a:rPr>
              <a:t>hoclieu.vn</a:t>
            </a:r>
            <a:endParaRPr lang="en-US" sz="16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b="1" dirty="0" err="1">
                <a:solidFill>
                  <a:srgbClr val="FFFFFF"/>
                </a:solidFill>
                <a:latin typeface="Calibri"/>
                <a:ea typeface="Calibri"/>
                <a:cs typeface="Calibri"/>
                <a:sym typeface="Calibri"/>
              </a:rPr>
              <a:t>Fanpage</a:t>
            </a:r>
            <a:r>
              <a:rPr lang="en-US" sz="1600" b="1" dirty="0">
                <a:solidFill>
                  <a:srgbClr val="FFFFFF"/>
                </a:solidFill>
                <a:latin typeface="Calibri"/>
                <a:ea typeface="Calibri"/>
                <a:cs typeface="Calibri"/>
                <a:sym typeface="Calibri"/>
              </a:rPr>
              <a:t>: </a:t>
            </a:r>
            <a:r>
              <a:rPr lang="en-US" sz="1600" b="1" i="1" dirty="0" err="1">
                <a:solidFill>
                  <a:srgbClr val="FFFFFF"/>
                </a:solidFill>
                <a:latin typeface="Calibri"/>
                <a:ea typeface="Calibri"/>
                <a:cs typeface="Calibri"/>
                <a:sym typeface="Calibri"/>
              </a:rPr>
              <a:t>facebook.com</a:t>
            </a:r>
            <a:r>
              <a:rPr lang="en-US" sz="1600" b="1" i="1" dirty="0">
                <a:solidFill>
                  <a:srgbClr val="FFFFFF"/>
                </a:solidFill>
                <a:latin typeface="Calibri"/>
                <a:ea typeface="Calibri"/>
                <a:cs typeface="Calibri"/>
                <a:sym typeface="Calibri"/>
              </a:rPr>
              <a:t>/</a:t>
            </a:r>
            <a:r>
              <a:rPr lang="en-US" sz="1600" b="1" i="1" dirty="0" err="1">
                <a:solidFill>
                  <a:srgbClr val="FFFFFF"/>
                </a:solidFill>
                <a:latin typeface="Calibri"/>
                <a:ea typeface="Calibri"/>
                <a:cs typeface="Calibri"/>
                <a:sym typeface="Calibri"/>
              </a:rPr>
              <a:t>www.tienganhglobalsuccess.vn</a:t>
            </a:r>
            <a:endParaRPr lang="en-US" sz="1600" b="1" i="1"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latin typeface="UTM Facebook K&amp;T" panose="02040603050506020204" pitchFamily="18" charset="0"/>
              </a:rPr>
              <a:t>WRITING</a:t>
            </a:r>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id="{308E0627-9B64-414D-94C5-F7ECBA1EE60F}"/>
              </a:ext>
            </a:extLst>
          </p:cNvPr>
          <p:cNvSpPr txBox="1"/>
          <p:nvPr/>
        </p:nvSpPr>
        <p:spPr>
          <a:xfrm>
            <a:off x="1210102" y="3763537"/>
            <a:ext cx="9771797" cy="193899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6000" b="1" dirty="0">
                <a:ln w="9525">
                  <a:solidFill>
                    <a:schemeClr val="bg1"/>
                  </a:solidFill>
                  <a:prstDash val="solid"/>
                </a:ln>
                <a:solidFill>
                  <a:schemeClr val="accent5"/>
                </a:solidFill>
              </a:rPr>
              <a:t>A PROPOSAL FOR A WELCOME EVENT</a:t>
            </a:r>
          </a:p>
        </p:txBody>
      </p:sp>
      <p:sp>
        <p:nvSpPr>
          <p:cNvPr id="25" name="Rectangle 24"/>
          <p:cNvSpPr/>
          <p:nvPr/>
        </p:nvSpPr>
        <p:spPr>
          <a:xfrm>
            <a:off x="2963456" y="2826679"/>
            <a:ext cx="2082254" cy="6061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26532"/>
                </a:solidFill>
                <a:latin typeface="Bookman Old Style" pitchFamily="18" charset="0"/>
              </a:rPr>
              <a:t>LESSON 6</a:t>
            </a:r>
          </a:p>
        </p:txBody>
      </p:sp>
      <p:grpSp>
        <p:nvGrpSpPr>
          <p:cNvPr id="11" name="Group 10"/>
          <p:cNvGrpSpPr/>
          <p:nvPr/>
        </p:nvGrpSpPr>
        <p:grpSpPr>
          <a:xfrm>
            <a:off x="0" y="-15861"/>
            <a:ext cx="12192000" cy="1940426"/>
            <a:chOff x="0" y="-15861"/>
            <a:chExt cx="12192000" cy="1940426"/>
          </a:xfrm>
        </p:grpSpPr>
        <p:sp>
          <p:nvSpPr>
            <p:cNvPr id="9" name="Rectangle 8"/>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Parallelogram 3"/>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246E80DA-3B73-476A-B480-C5F8FDFD8CB4}"/>
              </a:ext>
            </a:extLst>
          </p:cNvPr>
          <p:cNvSpPr txBox="1"/>
          <p:nvPr/>
        </p:nvSpPr>
        <p:spPr>
          <a:xfrm>
            <a:off x="3103419" y="436422"/>
            <a:ext cx="81285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dirty="0" err="1">
                <a:ln>
                  <a:noFill/>
                </a:ln>
                <a:solidFill>
                  <a:srgbClr val="FFFFFF"/>
                </a:solidFill>
                <a:effectLst>
                  <a:outerShdw blurRad="38100" dist="38100" dir="2700000" algn="tl">
                    <a:srgbClr val="000000">
                      <a:alpha val="43137"/>
                    </a:srgbClr>
                  </a:outerShdw>
                </a:effectLst>
                <a:uLnTx/>
                <a:uFillTx/>
                <a:latin typeface="UTMFacebookK&amp;TBold"/>
                <a:ea typeface="+mn-ea"/>
                <a:cs typeface="+mn-cs"/>
              </a:rPr>
              <a:t>Asean</a:t>
            </a:r>
            <a:r>
              <a:rPr kumimoji="0" 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UTMFacebookK&amp;TBold"/>
                <a:ea typeface="+mn-ea"/>
              </a:rPr>
              <a:t> and Viet Nam</a:t>
            </a:r>
            <a:endPar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Facebook K&amp;T" pitchFamily="18" charset="0"/>
              <a:ea typeface="+mn-ea"/>
              <a:cs typeface="Arial" panose="020B0604020202020204" pitchFamily="34" charset="0"/>
            </a:endParaRPr>
          </a:p>
        </p:txBody>
      </p:sp>
      <p:sp>
        <p:nvSpPr>
          <p:cNvPr id="5" name="TextBox 4">
            <a:extLst>
              <a:ext uri="{FF2B5EF4-FFF2-40B4-BE49-F238E27FC236}">
                <a16:creationId xmlns:a16="http://schemas.microsoft.com/office/drawing/2014/main" id="{35DF77EB-655D-46EF-9E8B-FA2AF8707694}"/>
              </a:ext>
            </a:extLst>
          </p:cNvPr>
          <p:cNvSpPr txBox="1"/>
          <p:nvPr/>
        </p:nvSpPr>
        <p:spPr>
          <a:xfrm>
            <a:off x="1088622" y="177153"/>
            <a:ext cx="1267591" cy="1631216"/>
          </a:xfrm>
          <a:prstGeom prst="rect">
            <a:avLst/>
          </a:prstGeom>
          <a:noFill/>
        </p:spPr>
        <p:txBody>
          <a:bodyPr wrap="square" rtlCol="0" anchor="ctr">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Unit</a:t>
            </a:r>
          </a:p>
          <a:p>
            <a:pPr algn="ctr"/>
            <a:r>
              <a:rPr lang="en-US" sz="7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7853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47902" y="1157273"/>
            <a:ext cx="1883767"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ea typeface="Adobe Gothic Std B" panose="020B0800000000000000" pitchFamily="34" charset="-128"/>
              </a:rPr>
              <a:t>WARM-UP</a:t>
            </a:r>
            <a:endParaRPr lang="en-GB" sz="20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3" name="Rounded Rectangle 22"/>
          <p:cNvSpPr/>
          <p:nvPr/>
        </p:nvSpPr>
        <p:spPr>
          <a:xfrm>
            <a:off x="3066299" y="2323978"/>
            <a:ext cx="1950733"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ffectLst>
                  <a:outerShdw blurRad="38100" dist="38100" dir="2700000" algn="tl">
                    <a:srgbClr val="000000">
                      <a:alpha val="43137"/>
                    </a:srgbClr>
                  </a:outerShdw>
                </a:effectLst>
                <a:ea typeface="Adobe Gothic Std B" panose="020B0800000000000000" pitchFamily="34" charset="-128"/>
              </a:rPr>
              <a:t>PRE-WRITING</a:t>
            </a:r>
            <a:endParaRPr lang="en-GB" sz="20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4" name="Rounded Rectangle 23"/>
          <p:cNvSpPr/>
          <p:nvPr/>
        </p:nvSpPr>
        <p:spPr>
          <a:xfrm>
            <a:off x="1089061" y="3423459"/>
            <a:ext cx="2242609" cy="710205"/>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ffectLst>
                  <a:outerShdw blurRad="38100" dist="38100" dir="2700000" algn="tl">
                    <a:srgbClr val="000000">
                      <a:alpha val="43137"/>
                    </a:srgbClr>
                  </a:outerShdw>
                </a:effectLst>
                <a:ea typeface="Adobe Gothic Std B" panose="020B0800000000000000" pitchFamily="34" charset="-128"/>
              </a:rPr>
              <a:t>WHILE-WRITING</a:t>
            </a:r>
            <a:endParaRPr lang="en-GB" sz="20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5" name="Rectangle 24"/>
          <p:cNvSpPr/>
          <p:nvPr/>
        </p:nvSpPr>
        <p:spPr>
          <a:xfrm>
            <a:off x="6007694" y="1147818"/>
            <a:ext cx="4879383"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Quiz: left or right?</a:t>
            </a:r>
            <a:endParaRPr lang="en-GB" dirty="0">
              <a:solidFill>
                <a:schemeClr val="tx1"/>
              </a:solidFill>
            </a:endParaRPr>
          </a:p>
        </p:txBody>
      </p:sp>
      <p:sp>
        <p:nvSpPr>
          <p:cNvPr id="26" name="Rectangle 25"/>
          <p:cNvSpPr/>
          <p:nvPr/>
        </p:nvSpPr>
        <p:spPr>
          <a:xfrm>
            <a:off x="6007694" y="2177972"/>
            <a:ext cx="4879384" cy="105940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Task </a:t>
            </a:r>
            <a:r>
              <a:rPr lang="en-US" dirty="0" smtClean="0">
                <a:solidFill>
                  <a:schemeClr val="tx1"/>
                </a:solidFill>
              </a:rPr>
              <a:t>1: </a:t>
            </a:r>
            <a:r>
              <a:rPr lang="en-US" dirty="0">
                <a:solidFill>
                  <a:schemeClr val="tx1"/>
                </a:solidFill>
              </a:rPr>
              <a:t>Match the </a:t>
            </a:r>
            <a:r>
              <a:rPr lang="en-US" dirty="0" smtClean="0">
                <a:solidFill>
                  <a:schemeClr val="tx1"/>
                </a:solidFill>
              </a:rPr>
              <a:t>headings.</a:t>
            </a:r>
          </a:p>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2. Discuss and add more ideas</a:t>
            </a:r>
            <a:r>
              <a:rPr lang="en-US" dirty="0" smtClean="0">
                <a:solidFill>
                  <a:schemeClr val="tx1"/>
                </a:solidFill>
              </a:rPr>
              <a:t>.</a:t>
            </a:r>
            <a:endParaRPr lang="en-US" dirty="0">
              <a:solidFill>
                <a:schemeClr val="tx1"/>
              </a:solidFill>
            </a:endParaRPr>
          </a:p>
        </p:txBody>
      </p:sp>
      <p:sp>
        <p:nvSpPr>
          <p:cNvPr id="27" name="Rectangle 26"/>
          <p:cNvSpPr/>
          <p:nvPr/>
        </p:nvSpPr>
        <p:spPr>
          <a:xfrm>
            <a:off x="6007694" y="3504840"/>
            <a:ext cx="4879385" cy="96914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Task </a:t>
            </a:r>
            <a:r>
              <a:rPr lang="en-GB" dirty="0">
                <a:solidFill>
                  <a:schemeClr val="tx1"/>
                </a:solidFill>
              </a:rPr>
              <a:t>3. </a:t>
            </a:r>
            <a:r>
              <a:rPr lang="en-US" dirty="0">
                <a:solidFill>
                  <a:schemeClr val="tx1"/>
                </a:solidFill>
              </a:rPr>
              <a:t>Write a proposal (120–150 words) about a welcome </a:t>
            </a:r>
            <a:r>
              <a:rPr lang="en-US" dirty="0" smtClean="0">
                <a:solidFill>
                  <a:schemeClr val="tx1"/>
                </a:solidFill>
              </a:rPr>
              <a:t>event.</a:t>
            </a:r>
            <a:endParaRPr lang="en-US" dirty="0">
              <a:solidFill>
                <a:schemeClr val="tx1"/>
              </a:solidFill>
            </a:endParaRPr>
          </a:p>
        </p:txBody>
      </p:sp>
      <p:cxnSp>
        <p:nvCxnSpPr>
          <p:cNvPr id="28" name="Curved Connector 27"/>
          <p:cNvCxnSpPr>
            <a:stCxn id="22" idx="3"/>
            <a:endCxn id="23" idx="0"/>
          </p:cNvCxnSpPr>
          <p:nvPr/>
        </p:nvCxnSpPr>
        <p:spPr>
          <a:xfrm>
            <a:off x="3331669" y="1484975"/>
            <a:ext cx="709997" cy="839003"/>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2210367" y="2651679"/>
            <a:ext cx="855933" cy="771779"/>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950166" y="4664063"/>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ffectLst>
                  <a:outerShdw blurRad="38100" dist="38100" dir="2700000" algn="tl">
                    <a:srgbClr val="000000">
                      <a:alpha val="43137"/>
                    </a:srgbClr>
                  </a:outerShdw>
                </a:effectLst>
                <a:ea typeface="Adobe Gothic Std B" panose="020B0800000000000000" pitchFamily="34" charset="-128"/>
              </a:rPr>
              <a:t>POST-WRITING</a:t>
            </a:r>
            <a:endParaRPr lang="en-GB" sz="20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32" name="Rectangle 31"/>
          <p:cNvSpPr/>
          <p:nvPr/>
        </p:nvSpPr>
        <p:spPr>
          <a:xfrm>
            <a:off x="6007694" y="5622841"/>
            <a:ext cx="4879382" cy="81759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indent="-168275">
              <a:buFont typeface="Arial" panose="020B0604020202020204" pitchFamily="34" charset="0"/>
              <a:buChar char="•"/>
            </a:pPr>
            <a:r>
              <a:rPr lang="en-US" dirty="0">
                <a:solidFill>
                  <a:schemeClr val="tx1"/>
                </a:solidFill>
              </a:rPr>
              <a:t>Wrap-up</a:t>
            </a:r>
          </a:p>
          <a:p>
            <a:pPr marL="168275" indent="-168275">
              <a:buFont typeface="Arial" panose="020B0604020202020204" pitchFamily="34" charset="0"/>
              <a:buChar char="•"/>
            </a:pPr>
            <a:r>
              <a:rPr lang="en-US" dirty="0">
                <a:solidFill>
                  <a:schemeClr val="tx1"/>
                </a:solidFill>
              </a:rPr>
              <a:t>Homework</a:t>
            </a:r>
            <a:endParaRPr lang="en-GB" dirty="0">
              <a:solidFill>
                <a:schemeClr val="tx1"/>
              </a:solidFill>
            </a:endParaRPr>
          </a:p>
        </p:txBody>
      </p:sp>
      <p:cxnSp>
        <p:nvCxnSpPr>
          <p:cNvPr id="33" name="Curved Connector 32"/>
          <p:cNvCxnSpPr>
            <a:stCxn id="31" idx="1"/>
            <a:endCxn id="34" idx="0"/>
          </p:cNvCxnSpPr>
          <p:nvPr/>
        </p:nvCxnSpPr>
        <p:spPr>
          <a:xfrm rot="10800000" flipV="1">
            <a:off x="2389786" y="4997138"/>
            <a:ext cx="560381" cy="777152"/>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4" name="Rounded Rectangle 33"/>
          <p:cNvSpPr/>
          <p:nvPr/>
        </p:nvSpPr>
        <p:spPr>
          <a:xfrm>
            <a:off x="1298285" y="5774290"/>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ea typeface="Adobe Gothic Std B" panose="020B0800000000000000" pitchFamily="34" charset="-128"/>
              </a:rPr>
              <a:t>CONSOLIDATION</a:t>
            </a:r>
            <a:endParaRPr lang="en-GB" sz="20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cxnSp>
        <p:nvCxnSpPr>
          <p:cNvPr id="35" name="Curved Connector 34"/>
          <p:cNvCxnSpPr>
            <a:stCxn id="24" idx="3"/>
            <a:endCxn id="31" idx="0"/>
          </p:cNvCxnSpPr>
          <p:nvPr/>
        </p:nvCxnSpPr>
        <p:spPr>
          <a:xfrm>
            <a:off x="3331670" y="3778562"/>
            <a:ext cx="709996" cy="885501"/>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6007695" y="4594523"/>
            <a:ext cx="4879382" cy="76085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Peer review</a:t>
            </a:r>
          </a:p>
        </p:txBody>
      </p:sp>
      <p:sp>
        <p:nvSpPr>
          <p:cNvPr id="44" name="Rectangle 43"/>
          <p:cNvSpPr/>
          <p:nvPr/>
        </p:nvSpPr>
        <p:spPr>
          <a:xfrm>
            <a:off x="5644085" y="307352"/>
            <a:ext cx="3407448" cy="45189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latin typeface="UTM Facebook K&amp;T" panose="02040603050506020204" pitchFamily="18" charset="0"/>
              </a:rPr>
              <a:t>WRITING</a:t>
            </a:r>
          </a:p>
        </p:txBody>
      </p:sp>
      <p:sp>
        <p:nvSpPr>
          <p:cNvPr id="46" name="Rectangle 45"/>
          <p:cNvSpPr/>
          <p:nvPr/>
        </p:nvSpPr>
        <p:spPr>
          <a:xfrm>
            <a:off x="3589409" y="319867"/>
            <a:ext cx="1887408" cy="4393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26532"/>
                </a:solidFill>
                <a:latin typeface="Bookman Old Style" pitchFamily="18" charset="0"/>
              </a:rPr>
              <a:t>LESSON 6</a:t>
            </a: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94E87D60-FF35-7DE7-F8D3-26AC47C65E61}"/>
              </a:ext>
            </a:extLst>
          </p:cNvPr>
          <p:cNvSpPr txBox="1"/>
          <p:nvPr/>
        </p:nvSpPr>
        <p:spPr>
          <a:xfrm>
            <a:off x="3810003" y="1152370"/>
            <a:ext cx="4572000" cy="830997"/>
          </a:xfrm>
          <a:prstGeom prst="rect">
            <a:avLst/>
          </a:prstGeom>
          <a:noFill/>
        </p:spPr>
        <p:txBody>
          <a:bodyPr wrap="square">
            <a:spAutoFit/>
          </a:bodyPr>
          <a:lstStyle/>
          <a:p>
            <a:pPr algn="ctr"/>
            <a:r>
              <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t>
            </a:r>
            <a:r>
              <a:rPr lang="en-US" sz="4800" b="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eft </a:t>
            </a:r>
            <a:r>
              <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or right?</a:t>
            </a:r>
          </a:p>
        </p:txBody>
      </p:sp>
      <p:pic>
        <p:nvPicPr>
          <p:cNvPr id="4" name="Picture 3">
            <a:extLst>
              <a:ext uri="{FF2B5EF4-FFF2-40B4-BE49-F238E27FC236}">
                <a16:creationId xmlns:a16="http://schemas.microsoft.com/office/drawing/2014/main" id="{AA991441-45B6-6B1A-94E7-667744099F1C}"/>
              </a:ext>
            </a:extLst>
          </p:cNvPr>
          <p:cNvPicPr>
            <a:picLocks noChangeAspect="1"/>
          </p:cNvPicPr>
          <p:nvPr/>
        </p:nvPicPr>
        <p:blipFill rotWithShape="1">
          <a:blip r:embed="rId3"/>
          <a:srcRect t="12563" r="49123" b="12128"/>
          <a:stretch/>
        </p:blipFill>
        <p:spPr>
          <a:xfrm rot="20246323">
            <a:off x="2143051" y="2675630"/>
            <a:ext cx="3333891" cy="3485254"/>
          </a:xfrm>
          <a:prstGeom prst="rect">
            <a:avLst/>
          </a:prstGeom>
        </p:spPr>
      </p:pic>
      <p:pic>
        <p:nvPicPr>
          <p:cNvPr id="5" name="Picture 4">
            <a:extLst>
              <a:ext uri="{FF2B5EF4-FFF2-40B4-BE49-F238E27FC236}">
                <a16:creationId xmlns:a16="http://schemas.microsoft.com/office/drawing/2014/main" id="{0378F298-35FB-F451-71BB-D824552BF86F}"/>
              </a:ext>
            </a:extLst>
          </p:cNvPr>
          <p:cNvPicPr>
            <a:picLocks noChangeAspect="1"/>
          </p:cNvPicPr>
          <p:nvPr/>
        </p:nvPicPr>
        <p:blipFill rotWithShape="1">
          <a:blip r:embed="rId3"/>
          <a:srcRect l="49123" t="12345" b="12345"/>
          <a:stretch/>
        </p:blipFill>
        <p:spPr>
          <a:xfrm rot="1090772">
            <a:off x="6715057" y="2675631"/>
            <a:ext cx="3333892" cy="3485253"/>
          </a:xfrm>
          <a:prstGeom prst="rect">
            <a:avLst/>
          </a:prstGeom>
        </p:spPr>
      </p:pic>
    </p:spTree>
    <p:extLst>
      <p:ext uri="{BB962C8B-B14F-4D97-AF65-F5344CB8AC3E}">
        <p14:creationId xmlns:p14="http://schemas.microsoft.com/office/powerpoint/2010/main" val="3186917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94E87D60-FF35-7DE7-F8D3-26AC47C65E61}"/>
              </a:ext>
            </a:extLst>
          </p:cNvPr>
          <p:cNvSpPr txBox="1"/>
          <p:nvPr/>
        </p:nvSpPr>
        <p:spPr>
          <a:xfrm>
            <a:off x="494438" y="1277232"/>
            <a:ext cx="11007751"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Are the requests below formal or in formal?</a:t>
            </a:r>
          </a:p>
          <a:p>
            <a:r>
              <a:rPr lang="en-US" sz="2400" b="1" dirty="0">
                <a:latin typeface="Arial" panose="020B0604020202020204" pitchFamily="34" charset="0"/>
                <a:cs typeface="Arial" panose="020B0604020202020204" pitchFamily="34" charset="0"/>
              </a:rPr>
              <a:t>Raise your left/ right hand to choose ONE answer for each sentence.</a:t>
            </a:r>
          </a:p>
        </p:txBody>
      </p:sp>
      <p:pic>
        <p:nvPicPr>
          <p:cNvPr id="5" name="Picture 4">
            <a:extLst>
              <a:ext uri="{FF2B5EF4-FFF2-40B4-BE49-F238E27FC236}">
                <a16:creationId xmlns:a16="http://schemas.microsoft.com/office/drawing/2014/main" id="{16FDDB77-CE0A-DAB0-4730-283BC8C158C8}"/>
              </a:ext>
            </a:extLst>
          </p:cNvPr>
          <p:cNvPicPr>
            <a:picLocks noChangeAspect="1"/>
          </p:cNvPicPr>
          <p:nvPr/>
        </p:nvPicPr>
        <p:blipFill rotWithShape="1">
          <a:blip r:embed="rId3"/>
          <a:srcRect t="12563" r="49123" b="12128"/>
          <a:stretch/>
        </p:blipFill>
        <p:spPr>
          <a:xfrm>
            <a:off x="1401139" y="2479295"/>
            <a:ext cx="3665299" cy="3831708"/>
          </a:xfrm>
          <a:prstGeom prst="rect">
            <a:avLst/>
          </a:prstGeom>
        </p:spPr>
      </p:pic>
      <p:pic>
        <p:nvPicPr>
          <p:cNvPr id="6" name="Picture 5">
            <a:extLst>
              <a:ext uri="{FF2B5EF4-FFF2-40B4-BE49-F238E27FC236}">
                <a16:creationId xmlns:a16="http://schemas.microsoft.com/office/drawing/2014/main" id="{3EEA33D2-E2B6-07AB-85EC-E54EF42D65EA}"/>
              </a:ext>
            </a:extLst>
          </p:cNvPr>
          <p:cNvPicPr>
            <a:picLocks noChangeAspect="1"/>
          </p:cNvPicPr>
          <p:nvPr/>
        </p:nvPicPr>
        <p:blipFill rotWithShape="1">
          <a:blip r:embed="rId3"/>
          <a:srcRect l="49123" t="12345" b="12345"/>
          <a:stretch/>
        </p:blipFill>
        <p:spPr>
          <a:xfrm>
            <a:off x="6715057" y="2479295"/>
            <a:ext cx="3521701" cy="3681589"/>
          </a:xfrm>
          <a:prstGeom prst="rect">
            <a:avLst/>
          </a:prstGeom>
        </p:spPr>
      </p:pic>
    </p:spTree>
    <p:extLst>
      <p:ext uri="{BB962C8B-B14F-4D97-AF65-F5344CB8AC3E}">
        <p14:creationId xmlns:p14="http://schemas.microsoft.com/office/powerpoint/2010/main" val="405258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94E87D60-FF35-7DE7-F8D3-26AC47C65E61}"/>
              </a:ext>
            </a:extLst>
          </p:cNvPr>
          <p:cNvSpPr txBox="1"/>
          <p:nvPr/>
        </p:nvSpPr>
        <p:spPr>
          <a:xfrm>
            <a:off x="494438" y="1277232"/>
            <a:ext cx="11007751" cy="707886"/>
          </a:xfrm>
          <a:prstGeom prst="rect">
            <a:avLst/>
          </a:prstGeom>
          <a:noFill/>
        </p:spPr>
        <p:txBody>
          <a:bodyPr wrap="square">
            <a:spAutoFit/>
          </a:bodyPr>
          <a:lstStyle/>
          <a:p>
            <a:pPr algn="ct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Will you get me a cup of coffee?</a:t>
            </a:r>
          </a:p>
        </p:txBody>
      </p:sp>
      <p:pic>
        <p:nvPicPr>
          <p:cNvPr id="5" name="Picture 4">
            <a:extLst>
              <a:ext uri="{FF2B5EF4-FFF2-40B4-BE49-F238E27FC236}">
                <a16:creationId xmlns:a16="http://schemas.microsoft.com/office/drawing/2014/main" id="{16FDDB77-CE0A-DAB0-4730-283BC8C158C8}"/>
              </a:ext>
            </a:extLst>
          </p:cNvPr>
          <p:cNvPicPr>
            <a:picLocks noChangeAspect="1"/>
          </p:cNvPicPr>
          <p:nvPr/>
        </p:nvPicPr>
        <p:blipFill rotWithShape="1">
          <a:blip r:embed="rId3"/>
          <a:srcRect t="12563" r="49123" b="12128"/>
          <a:stretch/>
        </p:blipFill>
        <p:spPr>
          <a:xfrm>
            <a:off x="1401139" y="2902357"/>
            <a:ext cx="3665299" cy="3831708"/>
          </a:xfrm>
          <a:prstGeom prst="rect">
            <a:avLst/>
          </a:prstGeom>
        </p:spPr>
      </p:pic>
      <p:pic>
        <p:nvPicPr>
          <p:cNvPr id="6" name="Picture 5">
            <a:extLst>
              <a:ext uri="{FF2B5EF4-FFF2-40B4-BE49-F238E27FC236}">
                <a16:creationId xmlns:a16="http://schemas.microsoft.com/office/drawing/2014/main" id="{3EEA33D2-E2B6-07AB-85EC-E54EF42D65EA}"/>
              </a:ext>
            </a:extLst>
          </p:cNvPr>
          <p:cNvPicPr>
            <a:picLocks noChangeAspect="1"/>
          </p:cNvPicPr>
          <p:nvPr/>
        </p:nvPicPr>
        <p:blipFill rotWithShape="1">
          <a:blip r:embed="rId3"/>
          <a:srcRect l="49123" t="12345" b="12345"/>
          <a:stretch/>
        </p:blipFill>
        <p:spPr>
          <a:xfrm>
            <a:off x="7125564" y="3052476"/>
            <a:ext cx="3521701" cy="3681589"/>
          </a:xfrm>
          <a:prstGeom prst="rect">
            <a:avLst/>
          </a:prstGeom>
        </p:spPr>
      </p:pic>
      <p:sp>
        <p:nvSpPr>
          <p:cNvPr id="4" name="Oval 3">
            <a:extLst>
              <a:ext uri="{FF2B5EF4-FFF2-40B4-BE49-F238E27FC236}">
                <a16:creationId xmlns:a16="http://schemas.microsoft.com/office/drawing/2014/main" id="{35BF61B0-D50F-1971-160D-FD1C9CAB9B11}"/>
              </a:ext>
            </a:extLst>
          </p:cNvPr>
          <p:cNvSpPr/>
          <p:nvPr/>
        </p:nvSpPr>
        <p:spPr>
          <a:xfrm>
            <a:off x="1729656" y="2122927"/>
            <a:ext cx="3200400" cy="77942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FORMAL</a:t>
            </a:r>
          </a:p>
        </p:txBody>
      </p:sp>
      <p:sp>
        <p:nvSpPr>
          <p:cNvPr id="7" name="Oval 6">
            <a:extLst>
              <a:ext uri="{FF2B5EF4-FFF2-40B4-BE49-F238E27FC236}">
                <a16:creationId xmlns:a16="http://schemas.microsoft.com/office/drawing/2014/main" id="{2DD81AB0-A110-AD94-1CC7-E8438038DF93}"/>
              </a:ext>
            </a:extLst>
          </p:cNvPr>
          <p:cNvSpPr/>
          <p:nvPr/>
        </p:nvSpPr>
        <p:spPr>
          <a:xfrm>
            <a:off x="7261944" y="2122927"/>
            <a:ext cx="3200400" cy="77942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INFORMAL</a:t>
            </a:r>
          </a:p>
        </p:txBody>
      </p:sp>
    </p:spTree>
    <p:extLst>
      <p:ext uri="{BB962C8B-B14F-4D97-AF65-F5344CB8AC3E}">
        <p14:creationId xmlns:p14="http://schemas.microsoft.com/office/powerpoint/2010/main" val="95364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32" presetClass="emph" presetSubtype="0" repeatCount="indefinite" fill="hold" nodeType="after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94E87D60-FF35-7DE7-F8D3-26AC47C65E61}"/>
              </a:ext>
            </a:extLst>
          </p:cNvPr>
          <p:cNvSpPr txBox="1"/>
          <p:nvPr/>
        </p:nvSpPr>
        <p:spPr>
          <a:xfrm>
            <a:off x="494438" y="1277232"/>
            <a:ext cx="11007751" cy="707886"/>
          </a:xfrm>
          <a:prstGeom prst="rect">
            <a:avLst/>
          </a:prstGeom>
          <a:noFill/>
        </p:spPr>
        <p:txBody>
          <a:bodyPr wrap="square">
            <a:spAutoFit/>
          </a:bodyPr>
          <a:lstStyle/>
          <a:p>
            <a:pPr algn="ct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Would you mind bringing me some files?</a:t>
            </a:r>
          </a:p>
        </p:txBody>
      </p:sp>
      <p:pic>
        <p:nvPicPr>
          <p:cNvPr id="5" name="Picture 4">
            <a:extLst>
              <a:ext uri="{FF2B5EF4-FFF2-40B4-BE49-F238E27FC236}">
                <a16:creationId xmlns:a16="http://schemas.microsoft.com/office/drawing/2014/main" id="{16FDDB77-CE0A-DAB0-4730-283BC8C158C8}"/>
              </a:ext>
            </a:extLst>
          </p:cNvPr>
          <p:cNvPicPr>
            <a:picLocks noChangeAspect="1"/>
          </p:cNvPicPr>
          <p:nvPr/>
        </p:nvPicPr>
        <p:blipFill rotWithShape="1">
          <a:blip r:embed="rId3"/>
          <a:srcRect t="12563" r="49123" b="12128"/>
          <a:stretch/>
        </p:blipFill>
        <p:spPr>
          <a:xfrm>
            <a:off x="1626725" y="2902356"/>
            <a:ext cx="3665299" cy="3831708"/>
          </a:xfrm>
          <a:prstGeom prst="rect">
            <a:avLst/>
          </a:prstGeom>
        </p:spPr>
      </p:pic>
      <p:pic>
        <p:nvPicPr>
          <p:cNvPr id="6" name="Picture 5">
            <a:extLst>
              <a:ext uri="{FF2B5EF4-FFF2-40B4-BE49-F238E27FC236}">
                <a16:creationId xmlns:a16="http://schemas.microsoft.com/office/drawing/2014/main" id="{3EEA33D2-E2B6-07AB-85EC-E54EF42D65EA}"/>
              </a:ext>
            </a:extLst>
          </p:cNvPr>
          <p:cNvPicPr>
            <a:picLocks noChangeAspect="1"/>
          </p:cNvPicPr>
          <p:nvPr/>
        </p:nvPicPr>
        <p:blipFill rotWithShape="1">
          <a:blip r:embed="rId3"/>
          <a:srcRect l="49123" t="12345" b="12345"/>
          <a:stretch/>
        </p:blipFill>
        <p:spPr>
          <a:xfrm>
            <a:off x="6940643" y="2902356"/>
            <a:ext cx="3521701" cy="3681589"/>
          </a:xfrm>
          <a:prstGeom prst="rect">
            <a:avLst/>
          </a:prstGeom>
        </p:spPr>
      </p:pic>
      <p:sp>
        <p:nvSpPr>
          <p:cNvPr id="4" name="Oval 3">
            <a:extLst>
              <a:ext uri="{FF2B5EF4-FFF2-40B4-BE49-F238E27FC236}">
                <a16:creationId xmlns:a16="http://schemas.microsoft.com/office/drawing/2014/main" id="{55FE75F6-0D3B-EED8-9E69-F71E354A93D4}"/>
              </a:ext>
            </a:extLst>
          </p:cNvPr>
          <p:cNvSpPr/>
          <p:nvPr/>
        </p:nvSpPr>
        <p:spPr>
          <a:xfrm>
            <a:off x="1729656" y="2122927"/>
            <a:ext cx="3200400" cy="77942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INFORMAL</a:t>
            </a:r>
          </a:p>
        </p:txBody>
      </p:sp>
      <p:sp>
        <p:nvSpPr>
          <p:cNvPr id="7" name="Oval 6">
            <a:extLst>
              <a:ext uri="{FF2B5EF4-FFF2-40B4-BE49-F238E27FC236}">
                <a16:creationId xmlns:a16="http://schemas.microsoft.com/office/drawing/2014/main" id="{C0A570B3-98F5-2199-AA9E-4EFECF4721C3}"/>
              </a:ext>
            </a:extLst>
          </p:cNvPr>
          <p:cNvSpPr/>
          <p:nvPr/>
        </p:nvSpPr>
        <p:spPr>
          <a:xfrm>
            <a:off x="7261944" y="2122927"/>
            <a:ext cx="3200400" cy="77942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FORMAL</a:t>
            </a:r>
          </a:p>
        </p:txBody>
      </p:sp>
    </p:spTree>
    <p:extLst>
      <p:ext uri="{BB962C8B-B14F-4D97-AF65-F5344CB8AC3E}">
        <p14:creationId xmlns:p14="http://schemas.microsoft.com/office/powerpoint/2010/main" val="104501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32" presetClass="emph" presetSubtype="0" repeatCount="indefinite" fill="hold" nodeType="after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94E87D60-FF35-7DE7-F8D3-26AC47C65E61}"/>
              </a:ext>
            </a:extLst>
          </p:cNvPr>
          <p:cNvSpPr txBox="1"/>
          <p:nvPr/>
        </p:nvSpPr>
        <p:spPr>
          <a:xfrm>
            <a:off x="494438" y="1277232"/>
            <a:ext cx="11007751" cy="707886"/>
          </a:xfrm>
          <a:prstGeom prst="rect">
            <a:avLst/>
          </a:prstGeom>
          <a:noFill/>
        </p:spPr>
        <p:txBody>
          <a:bodyPr wrap="square">
            <a:spAutoFit/>
          </a:bodyPr>
          <a:lstStyle/>
          <a:p>
            <a:pPr algn="ct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I’m hungry. Can you come over?</a:t>
            </a:r>
          </a:p>
        </p:txBody>
      </p:sp>
      <p:pic>
        <p:nvPicPr>
          <p:cNvPr id="5" name="Picture 4">
            <a:extLst>
              <a:ext uri="{FF2B5EF4-FFF2-40B4-BE49-F238E27FC236}">
                <a16:creationId xmlns:a16="http://schemas.microsoft.com/office/drawing/2014/main" id="{16FDDB77-CE0A-DAB0-4730-283BC8C158C8}"/>
              </a:ext>
            </a:extLst>
          </p:cNvPr>
          <p:cNvPicPr>
            <a:picLocks noChangeAspect="1"/>
          </p:cNvPicPr>
          <p:nvPr/>
        </p:nvPicPr>
        <p:blipFill rotWithShape="1">
          <a:blip r:embed="rId3"/>
          <a:srcRect t="12563" r="49123" b="12128"/>
          <a:stretch/>
        </p:blipFill>
        <p:spPr>
          <a:xfrm>
            <a:off x="1626725" y="2902356"/>
            <a:ext cx="3665299" cy="3831708"/>
          </a:xfrm>
          <a:prstGeom prst="rect">
            <a:avLst/>
          </a:prstGeom>
        </p:spPr>
      </p:pic>
      <p:pic>
        <p:nvPicPr>
          <p:cNvPr id="6" name="Picture 5">
            <a:extLst>
              <a:ext uri="{FF2B5EF4-FFF2-40B4-BE49-F238E27FC236}">
                <a16:creationId xmlns:a16="http://schemas.microsoft.com/office/drawing/2014/main" id="{3EEA33D2-E2B6-07AB-85EC-E54EF42D65EA}"/>
              </a:ext>
            </a:extLst>
          </p:cNvPr>
          <p:cNvPicPr>
            <a:picLocks noChangeAspect="1"/>
          </p:cNvPicPr>
          <p:nvPr/>
        </p:nvPicPr>
        <p:blipFill rotWithShape="1">
          <a:blip r:embed="rId3"/>
          <a:srcRect l="49123" t="12345" b="12345"/>
          <a:stretch/>
        </p:blipFill>
        <p:spPr>
          <a:xfrm>
            <a:off x="6940643" y="2902356"/>
            <a:ext cx="3521701" cy="3681589"/>
          </a:xfrm>
          <a:prstGeom prst="rect">
            <a:avLst/>
          </a:prstGeom>
        </p:spPr>
      </p:pic>
      <p:sp>
        <p:nvSpPr>
          <p:cNvPr id="4" name="Oval 3">
            <a:extLst>
              <a:ext uri="{FF2B5EF4-FFF2-40B4-BE49-F238E27FC236}">
                <a16:creationId xmlns:a16="http://schemas.microsoft.com/office/drawing/2014/main" id="{4D9F9E2E-54DA-A150-9246-E47077FAB66D}"/>
              </a:ext>
            </a:extLst>
          </p:cNvPr>
          <p:cNvSpPr/>
          <p:nvPr/>
        </p:nvSpPr>
        <p:spPr>
          <a:xfrm>
            <a:off x="1729656" y="2122927"/>
            <a:ext cx="3200400" cy="77942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INFORMAL</a:t>
            </a:r>
          </a:p>
        </p:txBody>
      </p:sp>
      <p:sp>
        <p:nvSpPr>
          <p:cNvPr id="7" name="Oval 6">
            <a:extLst>
              <a:ext uri="{FF2B5EF4-FFF2-40B4-BE49-F238E27FC236}">
                <a16:creationId xmlns:a16="http://schemas.microsoft.com/office/drawing/2014/main" id="{B4EC0D7C-52D7-2AFB-1B2A-9CBF445AC976}"/>
              </a:ext>
            </a:extLst>
          </p:cNvPr>
          <p:cNvSpPr/>
          <p:nvPr/>
        </p:nvSpPr>
        <p:spPr>
          <a:xfrm>
            <a:off x="7261944" y="2122927"/>
            <a:ext cx="3200400" cy="77942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FORMAL</a:t>
            </a:r>
          </a:p>
        </p:txBody>
      </p:sp>
    </p:spTree>
    <p:extLst>
      <p:ext uri="{BB962C8B-B14F-4D97-AF65-F5344CB8AC3E}">
        <p14:creationId xmlns:p14="http://schemas.microsoft.com/office/powerpoint/2010/main" val="150896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par>
                          <p:cTn id="16" fill="hold">
                            <p:stCondLst>
                              <p:cond delay="500"/>
                            </p:stCondLst>
                            <p:childTnLst>
                              <p:par>
                                <p:cTn id="17" presetID="32" presetClass="emph" presetSubtype="0" repeatCount="indefinite" fill="hold" nodeType="afterEffect">
                                  <p:stCondLst>
                                    <p:cond delay="0"/>
                                  </p:stCondLst>
                                  <p:childTnLst>
                                    <p:animRot by="120000">
                                      <p:cBhvr>
                                        <p:cTn id="18" dur="100" fill="hold">
                                          <p:stCondLst>
                                            <p:cond delay="0"/>
                                          </p:stCondLst>
                                        </p:cTn>
                                        <p:tgtEl>
                                          <p:spTgt spid="5"/>
                                        </p:tgtEl>
                                        <p:attrNameLst>
                                          <p:attrName>r</p:attrName>
                                        </p:attrNameLst>
                                      </p:cBhvr>
                                    </p:animRot>
                                    <p:animRot by="-240000">
                                      <p:cBhvr>
                                        <p:cTn id="19" dur="200" fill="hold">
                                          <p:stCondLst>
                                            <p:cond delay="200"/>
                                          </p:stCondLst>
                                        </p:cTn>
                                        <p:tgtEl>
                                          <p:spTgt spid="5"/>
                                        </p:tgtEl>
                                        <p:attrNameLst>
                                          <p:attrName>r</p:attrName>
                                        </p:attrNameLst>
                                      </p:cBhvr>
                                    </p:animRot>
                                    <p:animRot by="240000">
                                      <p:cBhvr>
                                        <p:cTn id="20" dur="200" fill="hold">
                                          <p:stCondLst>
                                            <p:cond delay="400"/>
                                          </p:stCondLst>
                                        </p:cTn>
                                        <p:tgtEl>
                                          <p:spTgt spid="5"/>
                                        </p:tgtEl>
                                        <p:attrNameLst>
                                          <p:attrName>r</p:attrName>
                                        </p:attrNameLst>
                                      </p:cBhvr>
                                    </p:animRot>
                                    <p:animRot by="-240000">
                                      <p:cBhvr>
                                        <p:cTn id="21" dur="200" fill="hold">
                                          <p:stCondLst>
                                            <p:cond delay="600"/>
                                          </p:stCondLst>
                                        </p:cTn>
                                        <p:tgtEl>
                                          <p:spTgt spid="5"/>
                                        </p:tgtEl>
                                        <p:attrNameLst>
                                          <p:attrName>r</p:attrName>
                                        </p:attrNameLst>
                                      </p:cBhvr>
                                    </p:animRot>
                                    <p:animRot by="120000">
                                      <p:cBhvr>
                                        <p:cTn id="22"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94E87D60-FF35-7DE7-F8D3-26AC47C65E61}"/>
              </a:ext>
            </a:extLst>
          </p:cNvPr>
          <p:cNvSpPr txBox="1"/>
          <p:nvPr/>
        </p:nvSpPr>
        <p:spPr>
          <a:xfrm>
            <a:off x="494438" y="1277232"/>
            <a:ext cx="11007751" cy="707886"/>
          </a:xfrm>
          <a:prstGeom prst="rect">
            <a:avLst/>
          </a:prstGeom>
          <a:noFill/>
        </p:spPr>
        <p:txBody>
          <a:bodyPr wrap="square">
            <a:spAutoFit/>
          </a:bodyPr>
          <a:lstStyle/>
          <a:p>
            <a:pPr algn="ct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Could you possibly give me a lift to work ?</a:t>
            </a:r>
          </a:p>
        </p:txBody>
      </p:sp>
      <p:pic>
        <p:nvPicPr>
          <p:cNvPr id="5" name="Picture 4">
            <a:extLst>
              <a:ext uri="{FF2B5EF4-FFF2-40B4-BE49-F238E27FC236}">
                <a16:creationId xmlns:a16="http://schemas.microsoft.com/office/drawing/2014/main" id="{16FDDB77-CE0A-DAB0-4730-283BC8C158C8}"/>
              </a:ext>
            </a:extLst>
          </p:cNvPr>
          <p:cNvPicPr>
            <a:picLocks noChangeAspect="1"/>
          </p:cNvPicPr>
          <p:nvPr/>
        </p:nvPicPr>
        <p:blipFill rotWithShape="1">
          <a:blip r:embed="rId3"/>
          <a:srcRect t="12563" r="49123" b="12128"/>
          <a:stretch/>
        </p:blipFill>
        <p:spPr>
          <a:xfrm>
            <a:off x="1626725" y="3026292"/>
            <a:ext cx="3665299" cy="3831708"/>
          </a:xfrm>
          <a:prstGeom prst="rect">
            <a:avLst/>
          </a:prstGeom>
        </p:spPr>
      </p:pic>
      <p:pic>
        <p:nvPicPr>
          <p:cNvPr id="6" name="Picture 5">
            <a:extLst>
              <a:ext uri="{FF2B5EF4-FFF2-40B4-BE49-F238E27FC236}">
                <a16:creationId xmlns:a16="http://schemas.microsoft.com/office/drawing/2014/main" id="{3EEA33D2-E2B6-07AB-85EC-E54EF42D65EA}"/>
              </a:ext>
            </a:extLst>
          </p:cNvPr>
          <p:cNvPicPr>
            <a:picLocks noChangeAspect="1"/>
          </p:cNvPicPr>
          <p:nvPr/>
        </p:nvPicPr>
        <p:blipFill rotWithShape="1">
          <a:blip r:embed="rId3"/>
          <a:srcRect l="49123" t="12345" b="12345"/>
          <a:stretch/>
        </p:blipFill>
        <p:spPr>
          <a:xfrm>
            <a:off x="6940643" y="3026292"/>
            <a:ext cx="3521701" cy="3681589"/>
          </a:xfrm>
          <a:prstGeom prst="rect">
            <a:avLst/>
          </a:prstGeom>
        </p:spPr>
      </p:pic>
      <p:sp>
        <p:nvSpPr>
          <p:cNvPr id="4" name="Oval 3">
            <a:extLst>
              <a:ext uri="{FF2B5EF4-FFF2-40B4-BE49-F238E27FC236}">
                <a16:creationId xmlns:a16="http://schemas.microsoft.com/office/drawing/2014/main" id="{69888CEA-696A-60C2-6B5F-4D6AE8DE7DA3}"/>
              </a:ext>
            </a:extLst>
          </p:cNvPr>
          <p:cNvSpPr/>
          <p:nvPr/>
        </p:nvSpPr>
        <p:spPr>
          <a:xfrm>
            <a:off x="1729656" y="2122927"/>
            <a:ext cx="3200400" cy="77942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INFORMAL</a:t>
            </a:r>
          </a:p>
        </p:txBody>
      </p:sp>
      <p:sp>
        <p:nvSpPr>
          <p:cNvPr id="7" name="Oval 6">
            <a:extLst>
              <a:ext uri="{FF2B5EF4-FFF2-40B4-BE49-F238E27FC236}">
                <a16:creationId xmlns:a16="http://schemas.microsoft.com/office/drawing/2014/main" id="{70A2AE19-6819-CFF3-A291-2BE56B35B567}"/>
              </a:ext>
            </a:extLst>
          </p:cNvPr>
          <p:cNvSpPr/>
          <p:nvPr/>
        </p:nvSpPr>
        <p:spPr>
          <a:xfrm>
            <a:off x="7261944" y="2122927"/>
            <a:ext cx="3200400" cy="77942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FORMAL</a:t>
            </a:r>
          </a:p>
        </p:txBody>
      </p:sp>
    </p:spTree>
    <p:extLst>
      <p:ext uri="{BB962C8B-B14F-4D97-AF65-F5344CB8AC3E}">
        <p14:creationId xmlns:p14="http://schemas.microsoft.com/office/powerpoint/2010/main" val="21382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32" presetClass="emph" presetSubtype="0" repeatCount="indefinite" fill="hold" nodeType="after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3084</TotalTime>
  <Words>542</Words>
  <Application>Microsoft Office PowerPoint</Application>
  <PresentationFormat>Widescreen</PresentationFormat>
  <Paragraphs>102</Paragraphs>
  <Slides>18</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Adobe Gothic Std B</vt:lpstr>
      <vt:lpstr>Montserrat Medium</vt:lpstr>
      <vt:lpstr>Arial</vt:lpstr>
      <vt:lpstr>Bookman Old Style</vt:lpstr>
      <vt:lpstr>Calibri</vt:lpstr>
      <vt:lpstr>Calibri Light</vt:lpstr>
      <vt:lpstr>Myriad Pro</vt:lpstr>
      <vt:lpstr>UTM Facebook K&amp;T</vt:lpstr>
      <vt:lpstr>UTMFacebookK&amp;TBold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Giang Do</cp:lastModifiedBy>
  <cp:revision>188</cp:revision>
  <dcterms:created xsi:type="dcterms:W3CDTF">2020-12-09T02:04:09Z</dcterms:created>
  <dcterms:modified xsi:type="dcterms:W3CDTF">2023-06-14T01:34:15Z</dcterms:modified>
</cp:coreProperties>
</file>