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74" r:id="rId2"/>
    <p:sldId id="288" r:id="rId3"/>
    <p:sldId id="257" r:id="rId4"/>
    <p:sldId id="276" r:id="rId5"/>
    <p:sldId id="258" r:id="rId6"/>
    <p:sldId id="260" r:id="rId7"/>
    <p:sldId id="273" r:id="rId8"/>
    <p:sldId id="277" r:id="rId9"/>
    <p:sldId id="261" r:id="rId10"/>
    <p:sldId id="262" r:id="rId11"/>
    <p:sldId id="278"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9BE1"/>
    <a:srgbClr val="A6DBE8"/>
    <a:srgbClr val="FBDFEB"/>
    <a:srgbClr val="62C8CE"/>
    <a:srgbClr val="C0E6EA"/>
    <a:srgbClr val="FFF200"/>
    <a:srgbClr val="7F7F7F"/>
    <a:srgbClr val="5ABDD4"/>
    <a:srgbClr val="2AE9EE"/>
    <a:srgbClr val="C8E9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snapToGrid="0" showGuides="1">
      <p:cViewPr varScale="1">
        <p:scale>
          <a:sx n="83" d="100"/>
          <a:sy n="83" d="100"/>
        </p:scale>
        <p:origin x="442" y="67"/>
      </p:cViewPr>
      <p:guideLst>
        <p:guide orient="horz" pos="2208"/>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FE4638-3800-4EA1-9090-2CD9B2C76F05}" type="datetimeFigureOut">
              <a:rPr lang="en-US" smtClean="0"/>
              <a:t>5/31/2021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447670-85F4-4951-8719-5BFAF2299720}" type="slidenum">
              <a:rPr lang="en-US" smtClean="0"/>
              <a:t>‹#›</a:t>
            </a:fld>
            <a:endParaRPr lang="en-US"/>
          </a:p>
        </p:txBody>
      </p:sp>
    </p:spTree>
    <p:extLst>
      <p:ext uri="{BB962C8B-B14F-4D97-AF65-F5344CB8AC3E}">
        <p14:creationId xmlns:p14="http://schemas.microsoft.com/office/powerpoint/2010/main" val="2798375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5/31/2021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9706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5/31/2021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2544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5/31/2021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85044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5/31/2021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29580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5/31/2021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592278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5/31/2021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94357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5/31/2021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07717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5/31/2021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619596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5/31/2021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32596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5/31/2021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01764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5/31/2021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898466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5/31/2021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5565852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slide" Target="slide7.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wav"/><Relationship Id="rId1" Type="http://schemas.openxmlformats.org/officeDocument/2006/relationships/audio" Target="NULL" TargetMode="External"/><Relationship Id="rId6" Type="http://schemas.openxmlformats.org/officeDocument/2006/relationships/image" Target="../media/image13.png"/><Relationship Id="rId5" Type="http://schemas.openxmlformats.org/officeDocument/2006/relationships/slide" Target="slide6.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144"/>
            <a:ext cx="9144000" cy="6839712"/>
          </a:xfrm>
          <a:prstGeom prst="rect">
            <a:avLst/>
          </a:prstGeom>
        </p:spPr>
      </p:pic>
    </p:spTree>
    <p:extLst>
      <p:ext uri="{BB962C8B-B14F-4D97-AF65-F5344CB8AC3E}">
        <p14:creationId xmlns:p14="http://schemas.microsoft.com/office/powerpoint/2010/main" val="506541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4" y="0"/>
            <a:ext cx="9144000" cy="124690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94" y="113416"/>
            <a:ext cx="587409" cy="604353"/>
          </a:xfrm>
          <a:prstGeom prst="rect">
            <a:avLst/>
          </a:prstGeom>
        </p:spPr>
      </p:pic>
      <p:sp>
        <p:nvSpPr>
          <p:cNvPr id="8" name="TextBox 7"/>
          <p:cNvSpPr txBox="1"/>
          <p:nvPr/>
        </p:nvSpPr>
        <p:spPr>
          <a:xfrm>
            <a:off x="915778" y="98414"/>
            <a:ext cx="7312441" cy="892552"/>
          </a:xfrm>
          <a:prstGeom prst="rect">
            <a:avLst/>
          </a:prstGeom>
          <a:noFill/>
        </p:spPr>
        <p:txBody>
          <a:bodyPr wrap="square" rtlCol="0">
            <a:spAutoFit/>
          </a:bodyPr>
          <a:lstStyle/>
          <a:p>
            <a:r>
              <a:rPr lang="en-US" sz="2600" b="1">
                <a:effectLst>
                  <a:glow rad="88900">
                    <a:schemeClr val="bg1"/>
                  </a:glow>
                </a:effectLst>
                <a:latin typeface="Arial" panose="020B0604020202020204" pitchFamily="34" charset="0"/>
                <a:cs typeface="Arial" panose="020B0604020202020204" pitchFamily="34" charset="0"/>
              </a:rPr>
              <a:t>Use the notes in </a:t>
            </a:r>
            <a:r>
              <a:rPr lang="en-US" sz="2600" b="1">
                <a:solidFill>
                  <a:srgbClr val="FF0000"/>
                </a:solidFill>
                <a:effectLst>
                  <a:glow rad="88900">
                    <a:schemeClr val="bg1"/>
                  </a:glow>
                </a:effectLst>
                <a:latin typeface="Arial" panose="020B0604020202020204" pitchFamily="34" charset="0"/>
                <a:cs typeface="Arial" panose="020B0604020202020204" pitchFamily="34" charset="0"/>
              </a:rPr>
              <a:t>3</a:t>
            </a:r>
            <a:r>
              <a:rPr lang="en-US" sz="2600" b="1">
                <a:effectLst>
                  <a:glow rad="88900">
                    <a:schemeClr val="bg1"/>
                  </a:glow>
                </a:effectLst>
                <a:latin typeface="Arial" panose="020B0604020202020204" pitchFamily="34" charset="0"/>
                <a:cs typeface="Arial" panose="020B0604020202020204" pitchFamily="34" charset="0"/>
              </a:rPr>
              <a:t> to write a paragraph of about 50 words.</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6769" y="1246909"/>
            <a:ext cx="5699603" cy="5585905"/>
          </a:xfrm>
          <a:prstGeom prst="rect">
            <a:avLst/>
          </a:prstGeom>
        </p:spPr>
      </p:pic>
      <p:sp>
        <p:nvSpPr>
          <p:cNvPr id="9" name="TextBox 8"/>
          <p:cNvSpPr txBox="1"/>
          <p:nvPr/>
        </p:nvSpPr>
        <p:spPr>
          <a:xfrm>
            <a:off x="2867893" y="1922317"/>
            <a:ext cx="2961409" cy="461665"/>
          </a:xfrm>
          <a:prstGeom prst="rect">
            <a:avLst/>
          </a:prstGeom>
          <a:noFill/>
        </p:spPr>
        <p:txBody>
          <a:bodyPr wrap="square" rtlCol="0">
            <a:spAutoFit/>
          </a:bodyPr>
          <a:lstStyle/>
          <a:p>
            <a:r>
              <a:rPr lang="en-US" sz="2400">
                <a:latin typeface="Comic Sans MS" panose="030F0702030302020204" pitchFamily="66" charset="0"/>
              </a:rPr>
              <a:t>I am writing about</a:t>
            </a:r>
          </a:p>
        </p:txBody>
      </p:sp>
      <p:sp>
        <p:nvSpPr>
          <p:cNvPr id="16" name="TextBox 15"/>
          <p:cNvSpPr txBox="1"/>
          <p:nvPr/>
        </p:nvSpPr>
        <p:spPr>
          <a:xfrm>
            <a:off x="2750129" y="2292926"/>
            <a:ext cx="2961409" cy="461665"/>
          </a:xfrm>
          <a:prstGeom prst="rect">
            <a:avLst/>
          </a:prstGeom>
          <a:noFill/>
        </p:spPr>
        <p:txBody>
          <a:bodyPr wrap="square" rtlCol="0">
            <a:spAutoFit/>
          </a:bodyPr>
          <a:lstStyle/>
          <a:p>
            <a:r>
              <a:rPr lang="en-US" sz="2400">
                <a:latin typeface="Comic Sans MS" panose="030F0702030302020204" pitchFamily="66" charset="0"/>
              </a:rPr>
              <a:t>It is in</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50428" y="4908511"/>
            <a:ext cx="2528454" cy="168531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1181354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 name="Content Placeholder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449" y="19902"/>
            <a:ext cx="9095102" cy="6803136"/>
          </a:xfrm>
        </p:spPr>
      </p:pic>
      <p:pic>
        <p:nvPicPr>
          <p:cNvPr id="12" name="Picture 11">
            <a:extLst>
              <a:ext uri="{FF2B5EF4-FFF2-40B4-BE49-F238E27FC236}">
                <a16:creationId xmlns:a16="http://schemas.microsoft.com/office/drawing/2014/main" id="{E879C85B-8CF1-467C-90E2-2EFA7DD634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0066" y="3490844"/>
            <a:ext cx="1327361" cy="1862055"/>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3" name="Picture 12">
            <a:extLst>
              <a:ext uri="{FF2B5EF4-FFF2-40B4-BE49-F238E27FC236}">
                <a16:creationId xmlns:a16="http://schemas.microsoft.com/office/drawing/2014/main" id="{CA8DCC60-7CC6-4BB5-93C9-B6ABD7122B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3147" y="3490392"/>
            <a:ext cx="1319185" cy="1862962"/>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4" name="Picture 13">
            <a:extLst>
              <a:ext uri="{FF2B5EF4-FFF2-40B4-BE49-F238E27FC236}">
                <a16:creationId xmlns:a16="http://schemas.microsoft.com/office/drawing/2014/main" id="{2953C47D-F5F3-4C8B-95AB-CB1D25CCA4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0482" y="3494196"/>
            <a:ext cx="1323683" cy="1855354"/>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5" name="Picture 14">
            <a:extLst>
              <a:ext uri="{FF2B5EF4-FFF2-40B4-BE49-F238E27FC236}">
                <a16:creationId xmlns:a16="http://schemas.microsoft.com/office/drawing/2014/main" id="{F3DF6CF5-0997-49BE-A637-2641803BF9F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03180" y="3490390"/>
            <a:ext cx="1329112" cy="1862964"/>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6" name="Picture 15">
            <a:extLst>
              <a:ext uri="{FF2B5EF4-FFF2-40B4-BE49-F238E27FC236}">
                <a16:creationId xmlns:a16="http://schemas.microsoft.com/office/drawing/2014/main" id="{10B541C0-B76C-43AB-9EAF-B49801DFF8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01900" y="3490391"/>
            <a:ext cx="1329112" cy="1862962"/>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spTree>
    <p:extLst>
      <p:ext uri="{BB962C8B-B14F-4D97-AF65-F5344CB8AC3E}">
        <p14:creationId xmlns:p14="http://schemas.microsoft.com/office/powerpoint/2010/main" val="606494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000"/>
                                        <p:tgtEl>
                                          <p:spTgt spid="13"/>
                                        </p:tgtEl>
                                      </p:cBhvr>
                                    </p:animEffect>
                                  </p:childTnLst>
                                </p:cTn>
                              </p:par>
                              <p:par>
                                <p:cTn id="8" presetID="63" presetClass="path" presetSubtype="0" decel="100000" fill="hold" nodeType="withEffect">
                                  <p:stCondLst>
                                    <p:cond delay="0"/>
                                  </p:stCondLst>
                                  <p:childTnLst>
                                    <p:animMotion origin="layout" path="M 1.66667E-6 2.22222E-6 L -0.07878 2.22222E-6 " pathEditMode="relative" rAng="0" ptsTypes="AA">
                                      <p:cBhvr>
                                        <p:cTn id="9" dur="2000" spd="-100000" fill="hold"/>
                                        <p:tgtEl>
                                          <p:spTgt spid="13"/>
                                        </p:tgtEl>
                                        <p:attrNameLst>
                                          <p:attrName>ppt_x</p:attrName>
                                          <p:attrName>ppt_y</p:attrName>
                                        </p:attrNameLst>
                                      </p:cBhvr>
                                      <p:rCtr x="-3945" y="0"/>
                                    </p:animMotion>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2000"/>
                                        <p:tgtEl>
                                          <p:spTgt spid="14"/>
                                        </p:tgtEl>
                                      </p:cBhvr>
                                    </p:animEffect>
                                  </p:childTnLst>
                                </p:cTn>
                              </p:par>
                              <p:par>
                                <p:cTn id="13" presetID="63" presetClass="path" presetSubtype="0" decel="100000" fill="hold" nodeType="withEffect">
                                  <p:stCondLst>
                                    <p:cond delay="0"/>
                                  </p:stCondLst>
                                  <p:childTnLst>
                                    <p:animMotion origin="layout" path="M 2.08333E-6 -7.40741E-7 L -0.07878 -7.40741E-7 " pathEditMode="relative" rAng="0" ptsTypes="AA">
                                      <p:cBhvr>
                                        <p:cTn id="14" dur="2000" spd="-100000" fill="hold"/>
                                        <p:tgtEl>
                                          <p:spTgt spid="14"/>
                                        </p:tgtEl>
                                        <p:attrNameLst>
                                          <p:attrName>ppt_x</p:attrName>
                                          <p:attrName>ppt_y</p:attrName>
                                        </p:attrNameLst>
                                      </p:cBhvr>
                                      <p:rCtr x="-3945" y="0"/>
                                    </p:animMotion>
                                  </p:childTnLst>
                                </p:cTn>
                              </p:par>
                              <p:par>
                                <p:cTn id="15" presetID="22" presetClass="entr" presetSubtype="8"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2000"/>
                                        <p:tgtEl>
                                          <p:spTgt spid="12"/>
                                        </p:tgtEl>
                                      </p:cBhvr>
                                    </p:animEffect>
                                  </p:childTnLst>
                                </p:cTn>
                              </p:par>
                              <p:par>
                                <p:cTn id="18" presetID="63" presetClass="path" presetSubtype="0" decel="100000" fill="hold" nodeType="withEffect">
                                  <p:stCondLst>
                                    <p:cond delay="0"/>
                                  </p:stCondLst>
                                  <p:childTnLst>
                                    <p:animMotion origin="layout" path="M 6.25E-7 -7.40741E-7 L -0.07878 -7.40741E-7 " pathEditMode="relative" rAng="0" ptsTypes="AA">
                                      <p:cBhvr>
                                        <p:cTn id="19" dur="2000" spd="-100000" fill="hold"/>
                                        <p:tgtEl>
                                          <p:spTgt spid="12"/>
                                        </p:tgtEl>
                                        <p:attrNameLst>
                                          <p:attrName>ppt_x</p:attrName>
                                          <p:attrName>ppt_y</p:attrName>
                                        </p:attrNameLst>
                                      </p:cBhvr>
                                      <p:rCtr x="-3945" y="0"/>
                                    </p:animMotion>
                                  </p:childTnLst>
                                </p:cTn>
                              </p:par>
                              <p:par>
                                <p:cTn id="20" presetID="22" presetClass="entr" presetSubtype="8"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2000"/>
                                        <p:tgtEl>
                                          <p:spTgt spid="16"/>
                                        </p:tgtEl>
                                      </p:cBhvr>
                                    </p:animEffect>
                                  </p:childTnLst>
                                </p:cTn>
                              </p:par>
                              <p:par>
                                <p:cTn id="23" presetID="63" presetClass="path" presetSubtype="0" decel="100000" fill="hold" nodeType="withEffect">
                                  <p:stCondLst>
                                    <p:cond delay="0"/>
                                  </p:stCondLst>
                                  <p:childTnLst>
                                    <p:animMotion origin="layout" path="M 1.66667E-6 2.22222E-6 L -0.07878 2.22222E-6 " pathEditMode="relative" rAng="0" ptsTypes="AA">
                                      <p:cBhvr>
                                        <p:cTn id="24" dur="2000" spd="-100000" fill="hold"/>
                                        <p:tgtEl>
                                          <p:spTgt spid="16"/>
                                        </p:tgtEl>
                                        <p:attrNameLst>
                                          <p:attrName>ppt_x</p:attrName>
                                          <p:attrName>ppt_y</p:attrName>
                                        </p:attrNameLst>
                                      </p:cBhvr>
                                      <p:rCtr x="-3945" y="0"/>
                                    </p:animMotion>
                                  </p:childTnLst>
                                </p:cTn>
                              </p:par>
                              <p:par>
                                <p:cTn id="25" presetID="22" presetClass="entr" presetSubtype="8"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2000"/>
                                        <p:tgtEl>
                                          <p:spTgt spid="15"/>
                                        </p:tgtEl>
                                      </p:cBhvr>
                                    </p:animEffect>
                                  </p:childTnLst>
                                </p:cTn>
                              </p:par>
                              <p:par>
                                <p:cTn id="28" presetID="63" presetClass="path" presetSubtype="0" decel="100000" fill="hold" nodeType="withEffect">
                                  <p:stCondLst>
                                    <p:cond delay="0"/>
                                  </p:stCondLst>
                                  <p:childTnLst>
                                    <p:animMotion origin="layout" path="M 1.66667E-6 2.22222E-6 L -0.07878 2.22222E-6 " pathEditMode="relative" rAng="0" ptsTypes="AA">
                                      <p:cBhvr>
                                        <p:cTn id="29" dur="2000" spd="-100000" fill="hold"/>
                                        <p:tgtEl>
                                          <p:spTgt spid="15"/>
                                        </p:tgtEl>
                                        <p:attrNameLst>
                                          <p:attrName>ppt_x</p:attrName>
                                          <p:attrName>ppt_y</p:attrName>
                                        </p:attrNameLst>
                                      </p:cBhvr>
                                      <p:rCtr x="-394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433"/>
            <a:ext cx="8853992" cy="234421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58" y="2907793"/>
            <a:ext cx="8533559" cy="3197781"/>
          </a:xfrm>
          <a:prstGeom prst="rect">
            <a:avLst/>
          </a:prstGeom>
        </p:spPr>
      </p:pic>
    </p:spTree>
    <p:extLst>
      <p:ext uri="{BB962C8B-B14F-4D97-AF65-F5344CB8AC3E}">
        <p14:creationId xmlns:p14="http://schemas.microsoft.com/office/powerpoint/2010/main" val="1604782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257" y="2545169"/>
            <a:ext cx="4176100" cy="73298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42" y="2542074"/>
            <a:ext cx="961782" cy="77761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252" y="3939268"/>
            <a:ext cx="379594" cy="412444"/>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825" y="4992119"/>
            <a:ext cx="408794" cy="405144"/>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62882" y="5152450"/>
            <a:ext cx="375944" cy="386788"/>
          </a:xfrm>
          <a:prstGeom prst="rect">
            <a:avLst/>
          </a:prstGeom>
        </p:spPr>
      </p:pic>
      <p:sp>
        <p:nvSpPr>
          <p:cNvPr id="13" name="TextBox 12"/>
          <p:cNvSpPr txBox="1"/>
          <p:nvPr/>
        </p:nvSpPr>
        <p:spPr>
          <a:xfrm>
            <a:off x="750195" y="3964787"/>
            <a:ext cx="3738677" cy="646331"/>
          </a:xfrm>
          <a:prstGeom prst="rect">
            <a:avLst/>
          </a:prstGeom>
          <a:noFill/>
        </p:spPr>
        <p:txBody>
          <a:bodyPr wrap="square" rtlCol="0">
            <a:spAutoFit/>
          </a:bodyPr>
          <a:lstStyle/>
          <a:p>
            <a:pPr algn="just"/>
            <a:r>
              <a:rPr lang="en-US" b="1">
                <a:latin typeface="Arial" panose="020B0604020202020204" pitchFamily="34" charset="0"/>
                <a:cs typeface="Arial" panose="020B0604020202020204" pitchFamily="34" charset="0"/>
              </a:rPr>
              <a:t>Work in groups. Discuss the question.</a:t>
            </a:r>
          </a:p>
        </p:txBody>
      </p:sp>
      <p:sp>
        <p:nvSpPr>
          <p:cNvPr id="14" name="TextBox 13"/>
          <p:cNvSpPr txBox="1"/>
          <p:nvPr/>
        </p:nvSpPr>
        <p:spPr>
          <a:xfrm>
            <a:off x="750196" y="4980384"/>
            <a:ext cx="3821804" cy="646331"/>
          </a:xfrm>
          <a:prstGeom prst="rect">
            <a:avLst/>
          </a:prstGeom>
          <a:noFill/>
        </p:spPr>
        <p:txBody>
          <a:bodyPr wrap="square" rtlCol="0">
            <a:spAutoFit/>
          </a:bodyPr>
          <a:lstStyle/>
          <a:p>
            <a:pPr algn="just"/>
            <a:r>
              <a:rPr lang="en-US" b="1">
                <a:latin typeface="Arial" panose="020B0604020202020204" pitchFamily="34" charset="0"/>
                <a:cs typeface="Arial" panose="020B0604020202020204" pitchFamily="34" charset="0"/>
              </a:rPr>
              <a:t>Listen again and tick (</a:t>
            </a:r>
            <a:r>
              <a:rPr lang="en-US" b="1">
                <a:latin typeface="Arial" panose="020B0604020202020204" pitchFamily="34" charset="0"/>
                <a:cs typeface="Arial" panose="020B0604020202020204" pitchFamily="34" charset="0"/>
                <a:sym typeface="Wingdings 2" panose="05020102010507070707" pitchFamily="18" charset="2"/>
              </a:rPr>
              <a:t></a:t>
            </a:r>
            <a:r>
              <a:rPr lang="en-US" b="1">
                <a:latin typeface="Arial" panose="020B0604020202020204" pitchFamily="34" charset="0"/>
                <a:cs typeface="Arial" panose="020B0604020202020204" pitchFamily="34" charset="0"/>
              </a:rPr>
              <a:t>) T (True) or F (False). </a:t>
            </a:r>
          </a:p>
        </p:txBody>
      </p:sp>
      <p:sp>
        <p:nvSpPr>
          <p:cNvPr id="15" name="TextBox 14"/>
          <p:cNvSpPr txBox="1"/>
          <p:nvPr/>
        </p:nvSpPr>
        <p:spPr>
          <a:xfrm>
            <a:off x="5138824" y="5106150"/>
            <a:ext cx="4005175" cy="646331"/>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Use the notes in </a:t>
            </a:r>
            <a:r>
              <a:rPr lang="en-US" b="1">
                <a:solidFill>
                  <a:srgbClr val="FF0000"/>
                </a:solidFill>
                <a:latin typeface="Arial" panose="020B0604020202020204" pitchFamily="34" charset="0"/>
                <a:cs typeface="Arial" panose="020B0604020202020204" pitchFamily="34" charset="0"/>
              </a:rPr>
              <a:t>3</a:t>
            </a:r>
            <a:r>
              <a:rPr lang="en-US" b="1">
                <a:latin typeface="Arial" panose="020B0604020202020204" pitchFamily="34" charset="0"/>
                <a:cs typeface="Arial" panose="020B0604020202020204" pitchFamily="34" charset="0"/>
              </a:rPr>
              <a:t> to write a paragraph of about 50 words.</a:t>
            </a:r>
          </a:p>
        </p:txBody>
      </p:sp>
      <p:sp>
        <p:nvSpPr>
          <p:cNvPr id="2" name="TextBox 1"/>
          <p:cNvSpPr txBox="1"/>
          <p:nvPr/>
        </p:nvSpPr>
        <p:spPr>
          <a:xfrm>
            <a:off x="783046" y="3307849"/>
            <a:ext cx="2689497" cy="523220"/>
          </a:xfrm>
          <a:prstGeom prst="rect">
            <a:avLst/>
          </a:prstGeom>
          <a:noFill/>
        </p:spPr>
        <p:txBody>
          <a:bodyPr wrap="square" rtlCol="0">
            <a:spAutoFit/>
          </a:bodyPr>
          <a:lstStyle/>
          <a:p>
            <a:r>
              <a:rPr lang="en-US" sz="2800" b="1">
                <a:solidFill>
                  <a:srgbClr val="0FB7BD"/>
                </a:solidFill>
              </a:rPr>
              <a:t>Listening</a:t>
            </a:r>
          </a:p>
        </p:txBody>
      </p:sp>
      <p:sp>
        <p:nvSpPr>
          <p:cNvPr id="21" name="TextBox 20"/>
          <p:cNvSpPr txBox="1"/>
          <p:nvPr/>
        </p:nvSpPr>
        <p:spPr>
          <a:xfrm>
            <a:off x="4762882" y="3307849"/>
            <a:ext cx="2689497" cy="523220"/>
          </a:xfrm>
          <a:prstGeom prst="rect">
            <a:avLst/>
          </a:prstGeom>
          <a:noFill/>
        </p:spPr>
        <p:txBody>
          <a:bodyPr wrap="square" rtlCol="0">
            <a:spAutoFit/>
          </a:bodyPr>
          <a:lstStyle/>
          <a:p>
            <a:r>
              <a:rPr lang="en-US" sz="2800" b="1">
                <a:solidFill>
                  <a:srgbClr val="0FB7BD"/>
                </a:solidFill>
              </a:rPr>
              <a:t>Writing</a:t>
            </a:r>
          </a:p>
        </p:txBody>
      </p:sp>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40962" y="4001036"/>
            <a:ext cx="382842" cy="405144"/>
          </a:xfrm>
          <a:prstGeom prst="rect">
            <a:avLst/>
          </a:prstGeom>
        </p:spPr>
      </p:pic>
      <p:sp>
        <p:nvSpPr>
          <p:cNvPr id="20" name="TextBox 19"/>
          <p:cNvSpPr txBox="1"/>
          <p:nvPr/>
        </p:nvSpPr>
        <p:spPr>
          <a:xfrm>
            <a:off x="5111357" y="3989301"/>
            <a:ext cx="3821804" cy="923330"/>
          </a:xfrm>
          <a:prstGeom prst="rect">
            <a:avLst/>
          </a:prstGeom>
          <a:noFill/>
        </p:spPr>
        <p:txBody>
          <a:bodyPr wrap="square" rtlCol="0">
            <a:spAutoFit/>
          </a:bodyPr>
          <a:lstStyle/>
          <a:p>
            <a:pPr algn="just"/>
            <a:r>
              <a:rPr lang="en-US" b="1">
                <a:latin typeface="Arial" panose="020B0604020202020204" pitchFamily="34" charset="0"/>
                <a:cs typeface="Arial" panose="020B0604020202020204" pitchFamily="34" charset="0"/>
              </a:rPr>
              <a:t>Fill each blank in the network with the information about a travel attraction you know.</a:t>
            </a: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8433"/>
            <a:ext cx="8853992" cy="2344216"/>
          </a:xfrm>
          <a:prstGeom prst="rect">
            <a:avLst/>
          </a:prstGeom>
        </p:spPr>
      </p:pic>
    </p:spTree>
    <p:extLst>
      <p:ext uri="{BB962C8B-B14F-4D97-AF65-F5344CB8AC3E}">
        <p14:creationId xmlns:p14="http://schemas.microsoft.com/office/powerpoint/2010/main" val="86045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0"/>
            <a:ext cx="9144000" cy="6858000"/>
            <a:chOff x="193701" y="1590291"/>
            <a:chExt cx="8653859" cy="5137079"/>
          </a:xfrm>
        </p:grpSpPr>
        <p:sp>
          <p:nvSpPr>
            <p:cNvPr id="15" name="Rounded Rectangle 14"/>
            <p:cNvSpPr/>
            <p:nvPr/>
          </p:nvSpPr>
          <p:spPr>
            <a:xfrm>
              <a:off x="193701" y="1590291"/>
              <a:ext cx="8653859" cy="5137079"/>
            </a:xfrm>
            <a:prstGeom prst="roundRect">
              <a:avLst/>
            </a:prstGeom>
            <a:solidFill>
              <a:srgbClr val="C0E6EA"/>
            </a:solidFill>
            <a:ln>
              <a:solidFill>
                <a:srgbClr val="C0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77403" y="1674687"/>
              <a:ext cx="8444374" cy="4900773"/>
            </a:xfrm>
            <a:prstGeom prst="roundRect">
              <a:avLst/>
            </a:prstGeom>
            <a:solidFill>
              <a:srgbClr val="05A0B8"/>
            </a:solidFill>
            <a:ln>
              <a:solidFill>
                <a:srgbClr val="05A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14872" y="1767152"/>
              <a:ext cx="8369436" cy="4952146"/>
            </a:xfrm>
            <a:prstGeom prst="roundRect">
              <a:avLst/>
            </a:prstGeom>
            <a:solidFill>
              <a:srgbClr val="E2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2091691" y="2573874"/>
            <a:ext cx="4954515" cy="1717040"/>
            <a:chOff x="2094743" y="1826837"/>
            <a:chExt cx="4954515" cy="1717040"/>
          </a:xfrm>
        </p:grpSpPr>
        <p:grpSp>
          <p:nvGrpSpPr>
            <p:cNvPr id="12" name="Group 11"/>
            <p:cNvGrpSpPr/>
            <p:nvPr/>
          </p:nvGrpSpPr>
          <p:grpSpPr>
            <a:xfrm>
              <a:off x="2094743" y="1826837"/>
              <a:ext cx="4954515" cy="777611"/>
              <a:chOff x="2100847" y="1826837"/>
              <a:chExt cx="4954515" cy="777611"/>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9262" y="1829932"/>
                <a:ext cx="4176100" cy="73298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0847" y="1826837"/>
                <a:ext cx="961782" cy="777611"/>
              </a:xfrm>
              <a:prstGeom prst="rect">
                <a:avLst/>
              </a:prstGeom>
            </p:spPr>
          </p:pic>
        </p:grpSp>
        <p:sp>
          <p:nvSpPr>
            <p:cNvPr id="6" name="TextBox 5"/>
            <p:cNvSpPr txBox="1"/>
            <p:nvPr/>
          </p:nvSpPr>
          <p:spPr>
            <a:xfrm>
              <a:off x="2796464" y="2835991"/>
              <a:ext cx="3557176" cy="707886"/>
            </a:xfrm>
            <a:prstGeom prst="rect">
              <a:avLst/>
            </a:prstGeom>
            <a:noFill/>
          </p:spPr>
          <p:txBody>
            <a:bodyPr wrap="square" rtlCol="0">
              <a:spAutoFit/>
            </a:bodyPr>
            <a:lstStyle/>
            <a:p>
              <a:pPr algn="ctr"/>
              <a:r>
                <a:rPr lang="en-US" sz="4000" b="1">
                  <a:solidFill>
                    <a:srgbClr val="0084B1"/>
                  </a:solidFill>
                </a:rPr>
                <a:t>Listening</a:t>
              </a:r>
            </a:p>
          </p:txBody>
        </p:sp>
      </p:grpSp>
    </p:spTree>
    <p:extLst>
      <p:ext uri="{BB962C8B-B14F-4D97-AF65-F5344CB8AC3E}">
        <p14:creationId xmlns:p14="http://schemas.microsoft.com/office/powerpoint/2010/main" val="730030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169551"/>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084" y="74839"/>
            <a:ext cx="627229" cy="681509"/>
          </a:xfrm>
          <a:prstGeom prst="rect">
            <a:avLst/>
          </a:prstGeom>
        </p:spPr>
      </p:pic>
      <p:sp>
        <p:nvSpPr>
          <p:cNvPr id="12" name="TextBox 11"/>
          <p:cNvSpPr txBox="1"/>
          <p:nvPr/>
        </p:nvSpPr>
        <p:spPr>
          <a:xfrm>
            <a:off x="827313" y="224285"/>
            <a:ext cx="7783288" cy="492443"/>
          </a:xfrm>
          <a:prstGeom prst="rect">
            <a:avLst/>
          </a:prstGeom>
          <a:noFill/>
        </p:spPr>
        <p:txBody>
          <a:bodyPr wrap="square" rtlCol="0">
            <a:spAutoFit/>
          </a:bodyPr>
          <a:lstStyle/>
          <a:p>
            <a:pPr algn="just"/>
            <a:r>
              <a:rPr lang="en-US" sz="2600" b="1">
                <a:effectLst>
                  <a:glow rad="88900">
                    <a:schemeClr val="bg1"/>
                  </a:glow>
                </a:effectLst>
                <a:latin typeface="Arial" panose="020B0604020202020204" pitchFamily="34" charset="0"/>
                <a:cs typeface="Arial" panose="020B0604020202020204" pitchFamily="34" charset="0"/>
              </a:rPr>
              <a:t>Work in groups. Discuss the question.</a:t>
            </a: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00250" y="2169334"/>
            <a:ext cx="5143500" cy="3855542"/>
          </a:xfrm>
          <a:prstGeom prst="rect">
            <a:avLst/>
          </a:prstGeom>
          <a:ln>
            <a:noFill/>
          </a:ln>
          <a:effectLst>
            <a:softEdge rad="112500"/>
          </a:effectLst>
        </p:spPr>
      </p:pic>
      <p:sp>
        <p:nvSpPr>
          <p:cNvPr id="3" name="TextBox 2"/>
          <p:cNvSpPr txBox="1"/>
          <p:nvPr/>
        </p:nvSpPr>
        <p:spPr>
          <a:xfrm>
            <a:off x="1414647" y="1407832"/>
            <a:ext cx="6608619" cy="523220"/>
          </a:xfrm>
          <a:prstGeom prst="rect">
            <a:avLst/>
          </a:prstGeom>
          <a:noFill/>
        </p:spPr>
        <p:txBody>
          <a:bodyPr wrap="square" rtlCol="0">
            <a:spAutoFit/>
          </a:bodyPr>
          <a:lstStyle/>
          <a:p>
            <a:r>
              <a:rPr lang="en-US" sz="2800"/>
              <a:t>What do you know about Phu Quoc Island?</a:t>
            </a:r>
          </a:p>
        </p:txBody>
      </p:sp>
      <p:sp>
        <p:nvSpPr>
          <p:cNvPr id="8" name="TextBox 7"/>
          <p:cNvSpPr txBox="1"/>
          <p:nvPr/>
        </p:nvSpPr>
        <p:spPr>
          <a:xfrm>
            <a:off x="985152" y="6263158"/>
            <a:ext cx="6608619" cy="523220"/>
          </a:xfrm>
          <a:prstGeom prst="rect">
            <a:avLst/>
          </a:prstGeom>
          <a:noFill/>
        </p:spPr>
        <p:txBody>
          <a:bodyPr wrap="square" rtlCol="0">
            <a:spAutoFit/>
          </a:bodyPr>
          <a:lstStyle/>
          <a:p>
            <a:r>
              <a:rPr lang="en-US" sz="2800" b="1"/>
              <a:t>Listen to the talk and check  your answers.</a:t>
            </a:r>
          </a:p>
        </p:txBody>
      </p:sp>
      <p:pic>
        <p:nvPicPr>
          <p:cNvPr id="4" name="Bản sao của B1_36">
            <a:hlinkClick r:id="" action="ppaction://media"/>
            <a:extLst>
              <a:ext uri="{FF2B5EF4-FFF2-40B4-BE49-F238E27FC236}">
                <a16:creationId xmlns:a16="http://schemas.microsoft.com/office/drawing/2014/main" id="{817D2972-5B86-45D7-BB3F-1D50BFB48CB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93771" y="6281086"/>
            <a:ext cx="487363" cy="487363"/>
          </a:xfrm>
          <a:prstGeom prst="rect">
            <a:avLst/>
          </a:prstGeom>
        </p:spPr>
      </p:pic>
    </p:spTree>
    <p:extLst>
      <p:ext uri="{BB962C8B-B14F-4D97-AF65-F5344CB8AC3E}">
        <p14:creationId xmlns:p14="http://schemas.microsoft.com/office/powerpoint/2010/main" val="324056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13260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084" y="104779"/>
            <a:ext cx="627229" cy="621628"/>
          </a:xfrm>
          <a:prstGeom prst="rect">
            <a:avLst/>
          </a:prstGeom>
        </p:spPr>
      </p:pic>
      <p:sp>
        <p:nvSpPr>
          <p:cNvPr id="8" name="TextBox 7"/>
          <p:cNvSpPr txBox="1"/>
          <p:nvPr/>
        </p:nvSpPr>
        <p:spPr>
          <a:xfrm>
            <a:off x="827313" y="192400"/>
            <a:ext cx="7906536" cy="492443"/>
          </a:xfrm>
          <a:prstGeom prst="rect">
            <a:avLst/>
          </a:prstGeom>
          <a:noFill/>
        </p:spPr>
        <p:txBody>
          <a:bodyPr wrap="square" rtlCol="0">
            <a:spAutoFit/>
          </a:bodyPr>
          <a:lstStyle/>
          <a:p>
            <a:pPr algn="just"/>
            <a:r>
              <a:rPr lang="en-US" sz="2600" b="1" spc="-50">
                <a:effectLst>
                  <a:glow rad="88900">
                    <a:schemeClr val="bg1"/>
                  </a:glow>
                </a:effectLst>
                <a:latin typeface="Arial" panose="020B0604020202020204" pitchFamily="34" charset="0"/>
                <a:cs typeface="Arial" panose="020B0604020202020204" pitchFamily="34" charset="0"/>
              </a:rPr>
              <a:t>Listen again and tick (</a:t>
            </a:r>
            <a:r>
              <a:rPr lang="en-US" sz="2600" b="1" spc="-50">
                <a:effectLst>
                  <a:glow rad="88900">
                    <a:schemeClr val="bg1"/>
                  </a:glow>
                </a:effectLst>
                <a:latin typeface="Arial" panose="020B0604020202020204" pitchFamily="34" charset="0"/>
                <a:cs typeface="Arial" panose="020B0604020202020204" pitchFamily="34" charset="0"/>
                <a:sym typeface="Wingdings 2" panose="05020102010507070707" pitchFamily="18" charset="2"/>
              </a:rPr>
              <a:t></a:t>
            </a:r>
            <a:r>
              <a:rPr lang="en-US" sz="2600" b="1" spc="-50">
                <a:effectLst>
                  <a:glow rad="88900">
                    <a:schemeClr val="bg1"/>
                  </a:glow>
                </a:effectLst>
                <a:latin typeface="Arial" panose="020B0604020202020204" pitchFamily="34" charset="0"/>
                <a:cs typeface="Arial" panose="020B0604020202020204" pitchFamily="34" charset="0"/>
              </a:rPr>
              <a:t>) T (True) or F (False). </a:t>
            </a:r>
          </a:p>
        </p:txBody>
      </p:sp>
      <p:graphicFrame>
        <p:nvGraphicFramePr>
          <p:cNvPr id="17" name="Table 16"/>
          <p:cNvGraphicFramePr>
            <a:graphicFrameLocks noGrp="1"/>
          </p:cNvGraphicFramePr>
          <p:nvPr>
            <p:extLst>
              <p:ext uri="{D42A27DB-BD31-4B8C-83A1-F6EECF244321}">
                <p14:modId xmlns:p14="http://schemas.microsoft.com/office/powerpoint/2010/main" val="1496415164"/>
              </p:ext>
            </p:extLst>
          </p:nvPr>
        </p:nvGraphicFramePr>
        <p:xfrm>
          <a:off x="136072" y="1897387"/>
          <a:ext cx="8871856" cy="3413760"/>
        </p:xfrm>
        <a:graphic>
          <a:graphicData uri="http://schemas.openxmlformats.org/drawingml/2006/table">
            <a:tbl>
              <a:tblPr firstRow="1" bandRow="1">
                <a:tableStyleId>{BC89EF96-8CEA-46FF-86C4-4CE0E7609802}</a:tableStyleId>
              </a:tblPr>
              <a:tblGrid>
                <a:gridCol w="719938">
                  <a:extLst>
                    <a:ext uri="{9D8B030D-6E8A-4147-A177-3AD203B41FA5}">
                      <a16:colId xmlns:a16="http://schemas.microsoft.com/office/drawing/2014/main" val="20000"/>
                    </a:ext>
                  </a:extLst>
                </a:gridCol>
                <a:gridCol w="6261763">
                  <a:extLst>
                    <a:ext uri="{9D8B030D-6E8A-4147-A177-3AD203B41FA5}">
                      <a16:colId xmlns:a16="http://schemas.microsoft.com/office/drawing/2014/main" val="20001"/>
                    </a:ext>
                  </a:extLst>
                </a:gridCol>
                <a:gridCol w="955963">
                  <a:extLst>
                    <a:ext uri="{9D8B030D-6E8A-4147-A177-3AD203B41FA5}">
                      <a16:colId xmlns:a16="http://schemas.microsoft.com/office/drawing/2014/main" val="20002"/>
                    </a:ext>
                  </a:extLst>
                </a:gridCol>
                <a:gridCol w="934192">
                  <a:extLst>
                    <a:ext uri="{9D8B030D-6E8A-4147-A177-3AD203B41FA5}">
                      <a16:colId xmlns:a16="http://schemas.microsoft.com/office/drawing/2014/main" val="20003"/>
                    </a:ext>
                  </a:extLst>
                </a:gridCol>
              </a:tblGrid>
              <a:tr h="370840">
                <a:tc>
                  <a:txBody>
                    <a:bodyPr/>
                    <a:lstStyle/>
                    <a:p>
                      <a:pPr algn="ctr"/>
                      <a:endParaRPr lang="en-US" sz="2800" dirty="0"/>
                    </a:p>
                  </a:txBody>
                  <a:tcPr>
                    <a:solidFill>
                      <a:schemeClr val="accent1">
                        <a:lumMod val="60000"/>
                        <a:lumOff val="40000"/>
                      </a:schemeClr>
                    </a:solidFill>
                  </a:tcPr>
                </a:tc>
                <a:tc>
                  <a:txBody>
                    <a:bodyPr/>
                    <a:lstStyle/>
                    <a:p>
                      <a:endParaRPr lang="en-US" sz="2800"/>
                    </a:p>
                  </a:txBody>
                  <a:tcPr>
                    <a:solidFill>
                      <a:schemeClr val="accent1">
                        <a:lumMod val="60000"/>
                        <a:lumOff val="40000"/>
                      </a:schemeClr>
                    </a:solidFill>
                  </a:tcPr>
                </a:tc>
                <a:tc>
                  <a:txBody>
                    <a:bodyPr/>
                    <a:lstStyle/>
                    <a:p>
                      <a:pPr algn="ctr"/>
                      <a:r>
                        <a:rPr lang="en-US" sz="2800"/>
                        <a:t>T</a:t>
                      </a:r>
                      <a:endParaRPr lang="en-US" sz="2800" b="1">
                        <a:solidFill>
                          <a:srgbClr val="002060"/>
                        </a:solidFill>
                      </a:endParaRPr>
                    </a:p>
                  </a:txBody>
                  <a:tcPr>
                    <a:solidFill>
                      <a:schemeClr val="accent1">
                        <a:lumMod val="60000"/>
                        <a:lumOff val="40000"/>
                      </a:schemeClr>
                    </a:solidFill>
                  </a:tcPr>
                </a:tc>
                <a:tc>
                  <a:txBody>
                    <a:bodyPr/>
                    <a:lstStyle/>
                    <a:p>
                      <a:pPr algn="ctr"/>
                      <a:r>
                        <a:rPr lang="en-US" sz="2800"/>
                        <a:t>F</a:t>
                      </a:r>
                      <a:endParaRPr lang="en-US" sz="2800" b="1">
                        <a:solidFill>
                          <a:srgbClr val="002060"/>
                        </a:solidFill>
                      </a:endParaRPr>
                    </a:p>
                  </a:txBody>
                  <a:tcPr>
                    <a:solidFill>
                      <a:schemeClr val="accent1">
                        <a:lumMod val="60000"/>
                        <a:lumOff val="40000"/>
                      </a:schemeClr>
                    </a:solidFill>
                  </a:tcPr>
                </a:tc>
                <a:extLst>
                  <a:ext uri="{0D108BD9-81ED-4DB2-BD59-A6C34878D82A}">
                    <a16:rowId xmlns:a16="http://schemas.microsoft.com/office/drawing/2014/main" val="10000"/>
                  </a:ext>
                </a:extLst>
              </a:tr>
              <a:tr h="370840">
                <a:tc>
                  <a:txBody>
                    <a:bodyPr/>
                    <a:lstStyle/>
                    <a:p>
                      <a:pPr algn="ctr"/>
                      <a:r>
                        <a:rPr lang="en-US" sz="2400" b="1">
                          <a:solidFill>
                            <a:srgbClr val="0070C0"/>
                          </a:solidFill>
                        </a:rPr>
                        <a:t>1.</a:t>
                      </a:r>
                    </a:p>
                  </a:txBody>
                  <a:tcPr anchor="ctr">
                    <a:solidFill>
                      <a:schemeClr val="accent1">
                        <a:lumMod val="20000"/>
                        <a:lumOff val="80000"/>
                      </a:schemeClr>
                    </a:solidFill>
                  </a:tcPr>
                </a:tc>
                <a:tc>
                  <a:txBody>
                    <a:bodyPr/>
                    <a:lstStyle/>
                    <a:p>
                      <a:pPr algn="l"/>
                      <a:r>
                        <a:rPr lang="en-US" sz="2400"/>
                        <a:t>Phu Quoc is</a:t>
                      </a:r>
                      <a:r>
                        <a:rPr lang="en-US" sz="2400" baseline="0"/>
                        <a:t> a very beautiful island in Viet Nam.</a:t>
                      </a:r>
                      <a:r>
                        <a:rPr lang="en-US" sz="2400"/>
                        <a:t> </a:t>
                      </a:r>
                    </a:p>
                  </a:txBody>
                  <a:tcPr>
                    <a:solidFill>
                      <a:schemeClr val="accent1">
                        <a:lumMod val="20000"/>
                        <a:lumOff val="80000"/>
                      </a:schemeClr>
                    </a:solidFill>
                  </a:tcPr>
                </a:tc>
                <a:tc>
                  <a:txBody>
                    <a:bodyPr/>
                    <a:lstStyle/>
                    <a:p>
                      <a:endParaRPr lang="en-US" sz="2800" dirty="0"/>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extLst>
                  <a:ext uri="{0D108BD9-81ED-4DB2-BD59-A6C34878D82A}">
                    <a16:rowId xmlns:a16="http://schemas.microsoft.com/office/drawing/2014/main" val="10001"/>
                  </a:ext>
                </a:extLst>
              </a:tr>
              <a:tr h="370840">
                <a:tc>
                  <a:txBody>
                    <a:bodyPr/>
                    <a:lstStyle/>
                    <a:p>
                      <a:pPr algn="ctr"/>
                      <a:r>
                        <a:rPr lang="en-US" sz="2400" b="1">
                          <a:solidFill>
                            <a:srgbClr val="0070C0"/>
                          </a:solidFill>
                        </a:rPr>
                        <a:t>2.</a:t>
                      </a:r>
                    </a:p>
                  </a:txBody>
                  <a:tcPr anchor="ctr">
                    <a:solidFill>
                      <a:schemeClr val="accent1">
                        <a:lumMod val="20000"/>
                        <a:lumOff val="80000"/>
                      </a:schemeClr>
                    </a:solidFill>
                  </a:tcPr>
                </a:tc>
                <a:tc>
                  <a:txBody>
                    <a:bodyPr/>
                    <a:lstStyle/>
                    <a:p>
                      <a:pPr algn="l"/>
                      <a:r>
                        <a:rPr lang="en-US" sz="2400"/>
                        <a:t>There are no green forests</a:t>
                      </a:r>
                      <a:r>
                        <a:rPr lang="en-US" sz="2400" baseline="0"/>
                        <a:t> in Phu Quoc.</a:t>
                      </a:r>
                      <a:endParaRPr lang="en-US" sz="2400"/>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extLst>
                  <a:ext uri="{0D108BD9-81ED-4DB2-BD59-A6C34878D82A}">
                    <a16:rowId xmlns:a16="http://schemas.microsoft.com/office/drawing/2014/main" val="10002"/>
                  </a:ext>
                </a:extLst>
              </a:tr>
              <a:tr h="370840">
                <a:tc>
                  <a:txBody>
                    <a:bodyPr/>
                    <a:lstStyle/>
                    <a:p>
                      <a:pPr algn="ctr"/>
                      <a:r>
                        <a:rPr lang="en-US" sz="2400" b="1">
                          <a:solidFill>
                            <a:srgbClr val="0070C0"/>
                          </a:solidFill>
                        </a:rPr>
                        <a:t>3.</a:t>
                      </a:r>
                    </a:p>
                  </a:txBody>
                  <a:tcPr anchor="ctr">
                    <a:solidFill>
                      <a:schemeClr val="accent1">
                        <a:lumMod val="20000"/>
                        <a:lumOff val="80000"/>
                      </a:schemeClr>
                    </a:solidFill>
                  </a:tcPr>
                </a:tc>
                <a:tc>
                  <a:txBody>
                    <a:bodyPr/>
                    <a:lstStyle/>
                    <a:p>
                      <a:pPr algn="l"/>
                      <a:r>
                        <a:rPr lang="en-US" sz="2400"/>
                        <a:t>Tourists can visit fishing villages and national parks there.</a:t>
                      </a:r>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extLst>
                  <a:ext uri="{0D108BD9-81ED-4DB2-BD59-A6C34878D82A}">
                    <a16:rowId xmlns:a16="http://schemas.microsoft.com/office/drawing/2014/main" val="10003"/>
                  </a:ext>
                </a:extLst>
              </a:tr>
              <a:tr h="370840">
                <a:tc>
                  <a:txBody>
                    <a:bodyPr/>
                    <a:lstStyle/>
                    <a:p>
                      <a:pPr algn="ctr"/>
                      <a:r>
                        <a:rPr lang="en-US" sz="2400" b="1">
                          <a:solidFill>
                            <a:srgbClr val="0070C0"/>
                          </a:solidFill>
                        </a:rPr>
                        <a:t>4.</a:t>
                      </a:r>
                    </a:p>
                  </a:txBody>
                  <a:tcPr anchor="ctr">
                    <a:solidFill>
                      <a:schemeClr val="accent1">
                        <a:lumMod val="20000"/>
                        <a:lumOff val="80000"/>
                      </a:schemeClr>
                    </a:solidFill>
                  </a:tcPr>
                </a:tc>
                <a:tc>
                  <a:txBody>
                    <a:bodyPr/>
                    <a:lstStyle/>
                    <a:p>
                      <a:pPr algn="l"/>
                      <a:r>
                        <a:rPr lang="en-US" sz="2400"/>
                        <a:t>You cannot play water</a:t>
                      </a:r>
                      <a:r>
                        <a:rPr lang="en-US" sz="2400" baseline="0"/>
                        <a:t> sports in Phu Quoc.</a:t>
                      </a:r>
                      <a:endParaRPr lang="en-US" sz="2400"/>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extLst>
                  <a:ext uri="{0D108BD9-81ED-4DB2-BD59-A6C34878D82A}">
                    <a16:rowId xmlns:a16="http://schemas.microsoft.com/office/drawing/2014/main" val="10004"/>
                  </a:ext>
                </a:extLst>
              </a:tr>
              <a:tr h="370840">
                <a:tc>
                  <a:txBody>
                    <a:bodyPr/>
                    <a:lstStyle/>
                    <a:p>
                      <a:pPr algn="ctr"/>
                      <a:r>
                        <a:rPr lang="en-US" sz="2400" b="1">
                          <a:solidFill>
                            <a:srgbClr val="0070C0"/>
                          </a:solidFill>
                        </a:rPr>
                        <a:t>5.</a:t>
                      </a:r>
                    </a:p>
                  </a:txBody>
                  <a:tcPr anchor="ctr">
                    <a:solidFill>
                      <a:schemeClr val="accent1">
                        <a:lumMod val="20000"/>
                        <a:lumOff val="80000"/>
                      </a:schemeClr>
                    </a:solidFill>
                  </a:tcPr>
                </a:tc>
                <a:tc>
                  <a:txBody>
                    <a:bodyPr/>
                    <a:lstStyle/>
                    <a:p>
                      <a:pPr algn="l"/>
                      <a:r>
                        <a:rPr lang="en-US" sz="2400"/>
                        <a:t>People sell interesting things at the markets.</a:t>
                      </a:r>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extLst>
                  <a:ext uri="{0D108BD9-81ED-4DB2-BD59-A6C34878D82A}">
                    <a16:rowId xmlns:a16="http://schemas.microsoft.com/office/drawing/2014/main" val="10005"/>
                  </a:ext>
                </a:extLst>
              </a:tr>
            </a:tbl>
          </a:graphicData>
        </a:graphic>
      </p:graphicFrame>
      <p:pic>
        <p:nvPicPr>
          <p:cNvPr id="2" name="Bản sao của B1_37">
            <a:hlinkClick r:id="" action="ppaction://media"/>
            <a:extLst>
              <a:ext uri="{FF2B5EF4-FFF2-40B4-BE49-F238E27FC236}">
                <a16:creationId xmlns:a16="http://schemas.microsoft.com/office/drawing/2014/main" id="{B9890ACF-A468-4868-9EF1-9BFA93CD21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975450" y="6312290"/>
            <a:ext cx="487363" cy="487363"/>
          </a:xfrm>
          <a:prstGeom prst="rect">
            <a:avLst/>
          </a:prstGeom>
        </p:spPr>
      </p:pic>
      <p:sp>
        <p:nvSpPr>
          <p:cNvPr id="3" name="TextBox 2">
            <a:extLst>
              <a:ext uri="{FF2B5EF4-FFF2-40B4-BE49-F238E27FC236}">
                <a16:creationId xmlns:a16="http://schemas.microsoft.com/office/drawing/2014/main" id="{2453977C-74EE-40D8-8FBE-415D8AF88A18}"/>
              </a:ext>
            </a:extLst>
          </p:cNvPr>
          <p:cNvSpPr txBox="1"/>
          <p:nvPr/>
        </p:nvSpPr>
        <p:spPr>
          <a:xfrm>
            <a:off x="7342909" y="2419927"/>
            <a:ext cx="498855" cy="584775"/>
          </a:xfrm>
          <a:prstGeom prst="rect">
            <a:avLst/>
          </a:prstGeom>
          <a:noFill/>
        </p:spPr>
        <p:txBody>
          <a:bodyPr wrap="none" rtlCol="0">
            <a:spAutoFit/>
          </a:bodyPr>
          <a:lstStyle/>
          <a:p>
            <a:r>
              <a:rPr lang="en-US" sz="3200" b="1" dirty="0">
                <a:solidFill>
                  <a:srgbClr val="00B050"/>
                </a:solidFill>
                <a:sym typeface="Wingdings 2" panose="05020102010507070707" pitchFamily="18" charset="2"/>
              </a:rPr>
              <a:t></a:t>
            </a:r>
            <a:endParaRPr lang="en-US" sz="3200" b="1" dirty="0">
              <a:solidFill>
                <a:srgbClr val="00B050"/>
              </a:solidFill>
            </a:endParaRPr>
          </a:p>
        </p:txBody>
      </p:sp>
      <p:sp>
        <p:nvSpPr>
          <p:cNvPr id="9" name="TextBox 8">
            <a:extLst>
              <a:ext uri="{FF2B5EF4-FFF2-40B4-BE49-F238E27FC236}">
                <a16:creationId xmlns:a16="http://schemas.microsoft.com/office/drawing/2014/main" id="{C0AA09B8-8882-4019-9771-7839259CC537}"/>
              </a:ext>
            </a:extLst>
          </p:cNvPr>
          <p:cNvSpPr txBox="1"/>
          <p:nvPr/>
        </p:nvSpPr>
        <p:spPr>
          <a:xfrm>
            <a:off x="8234994" y="2937164"/>
            <a:ext cx="498855" cy="584775"/>
          </a:xfrm>
          <a:prstGeom prst="rect">
            <a:avLst/>
          </a:prstGeom>
          <a:noFill/>
        </p:spPr>
        <p:txBody>
          <a:bodyPr wrap="none" rtlCol="0">
            <a:spAutoFit/>
          </a:bodyPr>
          <a:lstStyle/>
          <a:p>
            <a:r>
              <a:rPr lang="en-US" sz="3200" b="1" dirty="0">
                <a:solidFill>
                  <a:srgbClr val="00B050"/>
                </a:solidFill>
                <a:sym typeface="Wingdings 2" panose="05020102010507070707" pitchFamily="18" charset="2"/>
              </a:rPr>
              <a:t></a:t>
            </a:r>
            <a:endParaRPr lang="en-US" sz="3200" b="1" dirty="0">
              <a:solidFill>
                <a:srgbClr val="00B050"/>
              </a:solidFill>
            </a:endParaRPr>
          </a:p>
        </p:txBody>
      </p:sp>
      <p:sp>
        <p:nvSpPr>
          <p:cNvPr id="11" name="TextBox 10">
            <a:extLst>
              <a:ext uri="{FF2B5EF4-FFF2-40B4-BE49-F238E27FC236}">
                <a16:creationId xmlns:a16="http://schemas.microsoft.com/office/drawing/2014/main" id="{E00D14DA-2558-429B-9812-6FB1E59CE712}"/>
              </a:ext>
            </a:extLst>
          </p:cNvPr>
          <p:cNvSpPr txBox="1"/>
          <p:nvPr/>
        </p:nvSpPr>
        <p:spPr>
          <a:xfrm>
            <a:off x="7342908" y="3560911"/>
            <a:ext cx="498855" cy="584775"/>
          </a:xfrm>
          <a:prstGeom prst="rect">
            <a:avLst/>
          </a:prstGeom>
          <a:noFill/>
        </p:spPr>
        <p:txBody>
          <a:bodyPr wrap="none" rtlCol="0">
            <a:spAutoFit/>
          </a:bodyPr>
          <a:lstStyle/>
          <a:p>
            <a:r>
              <a:rPr lang="en-US" sz="3200" b="1" dirty="0">
                <a:solidFill>
                  <a:srgbClr val="00B050"/>
                </a:solidFill>
                <a:sym typeface="Wingdings 2" panose="05020102010507070707" pitchFamily="18" charset="2"/>
              </a:rPr>
              <a:t></a:t>
            </a:r>
            <a:endParaRPr lang="en-US" sz="3200" b="1" dirty="0">
              <a:solidFill>
                <a:srgbClr val="00B050"/>
              </a:solidFill>
            </a:endParaRPr>
          </a:p>
        </p:txBody>
      </p:sp>
      <p:sp>
        <p:nvSpPr>
          <p:cNvPr id="12" name="TextBox 11">
            <a:extLst>
              <a:ext uri="{FF2B5EF4-FFF2-40B4-BE49-F238E27FC236}">
                <a16:creationId xmlns:a16="http://schemas.microsoft.com/office/drawing/2014/main" id="{19B93BA2-4525-4D3C-911E-238554D1C309}"/>
              </a:ext>
            </a:extLst>
          </p:cNvPr>
          <p:cNvSpPr txBox="1"/>
          <p:nvPr/>
        </p:nvSpPr>
        <p:spPr>
          <a:xfrm>
            <a:off x="8234994" y="4269328"/>
            <a:ext cx="498855" cy="584775"/>
          </a:xfrm>
          <a:prstGeom prst="rect">
            <a:avLst/>
          </a:prstGeom>
          <a:noFill/>
        </p:spPr>
        <p:txBody>
          <a:bodyPr wrap="none" rtlCol="0">
            <a:spAutoFit/>
          </a:bodyPr>
          <a:lstStyle/>
          <a:p>
            <a:r>
              <a:rPr lang="en-US" sz="3200" b="1" dirty="0">
                <a:solidFill>
                  <a:srgbClr val="00B050"/>
                </a:solidFill>
                <a:sym typeface="Wingdings 2" panose="05020102010507070707" pitchFamily="18" charset="2"/>
              </a:rPr>
              <a:t></a:t>
            </a:r>
            <a:endParaRPr lang="en-US" sz="3200" b="1" dirty="0">
              <a:solidFill>
                <a:srgbClr val="00B050"/>
              </a:solidFill>
            </a:endParaRPr>
          </a:p>
        </p:txBody>
      </p:sp>
      <p:sp>
        <p:nvSpPr>
          <p:cNvPr id="13" name="TextBox 12">
            <a:extLst>
              <a:ext uri="{FF2B5EF4-FFF2-40B4-BE49-F238E27FC236}">
                <a16:creationId xmlns:a16="http://schemas.microsoft.com/office/drawing/2014/main" id="{2852825E-01B3-4FF9-B4E9-350ABDE58444}"/>
              </a:ext>
            </a:extLst>
          </p:cNvPr>
          <p:cNvSpPr txBox="1"/>
          <p:nvPr/>
        </p:nvSpPr>
        <p:spPr>
          <a:xfrm>
            <a:off x="7342907" y="4854103"/>
            <a:ext cx="498855" cy="584775"/>
          </a:xfrm>
          <a:prstGeom prst="rect">
            <a:avLst/>
          </a:prstGeom>
          <a:noFill/>
        </p:spPr>
        <p:txBody>
          <a:bodyPr wrap="none" rtlCol="0">
            <a:spAutoFit/>
          </a:bodyPr>
          <a:lstStyle/>
          <a:p>
            <a:r>
              <a:rPr lang="en-US" sz="3200" b="1" dirty="0">
                <a:solidFill>
                  <a:srgbClr val="00B050"/>
                </a:solidFill>
                <a:sym typeface="Wingdings 2" panose="05020102010507070707" pitchFamily="18" charset="2"/>
              </a:rPr>
              <a:t></a:t>
            </a:r>
            <a:endParaRPr lang="en-US" sz="3200" b="1" dirty="0">
              <a:solidFill>
                <a:srgbClr val="00B050"/>
              </a:solidFill>
            </a:endParaRPr>
          </a:p>
        </p:txBody>
      </p:sp>
      <p:sp>
        <p:nvSpPr>
          <p:cNvPr id="14" name="Rounded Rectangle 2">
            <a:hlinkClick r:id="rId7" action="ppaction://hlinksldjump"/>
            <a:extLst>
              <a:ext uri="{FF2B5EF4-FFF2-40B4-BE49-F238E27FC236}">
                <a16:creationId xmlns:a16="http://schemas.microsoft.com/office/drawing/2014/main" id="{B2E0B920-3B45-4CF5-84EE-CCDD3026C83B}"/>
              </a:ext>
            </a:extLst>
          </p:cNvPr>
          <p:cNvSpPr/>
          <p:nvPr/>
        </p:nvSpPr>
        <p:spPr>
          <a:xfrm>
            <a:off x="4621927" y="6281652"/>
            <a:ext cx="548640" cy="548640"/>
          </a:xfrm>
          <a:prstGeom prst="ellipse">
            <a:avLst/>
          </a:prstGeom>
          <a:solidFill>
            <a:srgbClr val="0FB7BD"/>
          </a:solidFill>
          <a:ln>
            <a:solidFill>
              <a:srgbClr val="0FB7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pc="-100" dirty="0">
                <a:solidFill>
                  <a:schemeClr val="bg1"/>
                </a:solidFill>
              </a:rPr>
              <a:t>T</a:t>
            </a:r>
          </a:p>
        </p:txBody>
      </p:sp>
    </p:spTree>
    <p:extLst>
      <p:ext uri="{BB962C8B-B14F-4D97-AF65-F5344CB8AC3E}">
        <p14:creationId xmlns:p14="http://schemas.microsoft.com/office/powerpoint/2010/main" val="136028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63653" fill="hold"/>
                                        <p:tgtEl>
                                          <p:spTgt spid="2"/>
                                        </p:tgtEl>
                                      </p:cBhvr>
                                    </p:cmd>
                                  </p:childTnLst>
                                </p:cTn>
                              </p:par>
                            </p:childTnLst>
                          </p:cTn>
                        </p:par>
                      </p:childTnLst>
                    </p:cTn>
                  </p:par>
                </p:childTnLst>
              </p:cTn>
              <p:nextCondLst>
                <p:cond evt="onClick" delay="0">
                  <p:tgtEl>
                    <p:spTgt spid="2"/>
                  </p:tgtEl>
                </p:cond>
              </p:nextCondLst>
            </p:seq>
            <p:audio>
              <p:cMediaNode vol="80000">
                <p:cTn id="28" fill="hold" display="0">
                  <p:stCondLst>
                    <p:cond delay="indefinite"/>
                  </p:stCondLst>
                  <p:endCondLst>
                    <p:cond evt="onStopAudio" delay="0">
                      <p:tgtEl>
                        <p:sldTgt/>
                      </p:tgtEl>
                    </p:cond>
                  </p:endCondLst>
                </p:cTn>
                <p:tgtEl>
                  <p:spTgt spid="2"/>
                </p:tgtEl>
              </p:cMediaNode>
            </p:audio>
          </p:childTnLst>
        </p:cTn>
      </p:par>
    </p:tnLst>
    <p:bldLst>
      <p:bldP spid="3" grpId="0"/>
      <p:bldP spid="9" grpId="0"/>
      <p:bldP spid="11"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C11514E-B568-4EDC-AA1A-6B7D24C74198}"/>
              </a:ext>
            </a:extLst>
          </p:cNvPr>
          <p:cNvGrpSpPr/>
          <p:nvPr/>
        </p:nvGrpSpPr>
        <p:grpSpPr>
          <a:xfrm>
            <a:off x="0" y="0"/>
            <a:ext cx="9144000" cy="6137455"/>
            <a:chOff x="0" y="0"/>
            <a:chExt cx="9144000" cy="6137455"/>
          </a:xfrm>
        </p:grpSpPr>
        <p:sp>
          <p:nvSpPr>
            <p:cNvPr id="2" name="Rectangle 1">
              <a:extLst>
                <a:ext uri="{FF2B5EF4-FFF2-40B4-BE49-F238E27FC236}">
                  <a16:creationId xmlns:a16="http://schemas.microsoft.com/office/drawing/2014/main" id="{93B4FA3A-7C98-4049-9207-F7722E240A55}"/>
                </a:ext>
              </a:extLst>
            </p:cNvPr>
            <p:cNvSpPr/>
            <p:nvPr/>
          </p:nvSpPr>
          <p:spPr>
            <a:xfrm>
              <a:off x="0" y="0"/>
              <a:ext cx="9144000" cy="6137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99A6BE0-9C8A-4C38-B997-ADB4E8B327B7}"/>
                </a:ext>
              </a:extLst>
            </p:cNvPr>
            <p:cNvSpPr txBox="1"/>
            <p:nvPr/>
          </p:nvSpPr>
          <p:spPr>
            <a:xfrm>
              <a:off x="338595" y="720545"/>
              <a:ext cx="8486470" cy="4334392"/>
            </a:xfrm>
            <a:prstGeom prst="rect">
              <a:avLst/>
            </a:prstGeom>
            <a:noFill/>
            <a:ln w="19050">
              <a:solidFill>
                <a:srgbClr val="0FB7BD"/>
              </a:solidFill>
            </a:ln>
          </p:spPr>
          <p:txBody>
            <a:bodyPr wrap="square">
              <a:spAutoFit/>
            </a:bodyPr>
            <a:lstStyle/>
            <a:p>
              <a:pPr algn="just">
                <a:lnSpc>
                  <a:spcPct val="110000"/>
                </a:lnSpc>
              </a:pPr>
              <a:r>
                <a:rPr lang="en-US" sz="2800" b="0" i="0" dirty="0" err="1">
                  <a:solidFill>
                    <a:srgbClr val="242021"/>
                  </a:solidFill>
                  <a:effectLst/>
                </a:rPr>
                <a:t>Phu</a:t>
              </a:r>
              <a:r>
                <a:rPr lang="en-US" sz="2800" b="0" i="0" dirty="0">
                  <a:solidFill>
                    <a:srgbClr val="242021"/>
                  </a:solidFill>
                  <a:effectLst/>
                </a:rPr>
                <a:t> Quoc is a very beautiful island in Viet Nam. It is in </a:t>
              </a:r>
              <a:r>
                <a:rPr lang="en-US" sz="2800" b="0" i="0" dirty="0" err="1">
                  <a:solidFill>
                    <a:srgbClr val="242021"/>
                  </a:solidFill>
                  <a:effectLst/>
                </a:rPr>
                <a:t>Kien</a:t>
              </a:r>
              <a:r>
                <a:rPr lang="en-US" sz="2800" b="0" i="0" dirty="0">
                  <a:solidFill>
                    <a:srgbClr val="242021"/>
                  </a:solidFill>
                  <a:effectLst/>
                </a:rPr>
                <a:t> </a:t>
              </a:r>
              <a:r>
                <a:rPr lang="en-US" sz="2800" b="0" i="0" dirty="0" err="1">
                  <a:solidFill>
                    <a:srgbClr val="242021"/>
                  </a:solidFill>
                  <a:effectLst/>
                </a:rPr>
                <a:t>Giang</a:t>
              </a:r>
              <a:r>
                <a:rPr lang="en-US" sz="2800" b="0" i="0" dirty="0">
                  <a:solidFill>
                    <a:srgbClr val="242021"/>
                  </a:solidFill>
                  <a:effectLst/>
                </a:rPr>
                <a:t>. It has beautiful beaches and green forests. It also has resorts, hotels, and bars. The people here are friendly. </a:t>
              </a:r>
              <a:r>
                <a:rPr lang="en-US" sz="2800" b="0" i="0" dirty="0" err="1">
                  <a:solidFill>
                    <a:srgbClr val="242021"/>
                  </a:solidFill>
                  <a:effectLst/>
                </a:rPr>
                <a:t>Phu</a:t>
              </a:r>
              <a:r>
                <a:rPr lang="en-US" sz="2800" b="0" i="0" dirty="0">
                  <a:solidFill>
                    <a:srgbClr val="242021"/>
                  </a:solidFill>
                  <a:effectLst/>
                </a:rPr>
                <a:t> Quoc has an international airport, and travelling there is easy. Tourists can visit fishing villages, national parks, pagodas and temples. They also like to eat the seafood here. It is delicious. Sailing and fishing are popular water sports. You can buy interesting things at the markets on the island.</a:t>
              </a:r>
              <a:endParaRPr lang="en-US" sz="4000" i="0" dirty="0">
                <a:effectLst/>
              </a:endParaRPr>
            </a:p>
          </p:txBody>
        </p:sp>
        <p:pic>
          <p:nvPicPr>
            <p:cNvPr id="6" name="Picture 5">
              <a:extLst>
                <a:ext uri="{FF2B5EF4-FFF2-40B4-BE49-F238E27FC236}">
                  <a16:creationId xmlns:a16="http://schemas.microsoft.com/office/drawing/2014/main" id="{CD7D81FC-37DB-4FB5-9734-64BA5B583A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763" y="1"/>
              <a:ext cx="8726747" cy="825910"/>
            </a:xfrm>
            <a:prstGeom prst="rect">
              <a:avLst/>
            </a:prstGeom>
          </p:spPr>
        </p:pic>
        <p:sp>
          <p:nvSpPr>
            <p:cNvPr id="7" name="TextBox 6">
              <a:extLst>
                <a:ext uri="{FF2B5EF4-FFF2-40B4-BE49-F238E27FC236}">
                  <a16:creationId xmlns:a16="http://schemas.microsoft.com/office/drawing/2014/main" id="{0655EF60-59B4-4757-B066-A4ACC7BA287F}"/>
                </a:ext>
              </a:extLst>
            </p:cNvPr>
            <p:cNvSpPr txBox="1"/>
            <p:nvPr/>
          </p:nvSpPr>
          <p:spPr>
            <a:xfrm>
              <a:off x="3573041" y="135812"/>
              <a:ext cx="1997919" cy="461665"/>
            </a:xfrm>
            <a:prstGeom prst="rect">
              <a:avLst/>
            </a:prstGeom>
            <a:noFill/>
          </p:spPr>
          <p:txBody>
            <a:bodyPr wrap="none" rtlCol="0">
              <a:spAutoFit/>
            </a:bodyPr>
            <a:lstStyle/>
            <a:p>
              <a:r>
                <a:rPr lang="en-US" sz="2400" b="1" dirty="0">
                  <a:solidFill>
                    <a:schemeClr val="bg1"/>
                  </a:solidFill>
                </a:rPr>
                <a:t>AUDIO SCRIPT</a:t>
              </a:r>
            </a:p>
          </p:txBody>
        </p:sp>
      </p:grpSp>
      <p:sp>
        <p:nvSpPr>
          <p:cNvPr id="8" name="Multiplication Sign 7">
            <a:hlinkClick r:id="rId5" action="ppaction://hlinksldjump"/>
            <a:extLst>
              <a:ext uri="{FF2B5EF4-FFF2-40B4-BE49-F238E27FC236}">
                <a16:creationId xmlns:a16="http://schemas.microsoft.com/office/drawing/2014/main"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Bản sao của B1_37">
            <a:hlinkClick r:id="" action="ppaction://media"/>
            <a:extLst>
              <a:ext uri="{FF2B5EF4-FFF2-40B4-BE49-F238E27FC236}">
                <a16:creationId xmlns:a16="http://schemas.microsoft.com/office/drawing/2014/main" id="{C65CE16A-28E8-4797-8FA9-7C3E1D9E88CB}"/>
              </a:ext>
            </a:extLst>
          </p:cNvPr>
          <p:cNvPicPr>
            <a:picLocks noChangeAspect="1"/>
          </p:cNvPicPr>
          <p:nvPr>
            <a:audioFile r:link="rId1"/>
            <p:extLst>
              <p:ext uri="{DAA4B4D4-6D71-4841-9C94-3DE7FCFB9230}">
                <p14:media xmlns:p14="http://schemas.microsoft.com/office/powerpoint/2010/main" r:embed="rId2">
                  <p14:trim st="17320"/>
                </p14:media>
              </p:ext>
            </p:extLst>
          </p:nvPr>
        </p:nvPicPr>
        <p:blipFill>
          <a:blip r:embed="rId6"/>
          <a:stretch>
            <a:fillRect/>
          </a:stretch>
        </p:blipFill>
        <p:spPr>
          <a:xfrm>
            <a:off x="5570960" y="103743"/>
            <a:ext cx="487363" cy="487363"/>
          </a:xfrm>
          <a:prstGeom prst="rect">
            <a:avLst/>
          </a:prstGeom>
        </p:spPr>
      </p:pic>
    </p:spTree>
    <p:extLst>
      <p:ext uri="{BB962C8B-B14F-4D97-AF65-F5344CB8AC3E}">
        <p14:creationId xmlns:p14="http://schemas.microsoft.com/office/powerpoint/2010/main" val="8048845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33"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0"/>
            <a:ext cx="9144000" cy="6858000"/>
            <a:chOff x="193701" y="1590291"/>
            <a:chExt cx="8653859" cy="5137079"/>
          </a:xfrm>
        </p:grpSpPr>
        <p:sp>
          <p:nvSpPr>
            <p:cNvPr id="15" name="Rounded Rectangle 14"/>
            <p:cNvSpPr/>
            <p:nvPr/>
          </p:nvSpPr>
          <p:spPr>
            <a:xfrm>
              <a:off x="193701" y="1590291"/>
              <a:ext cx="8653859" cy="5137079"/>
            </a:xfrm>
            <a:prstGeom prst="roundRect">
              <a:avLst/>
            </a:prstGeom>
            <a:solidFill>
              <a:srgbClr val="C0E6EA"/>
            </a:solidFill>
            <a:ln>
              <a:solidFill>
                <a:srgbClr val="C0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77403" y="1674687"/>
              <a:ext cx="8444374" cy="4900773"/>
            </a:xfrm>
            <a:prstGeom prst="roundRect">
              <a:avLst/>
            </a:prstGeom>
            <a:solidFill>
              <a:srgbClr val="05A0B8"/>
            </a:solidFill>
            <a:ln>
              <a:solidFill>
                <a:srgbClr val="05A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14872" y="1767152"/>
              <a:ext cx="8369436" cy="4952146"/>
            </a:xfrm>
            <a:prstGeom prst="roundRect">
              <a:avLst/>
            </a:prstGeom>
            <a:solidFill>
              <a:srgbClr val="E2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2091691" y="2573874"/>
            <a:ext cx="4954515" cy="1717040"/>
            <a:chOff x="2094743" y="1826837"/>
            <a:chExt cx="4954515" cy="1717040"/>
          </a:xfrm>
        </p:grpSpPr>
        <p:grpSp>
          <p:nvGrpSpPr>
            <p:cNvPr id="12" name="Group 11"/>
            <p:cNvGrpSpPr/>
            <p:nvPr/>
          </p:nvGrpSpPr>
          <p:grpSpPr>
            <a:xfrm>
              <a:off x="2094743" y="1826837"/>
              <a:ext cx="4954515" cy="777611"/>
              <a:chOff x="2100847" y="1826837"/>
              <a:chExt cx="4954515" cy="777611"/>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9262" y="1829932"/>
                <a:ext cx="4176100" cy="73298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0847" y="1826837"/>
                <a:ext cx="961782" cy="777611"/>
              </a:xfrm>
              <a:prstGeom prst="rect">
                <a:avLst/>
              </a:prstGeom>
            </p:spPr>
          </p:pic>
        </p:grpSp>
        <p:sp>
          <p:nvSpPr>
            <p:cNvPr id="6" name="TextBox 5"/>
            <p:cNvSpPr txBox="1"/>
            <p:nvPr/>
          </p:nvSpPr>
          <p:spPr>
            <a:xfrm>
              <a:off x="2796464" y="2835991"/>
              <a:ext cx="3557176" cy="707886"/>
            </a:xfrm>
            <a:prstGeom prst="rect">
              <a:avLst/>
            </a:prstGeom>
            <a:noFill/>
          </p:spPr>
          <p:txBody>
            <a:bodyPr wrap="square" rtlCol="0">
              <a:spAutoFit/>
            </a:bodyPr>
            <a:lstStyle/>
            <a:p>
              <a:pPr algn="ctr"/>
              <a:r>
                <a:rPr lang="en-US" sz="4000" b="1">
                  <a:solidFill>
                    <a:srgbClr val="0084B1"/>
                  </a:solidFill>
                </a:rPr>
                <a:t>Writing</a:t>
              </a:r>
            </a:p>
          </p:txBody>
        </p:sp>
      </p:grpSp>
    </p:spTree>
    <p:extLst>
      <p:ext uri="{BB962C8B-B14F-4D97-AF65-F5344CB8AC3E}">
        <p14:creationId xmlns:p14="http://schemas.microsoft.com/office/powerpoint/2010/main" val="659132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18021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94" y="104779"/>
            <a:ext cx="587409" cy="621628"/>
          </a:xfrm>
          <a:prstGeom prst="rect">
            <a:avLst/>
          </a:prstGeom>
        </p:spPr>
      </p:pic>
      <p:sp>
        <p:nvSpPr>
          <p:cNvPr id="8" name="TextBox 7"/>
          <p:cNvSpPr txBox="1"/>
          <p:nvPr/>
        </p:nvSpPr>
        <p:spPr>
          <a:xfrm>
            <a:off x="920270" y="70783"/>
            <a:ext cx="7720810" cy="892552"/>
          </a:xfrm>
          <a:prstGeom prst="rect">
            <a:avLst/>
          </a:prstGeom>
          <a:noFill/>
        </p:spPr>
        <p:txBody>
          <a:bodyPr wrap="square" rtlCol="0">
            <a:spAutoFit/>
          </a:bodyPr>
          <a:lstStyle/>
          <a:p>
            <a:r>
              <a:rPr lang="en-US" sz="2600" b="1">
                <a:effectLst>
                  <a:glow rad="88900">
                    <a:schemeClr val="bg1"/>
                  </a:glow>
                </a:effectLst>
                <a:latin typeface="Arial" panose="020B0604020202020204" pitchFamily="34" charset="0"/>
                <a:cs typeface="Arial" panose="020B0604020202020204" pitchFamily="34" charset="0"/>
              </a:rPr>
              <a:t>Fill each blank in the network with the information about a travel attraction you know.</a:t>
            </a:r>
          </a:p>
        </p:txBody>
      </p:sp>
      <p:grpSp>
        <p:nvGrpSpPr>
          <p:cNvPr id="5" name="Group 4"/>
          <p:cNvGrpSpPr/>
          <p:nvPr/>
        </p:nvGrpSpPr>
        <p:grpSpPr>
          <a:xfrm>
            <a:off x="1580722" y="1180214"/>
            <a:ext cx="5982556" cy="5612116"/>
            <a:chOff x="1839191" y="1523999"/>
            <a:chExt cx="5369492" cy="5037013"/>
          </a:xfrm>
        </p:grpSpPr>
        <p:sp>
          <p:nvSpPr>
            <p:cNvPr id="11" name="Oval 10"/>
            <p:cNvSpPr/>
            <p:nvPr/>
          </p:nvSpPr>
          <p:spPr>
            <a:xfrm>
              <a:off x="4642129" y="4160712"/>
              <a:ext cx="2566554" cy="2400300"/>
            </a:xfrm>
            <a:prstGeom prst="ellipse">
              <a:avLst/>
            </a:prstGeom>
            <a:solidFill>
              <a:srgbClr val="A6DBE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839191" y="4160712"/>
              <a:ext cx="2566554" cy="2400300"/>
            </a:xfrm>
            <a:prstGeom prst="ellipse">
              <a:avLst/>
            </a:prstGeom>
            <a:solidFill>
              <a:srgbClr val="C39BE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642129" y="1566047"/>
              <a:ext cx="2566554" cy="2400300"/>
            </a:xfrm>
            <a:prstGeom prst="ellipse">
              <a:avLst/>
            </a:prstGeom>
            <a:solidFill>
              <a:srgbClr val="FBDFE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839191" y="1523999"/>
              <a:ext cx="2566554" cy="2400300"/>
            </a:xfrm>
            <a:prstGeom prst="ellipse">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p:cNvSpPr/>
            <p:nvPr/>
          </p:nvSpPr>
          <p:spPr>
            <a:xfrm>
              <a:off x="3240660" y="2670463"/>
              <a:ext cx="2566554" cy="2400300"/>
            </a:xfrm>
            <a:prstGeom prst="ellipse">
              <a:avLst/>
            </a:prstGeom>
            <a:solidFill>
              <a:srgbClr val="FFF2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p:cNvSpPr txBox="1"/>
          <p:nvPr/>
        </p:nvSpPr>
        <p:spPr>
          <a:xfrm>
            <a:off x="3447056" y="3240129"/>
            <a:ext cx="2223654" cy="830997"/>
          </a:xfrm>
          <a:prstGeom prst="rect">
            <a:avLst/>
          </a:prstGeom>
          <a:noFill/>
        </p:spPr>
        <p:txBody>
          <a:bodyPr wrap="square" rtlCol="0">
            <a:spAutoFit/>
          </a:bodyPr>
          <a:lstStyle/>
          <a:p>
            <a:pPr algn="ctr"/>
            <a:r>
              <a:rPr lang="en-US" sz="2400"/>
              <a:t>(1) Name of the attraction</a:t>
            </a:r>
          </a:p>
        </p:txBody>
      </p:sp>
      <p:cxnSp>
        <p:nvCxnSpPr>
          <p:cNvPr id="15" name="Straight Connector 14"/>
          <p:cNvCxnSpPr/>
          <p:nvPr/>
        </p:nvCxnSpPr>
        <p:spPr>
          <a:xfrm>
            <a:off x="4023360" y="4347292"/>
            <a:ext cx="10972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851718" y="1893420"/>
            <a:ext cx="2223654" cy="461665"/>
          </a:xfrm>
          <a:prstGeom prst="rect">
            <a:avLst/>
          </a:prstGeom>
          <a:noFill/>
        </p:spPr>
        <p:txBody>
          <a:bodyPr wrap="square" rtlCol="0">
            <a:spAutoFit/>
          </a:bodyPr>
          <a:lstStyle/>
          <a:p>
            <a:pPr algn="ctr"/>
            <a:r>
              <a:rPr lang="en-US" sz="2400"/>
              <a:t>(2) Where is it?</a:t>
            </a:r>
          </a:p>
        </p:txBody>
      </p:sp>
      <p:cxnSp>
        <p:nvCxnSpPr>
          <p:cNvPr id="18" name="Straight Connector 17"/>
          <p:cNvCxnSpPr/>
          <p:nvPr/>
        </p:nvCxnSpPr>
        <p:spPr>
          <a:xfrm>
            <a:off x="2461877" y="2706958"/>
            <a:ext cx="10972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120640" y="1893420"/>
            <a:ext cx="2223654" cy="830997"/>
          </a:xfrm>
          <a:prstGeom prst="rect">
            <a:avLst/>
          </a:prstGeom>
          <a:noFill/>
        </p:spPr>
        <p:txBody>
          <a:bodyPr wrap="square" rtlCol="0">
            <a:spAutoFit/>
          </a:bodyPr>
          <a:lstStyle/>
          <a:p>
            <a:pPr algn="ctr"/>
            <a:r>
              <a:rPr lang="en-US" sz="2400"/>
              <a:t>(3) How can you go there?</a:t>
            </a:r>
          </a:p>
        </p:txBody>
      </p:sp>
      <p:cxnSp>
        <p:nvCxnSpPr>
          <p:cNvPr id="20" name="Straight Connector 19"/>
          <p:cNvCxnSpPr/>
          <p:nvPr/>
        </p:nvCxnSpPr>
        <p:spPr>
          <a:xfrm>
            <a:off x="5730799" y="2893996"/>
            <a:ext cx="10972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848982" y="5062584"/>
            <a:ext cx="2223654" cy="830997"/>
          </a:xfrm>
          <a:prstGeom prst="rect">
            <a:avLst/>
          </a:prstGeom>
          <a:noFill/>
        </p:spPr>
        <p:txBody>
          <a:bodyPr wrap="square" rtlCol="0">
            <a:spAutoFit/>
          </a:bodyPr>
          <a:lstStyle/>
          <a:p>
            <a:pPr algn="ctr"/>
            <a:r>
              <a:rPr lang="en-US" sz="2400"/>
              <a:t>(5) What can you do there?</a:t>
            </a:r>
          </a:p>
        </p:txBody>
      </p:sp>
      <p:cxnSp>
        <p:nvCxnSpPr>
          <p:cNvPr id="22" name="Straight Connector 21"/>
          <p:cNvCxnSpPr/>
          <p:nvPr/>
        </p:nvCxnSpPr>
        <p:spPr>
          <a:xfrm>
            <a:off x="2459141" y="6115115"/>
            <a:ext cx="10972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120640" y="5062584"/>
            <a:ext cx="2223654" cy="830997"/>
          </a:xfrm>
          <a:prstGeom prst="rect">
            <a:avLst/>
          </a:prstGeom>
          <a:noFill/>
        </p:spPr>
        <p:txBody>
          <a:bodyPr wrap="square" rtlCol="0">
            <a:spAutoFit/>
          </a:bodyPr>
          <a:lstStyle/>
          <a:p>
            <a:pPr algn="ctr"/>
            <a:r>
              <a:rPr lang="en-US" sz="2400"/>
              <a:t>(4) What is special about it?</a:t>
            </a:r>
          </a:p>
        </p:txBody>
      </p:sp>
      <p:cxnSp>
        <p:nvCxnSpPr>
          <p:cNvPr id="24" name="Straight Connector 23"/>
          <p:cNvCxnSpPr/>
          <p:nvPr/>
        </p:nvCxnSpPr>
        <p:spPr>
          <a:xfrm>
            <a:off x="5730799" y="6115115"/>
            <a:ext cx="10972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835563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1236</TotalTime>
  <Words>345</Words>
  <Application>Microsoft Office PowerPoint</Application>
  <PresentationFormat>On-screen Show (4:3)</PresentationFormat>
  <Paragraphs>41</Paragraphs>
  <Slides>11</Slides>
  <Notes>0</Notes>
  <HiddenSlides>1</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Lenovo</cp:lastModifiedBy>
  <cp:revision>98</cp:revision>
  <dcterms:created xsi:type="dcterms:W3CDTF">2020-12-09T02:04:09Z</dcterms:created>
  <dcterms:modified xsi:type="dcterms:W3CDTF">2021-05-30T19:40:07Z</dcterms:modified>
</cp:coreProperties>
</file>