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7" r:id="rId2"/>
    <p:sldId id="262" r:id="rId3"/>
    <p:sldId id="265" r:id="rId4"/>
    <p:sldId id="260" r:id="rId5"/>
    <p:sldId id="274" r:id="rId6"/>
    <p:sldId id="276" r:id="rId7"/>
    <p:sldId id="259" r:id="rId8"/>
    <p:sldId id="272" r:id="rId9"/>
    <p:sldId id="275" r:id="rId10"/>
    <p:sldId id="277" r:id="rId11"/>
    <p:sldId id="282" r:id="rId12"/>
    <p:sldId id="278" r:id="rId13"/>
    <p:sldId id="263" r:id="rId14"/>
    <p:sldId id="261" r:id="rId15"/>
    <p:sldId id="279" r:id="rId16"/>
    <p:sldId id="280" r:id="rId17"/>
    <p:sldId id="281" r:id="rId18"/>
    <p:sldId id="283" r:id="rId19"/>
    <p:sldId id="288" r:id="rId20"/>
    <p:sldId id="284" r:id="rId21"/>
    <p:sldId id="285" r:id="rId22"/>
    <p:sldId id="289" r:id="rId23"/>
    <p:sldId id="287" r:id="rId24"/>
    <p:sldId id="291" r:id="rId25"/>
    <p:sldId id="294" r:id="rId26"/>
    <p:sldId id="290" r:id="rId27"/>
    <p:sldId id="292" r:id="rId28"/>
    <p:sldId id="293" r:id="rId29"/>
    <p:sldId id="266" r:id="rId30"/>
    <p:sldId id="295" r:id="rId31"/>
    <p:sldId id="296" r:id="rId32"/>
    <p:sldId id="297" r:id="rId33"/>
    <p:sldId id="298" r:id="rId34"/>
    <p:sldId id="299" r:id="rId35"/>
    <p:sldId id="286" r:id="rId36"/>
    <p:sldId id="304" r:id="rId37"/>
    <p:sldId id="300" r:id="rId38"/>
    <p:sldId id="305" r:id="rId39"/>
    <p:sldId id="301" r:id="rId40"/>
    <p:sldId id="264" r:id="rId41"/>
    <p:sldId id="303" r:id="rId42"/>
    <p:sldId id="302" r:id="rId43"/>
    <p:sldId id="273" r:id="rId44"/>
    <p:sldId id="306" r:id="rId45"/>
  </p:sldIdLst>
  <p:sldSz cx="18288000" cy="10287000"/>
  <p:notesSz cx="6858000" cy="9144000"/>
  <p:embeddedFontLst>
    <p:embeddedFont>
      <p:font typeface="Calibri" panose="020F0502020204030204" pitchFamily="34" charset="0"/>
      <p:regular r:id="rId47"/>
      <p:bold r:id="rId48"/>
      <p:italic r:id="rId49"/>
      <p:boldItalic r:id="rId50"/>
    </p:embeddedFont>
    <p:embeddedFont>
      <p:font typeface="Cambria Math" panose="02040503050406030204" pitchFamily="18"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E2DE"/>
    <a:srgbClr val="D8594C"/>
    <a:srgbClr val="E59087"/>
    <a:srgbClr val="FDF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A6D36B-F7CD-4A8B-8625-CF096B9F7F22}"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0C0E4-9AC8-4431-B8F8-59A85B655007}" type="slidenum">
              <a:rPr lang="en-US" smtClean="0"/>
              <a:t>‹#›</a:t>
            </a:fld>
            <a:endParaRPr lang="en-US"/>
          </a:p>
        </p:txBody>
      </p:sp>
    </p:spTree>
    <p:extLst>
      <p:ext uri="{BB962C8B-B14F-4D97-AF65-F5344CB8AC3E}">
        <p14:creationId xmlns:p14="http://schemas.microsoft.com/office/powerpoint/2010/main" val="2688068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0C0E4-9AC8-4431-B8F8-59A85B655007}" type="slidenum">
              <a:rPr lang="en-US" smtClean="0"/>
              <a:t>9</a:t>
            </a:fld>
            <a:endParaRPr lang="en-US"/>
          </a:p>
        </p:txBody>
      </p:sp>
    </p:spTree>
    <p:extLst>
      <p:ext uri="{BB962C8B-B14F-4D97-AF65-F5344CB8AC3E}">
        <p14:creationId xmlns:p14="http://schemas.microsoft.com/office/powerpoint/2010/main" val="286587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0C0E4-9AC8-4431-B8F8-59A85B655007}" type="slidenum">
              <a:rPr lang="en-US" smtClean="0"/>
              <a:t>10</a:t>
            </a:fld>
            <a:endParaRPr lang="en-US"/>
          </a:p>
        </p:txBody>
      </p:sp>
    </p:spTree>
    <p:extLst>
      <p:ext uri="{BB962C8B-B14F-4D97-AF65-F5344CB8AC3E}">
        <p14:creationId xmlns:p14="http://schemas.microsoft.com/office/powerpoint/2010/main" val="1286797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0C0E4-9AC8-4431-B8F8-59A85B655007}" type="slidenum">
              <a:rPr lang="en-US" smtClean="0"/>
              <a:t>12</a:t>
            </a:fld>
            <a:endParaRPr lang="en-US"/>
          </a:p>
        </p:txBody>
      </p:sp>
    </p:spTree>
    <p:extLst>
      <p:ext uri="{BB962C8B-B14F-4D97-AF65-F5344CB8AC3E}">
        <p14:creationId xmlns:p14="http://schemas.microsoft.com/office/powerpoint/2010/main" val="3692130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0C0E4-9AC8-4431-B8F8-59A85B655007}" type="slidenum">
              <a:rPr lang="en-US" smtClean="0"/>
              <a:t>15</a:t>
            </a:fld>
            <a:endParaRPr lang="en-US"/>
          </a:p>
        </p:txBody>
      </p:sp>
    </p:spTree>
    <p:extLst>
      <p:ext uri="{BB962C8B-B14F-4D97-AF65-F5344CB8AC3E}">
        <p14:creationId xmlns:p14="http://schemas.microsoft.com/office/powerpoint/2010/main" val="2378772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0C0E4-9AC8-4431-B8F8-59A85B655007}" type="slidenum">
              <a:rPr lang="en-US" smtClean="0"/>
              <a:t>16</a:t>
            </a:fld>
            <a:endParaRPr lang="en-US"/>
          </a:p>
        </p:txBody>
      </p:sp>
    </p:spTree>
    <p:extLst>
      <p:ext uri="{BB962C8B-B14F-4D97-AF65-F5344CB8AC3E}">
        <p14:creationId xmlns:p14="http://schemas.microsoft.com/office/powerpoint/2010/main" val="1217683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0C0E4-9AC8-4431-B8F8-59A85B655007}" type="slidenum">
              <a:rPr lang="en-US" smtClean="0"/>
              <a:t>17</a:t>
            </a:fld>
            <a:endParaRPr lang="en-US"/>
          </a:p>
        </p:txBody>
      </p:sp>
    </p:spTree>
    <p:extLst>
      <p:ext uri="{BB962C8B-B14F-4D97-AF65-F5344CB8AC3E}">
        <p14:creationId xmlns:p14="http://schemas.microsoft.com/office/powerpoint/2010/main" val="257512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2.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00.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00.png"/><Relationship Id="rId5" Type="http://schemas.openxmlformats.org/officeDocument/2006/relationships/image" Target="../media/image49.png"/><Relationship Id="rId4" Type="http://schemas.openxmlformats.org/officeDocument/2006/relationships/image" Target="../media/image63.sv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3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svg"/><Relationship Id="rId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sp>
        <p:nvSpPr>
          <p:cNvPr id="15" name="Rectangle 14"/>
          <p:cNvSpPr/>
          <p:nvPr/>
        </p:nvSpPr>
        <p:spPr>
          <a:xfrm>
            <a:off x="0" y="0"/>
            <a:ext cx="18287996" cy="10287000"/>
          </a:xfrm>
          <a:prstGeom prst="rect">
            <a:avLst/>
          </a:prstGeom>
          <a:solidFill>
            <a:srgbClr val="FDFCF4"/>
          </a:solidFill>
          <a:ln>
            <a:solidFill>
              <a:srgbClr val="FDFC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15621000" y="686432"/>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25468" y="501304"/>
            <a:ext cx="2380834" cy="2955889"/>
          </a:xfrm>
          <a:custGeom>
            <a:avLst/>
            <a:gdLst/>
            <a:ahLst/>
            <a:cxnLst/>
            <a:rect l="l" t="t" r="r" b="b"/>
            <a:pathLst>
              <a:path w="2380834" h="2955889">
                <a:moveTo>
                  <a:pt x="0" y="0"/>
                </a:moveTo>
                <a:lnTo>
                  <a:pt x="2380834" y="0"/>
                </a:lnTo>
                <a:lnTo>
                  <a:pt x="2380834" y="2955889"/>
                </a:lnTo>
                <a:lnTo>
                  <a:pt x="0" y="29558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4975928" y="9221591"/>
            <a:ext cx="9265790" cy="5037221"/>
          </a:xfrm>
          <a:custGeom>
            <a:avLst/>
            <a:gdLst/>
            <a:ahLst/>
            <a:cxnLst/>
            <a:rect l="l" t="t" r="r" b="b"/>
            <a:pathLst>
              <a:path w="9763927" h="5308026">
                <a:moveTo>
                  <a:pt x="0" y="0"/>
                </a:moveTo>
                <a:lnTo>
                  <a:pt x="9763926" y="0"/>
                </a:lnTo>
                <a:lnTo>
                  <a:pt x="9763926" y="5308025"/>
                </a:lnTo>
                <a:lnTo>
                  <a:pt x="0" y="53080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6858000" y="6731913"/>
            <a:ext cx="1991625" cy="2535634"/>
          </a:xfrm>
          <a:custGeom>
            <a:avLst/>
            <a:gdLst/>
            <a:ahLst/>
            <a:cxnLst/>
            <a:rect l="l" t="t" r="r" b="b"/>
            <a:pathLst>
              <a:path w="1991625" h="2535634">
                <a:moveTo>
                  <a:pt x="0" y="0"/>
                </a:moveTo>
                <a:lnTo>
                  <a:pt x="1991625" y="0"/>
                </a:lnTo>
                <a:lnTo>
                  <a:pt x="1991625" y="2535634"/>
                </a:lnTo>
                <a:lnTo>
                  <a:pt x="0" y="25356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9074710" y="7681584"/>
            <a:ext cx="2289448" cy="1585963"/>
          </a:xfrm>
          <a:custGeom>
            <a:avLst/>
            <a:gdLst/>
            <a:ahLst/>
            <a:cxnLst/>
            <a:rect l="l" t="t" r="r" b="b"/>
            <a:pathLst>
              <a:path w="2289448" h="1585963">
                <a:moveTo>
                  <a:pt x="0" y="0"/>
                </a:moveTo>
                <a:lnTo>
                  <a:pt x="2289448" y="0"/>
                </a:lnTo>
                <a:lnTo>
                  <a:pt x="2289448" y="1585963"/>
                </a:lnTo>
                <a:lnTo>
                  <a:pt x="0" y="15859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1763273" y="2787114"/>
            <a:ext cx="15239996" cy="3693319"/>
          </a:xfrm>
          <a:prstGeom prst="rect">
            <a:avLst/>
          </a:prstGeom>
        </p:spPr>
        <p:txBody>
          <a:bodyPr wrap="square" lIns="0" tIns="0" rIns="0" bIns="0" rtlCol="0" anchor="t">
            <a:spAutoFit/>
          </a:bodyPr>
          <a:lstStyle/>
          <a:p>
            <a:pPr algn="ctr">
              <a:lnSpc>
                <a:spcPct val="150000"/>
              </a:lnSpc>
            </a:pPr>
            <a:r>
              <a:rPr lang="vi-VN" sz="8000" b="1">
                <a:solidFill>
                  <a:schemeClr val="accent2">
                    <a:lumMod val="75000"/>
                  </a:schemeClr>
                </a:solidFill>
                <a:latin typeface="Arial" panose="020B0604020202020204" pitchFamily="34" charset="0"/>
                <a:cs typeface="Arial" panose="020B0604020202020204" pitchFamily="34" charset="0"/>
              </a:rPr>
              <a:t>CHÀO MỪNG CÁC EM </a:t>
            </a:r>
          </a:p>
          <a:p>
            <a:pPr algn="ctr">
              <a:lnSpc>
                <a:spcPct val="150000"/>
              </a:lnSpc>
            </a:pPr>
            <a:r>
              <a:rPr lang="vi-VN" sz="8000" b="1">
                <a:solidFill>
                  <a:schemeClr val="accent2">
                    <a:lumMod val="75000"/>
                  </a:schemeClr>
                </a:solidFill>
                <a:latin typeface="Arial" panose="020B0604020202020204" pitchFamily="34" charset="0"/>
                <a:cs typeface="Arial" panose="020B0604020202020204" pitchFamily="34" charset="0"/>
              </a:rPr>
              <a:t>ĐẾN VỚI BUỔI HỌC HÔM NAY!</a:t>
            </a:r>
            <a:endParaRPr lang="en-US" sz="8000" b="1">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sp>
        <p:nvSpPr>
          <p:cNvPr id="8" name="Rounded Rectangle 7"/>
          <p:cNvSpPr/>
          <p:nvPr/>
        </p:nvSpPr>
        <p:spPr>
          <a:xfrm>
            <a:off x="1295400" y="647700"/>
            <a:ext cx="3962400" cy="1066800"/>
          </a:xfrm>
          <a:prstGeom prst="roundRect">
            <a:avLst>
              <a:gd name="adj" fmla="val 50000"/>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Luyện tập 1</a:t>
            </a:r>
            <a:endParaRPr lang="en-US" sz="4000" b="1">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1295400" y="1943100"/>
            <a:ext cx="156972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Quan sát các xà ngang trên sân tập thể dục ở Hình 47. Hãy cho biết vị trí tương đối của các xà ngang đó với mặt sân. </a:t>
            </a:r>
            <a:endParaRPr lang="en-US" sz="4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4305300"/>
            <a:ext cx="7704666" cy="5334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01815">
            <a:off x="15605441" y="-141730"/>
            <a:ext cx="2774316" cy="2431483"/>
          </a:xfrm>
          <a:prstGeom prst="rect">
            <a:avLst/>
          </a:prstGeom>
        </p:spPr>
      </p:pic>
      <p:sp>
        <p:nvSpPr>
          <p:cNvPr id="12" name="TextBox 11"/>
          <p:cNvSpPr txBox="1"/>
          <p:nvPr/>
        </p:nvSpPr>
        <p:spPr>
          <a:xfrm>
            <a:off x="12344400" y="4202486"/>
            <a:ext cx="18288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9404219" y="5266326"/>
            <a:ext cx="7709162"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Xà ngang song song với mặt sân</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245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sp>
        <p:nvSpPr>
          <p:cNvPr id="17" name="Freeform 6"/>
          <p:cNvSpPr/>
          <p:nvPr/>
        </p:nvSpPr>
        <p:spPr>
          <a:xfrm>
            <a:off x="-35558" y="419100"/>
            <a:ext cx="18323558" cy="1338625"/>
          </a:xfrm>
          <a:custGeom>
            <a:avLst/>
            <a:gdLst/>
            <a:ahLst/>
            <a:cxnLst/>
            <a:rect l="l" t="t" r="r" b="b"/>
            <a:pathLst>
              <a:path w="4816592" h="242804">
                <a:moveTo>
                  <a:pt x="0" y="0"/>
                </a:moveTo>
                <a:lnTo>
                  <a:pt x="4816592" y="0"/>
                </a:lnTo>
                <a:lnTo>
                  <a:pt x="4816592" y="242804"/>
                </a:lnTo>
                <a:lnTo>
                  <a:pt x="0" y="242804"/>
                </a:lnTo>
                <a:close/>
              </a:path>
            </a:pathLst>
          </a:custGeom>
          <a:solidFill>
            <a:srgbClr val="D8594C"/>
          </a:solidFill>
        </p:spPr>
      </p:sp>
      <p:sp>
        <p:nvSpPr>
          <p:cNvPr id="18" name="TextBox 17"/>
          <p:cNvSpPr txBox="1"/>
          <p:nvPr/>
        </p:nvSpPr>
        <p:spPr>
          <a:xfrm>
            <a:off x="1256736" y="447040"/>
            <a:ext cx="15738970" cy="1063433"/>
          </a:xfrm>
          <a:prstGeom prst="rect">
            <a:avLst/>
          </a:prstGeom>
          <a:noFill/>
        </p:spPr>
        <p:txBody>
          <a:bodyPr wrap="square" rtlCol="0">
            <a:spAutoFit/>
          </a:bodyPr>
          <a:lstStyle/>
          <a:p>
            <a:pPr algn="ctr">
              <a:lnSpc>
                <a:spcPct val="150000"/>
              </a:lnSpc>
            </a:pPr>
            <a:r>
              <a:rPr lang="vi-VN" sz="4800" b="1">
                <a:solidFill>
                  <a:prstClr val="white"/>
                </a:solidFill>
                <a:cs typeface="Arial" panose="020B0604020202020204" pitchFamily="34" charset="0"/>
              </a:rPr>
              <a:t>II. ĐIỀU KIỆN VÀ TÍNH CHẤT</a:t>
            </a:r>
            <a:endParaRPr lang="en-US" sz="4800" b="1">
              <a:solidFill>
                <a:prstClr val="white"/>
              </a:solidFill>
              <a:latin typeface="Arial" panose="020B0604020202020204" pitchFamily="34" charset="0"/>
              <a:cs typeface="Arial" panose="020B0604020202020204" pitchFamily="34" charset="0"/>
            </a:endParaRPr>
          </a:p>
        </p:txBody>
      </p:sp>
      <p:grpSp>
        <p:nvGrpSpPr>
          <p:cNvPr id="13" name="Group 12"/>
          <p:cNvGrpSpPr/>
          <p:nvPr/>
        </p:nvGrpSpPr>
        <p:grpSpPr>
          <a:xfrm>
            <a:off x="1145504" y="1994618"/>
            <a:ext cx="6820464" cy="1066979"/>
            <a:chOff x="1256736" y="2476500"/>
            <a:chExt cx="6820464" cy="1066979"/>
          </a:xfrm>
        </p:grpSpPr>
        <p:pic>
          <p:nvPicPr>
            <p:cNvPr id="5" name="Picture 4"/>
            <p:cNvPicPr>
              <a:picLocks noChangeAspect="1"/>
            </p:cNvPicPr>
            <p:nvPr/>
          </p:nvPicPr>
          <p:blipFill>
            <a:blip r:embed="rId2"/>
            <a:stretch>
              <a:fillRect/>
            </a:stretch>
          </p:blipFill>
          <p:spPr>
            <a:xfrm>
              <a:off x="1256736" y="2476500"/>
              <a:ext cx="1248760" cy="1066979"/>
            </a:xfrm>
            <a:prstGeom prst="rect">
              <a:avLst/>
            </a:prstGeom>
          </p:spPr>
        </p:pic>
        <p:sp>
          <p:nvSpPr>
            <p:cNvPr id="8" name="TextBox 7"/>
            <p:cNvSpPr txBox="1"/>
            <p:nvPr/>
          </p:nvSpPr>
          <p:spPr>
            <a:xfrm>
              <a:off x="2743200" y="2822893"/>
              <a:ext cx="5334000" cy="707886"/>
            </a:xfrm>
            <a:prstGeom prst="rect">
              <a:avLst/>
            </a:prstGeom>
            <a:noFill/>
          </p:spPr>
          <p:txBody>
            <a:bodyPr wrap="square" rtlCol="0">
              <a:spAutoFit/>
            </a:bodyPr>
            <a:lstStyle/>
            <a:p>
              <a:r>
                <a:rPr lang="vi-VN" sz="4000" b="1">
                  <a:solidFill>
                    <a:srgbClr val="1F497D"/>
                  </a:solidFill>
                  <a:cs typeface="Arial" panose="020B0604020202020204" pitchFamily="34" charset="0"/>
                </a:rPr>
                <a:t>Thảo luận nhóm đôi</a:t>
              </a:r>
              <a:endParaRPr lang="en-US" sz="4000" b="1">
                <a:solidFill>
                  <a:srgbClr val="1F497D"/>
                </a:solidFill>
                <a:latin typeface="Arial" panose="020B0604020202020204" pitchFamily="34" charset="0"/>
                <a:cs typeface="Arial" panose="020B0604020202020204" pitchFamily="34" charset="0"/>
              </a:endParaRPr>
            </a:p>
          </p:txBody>
        </p:sp>
      </p:grpSp>
      <p:grpSp>
        <p:nvGrpSpPr>
          <p:cNvPr id="4" name="Group 3"/>
          <p:cNvGrpSpPr/>
          <p:nvPr/>
        </p:nvGrpSpPr>
        <p:grpSpPr>
          <a:xfrm>
            <a:off x="1130264" y="3309250"/>
            <a:ext cx="16961867" cy="6542360"/>
            <a:chOff x="1130264" y="3309250"/>
            <a:chExt cx="16961867" cy="6542360"/>
          </a:xfrm>
        </p:grpSpPr>
        <p:grpSp>
          <p:nvGrpSpPr>
            <p:cNvPr id="28" name="Group 18"/>
            <p:cNvGrpSpPr/>
            <p:nvPr/>
          </p:nvGrpSpPr>
          <p:grpSpPr>
            <a:xfrm>
              <a:off x="1130264" y="3626904"/>
              <a:ext cx="1359992" cy="1387068"/>
              <a:chOff x="0" y="0"/>
              <a:chExt cx="1280341" cy="1305831"/>
            </a:xfrm>
          </p:grpSpPr>
          <p:grpSp>
            <p:nvGrpSpPr>
              <p:cNvPr id="29" name="Group 19"/>
              <p:cNvGrpSpPr/>
              <p:nvPr/>
            </p:nvGrpSpPr>
            <p:grpSpPr>
              <a:xfrm>
                <a:off x="0" y="0"/>
                <a:ext cx="1280341" cy="1305831"/>
                <a:chOff x="0" y="0"/>
                <a:chExt cx="1838434" cy="1875035"/>
              </a:xfrm>
            </p:grpSpPr>
            <p:sp>
              <p:nvSpPr>
                <p:cNvPr id="31" name="Freeform 20"/>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1CA379"/>
                </a:solidFill>
              </p:spPr>
            </p:sp>
            <p:sp>
              <p:nvSpPr>
                <p:cNvPr id="32" name="Freeform 21"/>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CBE9A2"/>
                </a:solidFill>
              </p:spPr>
            </p:sp>
            <p:sp>
              <p:nvSpPr>
                <p:cNvPr id="33" name="Freeform 22"/>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30" name="TextBox 23"/>
              <p:cNvSpPr txBox="1"/>
              <p:nvPr/>
            </p:nvSpPr>
            <p:spPr>
              <a:xfrm>
                <a:off x="90370" y="660101"/>
                <a:ext cx="1080718" cy="245746"/>
              </a:xfrm>
              <a:prstGeom prst="rect">
                <a:avLst/>
              </a:prstGeom>
            </p:spPr>
            <p:txBody>
              <a:bodyPr wrap="square" lIns="0" tIns="0" rIns="0" bIns="0" rtlCol="0" anchor="t">
                <a:spAutoFit/>
              </a:bodyPr>
              <a:lstStyle/>
              <a:p>
                <a:pPr algn="ctr">
                  <a:lnSpc>
                    <a:spcPts val="1482"/>
                  </a:lnSpc>
                </a:pPr>
                <a:r>
                  <a:rPr lang="vi-VN" sz="4000" b="1">
                    <a:solidFill>
                      <a:prstClr val="black"/>
                    </a:solidFill>
                    <a:cs typeface="Arial" panose="020B0604020202020204" pitchFamily="34" charset="0"/>
                  </a:rPr>
                  <a:t>HĐ2</a:t>
                </a:r>
                <a:endParaRPr sz="4000" b="1">
                  <a:solidFill>
                    <a:prstClr val="black"/>
                  </a:solidFill>
                  <a:latin typeface="Arial" panose="020B0604020202020204" pitchFamily="34" charset="0"/>
                  <a:cs typeface="Arial" panose="020B0604020202020204" pitchFamily="34" charset="0"/>
                </a:endParaRPr>
              </a:p>
            </p:txBody>
          </p:sp>
        </p:grpSp>
        <p:sp>
          <p:nvSpPr>
            <p:cNvPr id="14" name="Rectangle 13"/>
            <p:cNvSpPr/>
            <p:nvPr/>
          </p:nvSpPr>
          <p:spPr>
            <a:xfrm>
              <a:off x="2895600" y="3309250"/>
              <a:ext cx="14554200" cy="2748253"/>
            </a:xfrm>
            <a:prstGeom prst="rect">
              <a:avLst/>
            </a:prstGeom>
          </p:spPr>
          <p:txBody>
            <a:bodyPr wrap="square">
              <a:spAutoFit/>
            </a:bodyPr>
            <a:lstStyle/>
            <a:p>
              <a:pPr algn="just">
                <a:lnSpc>
                  <a:spcPct val="150000"/>
                </a:lnSpc>
              </a:pPr>
              <a:r>
                <a:rPr lang="vi-VN" sz="4000"/>
                <a:t>Cho đường thẳng a không nằm trong mặt phẳng (P) và a song song với đường thẳng a’ nằm trong (P) (Hình 48). Gọi (Q) là mặt phẳng xác định bởi hai đường thẳng song song a, a’.</a:t>
              </a:r>
              <a:endParaRPr lang="vi-VN" sz="4000">
                <a:solidFill>
                  <a:prstClr val="black"/>
                </a:solidFill>
                <a:cs typeface="Arial" panose="020B0604020202020204" pitchFamily="34" charset="0"/>
              </a:endParaRPr>
            </a:p>
          </p:txBody>
        </p:sp>
        <p:sp>
          <p:nvSpPr>
            <p:cNvPr id="2" name="Rectangle 1"/>
            <p:cNvSpPr/>
            <p:nvPr/>
          </p:nvSpPr>
          <p:spPr>
            <a:xfrm>
              <a:off x="1130264" y="6065958"/>
              <a:ext cx="10066056"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 Giả sử a cắt (P) tại M. Đường thẳng a có cắt đường thẳng a’ tại M hay không?</a:t>
              </a:r>
            </a:p>
            <a:p>
              <a:pPr algn="just">
                <a:lnSpc>
                  <a:spcPct val="150000"/>
                </a:lnSpc>
              </a:pPr>
              <a:r>
                <a:rPr lang="vi-VN" sz="4000">
                  <a:latin typeface="Arial" panose="020B0604020202020204" pitchFamily="34" charset="0"/>
                  <a:cs typeface="Arial" panose="020B0604020202020204" pitchFamily="34" charset="0"/>
                </a:rPr>
                <a:t>b) Nêu vị trí tương đối của đường thẳng a và mặt phẳng (P). Vì sao?</a:t>
              </a:r>
              <a:endParaRPr lang="en-US" sz="4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96320" y="6453966"/>
              <a:ext cx="6895811" cy="3397644"/>
            </a:xfrm>
            <a:prstGeom prst="rect">
              <a:avLst/>
            </a:prstGeom>
          </p:spPr>
        </p:pic>
      </p:grpSp>
    </p:spTree>
    <p:extLst>
      <p:ext uri="{BB962C8B-B14F-4D97-AF65-F5344CB8AC3E}">
        <p14:creationId xmlns:p14="http://schemas.microsoft.com/office/powerpoint/2010/main" val="3983072873"/>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sp>
        <p:nvSpPr>
          <p:cNvPr id="2" name="TextBox 1"/>
          <p:cNvSpPr txBox="1"/>
          <p:nvPr/>
        </p:nvSpPr>
        <p:spPr>
          <a:xfrm>
            <a:off x="8305800" y="475759"/>
            <a:ext cx="18288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7669"/>
          <a:stretch/>
        </p:blipFill>
        <p:spPr>
          <a:xfrm>
            <a:off x="10840133" y="1640146"/>
            <a:ext cx="7325947" cy="2971800"/>
          </a:xfrm>
          <a:prstGeom prst="rect">
            <a:avLst/>
          </a:prstGeom>
        </p:spPr>
      </p:pic>
      <p:grpSp>
        <p:nvGrpSpPr>
          <p:cNvPr id="7" name="Group 6"/>
          <p:cNvGrpSpPr/>
          <p:nvPr/>
        </p:nvGrpSpPr>
        <p:grpSpPr>
          <a:xfrm>
            <a:off x="1066800" y="1087904"/>
            <a:ext cx="12649200" cy="5463034"/>
            <a:chOff x="1066800" y="1087904"/>
            <a:chExt cx="12649200" cy="5463034"/>
          </a:xfrm>
        </p:grpSpPr>
        <p:sp>
          <p:nvSpPr>
            <p:cNvPr id="4" name="Rectangle 3"/>
            <p:cNvSpPr/>
            <p:nvPr/>
          </p:nvSpPr>
          <p:spPr>
            <a:xfrm>
              <a:off x="1066800" y="1087904"/>
              <a:ext cx="10668000"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Do a’ ⊂ (P) và a’ ⊂ (Q) nên (P) ∩ (Q) = a’.</a:t>
              </a:r>
            </a:p>
            <a:p>
              <a:pPr algn="just">
                <a:lnSpc>
                  <a:spcPct val="150000"/>
                </a:lnSpc>
              </a:pPr>
              <a:r>
                <a:rPr lang="en-US" sz="4000">
                  <a:latin typeface="Arial" panose="020B0604020202020204" pitchFamily="34" charset="0"/>
                  <a:cs typeface="Arial" panose="020B0604020202020204" pitchFamily="34" charset="0"/>
                </a:rPr>
                <a:t>Mà a cắt (P) tại M nên M ∈ (P)</a:t>
              </a:r>
            </a:p>
            <a:p>
              <a:pPr algn="just">
                <a:lnSpc>
                  <a:spcPct val="150000"/>
                </a:lnSpc>
              </a:pPr>
              <a:r>
                <a:rPr lang="en-US" sz="4000">
                  <a:latin typeface="Arial" panose="020B0604020202020204" pitchFamily="34" charset="0"/>
                  <a:cs typeface="Arial" panose="020B0604020202020204" pitchFamily="34" charset="0"/>
                </a:rPr>
                <a:t>Lại có M ∈ a, a ⊂ (Q) nên M ∈ (Q)</a:t>
              </a:r>
            </a:p>
            <a:p>
              <a:pPr algn="just">
                <a:lnSpc>
                  <a:spcPct val="150000"/>
                </a:lnSpc>
              </a:pPr>
              <a:r>
                <a:rPr lang="en-US" sz="4000">
                  <a:latin typeface="Arial" panose="020B0604020202020204" pitchFamily="34" charset="0"/>
                  <a:cs typeface="Arial" panose="020B0604020202020204" pitchFamily="34" charset="0"/>
                </a:rPr>
                <a:t>Suy ra M là giao điểm của (P) và (Q).</a:t>
              </a:r>
            </a:p>
          </p:txBody>
        </p:sp>
        <p:sp>
          <p:nvSpPr>
            <p:cNvPr id="5" name="Rectangle 4"/>
            <p:cNvSpPr/>
            <p:nvPr/>
          </p:nvSpPr>
          <p:spPr>
            <a:xfrm>
              <a:off x="1066800" y="4611946"/>
              <a:ext cx="126492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Do đó giao tuyến a’ của hai mặt phẳng đi qua điểm M.</a:t>
              </a:r>
            </a:p>
            <a:p>
              <a:pPr algn="just">
                <a:lnSpc>
                  <a:spcPct val="150000"/>
                </a:lnSpc>
              </a:pPr>
              <a:r>
                <a:rPr lang="vi-VN" sz="4000">
                  <a:latin typeface="Arial" panose="020B0604020202020204" pitchFamily="34" charset="0"/>
                  <a:cs typeface="Arial" panose="020B0604020202020204" pitchFamily="34" charset="0"/>
                </a:rPr>
                <a:t>Vậy đường thẳng a cắt đường thẳng a’ tại M.</a:t>
              </a:r>
            </a:p>
          </p:txBody>
        </p:sp>
      </p:grpSp>
      <p:sp>
        <p:nvSpPr>
          <p:cNvPr id="6" name="Rectangle 5"/>
          <p:cNvSpPr/>
          <p:nvPr/>
        </p:nvSpPr>
        <p:spPr>
          <a:xfrm>
            <a:off x="1066800" y="6403397"/>
            <a:ext cx="167640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 Theo câu a, nếu a cắt (P) tại M thì đường thẳng a và đường thẳng a’ cắt nhau tại M.</a:t>
            </a:r>
          </a:p>
          <a:p>
            <a:pPr algn="just">
              <a:lnSpc>
                <a:spcPct val="150000"/>
              </a:lnSpc>
            </a:pPr>
            <a:r>
              <a:rPr lang="vi-VN" sz="4000">
                <a:latin typeface="Arial" panose="020B0604020202020204" pitchFamily="34" charset="0"/>
                <a:cs typeface="Arial" panose="020B0604020202020204" pitchFamily="34" charset="0"/>
              </a:rPr>
              <a:t>Điều này là mâu thuẫn với giả thiết là hai đường thẳng a và a’ song song.</a:t>
            </a:r>
          </a:p>
          <a:p>
            <a:pPr algn="just">
              <a:lnSpc>
                <a:spcPct val="150000"/>
              </a:lnSpc>
            </a:pPr>
            <a:r>
              <a:rPr lang="vi-VN" sz="4000">
                <a:latin typeface="Arial" panose="020B0604020202020204" pitchFamily="34" charset="0"/>
                <a:cs typeface="Arial" panose="020B0604020202020204" pitchFamily="34" charset="0"/>
              </a:rPr>
              <a:t>Do đó a không có điểm chung với (P) nên a // (P).</a:t>
            </a:r>
          </a:p>
        </p:txBody>
      </p:sp>
    </p:spTree>
    <p:extLst>
      <p:ext uri="{BB962C8B-B14F-4D97-AF65-F5344CB8AC3E}">
        <p14:creationId xmlns:p14="http://schemas.microsoft.com/office/powerpoint/2010/main" val="10816486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5" name="Group 5"/>
          <p:cNvGrpSpPr/>
          <p:nvPr/>
        </p:nvGrpSpPr>
        <p:grpSpPr>
          <a:xfrm>
            <a:off x="7467600" y="1028700"/>
            <a:ext cx="10020300" cy="8229600"/>
            <a:chOff x="0" y="0"/>
            <a:chExt cx="2137363" cy="2167467"/>
          </a:xfrm>
        </p:grpSpPr>
        <p:sp>
          <p:nvSpPr>
            <p:cNvPr id="6" name="Freeform 6"/>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CFCFC"/>
            </a:solidFill>
            <a:ln w="209550">
              <a:solidFill>
                <a:srgbClr val="84D6D0"/>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257837" y="647700"/>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2" name="Picture 1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7242"/>
          <a:stretch/>
        </p:blipFill>
        <p:spPr>
          <a:xfrm>
            <a:off x="228600" y="3162300"/>
            <a:ext cx="6925634" cy="3739897"/>
          </a:xfrm>
          <a:prstGeom prst="rect">
            <a:avLst/>
          </a:prstGeom>
        </p:spPr>
      </p:pic>
      <p:sp>
        <p:nvSpPr>
          <p:cNvPr id="13" name="Rectangle 12"/>
          <p:cNvSpPr/>
          <p:nvPr/>
        </p:nvSpPr>
        <p:spPr>
          <a:xfrm>
            <a:off x="7991475" y="1333500"/>
            <a:ext cx="8972550" cy="3013838"/>
          </a:xfrm>
          <a:prstGeom prst="rect">
            <a:avLst/>
          </a:prstGeom>
        </p:spPr>
        <p:txBody>
          <a:bodyPr wrap="square">
            <a:spAutoFit/>
          </a:bodyPr>
          <a:lstStyle/>
          <a:p>
            <a:pPr algn="just">
              <a:lnSpc>
                <a:spcPct val="150000"/>
              </a:lnSpc>
            </a:pPr>
            <a:r>
              <a:rPr lang="vi-VN" sz="4400" b="1">
                <a:solidFill>
                  <a:srgbClr val="C00000"/>
                </a:solidFill>
                <a:latin typeface="Arial" panose="020B0604020202020204" pitchFamily="34" charset="0"/>
                <a:cs typeface="Arial" panose="020B0604020202020204" pitchFamily="34" charset="0"/>
              </a:rPr>
              <a:t>ĐỊNH LÍ 1 </a:t>
            </a:r>
            <a:r>
              <a:rPr lang="vi-VN" sz="4400" b="1">
                <a:solidFill>
                  <a:srgbClr val="002060"/>
                </a:solidFill>
                <a:latin typeface="Arial" panose="020B0604020202020204" pitchFamily="34" charset="0"/>
                <a:cs typeface="Arial" panose="020B0604020202020204" pitchFamily="34" charset="0"/>
              </a:rPr>
              <a:t>(Dấu hiệu nhận biết một đường thẳng song song với một mặt phẳng):</a:t>
            </a:r>
            <a:endParaRPr lang="en-US" sz="4400" b="1">
              <a:solidFill>
                <a:srgbClr val="002060"/>
              </a:solidFill>
              <a:latin typeface="Arial" panose="020B0604020202020204" pitchFamily="34" charset="0"/>
              <a:cs typeface="Arial" panose="020B0604020202020204" pitchFamily="34" charset="0"/>
            </a:endParaRPr>
          </a:p>
        </p:txBody>
      </p:sp>
      <p:sp>
        <p:nvSpPr>
          <p:cNvPr id="14" name="Rectangle 13"/>
          <p:cNvSpPr/>
          <p:nvPr/>
        </p:nvSpPr>
        <p:spPr>
          <a:xfrm>
            <a:off x="8016875" y="4515529"/>
            <a:ext cx="8947150"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Nếu đường thẳng a không nằm trong mặt phẳng (P) và song song với một đường thẳng nằm trong (P) thì a song song với (P).</a:t>
            </a:r>
            <a:endParaRPr lang="en-US" sz="44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2" name="Group 2"/>
          <p:cNvGrpSpPr/>
          <p:nvPr/>
        </p:nvGrpSpPr>
        <p:grpSpPr>
          <a:xfrm>
            <a:off x="0" y="7539426"/>
            <a:ext cx="18288000" cy="921895"/>
            <a:chOff x="0" y="0"/>
            <a:chExt cx="4816593" cy="242804"/>
          </a:xfrm>
        </p:grpSpPr>
        <p:sp>
          <p:nvSpPr>
            <p:cNvPr id="3" name="Freeform 3"/>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7428035"/>
            <a:ext cx="1810296" cy="2123514"/>
          </a:xfrm>
          <a:custGeom>
            <a:avLst/>
            <a:gdLst/>
            <a:ahLst/>
            <a:cxnLst/>
            <a:rect l="l" t="t" r="r" b="b"/>
            <a:pathLst>
              <a:path w="1810296" h="2123514">
                <a:moveTo>
                  <a:pt x="0" y="0"/>
                </a:moveTo>
                <a:lnTo>
                  <a:pt x="1810296" y="0"/>
                </a:lnTo>
                <a:lnTo>
                  <a:pt x="1810296" y="2123514"/>
                </a:lnTo>
                <a:lnTo>
                  <a:pt x="0" y="2123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9144000" y="1028700"/>
            <a:ext cx="8115300" cy="8229600"/>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a:solidFill>
                <a:srgbClr val="84D6D0"/>
              </a:solidFill>
            </a:ln>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6445495" y="2531055"/>
            <a:ext cx="2386831" cy="7020494"/>
          </a:xfrm>
          <a:custGeom>
            <a:avLst/>
            <a:gdLst/>
            <a:ahLst/>
            <a:cxnLst/>
            <a:rect l="l" t="t" r="r" b="b"/>
            <a:pathLst>
              <a:path w="5003698" h="7020494">
                <a:moveTo>
                  <a:pt x="0" y="0"/>
                </a:moveTo>
                <a:lnTo>
                  <a:pt x="5003698" y="0"/>
                </a:lnTo>
                <a:lnTo>
                  <a:pt x="5003698" y="7020494"/>
                </a:lnTo>
                <a:lnTo>
                  <a:pt x="0" y="7020494"/>
                </a:lnTo>
                <a:lnTo>
                  <a:pt x="0" y="0"/>
                </a:lnTo>
                <a:close/>
              </a:path>
            </a:pathLst>
          </a:custGeom>
          <a:blipFill>
            <a:blip r:embed="rId4">
              <a:extLst>
                <a:ext uri="{96DAC541-7B7A-43D3-8B79-37D633B846F1}">
                  <asvg:svgBlip xmlns:asvg="http://schemas.microsoft.com/office/drawing/2016/SVG/main" r:embed="rId5"/>
                </a:ext>
              </a:extLst>
            </a:blip>
            <a:srcRect/>
            <a:stretch>
              <a:fillRect l="-109638"/>
            </a:stretch>
          </a:blipFill>
        </p:spPr>
      </p:sp>
      <p:grpSp>
        <p:nvGrpSpPr>
          <p:cNvPr id="20" name="Group 19"/>
          <p:cNvGrpSpPr/>
          <p:nvPr/>
        </p:nvGrpSpPr>
        <p:grpSpPr>
          <a:xfrm>
            <a:off x="152400" y="266700"/>
            <a:ext cx="6705600" cy="5486400"/>
            <a:chOff x="152400" y="266700"/>
            <a:chExt cx="6705600" cy="5486400"/>
          </a:xfrm>
        </p:grpSpPr>
        <p:sp>
          <p:nvSpPr>
            <p:cNvPr id="18" name="Oval Callout 17"/>
            <p:cNvSpPr/>
            <p:nvPr/>
          </p:nvSpPr>
          <p:spPr>
            <a:xfrm>
              <a:off x="152400" y="266700"/>
              <a:ext cx="6705600" cy="5486400"/>
            </a:xfrm>
            <a:prstGeom prst="wedgeEllipseCallout">
              <a:avLst>
                <a:gd name="adj1" fmla="val 41556"/>
                <a:gd name="adj2" fmla="val 5050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38357" y="1249589"/>
              <a:ext cx="6333686" cy="378565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Sử dụng định lí để chứng minh đường thẳng song song với mặt phẳng, ta chỉ cần chỉ ra điều gì?</a:t>
              </a:r>
              <a:endParaRPr lang="en-US" sz="4000">
                <a:latin typeface="Arial" panose="020B0604020202020204" pitchFamily="34" charset="0"/>
                <a:cs typeface="Arial" panose="020B0604020202020204" pitchFamily="34" charset="0"/>
              </a:endParaRPr>
            </a:p>
          </p:txBody>
        </p:sp>
      </p:grpSp>
      <p:sp>
        <p:nvSpPr>
          <p:cNvPr id="21" name="Rectangle 20"/>
          <p:cNvSpPr/>
          <p:nvPr/>
        </p:nvSpPr>
        <p:spPr>
          <a:xfrm>
            <a:off x="10464499" y="1520592"/>
            <a:ext cx="2093843" cy="3139321"/>
          </a:xfrm>
          <a:prstGeom prst="rect">
            <a:avLst/>
          </a:prstGeom>
        </p:spPr>
        <p:txBody>
          <a:bodyPr wrap="none">
            <a:spAutoFit/>
          </a:bodyPr>
          <a:lstStyle/>
          <a:p>
            <a:pPr>
              <a:lnSpc>
                <a:spcPct val="150000"/>
              </a:lnSpc>
            </a:pPr>
            <a:r>
              <a:rPr lang="pt-BR" sz="4400">
                <a:solidFill>
                  <a:srgbClr val="C00000"/>
                </a:solidFill>
                <a:latin typeface="Arial" panose="020B0604020202020204" pitchFamily="34" charset="0"/>
                <a:cs typeface="Arial" panose="020B0604020202020204" pitchFamily="34" charset="0"/>
              </a:rPr>
              <a:t>a</a:t>
            </a:r>
            <a:r>
              <a:rPr lang="vi-VN" sz="4400">
                <a:solidFill>
                  <a:srgbClr val="C00000"/>
                </a:solidFill>
                <a:latin typeface="Arial" panose="020B0604020202020204" pitchFamily="34" charset="0"/>
                <a:cs typeface="Arial" panose="020B0604020202020204" pitchFamily="34" charset="0"/>
              </a:rPr>
              <a:t> </a:t>
            </a:r>
            <a:r>
              <a:rPr lang="pt-BR" sz="4400">
                <a:solidFill>
                  <a:srgbClr val="C00000"/>
                </a:solidFill>
                <a:latin typeface="Arial" panose="020B0604020202020204" pitchFamily="34" charset="0"/>
                <a:cs typeface="Arial" panose="020B0604020202020204" pitchFamily="34" charset="0"/>
              </a:rPr>
              <a:t>//</a:t>
            </a:r>
            <a:r>
              <a:rPr lang="vi-VN" sz="4400">
                <a:solidFill>
                  <a:srgbClr val="C00000"/>
                </a:solidFill>
                <a:latin typeface="Arial" panose="020B0604020202020204" pitchFamily="34" charset="0"/>
                <a:cs typeface="Arial" panose="020B0604020202020204" pitchFamily="34" charset="0"/>
              </a:rPr>
              <a:t> </a:t>
            </a:r>
            <a:r>
              <a:rPr lang="pt-BR" sz="4400">
                <a:solidFill>
                  <a:srgbClr val="C00000"/>
                </a:solidFill>
                <a:latin typeface="Arial" panose="020B0604020202020204" pitchFamily="34" charset="0"/>
                <a:cs typeface="Arial" panose="020B0604020202020204" pitchFamily="34" charset="0"/>
              </a:rPr>
              <a:t>a’ </a:t>
            </a:r>
            <a:endParaRPr lang="vi-VN" sz="4400">
              <a:solidFill>
                <a:srgbClr val="C00000"/>
              </a:solidFill>
              <a:latin typeface="Arial" panose="020B0604020202020204" pitchFamily="34" charset="0"/>
              <a:cs typeface="Arial" panose="020B0604020202020204" pitchFamily="34" charset="0"/>
            </a:endParaRPr>
          </a:p>
          <a:p>
            <a:pPr>
              <a:lnSpc>
                <a:spcPct val="150000"/>
              </a:lnSpc>
            </a:pPr>
            <a:r>
              <a:rPr lang="pt-BR" sz="4400">
                <a:solidFill>
                  <a:srgbClr val="C00000"/>
                </a:solidFill>
                <a:latin typeface="Arial" panose="020B0604020202020204" pitchFamily="34" charset="0"/>
                <a:cs typeface="Arial" panose="020B0604020202020204" pitchFamily="34" charset="0"/>
              </a:rPr>
              <a:t>a</a:t>
            </a:r>
            <a:r>
              <a:rPr lang="vi-VN" sz="4400">
                <a:solidFill>
                  <a:srgbClr val="C00000"/>
                </a:solidFill>
                <a:latin typeface="Arial" panose="020B0604020202020204" pitchFamily="34" charset="0"/>
                <a:cs typeface="Arial" panose="020B0604020202020204" pitchFamily="34" charset="0"/>
              </a:rPr>
              <a:t> </a:t>
            </a:r>
            <a:r>
              <a:rPr lang="pt-BR" sz="4400">
                <a:solidFill>
                  <a:srgbClr val="C00000"/>
                </a:solidFill>
                <a:latin typeface="Arial" panose="020B0604020202020204" pitchFamily="34" charset="0"/>
                <a:cs typeface="Arial" panose="020B0604020202020204" pitchFamily="34" charset="0"/>
              </a:rPr>
              <a:t>⊄</a:t>
            </a:r>
            <a:r>
              <a:rPr lang="vi-VN" sz="4400">
                <a:solidFill>
                  <a:srgbClr val="C00000"/>
                </a:solidFill>
                <a:latin typeface="Arial" panose="020B0604020202020204" pitchFamily="34" charset="0"/>
                <a:cs typeface="Arial" panose="020B0604020202020204" pitchFamily="34" charset="0"/>
              </a:rPr>
              <a:t> </a:t>
            </a:r>
            <a:r>
              <a:rPr lang="pt-BR" sz="4400">
                <a:solidFill>
                  <a:srgbClr val="C00000"/>
                </a:solidFill>
                <a:latin typeface="Arial" panose="020B0604020202020204" pitchFamily="34" charset="0"/>
                <a:cs typeface="Arial" panose="020B0604020202020204" pitchFamily="34" charset="0"/>
              </a:rPr>
              <a:t>(P)</a:t>
            </a:r>
            <a:endParaRPr lang="vi-VN" sz="4400">
              <a:solidFill>
                <a:srgbClr val="C00000"/>
              </a:solidFill>
              <a:latin typeface="Arial" panose="020B0604020202020204" pitchFamily="34" charset="0"/>
              <a:cs typeface="Arial" panose="020B0604020202020204" pitchFamily="34" charset="0"/>
            </a:endParaRPr>
          </a:p>
          <a:p>
            <a:pPr>
              <a:lnSpc>
                <a:spcPct val="150000"/>
              </a:lnSpc>
            </a:pPr>
            <a:r>
              <a:rPr lang="pt-BR" sz="4400">
                <a:solidFill>
                  <a:srgbClr val="C00000"/>
                </a:solidFill>
                <a:latin typeface="Arial" panose="020B0604020202020204" pitchFamily="34" charset="0"/>
                <a:cs typeface="Arial" panose="020B0604020202020204" pitchFamily="34" charset="0"/>
              </a:rPr>
              <a:t>a'</a:t>
            </a:r>
            <a:r>
              <a:rPr lang="vi-VN" sz="4400">
                <a:solidFill>
                  <a:srgbClr val="C00000"/>
                </a:solidFill>
                <a:latin typeface="Arial" panose="020B0604020202020204" pitchFamily="34" charset="0"/>
                <a:cs typeface="Arial" panose="020B0604020202020204" pitchFamily="34" charset="0"/>
              </a:rPr>
              <a:t> </a:t>
            </a:r>
            <a:r>
              <a:rPr lang="pt-BR" sz="4400">
                <a:solidFill>
                  <a:srgbClr val="C00000"/>
                </a:solidFill>
                <a:latin typeface="Arial" panose="020B0604020202020204" pitchFamily="34" charset="0"/>
                <a:cs typeface="Arial" panose="020B0604020202020204" pitchFamily="34" charset="0"/>
              </a:rPr>
              <a:t>⊂</a:t>
            </a:r>
            <a:r>
              <a:rPr lang="vi-VN" sz="4400">
                <a:solidFill>
                  <a:srgbClr val="C00000"/>
                </a:solidFill>
                <a:latin typeface="Arial" panose="020B0604020202020204" pitchFamily="34" charset="0"/>
                <a:cs typeface="Arial" panose="020B0604020202020204" pitchFamily="34" charset="0"/>
              </a:rPr>
              <a:t> </a:t>
            </a:r>
            <a:r>
              <a:rPr lang="pt-BR" sz="4400">
                <a:solidFill>
                  <a:srgbClr val="C00000"/>
                </a:solidFill>
                <a:latin typeface="Arial" panose="020B0604020202020204" pitchFamily="34" charset="0"/>
                <a:cs typeface="Arial" panose="020B0604020202020204" pitchFamily="34" charset="0"/>
              </a:rPr>
              <a:t>(P)</a:t>
            </a:r>
            <a:endParaRPr lang="en-US" sz="4400">
              <a:solidFill>
                <a:srgbClr val="C00000"/>
              </a:solidFill>
              <a:latin typeface="Arial" panose="020B0604020202020204" pitchFamily="34" charset="0"/>
              <a:cs typeface="Arial" panose="020B0604020202020204" pitchFamily="34" charset="0"/>
            </a:endParaRPr>
          </a:p>
        </p:txBody>
      </p:sp>
      <p:sp>
        <p:nvSpPr>
          <p:cNvPr id="22" name="Right Brace 21"/>
          <p:cNvSpPr/>
          <p:nvPr/>
        </p:nvSpPr>
        <p:spPr>
          <a:xfrm>
            <a:off x="12726382" y="1947252"/>
            <a:ext cx="694236" cy="2438401"/>
          </a:xfrm>
          <a:prstGeom prst="rightBrace">
            <a:avLst>
              <a:gd name="adj1" fmla="val 46384"/>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24" name="Rectangle 23"/>
          <p:cNvSpPr/>
          <p:nvPr/>
        </p:nvSpPr>
        <p:spPr>
          <a:xfrm>
            <a:off x="13893140" y="2705531"/>
            <a:ext cx="1879041" cy="769441"/>
          </a:xfrm>
          <a:prstGeom prst="rect">
            <a:avLst/>
          </a:prstGeom>
        </p:spPr>
        <p:txBody>
          <a:bodyPr wrap="none">
            <a:spAutoFit/>
          </a:bodyPr>
          <a:lstStyle/>
          <a:p>
            <a:r>
              <a:rPr lang="en-US" sz="4400">
                <a:solidFill>
                  <a:srgbClr val="C00000"/>
                </a:solidFill>
                <a:latin typeface="Arial" panose="020B0604020202020204" pitchFamily="34" charset="0"/>
                <a:cs typeface="Arial" panose="020B0604020202020204" pitchFamily="34" charset="0"/>
              </a:rPr>
              <a:t>a </a:t>
            </a:r>
            <a:r>
              <a:rPr lang="vi-VN" sz="4400">
                <a:solidFill>
                  <a:srgbClr val="C00000"/>
                </a:solidFill>
                <a:latin typeface="Arial" panose="020B0604020202020204" pitchFamily="34" charset="0"/>
                <a:cs typeface="Arial" panose="020B0604020202020204" pitchFamily="34" charset="0"/>
              </a:rPr>
              <a:t>// </a:t>
            </a:r>
            <a:r>
              <a:rPr lang="en-US" sz="4400">
                <a:solidFill>
                  <a:srgbClr val="C00000"/>
                </a:solidFill>
                <a:latin typeface="Arial" panose="020B0604020202020204" pitchFamily="34" charset="0"/>
                <a:cs typeface="Arial" panose="020B0604020202020204" pitchFamily="34" charset="0"/>
              </a:rPr>
              <a:t>(P)</a:t>
            </a:r>
          </a:p>
        </p:txBody>
      </p:sp>
      <p:pic>
        <p:nvPicPr>
          <p:cNvPr id="25" name="Picture 24"/>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7242"/>
          <a:stretch/>
        </p:blipFill>
        <p:spPr>
          <a:xfrm>
            <a:off x="9835239" y="5064906"/>
            <a:ext cx="6631712" cy="35811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par>
                          <p:cTn id="15" fill="hold">
                            <p:stCondLst>
                              <p:cond delay="500"/>
                            </p:stCondLst>
                            <p:childTnLst>
                              <p:par>
                                <p:cTn id="16" presetID="16" presetClass="entr" presetSubtype="2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Horizontal)">
                                      <p:cBhvr>
                                        <p:cTn id="18" dur="500"/>
                                        <p:tgtEl>
                                          <p:spTgt spid="22"/>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grpSp>
        <p:nvGrpSpPr>
          <p:cNvPr id="13" name="Group 12"/>
          <p:cNvGrpSpPr/>
          <p:nvPr/>
        </p:nvGrpSpPr>
        <p:grpSpPr>
          <a:xfrm>
            <a:off x="1337163" y="301878"/>
            <a:ext cx="13599396" cy="1776919"/>
            <a:chOff x="1335804" y="275130"/>
            <a:chExt cx="13599396" cy="1776919"/>
          </a:xfrm>
        </p:grpSpPr>
        <p:pic>
          <p:nvPicPr>
            <p:cNvPr id="2" name="Picture 1"/>
            <p:cNvPicPr>
              <a:picLocks noChangeAspect="1"/>
            </p:cNvPicPr>
            <p:nvPr/>
          </p:nvPicPr>
          <p:blipFill>
            <a:blip r:embed="rId3"/>
            <a:stretch>
              <a:fillRect/>
            </a:stretch>
          </p:blipFill>
          <p:spPr>
            <a:xfrm rot="2665316">
              <a:off x="1335804" y="275130"/>
              <a:ext cx="1402831" cy="1776919"/>
            </a:xfrm>
            <a:prstGeom prst="rect">
              <a:avLst/>
            </a:prstGeom>
          </p:spPr>
        </p:pic>
        <p:sp>
          <p:nvSpPr>
            <p:cNvPr id="3" name="TextBox 2"/>
            <p:cNvSpPr txBox="1"/>
            <p:nvPr/>
          </p:nvSpPr>
          <p:spPr>
            <a:xfrm>
              <a:off x="2819400" y="774086"/>
              <a:ext cx="12115800" cy="707886"/>
            </a:xfrm>
            <a:prstGeom prst="rect">
              <a:avLst/>
            </a:prstGeom>
            <a:noFill/>
          </p:spPr>
          <p:txBody>
            <a:bodyPr wrap="square" rtlCol="0">
              <a:spAutoFit/>
            </a:bodyPr>
            <a:lstStyle/>
            <a:p>
              <a:r>
                <a:rPr lang="vi-VN" sz="4000" i="1">
                  <a:solidFill>
                    <a:srgbClr val="002060"/>
                  </a:solidFill>
                  <a:latin typeface="Arial" panose="020B0604020202020204" pitchFamily="34" charset="0"/>
                  <a:cs typeface="Arial" panose="020B0604020202020204" pitchFamily="34" charset="0"/>
                </a:rPr>
                <a:t>Sử dụng Định lí để trình bày </a:t>
              </a:r>
              <a:r>
                <a:rPr lang="vi-VN" sz="4000" b="1" i="1">
                  <a:solidFill>
                    <a:srgbClr val="002060"/>
                  </a:solidFill>
                  <a:latin typeface="Arial" panose="020B0604020202020204" pitchFamily="34" charset="0"/>
                  <a:cs typeface="Arial" panose="020B0604020202020204" pitchFamily="34" charset="0"/>
                </a:rPr>
                <a:t>Ví dụ 2 </a:t>
              </a:r>
              <a:r>
                <a:rPr lang="vi-VN" sz="4000" i="1">
                  <a:solidFill>
                    <a:srgbClr val="002060"/>
                  </a:solidFill>
                  <a:latin typeface="Arial" panose="020B0604020202020204" pitchFamily="34" charset="0"/>
                  <a:cs typeface="Arial" panose="020B0604020202020204" pitchFamily="34" charset="0"/>
                </a:rPr>
                <a:t>(SGK - tr.102)</a:t>
              </a:r>
              <a:endParaRPr lang="en-US" sz="4000" i="1">
                <a:solidFill>
                  <a:srgbClr val="002060"/>
                </a:solidFill>
                <a:latin typeface="Arial" panose="020B0604020202020204" pitchFamily="34" charset="0"/>
                <a:cs typeface="Arial" panose="020B0604020202020204" pitchFamily="34" charset="0"/>
              </a:endParaRPr>
            </a:p>
          </p:txBody>
        </p:sp>
      </p:grpSp>
      <p:grpSp>
        <p:nvGrpSpPr>
          <p:cNvPr id="4" name="Group 34"/>
          <p:cNvGrpSpPr/>
          <p:nvPr/>
        </p:nvGrpSpPr>
        <p:grpSpPr>
          <a:xfrm>
            <a:off x="930998" y="1985013"/>
            <a:ext cx="2286000" cy="2133600"/>
            <a:chOff x="0" y="0"/>
            <a:chExt cx="1444240" cy="1432128"/>
          </a:xfrm>
        </p:grpSpPr>
        <p:grpSp>
          <p:nvGrpSpPr>
            <p:cNvPr id="5" name="Group 35"/>
            <p:cNvGrpSpPr/>
            <p:nvPr/>
          </p:nvGrpSpPr>
          <p:grpSpPr>
            <a:xfrm>
              <a:off x="0" y="0"/>
              <a:ext cx="1444240" cy="1432128"/>
              <a:chOff x="0" y="0"/>
              <a:chExt cx="3180080" cy="3153410"/>
            </a:xfrm>
          </p:grpSpPr>
          <p:sp>
            <p:nvSpPr>
              <p:cNvPr id="7" name="Freeform 36"/>
              <p:cNvSpPr/>
              <p:nvPr/>
            </p:nvSpPr>
            <p:spPr>
              <a:xfrm>
                <a:off x="0" y="218440"/>
                <a:ext cx="3178810" cy="2934970"/>
              </a:xfrm>
              <a:custGeom>
                <a:avLst/>
                <a:gdLst/>
                <a:ahLst/>
                <a:cxnLst/>
                <a:rect l="l" t="t" r="r" b="b"/>
                <a:pathLst>
                  <a:path w="3178810" h="2934970">
                    <a:moveTo>
                      <a:pt x="0" y="16510"/>
                    </a:moveTo>
                    <a:cubicBezTo>
                      <a:pt x="0" y="16510"/>
                      <a:pt x="2540" y="345440"/>
                      <a:pt x="2540" y="754380"/>
                    </a:cubicBezTo>
                    <a:cubicBezTo>
                      <a:pt x="2540" y="1163320"/>
                      <a:pt x="7620" y="1753870"/>
                      <a:pt x="7620" y="2014220"/>
                    </a:cubicBezTo>
                    <a:cubicBezTo>
                      <a:pt x="7620" y="2208530"/>
                      <a:pt x="16510" y="2607310"/>
                      <a:pt x="21590" y="2799080"/>
                    </a:cubicBezTo>
                    <a:lnTo>
                      <a:pt x="130810" y="2913380"/>
                    </a:lnTo>
                    <a:cubicBezTo>
                      <a:pt x="275590" y="2921000"/>
                      <a:pt x="543560" y="2934970"/>
                      <a:pt x="793750" y="2934970"/>
                    </a:cubicBezTo>
                    <a:lnTo>
                      <a:pt x="3178810" y="2934970"/>
                    </a:lnTo>
                    <a:lnTo>
                      <a:pt x="3178810" y="698500"/>
                    </a:lnTo>
                    <a:cubicBezTo>
                      <a:pt x="3178810" y="323850"/>
                      <a:pt x="3169920" y="46990"/>
                      <a:pt x="3169920" y="46990"/>
                    </a:cubicBezTo>
                    <a:cubicBezTo>
                      <a:pt x="3014980" y="26670"/>
                      <a:pt x="2858770" y="16510"/>
                      <a:pt x="2701290" y="17780"/>
                    </a:cubicBezTo>
                    <a:cubicBezTo>
                      <a:pt x="2428240" y="17780"/>
                      <a:pt x="944880" y="22860"/>
                      <a:pt x="694690" y="13970"/>
                    </a:cubicBezTo>
                    <a:cubicBezTo>
                      <a:pt x="360680" y="0"/>
                      <a:pt x="0" y="16510"/>
                      <a:pt x="0" y="16510"/>
                    </a:cubicBezTo>
                    <a:close/>
                  </a:path>
                </a:pathLst>
              </a:custGeom>
              <a:solidFill>
                <a:srgbClr val="CAF8CB"/>
              </a:solidFill>
            </p:spPr>
          </p:sp>
          <p:sp>
            <p:nvSpPr>
              <p:cNvPr id="8" name="Freeform 37"/>
              <p:cNvSpPr/>
              <p:nvPr/>
            </p:nvSpPr>
            <p:spPr>
              <a:xfrm>
                <a:off x="21590" y="0"/>
                <a:ext cx="2689860" cy="3133090"/>
              </a:xfrm>
              <a:custGeom>
                <a:avLst/>
                <a:gdLst/>
                <a:ahLst/>
                <a:cxnLst/>
                <a:rect l="l" t="t" r="r" b="b"/>
                <a:pathLst>
                  <a:path w="2689860" h="3133090">
                    <a:moveTo>
                      <a:pt x="0" y="3018790"/>
                    </a:moveTo>
                    <a:lnTo>
                      <a:pt x="109220" y="3133090"/>
                    </a:lnTo>
                    <a:lnTo>
                      <a:pt x="123190" y="2999740"/>
                    </a:lnTo>
                    <a:lnTo>
                      <a:pt x="0" y="3018790"/>
                    </a:lnTo>
                    <a:close/>
                    <a:moveTo>
                      <a:pt x="1490980" y="106680"/>
                    </a:moveTo>
                    <a:cubicBezTo>
                      <a:pt x="1490980" y="106680"/>
                      <a:pt x="1908810" y="64770"/>
                      <a:pt x="2045970" y="55880"/>
                    </a:cubicBezTo>
                    <a:cubicBezTo>
                      <a:pt x="2183130" y="46990"/>
                      <a:pt x="2663190" y="0"/>
                      <a:pt x="2663190" y="0"/>
                    </a:cubicBezTo>
                    <a:cubicBezTo>
                      <a:pt x="2656840" y="41910"/>
                      <a:pt x="2655570" y="86360"/>
                      <a:pt x="2660650" y="128270"/>
                    </a:cubicBezTo>
                    <a:cubicBezTo>
                      <a:pt x="2667000" y="167640"/>
                      <a:pt x="2669540" y="208280"/>
                      <a:pt x="2668270" y="248920"/>
                    </a:cubicBezTo>
                    <a:lnTo>
                      <a:pt x="2689860" y="318770"/>
                    </a:lnTo>
                    <a:lnTo>
                      <a:pt x="2679700" y="419100"/>
                    </a:lnTo>
                    <a:cubicBezTo>
                      <a:pt x="2679700" y="419100"/>
                      <a:pt x="1929130" y="454660"/>
                      <a:pt x="1791970" y="471170"/>
                    </a:cubicBezTo>
                    <a:cubicBezTo>
                      <a:pt x="1654810" y="487680"/>
                      <a:pt x="1450340" y="486410"/>
                      <a:pt x="1450340" y="486410"/>
                    </a:cubicBezTo>
                    <a:cubicBezTo>
                      <a:pt x="1450340" y="486410"/>
                      <a:pt x="1442720" y="365760"/>
                      <a:pt x="1455420" y="322580"/>
                    </a:cubicBezTo>
                    <a:cubicBezTo>
                      <a:pt x="1465580" y="288290"/>
                      <a:pt x="1469390" y="251460"/>
                      <a:pt x="1464310" y="214630"/>
                    </a:cubicBezTo>
                    <a:cubicBezTo>
                      <a:pt x="1464310" y="186690"/>
                      <a:pt x="1490980" y="106680"/>
                      <a:pt x="1490980" y="106680"/>
                    </a:cubicBezTo>
                    <a:close/>
                  </a:path>
                </a:pathLst>
              </a:custGeom>
              <a:solidFill>
                <a:srgbClr val="43C466"/>
              </a:solidFill>
            </p:spPr>
          </p:sp>
        </p:grpSp>
        <p:sp>
          <p:nvSpPr>
            <p:cNvPr id="6" name="TextBox 38"/>
            <p:cNvSpPr txBox="1"/>
            <p:nvPr/>
          </p:nvSpPr>
          <p:spPr>
            <a:xfrm>
              <a:off x="148343" y="765666"/>
              <a:ext cx="1146977" cy="94686"/>
            </a:xfrm>
            <a:prstGeom prst="rect">
              <a:avLst/>
            </a:prstGeom>
          </p:spPr>
          <p:txBody>
            <a:bodyPr lIns="0" tIns="0" rIns="0" bIns="0" rtlCol="0" anchor="t">
              <a:spAutoFit/>
            </a:bodyPr>
            <a:lstStyle/>
            <a:p>
              <a:pPr algn="ctr">
                <a:lnSpc>
                  <a:spcPts val="1113"/>
                </a:lnSpc>
              </a:pPr>
              <a:r>
                <a:rPr lang="vi-VN" sz="4000" b="1">
                  <a:solidFill>
                    <a:srgbClr val="000000"/>
                  </a:solidFill>
                  <a:latin typeface="Arial" panose="020B0604020202020204" pitchFamily="34" charset="0"/>
                  <a:cs typeface="Arial" panose="020B0604020202020204" pitchFamily="34" charset="0"/>
                </a:rPr>
                <a:t>Ví dụ 2</a:t>
              </a:r>
              <a:endParaRPr lang="en-US" sz="4000" b="1">
                <a:solidFill>
                  <a:srgbClr val="000000"/>
                </a:solidFill>
                <a:latin typeface="Arial" panose="020B0604020202020204" pitchFamily="34" charset="0"/>
                <a:cs typeface="Arial" panose="020B0604020202020204" pitchFamily="34" charset="0"/>
              </a:endParaRPr>
            </a:p>
          </p:txBody>
        </p:sp>
      </p:grpSp>
      <p:sp>
        <p:nvSpPr>
          <p:cNvPr id="9" name="TextBox 8"/>
          <p:cNvSpPr txBox="1"/>
          <p:nvPr/>
        </p:nvSpPr>
        <p:spPr>
          <a:xfrm>
            <a:off x="3435368" y="1835614"/>
            <a:ext cx="13335000"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Cho hình chóp S.ABCD. Gọi M, N lần lượt là trung điểm của các cạnh SA, SC. Chứng minh rằng đường thẳng MN song song với mặt phẳng (ABCD).</a:t>
            </a:r>
            <a:endParaRPr lang="en-US" sz="4000">
              <a:latin typeface="Arial" panose="020B0604020202020204" pitchFamily="34" charset="0"/>
              <a:cs typeface="Arial" panose="020B0604020202020204" pitchFamily="34" charset="0"/>
            </a:endParaRPr>
          </a:p>
        </p:txBody>
      </p:sp>
      <p:sp>
        <p:nvSpPr>
          <p:cNvPr id="10" name="TextBox 9"/>
          <p:cNvSpPr txBox="1"/>
          <p:nvPr/>
        </p:nvSpPr>
        <p:spPr>
          <a:xfrm>
            <a:off x="8610600" y="4998082"/>
            <a:ext cx="12954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231" y="4998082"/>
            <a:ext cx="5291312" cy="508779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6477000" y="6032862"/>
                <a:ext cx="10896600" cy="3785652"/>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Vì M, N lần lượt là trung điểm của các cạnh SA, SC nên MN là đường trung bình của </a:t>
                </a:r>
                <a14:m>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a:t>SAC</a:t>
                </a:r>
              </a:p>
              <a:p>
                <a:pPr algn="just">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vi-VN" sz="4000"/>
                  <a:t> MN // AC mà AC </a:t>
                </a:r>
                <a14:m>
                  <m:oMath xmlns:m="http://schemas.openxmlformats.org/officeDocument/2006/math">
                    <m:r>
                      <a:rPr lang="vi-VN" sz="4000" i="1" smtClean="0">
                        <a:latin typeface="Cambria Math" panose="02040503050406030204" pitchFamily="18" charset="0"/>
                        <a:ea typeface="Cambria Math" panose="02040503050406030204" pitchFamily="18" charset="0"/>
                      </a:rPr>
                      <m:t>∈</m:t>
                    </m:r>
                  </m:oMath>
                </a14:m>
                <a:r>
                  <a:rPr lang="vi-VN" sz="4000"/>
                  <a:t> (ABCD)</a:t>
                </a:r>
              </a:p>
              <a:p>
                <a:pPr algn="just">
                  <a:lnSpc>
                    <a:spcPct val="150000"/>
                  </a:lnSpc>
                </a:pPr>
                <a14:m>
                  <m:oMath xmlns:m="http://schemas.openxmlformats.org/officeDocument/2006/math">
                    <m:r>
                      <a:rPr lang="en-US" sz="4000" i="1">
                        <a:latin typeface="Cambria Math" panose="02040503050406030204" pitchFamily="18" charset="0"/>
                        <a:ea typeface="Cambria Math" panose="02040503050406030204" pitchFamily="18" charset="0"/>
                      </a:rPr>
                      <m:t>⟹</m:t>
                    </m:r>
                  </m:oMath>
                </a14:m>
                <a:r>
                  <a:rPr lang="vi-VN" sz="4000"/>
                  <a:t> MN // (ABCD) (theo Định lí 1)</a:t>
                </a:r>
                <a:endParaRPr lang="en-US" sz="4000"/>
              </a:p>
            </p:txBody>
          </p:sp>
        </mc:Choice>
        <mc:Fallback xmlns="">
          <p:sp>
            <p:nvSpPr>
              <p:cNvPr id="12" name="Rectangle 11"/>
              <p:cNvSpPr>
                <a:spLocks noRot="1" noChangeAspect="1" noMove="1" noResize="1" noEditPoints="1" noAdjustHandles="1" noChangeArrowheads="1" noChangeShapeType="1" noTextEdit="1"/>
              </p:cNvSpPr>
              <p:nvPr/>
            </p:nvSpPr>
            <p:spPr>
              <a:xfrm>
                <a:off x="6477000" y="6032862"/>
                <a:ext cx="10896600" cy="3785652"/>
              </a:xfrm>
              <a:prstGeom prst="rect">
                <a:avLst/>
              </a:prstGeom>
              <a:blipFill rotWithShape="0">
                <a:blip r:embed="rId5"/>
                <a:stretch>
                  <a:fillRect l="-2015" r="-1959" b="-3060"/>
                </a:stretch>
              </a:blipFill>
            </p:spPr>
            <p:txBody>
              <a:bodyPr/>
              <a:lstStyle/>
              <a:p>
                <a:r>
                  <a:rPr lang="en-US">
                    <a:noFill/>
                  </a:rPr>
                  <a:t> </a:t>
                </a:r>
              </a:p>
            </p:txBody>
          </p:sp>
        </mc:Fallback>
      </mc:AlternateContent>
    </p:spTree>
    <p:extLst>
      <p:ext uri="{BB962C8B-B14F-4D97-AF65-F5344CB8AC3E}">
        <p14:creationId xmlns:p14="http://schemas.microsoft.com/office/powerpoint/2010/main" val="218927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grpSp>
        <p:nvGrpSpPr>
          <p:cNvPr id="4" name="Group 3"/>
          <p:cNvGrpSpPr/>
          <p:nvPr/>
        </p:nvGrpSpPr>
        <p:grpSpPr>
          <a:xfrm>
            <a:off x="1066800" y="628789"/>
            <a:ext cx="16352520" cy="2933601"/>
            <a:chOff x="1295400" y="647700"/>
            <a:chExt cx="16352520" cy="2933601"/>
          </a:xfrm>
        </p:grpSpPr>
        <p:sp>
          <p:nvSpPr>
            <p:cNvPr id="2" name="Rounded Rectangle 1"/>
            <p:cNvSpPr/>
            <p:nvPr/>
          </p:nvSpPr>
          <p:spPr>
            <a:xfrm>
              <a:off x="1295400" y="647700"/>
              <a:ext cx="3962400" cy="1066800"/>
            </a:xfrm>
            <a:prstGeom prst="roundRect">
              <a:avLst>
                <a:gd name="adj" fmla="val 50000"/>
              </a:avLst>
            </a:prstGeom>
            <a:solidFill>
              <a:schemeClr val="accent5">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Luyện tập 2</a:t>
              </a:r>
              <a:endParaRPr lang="en-US" sz="4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295400" y="718979"/>
              <a:ext cx="16352520" cy="2862322"/>
            </a:xfrm>
            <a:prstGeom prst="rect">
              <a:avLst/>
            </a:prstGeom>
          </p:spPr>
          <p:txBody>
            <a:bodyPr wrap="square">
              <a:spAutoFit/>
            </a:bodyPr>
            <a:lstStyle/>
            <a:p>
              <a:pPr algn="just">
                <a:lnSpc>
                  <a:spcPct val="150000"/>
                </a:lnSpc>
              </a:pPr>
              <a:r>
                <a:rPr lang="vi-VN" sz="4000"/>
                <a:t>                             Cho tứ diện ABCD. Gọi M, N, P lần lượt là trung điểm của các cạnh AB, AC, AD. Các đường thẳng MN, NP, PM có song song với mặt phẳng (BCD) không? Vì sao? </a:t>
              </a:r>
              <a:endParaRPr lang="en-US" sz="4000"/>
            </a:p>
          </p:txBody>
        </p:sp>
      </p:grpSp>
      <p:sp>
        <p:nvSpPr>
          <p:cNvPr id="5" name="TextBox 4"/>
          <p:cNvSpPr txBox="1"/>
          <p:nvPr/>
        </p:nvSpPr>
        <p:spPr>
          <a:xfrm>
            <a:off x="8595360" y="3673614"/>
            <a:ext cx="12954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68757" y="4686300"/>
            <a:ext cx="5319243" cy="484791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96104" y="4381500"/>
                <a:ext cx="12725400" cy="5632311"/>
              </a:xfrm>
              <a:prstGeom prst="rect">
                <a:avLst/>
              </a:prstGeom>
            </p:spPr>
            <p:txBody>
              <a:bodyPr wrap="square">
                <a:spAutoFit/>
              </a:bodyPr>
              <a:lstStyle/>
              <a:p>
                <a:pPr algn="just">
                  <a:lnSpc>
                    <a:spcPct val="150000"/>
                  </a:lnSpc>
                </a:pPr>
                <a:r>
                  <a:rPr lang="vi-VN" sz="4000"/>
                  <a:t>Xét ∆ABC có M, N lần lượt là trung điểm của AB, AC nên MN là đường trung bình của tam giác </a:t>
                </a:r>
                <a14:m>
                  <m:oMath xmlns:m="http://schemas.openxmlformats.org/officeDocument/2006/math">
                    <m:r>
                      <a:rPr lang="vi-VN" sz="4000" i="1" smtClean="0">
                        <a:latin typeface="Cambria Math" panose="02040503050406030204" pitchFamily="18" charset="0"/>
                        <a:ea typeface="Cambria Math" panose="02040503050406030204" pitchFamily="18" charset="0"/>
                      </a:rPr>
                      <m:t>⟹</m:t>
                    </m:r>
                  </m:oMath>
                </a14:m>
                <a:r>
                  <a:rPr lang="vi-VN" sz="4000"/>
                  <a:t> MN // BC.</a:t>
                </a:r>
              </a:p>
              <a:p>
                <a:pPr algn="just">
                  <a:lnSpc>
                    <a:spcPct val="150000"/>
                  </a:lnSpc>
                </a:pPr>
                <a:r>
                  <a:rPr lang="vi-VN" sz="4000"/>
                  <a:t>Lại có BC ⊂ (BCD), MN ⊄ (BCD) </a:t>
                </a:r>
                <a14:m>
                  <m:oMath xmlns:m="http://schemas.openxmlformats.org/officeDocument/2006/math">
                    <m:r>
                      <a:rPr lang="vi-VN" sz="4000" i="1">
                        <a:latin typeface="Cambria Math" panose="02040503050406030204" pitchFamily="18" charset="0"/>
                        <a:ea typeface="Cambria Math" panose="02040503050406030204" pitchFamily="18" charset="0"/>
                      </a:rPr>
                      <m:t>⟹ </m:t>
                    </m:r>
                  </m:oMath>
                </a14:m>
                <a:r>
                  <a:rPr lang="vi-VN" sz="4000"/>
                  <a:t>MN // (BCD).</a:t>
                </a:r>
              </a:p>
              <a:p>
                <a:pPr algn="just">
                  <a:lnSpc>
                    <a:spcPct val="150000"/>
                  </a:lnSpc>
                </a:pPr>
                <a:r>
                  <a:rPr lang="vi-VN" sz="4000"/>
                  <a:t>Chứng minh tương tự: NP // CD, CD ⊂ (BCD)</a:t>
                </a:r>
              </a:p>
              <a:p>
                <a:pPr algn="just">
                  <a:lnSpc>
                    <a:spcPct val="150000"/>
                  </a:lnSpc>
                </a:pPr>
                <a14:m>
                  <m:oMath xmlns:m="http://schemas.openxmlformats.org/officeDocument/2006/math">
                    <m:r>
                      <a:rPr lang="vi-VN" sz="4000" i="1" smtClean="0">
                        <a:latin typeface="Cambria Math" panose="02040503050406030204" pitchFamily="18" charset="0"/>
                        <a:ea typeface="Cambria Math" panose="02040503050406030204" pitchFamily="18" charset="0"/>
                      </a:rPr>
                      <m:t>⟹</m:t>
                    </m:r>
                  </m:oMath>
                </a14:m>
                <a:r>
                  <a:rPr lang="vi-VN" sz="4000"/>
                  <a:t> NP // (BCD).</a:t>
                </a:r>
              </a:p>
              <a:p>
                <a:pPr algn="just">
                  <a:lnSpc>
                    <a:spcPct val="150000"/>
                  </a:lnSpc>
                </a:pPr>
                <a:r>
                  <a:rPr lang="vi-VN" sz="4000"/>
                  <a:t>Tương tự, MP // BD mà BD ⊂ (BCD) </a:t>
                </a:r>
                <a14:m>
                  <m:oMath xmlns:m="http://schemas.openxmlformats.org/officeDocument/2006/math">
                    <m:r>
                      <a:rPr lang="vi-VN" sz="4000" i="1">
                        <a:latin typeface="Cambria Math" panose="02040503050406030204" pitchFamily="18" charset="0"/>
                        <a:ea typeface="Cambria Math" panose="02040503050406030204" pitchFamily="18" charset="0"/>
                      </a:rPr>
                      <m:t>⟹ </m:t>
                    </m:r>
                  </m:oMath>
                </a14:m>
                <a:r>
                  <a:rPr lang="vi-VN" sz="4000"/>
                  <a:t>MP // (BCD).</a:t>
                </a:r>
              </a:p>
            </p:txBody>
          </p:sp>
        </mc:Choice>
        <mc:Fallback xmlns="">
          <p:sp>
            <p:nvSpPr>
              <p:cNvPr id="7" name="Rectangle 6"/>
              <p:cNvSpPr>
                <a:spLocks noRot="1" noChangeAspect="1" noMove="1" noResize="1" noEditPoints="1" noAdjustHandles="1" noChangeArrowheads="1" noChangeShapeType="1" noTextEdit="1"/>
              </p:cNvSpPr>
              <p:nvPr/>
            </p:nvSpPr>
            <p:spPr>
              <a:xfrm>
                <a:off x="496104" y="4381500"/>
                <a:ext cx="12725400" cy="5632311"/>
              </a:xfrm>
              <a:prstGeom prst="rect">
                <a:avLst/>
              </a:prstGeom>
              <a:blipFill rotWithShape="0">
                <a:blip r:embed="rId4"/>
                <a:stretch>
                  <a:fillRect l="-1676" r="-1676" b="-1732"/>
                </a:stretch>
              </a:blipFill>
            </p:spPr>
            <p:txBody>
              <a:bodyPr/>
              <a:lstStyle/>
              <a:p>
                <a:r>
                  <a:rPr lang="en-US">
                    <a:noFill/>
                  </a:rPr>
                  <a:t> </a:t>
                </a:r>
              </a:p>
            </p:txBody>
          </p:sp>
        </mc:Fallback>
      </mc:AlternateContent>
    </p:spTree>
    <p:extLst>
      <p:ext uri="{BB962C8B-B14F-4D97-AF65-F5344CB8AC3E}">
        <p14:creationId xmlns:p14="http://schemas.microsoft.com/office/powerpoint/2010/main" val="191468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grpSp>
        <p:nvGrpSpPr>
          <p:cNvPr id="2" name="Group 1"/>
          <p:cNvGrpSpPr/>
          <p:nvPr/>
        </p:nvGrpSpPr>
        <p:grpSpPr>
          <a:xfrm>
            <a:off x="1066800" y="800100"/>
            <a:ext cx="6820464" cy="1066979"/>
            <a:chOff x="1256736" y="2476500"/>
            <a:chExt cx="6820464" cy="1066979"/>
          </a:xfrm>
        </p:grpSpPr>
        <p:pic>
          <p:nvPicPr>
            <p:cNvPr id="3" name="Picture 2"/>
            <p:cNvPicPr>
              <a:picLocks noChangeAspect="1"/>
            </p:cNvPicPr>
            <p:nvPr/>
          </p:nvPicPr>
          <p:blipFill>
            <a:blip r:embed="rId3"/>
            <a:stretch>
              <a:fillRect/>
            </a:stretch>
          </p:blipFill>
          <p:spPr>
            <a:xfrm>
              <a:off x="1256736" y="2476500"/>
              <a:ext cx="1248760" cy="1066979"/>
            </a:xfrm>
            <a:prstGeom prst="rect">
              <a:avLst/>
            </a:prstGeom>
          </p:spPr>
        </p:pic>
        <p:sp>
          <p:nvSpPr>
            <p:cNvPr id="4" name="TextBox 3"/>
            <p:cNvSpPr txBox="1"/>
            <p:nvPr/>
          </p:nvSpPr>
          <p:spPr>
            <a:xfrm>
              <a:off x="2743200" y="2822893"/>
              <a:ext cx="5334000" cy="707886"/>
            </a:xfrm>
            <a:prstGeom prst="rect">
              <a:avLst/>
            </a:prstGeom>
            <a:noFill/>
          </p:spPr>
          <p:txBody>
            <a:bodyPr wrap="square" rtlCol="0">
              <a:spAutoFit/>
            </a:bodyPr>
            <a:lstStyle/>
            <a:p>
              <a:r>
                <a:rPr lang="vi-VN" sz="4000" b="1">
                  <a:solidFill>
                    <a:srgbClr val="1F497D"/>
                  </a:solidFill>
                  <a:cs typeface="Arial" panose="020B0604020202020204" pitchFamily="34" charset="0"/>
                </a:rPr>
                <a:t>Thực hiện nhóm đôi</a:t>
              </a:r>
              <a:endParaRPr lang="en-US" sz="4000" b="1">
                <a:solidFill>
                  <a:srgbClr val="1F497D"/>
                </a:solidFill>
                <a:latin typeface="Arial" panose="020B0604020202020204" pitchFamily="34" charset="0"/>
                <a:cs typeface="Arial" panose="020B0604020202020204" pitchFamily="34" charset="0"/>
              </a:endParaRPr>
            </a:p>
          </p:txBody>
        </p:sp>
      </p:grpSp>
      <p:grpSp>
        <p:nvGrpSpPr>
          <p:cNvPr id="15" name="Group 14"/>
          <p:cNvGrpSpPr/>
          <p:nvPr/>
        </p:nvGrpSpPr>
        <p:grpSpPr>
          <a:xfrm>
            <a:off x="1066800" y="2169547"/>
            <a:ext cx="16785125" cy="6791218"/>
            <a:chOff x="1066800" y="2169547"/>
            <a:chExt cx="16785125" cy="6791218"/>
          </a:xfrm>
        </p:grpSpPr>
        <p:grpSp>
          <p:nvGrpSpPr>
            <p:cNvPr id="5" name="Group 18"/>
            <p:cNvGrpSpPr/>
            <p:nvPr/>
          </p:nvGrpSpPr>
          <p:grpSpPr>
            <a:xfrm>
              <a:off x="1066800" y="2476500"/>
              <a:ext cx="1359992" cy="1387068"/>
              <a:chOff x="0" y="0"/>
              <a:chExt cx="1280341" cy="1305831"/>
            </a:xfrm>
          </p:grpSpPr>
          <p:grpSp>
            <p:nvGrpSpPr>
              <p:cNvPr id="6" name="Group 19"/>
              <p:cNvGrpSpPr/>
              <p:nvPr/>
            </p:nvGrpSpPr>
            <p:grpSpPr>
              <a:xfrm>
                <a:off x="0" y="0"/>
                <a:ext cx="1280341" cy="1305831"/>
                <a:chOff x="0" y="0"/>
                <a:chExt cx="1838434" cy="1875035"/>
              </a:xfrm>
            </p:grpSpPr>
            <p:sp>
              <p:nvSpPr>
                <p:cNvPr id="8" name="Freeform 20"/>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1CA379"/>
                </a:solidFill>
              </p:spPr>
            </p:sp>
            <p:sp>
              <p:nvSpPr>
                <p:cNvPr id="9" name="Freeform 21"/>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CBE9A2"/>
                </a:solidFill>
              </p:spPr>
            </p:sp>
            <p:sp>
              <p:nvSpPr>
                <p:cNvPr id="10" name="Freeform 22"/>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7" name="TextBox 23"/>
              <p:cNvSpPr txBox="1"/>
              <p:nvPr/>
            </p:nvSpPr>
            <p:spPr>
              <a:xfrm>
                <a:off x="90370" y="660101"/>
                <a:ext cx="1080718" cy="245746"/>
              </a:xfrm>
              <a:prstGeom prst="rect">
                <a:avLst/>
              </a:prstGeom>
            </p:spPr>
            <p:txBody>
              <a:bodyPr wrap="square" lIns="0" tIns="0" rIns="0" bIns="0" rtlCol="0" anchor="t">
                <a:spAutoFit/>
              </a:bodyPr>
              <a:lstStyle/>
              <a:p>
                <a:pPr algn="ctr">
                  <a:lnSpc>
                    <a:spcPts val="1482"/>
                  </a:lnSpc>
                </a:pPr>
                <a:r>
                  <a:rPr lang="vi-VN" sz="4000" b="1">
                    <a:solidFill>
                      <a:prstClr val="black"/>
                    </a:solidFill>
                    <a:cs typeface="Arial" panose="020B0604020202020204" pitchFamily="34" charset="0"/>
                  </a:rPr>
                  <a:t>HĐ3</a:t>
                </a:r>
                <a:endParaRPr sz="4000" b="1">
                  <a:solidFill>
                    <a:prstClr val="black"/>
                  </a:solidFill>
                  <a:latin typeface="Arial" panose="020B0604020202020204" pitchFamily="34" charset="0"/>
                  <a:cs typeface="Arial" panose="020B0604020202020204" pitchFamily="34" charset="0"/>
                </a:endParaRPr>
              </a:p>
            </p:txBody>
          </p:sp>
        </p:grpSp>
        <p:sp>
          <p:nvSpPr>
            <p:cNvPr id="11" name="Rectangle 10"/>
            <p:cNvSpPr/>
            <p:nvPr/>
          </p:nvSpPr>
          <p:spPr>
            <a:xfrm>
              <a:off x="1066800" y="4251784"/>
              <a:ext cx="7848600" cy="4708981"/>
            </a:xfrm>
            <a:prstGeom prst="rect">
              <a:avLst/>
            </a:prstGeom>
          </p:spPr>
          <p:txBody>
            <a:bodyPr wrap="square">
              <a:spAutoFit/>
            </a:bodyPr>
            <a:lstStyle/>
            <a:p>
              <a:pPr marL="742950" indent="-742950" algn="just">
                <a:lnSpc>
                  <a:spcPct val="150000"/>
                </a:lnSpc>
                <a:buFont typeface="+mj-lt"/>
                <a:buAutoNum type="alphaLcParenR"/>
              </a:pPr>
              <a:r>
                <a:rPr lang="vi-VN" sz="4000"/>
                <a:t>Giả sử a cắt b tại M. Đường thẳng a có cắt mặt phẳng (P) tại M hay không?</a:t>
              </a:r>
            </a:p>
            <a:p>
              <a:pPr marL="742950" indent="-742950" algn="just">
                <a:lnSpc>
                  <a:spcPct val="150000"/>
                </a:lnSpc>
                <a:buFont typeface="+mj-lt"/>
                <a:buAutoNum type="alphaLcParenR"/>
              </a:pPr>
              <a:r>
                <a:rPr lang="vi-VN" sz="4000"/>
                <a:t>Nêu vị trí tương đối của hai đường thẳng a và b. Vì sao?</a:t>
              </a:r>
              <a:endParaRPr lang="en-US" sz="4000"/>
            </a:p>
          </p:txBody>
        </p:sp>
        <p:sp>
          <p:nvSpPr>
            <p:cNvPr id="12" name="Rectangle 11"/>
            <p:cNvSpPr/>
            <p:nvPr/>
          </p:nvSpPr>
          <p:spPr>
            <a:xfrm>
              <a:off x="2573584" y="2169547"/>
              <a:ext cx="15125136" cy="1938992"/>
            </a:xfrm>
            <a:prstGeom prst="rect">
              <a:avLst/>
            </a:prstGeom>
          </p:spPr>
          <p:txBody>
            <a:bodyPr wrap="square">
              <a:spAutoFit/>
            </a:bodyPr>
            <a:lstStyle/>
            <a:p>
              <a:pPr algn="just">
                <a:lnSpc>
                  <a:spcPct val="150000"/>
                </a:lnSpc>
              </a:pPr>
              <a:r>
                <a:rPr lang="vi-VN" sz="4000"/>
                <a:t>Cho đường thẳng a song song với mặt phẳng (P). Cho mặt phẳng (Q) chứa a và cắt (P) theo giao tuyến b. (Hình 51).</a:t>
              </a:r>
            </a:p>
          </p:txBody>
        </p:sp>
        <p:pic>
          <p:nvPicPr>
            <p:cNvPr id="13"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15400" y="4677352"/>
              <a:ext cx="8936525" cy="4283413"/>
            </a:xfrm>
            <a:prstGeom prst="rect">
              <a:avLst/>
            </a:prstGeom>
          </p:spPr>
        </p:pic>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48280" y="492984"/>
            <a:ext cx="2839720" cy="1361395"/>
          </a:xfrm>
          <a:prstGeom prst="rect">
            <a:avLst/>
          </a:prstGeom>
        </p:spPr>
      </p:pic>
    </p:spTree>
    <p:extLst>
      <p:ext uri="{BB962C8B-B14F-4D97-AF65-F5344CB8AC3E}">
        <p14:creationId xmlns:p14="http://schemas.microsoft.com/office/powerpoint/2010/main" val="221474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2" name="TextBox 11"/>
          <p:cNvSpPr txBox="1"/>
          <p:nvPr/>
        </p:nvSpPr>
        <p:spPr>
          <a:xfrm>
            <a:off x="8458200" y="495300"/>
            <a:ext cx="12954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1143000" y="1409700"/>
            <a:ext cx="7315200" cy="4708981"/>
          </a:xfrm>
          <a:prstGeom prst="rect">
            <a:avLst/>
          </a:prstGeom>
        </p:spPr>
        <p:txBody>
          <a:bodyPr wrap="square">
            <a:spAutoFit/>
          </a:bodyPr>
          <a:lstStyle/>
          <a:p>
            <a:pPr marL="30480" marR="30480" algn="just">
              <a:lnSpc>
                <a:spcPct val="150000"/>
              </a:lnSpc>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 Ta có a ∩ b = {M} nên M ∈ b</a:t>
            </a:r>
            <a:endParaRPr lang="en-US" sz="40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Mà b ⊂ (P), do đó M ∈ (P).</a:t>
            </a:r>
            <a:endParaRPr lang="en-US" sz="40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Lại có M ∈ a.</a:t>
            </a:r>
            <a:endParaRPr lang="en-US" sz="40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Vậy đường thẳng a cắt mặt phẳng (P) tại 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9209"/>
          <a:stretch/>
        </p:blipFill>
        <p:spPr>
          <a:xfrm>
            <a:off x="9090660" y="1902677"/>
            <a:ext cx="8936525" cy="3460632"/>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148080" y="6070240"/>
                <a:ext cx="166878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 Theo câu a, nếu a cắt b tại M thì a cắt (P) tại M, điều này mâu thuẫn với giả thiết đường thẳng a song song với mặt phẳng (P).</a:t>
                </a:r>
              </a:p>
              <a:p>
                <a:pPr algn="just">
                  <a:lnSpc>
                    <a:spcPct val="150000"/>
                  </a:lnSpc>
                </a:pPr>
                <a:r>
                  <a:rPr lang="vi-VN" sz="4000">
                    <a:latin typeface="Arial" panose="020B0604020202020204" pitchFamily="34" charset="0"/>
                    <a:cs typeface="Arial" panose="020B0604020202020204" pitchFamily="34" charset="0"/>
                  </a:rPr>
                  <a:t>Do đó a và b không cắt nhau và cùng nằm trong mặt phẳng (Q)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a // b.</a:t>
                </a:r>
              </a:p>
              <a:p>
                <a:pPr algn="just">
                  <a:lnSpc>
                    <a:spcPct val="150000"/>
                  </a:lnSpc>
                </a:pPr>
                <a:r>
                  <a:rPr lang="vi-VN" sz="4000">
                    <a:latin typeface="Arial" panose="020B0604020202020204" pitchFamily="34" charset="0"/>
                    <a:cs typeface="Arial" panose="020B0604020202020204" pitchFamily="34" charset="0"/>
                  </a:rPr>
                  <a:t>Vậy hai đường thẳng a và b song song với nhau.</a:t>
                </a:r>
              </a:p>
            </p:txBody>
          </p:sp>
        </mc:Choice>
        <mc:Fallback xmlns="">
          <p:sp>
            <p:nvSpPr>
              <p:cNvPr id="9" name="Rectangle 8"/>
              <p:cNvSpPr>
                <a:spLocks noRot="1" noChangeAspect="1" noMove="1" noResize="1" noEditPoints="1" noAdjustHandles="1" noChangeArrowheads="1" noChangeShapeType="1" noTextEdit="1"/>
              </p:cNvSpPr>
              <p:nvPr/>
            </p:nvSpPr>
            <p:spPr>
              <a:xfrm>
                <a:off x="1148080" y="6070240"/>
                <a:ext cx="16687800" cy="3785652"/>
              </a:xfrm>
              <a:prstGeom prst="rect">
                <a:avLst/>
              </a:prstGeom>
              <a:blipFill rotWithShape="0">
                <a:blip r:embed="rId3"/>
                <a:stretch>
                  <a:fillRect l="-1278" r="-1278" b="-3060"/>
                </a:stretch>
              </a:blipFill>
            </p:spPr>
            <p:txBody>
              <a:bodyPr/>
              <a:lstStyle/>
              <a:p>
                <a:r>
                  <a:rPr lang="en-US">
                    <a:noFill/>
                  </a:rPr>
                  <a:t> </a:t>
                </a:r>
              </a:p>
            </p:txBody>
          </p:sp>
        </mc:Fallback>
      </mc:AlternateContent>
    </p:spTree>
    <p:extLst>
      <p:ext uri="{BB962C8B-B14F-4D97-AF65-F5344CB8AC3E}">
        <p14:creationId xmlns:p14="http://schemas.microsoft.com/office/powerpoint/2010/main" val="264375197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6" name="Group 6"/>
          <p:cNvGrpSpPr/>
          <p:nvPr/>
        </p:nvGrpSpPr>
        <p:grpSpPr>
          <a:xfrm>
            <a:off x="1028700" y="1028700"/>
            <a:ext cx="9563100" cy="8229600"/>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84D6D0"/>
            </a:solidFill>
            <a:ln w="209550">
              <a:solidFill>
                <a:srgbClr val="FFCB7C"/>
              </a:solidFill>
            </a:ln>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
          <p:cNvSpPr/>
          <p:nvPr/>
        </p:nvSpPr>
        <p:spPr>
          <a:xfrm>
            <a:off x="129169" y="40086"/>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Rectangle 13"/>
          <p:cNvSpPr/>
          <p:nvPr/>
        </p:nvSpPr>
        <p:spPr>
          <a:xfrm>
            <a:off x="1314450" y="1742406"/>
            <a:ext cx="8991600" cy="2123658"/>
          </a:xfrm>
          <a:prstGeom prst="rect">
            <a:avLst/>
          </a:prstGeom>
        </p:spPr>
        <p:txBody>
          <a:bodyPr wrap="square">
            <a:spAutoFit/>
          </a:bodyPr>
          <a:lstStyle/>
          <a:p>
            <a:pPr algn="just">
              <a:lnSpc>
                <a:spcPct val="150000"/>
              </a:lnSpc>
              <a:spcAft>
                <a:spcPts val="0"/>
              </a:spcAft>
            </a:pPr>
            <a:r>
              <a:rPr lang="vi-VN" sz="4400" b="1">
                <a:latin typeface="Arial" panose="020B0604020202020204" pitchFamily="34" charset="0"/>
                <a:ea typeface="Calibri" panose="020F0502020204030204" pitchFamily="34" charset="0"/>
                <a:cs typeface="Arial" panose="020B0604020202020204" pitchFamily="34" charset="0"/>
              </a:rPr>
              <a:t>ĐỊNH LÍ 2 (Tính chất của đường thẳng song song với mặt phẳng)</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1294130" y="4002500"/>
            <a:ext cx="8991600"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Cho đường thẳng a song song với mặt phẳng (P). Nếu mặt phẳng (Q) chứa a và cắt (P) theo giao tuyến b thì b song song với a.</a:t>
            </a:r>
            <a:endParaRPr lang="en-US" sz="44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57230" y="3894004"/>
            <a:ext cx="7065010" cy="372163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575351" flipV="1">
            <a:off x="10915593" y="1898648"/>
            <a:ext cx="2063774" cy="1747329"/>
          </a:xfrm>
          <a:prstGeom prst="rect">
            <a:avLst/>
          </a:prstGeom>
        </p:spPr>
      </p:pic>
    </p:spTree>
    <p:extLst>
      <p:ext uri="{BB962C8B-B14F-4D97-AF65-F5344CB8AC3E}">
        <p14:creationId xmlns:p14="http://schemas.microsoft.com/office/powerpoint/2010/main" val="2387065878"/>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grpSp>
        <p:nvGrpSpPr>
          <p:cNvPr id="5" name="Group 5"/>
          <p:cNvGrpSpPr/>
          <p:nvPr/>
        </p:nvGrpSpPr>
        <p:grpSpPr>
          <a:xfrm>
            <a:off x="1028700" y="1028700"/>
            <a:ext cx="8115300" cy="8555433"/>
            <a:chOff x="0" y="0"/>
            <a:chExt cx="2137363" cy="2253283"/>
          </a:xfrm>
        </p:grpSpPr>
        <p:sp>
          <p:nvSpPr>
            <p:cNvPr id="6" name="Freeform 6"/>
            <p:cNvSpPr/>
            <p:nvPr/>
          </p:nvSpPr>
          <p:spPr>
            <a:xfrm>
              <a:off x="0" y="0"/>
              <a:ext cx="2137363" cy="2253283"/>
            </a:xfrm>
            <a:custGeom>
              <a:avLst/>
              <a:gdLst/>
              <a:ahLst/>
              <a:cxnLst/>
              <a:rect l="l" t="t" r="r" b="b"/>
              <a:pathLst>
                <a:path w="2137363" h="2253283">
                  <a:moveTo>
                    <a:pt x="0" y="0"/>
                  </a:moveTo>
                  <a:lnTo>
                    <a:pt x="2137363" y="0"/>
                  </a:lnTo>
                  <a:lnTo>
                    <a:pt x="2137363" y="2253283"/>
                  </a:lnTo>
                  <a:lnTo>
                    <a:pt x="0" y="2253283"/>
                  </a:lnTo>
                  <a:close/>
                </a:path>
              </a:pathLst>
            </a:custGeom>
            <a:solidFill>
              <a:srgbClr val="A6E2DE"/>
            </a:solidFill>
            <a:ln w="209550">
              <a:solidFill>
                <a:srgbClr val="FFCB7C"/>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1481412" y="1290662"/>
            <a:ext cx="7378773" cy="1518236"/>
          </a:xfrm>
          <a:prstGeom prst="rect">
            <a:avLst/>
          </a:prstGeom>
        </p:spPr>
        <p:txBody>
          <a:bodyPr lIns="0" tIns="0" rIns="0" bIns="0" rtlCol="0" anchor="t">
            <a:spAutoFit/>
          </a:bodyPr>
          <a:lstStyle/>
          <a:p>
            <a:pPr algn="ctr">
              <a:lnSpc>
                <a:spcPts val="13637"/>
              </a:lnSpc>
              <a:spcBef>
                <a:spcPct val="0"/>
              </a:spcBef>
            </a:pPr>
            <a:r>
              <a:rPr lang="vi-VN" sz="6600" b="1">
                <a:solidFill>
                  <a:srgbClr val="000000"/>
                </a:solidFill>
                <a:latin typeface="Arial" panose="020B0604020202020204" pitchFamily="34" charset="0"/>
                <a:cs typeface="Arial" panose="020B0604020202020204" pitchFamily="34" charset="0"/>
              </a:rPr>
              <a:t>KHỞI ĐỘNG</a:t>
            </a:r>
            <a:endParaRPr lang="en-US" sz="6600" b="1">
              <a:solidFill>
                <a:srgbClr val="000000"/>
              </a:solidFill>
              <a:latin typeface="Arial" panose="020B0604020202020204" pitchFamily="34" charset="0"/>
              <a:cs typeface="Arial" panose="020B0604020202020204" pitchFamily="34" charset="0"/>
            </a:endParaRPr>
          </a:p>
        </p:txBody>
      </p:sp>
      <p:sp>
        <p:nvSpPr>
          <p:cNvPr id="22" name="Rectangle 21"/>
          <p:cNvSpPr/>
          <p:nvPr/>
        </p:nvSpPr>
        <p:spPr>
          <a:xfrm>
            <a:off x="1389330" y="3070860"/>
            <a:ext cx="7467600" cy="563231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Trong thực tiễn, ta thường gặp nhiều đồ dùng, vật thể gợi nên hình ảnh đường thẳng song song với mặt phẳng. Chẳng hạn, thanh barrier song song với mặt phẳng (Hình 44).</a:t>
            </a:r>
            <a:endParaRPr lang="en-US" sz="400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201" y="920204"/>
            <a:ext cx="7705818" cy="5909641"/>
          </a:xfrm>
          <a:prstGeom prst="rect">
            <a:avLst/>
          </a:prstGeom>
        </p:spPr>
      </p:pic>
      <p:grpSp>
        <p:nvGrpSpPr>
          <p:cNvPr id="2" name="Group 1"/>
          <p:cNvGrpSpPr/>
          <p:nvPr/>
        </p:nvGrpSpPr>
        <p:grpSpPr>
          <a:xfrm>
            <a:off x="9247152" y="7016848"/>
            <a:ext cx="8440866" cy="2922903"/>
            <a:chOff x="9247152" y="7016848"/>
            <a:chExt cx="8440866" cy="2922903"/>
          </a:xfrm>
        </p:grpSpPr>
        <p:sp>
          <p:nvSpPr>
            <p:cNvPr id="24" name="Rectangle 23"/>
            <p:cNvSpPr/>
            <p:nvPr/>
          </p:nvSpPr>
          <p:spPr>
            <a:xfrm>
              <a:off x="11653520" y="7016848"/>
              <a:ext cx="6034498" cy="2677656"/>
            </a:xfrm>
            <a:prstGeom prst="rect">
              <a:avLst/>
            </a:prstGeom>
          </p:spPr>
          <p:txBody>
            <a:bodyPr wrap="square">
              <a:spAutoFit/>
            </a:bodyPr>
            <a:lstStyle/>
            <a:p>
              <a:pPr algn="just">
                <a:lnSpc>
                  <a:spcPct val="140000"/>
                </a:lnSpc>
              </a:pPr>
              <a:r>
                <a:rPr lang="vi-VN" sz="4000" i="1">
                  <a:solidFill>
                    <a:srgbClr val="002060"/>
                  </a:solidFill>
                  <a:latin typeface="Arial" panose="020B0604020202020204" pitchFamily="34" charset="0"/>
                  <a:cs typeface="Arial" panose="020B0604020202020204" pitchFamily="34" charset="0"/>
                </a:rPr>
                <a:t>Thế nào là đường thẳng song song với mặt phẳng trong không gian?</a:t>
              </a:r>
              <a:endParaRPr lang="en-US" sz="4000" i="1">
                <a:solidFill>
                  <a:srgbClr val="002060"/>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7152" y="7158055"/>
              <a:ext cx="2416528" cy="2781696"/>
            </a:xfrm>
            <a:prstGeom prst="rect">
              <a:avLst/>
            </a:prstGeom>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4" name="Group 3"/>
          <p:cNvGrpSpPr/>
          <p:nvPr/>
        </p:nvGrpSpPr>
        <p:grpSpPr>
          <a:xfrm>
            <a:off x="1335804" y="275130"/>
            <a:ext cx="13904196" cy="1776919"/>
            <a:chOff x="1335804" y="275130"/>
            <a:chExt cx="13904196" cy="1776919"/>
          </a:xfrm>
        </p:grpSpPr>
        <p:pic>
          <p:nvPicPr>
            <p:cNvPr id="2" name="Picture 1"/>
            <p:cNvPicPr>
              <a:picLocks noChangeAspect="1"/>
            </p:cNvPicPr>
            <p:nvPr/>
          </p:nvPicPr>
          <p:blipFill>
            <a:blip r:embed="rId2"/>
            <a:stretch>
              <a:fillRect/>
            </a:stretch>
          </p:blipFill>
          <p:spPr>
            <a:xfrm rot="2665316">
              <a:off x="1335804" y="275130"/>
              <a:ext cx="1402831" cy="1776919"/>
            </a:xfrm>
            <a:prstGeom prst="rect">
              <a:avLst/>
            </a:prstGeom>
          </p:spPr>
        </p:pic>
        <p:sp>
          <p:nvSpPr>
            <p:cNvPr id="3" name="TextBox 2"/>
            <p:cNvSpPr txBox="1"/>
            <p:nvPr/>
          </p:nvSpPr>
          <p:spPr>
            <a:xfrm>
              <a:off x="2819400" y="774086"/>
              <a:ext cx="12420600" cy="707886"/>
            </a:xfrm>
            <a:prstGeom prst="rect">
              <a:avLst/>
            </a:prstGeom>
            <a:noFill/>
          </p:spPr>
          <p:txBody>
            <a:bodyPr wrap="square" rtlCol="0">
              <a:spAutoFit/>
            </a:bodyPr>
            <a:lstStyle/>
            <a:p>
              <a:r>
                <a:rPr lang="vi-VN" sz="4000" i="1">
                  <a:solidFill>
                    <a:srgbClr val="002060"/>
                  </a:solidFill>
                  <a:latin typeface="Arial" panose="020B0604020202020204" pitchFamily="34" charset="0"/>
                  <a:cs typeface="Arial" panose="020B0604020202020204" pitchFamily="34" charset="0"/>
                </a:rPr>
                <a:t>Sử dụng Định lí để hoàn thành </a:t>
              </a:r>
              <a:r>
                <a:rPr lang="vi-VN" sz="4000" b="1" i="1">
                  <a:solidFill>
                    <a:srgbClr val="002060"/>
                  </a:solidFill>
                  <a:latin typeface="Arial" panose="020B0604020202020204" pitchFamily="34" charset="0"/>
                  <a:cs typeface="Arial" panose="020B0604020202020204" pitchFamily="34" charset="0"/>
                </a:rPr>
                <a:t>Ví dụ 3 </a:t>
              </a:r>
              <a:r>
                <a:rPr lang="vi-VN" sz="4000" i="1">
                  <a:solidFill>
                    <a:srgbClr val="002060"/>
                  </a:solidFill>
                  <a:latin typeface="Arial" panose="020B0604020202020204" pitchFamily="34" charset="0"/>
                  <a:cs typeface="Arial" panose="020B0604020202020204" pitchFamily="34" charset="0"/>
                </a:rPr>
                <a:t>(SGK - tr.103)</a:t>
              </a:r>
              <a:endParaRPr lang="en-US" sz="4000" i="1">
                <a:solidFill>
                  <a:srgbClr val="002060"/>
                </a:solidFill>
                <a:latin typeface="Arial" panose="020B0604020202020204" pitchFamily="34" charset="0"/>
                <a:cs typeface="Arial" panose="020B0604020202020204" pitchFamily="34" charset="0"/>
              </a:endParaRPr>
            </a:p>
          </p:txBody>
        </p:sp>
      </p:grpSp>
      <p:grpSp>
        <p:nvGrpSpPr>
          <p:cNvPr id="5" name="Group 34"/>
          <p:cNvGrpSpPr/>
          <p:nvPr/>
        </p:nvGrpSpPr>
        <p:grpSpPr>
          <a:xfrm>
            <a:off x="874040" y="1958265"/>
            <a:ext cx="2286000" cy="2133600"/>
            <a:chOff x="0" y="0"/>
            <a:chExt cx="1444240" cy="1432128"/>
          </a:xfrm>
        </p:grpSpPr>
        <p:grpSp>
          <p:nvGrpSpPr>
            <p:cNvPr id="6" name="Group 35"/>
            <p:cNvGrpSpPr/>
            <p:nvPr/>
          </p:nvGrpSpPr>
          <p:grpSpPr>
            <a:xfrm>
              <a:off x="0" y="0"/>
              <a:ext cx="1444240" cy="1432128"/>
              <a:chOff x="0" y="0"/>
              <a:chExt cx="3180080" cy="3153410"/>
            </a:xfrm>
          </p:grpSpPr>
          <p:sp>
            <p:nvSpPr>
              <p:cNvPr id="8" name="Freeform 36"/>
              <p:cNvSpPr/>
              <p:nvPr/>
            </p:nvSpPr>
            <p:spPr>
              <a:xfrm>
                <a:off x="0" y="218440"/>
                <a:ext cx="3178810" cy="2934970"/>
              </a:xfrm>
              <a:custGeom>
                <a:avLst/>
                <a:gdLst/>
                <a:ahLst/>
                <a:cxnLst/>
                <a:rect l="l" t="t" r="r" b="b"/>
                <a:pathLst>
                  <a:path w="3178810" h="2934970">
                    <a:moveTo>
                      <a:pt x="0" y="16510"/>
                    </a:moveTo>
                    <a:cubicBezTo>
                      <a:pt x="0" y="16510"/>
                      <a:pt x="2540" y="345440"/>
                      <a:pt x="2540" y="754380"/>
                    </a:cubicBezTo>
                    <a:cubicBezTo>
                      <a:pt x="2540" y="1163320"/>
                      <a:pt x="7620" y="1753870"/>
                      <a:pt x="7620" y="2014220"/>
                    </a:cubicBezTo>
                    <a:cubicBezTo>
                      <a:pt x="7620" y="2208530"/>
                      <a:pt x="16510" y="2607310"/>
                      <a:pt x="21590" y="2799080"/>
                    </a:cubicBezTo>
                    <a:lnTo>
                      <a:pt x="130810" y="2913380"/>
                    </a:lnTo>
                    <a:cubicBezTo>
                      <a:pt x="275590" y="2921000"/>
                      <a:pt x="543560" y="2934970"/>
                      <a:pt x="793750" y="2934970"/>
                    </a:cubicBezTo>
                    <a:lnTo>
                      <a:pt x="3178810" y="2934970"/>
                    </a:lnTo>
                    <a:lnTo>
                      <a:pt x="3178810" y="698500"/>
                    </a:lnTo>
                    <a:cubicBezTo>
                      <a:pt x="3178810" y="323850"/>
                      <a:pt x="3169920" y="46990"/>
                      <a:pt x="3169920" y="46990"/>
                    </a:cubicBezTo>
                    <a:cubicBezTo>
                      <a:pt x="3014980" y="26670"/>
                      <a:pt x="2858770" y="16510"/>
                      <a:pt x="2701290" y="17780"/>
                    </a:cubicBezTo>
                    <a:cubicBezTo>
                      <a:pt x="2428240" y="17780"/>
                      <a:pt x="944880" y="22860"/>
                      <a:pt x="694690" y="13970"/>
                    </a:cubicBezTo>
                    <a:cubicBezTo>
                      <a:pt x="360680" y="0"/>
                      <a:pt x="0" y="16510"/>
                      <a:pt x="0" y="16510"/>
                    </a:cubicBezTo>
                    <a:close/>
                  </a:path>
                </a:pathLst>
              </a:custGeom>
              <a:solidFill>
                <a:srgbClr val="CAF8CB"/>
              </a:solidFill>
            </p:spPr>
          </p:sp>
          <p:sp>
            <p:nvSpPr>
              <p:cNvPr id="9" name="Freeform 37"/>
              <p:cNvSpPr/>
              <p:nvPr/>
            </p:nvSpPr>
            <p:spPr>
              <a:xfrm>
                <a:off x="21590" y="0"/>
                <a:ext cx="2689860" cy="3133090"/>
              </a:xfrm>
              <a:custGeom>
                <a:avLst/>
                <a:gdLst/>
                <a:ahLst/>
                <a:cxnLst/>
                <a:rect l="l" t="t" r="r" b="b"/>
                <a:pathLst>
                  <a:path w="2689860" h="3133090">
                    <a:moveTo>
                      <a:pt x="0" y="3018790"/>
                    </a:moveTo>
                    <a:lnTo>
                      <a:pt x="109220" y="3133090"/>
                    </a:lnTo>
                    <a:lnTo>
                      <a:pt x="123190" y="2999740"/>
                    </a:lnTo>
                    <a:lnTo>
                      <a:pt x="0" y="3018790"/>
                    </a:lnTo>
                    <a:close/>
                    <a:moveTo>
                      <a:pt x="1490980" y="106680"/>
                    </a:moveTo>
                    <a:cubicBezTo>
                      <a:pt x="1490980" y="106680"/>
                      <a:pt x="1908810" y="64770"/>
                      <a:pt x="2045970" y="55880"/>
                    </a:cubicBezTo>
                    <a:cubicBezTo>
                      <a:pt x="2183130" y="46990"/>
                      <a:pt x="2663190" y="0"/>
                      <a:pt x="2663190" y="0"/>
                    </a:cubicBezTo>
                    <a:cubicBezTo>
                      <a:pt x="2656840" y="41910"/>
                      <a:pt x="2655570" y="86360"/>
                      <a:pt x="2660650" y="128270"/>
                    </a:cubicBezTo>
                    <a:cubicBezTo>
                      <a:pt x="2667000" y="167640"/>
                      <a:pt x="2669540" y="208280"/>
                      <a:pt x="2668270" y="248920"/>
                    </a:cubicBezTo>
                    <a:lnTo>
                      <a:pt x="2689860" y="318770"/>
                    </a:lnTo>
                    <a:lnTo>
                      <a:pt x="2679700" y="419100"/>
                    </a:lnTo>
                    <a:cubicBezTo>
                      <a:pt x="2679700" y="419100"/>
                      <a:pt x="1929130" y="454660"/>
                      <a:pt x="1791970" y="471170"/>
                    </a:cubicBezTo>
                    <a:cubicBezTo>
                      <a:pt x="1654810" y="487680"/>
                      <a:pt x="1450340" y="486410"/>
                      <a:pt x="1450340" y="486410"/>
                    </a:cubicBezTo>
                    <a:cubicBezTo>
                      <a:pt x="1450340" y="486410"/>
                      <a:pt x="1442720" y="365760"/>
                      <a:pt x="1455420" y="322580"/>
                    </a:cubicBezTo>
                    <a:cubicBezTo>
                      <a:pt x="1465580" y="288290"/>
                      <a:pt x="1469390" y="251460"/>
                      <a:pt x="1464310" y="214630"/>
                    </a:cubicBezTo>
                    <a:cubicBezTo>
                      <a:pt x="1464310" y="186690"/>
                      <a:pt x="1490980" y="106680"/>
                      <a:pt x="1490980" y="106680"/>
                    </a:cubicBezTo>
                    <a:close/>
                  </a:path>
                </a:pathLst>
              </a:custGeom>
              <a:solidFill>
                <a:srgbClr val="43C466"/>
              </a:solidFill>
            </p:spPr>
          </p:sp>
        </p:grpSp>
        <p:sp>
          <p:nvSpPr>
            <p:cNvPr id="7" name="TextBox 38"/>
            <p:cNvSpPr txBox="1"/>
            <p:nvPr/>
          </p:nvSpPr>
          <p:spPr>
            <a:xfrm>
              <a:off x="148343" y="765666"/>
              <a:ext cx="1146977" cy="94686"/>
            </a:xfrm>
            <a:prstGeom prst="rect">
              <a:avLst/>
            </a:prstGeom>
          </p:spPr>
          <p:txBody>
            <a:bodyPr lIns="0" tIns="0" rIns="0" bIns="0" rtlCol="0" anchor="t">
              <a:spAutoFit/>
            </a:bodyPr>
            <a:lstStyle/>
            <a:p>
              <a:pPr algn="ctr">
                <a:lnSpc>
                  <a:spcPts val="1113"/>
                </a:lnSpc>
              </a:pPr>
              <a:r>
                <a:rPr lang="vi-VN" sz="4000" b="1">
                  <a:solidFill>
                    <a:srgbClr val="000000"/>
                  </a:solidFill>
                  <a:latin typeface="Arial" panose="020B0604020202020204" pitchFamily="34" charset="0"/>
                  <a:cs typeface="Arial" panose="020B0604020202020204" pitchFamily="34" charset="0"/>
                </a:rPr>
                <a:t>Ví dụ 3</a:t>
              </a:r>
              <a:endParaRPr lang="en-US" sz="4000" b="1">
                <a:solidFill>
                  <a:srgbClr val="000000"/>
                </a:solidFill>
                <a:latin typeface="Arial" panose="020B0604020202020204" pitchFamily="34" charset="0"/>
                <a:cs typeface="Arial" panose="020B0604020202020204" pitchFamily="34" charset="0"/>
              </a:endParaRPr>
            </a:p>
          </p:txBody>
        </p:sp>
      </p:grpSp>
      <p:sp>
        <p:nvSpPr>
          <p:cNvPr id="10" name="TextBox 9"/>
          <p:cNvSpPr txBox="1"/>
          <p:nvPr/>
        </p:nvSpPr>
        <p:spPr>
          <a:xfrm>
            <a:off x="3398730" y="1808866"/>
            <a:ext cx="14335830"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Cho tứ diện ABCD. Trên cạnh AB lấy điểm M. Gọi (R) là mặt phẳng qua M và song song với hai đường thẳng AC và BD. Xác định giao tuyến của mặt phẳng (R) với mặt phẳng (ABC).</a:t>
            </a:r>
            <a:endParaRPr lang="en-US" sz="4000">
              <a:latin typeface="Arial" panose="020B0604020202020204" pitchFamily="34" charset="0"/>
              <a:cs typeface="Arial" panose="020B0604020202020204" pitchFamily="34" charset="0"/>
            </a:endParaRPr>
          </a:p>
        </p:txBody>
      </p:sp>
      <p:sp>
        <p:nvSpPr>
          <p:cNvPr id="11" name="TextBox 10"/>
          <p:cNvSpPr txBox="1"/>
          <p:nvPr/>
        </p:nvSpPr>
        <p:spPr>
          <a:xfrm>
            <a:off x="874040" y="4671188"/>
            <a:ext cx="12954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12880" y="4786985"/>
            <a:ext cx="5943600" cy="5217274"/>
          </a:xfrm>
          <a:prstGeom prst="rect">
            <a:avLst/>
          </a:prstGeom>
        </p:spPr>
      </p:pic>
      <p:sp>
        <p:nvSpPr>
          <p:cNvPr id="13" name="TextBox 12"/>
          <p:cNvSpPr txBox="1"/>
          <p:nvPr/>
        </p:nvSpPr>
        <p:spPr>
          <a:xfrm>
            <a:off x="934719" y="5295278"/>
            <a:ext cx="10591801" cy="4708981"/>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Áp dụng định lí 2, ta có:</a:t>
            </a:r>
          </a:p>
          <a:p>
            <a:pPr algn="just">
              <a:lnSpc>
                <a:spcPct val="150000"/>
              </a:lnSpc>
            </a:pPr>
            <a:r>
              <a:rPr lang="vi-VN" sz="4000">
                <a:latin typeface="Arial" panose="020B0604020202020204" pitchFamily="34" charset="0"/>
                <a:cs typeface="Arial" panose="020B0604020202020204" pitchFamily="34" charset="0"/>
              </a:rPr>
              <a:t>Mặt phẳng (R) đi qua M và song song với AC.</a:t>
            </a:r>
          </a:p>
          <a:p>
            <a:pPr algn="just">
              <a:lnSpc>
                <a:spcPct val="150000"/>
              </a:lnSpc>
            </a:pPr>
            <a:r>
              <a:rPr lang="vi-VN" sz="4000">
                <a:latin typeface="Arial" panose="020B0604020202020204" pitchFamily="34" charset="0"/>
                <a:cs typeface="Arial" panose="020B0604020202020204" pitchFamily="34" charset="0"/>
              </a:rPr>
              <a:t>Mà AC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(ABC) nên mặt phẳng (R) cắt mặt phẳng (ABC) theo giao tuyến p đi qua M và song song với AC.</a:t>
            </a:r>
            <a:endParaRPr lang="en-US" sz="40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085AC53-4D72-C4A7-CBAD-18FAE242FE6D}"/>
              </a:ext>
            </a:extLst>
          </p:cNvPr>
          <p:cNvSpPr txBox="1"/>
          <p:nvPr/>
        </p:nvSpPr>
        <p:spPr>
          <a:xfrm>
            <a:off x="5181600" y="8877300"/>
            <a:ext cx="9144000" cy="923330"/>
          </a:xfrm>
          <a:prstGeom prst="rect">
            <a:avLst/>
          </a:prstGeom>
          <a:noFill/>
        </p:spPr>
        <p:txBody>
          <a:bodyPr wrap="square">
            <a:spAutoFit/>
          </a:bodyPr>
          <a:lstStyle/>
          <a:p>
            <a:endParaRPr lang="en-US"/>
          </a:p>
          <a:p>
            <a:r>
              <a:rPr lang="en-US"/>
              <a:t>Tài liệu được chia sẻ bởi Website VnTeach.Com</a:t>
            </a:r>
          </a:p>
          <a:p>
            <a:r>
              <a:rPr lang="en-US"/>
              <a:t>https://www.vnteach.com</a:t>
            </a:r>
          </a:p>
        </p:txBody>
      </p:sp>
    </p:spTree>
    <p:extLst>
      <p:ext uri="{BB962C8B-B14F-4D97-AF65-F5344CB8AC3E}">
        <p14:creationId xmlns:p14="http://schemas.microsoft.com/office/powerpoint/2010/main" val="315931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1066800" y="563275"/>
            <a:ext cx="16352520" cy="1896202"/>
            <a:chOff x="1295400" y="647700"/>
            <a:chExt cx="16352520" cy="1896202"/>
          </a:xfrm>
        </p:grpSpPr>
        <p:sp>
          <p:nvSpPr>
            <p:cNvPr id="4" name="Rectangle 3"/>
            <p:cNvSpPr/>
            <p:nvPr/>
          </p:nvSpPr>
          <p:spPr>
            <a:xfrm>
              <a:off x="1295400" y="718979"/>
              <a:ext cx="16352520" cy="182492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Ở Ví dụ 3, xác định giao tuyến của mặt phẳng (R) với các mặt phẳng (ABD), (BCD), (ACD). </a:t>
              </a:r>
            </a:p>
          </p:txBody>
        </p:sp>
        <p:sp>
          <p:nvSpPr>
            <p:cNvPr id="3" name="Rounded Rectangle 2"/>
            <p:cNvSpPr/>
            <p:nvPr/>
          </p:nvSpPr>
          <p:spPr>
            <a:xfrm>
              <a:off x="1295400" y="647700"/>
              <a:ext cx="3810000" cy="1066800"/>
            </a:xfrm>
            <a:prstGeom prst="roundRect">
              <a:avLst>
                <a:gd name="adj" fmla="val 50000"/>
              </a:avLst>
            </a:prstGeom>
            <a:solidFill>
              <a:schemeClr val="accent5">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Luyện tập 3</a:t>
              </a:r>
              <a:endParaRPr lang="en-US" sz="4000" b="1">
                <a:solidFill>
                  <a:schemeClr val="bg1"/>
                </a:solidFill>
                <a:latin typeface="Arial" panose="020B0604020202020204" pitchFamily="34" charset="0"/>
                <a:cs typeface="Arial" panose="020B0604020202020204" pitchFamily="34" charset="0"/>
              </a:endParaRPr>
            </a:p>
          </p:txBody>
        </p:sp>
      </p:grpSp>
      <p:sp>
        <p:nvSpPr>
          <p:cNvPr id="5" name="TextBox 4"/>
          <p:cNvSpPr txBox="1"/>
          <p:nvPr/>
        </p:nvSpPr>
        <p:spPr>
          <a:xfrm>
            <a:off x="1066800" y="2850382"/>
            <a:ext cx="1295400" cy="707886"/>
          </a:xfrm>
          <a:prstGeom prst="rect">
            <a:avLst/>
          </a:prstGeom>
          <a:noFill/>
        </p:spPr>
        <p:txBody>
          <a:bodyPr wrap="square" rtlCol="0">
            <a:spAutoFit/>
          </a:bodyPr>
          <a:lstStyle/>
          <a:p>
            <a:pPr algn="just"/>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3883659"/>
            <a:ext cx="6702881" cy="5441453"/>
          </a:xfrm>
          <a:prstGeom prst="rect">
            <a:avLst/>
          </a:prstGeom>
        </p:spPr>
      </p:pic>
      <p:sp>
        <p:nvSpPr>
          <p:cNvPr id="8" name="Rectangle 7"/>
          <p:cNvSpPr/>
          <p:nvPr/>
        </p:nvSpPr>
        <p:spPr>
          <a:xfrm>
            <a:off x="7112000" y="5523228"/>
            <a:ext cx="10744200" cy="47089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Gọi N là giao điểm của p và BC. Khi đó N ∈ (R).</a:t>
            </a:r>
          </a:p>
          <a:p>
            <a:pPr algn="just">
              <a:lnSpc>
                <a:spcPct val="150000"/>
              </a:lnSpc>
            </a:pPr>
            <a:r>
              <a:rPr lang="en-US" sz="4000">
                <a:latin typeface="Arial" panose="020B0604020202020204" pitchFamily="34" charset="0"/>
                <a:cs typeface="Arial" panose="020B0604020202020204" pitchFamily="34" charset="0"/>
              </a:rPr>
              <a:t>(R) đi qua N và song song với BD, mà BD ⊂ (BCD) nên mặt phẳng (R) cắt (BCD) theo giao tuyến b đi qua N và song song với BD.</a:t>
            </a:r>
          </a:p>
        </p:txBody>
      </p:sp>
      <p:sp>
        <p:nvSpPr>
          <p:cNvPr id="9" name="Rectangle 8"/>
          <p:cNvSpPr/>
          <p:nvPr/>
        </p:nvSpPr>
        <p:spPr>
          <a:xfrm>
            <a:off x="7086600" y="2622172"/>
            <a:ext cx="10744200" cy="286232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(R) đi qua M và song song với BD, mà BD ⊂ (ABD) nên mặt phẳng (R) cắt (ABD) theo giao tuyến a đi qua M và song song với BD.</a:t>
            </a:r>
          </a:p>
        </p:txBody>
      </p:sp>
    </p:spTree>
    <p:extLst>
      <p:ext uri="{BB962C8B-B14F-4D97-AF65-F5344CB8AC3E}">
        <p14:creationId xmlns:p14="http://schemas.microsoft.com/office/powerpoint/2010/main" val="374497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1066800" y="628789"/>
            <a:ext cx="16352520" cy="1896202"/>
            <a:chOff x="1295400" y="647700"/>
            <a:chExt cx="16352520" cy="1896202"/>
          </a:xfrm>
        </p:grpSpPr>
        <p:sp>
          <p:nvSpPr>
            <p:cNvPr id="4" name="Rectangle 3"/>
            <p:cNvSpPr/>
            <p:nvPr/>
          </p:nvSpPr>
          <p:spPr>
            <a:xfrm>
              <a:off x="1295400" y="718979"/>
              <a:ext cx="16352520" cy="182492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Ở Ví dụ 3, xác định giao tuyến của mặt phẳng (R) với các mặt phẳng (ABD), (BCD), (ACD). </a:t>
              </a:r>
            </a:p>
          </p:txBody>
        </p:sp>
        <p:sp>
          <p:nvSpPr>
            <p:cNvPr id="3" name="Rounded Rectangle 2"/>
            <p:cNvSpPr/>
            <p:nvPr/>
          </p:nvSpPr>
          <p:spPr>
            <a:xfrm>
              <a:off x="1295400" y="647700"/>
              <a:ext cx="3810000" cy="1066800"/>
            </a:xfrm>
            <a:prstGeom prst="roundRect">
              <a:avLst>
                <a:gd name="adj" fmla="val 50000"/>
              </a:avLst>
            </a:prstGeom>
            <a:solidFill>
              <a:schemeClr val="accent5">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Luyện tập 3</a:t>
              </a:r>
              <a:endParaRPr lang="en-US" sz="4000" b="1">
                <a:solidFill>
                  <a:schemeClr val="bg1"/>
                </a:solidFill>
                <a:latin typeface="Arial" panose="020B0604020202020204" pitchFamily="34" charset="0"/>
                <a:cs typeface="Arial" panose="020B0604020202020204" pitchFamily="34" charset="0"/>
              </a:endParaRPr>
            </a:p>
          </p:txBody>
        </p:sp>
      </p:grpSp>
      <p:sp>
        <p:nvSpPr>
          <p:cNvPr id="5" name="TextBox 4"/>
          <p:cNvSpPr txBox="1"/>
          <p:nvPr/>
        </p:nvSpPr>
        <p:spPr>
          <a:xfrm>
            <a:off x="1066800" y="2850382"/>
            <a:ext cx="1295400" cy="707886"/>
          </a:xfrm>
          <a:prstGeom prst="rect">
            <a:avLst/>
          </a:prstGeom>
          <a:noFill/>
        </p:spPr>
        <p:txBody>
          <a:bodyPr wrap="square" rtlCol="0">
            <a:spAutoFit/>
          </a:bodyPr>
          <a:lstStyle/>
          <a:p>
            <a:pPr algn="just"/>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3883659"/>
            <a:ext cx="6702881" cy="5441453"/>
          </a:xfrm>
          <a:prstGeom prst="rect">
            <a:avLst/>
          </a:prstGeom>
        </p:spPr>
      </p:pic>
      <p:sp>
        <p:nvSpPr>
          <p:cNvPr id="6" name="Rectangle 5"/>
          <p:cNvSpPr/>
          <p:nvPr/>
        </p:nvSpPr>
        <p:spPr>
          <a:xfrm>
            <a:off x="7467600" y="3204325"/>
            <a:ext cx="10210800" cy="6555641"/>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 Gọi P là giao điểm của a và AD, Q là giao điểm của b và CD.</a:t>
            </a:r>
          </a:p>
          <a:p>
            <a:pPr algn="just">
              <a:lnSpc>
                <a:spcPct val="150000"/>
              </a:lnSpc>
            </a:pPr>
            <a:r>
              <a:rPr lang="en-US" sz="4000">
                <a:latin typeface="Arial" panose="020B0604020202020204" pitchFamily="34" charset="0"/>
                <a:cs typeface="Arial" panose="020B0604020202020204" pitchFamily="34" charset="0"/>
              </a:rPr>
              <a:t>Khi đó P ∈ (R) và P ∈ (ACD) nên P là giao điểm của (R) và (ACD);</a:t>
            </a:r>
          </a:p>
          <a:p>
            <a:pPr algn="just">
              <a:lnSpc>
                <a:spcPct val="150000"/>
              </a:lnSpc>
            </a:pPr>
            <a:r>
              <a:rPr lang="en-US" sz="4000">
                <a:latin typeface="Arial" panose="020B0604020202020204" pitchFamily="34" charset="0"/>
                <a:cs typeface="Arial" panose="020B0604020202020204" pitchFamily="34" charset="0"/>
              </a:rPr>
              <a:t>Q ∈ (R) và Q ∈ (ACD) nên Q là giao điểm của (R) và (ACD).</a:t>
            </a:r>
          </a:p>
          <a:p>
            <a:pPr algn="just">
              <a:lnSpc>
                <a:spcPct val="150000"/>
              </a:lnSpc>
            </a:pPr>
            <a:r>
              <a:rPr lang="en-US" sz="4000">
                <a:latin typeface="Arial" panose="020B0604020202020204" pitchFamily="34" charset="0"/>
                <a:cs typeface="Arial" panose="020B0604020202020204" pitchFamily="34" charset="0"/>
              </a:rPr>
              <a:t>Vậy PQ là giao tuyến của (R ) và (ACD).</a:t>
            </a:r>
          </a:p>
        </p:txBody>
      </p:sp>
    </p:spTree>
    <p:extLst>
      <p:ext uri="{BB962C8B-B14F-4D97-AF65-F5344CB8AC3E}">
        <p14:creationId xmlns:p14="http://schemas.microsoft.com/office/powerpoint/2010/main" val="178095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12" name="Group 11"/>
          <p:cNvGrpSpPr/>
          <p:nvPr/>
        </p:nvGrpSpPr>
        <p:grpSpPr>
          <a:xfrm>
            <a:off x="914400" y="800100"/>
            <a:ext cx="16611600" cy="8597586"/>
            <a:chOff x="914400" y="800100"/>
            <a:chExt cx="16611600" cy="8597586"/>
          </a:xfrm>
        </p:grpSpPr>
        <p:grpSp>
          <p:nvGrpSpPr>
            <p:cNvPr id="11" name="Group 10"/>
            <p:cNvGrpSpPr/>
            <p:nvPr/>
          </p:nvGrpSpPr>
          <p:grpSpPr>
            <a:xfrm>
              <a:off x="914400" y="800100"/>
              <a:ext cx="16611600" cy="1938992"/>
              <a:chOff x="914400" y="800100"/>
              <a:chExt cx="16611600" cy="1938992"/>
            </a:xfrm>
          </p:grpSpPr>
          <p:grpSp>
            <p:nvGrpSpPr>
              <p:cNvPr id="2" name="Group 18"/>
              <p:cNvGrpSpPr/>
              <p:nvPr/>
            </p:nvGrpSpPr>
            <p:grpSpPr>
              <a:xfrm>
                <a:off x="914400" y="1068429"/>
                <a:ext cx="1359992" cy="1387068"/>
                <a:chOff x="0" y="0"/>
                <a:chExt cx="1280341" cy="1305831"/>
              </a:xfrm>
            </p:grpSpPr>
            <p:grpSp>
              <p:nvGrpSpPr>
                <p:cNvPr id="3" name="Group 19"/>
                <p:cNvGrpSpPr/>
                <p:nvPr/>
              </p:nvGrpSpPr>
              <p:grpSpPr>
                <a:xfrm>
                  <a:off x="0" y="0"/>
                  <a:ext cx="1280341" cy="1305831"/>
                  <a:chOff x="0" y="0"/>
                  <a:chExt cx="1838434" cy="1875035"/>
                </a:xfrm>
              </p:grpSpPr>
              <p:sp>
                <p:nvSpPr>
                  <p:cNvPr id="5" name="Freeform 20"/>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1CA379"/>
                  </a:solidFill>
                </p:spPr>
              </p:sp>
              <p:sp>
                <p:nvSpPr>
                  <p:cNvPr id="6" name="Freeform 21"/>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CBE9A2"/>
                  </a:solidFill>
                </p:spPr>
              </p:sp>
              <p:sp>
                <p:nvSpPr>
                  <p:cNvPr id="7" name="Freeform 22"/>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4" name="TextBox 23"/>
                <p:cNvSpPr txBox="1"/>
                <p:nvPr/>
              </p:nvSpPr>
              <p:spPr>
                <a:xfrm>
                  <a:off x="90370" y="660101"/>
                  <a:ext cx="1080718" cy="245746"/>
                </a:xfrm>
                <a:prstGeom prst="rect">
                  <a:avLst/>
                </a:prstGeom>
              </p:spPr>
              <p:txBody>
                <a:bodyPr wrap="square" lIns="0" tIns="0" rIns="0" bIns="0" rtlCol="0" anchor="t">
                  <a:spAutoFit/>
                </a:bodyPr>
                <a:lstStyle/>
                <a:p>
                  <a:pPr algn="ctr">
                    <a:lnSpc>
                      <a:spcPts val="1482"/>
                    </a:lnSpc>
                  </a:pPr>
                  <a:r>
                    <a:rPr lang="vi-VN" sz="4000" b="1">
                      <a:solidFill>
                        <a:prstClr val="black"/>
                      </a:solidFill>
                      <a:cs typeface="Arial" panose="020B0604020202020204" pitchFamily="34" charset="0"/>
                    </a:rPr>
                    <a:t>HĐ4</a:t>
                  </a:r>
                  <a:endParaRPr sz="4000" b="1">
                    <a:solidFill>
                      <a:prstClr val="black"/>
                    </a:solidFill>
                    <a:latin typeface="Arial" panose="020B0604020202020204" pitchFamily="34" charset="0"/>
                    <a:cs typeface="Arial" panose="020B0604020202020204" pitchFamily="34" charset="0"/>
                  </a:endParaRPr>
                </a:p>
              </p:txBody>
            </p:sp>
          </p:grpSp>
          <p:sp>
            <p:nvSpPr>
              <p:cNvPr id="8" name="Rectangle 7"/>
              <p:cNvSpPr/>
              <p:nvPr/>
            </p:nvSpPr>
            <p:spPr>
              <a:xfrm>
                <a:off x="2590800" y="800100"/>
                <a:ext cx="149352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hai mặt phẳng (P), (Q) cùng song song với đường thẳng a và (P) ∩ (Q) = b (Hình 54).</a:t>
                </a:r>
              </a:p>
            </p:txBody>
          </p:sp>
        </p:grpSp>
        <p:sp>
          <p:nvSpPr>
            <p:cNvPr id="9" name="Rectangle 8"/>
            <p:cNvSpPr/>
            <p:nvPr/>
          </p:nvSpPr>
          <p:spPr>
            <a:xfrm>
              <a:off x="914400" y="2956114"/>
              <a:ext cx="10287000" cy="6441572"/>
            </a:xfrm>
            <a:prstGeom prst="rect">
              <a:avLst/>
            </a:prstGeom>
          </p:spPr>
          <p:txBody>
            <a:bodyPr wrap="square">
              <a:spAutoFit/>
            </a:bodyPr>
            <a:lstStyle/>
            <a:p>
              <a:pPr marL="742950" indent="-742950" algn="just">
                <a:lnSpc>
                  <a:spcPct val="150000"/>
                </a:lnSpc>
                <a:buFont typeface="+mj-lt"/>
                <a:buAutoNum type="alphaLcParenR"/>
              </a:pPr>
              <a:r>
                <a:rPr lang="vi-VN" sz="4000">
                  <a:latin typeface="Arial" panose="020B0604020202020204" pitchFamily="34" charset="0"/>
                  <a:cs typeface="Arial" panose="020B0604020202020204" pitchFamily="34" charset="0"/>
                </a:rPr>
                <a:t>Lấy một điểm M trên đường thẳng b. Gọi b’, b” lần lượt là các giao tuyến của mặt phẳng (M, a) với (P) và mặt phẳng (M, a) với (Q). Cho biết b’ và b” có trùng với b hay không.</a:t>
              </a:r>
            </a:p>
            <a:p>
              <a:pPr marL="742950" indent="-742950" algn="just">
                <a:lnSpc>
                  <a:spcPct val="150000"/>
                </a:lnSpc>
                <a:buFont typeface="+mj-lt"/>
                <a:buAutoNum type="alphaLcParenR"/>
              </a:pPr>
              <a:r>
                <a:rPr lang="vi-VN" sz="4000">
                  <a:latin typeface="Arial" panose="020B0604020202020204" pitchFamily="34" charset="0"/>
                  <a:cs typeface="Arial" panose="020B0604020202020204" pitchFamily="34" charset="0"/>
                </a:rPr>
                <a:t>Nêu vị trí tương đối của hai đường thẳng a và b. Vì sao? </a:t>
              </a:r>
              <a:endParaRPr lang="en-US" sz="4000">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63400" y="2443562"/>
            <a:ext cx="4953000" cy="7603394"/>
          </a:xfrm>
          <a:prstGeom prst="rect">
            <a:avLst/>
          </a:prstGeom>
        </p:spPr>
      </p:pic>
    </p:spTree>
    <p:extLst>
      <p:ext uri="{BB962C8B-B14F-4D97-AF65-F5344CB8AC3E}">
        <p14:creationId xmlns:p14="http://schemas.microsoft.com/office/powerpoint/2010/main" val="170161263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vertical)">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TextBox 1"/>
          <p:cNvSpPr txBox="1"/>
          <p:nvPr/>
        </p:nvSpPr>
        <p:spPr>
          <a:xfrm>
            <a:off x="8458200" y="495300"/>
            <a:ext cx="12954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802640" y="916543"/>
            <a:ext cx="17449800" cy="8402300"/>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a) </a:t>
            </a:r>
          </a:p>
          <a:p>
            <a:pPr algn="just">
              <a:lnSpc>
                <a:spcPct val="150000"/>
              </a:lnSpc>
            </a:pPr>
            <a:r>
              <a:rPr lang="vi-VN" sz="3600">
                <a:latin typeface="Arial" panose="020B0604020202020204" pitchFamily="34" charset="0"/>
                <a:cs typeface="Arial" panose="020B0604020202020204" pitchFamily="34" charset="0"/>
              </a:rPr>
              <a:t>+) Ta có: M ∈ b và (P) ∩ (Q) = b. Suy ra M ∈ (P).</a:t>
            </a:r>
          </a:p>
          <a:p>
            <a:pPr algn="just">
              <a:lnSpc>
                <a:spcPct val="150000"/>
              </a:lnSpc>
            </a:pPr>
            <a:r>
              <a:rPr lang="vi-VN" sz="3600">
                <a:latin typeface="Arial" panose="020B0604020202020204" pitchFamily="34" charset="0"/>
                <a:cs typeface="Arial" panose="020B0604020202020204" pitchFamily="34" charset="0"/>
              </a:rPr>
              <a:t>Mà M ∈ (M, a). Do đó M là giao điểm của (P) và (M, a).</a:t>
            </a:r>
          </a:p>
          <a:p>
            <a:pPr algn="just">
              <a:lnSpc>
                <a:spcPct val="150000"/>
              </a:lnSpc>
            </a:pPr>
            <a:r>
              <a:rPr lang="vi-VN" sz="3600">
                <a:latin typeface="Arial" panose="020B0604020202020204" pitchFamily="34" charset="0"/>
                <a:cs typeface="Arial" panose="020B0604020202020204" pitchFamily="34" charset="0"/>
              </a:rPr>
              <a:t>Lại có b’ = (P) ∩ (M, a)</a:t>
            </a:r>
          </a:p>
          <a:p>
            <a:pPr algn="just">
              <a:lnSpc>
                <a:spcPct val="150000"/>
              </a:lnSpc>
            </a:pPr>
            <a:r>
              <a:rPr lang="vi-VN" sz="3600">
                <a:latin typeface="Arial" panose="020B0604020202020204" pitchFamily="34" charset="0"/>
                <a:cs typeface="Arial" panose="020B0604020202020204" pitchFamily="34" charset="0"/>
              </a:rPr>
              <a:t>Suy ra đường thẳng b’ đi qua M.</a:t>
            </a:r>
          </a:p>
          <a:p>
            <a:pPr algn="just">
              <a:lnSpc>
                <a:spcPct val="150000"/>
              </a:lnSpc>
            </a:pPr>
            <a:r>
              <a:rPr lang="vi-VN" sz="3600">
                <a:latin typeface="Arial" panose="020B0604020202020204" pitchFamily="34" charset="0"/>
                <a:cs typeface="Arial" panose="020B0604020202020204" pitchFamily="34" charset="0"/>
              </a:rPr>
              <a:t>Tương tự ta cũng chứng minh được b’’ đi qua điểm M.</a:t>
            </a:r>
          </a:p>
          <a:p>
            <a:pPr algn="just">
              <a:lnSpc>
                <a:spcPct val="150000"/>
              </a:lnSpc>
            </a:pPr>
            <a:r>
              <a:rPr lang="vi-VN" sz="3600">
                <a:latin typeface="Arial" panose="020B0604020202020204" pitchFamily="34" charset="0"/>
                <a:cs typeface="Arial" panose="020B0604020202020204" pitchFamily="34" charset="0"/>
              </a:rPr>
              <a:t>+) Ta có: a // (P); a ⊂ (M, a); (M, a) ∩ (P) = b’. Do đó a // b’.</a:t>
            </a:r>
          </a:p>
          <a:p>
            <a:pPr algn="just">
              <a:lnSpc>
                <a:spcPct val="150000"/>
              </a:lnSpc>
            </a:pPr>
            <a:r>
              <a:rPr lang="vi-VN" sz="3600">
                <a:latin typeface="Arial" panose="020B0604020202020204" pitchFamily="34" charset="0"/>
                <a:cs typeface="Arial" panose="020B0604020202020204" pitchFamily="34" charset="0"/>
              </a:rPr>
              <a:t>Tương tự ta cũng có a // b’’. Do đó b’ // b’’.</a:t>
            </a:r>
          </a:p>
          <a:p>
            <a:pPr algn="just">
              <a:lnSpc>
                <a:spcPct val="150000"/>
              </a:lnSpc>
            </a:pPr>
            <a:r>
              <a:rPr lang="vi-VN" sz="3600">
                <a:latin typeface="Arial" panose="020B0604020202020204" pitchFamily="34" charset="0"/>
                <a:cs typeface="Arial" panose="020B0604020202020204" pitchFamily="34" charset="0"/>
              </a:rPr>
              <a:t>Mặt khác: (P) ∩ (Q) = b; (M, a) ∩ (P) = b’; (M, a) ∩ (Q) = b’’; b // b’’. Do đó b // b’ // b’’.</a:t>
            </a:r>
          </a:p>
          <a:p>
            <a:pPr algn="just">
              <a:lnSpc>
                <a:spcPct val="150000"/>
              </a:lnSpc>
            </a:pPr>
            <a:r>
              <a:rPr lang="vi-VN" sz="3600">
                <a:latin typeface="Arial" panose="020B0604020202020204" pitchFamily="34" charset="0"/>
                <a:cs typeface="Arial" panose="020B0604020202020204" pitchFamily="34" charset="0"/>
              </a:rPr>
              <a:t>Mà cả ba đường thẳng cùng đi qua điểm M nên ba đường thẳng này trùng nhau.</a:t>
            </a: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1741"/>
          <a:stretch/>
        </p:blipFill>
        <p:spPr>
          <a:xfrm>
            <a:off x="12954000" y="916543"/>
            <a:ext cx="4648200" cy="6297715"/>
          </a:xfrm>
          <a:prstGeom prst="rect">
            <a:avLst/>
          </a:prstGeom>
        </p:spPr>
      </p:pic>
      <p:sp>
        <p:nvSpPr>
          <p:cNvPr id="5" name="Rectangle 4"/>
          <p:cNvSpPr/>
          <p:nvPr/>
        </p:nvSpPr>
        <p:spPr>
          <a:xfrm>
            <a:off x="802640" y="9105900"/>
            <a:ext cx="6797566" cy="923330"/>
          </a:xfrm>
          <a:prstGeom prst="rect">
            <a:avLst/>
          </a:prstGeom>
        </p:spPr>
        <p:txBody>
          <a:bodyPr wrap="none">
            <a:spAutoFit/>
          </a:bodyPr>
          <a:lstStyle/>
          <a:p>
            <a:pPr lvl="0" algn="just">
              <a:lnSpc>
                <a:spcPct val="150000"/>
              </a:lnSpc>
            </a:pPr>
            <a:r>
              <a:rPr lang="vi-VN" sz="3600">
                <a:solidFill>
                  <a:prstClr val="black"/>
                </a:solidFill>
                <a:cs typeface="Arial" panose="020B0604020202020204" pitchFamily="34" charset="0"/>
              </a:rPr>
              <a:t>b) Vì a // b’ nên a // b (do b ≡ b’).</a:t>
            </a:r>
          </a:p>
        </p:txBody>
      </p:sp>
    </p:spTree>
    <p:extLst>
      <p:ext uri="{BB962C8B-B14F-4D97-AF65-F5344CB8AC3E}">
        <p14:creationId xmlns:p14="http://schemas.microsoft.com/office/powerpoint/2010/main" val="340455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9" name="Rectangle 8"/>
          <p:cNvSpPr/>
          <p:nvPr/>
        </p:nvSpPr>
        <p:spPr>
          <a:xfrm>
            <a:off x="5942706" y="1576210"/>
            <a:ext cx="6402587" cy="769441"/>
          </a:xfrm>
          <a:prstGeom prst="rect">
            <a:avLst/>
          </a:prstGeom>
        </p:spPr>
        <p:txBody>
          <a:bodyPr wrap="none">
            <a:spAutoFit/>
          </a:bodyPr>
          <a:lstStyle/>
          <a:p>
            <a:r>
              <a:rPr lang="en-US" sz="4400" b="1">
                <a:solidFill>
                  <a:schemeClr val="tx2">
                    <a:lumMod val="75000"/>
                  </a:schemeClr>
                </a:solidFill>
                <a:latin typeface="Arial" panose="020B0604020202020204" pitchFamily="34" charset="0"/>
                <a:cs typeface="Arial" panose="020B0604020202020204" pitchFamily="34" charset="0"/>
              </a:rPr>
              <a:t>HỆ QUẢ CỦA ĐỊNH LÍ 2</a:t>
            </a:r>
          </a:p>
        </p:txBody>
      </p:sp>
      <p:sp>
        <p:nvSpPr>
          <p:cNvPr id="10" name="Rectangle 9"/>
          <p:cNvSpPr/>
          <p:nvPr/>
        </p:nvSpPr>
        <p:spPr>
          <a:xfrm>
            <a:off x="1676400" y="2441560"/>
            <a:ext cx="110490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Nếu hai mặt phẳng phân biệt cùng song song với một đường thẳng thì giao tuyến của chúng (nếu có) cũng song song với đường thẳng đó.</a:t>
            </a:r>
            <a:endParaRPr lang="en-US" sz="40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2725400" y="2467418"/>
            <a:ext cx="4190168" cy="5672927"/>
          </a:xfrm>
          <a:prstGeom prst="rect">
            <a:avLst/>
          </a:prstGeom>
        </p:spPr>
      </p:pic>
      <p:sp>
        <p:nvSpPr>
          <p:cNvPr id="12" name="Rectangle 11"/>
          <p:cNvSpPr/>
          <p:nvPr/>
        </p:nvSpPr>
        <p:spPr>
          <a:xfrm>
            <a:off x="1681480" y="5303881"/>
            <a:ext cx="11049000" cy="3785652"/>
          </a:xfrm>
          <a:prstGeom prst="rect">
            <a:avLst/>
          </a:prstGeom>
        </p:spPr>
        <p:txBody>
          <a:bodyPr wrap="square">
            <a:spAutoFit/>
          </a:bodyPr>
          <a:lstStyle/>
          <a:p>
            <a:pPr algn="just">
              <a:lnSpc>
                <a:spcPct val="150000"/>
              </a:lnSpc>
            </a:pPr>
            <a:r>
              <a:rPr lang="vi-VN" sz="4000" b="1" u="sng">
                <a:solidFill>
                  <a:srgbClr val="C00000"/>
                </a:solidFill>
                <a:latin typeface="Arial" panose="020B0604020202020204" pitchFamily="34" charset="0"/>
                <a:cs typeface="Arial" panose="020B0604020202020204" pitchFamily="34" charset="0"/>
              </a:rPr>
              <a:t>Chú ý</a:t>
            </a:r>
            <a:r>
              <a:rPr lang="vi-VN" sz="4000" b="1">
                <a:solidFill>
                  <a:srgbClr val="C00000"/>
                </a:solidFill>
                <a:latin typeface="Arial" panose="020B0604020202020204" pitchFamily="34" charset="0"/>
                <a:cs typeface="Arial" panose="020B0604020202020204" pitchFamily="34" charset="0"/>
              </a:rPr>
              <a:t>:</a:t>
            </a:r>
          </a:p>
          <a:p>
            <a:pPr algn="just">
              <a:lnSpc>
                <a:spcPct val="150000"/>
              </a:lnSpc>
            </a:pPr>
            <a:r>
              <a:rPr lang="vi-VN" sz="4000">
                <a:latin typeface="Arial" panose="020B0604020202020204" pitchFamily="34" charset="0"/>
                <a:cs typeface="Arial" panose="020B0604020202020204" pitchFamily="34" charset="0"/>
              </a:rPr>
              <a:t>Cho hai đường thẳng chéo nhau. Khi đó có duy nhất một mặt phẳng chứa đường thẳng này và song song với đường thẳng kia.</a:t>
            </a:r>
          </a:p>
        </p:txBody>
      </p:sp>
      <p:sp>
        <p:nvSpPr>
          <p:cNvPr id="13" name="Freeform 14"/>
          <p:cNvSpPr/>
          <p:nvPr/>
        </p:nvSpPr>
        <p:spPr>
          <a:xfrm>
            <a:off x="381000" y="245899"/>
            <a:ext cx="1799061" cy="1799061"/>
          </a:xfrm>
          <a:custGeom>
            <a:avLst/>
            <a:gdLst/>
            <a:ahLst/>
            <a:cxnLst/>
            <a:rect l="l" t="t" r="r" b="b"/>
            <a:pathLst>
              <a:path w="1799061" h="1799061">
                <a:moveTo>
                  <a:pt x="0" y="0"/>
                </a:moveTo>
                <a:lnTo>
                  <a:pt x="1799062" y="0"/>
                </a:lnTo>
                <a:lnTo>
                  <a:pt x="1799062" y="1799062"/>
                </a:lnTo>
                <a:lnTo>
                  <a:pt x="0" y="17990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64343494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10" name="Group 9"/>
          <p:cNvGrpSpPr/>
          <p:nvPr/>
        </p:nvGrpSpPr>
        <p:grpSpPr>
          <a:xfrm>
            <a:off x="1036320" y="723900"/>
            <a:ext cx="16078200" cy="2748253"/>
            <a:chOff x="1036320" y="723900"/>
            <a:chExt cx="16078200" cy="2748253"/>
          </a:xfrm>
        </p:grpSpPr>
        <p:grpSp>
          <p:nvGrpSpPr>
            <p:cNvPr id="2" name="Group 34"/>
            <p:cNvGrpSpPr/>
            <p:nvPr/>
          </p:nvGrpSpPr>
          <p:grpSpPr>
            <a:xfrm>
              <a:off x="1036320" y="886684"/>
              <a:ext cx="2286000" cy="2438400"/>
              <a:chOff x="0" y="0"/>
              <a:chExt cx="1444240" cy="1432128"/>
            </a:xfrm>
          </p:grpSpPr>
          <p:grpSp>
            <p:nvGrpSpPr>
              <p:cNvPr id="3" name="Group 35"/>
              <p:cNvGrpSpPr/>
              <p:nvPr/>
            </p:nvGrpSpPr>
            <p:grpSpPr>
              <a:xfrm>
                <a:off x="0" y="0"/>
                <a:ext cx="1444240" cy="1432128"/>
                <a:chOff x="0" y="0"/>
                <a:chExt cx="3180080" cy="3153410"/>
              </a:xfrm>
            </p:grpSpPr>
            <p:sp>
              <p:nvSpPr>
                <p:cNvPr id="5" name="Freeform 36"/>
                <p:cNvSpPr/>
                <p:nvPr/>
              </p:nvSpPr>
              <p:spPr>
                <a:xfrm>
                  <a:off x="0" y="218440"/>
                  <a:ext cx="3178810" cy="2934970"/>
                </a:xfrm>
                <a:custGeom>
                  <a:avLst/>
                  <a:gdLst/>
                  <a:ahLst/>
                  <a:cxnLst/>
                  <a:rect l="l" t="t" r="r" b="b"/>
                  <a:pathLst>
                    <a:path w="3178810" h="2934970">
                      <a:moveTo>
                        <a:pt x="0" y="16510"/>
                      </a:moveTo>
                      <a:cubicBezTo>
                        <a:pt x="0" y="16510"/>
                        <a:pt x="2540" y="345440"/>
                        <a:pt x="2540" y="754380"/>
                      </a:cubicBezTo>
                      <a:cubicBezTo>
                        <a:pt x="2540" y="1163320"/>
                        <a:pt x="7620" y="1753870"/>
                        <a:pt x="7620" y="2014220"/>
                      </a:cubicBezTo>
                      <a:cubicBezTo>
                        <a:pt x="7620" y="2208530"/>
                        <a:pt x="16510" y="2607310"/>
                        <a:pt x="21590" y="2799080"/>
                      </a:cubicBezTo>
                      <a:lnTo>
                        <a:pt x="130810" y="2913380"/>
                      </a:lnTo>
                      <a:cubicBezTo>
                        <a:pt x="275590" y="2921000"/>
                        <a:pt x="543560" y="2934970"/>
                        <a:pt x="793750" y="2934970"/>
                      </a:cubicBezTo>
                      <a:lnTo>
                        <a:pt x="3178810" y="2934970"/>
                      </a:lnTo>
                      <a:lnTo>
                        <a:pt x="3178810" y="698500"/>
                      </a:lnTo>
                      <a:cubicBezTo>
                        <a:pt x="3178810" y="323850"/>
                        <a:pt x="3169920" y="46990"/>
                        <a:pt x="3169920" y="46990"/>
                      </a:cubicBezTo>
                      <a:cubicBezTo>
                        <a:pt x="3014980" y="26670"/>
                        <a:pt x="2858770" y="16510"/>
                        <a:pt x="2701290" y="17780"/>
                      </a:cubicBezTo>
                      <a:cubicBezTo>
                        <a:pt x="2428240" y="17780"/>
                        <a:pt x="944880" y="22860"/>
                        <a:pt x="694690" y="13970"/>
                      </a:cubicBezTo>
                      <a:cubicBezTo>
                        <a:pt x="360680" y="0"/>
                        <a:pt x="0" y="16510"/>
                        <a:pt x="0" y="16510"/>
                      </a:cubicBezTo>
                      <a:close/>
                    </a:path>
                  </a:pathLst>
                </a:custGeom>
                <a:solidFill>
                  <a:srgbClr val="CAF8CB"/>
                </a:solidFill>
              </p:spPr>
            </p:sp>
            <p:sp>
              <p:nvSpPr>
                <p:cNvPr id="6" name="Freeform 37"/>
                <p:cNvSpPr/>
                <p:nvPr/>
              </p:nvSpPr>
              <p:spPr>
                <a:xfrm>
                  <a:off x="21590" y="0"/>
                  <a:ext cx="2689860" cy="3133090"/>
                </a:xfrm>
                <a:custGeom>
                  <a:avLst/>
                  <a:gdLst/>
                  <a:ahLst/>
                  <a:cxnLst/>
                  <a:rect l="l" t="t" r="r" b="b"/>
                  <a:pathLst>
                    <a:path w="2689860" h="3133090">
                      <a:moveTo>
                        <a:pt x="0" y="3018790"/>
                      </a:moveTo>
                      <a:lnTo>
                        <a:pt x="109220" y="3133090"/>
                      </a:lnTo>
                      <a:lnTo>
                        <a:pt x="123190" y="2999740"/>
                      </a:lnTo>
                      <a:lnTo>
                        <a:pt x="0" y="3018790"/>
                      </a:lnTo>
                      <a:close/>
                      <a:moveTo>
                        <a:pt x="1490980" y="106680"/>
                      </a:moveTo>
                      <a:cubicBezTo>
                        <a:pt x="1490980" y="106680"/>
                        <a:pt x="1908810" y="64770"/>
                        <a:pt x="2045970" y="55880"/>
                      </a:cubicBezTo>
                      <a:cubicBezTo>
                        <a:pt x="2183130" y="46990"/>
                        <a:pt x="2663190" y="0"/>
                        <a:pt x="2663190" y="0"/>
                      </a:cubicBezTo>
                      <a:cubicBezTo>
                        <a:pt x="2656840" y="41910"/>
                        <a:pt x="2655570" y="86360"/>
                        <a:pt x="2660650" y="128270"/>
                      </a:cubicBezTo>
                      <a:cubicBezTo>
                        <a:pt x="2667000" y="167640"/>
                        <a:pt x="2669540" y="208280"/>
                        <a:pt x="2668270" y="248920"/>
                      </a:cubicBezTo>
                      <a:lnTo>
                        <a:pt x="2689860" y="318770"/>
                      </a:lnTo>
                      <a:lnTo>
                        <a:pt x="2679700" y="419100"/>
                      </a:lnTo>
                      <a:cubicBezTo>
                        <a:pt x="2679700" y="419100"/>
                        <a:pt x="1929130" y="454660"/>
                        <a:pt x="1791970" y="471170"/>
                      </a:cubicBezTo>
                      <a:cubicBezTo>
                        <a:pt x="1654810" y="487680"/>
                        <a:pt x="1450340" y="486410"/>
                        <a:pt x="1450340" y="486410"/>
                      </a:cubicBezTo>
                      <a:cubicBezTo>
                        <a:pt x="1450340" y="486410"/>
                        <a:pt x="1442720" y="365760"/>
                        <a:pt x="1455420" y="322580"/>
                      </a:cubicBezTo>
                      <a:cubicBezTo>
                        <a:pt x="1465580" y="288290"/>
                        <a:pt x="1469390" y="251460"/>
                        <a:pt x="1464310" y="214630"/>
                      </a:cubicBezTo>
                      <a:cubicBezTo>
                        <a:pt x="1464310" y="186690"/>
                        <a:pt x="1490980" y="106680"/>
                        <a:pt x="1490980" y="106680"/>
                      </a:cubicBezTo>
                      <a:close/>
                    </a:path>
                  </a:pathLst>
                </a:custGeom>
                <a:solidFill>
                  <a:srgbClr val="43C466"/>
                </a:solidFill>
              </p:spPr>
            </p:sp>
          </p:grpSp>
          <p:sp>
            <p:nvSpPr>
              <p:cNvPr id="4" name="TextBox 38"/>
              <p:cNvSpPr txBox="1"/>
              <p:nvPr/>
            </p:nvSpPr>
            <p:spPr>
              <a:xfrm>
                <a:off x="148343" y="765666"/>
                <a:ext cx="1146977" cy="94686"/>
              </a:xfrm>
              <a:prstGeom prst="rect">
                <a:avLst/>
              </a:prstGeom>
            </p:spPr>
            <p:txBody>
              <a:bodyPr lIns="0" tIns="0" rIns="0" bIns="0" rtlCol="0" anchor="t">
                <a:spAutoFit/>
              </a:bodyPr>
              <a:lstStyle/>
              <a:p>
                <a:pPr algn="ctr">
                  <a:lnSpc>
                    <a:spcPts val="1113"/>
                  </a:lnSpc>
                </a:pPr>
                <a:r>
                  <a:rPr lang="vi-VN" sz="4000" b="1">
                    <a:solidFill>
                      <a:srgbClr val="000000"/>
                    </a:solidFill>
                    <a:latin typeface="Arial" panose="020B0604020202020204" pitchFamily="34" charset="0"/>
                    <a:cs typeface="Arial" panose="020B0604020202020204" pitchFamily="34" charset="0"/>
                  </a:rPr>
                  <a:t>Ví dụ 4</a:t>
                </a:r>
                <a:endParaRPr lang="en-US" sz="4000" b="1">
                  <a:solidFill>
                    <a:srgbClr val="000000"/>
                  </a:solidFill>
                  <a:latin typeface="Arial" panose="020B0604020202020204" pitchFamily="34" charset="0"/>
                  <a:cs typeface="Arial" panose="020B0604020202020204" pitchFamily="34" charset="0"/>
                </a:endParaRPr>
              </a:p>
            </p:txBody>
          </p:sp>
        </p:grpSp>
        <p:sp>
          <p:nvSpPr>
            <p:cNvPr id="7" name="TextBox 6"/>
            <p:cNvSpPr txBox="1"/>
            <p:nvPr/>
          </p:nvSpPr>
          <p:spPr>
            <a:xfrm>
              <a:off x="3703320" y="723900"/>
              <a:ext cx="13411200" cy="274825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Cho hình chóp S.ABCD với đáy ABCD là hình bình hành. Gọi M, N lần lượt là trung điểm của các cạnh AB, SB. Chứng minh rằng:</a:t>
              </a:r>
            </a:p>
          </p:txBody>
        </p:sp>
      </p:grpSp>
      <p:sp>
        <p:nvSpPr>
          <p:cNvPr id="8" name="TextBox 7"/>
          <p:cNvSpPr txBox="1"/>
          <p:nvPr/>
        </p:nvSpPr>
        <p:spPr>
          <a:xfrm>
            <a:off x="1066800" y="3924300"/>
            <a:ext cx="11042797" cy="3785652"/>
          </a:xfrm>
          <a:prstGeom prst="rect">
            <a:avLst/>
          </a:prstGeom>
          <a:noFill/>
        </p:spPr>
        <p:txBody>
          <a:bodyPr wrap="square" rtlCol="0">
            <a:spAutoFit/>
          </a:bodyPr>
          <a:lstStyle/>
          <a:p>
            <a:pPr marL="742950" indent="-742950" algn="just">
              <a:lnSpc>
                <a:spcPct val="150000"/>
              </a:lnSpc>
              <a:buAutoNum type="alphaLcParenR"/>
            </a:pPr>
            <a:r>
              <a:rPr lang="vi-VN" sz="4000">
                <a:latin typeface="Arial" panose="020B0604020202020204" pitchFamily="34" charset="0"/>
                <a:cs typeface="Arial" panose="020B0604020202020204" pitchFamily="34" charset="0"/>
              </a:rPr>
              <a:t>Có duy nhất một mặt phẳng (R) là mặt phẳng chứa MN và song song với AD.</a:t>
            </a:r>
          </a:p>
          <a:p>
            <a:pPr marL="742950" indent="-742950" algn="just">
              <a:lnSpc>
                <a:spcPct val="150000"/>
              </a:lnSpc>
              <a:buAutoNum type="alphaLcParenR"/>
            </a:pPr>
            <a:r>
              <a:rPr lang="vi-VN" sz="4000">
                <a:latin typeface="Arial" panose="020B0604020202020204" pitchFamily="34" charset="0"/>
                <a:cs typeface="Arial" panose="020B0604020202020204" pitchFamily="34" charset="0"/>
              </a:rPr>
              <a:t>Đường thẳng AD song song với giao tuyến d của hai mặt phẳng (SBC) và (R).</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582400" y="3581400"/>
            <a:ext cx="6705600" cy="67056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0109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TextBox 1"/>
          <p:cNvSpPr txBox="1"/>
          <p:nvPr/>
        </p:nvSpPr>
        <p:spPr>
          <a:xfrm>
            <a:off x="8458200" y="701814"/>
            <a:ext cx="12954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9600" y="1658620"/>
            <a:ext cx="6058848" cy="5562600"/>
          </a:xfrm>
          <a:prstGeom prst="rect">
            <a:avLst/>
          </a:prstGeom>
        </p:spPr>
      </p:pic>
      <p:sp>
        <p:nvSpPr>
          <p:cNvPr id="4" name="TextBox 3"/>
          <p:cNvSpPr txBox="1"/>
          <p:nvPr/>
        </p:nvSpPr>
        <p:spPr>
          <a:xfrm>
            <a:off x="1066800" y="1576328"/>
            <a:ext cx="10515600"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a) Do MN và AD là hai đường thẳng chéo nhau nên có duy nhất một mặt phẳng (R) chứa MN và song song với AD.</a:t>
            </a:r>
            <a:endParaRPr lang="en-US" sz="4000">
              <a:latin typeface="Arial" panose="020B0604020202020204" pitchFamily="34" charset="0"/>
              <a:cs typeface="Arial" panose="020B0604020202020204" pitchFamily="34" charset="0"/>
            </a:endParaRPr>
          </a:p>
        </p:txBody>
      </p:sp>
      <p:grpSp>
        <p:nvGrpSpPr>
          <p:cNvPr id="7" name="Group 6"/>
          <p:cNvGrpSpPr/>
          <p:nvPr/>
        </p:nvGrpSpPr>
        <p:grpSpPr>
          <a:xfrm>
            <a:off x="1066800" y="4438650"/>
            <a:ext cx="15483840" cy="5565140"/>
            <a:chOff x="1066800" y="4523482"/>
            <a:chExt cx="15483840" cy="5565140"/>
          </a:xfrm>
        </p:grpSpPr>
        <p:sp>
          <p:nvSpPr>
            <p:cNvPr id="5" name="TextBox 4"/>
            <p:cNvSpPr txBox="1"/>
            <p:nvPr/>
          </p:nvSpPr>
          <p:spPr>
            <a:xfrm>
              <a:off x="1066800" y="4523482"/>
              <a:ext cx="10515600"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b) Ta thấy N là điểm chung của hai mặt phẳng (SBC) và (R).</a:t>
              </a:r>
            </a:p>
            <a:p>
              <a:pPr algn="just">
                <a:lnSpc>
                  <a:spcPct val="150000"/>
                </a:lnSpc>
              </a:pPr>
              <a:r>
                <a:rPr lang="vi-VN" sz="4000">
                  <a:latin typeface="Arial" panose="020B0604020202020204" pitchFamily="34" charset="0"/>
                  <a:cs typeface="Arial" panose="020B0604020202020204" pitchFamily="34" charset="0"/>
                </a:rPr>
                <a:t>Ta có: AD // BC, BC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(SBC) nên AD // (SBC)</a:t>
              </a:r>
            </a:p>
          </p:txBody>
        </p:sp>
        <p:sp>
          <p:nvSpPr>
            <p:cNvPr id="6" name="Rectangle 5"/>
            <p:cNvSpPr/>
            <p:nvPr/>
          </p:nvSpPr>
          <p:spPr>
            <a:xfrm>
              <a:off x="1082040" y="7226300"/>
              <a:ext cx="15468600" cy="2862322"/>
            </a:xfrm>
            <a:prstGeom prst="rect">
              <a:avLst/>
            </a:prstGeom>
          </p:spPr>
          <p:txBody>
            <a:bodyPr wrap="square">
              <a:spAutoFit/>
            </a:bodyPr>
            <a:lstStyle/>
            <a:p>
              <a:pPr lvl="0" algn="just">
                <a:lnSpc>
                  <a:spcPct val="150000"/>
                </a:lnSpc>
              </a:pPr>
              <a:r>
                <a:rPr lang="vi-VN" sz="4000">
                  <a:solidFill>
                    <a:srgbClr val="000000"/>
                  </a:solidFill>
                  <a:cs typeface="Arial" panose="020B0604020202020204" pitchFamily="34" charset="0"/>
                </a:rPr>
                <a:t>Mà AD // (R) nên theo hệ quả của Định lí 2, giao tuyến d của hai mặt phẳng (SBC) và (R) song song với AD.</a:t>
              </a:r>
            </a:p>
            <a:p>
              <a:pPr lvl="0" algn="just">
                <a:lnSpc>
                  <a:spcPct val="150000"/>
                </a:lnSpc>
              </a:pPr>
              <a:r>
                <a:rPr lang="vi-VN" sz="4000">
                  <a:solidFill>
                    <a:srgbClr val="000000"/>
                  </a:solidFill>
                  <a:latin typeface="Arial" panose="020B0604020202020204" pitchFamily="34" charset="0"/>
                  <a:cs typeface="Arial" panose="020B0604020202020204" pitchFamily="34" charset="0"/>
                </a:rPr>
                <a:t>Vậy AD // d.</a:t>
              </a:r>
              <a:endParaRPr lang="en-US" sz="400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4384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4" name="Group 3"/>
          <p:cNvGrpSpPr/>
          <p:nvPr/>
        </p:nvGrpSpPr>
        <p:grpSpPr>
          <a:xfrm>
            <a:off x="1219200" y="571500"/>
            <a:ext cx="15925800" cy="3938052"/>
            <a:chOff x="2286000" y="1943100"/>
            <a:chExt cx="15925800" cy="3938052"/>
          </a:xfrm>
        </p:grpSpPr>
        <p:sp>
          <p:nvSpPr>
            <p:cNvPr id="3" name="Rectangle 2"/>
            <p:cNvSpPr/>
            <p:nvPr/>
          </p:nvSpPr>
          <p:spPr>
            <a:xfrm>
              <a:off x="2286000" y="2095500"/>
              <a:ext cx="15925800" cy="3785652"/>
            </a:xfrm>
            <a:prstGeom prst="rect">
              <a:avLst/>
            </a:prstGeom>
          </p:spPr>
          <p:txBody>
            <a:bodyPr wrap="square">
              <a:spAutoFit/>
            </a:bodyPr>
            <a:lstStyle/>
            <a:p>
              <a:pPr algn="just">
                <a:lnSpc>
                  <a:spcPct val="150000"/>
                </a:lnSpc>
              </a:pPr>
              <a:r>
                <a:rPr lang="vi-VN" sz="4000"/>
                <a:t>                            Trong Hình 56, hai mặt tường của căn phòng gợi lên hình ảnh hai mặt phẳng (P) và (Q) cắt nhau theo giao tuyến b, mép cột gợi nên hình ảnh đường thẳng a. Cho biết đường thẳng a có song song với giao tuyến b hay không. </a:t>
              </a:r>
              <a:endParaRPr lang="en-US" sz="4000"/>
            </a:p>
          </p:txBody>
        </p:sp>
        <p:sp>
          <p:nvSpPr>
            <p:cNvPr id="2" name="Rounded Rectangle 1"/>
            <p:cNvSpPr/>
            <p:nvPr/>
          </p:nvSpPr>
          <p:spPr>
            <a:xfrm>
              <a:off x="2286000" y="1943100"/>
              <a:ext cx="3810000" cy="1066800"/>
            </a:xfrm>
            <a:prstGeom prst="roundRect">
              <a:avLst>
                <a:gd name="adj" fmla="val 50000"/>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Luyện tập 4</a:t>
              </a:r>
              <a:endParaRPr lang="en-US" sz="4000" b="1">
                <a:solidFill>
                  <a:schemeClr val="bg1"/>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9200" y="4661952"/>
            <a:ext cx="7379186" cy="5205948"/>
          </a:xfrm>
          <a:prstGeom prst="rect">
            <a:avLst/>
          </a:prstGeom>
        </p:spPr>
      </p:pic>
      <p:sp>
        <p:nvSpPr>
          <p:cNvPr id="6" name="TextBox 5"/>
          <p:cNvSpPr txBox="1"/>
          <p:nvPr/>
        </p:nvSpPr>
        <p:spPr>
          <a:xfrm>
            <a:off x="12573000" y="4840327"/>
            <a:ext cx="12954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8991600" y="5878988"/>
            <a:ext cx="9144000" cy="1824923"/>
          </a:xfrm>
          <a:prstGeom prst="rect">
            <a:avLst/>
          </a:prstGeom>
        </p:spPr>
        <p:txBody>
          <a:bodyPr>
            <a:spAutoFit/>
          </a:bodyPr>
          <a:lstStyle/>
          <a:p>
            <a:pPr algn="just">
              <a:lnSpc>
                <a:spcPct val="150000"/>
              </a:lnSpc>
            </a:pPr>
            <a:r>
              <a:rPr lang="en-US" sz="4000">
                <a:latin typeface="Arial" panose="020B0604020202020204" pitchFamily="34" charset="0"/>
                <a:cs typeface="Arial" panose="020B0604020202020204" pitchFamily="34" charset="0"/>
              </a:rPr>
              <a:t>Ta có: a // (P); a // (Q); (P) ∩ (Q) = b.</a:t>
            </a:r>
          </a:p>
          <a:p>
            <a:pPr algn="just">
              <a:lnSpc>
                <a:spcPct val="150000"/>
              </a:lnSpc>
            </a:pPr>
            <a:r>
              <a:rPr lang="en-US" sz="4000">
                <a:latin typeface="Arial" panose="020B0604020202020204" pitchFamily="34" charset="0"/>
                <a:cs typeface="Arial" panose="020B0604020202020204" pitchFamily="34" charset="0"/>
              </a:rPr>
              <a:t>Do đó theo hệ quả định lí 2 ta có a // b.</a:t>
            </a:r>
          </a:p>
        </p:txBody>
      </p:sp>
    </p:spTree>
    <p:extLst>
      <p:ext uri="{BB962C8B-B14F-4D97-AF65-F5344CB8AC3E}">
        <p14:creationId xmlns:p14="http://schemas.microsoft.com/office/powerpoint/2010/main" val="274430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419989" cy="10287000"/>
            <a:chOff x="0" y="0"/>
            <a:chExt cx="24559986" cy="13716000"/>
          </a:xfrm>
        </p:grpSpPr>
        <p:sp>
          <p:nvSpPr>
            <p:cNvPr id="3" name="Freeform 3"/>
            <p:cNvSpPr/>
            <p:nvPr/>
          </p:nvSpPr>
          <p:spPr>
            <a:xfrm>
              <a:off x="1084398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stretch>
                <a:fillRect/>
              </a:stretch>
            </a:blipFill>
          </p:spPr>
        </p:sp>
        <p:sp>
          <p:nvSpPr>
            <p:cNvPr id="4" name="Freeform 4"/>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stretch>
                <a:fillRect/>
              </a:stretch>
            </a:blipFill>
          </p:spPr>
        </p:sp>
      </p:grpSp>
      <p:grpSp>
        <p:nvGrpSpPr>
          <p:cNvPr id="5" name="Group 5"/>
          <p:cNvGrpSpPr/>
          <p:nvPr/>
        </p:nvGrpSpPr>
        <p:grpSpPr>
          <a:xfrm>
            <a:off x="717776" y="571500"/>
            <a:ext cx="17113024" cy="9220200"/>
            <a:chOff x="0" y="0"/>
            <a:chExt cx="3905956" cy="1984694"/>
          </a:xfrm>
        </p:grpSpPr>
        <p:sp>
          <p:nvSpPr>
            <p:cNvPr id="6" name="Freeform 6"/>
            <p:cNvSpPr/>
            <p:nvPr/>
          </p:nvSpPr>
          <p:spPr>
            <a:xfrm>
              <a:off x="0" y="0"/>
              <a:ext cx="3905955" cy="1984694"/>
            </a:xfrm>
            <a:custGeom>
              <a:avLst/>
              <a:gdLst/>
              <a:ahLst/>
              <a:cxnLst/>
              <a:rect l="l" t="t" r="r" b="b"/>
              <a:pathLst>
                <a:path w="3905955" h="1984694">
                  <a:moveTo>
                    <a:pt x="26624" y="0"/>
                  </a:moveTo>
                  <a:lnTo>
                    <a:pt x="3879332" y="0"/>
                  </a:lnTo>
                  <a:cubicBezTo>
                    <a:pt x="3886393" y="0"/>
                    <a:pt x="3893165" y="2805"/>
                    <a:pt x="3898157" y="7798"/>
                  </a:cubicBezTo>
                  <a:cubicBezTo>
                    <a:pt x="3903151" y="12791"/>
                    <a:pt x="3905955" y="19563"/>
                    <a:pt x="3905955" y="26624"/>
                  </a:cubicBezTo>
                  <a:lnTo>
                    <a:pt x="3905955" y="1958071"/>
                  </a:lnTo>
                  <a:cubicBezTo>
                    <a:pt x="3905955" y="1965132"/>
                    <a:pt x="3903151" y="1971903"/>
                    <a:pt x="3898157" y="1976896"/>
                  </a:cubicBezTo>
                  <a:cubicBezTo>
                    <a:pt x="3893165" y="1981889"/>
                    <a:pt x="3886393" y="1984694"/>
                    <a:pt x="3879332" y="1984694"/>
                  </a:cubicBezTo>
                  <a:lnTo>
                    <a:pt x="26624" y="1984694"/>
                  </a:lnTo>
                  <a:cubicBezTo>
                    <a:pt x="19563" y="1984694"/>
                    <a:pt x="12791" y="1981889"/>
                    <a:pt x="7798" y="1976896"/>
                  </a:cubicBezTo>
                  <a:cubicBezTo>
                    <a:pt x="2805" y="1971903"/>
                    <a:pt x="0" y="1965132"/>
                    <a:pt x="0" y="1958071"/>
                  </a:cubicBezTo>
                  <a:lnTo>
                    <a:pt x="0" y="26624"/>
                  </a:lnTo>
                  <a:cubicBezTo>
                    <a:pt x="0" y="19563"/>
                    <a:pt x="2805" y="12791"/>
                    <a:pt x="7798" y="7798"/>
                  </a:cubicBezTo>
                  <a:cubicBezTo>
                    <a:pt x="12791" y="2805"/>
                    <a:pt x="19563" y="0"/>
                    <a:pt x="26624" y="0"/>
                  </a:cubicBez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922115" flipV="1">
            <a:off x="16241309" y="-224703"/>
            <a:ext cx="2236331" cy="2118924"/>
          </a:xfrm>
          <a:custGeom>
            <a:avLst/>
            <a:gdLst/>
            <a:ahLst/>
            <a:cxnLst/>
            <a:rect l="l" t="t" r="r" b="b"/>
            <a:pathLst>
              <a:path w="3014182" h="2855938">
                <a:moveTo>
                  <a:pt x="0" y="2855937"/>
                </a:moveTo>
                <a:lnTo>
                  <a:pt x="3014182" y="2855937"/>
                </a:lnTo>
                <a:lnTo>
                  <a:pt x="3014182" y="0"/>
                </a:lnTo>
                <a:lnTo>
                  <a:pt x="0" y="0"/>
                </a:lnTo>
                <a:lnTo>
                  <a:pt x="0" y="285593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2438758">
            <a:off x="217253" y="7878674"/>
            <a:ext cx="1968960" cy="2855938"/>
          </a:xfrm>
          <a:custGeom>
            <a:avLst/>
            <a:gdLst/>
            <a:ahLst/>
            <a:cxnLst/>
            <a:rect l="l" t="t" r="r" b="b"/>
            <a:pathLst>
              <a:path w="1968960" h="2855938">
                <a:moveTo>
                  <a:pt x="0" y="0"/>
                </a:moveTo>
                <a:lnTo>
                  <a:pt x="1968960" y="0"/>
                </a:lnTo>
                <a:lnTo>
                  <a:pt x="1968960" y="2855937"/>
                </a:lnTo>
                <a:lnTo>
                  <a:pt x="0" y="2855937"/>
                </a:lnTo>
                <a:lnTo>
                  <a:pt x="0" y="0"/>
                </a:lnTo>
                <a:close/>
              </a:path>
            </a:pathLst>
          </a:custGeom>
          <a:blipFill>
            <a:blip r:embed="rId3">
              <a:extLst>
                <a:ext uri="{96DAC541-7B7A-43D3-8B79-37D633B846F1}">
                  <asvg:svgBlip xmlns:asvg="http://schemas.microsoft.com/office/drawing/2016/SVG/main" r:embed="rId4"/>
                </a:ext>
              </a:extLst>
            </a:blip>
            <a:stretch>
              <a:fillRect r="-53085"/>
            </a:stretch>
          </a:blipFill>
        </p:spPr>
      </p:sp>
      <p:sp>
        <p:nvSpPr>
          <p:cNvPr id="19" name="TextBox 18"/>
          <p:cNvSpPr txBox="1"/>
          <p:nvPr/>
        </p:nvSpPr>
        <p:spPr>
          <a:xfrm>
            <a:off x="3102086" y="1181100"/>
            <a:ext cx="12344399"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20" name="Rectangle 19"/>
          <p:cNvSpPr/>
          <p:nvPr/>
        </p:nvSpPr>
        <p:spPr>
          <a:xfrm>
            <a:off x="1496783" y="2475266"/>
            <a:ext cx="15426423" cy="2123658"/>
          </a:xfrm>
          <a:prstGeom prst="rect">
            <a:avLst/>
          </a:prstGeom>
        </p:spPr>
        <p:txBody>
          <a:bodyPr wrap="square">
            <a:spAutoFit/>
          </a:bodyPr>
          <a:lstStyle/>
          <a:p>
            <a:pPr algn="just">
              <a:lnSpc>
                <a:spcPct val="150000"/>
              </a:lnSpc>
            </a:pPr>
            <a:r>
              <a:rPr lang="vi-VN" sz="4400" b="1">
                <a:solidFill>
                  <a:srgbClr val="C00000"/>
                </a:solidFill>
                <a:latin typeface="Arial" panose="020B0604020202020204" pitchFamily="34" charset="0"/>
                <a:cs typeface="Arial" panose="020B0604020202020204" pitchFamily="34" charset="0"/>
              </a:rPr>
              <a:t>Câu 1. </a:t>
            </a:r>
            <a:r>
              <a:rPr lang="vi-VN" sz="4400">
                <a:latin typeface="Arial" panose="020B0604020202020204" pitchFamily="34" charset="0"/>
                <a:cs typeface="Arial" panose="020B0604020202020204" pitchFamily="34" charset="0"/>
              </a:rPr>
              <a:t>Cho hai đường thẳng a và b chéo nhau. Có bao nhiêu mặt phẳng chứa a và song song với b?</a:t>
            </a:r>
            <a:endParaRPr lang="en-US" sz="4400">
              <a:latin typeface="Arial" panose="020B0604020202020204" pitchFamily="34" charset="0"/>
              <a:cs typeface="Arial" panose="020B0604020202020204" pitchFamily="34" charset="0"/>
            </a:endParaRPr>
          </a:p>
        </p:txBody>
      </p:sp>
      <p:sp>
        <p:nvSpPr>
          <p:cNvPr id="21" name="Plaque 20"/>
          <p:cNvSpPr/>
          <p:nvPr/>
        </p:nvSpPr>
        <p:spPr>
          <a:xfrm>
            <a:off x="1496783" y="5129501"/>
            <a:ext cx="7098577" cy="1524000"/>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Arial" panose="020B0604020202020204" pitchFamily="34" charset="0"/>
                <a:cs typeface="Arial" panose="020B0604020202020204" pitchFamily="34" charset="0"/>
              </a:rPr>
              <a:t>A. 0</a:t>
            </a:r>
            <a:endParaRPr lang="en-US" sz="4400">
              <a:solidFill>
                <a:schemeClr val="tx1"/>
              </a:solidFill>
              <a:latin typeface="Arial" panose="020B0604020202020204" pitchFamily="34" charset="0"/>
              <a:cs typeface="Arial" panose="020B0604020202020204" pitchFamily="34" charset="0"/>
            </a:endParaRPr>
          </a:p>
        </p:txBody>
      </p:sp>
      <p:sp>
        <p:nvSpPr>
          <p:cNvPr id="22" name="Plaque 21"/>
          <p:cNvSpPr/>
          <p:nvPr/>
        </p:nvSpPr>
        <p:spPr>
          <a:xfrm>
            <a:off x="9727200" y="5119474"/>
            <a:ext cx="7098577" cy="1524000"/>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Arial" panose="020B0604020202020204" pitchFamily="34" charset="0"/>
                <a:cs typeface="Arial" panose="020B0604020202020204" pitchFamily="34" charset="0"/>
              </a:rPr>
              <a:t>B. 1</a:t>
            </a:r>
            <a:endParaRPr lang="en-US" sz="4400">
              <a:solidFill>
                <a:schemeClr val="tx1"/>
              </a:solidFill>
              <a:latin typeface="Arial" panose="020B0604020202020204" pitchFamily="34" charset="0"/>
              <a:cs typeface="Arial" panose="020B0604020202020204" pitchFamily="34" charset="0"/>
            </a:endParaRPr>
          </a:p>
        </p:txBody>
      </p:sp>
      <p:sp>
        <p:nvSpPr>
          <p:cNvPr id="23" name="Plaque 22"/>
          <p:cNvSpPr/>
          <p:nvPr/>
        </p:nvSpPr>
        <p:spPr>
          <a:xfrm>
            <a:off x="1496783" y="7225001"/>
            <a:ext cx="7098577" cy="1524000"/>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Arial" panose="020B0604020202020204" pitchFamily="34" charset="0"/>
                <a:cs typeface="Arial" panose="020B0604020202020204" pitchFamily="34" charset="0"/>
              </a:rPr>
              <a:t>C. 2</a:t>
            </a:r>
            <a:endParaRPr lang="en-US" sz="4400">
              <a:solidFill>
                <a:schemeClr val="tx1"/>
              </a:solidFill>
              <a:latin typeface="Arial" panose="020B0604020202020204" pitchFamily="34" charset="0"/>
              <a:cs typeface="Arial" panose="020B0604020202020204" pitchFamily="34" charset="0"/>
            </a:endParaRPr>
          </a:p>
        </p:txBody>
      </p:sp>
      <p:sp>
        <p:nvSpPr>
          <p:cNvPr id="24" name="Plaque 23"/>
          <p:cNvSpPr/>
          <p:nvPr/>
        </p:nvSpPr>
        <p:spPr>
          <a:xfrm>
            <a:off x="9727200" y="7214974"/>
            <a:ext cx="7098577" cy="1524000"/>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Arial" panose="020B0604020202020204" pitchFamily="34" charset="0"/>
                <a:cs typeface="Arial" panose="020B0604020202020204" pitchFamily="34" charset="0"/>
              </a:rPr>
              <a:t>D. Vô số</a:t>
            </a:r>
            <a:endParaRPr lang="en-US" sz="4400">
              <a:solidFill>
                <a:schemeClr val="tx1"/>
              </a:solidFill>
              <a:latin typeface="Arial" panose="020B0604020202020204" pitchFamily="34" charset="0"/>
              <a:cs typeface="Arial" panose="020B0604020202020204" pitchFamily="34" charset="0"/>
            </a:endParaRPr>
          </a:p>
        </p:txBody>
      </p:sp>
      <p:sp>
        <p:nvSpPr>
          <p:cNvPr id="25" name="Plaque 24"/>
          <p:cNvSpPr/>
          <p:nvPr/>
        </p:nvSpPr>
        <p:spPr>
          <a:xfrm>
            <a:off x="9727200" y="5119474"/>
            <a:ext cx="7098577" cy="1524000"/>
          </a:xfrm>
          <a:prstGeom prst="plaque">
            <a:avLst/>
          </a:prstGeom>
          <a:solidFill>
            <a:schemeClr val="accent6"/>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Arial" panose="020B0604020202020204" pitchFamily="34" charset="0"/>
                <a:cs typeface="Arial" panose="020B0604020202020204" pitchFamily="34" charset="0"/>
              </a:rPr>
              <a:t>B. 1</a:t>
            </a:r>
            <a:endParaRPr lang="en-US" sz="440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anim calcmode="lin" valueType="num">
                                      <p:cBhvr>
                                        <p:cTn id="24" dur="500" fill="hold"/>
                                        <p:tgtEl>
                                          <p:spTgt spid="23"/>
                                        </p:tgtEl>
                                        <p:attrNameLst>
                                          <p:attrName>ppt_x</p:attrName>
                                        </p:attrNameLst>
                                      </p:cBhvr>
                                      <p:tavLst>
                                        <p:tav tm="0">
                                          <p:val>
                                            <p:strVal val="#ppt_x"/>
                                          </p:val>
                                        </p:tav>
                                        <p:tav tm="100000">
                                          <p:val>
                                            <p:strVal val="#ppt_x"/>
                                          </p:val>
                                        </p:tav>
                                      </p:tavLst>
                                    </p:anim>
                                    <p:anim calcmode="lin" valueType="num">
                                      <p:cBhvr>
                                        <p:cTn id="25" dur="50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2" name="Group 2"/>
          <p:cNvGrpSpPr/>
          <p:nvPr/>
        </p:nvGrpSpPr>
        <p:grpSpPr>
          <a:xfrm>
            <a:off x="2133600" y="1333500"/>
            <a:ext cx="14401800" cy="7620000"/>
            <a:chOff x="0" y="0"/>
            <a:chExt cx="2916871" cy="1604379"/>
          </a:xfrm>
        </p:grpSpPr>
        <p:sp>
          <p:nvSpPr>
            <p:cNvPr id="3" name="Freeform 3"/>
            <p:cNvSpPr/>
            <p:nvPr/>
          </p:nvSpPr>
          <p:spPr>
            <a:xfrm>
              <a:off x="0" y="0"/>
              <a:ext cx="2916871" cy="1604379"/>
            </a:xfrm>
            <a:custGeom>
              <a:avLst/>
              <a:gdLst/>
              <a:ahLst/>
              <a:cxnLst/>
              <a:rect l="l" t="t" r="r" b="b"/>
              <a:pathLst>
                <a:path w="2916871" h="1604379">
                  <a:moveTo>
                    <a:pt x="0" y="0"/>
                  </a:moveTo>
                  <a:lnTo>
                    <a:pt x="2916871" y="0"/>
                  </a:lnTo>
                  <a:lnTo>
                    <a:pt x="2916871" y="1604379"/>
                  </a:lnTo>
                  <a:lnTo>
                    <a:pt x="0" y="1604379"/>
                  </a:lnTo>
                  <a:close/>
                </a:path>
              </a:pathLst>
            </a:custGeom>
            <a:solidFill>
              <a:srgbClr val="FFF9F9"/>
            </a:solidFill>
            <a:ln w="209550">
              <a:solidFill>
                <a:srgbClr val="84D6D0"/>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323205" y="419100"/>
            <a:ext cx="2438400" cy="2438400"/>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flipH="1">
            <a:off x="225598" y="5355171"/>
            <a:ext cx="4651202" cy="4969929"/>
          </a:xfrm>
          <a:custGeom>
            <a:avLst/>
            <a:gdLst/>
            <a:ahLst/>
            <a:cxnLst/>
            <a:rect l="l" t="t" r="r" b="b"/>
            <a:pathLst>
              <a:path w="5630447" h="12639779">
                <a:moveTo>
                  <a:pt x="5630447" y="0"/>
                </a:moveTo>
                <a:lnTo>
                  <a:pt x="0" y="0"/>
                </a:lnTo>
                <a:lnTo>
                  <a:pt x="0" y="12639778"/>
                </a:lnTo>
                <a:lnTo>
                  <a:pt x="5630447" y="12639778"/>
                </a:lnTo>
                <a:lnTo>
                  <a:pt x="5630447" y="0"/>
                </a:lnTo>
                <a:close/>
              </a:path>
            </a:pathLst>
          </a:custGeom>
          <a:blipFill>
            <a:blip r:embed="rId4">
              <a:extLst>
                <a:ext uri="{96DAC541-7B7A-43D3-8B79-37D633B846F1}">
                  <asvg:svgBlip xmlns:asvg="http://schemas.microsoft.com/office/drawing/2016/SVG/main" r:embed="rId5"/>
                </a:ext>
              </a:extLst>
            </a:blip>
            <a:srcRect/>
            <a:stretch>
              <a:fillRect t="-2" b="-110092"/>
            </a:stretch>
          </a:blipFill>
          <a:effectLst>
            <a:outerShdw blurRad="50800" dist="38100" dir="13500000" algn="br" rotWithShape="0">
              <a:prstClr val="black">
                <a:alpha val="40000"/>
              </a:prstClr>
            </a:outerShdw>
          </a:effectLst>
        </p:spPr>
      </p:sp>
      <p:sp>
        <p:nvSpPr>
          <p:cNvPr id="12" name="Rectangle 11"/>
          <p:cNvSpPr/>
          <p:nvPr/>
        </p:nvSpPr>
        <p:spPr>
          <a:xfrm>
            <a:off x="2888242" y="2627857"/>
            <a:ext cx="12954000" cy="3785652"/>
          </a:xfrm>
          <a:prstGeom prst="rect">
            <a:avLst/>
          </a:prstGeom>
        </p:spPr>
        <p:txBody>
          <a:bodyPr wrap="square">
            <a:spAutoFit/>
          </a:bodyPr>
          <a:lstStyle/>
          <a:p>
            <a:pPr>
              <a:lnSpc>
                <a:spcPct val="150000"/>
              </a:lnSpc>
            </a:pPr>
            <a:r>
              <a:rPr lang="vi-VN" sz="8000" b="1">
                <a:latin typeface="Arial" panose="020B0604020202020204" pitchFamily="34" charset="0"/>
                <a:cs typeface="Arial" panose="020B0604020202020204" pitchFamily="34" charset="0"/>
              </a:rPr>
              <a:t>BÀI 3. ĐƯỜNG THẲNG VÀ MẶT PHẲNG SONG SONG </a:t>
            </a:r>
            <a:endParaRPr lang="en-US" sz="8000" b="1">
              <a:latin typeface="Arial" panose="020B0604020202020204" pitchFamily="34" charset="0"/>
              <a:cs typeface="Arial" panose="020B0604020202020204" pitchFamily="34" charset="0"/>
            </a:endParaRPr>
          </a:p>
        </p:txBody>
      </p:sp>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419989" cy="10287000"/>
            <a:chOff x="0" y="0"/>
            <a:chExt cx="24559986" cy="13716000"/>
          </a:xfrm>
        </p:grpSpPr>
        <p:sp>
          <p:nvSpPr>
            <p:cNvPr id="3" name="Freeform 3"/>
            <p:cNvSpPr/>
            <p:nvPr/>
          </p:nvSpPr>
          <p:spPr>
            <a:xfrm>
              <a:off x="1084398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stretch>
                <a:fillRect/>
              </a:stretch>
            </a:blipFill>
          </p:spPr>
        </p:sp>
        <p:sp>
          <p:nvSpPr>
            <p:cNvPr id="4" name="Freeform 4"/>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stretch>
                <a:fillRect/>
              </a:stretch>
            </a:blipFill>
          </p:spPr>
        </p:sp>
      </p:grpSp>
      <p:grpSp>
        <p:nvGrpSpPr>
          <p:cNvPr id="5" name="Group 5"/>
          <p:cNvGrpSpPr/>
          <p:nvPr/>
        </p:nvGrpSpPr>
        <p:grpSpPr>
          <a:xfrm>
            <a:off x="717776" y="571500"/>
            <a:ext cx="17113024" cy="9220200"/>
            <a:chOff x="0" y="0"/>
            <a:chExt cx="3905956" cy="1984694"/>
          </a:xfrm>
        </p:grpSpPr>
        <p:sp>
          <p:nvSpPr>
            <p:cNvPr id="6" name="Freeform 6"/>
            <p:cNvSpPr/>
            <p:nvPr/>
          </p:nvSpPr>
          <p:spPr>
            <a:xfrm>
              <a:off x="0" y="0"/>
              <a:ext cx="3905955" cy="1984694"/>
            </a:xfrm>
            <a:custGeom>
              <a:avLst/>
              <a:gdLst/>
              <a:ahLst/>
              <a:cxnLst/>
              <a:rect l="l" t="t" r="r" b="b"/>
              <a:pathLst>
                <a:path w="3905955" h="1984694">
                  <a:moveTo>
                    <a:pt x="26624" y="0"/>
                  </a:moveTo>
                  <a:lnTo>
                    <a:pt x="3879332" y="0"/>
                  </a:lnTo>
                  <a:cubicBezTo>
                    <a:pt x="3886393" y="0"/>
                    <a:pt x="3893165" y="2805"/>
                    <a:pt x="3898157" y="7798"/>
                  </a:cubicBezTo>
                  <a:cubicBezTo>
                    <a:pt x="3903151" y="12791"/>
                    <a:pt x="3905955" y="19563"/>
                    <a:pt x="3905955" y="26624"/>
                  </a:cubicBezTo>
                  <a:lnTo>
                    <a:pt x="3905955" y="1958071"/>
                  </a:lnTo>
                  <a:cubicBezTo>
                    <a:pt x="3905955" y="1965132"/>
                    <a:pt x="3903151" y="1971903"/>
                    <a:pt x="3898157" y="1976896"/>
                  </a:cubicBezTo>
                  <a:cubicBezTo>
                    <a:pt x="3893165" y="1981889"/>
                    <a:pt x="3886393" y="1984694"/>
                    <a:pt x="3879332" y="1984694"/>
                  </a:cubicBezTo>
                  <a:lnTo>
                    <a:pt x="26624" y="1984694"/>
                  </a:lnTo>
                  <a:cubicBezTo>
                    <a:pt x="19563" y="1984694"/>
                    <a:pt x="12791" y="1981889"/>
                    <a:pt x="7798" y="1976896"/>
                  </a:cubicBezTo>
                  <a:cubicBezTo>
                    <a:pt x="2805" y="1971903"/>
                    <a:pt x="0" y="1965132"/>
                    <a:pt x="0" y="1958071"/>
                  </a:cubicBezTo>
                  <a:lnTo>
                    <a:pt x="0" y="26624"/>
                  </a:lnTo>
                  <a:cubicBezTo>
                    <a:pt x="0" y="19563"/>
                    <a:pt x="2805" y="12791"/>
                    <a:pt x="7798" y="7798"/>
                  </a:cubicBezTo>
                  <a:cubicBezTo>
                    <a:pt x="12791" y="2805"/>
                    <a:pt x="19563" y="0"/>
                    <a:pt x="26624" y="0"/>
                  </a:cubicBez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922115" flipV="1">
            <a:off x="16241309" y="-224703"/>
            <a:ext cx="2236331" cy="2118924"/>
          </a:xfrm>
          <a:custGeom>
            <a:avLst/>
            <a:gdLst/>
            <a:ahLst/>
            <a:cxnLst/>
            <a:rect l="l" t="t" r="r" b="b"/>
            <a:pathLst>
              <a:path w="3014182" h="2855938">
                <a:moveTo>
                  <a:pt x="0" y="2855937"/>
                </a:moveTo>
                <a:lnTo>
                  <a:pt x="3014182" y="2855937"/>
                </a:lnTo>
                <a:lnTo>
                  <a:pt x="3014182" y="0"/>
                </a:lnTo>
                <a:lnTo>
                  <a:pt x="0" y="0"/>
                </a:lnTo>
                <a:lnTo>
                  <a:pt x="0" y="285593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2438758">
            <a:off x="217253" y="7878674"/>
            <a:ext cx="1968960" cy="2855938"/>
          </a:xfrm>
          <a:custGeom>
            <a:avLst/>
            <a:gdLst/>
            <a:ahLst/>
            <a:cxnLst/>
            <a:rect l="l" t="t" r="r" b="b"/>
            <a:pathLst>
              <a:path w="1968960" h="2855938">
                <a:moveTo>
                  <a:pt x="0" y="0"/>
                </a:moveTo>
                <a:lnTo>
                  <a:pt x="1968960" y="0"/>
                </a:lnTo>
                <a:lnTo>
                  <a:pt x="1968960" y="2855937"/>
                </a:lnTo>
                <a:lnTo>
                  <a:pt x="0" y="2855937"/>
                </a:lnTo>
                <a:lnTo>
                  <a:pt x="0" y="0"/>
                </a:lnTo>
                <a:close/>
              </a:path>
            </a:pathLst>
          </a:custGeom>
          <a:blipFill>
            <a:blip r:embed="rId3">
              <a:extLst>
                <a:ext uri="{96DAC541-7B7A-43D3-8B79-37D633B846F1}">
                  <asvg:svgBlip xmlns:asvg="http://schemas.microsoft.com/office/drawing/2016/SVG/main" r:embed="rId4"/>
                </a:ext>
              </a:extLst>
            </a:blip>
            <a:stretch>
              <a:fillRect r="-53085"/>
            </a:stretch>
          </a:blipFill>
        </p:spPr>
      </p:sp>
      <p:sp>
        <p:nvSpPr>
          <p:cNvPr id="20" name="Rectangle 19"/>
          <p:cNvSpPr/>
          <p:nvPr/>
        </p:nvSpPr>
        <p:spPr>
          <a:xfrm>
            <a:off x="1561074" y="1277093"/>
            <a:ext cx="15426423" cy="1998176"/>
          </a:xfrm>
          <a:prstGeom prst="rect">
            <a:avLst/>
          </a:prstGeom>
        </p:spPr>
        <p:txBody>
          <a:bodyPr wrap="square">
            <a:spAutoFit/>
          </a:bodyPr>
          <a:lstStyle/>
          <a:p>
            <a:pPr algn="just">
              <a:lnSpc>
                <a:spcPct val="150000"/>
              </a:lnSpc>
            </a:pPr>
            <a:r>
              <a:rPr lang="vi-VN" sz="4400" b="1">
                <a:solidFill>
                  <a:srgbClr val="C00000"/>
                </a:solidFill>
                <a:latin typeface="Arial" panose="020B0604020202020204" pitchFamily="34" charset="0"/>
                <a:cs typeface="Arial" panose="020B0604020202020204" pitchFamily="34" charset="0"/>
              </a:rPr>
              <a:t>Câu 2. </a:t>
            </a:r>
            <a:r>
              <a:rPr lang="vi-VN" sz="4400">
                <a:latin typeface="Arial" panose="020B0604020202020204" pitchFamily="34" charset="0"/>
                <a:cs typeface="Arial" panose="020B0604020202020204" pitchFamily="34" charset="0"/>
              </a:rPr>
              <a:t>Cho tứ diện ABCD. Gọi G</a:t>
            </a:r>
            <a:r>
              <a:rPr lang="vi-VN" sz="4400" baseline="-25000">
                <a:latin typeface="Arial" panose="020B0604020202020204" pitchFamily="34" charset="0"/>
                <a:cs typeface="Arial" panose="020B0604020202020204" pitchFamily="34" charset="0"/>
              </a:rPr>
              <a:t>1</a:t>
            </a:r>
            <a:r>
              <a:rPr lang="vi-VN" sz="4400">
                <a:latin typeface="Arial" panose="020B0604020202020204" pitchFamily="34" charset="0"/>
                <a:cs typeface="Arial" panose="020B0604020202020204" pitchFamily="34" charset="0"/>
              </a:rPr>
              <a:t> và G</a:t>
            </a:r>
            <a:r>
              <a:rPr lang="vi-VN" sz="4400" baseline="-2500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lần lượt là trọng tâm các tam giác BCD và ACD. </a:t>
            </a:r>
            <a:r>
              <a:rPr lang="fr-FR" sz="4400">
                <a:latin typeface="Arial" panose="020B0604020202020204" pitchFamily="34" charset="0"/>
                <a:cs typeface="Arial" panose="020B0604020202020204" pitchFamily="34" charset="0"/>
              </a:rPr>
              <a:t>Chọn câu sai:</a:t>
            </a:r>
            <a:endParaRPr lang="en-US" sz="4400">
              <a:latin typeface="Arial" panose="020B0604020202020204" pitchFamily="34" charset="0"/>
              <a:cs typeface="Arial" panose="020B0604020202020204" pitchFamily="34" charset="0"/>
            </a:endParaRPr>
          </a:p>
        </p:txBody>
      </p:sp>
      <p:sp>
        <p:nvSpPr>
          <p:cNvPr id="21" name="Plaque 20"/>
          <p:cNvSpPr/>
          <p:nvPr/>
        </p:nvSpPr>
        <p:spPr>
          <a:xfrm>
            <a:off x="1219201" y="4047463"/>
            <a:ext cx="7924800" cy="2013993"/>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solidFill>
                <a:latin typeface="Arial" panose="020B0604020202020204" pitchFamily="34" charset="0"/>
                <a:cs typeface="Arial" panose="020B0604020202020204" pitchFamily="34" charset="0"/>
              </a:rPr>
              <a:t>A. G</a:t>
            </a:r>
            <a:r>
              <a:rPr lang="vi-VN" sz="4400" baseline="-25000">
                <a:solidFill>
                  <a:schemeClr val="tx1"/>
                </a:solidFill>
                <a:latin typeface="Arial" panose="020B0604020202020204" pitchFamily="34" charset="0"/>
                <a:cs typeface="Arial" panose="020B0604020202020204" pitchFamily="34" charset="0"/>
              </a:rPr>
              <a:t>1</a:t>
            </a:r>
            <a:r>
              <a:rPr lang="vi-VN" sz="4400">
                <a:solidFill>
                  <a:schemeClr val="tx1"/>
                </a:solidFill>
                <a:latin typeface="Arial" panose="020B0604020202020204" pitchFamily="34" charset="0"/>
                <a:cs typeface="Arial" panose="020B0604020202020204" pitchFamily="34" charset="0"/>
              </a:rPr>
              <a:t>G</a:t>
            </a:r>
            <a:r>
              <a:rPr lang="vi-VN" sz="4400" baseline="-25000">
                <a:solidFill>
                  <a:schemeClr val="tx1"/>
                </a:solidFill>
                <a:latin typeface="Arial" panose="020B0604020202020204" pitchFamily="34" charset="0"/>
                <a:cs typeface="Arial" panose="020B0604020202020204" pitchFamily="34" charset="0"/>
              </a:rPr>
              <a:t>2</a:t>
            </a:r>
            <a:r>
              <a:rPr lang="vi-VN" sz="4400">
                <a:solidFill>
                  <a:schemeClr val="tx1"/>
                </a:solidFill>
                <a:latin typeface="Arial" panose="020B0604020202020204" pitchFamily="34" charset="0"/>
                <a:cs typeface="Arial" panose="020B0604020202020204" pitchFamily="34" charset="0"/>
              </a:rPr>
              <a:t> // (ABD)</a:t>
            </a:r>
            <a:endParaRPr lang="en-US" sz="4400">
              <a:solidFill>
                <a:schemeClr val="tx1"/>
              </a:solidFill>
              <a:latin typeface="Arial" panose="020B0604020202020204" pitchFamily="34" charset="0"/>
              <a:cs typeface="Arial" panose="020B0604020202020204" pitchFamily="34" charset="0"/>
            </a:endParaRPr>
          </a:p>
        </p:txBody>
      </p:sp>
      <p:sp>
        <p:nvSpPr>
          <p:cNvPr id="22" name="Plaque 21"/>
          <p:cNvSpPr/>
          <p:nvPr/>
        </p:nvSpPr>
        <p:spPr>
          <a:xfrm>
            <a:off x="9449618" y="4037436"/>
            <a:ext cx="7924800" cy="2013993"/>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solidFill>
                <a:latin typeface="Arial" panose="020B0604020202020204" pitchFamily="34" charset="0"/>
                <a:cs typeface="Arial" panose="020B0604020202020204" pitchFamily="34" charset="0"/>
              </a:rPr>
              <a:t>B. G</a:t>
            </a:r>
            <a:r>
              <a:rPr lang="vi-VN" sz="4400" baseline="-25000">
                <a:solidFill>
                  <a:schemeClr val="tx1"/>
                </a:solidFill>
                <a:latin typeface="Arial" panose="020B0604020202020204" pitchFamily="34" charset="0"/>
                <a:cs typeface="Arial" panose="020B0604020202020204" pitchFamily="34" charset="0"/>
              </a:rPr>
              <a:t>1</a:t>
            </a:r>
            <a:r>
              <a:rPr lang="vi-VN" sz="4400">
                <a:solidFill>
                  <a:schemeClr val="tx1"/>
                </a:solidFill>
                <a:latin typeface="Arial" panose="020B0604020202020204" pitchFamily="34" charset="0"/>
                <a:cs typeface="Arial" panose="020B0604020202020204" pitchFamily="34" charset="0"/>
              </a:rPr>
              <a:t>G</a:t>
            </a:r>
            <a:r>
              <a:rPr lang="vi-VN" sz="4400" baseline="-25000">
                <a:solidFill>
                  <a:schemeClr val="tx1"/>
                </a:solidFill>
                <a:latin typeface="Arial" panose="020B0604020202020204" pitchFamily="34" charset="0"/>
                <a:cs typeface="Arial" panose="020B0604020202020204" pitchFamily="34" charset="0"/>
              </a:rPr>
              <a:t>2</a:t>
            </a:r>
            <a:r>
              <a:rPr lang="vi-VN" sz="4400">
                <a:solidFill>
                  <a:schemeClr val="tx1"/>
                </a:solidFill>
                <a:latin typeface="Arial" panose="020B0604020202020204" pitchFamily="34" charset="0"/>
                <a:cs typeface="Arial" panose="020B0604020202020204" pitchFamily="34" charset="0"/>
              </a:rPr>
              <a:t> // AB</a:t>
            </a:r>
            <a:endParaRPr lang="en-US" sz="4400">
              <a:solidFill>
                <a:schemeClr val="tx1"/>
              </a:solidFill>
              <a:latin typeface="Arial" panose="020B0604020202020204" pitchFamily="34" charset="0"/>
              <a:cs typeface="Arial" panose="020B0604020202020204" pitchFamily="34" charset="0"/>
            </a:endParaRPr>
          </a:p>
        </p:txBody>
      </p:sp>
      <p:sp>
        <p:nvSpPr>
          <p:cNvPr id="23" name="Plaque 22"/>
          <p:cNvSpPr/>
          <p:nvPr/>
        </p:nvSpPr>
        <p:spPr>
          <a:xfrm>
            <a:off x="1219201" y="6526019"/>
            <a:ext cx="7924800" cy="2013993"/>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solidFill>
                <a:latin typeface="Arial" panose="020B0604020202020204" pitchFamily="34" charset="0"/>
                <a:cs typeface="Arial" panose="020B0604020202020204" pitchFamily="34" charset="0"/>
              </a:rPr>
              <a:t>C. BG</a:t>
            </a:r>
            <a:r>
              <a:rPr lang="vi-VN" sz="4400" baseline="-25000">
                <a:solidFill>
                  <a:schemeClr val="tx1"/>
                </a:solidFill>
                <a:latin typeface="Arial" panose="020B0604020202020204" pitchFamily="34" charset="0"/>
                <a:cs typeface="Arial" panose="020B0604020202020204" pitchFamily="34" charset="0"/>
              </a:rPr>
              <a:t>1</a:t>
            </a:r>
            <a:r>
              <a:rPr lang="vi-VN" sz="4400">
                <a:solidFill>
                  <a:schemeClr val="tx1"/>
                </a:solidFill>
                <a:latin typeface="Arial" panose="020B0604020202020204" pitchFamily="34" charset="0"/>
                <a:cs typeface="Arial" panose="020B0604020202020204" pitchFamily="34" charset="0"/>
              </a:rPr>
              <a:t>, AG</a:t>
            </a:r>
            <a:r>
              <a:rPr lang="vi-VN" sz="4400" baseline="-25000">
                <a:solidFill>
                  <a:schemeClr val="tx1"/>
                </a:solidFill>
                <a:latin typeface="Arial" panose="020B0604020202020204" pitchFamily="34" charset="0"/>
                <a:cs typeface="Arial" panose="020B0604020202020204" pitchFamily="34" charset="0"/>
              </a:rPr>
              <a:t>2</a:t>
            </a:r>
            <a:r>
              <a:rPr lang="vi-VN" sz="4400">
                <a:solidFill>
                  <a:schemeClr val="tx1"/>
                </a:solidFill>
                <a:latin typeface="Arial" panose="020B0604020202020204" pitchFamily="34" charset="0"/>
                <a:cs typeface="Arial" panose="020B0604020202020204" pitchFamily="34" charset="0"/>
              </a:rPr>
              <a:t> và CD đồng quy</a:t>
            </a:r>
            <a:endParaRPr lang="en-US" sz="440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Plaque 23"/>
              <p:cNvSpPr/>
              <p:nvPr/>
            </p:nvSpPr>
            <p:spPr>
              <a:xfrm>
                <a:off x="9449618" y="6515992"/>
                <a:ext cx="7924800" cy="2013993"/>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solidFill>
                    <a:latin typeface="Arial" panose="020B0604020202020204" pitchFamily="34" charset="0"/>
                    <a:cs typeface="Arial" panose="020B0604020202020204" pitchFamily="34" charset="0"/>
                  </a:rPr>
                  <a:t>D. G</a:t>
                </a:r>
                <a:r>
                  <a:rPr lang="vi-VN" sz="4400" baseline="-25000">
                    <a:solidFill>
                      <a:schemeClr val="tx1"/>
                    </a:solidFill>
                    <a:latin typeface="Arial" panose="020B0604020202020204" pitchFamily="34" charset="0"/>
                    <a:cs typeface="Arial" panose="020B0604020202020204" pitchFamily="34" charset="0"/>
                  </a:rPr>
                  <a:t>1</a:t>
                </a:r>
                <a:r>
                  <a:rPr lang="vi-VN" sz="4400">
                    <a:solidFill>
                      <a:schemeClr val="tx1"/>
                    </a:solidFill>
                    <a:latin typeface="Arial" panose="020B0604020202020204" pitchFamily="34" charset="0"/>
                    <a:cs typeface="Arial" panose="020B0604020202020204" pitchFamily="34" charset="0"/>
                  </a:rPr>
                  <a:t>G</a:t>
                </a:r>
                <a:r>
                  <a:rPr lang="vi-VN" sz="4400" baseline="-25000">
                    <a:solidFill>
                      <a:schemeClr val="tx1"/>
                    </a:solidFill>
                    <a:latin typeface="Arial" panose="020B0604020202020204" pitchFamily="34" charset="0"/>
                    <a:cs typeface="Arial" panose="020B0604020202020204" pitchFamily="34" charset="0"/>
                  </a:rPr>
                  <a:t>2</a:t>
                </a:r>
                <a:r>
                  <a:rPr lang="vi-VN" sz="4400">
                    <a:solidFill>
                      <a:schemeClr val="tx1"/>
                    </a:solidFill>
                    <a:latin typeface="Arial" panose="020B0604020202020204" pitchFamily="34" charset="0"/>
                    <a:cs typeface="Arial" panose="020B0604020202020204" pitchFamily="34" charset="0"/>
                  </a:rPr>
                  <a:t> = </a:t>
                </a:r>
                <a14:m>
                  <m:oMath xmlns:m="http://schemas.openxmlformats.org/officeDocument/2006/math">
                    <m:f>
                      <m:fPr>
                        <m:ctrlPr>
                          <a:rPr lang="vi-VN" sz="5400" i="1" smtClean="0">
                            <a:solidFill>
                              <a:schemeClr val="tx1"/>
                            </a:solidFill>
                            <a:latin typeface="Cambria Math" panose="02040503050406030204" pitchFamily="18" charset="0"/>
                            <a:cs typeface="Arial" panose="020B0604020202020204" pitchFamily="34" charset="0"/>
                          </a:rPr>
                        </m:ctrlPr>
                      </m:fPr>
                      <m:num>
                        <m:r>
                          <a:rPr lang="vi-VN" sz="5400" b="0" i="1" smtClean="0">
                            <a:solidFill>
                              <a:schemeClr val="tx1"/>
                            </a:solidFill>
                            <a:latin typeface="Cambria Math" panose="02040503050406030204" pitchFamily="18" charset="0"/>
                            <a:cs typeface="Arial" panose="020B0604020202020204" pitchFamily="34" charset="0"/>
                          </a:rPr>
                          <m:t>2</m:t>
                        </m:r>
                      </m:num>
                      <m:den>
                        <m:r>
                          <a:rPr lang="vi-VN" sz="5400" b="0" i="1" smtClean="0">
                            <a:solidFill>
                              <a:schemeClr val="tx1"/>
                            </a:solidFill>
                            <a:latin typeface="Cambria Math" panose="02040503050406030204" pitchFamily="18" charset="0"/>
                            <a:cs typeface="Arial" panose="020B0604020202020204" pitchFamily="34" charset="0"/>
                          </a:rPr>
                          <m:t>3</m:t>
                        </m:r>
                      </m:den>
                    </m:f>
                  </m:oMath>
                </a14:m>
                <a:r>
                  <a:rPr lang="vi-VN" sz="4400">
                    <a:solidFill>
                      <a:schemeClr val="tx1"/>
                    </a:solidFill>
                    <a:latin typeface="Arial" panose="020B0604020202020204" pitchFamily="34" charset="0"/>
                    <a:cs typeface="Arial" panose="020B0604020202020204" pitchFamily="34" charset="0"/>
                  </a:rPr>
                  <a:t> AB</a:t>
                </a:r>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24" name="Plaque 23"/>
              <p:cNvSpPr>
                <a:spLocks noRot="1" noChangeAspect="1" noMove="1" noResize="1" noEditPoints="1" noAdjustHandles="1" noChangeArrowheads="1" noChangeShapeType="1" noTextEdit="1"/>
              </p:cNvSpPr>
              <p:nvPr/>
            </p:nvSpPr>
            <p:spPr>
              <a:xfrm>
                <a:off x="9449618" y="6515992"/>
                <a:ext cx="7924800" cy="2013993"/>
              </a:xfrm>
              <a:prstGeom prst="plaque">
                <a:avLst/>
              </a:prstGeom>
              <a:blipFill rotWithShape="0">
                <a:blip r:embed="rId5"/>
                <a:stretch>
                  <a:fillRect/>
                </a:stretch>
              </a:blipFill>
              <a:ln w="38100">
                <a:solidFill>
                  <a:schemeClr val="accent5">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Plaque 16"/>
              <p:cNvSpPr/>
              <p:nvPr/>
            </p:nvSpPr>
            <p:spPr>
              <a:xfrm>
                <a:off x="9449618" y="6515991"/>
                <a:ext cx="7924800" cy="2013993"/>
              </a:xfrm>
              <a:prstGeom prst="plaque">
                <a:avLst/>
              </a:prstGeom>
              <a:solidFill>
                <a:schemeClr val="accent6"/>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solidFill>
                    <a:latin typeface="Arial" panose="020B0604020202020204" pitchFamily="34" charset="0"/>
                    <a:cs typeface="Arial" panose="020B0604020202020204" pitchFamily="34" charset="0"/>
                  </a:rPr>
                  <a:t>D. G</a:t>
                </a:r>
                <a:r>
                  <a:rPr lang="vi-VN" sz="4400" baseline="-25000">
                    <a:solidFill>
                      <a:schemeClr val="tx1"/>
                    </a:solidFill>
                    <a:latin typeface="Arial" panose="020B0604020202020204" pitchFamily="34" charset="0"/>
                    <a:cs typeface="Arial" panose="020B0604020202020204" pitchFamily="34" charset="0"/>
                  </a:rPr>
                  <a:t>1</a:t>
                </a:r>
                <a:r>
                  <a:rPr lang="vi-VN" sz="4400">
                    <a:solidFill>
                      <a:schemeClr val="tx1"/>
                    </a:solidFill>
                    <a:latin typeface="Arial" panose="020B0604020202020204" pitchFamily="34" charset="0"/>
                    <a:cs typeface="Arial" panose="020B0604020202020204" pitchFamily="34" charset="0"/>
                  </a:rPr>
                  <a:t>G</a:t>
                </a:r>
                <a:r>
                  <a:rPr lang="vi-VN" sz="4400" baseline="-25000">
                    <a:solidFill>
                      <a:schemeClr val="tx1"/>
                    </a:solidFill>
                    <a:latin typeface="Arial" panose="020B0604020202020204" pitchFamily="34" charset="0"/>
                    <a:cs typeface="Arial" panose="020B0604020202020204" pitchFamily="34" charset="0"/>
                  </a:rPr>
                  <a:t>2</a:t>
                </a:r>
                <a:r>
                  <a:rPr lang="vi-VN" sz="4400">
                    <a:solidFill>
                      <a:schemeClr val="tx1"/>
                    </a:solidFill>
                    <a:latin typeface="Arial" panose="020B0604020202020204" pitchFamily="34" charset="0"/>
                    <a:cs typeface="Arial" panose="020B0604020202020204" pitchFamily="34" charset="0"/>
                  </a:rPr>
                  <a:t> = </a:t>
                </a:r>
                <a14:m>
                  <m:oMath xmlns:m="http://schemas.openxmlformats.org/officeDocument/2006/math">
                    <m:f>
                      <m:fPr>
                        <m:ctrlPr>
                          <a:rPr lang="vi-VN" sz="5400" i="1" smtClean="0">
                            <a:solidFill>
                              <a:schemeClr val="tx1"/>
                            </a:solidFill>
                            <a:latin typeface="Cambria Math" panose="02040503050406030204" pitchFamily="18" charset="0"/>
                            <a:cs typeface="Arial" panose="020B0604020202020204" pitchFamily="34" charset="0"/>
                          </a:rPr>
                        </m:ctrlPr>
                      </m:fPr>
                      <m:num>
                        <m:r>
                          <a:rPr lang="vi-VN" sz="5400" b="0" i="1" smtClean="0">
                            <a:solidFill>
                              <a:schemeClr val="tx1"/>
                            </a:solidFill>
                            <a:latin typeface="Cambria Math" panose="02040503050406030204" pitchFamily="18" charset="0"/>
                            <a:cs typeface="Arial" panose="020B0604020202020204" pitchFamily="34" charset="0"/>
                          </a:rPr>
                          <m:t>2</m:t>
                        </m:r>
                      </m:num>
                      <m:den>
                        <m:r>
                          <a:rPr lang="vi-VN" sz="5400" b="0" i="1" smtClean="0">
                            <a:solidFill>
                              <a:schemeClr val="tx1"/>
                            </a:solidFill>
                            <a:latin typeface="Cambria Math" panose="02040503050406030204" pitchFamily="18" charset="0"/>
                            <a:cs typeface="Arial" panose="020B0604020202020204" pitchFamily="34" charset="0"/>
                          </a:rPr>
                          <m:t>3</m:t>
                        </m:r>
                      </m:den>
                    </m:f>
                  </m:oMath>
                </a14:m>
                <a:r>
                  <a:rPr lang="vi-VN" sz="4400">
                    <a:solidFill>
                      <a:schemeClr val="tx1"/>
                    </a:solidFill>
                    <a:latin typeface="Arial" panose="020B0604020202020204" pitchFamily="34" charset="0"/>
                    <a:cs typeface="Arial" panose="020B0604020202020204" pitchFamily="34" charset="0"/>
                  </a:rPr>
                  <a:t> AB</a:t>
                </a:r>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17" name="Plaque 16"/>
              <p:cNvSpPr>
                <a:spLocks noRot="1" noChangeAspect="1" noMove="1" noResize="1" noEditPoints="1" noAdjustHandles="1" noChangeArrowheads="1" noChangeShapeType="1" noTextEdit="1"/>
              </p:cNvSpPr>
              <p:nvPr/>
            </p:nvSpPr>
            <p:spPr>
              <a:xfrm>
                <a:off x="9449618" y="6515991"/>
                <a:ext cx="7924800" cy="2013993"/>
              </a:xfrm>
              <a:prstGeom prst="plaque">
                <a:avLst/>
              </a:prstGeom>
              <a:blipFill rotWithShape="0">
                <a:blip r:embed="rId6"/>
                <a:stretch>
                  <a:fillRect/>
                </a:stretch>
              </a:blipFill>
              <a:ln w="38100">
                <a:solidFill>
                  <a:schemeClr val="accent5">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66079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anim calcmode="lin" valueType="num">
                                      <p:cBhvr>
                                        <p:cTn id="24" dur="500" fill="hold"/>
                                        <p:tgtEl>
                                          <p:spTgt spid="23"/>
                                        </p:tgtEl>
                                        <p:attrNameLst>
                                          <p:attrName>ppt_x</p:attrName>
                                        </p:attrNameLst>
                                      </p:cBhvr>
                                      <p:tavLst>
                                        <p:tav tm="0">
                                          <p:val>
                                            <p:strVal val="#ppt_x"/>
                                          </p:val>
                                        </p:tav>
                                        <p:tav tm="100000">
                                          <p:val>
                                            <p:strVal val="#ppt_x"/>
                                          </p:val>
                                        </p:tav>
                                      </p:tavLst>
                                    </p:anim>
                                    <p:anim calcmode="lin" valueType="num">
                                      <p:cBhvr>
                                        <p:cTn id="25" dur="50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419989" cy="10287000"/>
            <a:chOff x="0" y="0"/>
            <a:chExt cx="24559986" cy="13716000"/>
          </a:xfrm>
        </p:grpSpPr>
        <p:sp>
          <p:nvSpPr>
            <p:cNvPr id="3" name="Freeform 3"/>
            <p:cNvSpPr/>
            <p:nvPr/>
          </p:nvSpPr>
          <p:spPr>
            <a:xfrm>
              <a:off x="1084398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stretch>
                <a:fillRect/>
              </a:stretch>
            </a:blipFill>
          </p:spPr>
        </p:sp>
        <p:sp>
          <p:nvSpPr>
            <p:cNvPr id="4" name="Freeform 4"/>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stretch>
                <a:fillRect/>
              </a:stretch>
            </a:blipFill>
          </p:spPr>
        </p:sp>
      </p:grpSp>
      <p:grpSp>
        <p:nvGrpSpPr>
          <p:cNvPr id="5" name="Group 5"/>
          <p:cNvGrpSpPr/>
          <p:nvPr/>
        </p:nvGrpSpPr>
        <p:grpSpPr>
          <a:xfrm>
            <a:off x="717776" y="571500"/>
            <a:ext cx="17113024" cy="9220200"/>
            <a:chOff x="0" y="0"/>
            <a:chExt cx="3905956" cy="1984694"/>
          </a:xfrm>
        </p:grpSpPr>
        <p:sp>
          <p:nvSpPr>
            <p:cNvPr id="6" name="Freeform 6"/>
            <p:cNvSpPr/>
            <p:nvPr/>
          </p:nvSpPr>
          <p:spPr>
            <a:xfrm>
              <a:off x="0" y="0"/>
              <a:ext cx="3905955" cy="1984694"/>
            </a:xfrm>
            <a:custGeom>
              <a:avLst/>
              <a:gdLst/>
              <a:ahLst/>
              <a:cxnLst/>
              <a:rect l="l" t="t" r="r" b="b"/>
              <a:pathLst>
                <a:path w="3905955" h="1984694">
                  <a:moveTo>
                    <a:pt x="26624" y="0"/>
                  </a:moveTo>
                  <a:lnTo>
                    <a:pt x="3879332" y="0"/>
                  </a:lnTo>
                  <a:cubicBezTo>
                    <a:pt x="3886393" y="0"/>
                    <a:pt x="3893165" y="2805"/>
                    <a:pt x="3898157" y="7798"/>
                  </a:cubicBezTo>
                  <a:cubicBezTo>
                    <a:pt x="3903151" y="12791"/>
                    <a:pt x="3905955" y="19563"/>
                    <a:pt x="3905955" y="26624"/>
                  </a:cubicBezTo>
                  <a:lnTo>
                    <a:pt x="3905955" y="1958071"/>
                  </a:lnTo>
                  <a:cubicBezTo>
                    <a:pt x="3905955" y="1965132"/>
                    <a:pt x="3903151" y="1971903"/>
                    <a:pt x="3898157" y="1976896"/>
                  </a:cubicBezTo>
                  <a:cubicBezTo>
                    <a:pt x="3893165" y="1981889"/>
                    <a:pt x="3886393" y="1984694"/>
                    <a:pt x="3879332" y="1984694"/>
                  </a:cubicBezTo>
                  <a:lnTo>
                    <a:pt x="26624" y="1984694"/>
                  </a:lnTo>
                  <a:cubicBezTo>
                    <a:pt x="19563" y="1984694"/>
                    <a:pt x="12791" y="1981889"/>
                    <a:pt x="7798" y="1976896"/>
                  </a:cubicBezTo>
                  <a:cubicBezTo>
                    <a:pt x="2805" y="1971903"/>
                    <a:pt x="0" y="1965132"/>
                    <a:pt x="0" y="1958071"/>
                  </a:cubicBezTo>
                  <a:lnTo>
                    <a:pt x="0" y="26624"/>
                  </a:lnTo>
                  <a:cubicBezTo>
                    <a:pt x="0" y="19563"/>
                    <a:pt x="2805" y="12791"/>
                    <a:pt x="7798" y="7798"/>
                  </a:cubicBezTo>
                  <a:cubicBezTo>
                    <a:pt x="12791" y="2805"/>
                    <a:pt x="19563" y="0"/>
                    <a:pt x="26624" y="0"/>
                  </a:cubicBez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922115" flipV="1">
            <a:off x="16241309" y="-224703"/>
            <a:ext cx="2236331" cy="2118924"/>
          </a:xfrm>
          <a:custGeom>
            <a:avLst/>
            <a:gdLst/>
            <a:ahLst/>
            <a:cxnLst/>
            <a:rect l="l" t="t" r="r" b="b"/>
            <a:pathLst>
              <a:path w="3014182" h="2855938">
                <a:moveTo>
                  <a:pt x="0" y="2855937"/>
                </a:moveTo>
                <a:lnTo>
                  <a:pt x="3014182" y="2855937"/>
                </a:lnTo>
                <a:lnTo>
                  <a:pt x="3014182" y="0"/>
                </a:lnTo>
                <a:lnTo>
                  <a:pt x="0" y="0"/>
                </a:lnTo>
                <a:lnTo>
                  <a:pt x="0" y="285593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2438758">
            <a:off x="217253" y="7878674"/>
            <a:ext cx="1968960" cy="2855938"/>
          </a:xfrm>
          <a:custGeom>
            <a:avLst/>
            <a:gdLst/>
            <a:ahLst/>
            <a:cxnLst/>
            <a:rect l="l" t="t" r="r" b="b"/>
            <a:pathLst>
              <a:path w="1968960" h="2855938">
                <a:moveTo>
                  <a:pt x="0" y="0"/>
                </a:moveTo>
                <a:lnTo>
                  <a:pt x="1968960" y="0"/>
                </a:lnTo>
                <a:lnTo>
                  <a:pt x="1968960" y="2855937"/>
                </a:lnTo>
                <a:lnTo>
                  <a:pt x="0" y="2855937"/>
                </a:lnTo>
                <a:lnTo>
                  <a:pt x="0" y="0"/>
                </a:lnTo>
                <a:close/>
              </a:path>
            </a:pathLst>
          </a:custGeom>
          <a:blipFill>
            <a:blip r:embed="rId3">
              <a:extLst>
                <a:ext uri="{96DAC541-7B7A-43D3-8B79-37D633B846F1}">
                  <asvg:svgBlip xmlns:asvg="http://schemas.microsoft.com/office/drawing/2016/SVG/main" r:embed="rId4"/>
                </a:ext>
              </a:extLst>
            </a:blip>
            <a:stretch>
              <a:fillRect r="-53085"/>
            </a:stretch>
          </a:blipFill>
        </p:spPr>
      </p:sp>
      <p:sp>
        <p:nvSpPr>
          <p:cNvPr id="20" name="Rectangle 19"/>
          <p:cNvSpPr/>
          <p:nvPr/>
        </p:nvSpPr>
        <p:spPr>
          <a:xfrm>
            <a:off x="1561074" y="1258521"/>
            <a:ext cx="15426423" cy="2018694"/>
          </a:xfrm>
          <a:prstGeom prst="rect">
            <a:avLst/>
          </a:prstGeom>
        </p:spPr>
        <p:txBody>
          <a:bodyPr wrap="square">
            <a:spAutoFit/>
          </a:bodyPr>
          <a:lstStyle/>
          <a:p>
            <a:pPr algn="just">
              <a:lnSpc>
                <a:spcPct val="150000"/>
              </a:lnSpc>
            </a:pPr>
            <a:r>
              <a:rPr lang="vi-VN" sz="4400" b="1">
                <a:solidFill>
                  <a:srgbClr val="C00000"/>
                </a:solidFill>
                <a:latin typeface="Arial" panose="020B0604020202020204" pitchFamily="34" charset="0"/>
                <a:cs typeface="Arial" panose="020B0604020202020204" pitchFamily="34" charset="0"/>
              </a:rPr>
              <a:t>Câu 3. </a:t>
            </a:r>
            <a:r>
              <a:rPr lang="fr-FR" sz="4400">
                <a:latin typeface="Arial" panose="020B0604020202020204" pitchFamily="34" charset="0"/>
                <a:cs typeface="Arial" panose="020B0604020202020204" pitchFamily="34" charset="0"/>
              </a:rPr>
              <a:t>Cho hình chóp tứ giác S.ABCD. Gọi M và N lần lượt là trung điểm của SA và SC. Khẳng định nào sau đây đúng?</a:t>
            </a:r>
            <a:endParaRPr lang="en-US" sz="4400">
              <a:latin typeface="Arial" panose="020B0604020202020204" pitchFamily="34" charset="0"/>
              <a:cs typeface="Arial" panose="020B0604020202020204" pitchFamily="34" charset="0"/>
            </a:endParaRPr>
          </a:p>
        </p:txBody>
      </p:sp>
      <p:sp>
        <p:nvSpPr>
          <p:cNvPr id="21" name="Plaque 20"/>
          <p:cNvSpPr/>
          <p:nvPr/>
        </p:nvSpPr>
        <p:spPr>
          <a:xfrm>
            <a:off x="1561074" y="4047463"/>
            <a:ext cx="7505909" cy="2013993"/>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solidFill>
                <a:latin typeface="Arial" panose="020B0604020202020204" pitchFamily="34" charset="0"/>
                <a:cs typeface="Arial" panose="020B0604020202020204" pitchFamily="34" charset="0"/>
              </a:rPr>
              <a:t>A. MN // (ABCD)</a:t>
            </a:r>
            <a:endParaRPr lang="en-US" sz="4400">
              <a:solidFill>
                <a:schemeClr val="tx1"/>
              </a:solidFill>
              <a:latin typeface="Arial" panose="020B0604020202020204" pitchFamily="34" charset="0"/>
              <a:cs typeface="Arial" panose="020B0604020202020204" pitchFamily="34" charset="0"/>
            </a:endParaRPr>
          </a:p>
        </p:txBody>
      </p:sp>
      <p:sp>
        <p:nvSpPr>
          <p:cNvPr id="22" name="Plaque 21"/>
          <p:cNvSpPr/>
          <p:nvPr/>
        </p:nvSpPr>
        <p:spPr>
          <a:xfrm>
            <a:off x="9481588" y="4034763"/>
            <a:ext cx="7505909" cy="2013993"/>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solidFill>
                <a:latin typeface="Arial" panose="020B0604020202020204" pitchFamily="34" charset="0"/>
                <a:cs typeface="Arial" panose="020B0604020202020204" pitchFamily="34" charset="0"/>
              </a:rPr>
              <a:t>B. MN // (SAB)</a:t>
            </a:r>
            <a:endParaRPr lang="en-US" sz="4400">
              <a:solidFill>
                <a:schemeClr val="tx1"/>
              </a:solidFill>
              <a:latin typeface="Arial" panose="020B0604020202020204" pitchFamily="34" charset="0"/>
              <a:cs typeface="Arial" panose="020B0604020202020204" pitchFamily="34" charset="0"/>
            </a:endParaRPr>
          </a:p>
        </p:txBody>
      </p:sp>
      <p:sp>
        <p:nvSpPr>
          <p:cNvPr id="23" name="Plaque 22"/>
          <p:cNvSpPr/>
          <p:nvPr/>
        </p:nvSpPr>
        <p:spPr>
          <a:xfrm>
            <a:off x="1561074" y="6526019"/>
            <a:ext cx="7505909" cy="2013993"/>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solidFill>
                <a:latin typeface="Arial" panose="020B0604020202020204" pitchFamily="34" charset="0"/>
                <a:cs typeface="Arial" panose="020B0604020202020204" pitchFamily="34" charset="0"/>
              </a:rPr>
              <a:t>C. MN // (SCD)</a:t>
            </a:r>
            <a:endParaRPr lang="en-US" sz="4400">
              <a:solidFill>
                <a:schemeClr val="tx1"/>
              </a:solidFill>
              <a:latin typeface="Arial" panose="020B0604020202020204" pitchFamily="34" charset="0"/>
              <a:cs typeface="Arial" panose="020B0604020202020204" pitchFamily="34" charset="0"/>
            </a:endParaRPr>
          </a:p>
        </p:txBody>
      </p:sp>
      <p:sp>
        <p:nvSpPr>
          <p:cNvPr id="24" name="Plaque 23"/>
          <p:cNvSpPr/>
          <p:nvPr/>
        </p:nvSpPr>
        <p:spPr>
          <a:xfrm>
            <a:off x="9481588" y="6513319"/>
            <a:ext cx="7505909" cy="2013993"/>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solidFill>
                <a:latin typeface="Arial" panose="020B0604020202020204" pitchFamily="34" charset="0"/>
                <a:cs typeface="Arial" panose="020B0604020202020204" pitchFamily="34" charset="0"/>
              </a:rPr>
              <a:t>D. MN // (SBC)</a:t>
            </a:r>
            <a:endParaRPr lang="en-US" sz="4400">
              <a:solidFill>
                <a:schemeClr val="tx1"/>
              </a:solidFill>
              <a:latin typeface="Arial" panose="020B0604020202020204" pitchFamily="34" charset="0"/>
              <a:cs typeface="Arial" panose="020B0604020202020204" pitchFamily="34" charset="0"/>
            </a:endParaRPr>
          </a:p>
        </p:txBody>
      </p:sp>
      <p:sp>
        <p:nvSpPr>
          <p:cNvPr id="16" name="Plaque 15"/>
          <p:cNvSpPr/>
          <p:nvPr/>
        </p:nvSpPr>
        <p:spPr>
          <a:xfrm>
            <a:off x="1561073" y="4048676"/>
            <a:ext cx="7505909" cy="2013993"/>
          </a:xfrm>
          <a:prstGeom prst="plaque">
            <a:avLst/>
          </a:prstGeom>
          <a:solidFill>
            <a:schemeClr val="accent6"/>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solidFill>
                <a:latin typeface="Arial" panose="020B0604020202020204" pitchFamily="34" charset="0"/>
                <a:cs typeface="Arial" panose="020B0604020202020204" pitchFamily="34" charset="0"/>
              </a:rPr>
              <a:t>A. MN // (ABCD)</a:t>
            </a:r>
            <a:endParaRPr lang="en-US" sz="4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571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anim calcmode="lin" valueType="num">
                                      <p:cBhvr>
                                        <p:cTn id="24" dur="500" fill="hold"/>
                                        <p:tgtEl>
                                          <p:spTgt spid="23"/>
                                        </p:tgtEl>
                                        <p:attrNameLst>
                                          <p:attrName>ppt_x</p:attrName>
                                        </p:attrNameLst>
                                      </p:cBhvr>
                                      <p:tavLst>
                                        <p:tav tm="0">
                                          <p:val>
                                            <p:strVal val="#ppt_x"/>
                                          </p:val>
                                        </p:tav>
                                        <p:tav tm="100000">
                                          <p:val>
                                            <p:strVal val="#ppt_x"/>
                                          </p:val>
                                        </p:tav>
                                      </p:tavLst>
                                    </p:anim>
                                    <p:anim calcmode="lin" valueType="num">
                                      <p:cBhvr>
                                        <p:cTn id="25" dur="50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419989" cy="10287000"/>
            <a:chOff x="0" y="0"/>
            <a:chExt cx="24559986" cy="13716000"/>
          </a:xfrm>
        </p:grpSpPr>
        <p:sp>
          <p:nvSpPr>
            <p:cNvPr id="3" name="Freeform 3"/>
            <p:cNvSpPr/>
            <p:nvPr/>
          </p:nvSpPr>
          <p:spPr>
            <a:xfrm>
              <a:off x="1084398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stretch>
                <a:fillRect/>
              </a:stretch>
            </a:blipFill>
          </p:spPr>
        </p:sp>
        <p:sp>
          <p:nvSpPr>
            <p:cNvPr id="4" name="Freeform 4"/>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stretch>
                <a:fillRect/>
              </a:stretch>
            </a:blipFill>
          </p:spPr>
        </p:sp>
      </p:grpSp>
      <p:grpSp>
        <p:nvGrpSpPr>
          <p:cNvPr id="5" name="Group 5"/>
          <p:cNvGrpSpPr/>
          <p:nvPr/>
        </p:nvGrpSpPr>
        <p:grpSpPr>
          <a:xfrm>
            <a:off x="717776" y="571500"/>
            <a:ext cx="17113024" cy="9220200"/>
            <a:chOff x="0" y="0"/>
            <a:chExt cx="3905956" cy="1984694"/>
          </a:xfrm>
        </p:grpSpPr>
        <p:sp>
          <p:nvSpPr>
            <p:cNvPr id="6" name="Freeform 6"/>
            <p:cNvSpPr/>
            <p:nvPr/>
          </p:nvSpPr>
          <p:spPr>
            <a:xfrm>
              <a:off x="0" y="0"/>
              <a:ext cx="3905955" cy="1984694"/>
            </a:xfrm>
            <a:custGeom>
              <a:avLst/>
              <a:gdLst/>
              <a:ahLst/>
              <a:cxnLst/>
              <a:rect l="l" t="t" r="r" b="b"/>
              <a:pathLst>
                <a:path w="3905955" h="1984694">
                  <a:moveTo>
                    <a:pt x="26624" y="0"/>
                  </a:moveTo>
                  <a:lnTo>
                    <a:pt x="3879332" y="0"/>
                  </a:lnTo>
                  <a:cubicBezTo>
                    <a:pt x="3886393" y="0"/>
                    <a:pt x="3893165" y="2805"/>
                    <a:pt x="3898157" y="7798"/>
                  </a:cubicBezTo>
                  <a:cubicBezTo>
                    <a:pt x="3903151" y="12791"/>
                    <a:pt x="3905955" y="19563"/>
                    <a:pt x="3905955" y="26624"/>
                  </a:cubicBezTo>
                  <a:lnTo>
                    <a:pt x="3905955" y="1958071"/>
                  </a:lnTo>
                  <a:cubicBezTo>
                    <a:pt x="3905955" y="1965132"/>
                    <a:pt x="3903151" y="1971903"/>
                    <a:pt x="3898157" y="1976896"/>
                  </a:cubicBezTo>
                  <a:cubicBezTo>
                    <a:pt x="3893165" y="1981889"/>
                    <a:pt x="3886393" y="1984694"/>
                    <a:pt x="3879332" y="1984694"/>
                  </a:cubicBezTo>
                  <a:lnTo>
                    <a:pt x="26624" y="1984694"/>
                  </a:lnTo>
                  <a:cubicBezTo>
                    <a:pt x="19563" y="1984694"/>
                    <a:pt x="12791" y="1981889"/>
                    <a:pt x="7798" y="1976896"/>
                  </a:cubicBezTo>
                  <a:cubicBezTo>
                    <a:pt x="2805" y="1971903"/>
                    <a:pt x="0" y="1965132"/>
                    <a:pt x="0" y="1958071"/>
                  </a:cubicBezTo>
                  <a:lnTo>
                    <a:pt x="0" y="26624"/>
                  </a:lnTo>
                  <a:cubicBezTo>
                    <a:pt x="0" y="19563"/>
                    <a:pt x="2805" y="12791"/>
                    <a:pt x="7798" y="7798"/>
                  </a:cubicBezTo>
                  <a:cubicBezTo>
                    <a:pt x="12791" y="2805"/>
                    <a:pt x="19563" y="0"/>
                    <a:pt x="26624" y="0"/>
                  </a:cubicBez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922115" flipV="1">
            <a:off x="16241309" y="-224703"/>
            <a:ext cx="2236331" cy="2118924"/>
          </a:xfrm>
          <a:custGeom>
            <a:avLst/>
            <a:gdLst/>
            <a:ahLst/>
            <a:cxnLst/>
            <a:rect l="l" t="t" r="r" b="b"/>
            <a:pathLst>
              <a:path w="3014182" h="2855938">
                <a:moveTo>
                  <a:pt x="0" y="2855937"/>
                </a:moveTo>
                <a:lnTo>
                  <a:pt x="3014182" y="2855937"/>
                </a:lnTo>
                <a:lnTo>
                  <a:pt x="3014182" y="0"/>
                </a:lnTo>
                <a:lnTo>
                  <a:pt x="0" y="0"/>
                </a:lnTo>
                <a:lnTo>
                  <a:pt x="0" y="285593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2438758">
            <a:off x="217253" y="7878674"/>
            <a:ext cx="1968960" cy="2855938"/>
          </a:xfrm>
          <a:custGeom>
            <a:avLst/>
            <a:gdLst/>
            <a:ahLst/>
            <a:cxnLst/>
            <a:rect l="l" t="t" r="r" b="b"/>
            <a:pathLst>
              <a:path w="1968960" h="2855938">
                <a:moveTo>
                  <a:pt x="0" y="0"/>
                </a:moveTo>
                <a:lnTo>
                  <a:pt x="1968960" y="0"/>
                </a:lnTo>
                <a:lnTo>
                  <a:pt x="1968960" y="2855937"/>
                </a:lnTo>
                <a:lnTo>
                  <a:pt x="0" y="2855937"/>
                </a:lnTo>
                <a:lnTo>
                  <a:pt x="0" y="0"/>
                </a:lnTo>
                <a:close/>
              </a:path>
            </a:pathLst>
          </a:custGeom>
          <a:blipFill>
            <a:blip r:embed="rId3">
              <a:extLst>
                <a:ext uri="{96DAC541-7B7A-43D3-8B79-37D633B846F1}">
                  <asvg:svgBlip xmlns:asvg="http://schemas.microsoft.com/office/drawing/2016/SVG/main" r:embed="rId4"/>
                </a:ext>
              </a:extLst>
            </a:blip>
            <a:stretch>
              <a:fillRect r="-53085"/>
            </a:stretch>
          </a:blipFill>
        </p:spPr>
      </p:sp>
      <p:sp>
        <p:nvSpPr>
          <p:cNvPr id="20" name="Rectangle 19"/>
          <p:cNvSpPr/>
          <p:nvPr/>
        </p:nvSpPr>
        <p:spPr>
          <a:xfrm>
            <a:off x="1484014" y="1273576"/>
            <a:ext cx="15812526" cy="286232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Câu 4. </a:t>
            </a:r>
            <a:r>
              <a:rPr lang="en-US" sz="4000">
                <a:latin typeface="Arial" panose="020B0604020202020204" pitchFamily="34" charset="0"/>
                <a:cs typeface="Arial" panose="020B0604020202020204" pitchFamily="34" charset="0"/>
              </a:rPr>
              <a:t>Cho hình chóp S.ABCD đáy ABCD là hình bình hành. Gọi I, J lần lượt là trọng tâm của tam giác SAB và SAD. E, F lần lượt là trung điểm của AB và AD. Trong các mệnh đề sau, mệnh đề nào đúng?</a:t>
            </a:r>
          </a:p>
        </p:txBody>
      </p:sp>
      <p:sp>
        <p:nvSpPr>
          <p:cNvPr id="21" name="Plaque 20"/>
          <p:cNvSpPr/>
          <p:nvPr/>
        </p:nvSpPr>
        <p:spPr>
          <a:xfrm>
            <a:off x="1603020" y="4600461"/>
            <a:ext cx="7505909" cy="2013993"/>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A. IJ // (SBD)</a:t>
            </a:r>
            <a:endParaRPr lang="en-US" sz="4000">
              <a:solidFill>
                <a:schemeClr val="tx1"/>
              </a:solidFill>
              <a:latin typeface="Arial" panose="020B0604020202020204" pitchFamily="34" charset="0"/>
              <a:cs typeface="Arial" panose="020B0604020202020204" pitchFamily="34" charset="0"/>
            </a:endParaRPr>
          </a:p>
        </p:txBody>
      </p:sp>
      <p:sp>
        <p:nvSpPr>
          <p:cNvPr id="22" name="Plaque 21"/>
          <p:cNvSpPr/>
          <p:nvPr/>
        </p:nvSpPr>
        <p:spPr>
          <a:xfrm>
            <a:off x="9523534" y="4587761"/>
            <a:ext cx="7505909" cy="2013993"/>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B. IJ // (SEF)</a:t>
            </a:r>
            <a:endParaRPr lang="en-US" sz="4000">
              <a:solidFill>
                <a:schemeClr val="tx1"/>
              </a:solidFill>
              <a:latin typeface="Arial" panose="020B0604020202020204" pitchFamily="34" charset="0"/>
              <a:cs typeface="Arial" panose="020B0604020202020204" pitchFamily="34" charset="0"/>
            </a:endParaRPr>
          </a:p>
        </p:txBody>
      </p:sp>
      <p:sp>
        <p:nvSpPr>
          <p:cNvPr id="23" name="Plaque 22"/>
          <p:cNvSpPr/>
          <p:nvPr/>
        </p:nvSpPr>
        <p:spPr>
          <a:xfrm>
            <a:off x="1603020" y="7079017"/>
            <a:ext cx="7505909" cy="2013993"/>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C. IJ // (SAB)</a:t>
            </a:r>
            <a:endParaRPr lang="en-US" sz="4000">
              <a:solidFill>
                <a:schemeClr val="tx1"/>
              </a:solidFill>
              <a:latin typeface="Arial" panose="020B0604020202020204" pitchFamily="34" charset="0"/>
              <a:cs typeface="Arial" panose="020B0604020202020204" pitchFamily="34" charset="0"/>
            </a:endParaRPr>
          </a:p>
        </p:txBody>
      </p:sp>
      <p:sp>
        <p:nvSpPr>
          <p:cNvPr id="24" name="Plaque 23"/>
          <p:cNvSpPr/>
          <p:nvPr/>
        </p:nvSpPr>
        <p:spPr>
          <a:xfrm>
            <a:off x="9523534" y="7066317"/>
            <a:ext cx="7505909" cy="2013993"/>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D. IJ // (SAD)</a:t>
            </a:r>
            <a:endParaRPr lang="en-US" sz="4000">
              <a:solidFill>
                <a:schemeClr val="tx1"/>
              </a:solidFill>
              <a:latin typeface="Arial" panose="020B0604020202020204" pitchFamily="34" charset="0"/>
              <a:cs typeface="Arial" panose="020B0604020202020204" pitchFamily="34" charset="0"/>
            </a:endParaRPr>
          </a:p>
        </p:txBody>
      </p:sp>
      <p:sp>
        <p:nvSpPr>
          <p:cNvPr id="15" name="Plaque 14"/>
          <p:cNvSpPr/>
          <p:nvPr/>
        </p:nvSpPr>
        <p:spPr>
          <a:xfrm>
            <a:off x="1614101" y="4600461"/>
            <a:ext cx="7505909" cy="2013993"/>
          </a:xfrm>
          <a:prstGeom prst="plaque">
            <a:avLst/>
          </a:prstGeom>
          <a:solidFill>
            <a:schemeClr val="accent6"/>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A. IJ // (SBD)</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438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anim calcmode="lin" valueType="num">
                                      <p:cBhvr>
                                        <p:cTn id="24" dur="500" fill="hold"/>
                                        <p:tgtEl>
                                          <p:spTgt spid="23"/>
                                        </p:tgtEl>
                                        <p:attrNameLst>
                                          <p:attrName>ppt_x</p:attrName>
                                        </p:attrNameLst>
                                      </p:cBhvr>
                                      <p:tavLst>
                                        <p:tav tm="0">
                                          <p:val>
                                            <p:strVal val="#ppt_x"/>
                                          </p:val>
                                        </p:tav>
                                        <p:tav tm="100000">
                                          <p:val>
                                            <p:strVal val="#ppt_x"/>
                                          </p:val>
                                        </p:tav>
                                      </p:tavLst>
                                    </p:anim>
                                    <p:anim calcmode="lin" valueType="num">
                                      <p:cBhvr>
                                        <p:cTn id="25" dur="50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419989" cy="10287000"/>
            <a:chOff x="0" y="0"/>
            <a:chExt cx="24559986" cy="13716000"/>
          </a:xfrm>
        </p:grpSpPr>
        <p:sp>
          <p:nvSpPr>
            <p:cNvPr id="3" name="Freeform 3"/>
            <p:cNvSpPr/>
            <p:nvPr/>
          </p:nvSpPr>
          <p:spPr>
            <a:xfrm>
              <a:off x="1084398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stretch>
                <a:fillRect/>
              </a:stretch>
            </a:blipFill>
          </p:spPr>
        </p:sp>
        <p:sp>
          <p:nvSpPr>
            <p:cNvPr id="4" name="Freeform 4"/>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stretch>
                <a:fillRect/>
              </a:stretch>
            </a:blipFill>
          </p:spPr>
        </p:sp>
      </p:grpSp>
      <p:grpSp>
        <p:nvGrpSpPr>
          <p:cNvPr id="5" name="Group 5"/>
          <p:cNvGrpSpPr/>
          <p:nvPr/>
        </p:nvGrpSpPr>
        <p:grpSpPr>
          <a:xfrm>
            <a:off x="717776" y="571500"/>
            <a:ext cx="17113024" cy="9220200"/>
            <a:chOff x="0" y="0"/>
            <a:chExt cx="3905956" cy="1984694"/>
          </a:xfrm>
        </p:grpSpPr>
        <p:sp>
          <p:nvSpPr>
            <p:cNvPr id="6" name="Freeform 6"/>
            <p:cNvSpPr/>
            <p:nvPr/>
          </p:nvSpPr>
          <p:spPr>
            <a:xfrm>
              <a:off x="0" y="0"/>
              <a:ext cx="3905955" cy="1984694"/>
            </a:xfrm>
            <a:custGeom>
              <a:avLst/>
              <a:gdLst/>
              <a:ahLst/>
              <a:cxnLst/>
              <a:rect l="l" t="t" r="r" b="b"/>
              <a:pathLst>
                <a:path w="3905955" h="1984694">
                  <a:moveTo>
                    <a:pt x="26624" y="0"/>
                  </a:moveTo>
                  <a:lnTo>
                    <a:pt x="3879332" y="0"/>
                  </a:lnTo>
                  <a:cubicBezTo>
                    <a:pt x="3886393" y="0"/>
                    <a:pt x="3893165" y="2805"/>
                    <a:pt x="3898157" y="7798"/>
                  </a:cubicBezTo>
                  <a:cubicBezTo>
                    <a:pt x="3903151" y="12791"/>
                    <a:pt x="3905955" y="19563"/>
                    <a:pt x="3905955" y="26624"/>
                  </a:cubicBezTo>
                  <a:lnTo>
                    <a:pt x="3905955" y="1958071"/>
                  </a:lnTo>
                  <a:cubicBezTo>
                    <a:pt x="3905955" y="1965132"/>
                    <a:pt x="3903151" y="1971903"/>
                    <a:pt x="3898157" y="1976896"/>
                  </a:cubicBezTo>
                  <a:cubicBezTo>
                    <a:pt x="3893165" y="1981889"/>
                    <a:pt x="3886393" y="1984694"/>
                    <a:pt x="3879332" y="1984694"/>
                  </a:cubicBezTo>
                  <a:lnTo>
                    <a:pt x="26624" y="1984694"/>
                  </a:lnTo>
                  <a:cubicBezTo>
                    <a:pt x="19563" y="1984694"/>
                    <a:pt x="12791" y="1981889"/>
                    <a:pt x="7798" y="1976896"/>
                  </a:cubicBezTo>
                  <a:cubicBezTo>
                    <a:pt x="2805" y="1971903"/>
                    <a:pt x="0" y="1965132"/>
                    <a:pt x="0" y="1958071"/>
                  </a:cubicBezTo>
                  <a:lnTo>
                    <a:pt x="0" y="26624"/>
                  </a:lnTo>
                  <a:cubicBezTo>
                    <a:pt x="0" y="19563"/>
                    <a:pt x="2805" y="12791"/>
                    <a:pt x="7798" y="7798"/>
                  </a:cubicBezTo>
                  <a:cubicBezTo>
                    <a:pt x="12791" y="2805"/>
                    <a:pt x="19563" y="0"/>
                    <a:pt x="26624" y="0"/>
                  </a:cubicBez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2438758">
            <a:off x="217253" y="7878674"/>
            <a:ext cx="1968960" cy="2855938"/>
          </a:xfrm>
          <a:custGeom>
            <a:avLst/>
            <a:gdLst/>
            <a:ahLst/>
            <a:cxnLst/>
            <a:rect l="l" t="t" r="r" b="b"/>
            <a:pathLst>
              <a:path w="1968960" h="2855938">
                <a:moveTo>
                  <a:pt x="0" y="0"/>
                </a:moveTo>
                <a:lnTo>
                  <a:pt x="1968960" y="0"/>
                </a:lnTo>
                <a:lnTo>
                  <a:pt x="1968960" y="2855937"/>
                </a:lnTo>
                <a:lnTo>
                  <a:pt x="0" y="2855937"/>
                </a:lnTo>
                <a:lnTo>
                  <a:pt x="0" y="0"/>
                </a:lnTo>
                <a:close/>
              </a:path>
            </a:pathLst>
          </a:custGeom>
          <a:blipFill>
            <a:blip r:embed="rId3">
              <a:extLst>
                <a:ext uri="{96DAC541-7B7A-43D3-8B79-37D633B846F1}">
                  <asvg:svgBlip xmlns:asvg="http://schemas.microsoft.com/office/drawing/2016/SVG/main" r:embed="rId4"/>
                </a:ext>
              </a:extLst>
            </a:blip>
            <a:stretch>
              <a:fillRect r="-53085"/>
            </a:stretch>
          </a:blipFill>
        </p:spPr>
      </p:sp>
      <p:sp>
        <p:nvSpPr>
          <p:cNvPr id="20" name="Rectangle 19"/>
          <p:cNvSpPr/>
          <p:nvPr/>
        </p:nvSpPr>
        <p:spPr>
          <a:xfrm>
            <a:off x="1219200" y="783084"/>
            <a:ext cx="16232883" cy="378565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Câu 5. </a:t>
            </a:r>
            <a:r>
              <a:rPr lang="nl-NL" sz="4000">
                <a:latin typeface="Arial" panose="020B0604020202020204" pitchFamily="34" charset="0"/>
                <a:cs typeface="Arial" panose="020B0604020202020204" pitchFamily="34" charset="0"/>
              </a:rPr>
              <a:t>Cho hình chóp S.ABCD có đáy ABCD là hình bình hành. Gọi G là trọng tâm của tam giác SAB, I là trung điểm của AB. </a:t>
            </a:r>
            <a:r>
              <a:rPr lang="en-US" sz="4000">
                <a:latin typeface="Arial" panose="020B0604020202020204" pitchFamily="34" charset="0"/>
                <a:cs typeface="Arial" panose="020B0604020202020204" pitchFamily="34" charset="0"/>
              </a:rPr>
              <a:t>Lấy điểm M trên đoạn AD sao cho AD = 3AM. Đường thẳng qua M và song song với AB cắt CI tại J. Đường thẳng JG không song song với mặt phẳng:</a:t>
            </a:r>
          </a:p>
        </p:txBody>
      </p:sp>
      <p:sp>
        <p:nvSpPr>
          <p:cNvPr id="21" name="Plaque 20"/>
          <p:cNvSpPr/>
          <p:nvPr/>
        </p:nvSpPr>
        <p:spPr>
          <a:xfrm>
            <a:off x="1603020" y="4878994"/>
            <a:ext cx="7505909" cy="1879410"/>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A. (SAC)</a:t>
            </a:r>
            <a:endParaRPr lang="en-US" sz="4000">
              <a:solidFill>
                <a:schemeClr val="tx1"/>
              </a:solidFill>
              <a:latin typeface="Arial" panose="020B0604020202020204" pitchFamily="34" charset="0"/>
              <a:cs typeface="Arial" panose="020B0604020202020204" pitchFamily="34" charset="0"/>
            </a:endParaRPr>
          </a:p>
        </p:txBody>
      </p:sp>
      <p:sp>
        <p:nvSpPr>
          <p:cNvPr id="22" name="Plaque 21"/>
          <p:cNvSpPr/>
          <p:nvPr/>
        </p:nvSpPr>
        <p:spPr>
          <a:xfrm>
            <a:off x="9523534" y="4866294"/>
            <a:ext cx="7505909" cy="1879410"/>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B. (SCD)</a:t>
            </a:r>
            <a:endParaRPr lang="en-US" sz="4000">
              <a:solidFill>
                <a:schemeClr val="tx1"/>
              </a:solidFill>
              <a:latin typeface="Arial" panose="020B0604020202020204" pitchFamily="34" charset="0"/>
              <a:cs typeface="Arial" panose="020B0604020202020204" pitchFamily="34" charset="0"/>
            </a:endParaRPr>
          </a:p>
        </p:txBody>
      </p:sp>
      <p:sp>
        <p:nvSpPr>
          <p:cNvPr id="23" name="Plaque 22"/>
          <p:cNvSpPr/>
          <p:nvPr/>
        </p:nvSpPr>
        <p:spPr>
          <a:xfrm>
            <a:off x="1603020" y="7213600"/>
            <a:ext cx="7505909" cy="1879410"/>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C. (SAD)</a:t>
            </a:r>
            <a:endParaRPr lang="en-US" sz="4000">
              <a:solidFill>
                <a:schemeClr val="tx1"/>
              </a:solidFill>
              <a:latin typeface="Arial" panose="020B0604020202020204" pitchFamily="34" charset="0"/>
              <a:cs typeface="Arial" panose="020B0604020202020204" pitchFamily="34" charset="0"/>
            </a:endParaRPr>
          </a:p>
        </p:txBody>
      </p:sp>
      <p:sp>
        <p:nvSpPr>
          <p:cNvPr id="24" name="Plaque 23"/>
          <p:cNvSpPr/>
          <p:nvPr/>
        </p:nvSpPr>
        <p:spPr>
          <a:xfrm>
            <a:off x="9523534" y="7200900"/>
            <a:ext cx="7505909" cy="1879410"/>
          </a:xfrm>
          <a:prstGeom prst="plaqu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D. (SBC)</a:t>
            </a:r>
            <a:endParaRPr lang="en-US" sz="4000">
              <a:solidFill>
                <a:schemeClr val="tx1"/>
              </a:solidFill>
              <a:latin typeface="Arial" panose="020B0604020202020204" pitchFamily="34" charset="0"/>
              <a:cs typeface="Arial" panose="020B0604020202020204" pitchFamily="34" charset="0"/>
            </a:endParaRPr>
          </a:p>
        </p:txBody>
      </p:sp>
      <p:sp>
        <p:nvSpPr>
          <p:cNvPr id="16" name="Plaque 15"/>
          <p:cNvSpPr/>
          <p:nvPr/>
        </p:nvSpPr>
        <p:spPr>
          <a:xfrm>
            <a:off x="1603019" y="7220235"/>
            <a:ext cx="7505909" cy="1879410"/>
          </a:xfrm>
          <a:prstGeom prst="plaque">
            <a:avLst/>
          </a:prstGeom>
          <a:solidFill>
            <a:schemeClr val="accent6"/>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C. (SAD)</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80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anim calcmode="lin" valueType="num">
                                      <p:cBhvr>
                                        <p:cTn id="24" dur="500" fill="hold"/>
                                        <p:tgtEl>
                                          <p:spTgt spid="23"/>
                                        </p:tgtEl>
                                        <p:attrNameLst>
                                          <p:attrName>ppt_x</p:attrName>
                                        </p:attrNameLst>
                                      </p:cBhvr>
                                      <p:tavLst>
                                        <p:tav tm="0">
                                          <p:val>
                                            <p:strVal val="#ppt_x"/>
                                          </p:val>
                                        </p:tav>
                                        <p:tav tm="100000">
                                          <p:val>
                                            <p:strVal val="#ppt_x"/>
                                          </p:val>
                                        </p:tav>
                                      </p:tavLst>
                                    </p:anim>
                                    <p:anim calcmode="lin" valueType="num">
                                      <p:cBhvr>
                                        <p:cTn id="25" dur="50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sp>
        <p:nvSpPr>
          <p:cNvPr id="17" name="Freeform 6"/>
          <p:cNvSpPr/>
          <p:nvPr/>
        </p:nvSpPr>
        <p:spPr>
          <a:xfrm>
            <a:off x="-35558" y="419100"/>
            <a:ext cx="18323558" cy="1338625"/>
          </a:xfrm>
          <a:custGeom>
            <a:avLst/>
            <a:gdLst/>
            <a:ahLst/>
            <a:cxnLst/>
            <a:rect l="l" t="t" r="r" b="b"/>
            <a:pathLst>
              <a:path w="4816592" h="242804">
                <a:moveTo>
                  <a:pt x="0" y="0"/>
                </a:moveTo>
                <a:lnTo>
                  <a:pt x="4816592" y="0"/>
                </a:lnTo>
                <a:lnTo>
                  <a:pt x="4816592" y="242804"/>
                </a:lnTo>
                <a:lnTo>
                  <a:pt x="0" y="242804"/>
                </a:lnTo>
                <a:close/>
              </a:path>
            </a:pathLst>
          </a:custGeom>
          <a:solidFill>
            <a:srgbClr val="D8594C"/>
          </a:solidFill>
        </p:spPr>
      </p:sp>
      <p:sp>
        <p:nvSpPr>
          <p:cNvPr id="18" name="TextBox 17"/>
          <p:cNvSpPr txBox="1"/>
          <p:nvPr/>
        </p:nvSpPr>
        <p:spPr>
          <a:xfrm>
            <a:off x="1256736" y="293682"/>
            <a:ext cx="15738970" cy="1427570"/>
          </a:xfrm>
          <a:prstGeom prst="rect">
            <a:avLst/>
          </a:prstGeom>
          <a:noFill/>
        </p:spPr>
        <p:txBody>
          <a:bodyPr wrap="square" rtlCol="0">
            <a:spAutoFit/>
          </a:bodyPr>
          <a:lstStyle/>
          <a:p>
            <a:pPr algn="ctr">
              <a:lnSpc>
                <a:spcPct val="150000"/>
              </a:lnSpc>
            </a:pPr>
            <a:r>
              <a:rPr lang="vi-VN" sz="6600" b="1">
                <a:solidFill>
                  <a:prstClr val="white"/>
                </a:solidFill>
                <a:cs typeface="Arial" panose="020B0604020202020204" pitchFamily="34" charset="0"/>
              </a:rPr>
              <a:t>LUYỆN TẬP</a:t>
            </a:r>
            <a:endParaRPr lang="en-US" sz="6600" b="1">
              <a:solidFill>
                <a:prstClr val="white"/>
              </a:solidFill>
              <a:latin typeface="Arial" panose="020B0604020202020204" pitchFamily="34" charset="0"/>
              <a:cs typeface="Arial" panose="020B0604020202020204" pitchFamily="34" charset="0"/>
            </a:endParaRPr>
          </a:p>
        </p:txBody>
      </p:sp>
      <p:sp>
        <p:nvSpPr>
          <p:cNvPr id="4" name="Rectangle 3"/>
          <p:cNvSpPr/>
          <p:nvPr/>
        </p:nvSpPr>
        <p:spPr>
          <a:xfrm>
            <a:off x="934721" y="2095500"/>
            <a:ext cx="16383000" cy="2123658"/>
          </a:xfrm>
          <a:prstGeom prst="rect">
            <a:avLst/>
          </a:prstGeom>
        </p:spPr>
        <p:txBody>
          <a:bodyPr wrap="square">
            <a:spAutoFit/>
          </a:bodyPr>
          <a:lstStyle/>
          <a:p>
            <a:pPr algn="just">
              <a:lnSpc>
                <a:spcPct val="150000"/>
              </a:lnSpc>
            </a:pPr>
            <a:r>
              <a:rPr lang="vi-VN" sz="4400" b="1">
                <a:solidFill>
                  <a:srgbClr val="0070C0"/>
                </a:solidFill>
                <a:latin typeface="Arial" panose="020B0604020202020204" pitchFamily="34" charset="0"/>
                <a:cs typeface="Arial" panose="020B0604020202020204" pitchFamily="34" charset="0"/>
              </a:rPr>
              <a:t>Bài 1 (SGK - tr104) </a:t>
            </a:r>
            <a:r>
              <a:rPr lang="vi-VN" sz="4400">
                <a:latin typeface="Arial" panose="020B0604020202020204" pitchFamily="34" charset="0"/>
                <a:cs typeface="Arial" panose="020B0604020202020204" pitchFamily="34" charset="0"/>
              </a:rPr>
              <a:t>Trong phòng học của lớp, hãy nêu những hình ảnh về đường thẳng song song với mặt phẳng. </a:t>
            </a:r>
            <a:endParaRPr lang="en-US" sz="44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721" y="4439071"/>
            <a:ext cx="7239000" cy="5098405"/>
          </a:xfrm>
          <a:prstGeom prst="rect">
            <a:avLst/>
          </a:prstGeom>
        </p:spPr>
      </p:pic>
      <p:sp>
        <p:nvSpPr>
          <p:cNvPr id="7" name="Rectangle 6"/>
          <p:cNvSpPr/>
          <p:nvPr/>
        </p:nvSpPr>
        <p:spPr>
          <a:xfrm>
            <a:off x="8724902" y="5448300"/>
            <a:ext cx="8628379" cy="2123658"/>
          </a:xfrm>
          <a:prstGeom prst="rect">
            <a:avLst/>
          </a:prstGeom>
        </p:spPr>
        <p:txBody>
          <a:bodyPr wrap="square">
            <a:spAutoFit/>
          </a:bodyPr>
          <a:lstStyle/>
          <a:p>
            <a:pPr algn="just">
              <a:lnSpc>
                <a:spcPct val="150000"/>
              </a:lnSpc>
            </a:pPr>
            <a:r>
              <a:rPr lang="vi-VN" sz="4400" b="1" u="sng">
                <a:solidFill>
                  <a:srgbClr val="0070C0"/>
                </a:solidFill>
                <a:latin typeface="Arial" panose="020B0604020202020204" pitchFamily="34" charset="0"/>
                <a:cs typeface="Arial" panose="020B0604020202020204" pitchFamily="34" charset="0"/>
              </a:rPr>
              <a:t>Ví dụ</a:t>
            </a:r>
            <a:r>
              <a:rPr lang="vi-VN" sz="4400" b="1">
                <a:solidFill>
                  <a:srgbClr val="0070C0"/>
                </a:solidFill>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đường chân tường và trần nhà; mép tường và bức tường;…</a:t>
            </a:r>
            <a:endParaRPr lang="en-US" sz="4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15378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Rectangle 1"/>
          <p:cNvSpPr/>
          <p:nvPr/>
        </p:nvSpPr>
        <p:spPr>
          <a:xfrm>
            <a:off x="762000" y="571500"/>
            <a:ext cx="16611600" cy="4708981"/>
          </a:xfrm>
          <a:prstGeom prst="rect">
            <a:avLst/>
          </a:prstGeom>
        </p:spPr>
        <p:txBody>
          <a:bodyPr wrap="square">
            <a:spAutoFit/>
          </a:bodyPr>
          <a:lstStyle/>
          <a:p>
            <a:pPr algn="just">
              <a:lnSpc>
                <a:spcPct val="150000"/>
              </a:lnSpc>
            </a:pPr>
            <a:r>
              <a:rPr lang="vi-VN" sz="4000" b="1">
                <a:solidFill>
                  <a:srgbClr val="0070C0"/>
                </a:solidFill>
                <a:latin typeface="Arial" panose="020B0604020202020204" pitchFamily="34" charset="0"/>
                <a:cs typeface="Arial" panose="020B0604020202020204" pitchFamily="34" charset="0"/>
              </a:rPr>
              <a:t>Bài 2 (SGK - tr.104) </a:t>
            </a:r>
            <a:r>
              <a:rPr lang="vi-VN" sz="4000">
                <a:latin typeface="Arial" panose="020B0604020202020204" pitchFamily="34" charset="0"/>
                <a:cs typeface="Arial" panose="020B0604020202020204" pitchFamily="34" charset="0"/>
              </a:rPr>
              <a:t>Trong Hình 57, khi cắt bánh sinh nhật, mặt cắt và mặt khay đựng bánh lần lượt gợi nên hình ảnh mặt phẳng (Q) và mặt phẳng (P); mép trên và mép dưới lát cắt lần lượt gợi nên hình ảnh hai đường thẳng a và b trong đó a song song với mặt phẳng (P). Cho biết hai đường thẳng a, b có song song với nhau hay không. </a:t>
            </a:r>
            <a:endParaRPr lang="en-US" sz="4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39174" y="5651830"/>
            <a:ext cx="7244586" cy="4330879"/>
          </a:xfrm>
          <a:prstGeom prst="rect">
            <a:avLst/>
          </a:prstGeom>
        </p:spPr>
      </p:pic>
      <p:sp>
        <p:nvSpPr>
          <p:cNvPr id="4" name="TextBox 3"/>
          <p:cNvSpPr txBox="1"/>
          <p:nvPr/>
        </p:nvSpPr>
        <p:spPr>
          <a:xfrm>
            <a:off x="762000" y="5603240"/>
            <a:ext cx="1295400" cy="707886"/>
          </a:xfrm>
          <a:prstGeom prst="rect">
            <a:avLst/>
          </a:prstGeom>
          <a:noFill/>
        </p:spPr>
        <p:txBody>
          <a:bodyPr wrap="square" rtlCol="0">
            <a:spAutoFit/>
          </a:bodyPr>
          <a:lstStyle/>
          <a:p>
            <a:pPr algn="just"/>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762000" y="6311126"/>
            <a:ext cx="9144000" cy="3671583"/>
          </a:xfrm>
          <a:prstGeom prst="rect">
            <a:avLst/>
          </a:prstGeom>
        </p:spPr>
        <p:txBody>
          <a:bodyPr>
            <a:spAutoFit/>
          </a:bodyPr>
          <a:lstStyle/>
          <a:p>
            <a:pPr algn="just">
              <a:lnSpc>
                <a:spcPct val="150000"/>
              </a:lnSpc>
            </a:pPr>
            <a:r>
              <a:rPr lang="vi-VN" sz="4000">
                <a:latin typeface="Arial" panose="020B0604020202020204" pitchFamily="34" charset="0"/>
                <a:cs typeface="Arial" panose="020B0604020202020204" pitchFamily="34" charset="0"/>
              </a:rPr>
              <a:t>Ta có: a // (P); a ⊂ (Q); (P) ∩ (Q) = b.    </a:t>
            </a:r>
          </a:p>
          <a:p>
            <a:pPr algn="just">
              <a:lnSpc>
                <a:spcPct val="150000"/>
              </a:lnSpc>
            </a:pPr>
            <a:r>
              <a:rPr lang="vi-VN" sz="4000">
                <a:latin typeface="Arial" panose="020B0604020202020204" pitchFamily="34" charset="0"/>
                <a:cs typeface="Arial" panose="020B0604020202020204" pitchFamily="34" charset="0"/>
              </a:rPr>
              <a:t>Do đó theo định lí 2, a // b.</a:t>
            </a:r>
          </a:p>
          <a:p>
            <a:pPr algn="just">
              <a:lnSpc>
                <a:spcPct val="150000"/>
              </a:lnSpc>
            </a:pPr>
            <a:r>
              <a:rPr lang="vi-VN" sz="4000">
                <a:latin typeface="Arial" panose="020B0604020202020204" pitchFamily="34" charset="0"/>
                <a:cs typeface="Arial" panose="020B0604020202020204" pitchFamily="34" charset="0"/>
              </a:rPr>
              <a:t>Vậy hai đường thẳng a, b song song với nhau.</a:t>
            </a:r>
          </a:p>
        </p:txBody>
      </p:sp>
    </p:spTree>
    <p:extLst>
      <p:ext uri="{BB962C8B-B14F-4D97-AF65-F5344CB8AC3E}">
        <p14:creationId xmlns:p14="http://schemas.microsoft.com/office/powerpoint/2010/main" val="74869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Rectangle 1"/>
          <p:cNvSpPr/>
          <p:nvPr/>
        </p:nvSpPr>
        <p:spPr>
          <a:xfrm>
            <a:off x="782320" y="342900"/>
            <a:ext cx="16438880" cy="2723823"/>
          </a:xfrm>
          <a:prstGeom prst="rect">
            <a:avLst/>
          </a:prstGeom>
        </p:spPr>
        <p:txBody>
          <a:bodyPr wrap="square">
            <a:spAutoFit/>
          </a:bodyPr>
          <a:lstStyle/>
          <a:p>
            <a:pPr algn="just">
              <a:lnSpc>
                <a:spcPct val="150000"/>
              </a:lnSpc>
            </a:pPr>
            <a:r>
              <a:rPr lang="vi-VN" sz="3800" b="1">
                <a:solidFill>
                  <a:srgbClr val="0070C0"/>
                </a:solidFill>
                <a:latin typeface="Arial" panose="020B0604020202020204" pitchFamily="34" charset="0"/>
                <a:cs typeface="Arial" panose="020B0604020202020204" pitchFamily="34" charset="0"/>
              </a:rPr>
              <a:t>Bài 3 (SGK - tr.104) </a:t>
            </a:r>
            <a:r>
              <a:rPr lang="en-US" sz="3800">
                <a:latin typeface="Arial" panose="020B0604020202020204" pitchFamily="34" charset="0"/>
                <a:cs typeface="Arial" panose="020B0604020202020204" pitchFamily="34" charset="0"/>
              </a:rPr>
              <a:t>Cho tứ diện ABCD. Gọi G là trọng tâm của tam giác ABD, điểm I nằm trên cạnh BC sao cho BI = 2IC. Chứng minh rằng IG song song với mặt phẳng (ACD).</a:t>
            </a:r>
          </a:p>
        </p:txBody>
      </p:sp>
      <p:sp>
        <p:nvSpPr>
          <p:cNvPr id="3" name="TextBox 2"/>
          <p:cNvSpPr txBox="1"/>
          <p:nvPr/>
        </p:nvSpPr>
        <p:spPr>
          <a:xfrm>
            <a:off x="777240" y="3228811"/>
            <a:ext cx="1295400" cy="707886"/>
          </a:xfrm>
          <a:prstGeom prst="rect">
            <a:avLst/>
          </a:prstGeom>
          <a:noFill/>
        </p:spPr>
        <p:txBody>
          <a:bodyPr wrap="square" rtlCol="0">
            <a:spAutoFit/>
          </a:bodyPr>
          <a:lstStyle/>
          <a:p>
            <a:pPr algn="just"/>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11349" t="3415" r="13735"/>
          <a:stretch/>
        </p:blipFill>
        <p:spPr>
          <a:xfrm>
            <a:off x="12400280" y="3390900"/>
            <a:ext cx="5641800" cy="661684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77240" y="4053234"/>
                <a:ext cx="11643360" cy="5954515"/>
              </a:xfrm>
              <a:prstGeom prst="rect">
                <a:avLst/>
              </a:prstGeom>
            </p:spPr>
            <p:txBody>
              <a:bodyPr wrap="square">
                <a:spAutoFit/>
              </a:bodyPr>
              <a:lstStyle/>
              <a:p>
                <a:pPr marL="30480" marR="30480" algn="just">
                  <a:lnSpc>
                    <a:spcPct val="140000"/>
                  </a:lnSpc>
                  <a:spcAft>
                    <a:spcPts val="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Gọi M là trung điểm của AD.</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40000"/>
                  </a:lnSpc>
                  <a:spcAft>
                    <a:spcPts val="0"/>
                  </a:spcAft>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Xét </a:t>
                </a:r>
                <a14:m>
                  <m:oMath xmlns:m="http://schemas.openxmlformats.org/officeDocument/2006/math">
                    <m:r>
                      <a:rPr lang="en-US" sz="3800" i="1">
                        <a:solidFill>
                          <a:srgbClr val="000000"/>
                        </a:solidFill>
                        <a:effectLst/>
                        <a:latin typeface="Cambria Math" panose="02040503050406030204" pitchFamily="18" charset="0"/>
                        <a:ea typeface="Calibri" panose="020F0502020204030204" pitchFamily="34" charset="0"/>
                      </a:rPr>
                      <m:t>∆</m:t>
                    </m:r>
                    <m:r>
                      <a:rPr lang="en-US" sz="3800" i="1">
                        <a:solidFill>
                          <a:srgbClr val="000000"/>
                        </a:solidFill>
                        <a:effectLst/>
                        <a:latin typeface="Cambria Math" panose="02040503050406030204" pitchFamily="18" charset="0"/>
                        <a:ea typeface="Calibri" panose="020F0502020204030204" pitchFamily="34" charset="0"/>
                      </a:rPr>
                      <m:t>𝐴𝐵𝐷</m:t>
                    </m:r>
                    <m:r>
                      <a:rPr lang="en-US" sz="3800" i="1">
                        <a:solidFill>
                          <a:srgbClr val="000000"/>
                        </a:solidFill>
                        <a:effectLst/>
                        <a:latin typeface="Cambria Math" panose="02040503050406030204" pitchFamily="18" charset="0"/>
                        <a:ea typeface="Calibri" panose="020F0502020204030204" pitchFamily="34" charset="0"/>
                      </a:rPr>
                      <m:t> </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có G là trọng tâm tam giác nên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rPr>
                        </m:ctrlPr>
                      </m:fPr>
                      <m:num>
                        <m:r>
                          <a:rPr lang="en-US" sz="3800" i="1">
                            <a:solidFill>
                              <a:srgbClr val="000000"/>
                            </a:solidFill>
                            <a:effectLst/>
                            <a:latin typeface="Cambria Math" panose="02040503050406030204" pitchFamily="18" charset="0"/>
                            <a:ea typeface="Calibri" panose="020F0502020204030204" pitchFamily="34" charset="0"/>
                          </a:rPr>
                          <m:t>𝐵𝐺</m:t>
                        </m:r>
                      </m:num>
                      <m:den>
                        <m:r>
                          <a:rPr lang="en-US" sz="3800" i="1">
                            <a:solidFill>
                              <a:srgbClr val="000000"/>
                            </a:solidFill>
                            <a:effectLst/>
                            <a:latin typeface="Cambria Math" panose="02040503050406030204" pitchFamily="18" charset="0"/>
                            <a:ea typeface="Calibri" panose="020F0502020204030204" pitchFamily="34" charset="0"/>
                          </a:rPr>
                          <m:t>𝐺𝑀</m:t>
                        </m:r>
                      </m:den>
                    </m:f>
                    <m:r>
                      <a:rPr lang="en-US" sz="3800" i="1">
                        <a:solidFill>
                          <a:srgbClr val="000000"/>
                        </a:solidFill>
                        <a:effectLst/>
                        <a:latin typeface="Cambria Math" panose="02040503050406030204" pitchFamily="18" charset="0"/>
                        <a:ea typeface="Calibri" panose="020F0502020204030204" pitchFamily="34" charset="0"/>
                      </a:rPr>
                      <m:t>=</m:t>
                    </m:r>
                    <m:f>
                      <m:fPr>
                        <m:ctrlPr>
                          <a:rPr lang="en-US" sz="3800" i="1">
                            <a:solidFill>
                              <a:srgbClr val="000000"/>
                            </a:solidFill>
                            <a:effectLst/>
                            <a:latin typeface="Cambria Math" panose="02040503050406030204" pitchFamily="18" charset="0"/>
                            <a:ea typeface="Calibri" panose="020F0502020204030204" pitchFamily="34" charset="0"/>
                          </a:rPr>
                        </m:ctrlPr>
                      </m:fPr>
                      <m:num>
                        <m:r>
                          <a:rPr lang="en-US" sz="3800" i="1">
                            <a:solidFill>
                              <a:srgbClr val="000000"/>
                            </a:solidFill>
                            <a:effectLst/>
                            <a:latin typeface="Cambria Math" panose="02040503050406030204" pitchFamily="18" charset="0"/>
                            <a:ea typeface="Calibri" panose="020F0502020204030204" pitchFamily="34" charset="0"/>
                          </a:rPr>
                          <m:t>2</m:t>
                        </m:r>
                      </m:num>
                      <m:den>
                        <m:r>
                          <a:rPr lang="en-US" sz="3800" i="1">
                            <a:solidFill>
                              <a:srgbClr val="000000"/>
                            </a:solidFill>
                            <a:effectLst/>
                            <a:latin typeface="Cambria Math" panose="02040503050406030204" pitchFamily="18" charset="0"/>
                            <a:ea typeface="Calibri" panose="020F0502020204030204" pitchFamily="34" charset="0"/>
                          </a:rPr>
                          <m:t>1</m:t>
                        </m:r>
                      </m:den>
                    </m:f>
                    <m:r>
                      <a:rPr lang="en-US" sz="3800" i="1">
                        <a:solidFill>
                          <a:srgbClr val="000000"/>
                        </a:solidFill>
                        <a:effectLst/>
                        <a:latin typeface="Cambria Math" panose="02040503050406030204" pitchFamily="18" charset="0"/>
                        <a:ea typeface="Calibri" panose="020F0502020204030204" pitchFamily="34" charset="0"/>
                      </a:rPr>
                      <m:t>.</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40000"/>
                  </a:lnSpc>
                  <a:spcAft>
                    <a:spcPts val="0"/>
                  </a:spcAft>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Theo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đề </a:t>
                </a: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bài, BI = 2IC nên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rPr>
                        </m:ctrlPr>
                      </m:fPr>
                      <m:num>
                        <m:r>
                          <a:rPr lang="en-US" sz="3800" i="1">
                            <a:solidFill>
                              <a:srgbClr val="000000"/>
                            </a:solidFill>
                            <a:effectLst/>
                            <a:latin typeface="Cambria Math" panose="02040503050406030204" pitchFamily="18" charset="0"/>
                            <a:ea typeface="Calibri" panose="020F0502020204030204" pitchFamily="34" charset="0"/>
                          </a:rPr>
                          <m:t>𝐵𝐼</m:t>
                        </m:r>
                      </m:num>
                      <m:den>
                        <m:r>
                          <a:rPr lang="en-US" sz="3800" i="1">
                            <a:solidFill>
                              <a:srgbClr val="000000"/>
                            </a:solidFill>
                            <a:effectLst/>
                            <a:latin typeface="Cambria Math" panose="02040503050406030204" pitchFamily="18" charset="0"/>
                            <a:ea typeface="Calibri" panose="020F0502020204030204" pitchFamily="34" charset="0"/>
                          </a:rPr>
                          <m:t>𝐼𝐶</m:t>
                        </m:r>
                      </m:den>
                    </m:f>
                    <m:r>
                      <a:rPr lang="en-US" sz="3800" i="1">
                        <a:solidFill>
                          <a:srgbClr val="000000"/>
                        </a:solidFill>
                        <a:effectLst/>
                        <a:latin typeface="Cambria Math" panose="02040503050406030204" pitchFamily="18" charset="0"/>
                        <a:ea typeface="Calibri" panose="020F0502020204030204" pitchFamily="34" charset="0"/>
                      </a:rPr>
                      <m:t>=</m:t>
                    </m:r>
                    <m:f>
                      <m:fPr>
                        <m:ctrlPr>
                          <a:rPr lang="en-US" sz="3800" i="1">
                            <a:solidFill>
                              <a:srgbClr val="000000"/>
                            </a:solidFill>
                            <a:effectLst/>
                            <a:latin typeface="Cambria Math" panose="02040503050406030204" pitchFamily="18" charset="0"/>
                            <a:ea typeface="Calibri" panose="020F0502020204030204" pitchFamily="34" charset="0"/>
                          </a:rPr>
                        </m:ctrlPr>
                      </m:fPr>
                      <m:num>
                        <m:r>
                          <a:rPr lang="en-US" sz="3800" i="1">
                            <a:solidFill>
                              <a:srgbClr val="000000"/>
                            </a:solidFill>
                            <a:effectLst/>
                            <a:latin typeface="Cambria Math" panose="02040503050406030204" pitchFamily="18" charset="0"/>
                            <a:ea typeface="Calibri" panose="020F0502020204030204" pitchFamily="34" charset="0"/>
                          </a:rPr>
                          <m:t>2</m:t>
                        </m:r>
                      </m:num>
                      <m:den>
                        <m:r>
                          <a:rPr lang="en-US" sz="3800" i="1">
                            <a:solidFill>
                              <a:srgbClr val="000000"/>
                            </a:solidFill>
                            <a:effectLst/>
                            <a:latin typeface="Cambria Math" panose="02040503050406030204" pitchFamily="18" charset="0"/>
                            <a:ea typeface="Calibri" panose="020F0502020204030204" pitchFamily="34" charset="0"/>
                          </a:rPr>
                          <m:t>1</m:t>
                        </m:r>
                      </m:den>
                    </m:f>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40000"/>
                  </a:lnSpc>
                  <a:spcAft>
                    <a:spcPts val="0"/>
                  </a:spcAft>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rPr>
                        </m:ctrlPr>
                      </m:fPr>
                      <m:num>
                        <m:r>
                          <a:rPr lang="en-US" sz="3800" i="1">
                            <a:solidFill>
                              <a:srgbClr val="000000"/>
                            </a:solidFill>
                            <a:effectLst/>
                            <a:latin typeface="Cambria Math" panose="02040503050406030204" pitchFamily="18" charset="0"/>
                            <a:ea typeface="Calibri" panose="020F0502020204030204" pitchFamily="34" charset="0"/>
                          </a:rPr>
                          <m:t>𝐵𝐺</m:t>
                        </m:r>
                      </m:num>
                      <m:den>
                        <m:r>
                          <a:rPr lang="en-US" sz="3800" i="1">
                            <a:solidFill>
                              <a:srgbClr val="000000"/>
                            </a:solidFill>
                            <a:effectLst/>
                            <a:latin typeface="Cambria Math" panose="02040503050406030204" pitchFamily="18" charset="0"/>
                            <a:ea typeface="Calibri" panose="020F0502020204030204" pitchFamily="34" charset="0"/>
                          </a:rPr>
                          <m:t>𝐺𝑀</m:t>
                        </m:r>
                      </m:den>
                    </m:f>
                    <m:r>
                      <a:rPr lang="fr-FR" sz="3800" i="1">
                        <a:solidFill>
                          <a:srgbClr val="000000"/>
                        </a:solidFill>
                        <a:effectLst/>
                        <a:latin typeface="Cambria Math" panose="02040503050406030204" pitchFamily="18" charset="0"/>
                        <a:ea typeface="Calibri" panose="020F0502020204030204" pitchFamily="34" charset="0"/>
                      </a:rPr>
                      <m:t>=</m:t>
                    </m:r>
                    <m:f>
                      <m:fPr>
                        <m:ctrlPr>
                          <a:rPr lang="en-US" sz="3800" i="1">
                            <a:solidFill>
                              <a:srgbClr val="000000"/>
                            </a:solidFill>
                            <a:effectLst/>
                            <a:latin typeface="Cambria Math" panose="02040503050406030204" pitchFamily="18" charset="0"/>
                            <a:ea typeface="Calibri" panose="020F0502020204030204" pitchFamily="34" charset="0"/>
                          </a:rPr>
                        </m:ctrlPr>
                      </m:fPr>
                      <m:num>
                        <m:r>
                          <a:rPr lang="en-US" sz="3800" i="1">
                            <a:solidFill>
                              <a:srgbClr val="000000"/>
                            </a:solidFill>
                            <a:effectLst/>
                            <a:latin typeface="Cambria Math" panose="02040503050406030204" pitchFamily="18" charset="0"/>
                            <a:ea typeface="Calibri" panose="020F0502020204030204" pitchFamily="34" charset="0"/>
                          </a:rPr>
                          <m:t>𝐵𝐼</m:t>
                        </m:r>
                      </m:num>
                      <m:den>
                        <m:r>
                          <a:rPr lang="en-US" sz="3800" i="1">
                            <a:solidFill>
                              <a:srgbClr val="000000"/>
                            </a:solidFill>
                            <a:effectLst/>
                            <a:latin typeface="Cambria Math" panose="02040503050406030204" pitchFamily="18" charset="0"/>
                            <a:ea typeface="Calibri" panose="020F0502020204030204" pitchFamily="34" charset="0"/>
                          </a:rPr>
                          <m:t>𝐼𝐶</m:t>
                        </m:r>
                      </m:den>
                    </m:f>
                    <m:r>
                      <a:rPr lang="fr-FR" sz="3800" i="1">
                        <a:solidFill>
                          <a:srgbClr val="000000"/>
                        </a:solidFill>
                        <a:effectLst/>
                        <a:latin typeface="Cambria Math" panose="02040503050406030204" pitchFamily="18" charset="0"/>
                        <a:ea typeface="Calibri" panose="020F0502020204030204" pitchFamily="34" charset="0"/>
                      </a:rPr>
                      <m:t>=</m:t>
                    </m:r>
                    <m:f>
                      <m:fPr>
                        <m:ctrlPr>
                          <a:rPr lang="en-US" sz="3800" i="1">
                            <a:solidFill>
                              <a:srgbClr val="000000"/>
                            </a:solidFill>
                            <a:effectLst/>
                            <a:latin typeface="Cambria Math" panose="02040503050406030204" pitchFamily="18" charset="0"/>
                            <a:ea typeface="Calibri" panose="020F0502020204030204" pitchFamily="34" charset="0"/>
                          </a:rPr>
                        </m:ctrlPr>
                      </m:fPr>
                      <m:num>
                        <m:r>
                          <a:rPr lang="fr-FR" sz="3800" i="1">
                            <a:solidFill>
                              <a:srgbClr val="000000"/>
                            </a:solidFill>
                            <a:effectLst/>
                            <a:latin typeface="Cambria Math" panose="02040503050406030204" pitchFamily="18" charset="0"/>
                            <a:ea typeface="Calibri" panose="020F0502020204030204" pitchFamily="34" charset="0"/>
                          </a:rPr>
                          <m:t>2 </m:t>
                        </m:r>
                      </m:num>
                      <m:den>
                        <m:r>
                          <a:rPr lang="fr-FR" sz="3800" i="1">
                            <a:solidFill>
                              <a:srgbClr val="000000"/>
                            </a:solidFill>
                            <a:effectLst/>
                            <a:latin typeface="Cambria Math" panose="02040503050406030204" pitchFamily="18" charset="0"/>
                            <a:ea typeface="Calibri" panose="020F0502020204030204" pitchFamily="34" charset="0"/>
                          </a:rPr>
                          <m:t>1</m:t>
                        </m:r>
                      </m:den>
                    </m:f>
                    <m:r>
                      <a:rPr lang="en-US" sz="3800" i="1">
                        <a:solidFill>
                          <a:srgbClr val="000000"/>
                        </a:solidFill>
                        <a:effectLst/>
                        <a:latin typeface="Cambria Math" panose="02040503050406030204" pitchFamily="18" charset="0"/>
                        <a:ea typeface="Calibri" panose="020F0502020204030204" pitchFamily="34" charset="0"/>
                      </a:rPr>
                      <m:t> </m:t>
                    </m:r>
                  </m:oMath>
                </a14:m>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suy ra IG // CM </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40000"/>
                  </a:lnSpc>
                  <a:spcAft>
                    <a:spcPts val="0"/>
                  </a:spcAft>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Ta có: IG // CM; CM ⊂ (ACD)</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40000"/>
                  </a:lnSpc>
                  <a:spcAft>
                    <a:spcPts val="0"/>
                  </a:spcAft>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Do đó IG // (ACD).</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77240" y="4053234"/>
                <a:ext cx="11643360" cy="5954515"/>
              </a:xfrm>
              <a:prstGeom prst="rect">
                <a:avLst/>
              </a:prstGeom>
              <a:blipFill rotWithShape="0">
                <a:blip r:embed="rId3"/>
                <a:stretch>
                  <a:fillRect l="-1466" b="-3071"/>
                </a:stretch>
              </a:blipFill>
            </p:spPr>
            <p:txBody>
              <a:bodyPr/>
              <a:lstStyle/>
              <a:p>
                <a:r>
                  <a:rPr lang="en-US">
                    <a:noFill/>
                  </a:rPr>
                  <a:t> </a:t>
                </a:r>
              </a:p>
            </p:txBody>
          </p:sp>
        </mc:Fallback>
      </mc:AlternateContent>
    </p:spTree>
    <p:extLst>
      <p:ext uri="{BB962C8B-B14F-4D97-AF65-F5344CB8AC3E}">
        <p14:creationId xmlns:p14="http://schemas.microsoft.com/office/powerpoint/2010/main" val="39739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Rectangle 2"/>
          <p:cNvSpPr/>
          <p:nvPr/>
        </p:nvSpPr>
        <p:spPr>
          <a:xfrm>
            <a:off x="777240" y="504988"/>
            <a:ext cx="16916400" cy="2482667"/>
          </a:xfrm>
          <a:prstGeom prst="rect">
            <a:avLst/>
          </a:prstGeom>
        </p:spPr>
        <p:txBody>
          <a:bodyPr wrap="square">
            <a:spAutoFit/>
          </a:bodyPr>
          <a:lstStyle/>
          <a:p>
            <a:pPr algn="just">
              <a:lnSpc>
                <a:spcPct val="150000"/>
              </a:lnSpc>
            </a:pPr>
            <a:r>
              <a:rPr lang="vi-VN" sz="3600" b="1">
                <a:solidFill>
                  <a:srgbClr val="0070C0"/>
                </a:solidFill>
                <a:latin typeface="Arial" panose="020B0604020202020204" pitchFamily="34" charset="0"/>
                <a:cs typeface="Arial" panose="020B0604020202020204" pitchFamily="34" charset="0"/>
              </a:rPr>
              <a:t>Bài 4 (SGK - tr.104) </a:t>
            </a:r>
            <a:r>
              <a:rPr lang="vi-VN" sz="3600">
                <a:latin typeface="Arial" panose="020B0604020202020204" pitchFamily="34" charset="0"/>
                <a:cs typeface="Arial" panose="020B0604020202020204" pitchFamily="34" charset="0"/>
              </a:rPr>
              <a:t>Cho hình chóp S.ABCD có đáy ABCD là hình bình hành. Gọi M, N lần lượt là trung điểm của AB và CD. Chứng minh rằng đường thẳng MN song song với giao tuyến d của hai mặt phẳng (SBC) và (SAD). </a:t>
            </a:r>
            <a:endParaRPr lang="en-US" sz="3600">
              <a:latin typeface="Arial" panose="020B0604020202020204" pitchFamily="34" charset="0"/>
              <a:cs typeface="Arial" panose="020B0604020202020204" pitchFamily="34" charset="0"/>
            </a:endParaRPr>
          </a:p>
        </p:txBody>
      </p:sp>
      <p:sp>
        <p:nvSpPr>
          <p:cNvPr id="4" name="TextBox 3"/>
          <p:cNvSpPr txBox="1"/>
          <p:nvPr/>
        </p:nvSpPr>
        <p:spPr>
          <a:xfrm>
            <a:off x="787400" y="3243887"/>
            <a:ext cx="1295400" cy="707886"/>
          </a:xfrm>
          <a:prstGeom prst="rect">
            <a:avLst/>
          </a:prstGeom>
          <a:noFill/>
        </p:spPr>
        <p:txBody>
          <a:bodyPr wrap="square" rtlCol="0">
            <a:spAutoFit/>
          </a:bodyPr>
          <a:lstStyle/>
          <a:p>
            <a:pPr algn="just"/>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6350" t="7435" r="18368"/>
          <a:stretch/>
        </p:blipFill>
        <p:spPr>
          <a:xfrm>
            <a:off x="228601" y="4154998"/>
            <a:ext cx="6019800" cy="451485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570167" y="3243887"/>
                <a:ext cx="11277600" cy="6740307"/>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 Ta có: S ∈ (SAD) và S ∈ (SBC) nên S là giao điểm của (SAD) và (SBC).</a:t>
                </a:r>
              </a:p>
              <a:p>
                <a:pPr algn="just">
                  <a:lnSpc>
                    <a:spcPct val="150000"/>
                  </a:lnSpc>
                </a:pPr>
                <a:r>
                  <a:rPr lang="vi-VN" sz="3600">
                    <a:latin typeface="Arial" panose="020B0604020202020204" pitchFamily="34" charset="0"/>
                    <a:cs typeface="Arial" panose="020B0604020202020204" pitchFamily="34" charset="0"/>
                  </a:rPr>
                  <a:t>Lại có: AD // BC (do ABCD là hình bình hành); AD ⊂ (SAD); BC ⊂ (SBC).</a:t>
                </a:r>
              </a:p>
              <a:p>
                <a:pPr algn="just">
                  <a:lnSpc>
                    <a:spcPct val="150000"/>
                  </a:lnSpc>
                </a:pPr>
                <a:r>
                  <a:rPr lang="vi-VN" sz="3600">
                    <a:latin typeface="Arial" panose="020B0604020202020204" pitchFamily="34" charset="0"/>
                    <a:cs typeface="Arial" panose="020B0604020202020204" pitchFamily="34" charset="0"/>
                  </a:rPr>
                  <a:t>Do đó giao tuyến d của hai mặt phẳng (SAD) và (SBC) là đường thẳng đi qua S và song song với AD, BC.</a:t>
                </a:r>
              </a:p>
              <a:p>
                <a:pPr algn="just">
                  <a:lnSpc>
                    <a:spcPct val="150000"/>
                  </a:lnSpc>
                </a:pPr>
                <a:r>
                  <a:rPr lang="vi-VN" sz="3600">
                    <a:latin typeface="Arial" panose="020B0604020202020204" pitchFamily="34" charset="0"/>
                    <a:cs typeface="Arial" panose="020B0604020202020204" pitchFamily="34" charset="0"/>
                  </a:rPr>
                  <a:t>+) Vì M, N lần lượt là trung điểm của AB và CD nên MN là đường trung bình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a:latin typeface="Arial" panose="020B0604020202020204" pitchFamily="34" charset="0"/>
                    <a:cs typeface="Arial" panose="020B0604020202020204" pitchFamily="34" charset="0"/>
                  </a:rPr>
                  <a:t> MN // BC // AD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a:latin typeface="Arial" panose="020B0604020202020204" pitchFamily="34" charset="0"/>
                    <a:cs typeface="Arial" panose="020B0604020202020204" pitchFamily="34" charset="0"/>
                  </a:rPr>
                  <a:t> MN // d.</a:t>
                </a:r>
              </a:p>
            </p:txBody>
          </p:sp>
        </mc:Choice>
        <mc:Fallback xmlns="">
          <p:sp>
            <p:nvSpPr>
              <p:cNvPr id="6" name="Rectangle 5"/>
              <p:cNvSpPr>
                <a:spLocks noRot="1" noChangeAspect="1" noMove="1" noResize="1" noEditPoints="1" noAdjustHandles="1" noChangeArrowheads="1" noChangeShapeType="1" noTextEdit="1"/>
              </p:cNvSpPr>
              <p:nvPr/>
            </p:nvSpPr>
            <p:spPr>
              <a:xfrm>
                <a:off x="6570167" y="3243887"/>
                <a:ext cx="11277600" cy="6740307"/>
              </a:xfrm>
              <a:prstGeom prst="rect">
                <a:avLst/>
              </a:prstGeom>
              <a:blipFill rotWithShape="0">
                <a:blip r:embed="rId3"/>
                <a:stretch>
                  <a:fillRect l="-1676" r="-1622" b="-904"/>
                </a:stretch>
              </a:blipFill>
            </p:spPr>
            <p:txBody>
              <a:bodyPr/>
              <a:lstStyle/>
              <a:p>
                <a:r>
                  <a:rPr lang="en-US">
                    <a:noFill/>
                  </a:rPr>
                  <a:t> </a:t>
                </a:r>
              </a:p>
            </p:txBody>
          </p:sp>
        </mc:Fallback>
      </mc:AlternateContent>
    </p:spTree>
    <p:extLst>
      <p:ext uri="{BB962C8B-B14F-4D97-AF65-F5344CB8AC3E}">
        <p14:creationId xmlns:p14="http://schemas.microsoft.com/office/powerpoint/2010/main" val="245795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sp>
        <p:nvSpPr>
          <p:cNvPr id="17" name="Freeform 6"/>
          <p:cNvSpPr/>
          <p:nvPr/>
        </p:nvSpPr>
        <p:spPr>
          <a:xfrm>
            <a:off x="-35558" y="419100"/>
            <a:ext cx="18323558" cy="1338625"/>
          </a:xfrm>
          <a:custGeom>
            <a:avLst/>
            <a:gdLst/>
            <a:ahLst/>
            <a:cxnLst/>
            <a:rect l="l" t="t" r="r" b="b"/>
            <a:pathLst>
              <a:path w="4816592" h="242804">
                <a:moveTo>
                  <a:pt x="0" y="0"/>
                </a:moveTo>
                <a:lnTo>
                  <a:pt x="4816592" y="0"/>
                </a:lnTo>
                <a:lnTo>
                  <a:pt x="4816592" y="242804"/>
                </a:lnTo>
                <a:lnTo>
                  <a:pt x="0" y="242804"/>
                </a:lnTo>
                <a:close/>
              </a:path>
            </a:pathLst>
          </a:custGeom>
          <a:solidFill>
            <a:srgbClr val="D8594C"/>
          </a:solidFill>
        </p:spPr>
      </p:sp>
      <p:sp>
        <p:nvSpPr>
          <p:cNvPr id="18" name="TextBox 17"/>
          <p:cNvSpPr txBox="1"/>
          <p:nvPr/>
        </p:nvSpPr>
        <p:spPr>
          <a:xfrm>
            <a:off x="1256736" y="293682"/>
            <a:ext cx="15738970" cy="1427570"/>
          </a:xfrm>
          <a:prstGeom prst="rect">
            <a:avLst/>
          </a:prstGeom>
          <a:noFill/>
        </p:spPr>
        <p:txBody>
          <a:bodyPr wrap="square" rtlCol="0">
            <a:spAutoFit/>
          </a:bodyPr>
          <a:lstStyle/>
          <a:p>
            <a:pPr algn="ctr">
              <a:lnSpc>
                <a:spcPct val="150000"/>
              </a:lnSpc>
            </a:pPr>
            <a:r>
              <a:rPr lang="vi-VN" sz="6600" b="1">
                <a:solidFill>
                  <a:prstClr val="white"/>
                </a:solidFill>
                <a:cs typeface="Arial" panose="020B0604020202020204" pitchFamily="34" charset="0"/>
              </a:rPr>
              <a:t>VẬN DỤNG</a:t>
            </a:r>
            <a:endParaRPr lang="en-US" sz="6600" b="1">
              <a:solidFill>
                <a:prstClr val="white"/>
              </a:solidFill>
              <a:latin typeface="Arial" panose="020B0604020202020204" pitchFamily="34" charset="0"/>
              <a:cs typeface="Arial" panose="020B0604020202020204" pitchFamily="34" charset="0"/>
            </a:endParaRPr>
          </a:p>
        </p:txBody>
      </p:sp>
      <p:sp>
        <p:nvSpPr>
          <p:cNvPr id="4" name="Rectangle 3"/>
          <p:cNvSpPr/>
          <p:nvPr/>
        </p:nvSpPr>
        <p:spPr>
          <a:xfrm>
            <a:off x="1066800" y="2400300"/>
            <a:ext cx="11963400" cy="6186309"/>
          </a:xfrm>
          <a:prstGeom prst="rect">
            <a:avLst/>
          </a:prstGeom>
        </p:spPr>
        <p:txBody>
          <a:bodyPr wrap="square">
            <a:spAutoFit/>
          </a:bodyPr>
          <a:lstStyle/>
          <a:p>
            <a:pPr algn="just">
              <a:lnSpc>
                <a:spcPct val="150000"/>
              </a:lnSpc>
            </a:pPr>
            <a:r>
              <a:rPr lang="vi-VN" sz="4400" b="1">
                <a:solidFill>
                  <a:srgbClr val="0070C0"/>
                </a:solidFill>
                <a:latin typeface="Arial" panose="020B0604020202020204" pitchFamily="34" charset="0"/>
                <a:cs typeface="Arial" panose="020B0604020202020204" pitchFamily="34" charset="0"/>
              </a:rPr>
              <a:t>Bài 5 (SGK - tr104)</a:t>
            </a:r>
          </a:p>
          <a:p>
            <a:pPr algn="just">
              <a:lnSpc>
                <a:spcPct val="150000"/>
              </a:lnSpc>
            </a:pPr>
            <a:r>
              <a:rPr lang="vi-VN" sz="4400"/>
              <a:t>Cho hai hình bình hành ABCD và ABEF không cùng nằm trong một mặt phẳng. Gọi M, N lần lượt là trọng tâm của hai tam giác ABF và ABC. Chứng minh rằng đường thẳng MN song song với mặt phẳng (ACF). </a:t>
            </a:r>
            <a:endParaRPr lang="en-US" sz="44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68200" y="4432058"/>
            <a:ext cx="5358545" cy="5816842"/>
          </a:xfrm>
          <a:prstGeom prst="rect">
            <a:avLst/>
          </a:prstGeom>
        </p:spPr>
      </p:pic>
    </p:spTree>
    <p:extLst>
      <p:ext uri="{BB962C8B-B14F-4D97-AF65-F5344CB8AC3E}">
        <p14:creationId xmlns:p14="http://schemas.microsoft.com/office/powerpoint/2010/main" val="4026165322"/>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TextBox 1"/>
          <p:cNvSpPr txBox="1"/>
          <p:nvPr/>
        </p:nvSpPr>
        <p:spPr>
          <a:xfrm>
            <a:off x="8458200" y="495300"/>
            <a:ext cx="12954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6714" t="8334" r="12470" b="4165"/>
          <a:stretch/>
        </p:blipFill>
        <p:spPr>
          <a:xfrm>
            <a:off x="10597968" y="4914901"/>
            <a:ext cx="7173928" cy="536448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143000" y="1203186"/>
                <a:ext cx="13182600" cy="7714933"/>
              </a:xfrm>
              <a:prstGeom prst="rect">
                <a:avLst/>
              </a:prstGeom>
            </p:spPr>
            <p:txBody>
              <a:bodyPr wrap="square">
                <a:spAutoFit/>
              </a:bodyPr>
              <a:lstStyle/>
              <a:p>
                <a:pPr marL="30480" marR="30480" algn="just">
                  <a:lnSpc>
                    <a:spcPct val="150000"/>
                  </a:lnSpc>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Gọi I là trung điểm của AB.</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Xét DABF có M là trọng tâm của tam giác nên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rPr>
                        </m:ctrlPr>
                      </m:fPr>
                      <m:num>
                        <m:r>
                          <a:rPr lang="en-US" sz="4000" i="1">
                            <a:solidFill>
                              <a:srgbClr val="000000"/>
                            </a:solidFill>
                            <a:effectLst/>
                            <a:latin typeface="Cambria Math" panose="02040503050406030204" pitchFamily="18" charset="0"/>
                            <a:ea typeface="Calibri" panose="020F0502020204030204" pitchFamily="34" charset="0"/>
                          </a:rPr>
                          <m:t>𝐹𝑀</m:t>
                        </m:r>
                      </m:num>
                      <m:den>
                        <m:r>
                          <a:rPr lang="en-US" sz="4000" i="1">
                            <a:solidFill>
                              <a:srgbClr val="000000"/>
                            </a:solidFill>
                            <a:effectLst/>
                            <a:latin typeface="Cambria Math" panose="02040503050406030204" pitchFamily="18" charset="0"/>
                            <a:ea typeface="Calibri" panose="020F0502020204030204" pitchFamily="34" charset="0"/>
                          </a:rPr>
                          <m:t>𝑀𝐼</m:t>
                        </m:r>
                      </m:den>
                    </m:f>
                    <m:r>
                      <a:rPr lang="en-US" sz="4000" i="1">
                        <a:solidFill>
                          <a:srgbClr val="000000"/>
                        </a:solidFill>
                        <a:effectLst/>
                        <a:latin typeface="Cambria Math" panose="02040503050406030204" pitchFamily="18" charset="0"/>
                        <a:ea typeface="Calibri" panose="020F050202020403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rPr>
                        </m:ctrlPr>
                      </m:fPr>
                      <m:num>
                        <m:r>
                          <a:rPr lang="en-US" sz="4000" i="1">
                            <a:solidFill>
                              <a:srgbClr val="000000"/>
                            </a:solidFill>
                            <a:effectLst/>
                            <a:latin typeface="Cambria Math" panose="02040503050406030204" pitchFamily="18" charset="0"/>
                            <a:ea typeface="Calibri" panose="020F050202020403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rPr>
                          <m:t>1</m:t>
                        </m:r>
                      </m:den>
                    </m:f>
                    <m:r>
                      <a:rPr lang="en-US" sz="4000" i="1">
                        <a:solidFill>
                          <a:srgbClr val="000000"/>
                        </a:solidFill>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Xét DABC có N là trọng tâm của tam giác nên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rPr>
                        </m:ctrlPr>
                      </m:fPr>
                      <m:num>
                        <m:r>
                          <a:rPr lang="en-US" sz="4000" i="1">
                            <a:solidFill>
                              <a:srgbClr val="000000"/>
                            </a:solidFill>
                            <a:effectLst/>
                            <a:latin typeface="Cambria Math" panose="02040503050406030204" pitchFamily="18" charset="0"/>
                            <a:ea typeface="Calibri" panose="020F0502020204030204" pitchFamily="34" charset="0"/>
                          </a:rPr>
                          <m:t>𝑁𝐶</m:t>
                        </m:r>
                      </m:num>
                      <m:den>
                        <m:r>
                          <a:rPr lang="en-US" sz="4000" i="1">
                            <a:solidFill>
                              <a:srgbClr val="000000"/>
                            </a:solidFill>
                            <a:effectLst/>
                            <a:latin typeface="Cambria Math" panose="02040503050406030204" pitchFamily="18" charset="0"/>
                            <a:ea typeface="Calibri" panose="020F0502020204030204" pitchFamily="34" charset="0"/>
                          </a:rPr>
                          <m:t>𝑁𝐼</m:t>
                        </m:r>
                      </m:den>
                    </m:f>
                    <m:r>
                      <a:rPr lang="en-US" sz="4000" i="1">
                        <a:solidFill>
                          <a:srgbClr val="000000"/>
                        </a:solidFill>
                        <a:effectLst/>
                        <a:latin typeface="Cambria Math" panose="02040503050406030204" pitchFamily="18" charset="0"/>
                        <a:ea typeface="Calibri" panose="020F050202020403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rPr>
                        </m:ctrlPr>
                      </m:fPr>
                      <m:num>
                        <m:r>
                          <a:rPr lang="en-US" sz="4000" i="1">
                            <a:solidFill>
                              <a:srgbClr val="000000"/>
                            </a:solidFill>
                            <a:effectLst/>
                            <a:latin typeface="Cambria Math" panose="02040503050406030204" pitchFamily="18" charset="0"/>
                            <a:ea typeface="Calibri" panose="020F050202020403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rPr>
                          <m:t>1</m:t>
                        </m:r>
                      </m:den>
                    </m:f>
                    <m:r>
                      <a:rPr lang="en-US" sz="4000" i="1">
                        <a:solidFill>
                          <a:srgbClr val="000000"/>
                        </a:solidFill>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rPr>
                        </m:ctrlPr>
                      </m:fPr>
                      <m:num>
                        <m:r>
                          <a:rPr lang="en-US" sz="4000" i="1">
                            <a:solidFill>
                              <a:srgbClr val="000000"/>
                            </a:solidFill>
                            <a:effectLst/>
                            <a:latin typeface="Cambria Math" panose="02040503050406030204" pitchFamily="18" charset="0"/>
                            <a:ea typeface="Calibri" panose="020F0502020204030204" pitchFamily="34" charset="0"/>
                          </a:rPr>
                          <m:t>𝐹𝑀</m:t>
                        </m:r>
                      </m:num>
                      <m:den>
                        <m:r>
                          <a:rPr lang="en-US" sz="4000" i="1">
                            <a:solidFill>
                              <a:srgbClr val="000000"/>
                            </a:solidFill>
                            <a:effectLst/>
                            <a:latin typeface="Cambria Math" panose="02040503050406030204" pitchFamily="18" charset="0"/>
                            <a:ea typeface="Calibri" panose="020F0502020204030204" pitchFamily="34" charset="0"/>
                          </a:rPr>
                          <m:t>𝑀𝐼</m:t>
                        </m:r>
                      </m:den>
                    </m:f>
                    <m:r>
                      <a:rPr lang="fr-FR" sz="4000" i="1">
                        <a:solidFill>
                          <a:srgbClr val="000000"/>
                        </a:solidFill>
                        <a:effectLst/>
                        <a:latin typeface="Cambria Math" panose="02040503050406030204" pitchFamily="18" charset="0"/>
                        <a:ea typeface="Calibri" panose="020F050202020403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rPr>
                        </m:ctrlPr>
                      </m:fPr>
                      <m:num>
                        <m:r>
                          <a:rPr lang="en-US" sz="4000" i="1">
                            <a:solidFill>
                              <a:srgbClr val="000000"/>
                            </a:solidFill>
                            <a:effectLst/>
                            <a:latin typeface="Cambria Math" panose="02040503050406030204" pitchFamily="18" charset="0"/>
                            <a:ea typeface="Calibri" panose="020F0502020204030204" pitchFamily="34" charset="0"/>
                          </a:rPr>
                          <m:t>𝑁𝐶</m:t>
                        </m:r>
                      </m:num>
                      <m:den>
                        <m:r>
                          <a:rPr lang="en-US" sz="4000" i="1">
                            <a:solidFill>
                              <a:srgbClr val="000000"/>
                            </a:solidFill>
                            <a:effectLst/>
                            <a:latin typeface="Cambria Math" panose="02040503050406030204" pitchFamily="18" charset="0"/>
                            <a:ea typeface="Calibri" panose="020F0502020204030204" pitchFamily="34" charset="0"/>
                          </a:rPr>
                          <m:t>𝑁𝐼</m:t>
                        </m:r>
                      </m:den>
                    </m:f>
                    <m:r>
                      <a:rPr lang="fr-FR" sz="4000" i="1">
                        <a:solidFill>
                          <a:srgbClr val="000000"/>
                        </a:solidFill>
                        <a:effectLst/>
                        <a:latin typeface="Cambria Math" panose="02040503050406030204" pitchFamily="18" charset="0"/>
                        <a:ea typeface="Calibri" panose="020F050202020403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rPr>
                        </m:ctrlPr>
                      </m:fPr>
                      <m:num>
                        <m:r>
                          <a:rPr lang="fr-FR" sz="4000" i="1">
                            <a:solidFill>
                              <a:srgbClr val="000000"/>
                            </a:solidFill>
                            <a:effectLst/>
                            <a:latin typeface="Cambria Math" panose="02040503050406030204" pitchFamily="18" charset="0"/>
                            <a:ea typeface="Calibri" panose="020F0502020204030204" pitchFamily="34" charset="0"/>
                          </a:rPr>
                          <m:t>2</m:t>
                        </m:r>
                      </m:num>
                      <m:den>
                        <m:r>
                          <a:rPr lang="fr-FR" sz="4000" i="1">
                            <a:solidFill>
                              <a:srgbClr val="000000"/>
                            </a:solidFill>
                            <a:effectLst/>
                            <a:latin typeface="Cambria Math" panose="02040503050406030204" pitchFamily="18" charset="0"/>
                            <a:ea typeface="Calibri" panose="020F0502020204030204" pitchFamily="34" charset="0"/>
                          </a:rPr>
                          <m:t>1</m:t>
                        </m:r>
                      </m:den>
                    </m:f>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Suy ra MN // FC (theo định lí Thalès)</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Mà FC ⊂ (ACF).</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Do đó MN // (ACF).</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43000" y="1203186"/>
                <a:ext cx="13182600" cy="7714933"/>
              </a:xfrm>
              <a:prstGeom prst="rect">
                <a:avLst/>
              </a:prstGeom>
              <a:blipFill rotWithShape="0">
                <a:blip r:embed="rId3"/>
                <a:stretch>
                  <a:fillRect l="-1434" b="-948"/>
                </a:stretch>
              </a:blipFill>
            </p:spPr>
            <p:txBody>
              <a:bodyPr/>
              <a:lstStyle/>
              <a:p>
                <a:r>
                  <a:rPr lang="en-US">
                    <a:noFill/>
                  </a:rPr>
                  <a:t> </a:t>
                </a:r>
              </a:p>
            </p:txBody>
          </p:sp>
        </mc:Fallback>
      </mc:AlternateContent>
    </p:spTree>
    <p:extLst>
      <p:ext uri="{BB962C8B-B14F-4D97-AF65-F5344CB8AC3E}">
        <p14:creationId xmlns:p14="http://schemas.microsoft.com/office/powerpoint/2010/main" val="49058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grpSp>
        <p:nvGrpSpPr>
          <p:cNvPr id="2" name="Group 2"/>
          <p:cNvGrpSpPr/>
          <p:nvPr/>
        </p:nvGrpSpPr>
        <p:grpSpPr>
          <a:xfrm>
            <a:off x="10113543" y="2909296"/>
            <a:ext cx="6781800" cy="5542647"/>
            <a:chOff x="0" y="0"/>
            <a:chExt cx="1346630" cy="1326234"/>
          </a:xfrm>
        </p:grpSpPr>
        <p:sp>
          <p:nvSpPr>
            <p:cNvPr id="3" name="Freeform 3"/>
            <p:cNvSpPr/>
            <p:nvPr/>
          </p:nvSpPr>
          <p:spPr>
            <a:xfrm>
              <a:off x="0" y="0"/>
              <a:ext cx="1346630" cy="1326234"/>
            </a:xfrm>
            <a:custGeom>
              <a:avLst/>
              <a:gdLst/>
              <a:ahLst/>
              <a:cxnLst/>
              <a:rect l="l" t="t" r="r" b="b"/>
              <a:pathLst>
                <a:path w="1346630" h="1326234">
                  <a:moveTo>
                    <a:pt x="0" y="0"/>
                  </a:moveTo>
                  <a:lnTo>
                    <a:pt x="1346630" y="0"/>
                  </a:lnTo>
                  <a:lnTo>
                    <a:pt x="1346630" y="1326234"/>
                  </a:lnTo>
                  <a:lnTo>
                    <a:pt x="0" y="1326234"/>
                  </a:lnTo>
                  <a:close/>
                </a:path>
              </a:pathLst>
            </a:custGeom>
            <a:solidFill>
              <a:srgbClr val="84D6D0"/>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5558" y="658872"/>
            <a:ext cx="18323558" cy="1338625"/>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sp>
      <p:sp>
        <p:nvSpPr>
          <p:cNvPr id="7" name="TextBox 7"/>
          <p:cNvSpPr txBox="1"/>
          <p:nvPr/>
        </p:nvSpPr>
        <p:spPr>
          <a:xfrm>
            <a:off x="35560" y="648379"/>
            <a:ext cx="3086100" cy="3194591"/>
          </a:xfrm>
          <a:prstGeom prst="rect">
            <a:avLst/>
          </a:prstGeom>
        </p:spPr>
        <p:txBody>
          <a:bodyPr lIns="50800" tIns="50800" rIns="50800" bIns="50800" rtlCol="0" anchor="ctr"/>
          <a:lstStyle/>
          <a:p>
            <a:pPr algn="ctr">
              <a:lnSpc>
                <a:spcPts val="2659"/>
              </a:lnSpc>
            </a:pPr>
            <a:endParaRPr/>
          </a:p>
        </p:txBody>
      </p:sp>
      <p:sp>
        <p:nvSpPr>
          <p:cNvPr id="9" name="TextBox 9"/>
          <p:cNvSpPr txBox="1"/>
          <p:nvPr/>
        </p:nvSpPr>
        <p:spPr>
          <a:xfrm>
            <a:off x="1923618" y="883330"/>
            <a:ext cx="14601656" cy="987450"/>
          </a:xfrm>
          <a:prstGeom prst="rect">
            <a:avLst/>
          </a:prstGeom>
        </p:spPr>
        <p:txBody>
          <a:bodyPr lIns="0" tIns="0" rIns="0" bIns="0" rtlCol="0" anchor="t">
            <a:spAutoFit/>
          </a:bodyPr>
          <a:lstStyle/>
          <a:p>
            <a:pPr algn="ctr">
              <a:lnSpc>
                <a:spcPts val="7679"/>
              </a:lnSpc>
            </a:pPr>
            <a:r>
              <a:rPr lang="vi-VN" sz="6600" b="1">
                <a:solidFill>
                  <a:srgbClr val="000000"/>
                </a:solidFill>
                <a:latin typeface="Arial" panose="020B0604020202020204" pitchFamily="34" charset="0"/>
                <a:cs typeface="Arial" panose="020B0604020202020204" pitchFamily="34" charset="0"/>
              </a:rPr>
              <a:t>NỘI DUNG BÀI HỌC</a:t>
            </a:r>
            <a:endParaRPr lang="en-US" sz="6600" b="1">
              <a:solidFill>
                <a:srgbClr val="000000"/>
              </a:solidFill>
              <a:latin typeface="Arial" panose="020B0604020202020204" pitchFamily="34" charset="0"/>
              <a:cs typeface="Arial" panose="020B0604020202020204" pitchFamily="34" charset="0"/>
            </a:endParaRPr>
          </a:p>
        </p:txBody>
      </p:sp>
      <p:grpSp>
        <p:nvGrpSpPr>
          <p:cNvPr id="10" name="Group 10"/>
          <p:cNvGrpSpPr/>
          <p:nvPr/>
        </p:nvGrpSpPr>
        <p:grpSpPr>
          <a:xfrm>
            <a:off x="1630618" y="2909296"/>
            <a:ext cx="6887867" cy="5510804"/>
            <a:chOff x="0" y="0"/>
            <a:chExt cx="1346630" cy="1298309"/>
          </a:xfrm>
        </p:grpSpPr>
        <p:sp>
          <p:nvSpPr>
            <p:cNvPr id="11" name="Freeform 11"/>
            <p:cNvSpPr/>
            <p:nvPr/>
          </p:nvSpPr>
          <p:spPr>
            <a:xfrm>
              <a:off x="0" y="0"/>
              <a:ext cx="1346630" cy="1298309"/>
            </a:xfrm>
            <a:custGeom>
              <a:avLst/>
              <a:gdLst/>
              <a:ahLst/>
              <a:cxnLst/>
              <a:rect l="l" t="t" r="r" b="b"/>
              <a:pathLst>
                <a:path w="1346630" h="1298309">
                  <a:moveTo>
                    <a:pt x="0" y="0"/>
                  </a:moveTo>
                  <a:lnTo>
                    <a:pt x="1346630" y="0"/>
                  </a:lnTo>
                  <a:lnTo>
                    <a:pt x="1346630" y="1298309"/>
                  </a:lnTo>
                  <a:lnTo>
                    <a:pt x="0" y="1298309"/>
                  </a:lnTo>
                  <a:close/>
                </a:path>
              </a:pathLst>
            </a:custGeom>
            <a:solidFill>
              <a:srgbClr val="84D6D0"/>
            </a:solidFill>
            <a:ln w="209550">
              <a:solidFill>
                <a:srgbClr val="FFCB7C"/>
              </a:solidFill>
            </a:ln>
          </p:spPr>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4"/>
          <p:cNvGrpSpPr/>
          <p:nvPr/>
        </p:nvGrpSpPr>
        <p:grpSpPr>
          <a:xfrm>
            <a:off x="1863230" y="3389379"/>
            <a:ext cx="6382182" cy="3881728"/>
            <a:chOff x="1863230" y="3389379"/>
            <a:chExt cx="6382182" cy="3881728"/>
          </a:xfrm>
        </p:grpSpPr>
        <p:sp>
          <p:nvSpPr>
            <p:cNvPr id="22" name="Oval 21"/>
            <p:cNvSpPr/>
            <p:nvPr/>
          </p:nvSpPr>
          <p:spPr>
            <a:xfrm>
              <a:off x="4276050" y="3389379"/>
              <a:ext cx="1597002" cy="15970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a:solidFill>
                    <a:srgbClr val="C00000"/>
                  </a:solidFill>
                  <a:latin typeface="Arial" panose="020B0604020202020204" pitchFamily="34" charset="0"/>
                  <a:cs typeface="Arial" panose="020B0604020202020204" pitchFamily="34" charset="0"/>
                </a:rPr>
                <a:t>01</a:t>
              </a:r>
              <a:endParaRPr lang="en-US" sz="6600" b="1">
                <a:solidFill>
                  <a:srgbClr val="C00000"/>
                </a:solidFill>
                <a:latin typeface="Arial" panose="020B0604020202020204" pitchFamily="34" charset="0"/>
                <a:cs typeface="Arial" panose="020B0604020202020204" pitchFamily="34" charset="0"/>
              </a:endParaRPr>
            </a:p>
          </p:txBody>
        </p:sp>
        <p:sp>
          <p:nvSpPr>
            <p:cNvPr id="23" name="TextBox 22"/>
            <p:cNvSpPr txBox="1"/>
            <p:nvPr/>
          </p:nvSpPr>
          <p:spPr>
            <a:xfrm>
              <a:off x="1863230" y="5099679"/>
              <a:ext cx="6382182" cy="2171428"/>
            </a:xfrm>
            <a:prstGeom prst="rect">
              <a:avLst/>
            </a:prstGeom>
            <a:noFill/>
          </p:spPr>
          <p:txBody>
            <a:bodyPr wrap="square" rtlCol="0">
              <a:spAutoFit/>
            </a:bodyPr>
            <a:lstStyle/>
            <a:p>
              <a:pPr algn="ctr">
                <a:lnSpc>
                  <a:spcPct val="150000"/>
                </a:lnSpc>
              </a:pPr>
              <a:r>
                <a:rPr lang="vi-VN" sz="4800" b="1">
                  <a:latin typeface="Arial" panose="020B0604020202020204" pitchFamily="34" charset="0"/>
                  <a:cs typeface="Arial" panose="020B0604020202020204" pitchFamily="34" charset="0"/>
                </a:rPr>
                <a:t>Đường thẳng song song với mặt phẳng</a:t>
              </a:r>
              <a:endParaRPr lang="en-US" sz="4800" b="1">
                <a:latin typeface="Arial" panose="020B0604020202020204" pitchFamily="34" charset="0"/>
                <a:cs typeface="Arial" panose="020B0604020202020204" pitchFamily="34" charset="0"/>
              </a:endParaRPr>
            </a:p>
          </p:txBody>
        </p:sp>
      </p:grpSp>
      <p:grpSp>
        <p:nvGrpSpPr>
          <p:cNvPr id="8" name="Group 7"/>
          <p:cNvGrpSpPr/>
          <p:nvPr/>
        </p:nvGrpSpPr>
        <p:grpSpPr>
          <a:xfrm>
            <a:off x="11088820" y="3389379"/>
            <a:ext cx="4831245" cy="4070963"/>
            <a:chOff x="11088820" y="3389379"/>
            <a:chExt cx="4831245" cy="4070963"/>
          </a:xfrm>
        </p:grpSpPr>
        <p:sp>
          <p:nvSpPr>
            <p:cNvPr id="24" name="Oval 23"/>
            <p:cNvSpPr/>
            <p:nvPr/>
          </p:nvSpPr>
          <p:spPr>
            <a:xfrm>
              <a:off x="12669175" y="3389379"/>
              <a:ext cx="1597002" cy="15970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a:solidFill>
                    <a:srgbClr val="C00000"/>
                  </a:solidFill>
                  <a:latin typeface="Arial" panose="020B0604020202020204" pitchFamily="34" charset="0"/>
                  <a:cs typeface="Arial" panose="020B0604020202020204" pitchFamily="34" charset="0"/>
                </a:rPr>
                <a:t>02</a:t>
              </a:r>
              <a:endParaRPr lang="en-US" sz="6600" b="1">
                <a:solidFill>
                  <a:srgbClr val="C00000"/>
                </a:solidFill>
                <a:latin typeface="Arial" panose="020B0604020202020204" pitchFamily="34" charset="0"/>
                <a:cs typeface="Arial" panose="020B0604020202020204" pitchFamily="34" charset="0"/>
              </a:endParaRPr>
            </a:p>
          </p:txBody>
        </p:sp>
        <p:sp>
          <p:nvSpPr>
            <p:cNvPr id="25" name="TextBox 24"/>
            <p:cNvSpPr txBox="1"/>
            <p:nvPr/>
          </p:nvSpPr>
          <p:spPr>
            <a:xfrm>
              <a:off x="11088820" y="5152018"/>
              <a:ext cx="4831245" cy="2308324"/>
            </a:xfrm>
            <a:prstGeom prst="rect">
              <a:avLst/>
            </a:prstGeom>
            <a:noFill/>
          </p:spPr>
          <p:txBody>
            <a:bodyPr wrap="square" rtlCol="0">
              <a:spAutoFit/>
            </a:bodyPr>
            <a:lstStyle/>
            <a:p>
              <a:pPr algn="ctr">
                <a:lnSpc>
                  <a:spcPct val="150000"/>
                </a:lnSpc>
              </a:pPr>
              <a:r>
                <a:rPr lang="vi-VN" sz="4800" b="1">
                  <a:latin typeface="Arial" panose="020B0604020202020204" pitchFamily="34" charset="0"/>
                  <a:cs typeface="Arial" panose="020B0604020202020204" pitchFamily="34" charset="0"/>
                </a:rPr>
                <a:t>Điều kiện và tính chất</a:t>
              </a:r>
              <a:endParaRPr lang="en-US" sz="4800" b="1">
                <a:latin typeface="Arial" panose="020B0604020202020204" pitchFamily="34" charset="0"/>
                <a:cs typeface="Arial" panose="020B0604020202020204" pitchFamily="34" charset="0"/>
              </a:endParaRPr>
            </a:p>
          </p:txBody>
        </p:sp>
      </p:grpSp>
      <p:sp>
        <p:nvSpPr>
          <p:cNvPr id="26" name="Freeform 6"/>
          <p:cNvSpPr/>
          <p:nvPr/>
        </p:nvSpPr>
        <p:spPr>
          <a:xfrm>
            <a:off x="9090661" y="8249186"/>
            <a:ext cx="2801657" cy="2065756"/>
          </a:xfrm>
          <a:custGeom>
            <a:avLst/>
            <a:gdLst/>
            <a:ahLst/>
            <a:cxnLst/>
            <a:rect l="l" t="t" r="r" b="b"/>
            <a:pathLst>
              <a:path w="1456489" h="1297350">
                <a:moveTo>
                  <a:pt x="0" y="0"/>
                </a:moveTo>
                <a:lnTo>
                  <a:pt x="1456490" y="0"/>
                </a:lnTo>
                <a:lnTo>
                  <a:pt x="1456490" y="1297350"/>
                </a:lnTo>
                <a:lnTo>
                  <a:pt x="0" y="1297350"/>
                </a:lnTo>
                <a:lnTo>
                  <a:pt x="0" y="0"/>
                </a:lnTo>
                <a:close/>
              </a:path>
            </a:pathLst>
          </a:custGeom>
          <a:blipFill>
            <a:blip r:embed="rId2">
              <a:extLst>
                <a:ext uri="{96DAC541-7B7A-43D3-8B79-37D633B846F1}">
                  <asvg:svgBlip xmlns:asvg="http://schemas.microsoft.com/office/drawing/2016/SVG/main" r:embed="rId3"/>
                </a:ext>
              </a:extLst>
            </a:blip>
            <a:stretch>
              <a:fillRect l="-26590"/>
            </a:stretch>
          </a:blipFill>
        </p:spPr>
      </p:sp>
      <p:sp>
        <p:nvSpPr>
          <p:cNvPr id="27" name="Freeform 7"/>
          <p:cNvSpPr/>
          <p:nvPr/>
        </p:nvSpPr>
        <p:spPr>
          <a:xfrm>
            <a:off x="6500260" y="8541389"/>
            <a:ext cx="2347977" cy="1773553"/>
          </a:xfrm>
          <a:custGeom>
            <a:avLst/>
            <a:gdLst/>
            <a:ahLst/>
            <a:cxnLst/>
            <a:rect l="l" t="t" r="r" b="b"/>
            <a:pathLst>
              <a:path w="1080493" h="801529">
                <a:moveTo>
                  <a:pt x="0" y="0"/>
                </a:moveTo>
                <a:lnTo>
                  <a:pt x="1080493" y="0"/>
                </a:lnTo>
                <a:lnTo>
                  <a:pt x="1080493" y="801530"/>
                </a:lnTo>
                <a:lnTo>
                  <a:pt x="0" y="801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accent6">
                <a:lumMod val="20000"/>
                <a:lumOff val="80000"/>
              </a:schemeClr>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9" name="Rectangle 8"/>
          <p:cNvSpPr/>
          <p:nvPr/>
        </p:nvSpPr>
        <p:spPr>
          <a:xfrm>
            <a:off x="1771650" y="1542514"/>
            <a:ext cx="14706600" cy="7201972"/>
          </a:xfrm>
          <a:prstGeom prst="rect">
            <a:avLst/>
          </a:prstGeom>
        </p:spPr>
        <p:txBody>
          <a:bodyPr wrap="square">
            <a:spAutoFit/>
          </a:bodyPr>
          <a:lstStyle/>
          <a:p>
            <a:pPr algn="just">
              <a:lnSpc>
                <a:spcPct val="150000"/>
              </a:lnSpc>
            </a:pPr>
            <a:r>
              <a:rPr lang="vi-VN" sz="4400" b="1">
                <a:solidFill>
                  <a:schemeClr val="accent5">
                    <a:lumMod val="50000"/>
                  </a:schemeClr>
                </a:solidFill>
                <a:latin typeface="Arial" panose="020B0604020202020204" pitchFamily="34" charset="0"/>
                <a:cs typeface="Arial" panose="020B0604020202020204" pitchFamily="34" charset="0"/>
              </a:rPr>
              <a:t>Bài 6 (SGK - tr.104) </a:t>
            </a:r>
            <a:r>
              <a:rPr lang="vi-VN" sz="4400">
                <a:latin typeface="Arial" panose="020B0604020202020204" pitchFamily="34" charset="0"/>
                <a:cs typeface="Arial" panose="020B0604020202020204" pitchFamily="34" charset="0"/>
              </a:rPr>
              <a:t>Cho hình chóp S.ABCD có đáy ABCD là hình bình hành. Lấy điểm M trên cạnh AD sao cho AD = 3AM. Gọi G, N lần lượt là trọng tâm của tam giác SAB, ABC. </a:t>
            </a:r>
          </a:p>
          <a:p>
            <a:pPr algn="just">
              <a:lnSpc>
                <a:spcPct val="150000"/>
              </a:lnSpc>
            </a:pPr>
            <a:r>
              <a:rPr lang="vi-VN" sz="4400">
                <a:latin typeface="Arial" panose="020B0604020202020204" pitchFamily="34" charset="0"/>
                <a:cs typeface="Arial" panose="020B0604020202020204" pitchFamily="34" charset="0"/>
              </a:rPr>
              <a:t>a) Tìm giao tuyến của hai mặt phẳng (SAB) và (SCD). </a:t>
            </a:r>
          </a:p>
          <a:p>
            <a:pPr algn="just">
              <a:lnSpc>
                <a:spcPct val="150000"/>
              </a:lnSpc>
            </a:pPr>
            <a:r>
              <a:rPr lang="vi-VN" sz="4400">
                <a:latin typeface="Arial" panose="020B0604020202020204" pitchFamily="34" charset="0"/>
                <a:cs typeface="Arial" panose="020B0604020202020204" pitchFamily="34" charset="0"/>
              </a:rPr>
              <a:t>b) Chứng minh rằng MN song song với mặt phẳng (SCD) và NG song song với mặt phẳng (SAC).</a:t>
            </a:r>
            <a:endParaRPr lang="en-US" sz="44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16357014" y="129462"/>
            <a:ext cx="1804572" cy="1798476"/>
          </a:xfrm>
          <a:prstGeom prst="rect">
            <a:avLst/>
          </a:prstGeom>
        </p:spPr>
      </p:pic>
      <p:pic>
        <p:nvPicPr>
          <p:cNvPr id="11" name="Picture 10"/>
          <p:cNvPicPr>
            <a:picLocks noChangeAspect="1"/>
          </p:cNvPicPr>
          <p:nvPr/>
        </p:nvPicPr>
        <p:blipFill>
          <a:blip r:embed="rId3"/>
          <a:stretch>
            <a:fillRect/>
          </a:stretch>
        </p:blipFill>
        <p:spPr>
          <a:xfrm>
            <a:off x="304800" y="8341555"/>
            <a:ext cx="2431875" cy="179986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TextBox 1"/>
          <p:cNvSpPr txBox="1"/>
          <p:nvPr/>
        </p:nvSpPr>
        <p:spPr>
          <a:xfrm>
            <a:off x="8458200" y="674757"/>
            <a:ext cx="12954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8077200" y="2097532"/>
            <a:ext cx="9144000" cy="6441572"/>
          </a:xfrm>
          <a:prstGeom prst="rect">
            <a:avLst/>
          </a:prstGeom>
        </p:spPr>
        <p:txBody>
          <a:bodyPr>
            <a:spAutoFit/>
          </a:bodyPr>
          <a:lstStyle/>
          <a:p>
            <a:pPr algn="just">
              <a:lnSpc>
                <a:spcPct val="150000"/>
              </a:lnSpc>
            </a:pPr>
            <a:r>
              <a:rPr lang="vi-VN" sz="4000">
                <a:latin typeface="Arial" panose="020B0604020202020204" pitchFamily="34" charset="0"/>
                <a:cs typeface="Arial" panose="020B0604020202020204" pitchFamily="34" charset="0"/>
              </a:rPr>
              <a:t>a) Ta có: S ∈ (SAB) và S ∈ (SCD) nên S là giao điểm của (SAB) và (SCD).</a:t>
            </a:r>
          </a:p>
          <a:p>
            <a:pPr algn="just">
              <a:lnSpc>
                <a:spcPct val="150000"/>
              </a:lnSpc>
            </a:pPr>
            <a:r>
              <a:rPr lang="vi-VN" sz="4000">
                <a:latin typeface="Arial" panose="020B0604020202020204" pitchFamily="34" charset="0"/>
                <a:cs typeface="Arial" panose="020B0604020202020204" pitchFamily="34" charset="0"/>
              </a:rPr>
              <a:t>Lại có: AB // CD (do ABCD là hình bình hành); AB ⊂ (SAB); CD ⊂ (SCD).</a:t>
            </a:r>
          </a:p>
          <a:p>
            <a:pPr algn="just">
              <a:lnSpc>
                <a:spcPct val="150000"/>
              </a:lnSpc>
            </a:pPr>
            <a:r>
              <a:rPr lang="vi-VN" sz="4000">
                <a:latin typeface="Arial" panose="020B0604020202020204" pitchFamily="34" charset="0"/>
                <a:cs typeface="Arial" panose="020B0604020202020204" pitchFamily="34" charset="0"/>
              </a:rPr>
              <a:t>Do đó giao tuyến của hai mặt phẳng (SAB) và (SCD) là đường thẳng d đi qua S và song song với AB, CD.</a:t>
            </a:r>
          </a:p>
        </p:txBody>
      </p:sp>
      <p:pic>
        <p:nvPicPr>
          <p:cNvPr id="4" name="Picture 3"/>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10786" t="8952" r="16404"/>
          <a:stretch/>
        </p:blipFill>
        <p:spPr>
          <a:xfrm>
            <a:off x="0" y="1028700"/>
            <a:ext cx="7690097" cy="8579237"/>
          </a:xfrm>
          <a:prstGeom prst="rect">
            <a:avLst/>
          </a:prstGeom>
        </p:spPr>
      </p:pic>
    </p:spTree>
    <p:extLst>
      <p:ext uri="{BB962C8B-B14F-4D97-AF65-F5344CB8AC3E}">
        <p14:creationId xmlns:p14="http://schemas.microsoft.com/office/powerpoint/2010/main" val="145162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457200" y="190500"/>
                <a:ext cx="15392400" cy="9765750"/>
              </a:xfrm>
              <a:prstGeom prst="rect">
                <a:avLst/>
              </a:prstGeom>
            </p:spPr>
            <p:txBody>
              <a:bodyPr wrap="square">
                <a:spAutoFit/>
              </a:bodyPr>
              <a:lstStyle/>
              <a:p>
                <a:pPr marL="30480" marR="30480" algn="just">
                  <a:lnSpc>
                    <a:spcPct val="130000"/>
                  </a:lnSpc>
                  <a:spcAft>
                    <a:spcPts val="0"/>
                  </a:spcAft>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b) </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30000"/>
                  </a:lnSpc>
                  <a:spcAft>
                    <a:spcPts val="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Gọi O là tâm của hình bình hành, khi đó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rPr>
                      <m:t>𝐵𝑂</m:t>
                    </m:r>
                    <m:r>
                      <a:rPr lang="fr-FR" sz="3600" i="1">
                        <a:solidFill>
                          <a:srgbClr val="000000"/>
                        </a:solidFill>
                        <a:effectLst/>
                        <a:latin typeface="Cambria Math" panose="02040503050406030204" pitchFamily="18" charset="0"/>
                        <a:ea typeface="Calibri" panose="020F0502020204030204" pitchFamily="34" charset="0"/>
                      </a:rPr>
                      <m:t>=</m:t>
                    </m:r>
                    <m:r>
                      <a:rPr lang="en-US" sz="3600" i="1">
                        <a:solidFill>
                          <a:srgbClr val="000000"/>
                        </a:solidFill>
                        <a:effectLst/>
                        <a:latin typeface="Cambria Math" panose="02040503050406030204" pitchFamily="18" charset="0"/>
                        <a:ea typeface="Calibri" panose="020F0502020204030204" pitchFamily="34" charset="0"/>
                      </a:rPr>
                      <m:t>𝑂𝐷</m:t>
                    </m:r>
                    <m:r>
                      <a:rPr lang="fr-FR"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fr-FR" sz="3600" i="1">
                            <a:solidFill>
                              <a:srgbClr val="000000"/>
                            </a:solidFill>
                            <a:effectLst/>
                            <a:latin typeface="Cambria Math" panose="02040503050406030204" pitchFamily="18" charset="0"/>
                            <a:ea typeface="Calibri" panose="020F0502020204030204" pitchFamily="34" charset="0"/>
                          </a:rPr>
                          <m:t>1</m:t>
                        </m:r>
                      </m:num>
                      <m:den>
                        <m:r>
                          <a:rPr lang="fr-FR" sz="3600" i="1">
                            <a:solidFill>
                              <a:srgbClr val="000000"/>
                            </a:solidFill>
                            <a:effectLst/>
                            <a:latin typeface="Cambria Math" panose="02040503050406030204" pitchFamily="18" charset="0"/>
                            <a:ea typeface="Calibri" panose="020F0502020204030204" pitchFamily="34" charset="0"/>
                          </a:rPr>
                          <m:t>2</m:t>
                        </m:r>
                      </m:den>
                    </m:f>
                    <m:r>
                      <a:rPr lang="en-US" sz="3600" i="1">
                        <a:solidFill>
                          <a:srgbClr val="000000"/>
                        </a:solidFill>
                        <a:effectLst/>
                        <a:latin typeface="Cambria Math" panose="02040503050406030204" pitchFamily="18" charset="0"/>
                        <a:ea typeface="Calibri" panose="020F0502020204030204" pitchFamily="34" charset="0"/>
                      </a:rPr>
                      <m:t>𝐵𝐷</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30000"/>
                  </a:lnSpc>
                  <a:spcAft>
                    <a:spcPts val="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rPr>
                      <m:t>∆</m:t>
                    </m:r>
                    <m:r>
                      <a:rPr lang="en-US" sz="3600" i="1">
                        <a:solidFill>
                          <a:srgbClr val="000000"/>
                        </a:solidFill>
                        <a:effectLst/>
                        <a:latin typeface="Cambria Math" panose="02040503050406030204" pitchFamily="18" charset="0"/>
                        <a:ea typeface="Calibri" panose="020F0502020204030204" pitchFamily="34" charset="0"/>
                      </a:rPr>
                      <m:t>𝐴𝐵𝐶</m:t>
                    </m:r>
                    <m:r>
                      <a:rPr lang="en-US" sz="3600" i="1">
                        <a:solidFill>
                          <a:srgbClr val="000000"/>
                        </a:solidFill>
                        <a:effectLst/>
                        <a:latin typeface="Cambria Math" panose="02040503050406030204" pitchFamily="18" charset="0"/>
                        <a:ea typeface="Calibri" panose="020F0502020204030204" pitchFamily="34" charset="0"/>
                      </a:rPr>
                      <m:t> </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có N là trọng tâm của tam giác nên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𝐵𝑁</m:t>
                        </m:r>
                      </m:num>
                      <m:den>
                        <m:r>
                          <a:rPr lang="en-US" sz="3600" i="1">
                            <a:solidFill>
                              <a:srgbClr val="000000"/>
                            </a:solidFill>
                            <a:effectLst/>
                            <a:latin typeface="Cambria Math" panose="02040503050406030204" pitchFamily="18" charset="0"/>
                            <a:ea typeface="Calibri" panose="020F0502020204030204" pitchFamily="34" charset="0"/>
                          </a:rPr>
                          <m:t>𝐵𝑂</m:t>
                        </m:r>
                      </m:den>
                    </m:f>
                    <m:r>
                      <a:rPr lang="fr-FR"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fr-FR" sz="3600" i="1">
                            <a:solidFill>
                              <a:srgbClr val="000000"/>
                            </a:solidFill>
                            <a:effectLst/>
                            <a:latin typeface="Cambria Math" panose="02040503050406030204" pitchFamily="18" charset="0"/>
                            <a:ea typeface="Calibri" panose="020F0502020204030204" pitchFamily="34" charset="0"/>
                          </a:rPr>
                          <m:t>2</m:t>
                        </m:r>
                      </m:num>
                      <m:den>
                        <m:r>
                          <a:rPr lang="fr-FR" sz="3600" i="1">
                            <a:solidFill>
                              <a:srgbClr val="000000"/>
                            </a:solidFill>
                            <a:effectLst/>
                            <a:latin typeface="Cambria Math" panose="02040503050406030204" pitchFamily="18" charset="0"/>
                            <a:ea typeface="Calibri" panose="020F0502020204030204" pitchFamily="34" charset="0"/>
                          </a:rPr>
                          <m:t>3</m:t>
                        </m:r>
                      </m:den>
                    </m:f>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do đó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𝐵𝑁</m:t>
                        </m:r>
                      </m:num>
                      <m:den>
                        <m:r>
                          <a:rPr lang="en-US" sz="3600" i="1">
                            <a:solidFill>
                              <a:srgbClr val="000000"/>
                            </a:solidFill>
                            <a:effectLst/>
                            <a:latin typeface="Cambria Math" panose="02040503050406030204" pitchFamily="18" charset="0"/>
                            <a:ea typeface="Calibri" panose="020F0502020204030204" pitchFamily="34" charset="0"/>
                          </a:rPr>
                          <m:t>𝐵𝐷</m:t>
                        </m:r>
                      </m:den>
                    </m:f>
                    <m:r>
                      <a:rPr lang="fr-FR"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𝐵𝑁</m:t>
                        </m:r>
                      </m:num>
                      <m:den>
                        <m:r>
                          <a:rPr lang="fr-FR" sz="3600" i="1">
                            <a:solidFill>
                              <a:srgbClr val="000000"/>
                            </a:solidFill>
                            <a:effectLst/>
                            <a:latin typeface="Cambria Math" panose="02040503050406030204" pitchFamily="18" charset="0"/>
                            <a:ea typeface="Calibri" panose="020F0502020204030204" pitchFamily="34" charset="0"/>
                          </a:rPr>
                          <m:t>2</m:t>
                        </m:r>
                        <m:r>
                          <a:rPr lang="en-US" sz="3600" i="1">
                            <a:solidFill>
                              <a:srgbClr val="000000"/>
                            </a:solidFill>
                            <a:effectLst/>
                            <a:latin typeface="Cambria Math" panose="02040503050406030204" pitchFamily="18" charset="0"/>
                            <a:ea typeface="Calibri" panose="020F0502020204030204" pitchFamily="34" charset="0"/>
                          </a:rPr>
                          <m:t>𝐵𝑂</m:t>
                        </m:r>
                      </m:den>
                    </m:f>
                    <m:r>
                      <a:rPr lang="fr-FR"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fr-FR" sz="3600" i="1">
                            <a:solidFill>
                              <a:srgbClr val="000000"/>
                            </a:solidFill>
                            <a:effectLst/>
                            <a:latin typeface="Cambria Math" panose="02040503050406030204" pitchFamily="18" charset="0"/>
                            <a:ea typeface="Calibri" panose="020F0502020204030204" pitchFamily="34" charset="0"/>
                          </a:rPr>
                          <m:t>1</m:t>
                        </m:r>
                      </m:num>
                      <m:den>
                        <m:r>
                          <a:rPr lang="fr-FR" sz="3600" i="1">
                            <a:solidFill>
                              <a:srgbClr val="000000"/>
                            </a:solidFill>
                            <a:effectLst/>
                            <a:latin typeface="Cambria Math" panose="02040503050406030204" pitchFamily="18" charset="0"/>
                            <a:ea typeface="Calibri" panose="020F0502020204030204" pitchFamily="34" charset="0"/>
                          </a:rPr>
                          <m:t>3</m:t>
                        </m:r>
                      </m:den>
                    </m:f>
                    <m:r>
                      <a:rPr lang="fr-FR" sz="3600" i="1">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3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Theo bài,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rPr>
                      <m:t>𝐴𝐷</m:t>
                    </m:r>
                    <m:r>
                      <a:rPr lang="en-US" sz="3600" i="1">
                        <a:solidFill>
                          <a:srgbClr val="000000"/>
                        </a:solidFill>
                        <a:effectLst/>
                        <a:latin typeface="Cambria Math" panose="02040503050406030204" pitchFamily="18" charset="0"/>
                        <a:ea typeface="Calibri" panose="020F0502020204030204" pitchFamily="34" charset="0"/>
                      </a:rPr>
                      <m:t>=3</m:t>
                    </m:r>
                    <m:r>
                      <a:rPr lang="en-US" sz="3600" i="1">
                        <a:solidFill>
                          <a:srgbClr val="000000"/>
                        </a:solidFill>
                        <a:effectLst/>
                        <a:latin typeface="Cambria Math" panose="02040503050406030204" pitchFamily="18" charset="0"/>
                        <a:ea typeface="Calibri" panose="020F0502020204030204" pitchFamily="34" charset="0"/>
                      </a:rPr>
                      <m:t>𝐴𝑀</m:t>
                    </m:r>
                    <m:r>
                      <a:rPr lang="en-US" sz="3600" i="1">
                        <a:solidFill>
                          <a:srgbClr val="000000"/>
                        </a:solidFill>
                        <a:effectLst/>
                        <a:latin typeface="Cambria Math" panose="02040503050406030204" pitchFamily="18" charset="0"/>
                        <a:ea typeface="Calibri" panose="020F050202020403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𝐴𝑀</m:t>
                        </m:r>
                      </m:num>
                      <m:den>
                        <m:r>
                          <a:rPr lang="en-US" sz="3600" i="1">
                            <a:solidFill>
                              <a:srgbClr val="000000"/>
                            </a:solidFill>
                            <a:effectLst/>
                            <a:latin typeface="Cambria Math" panose="02040503050406030204" pitchFamily="18" charset="0"/>
                            <a:ea typeface="Calibri" panose="020F0502020204030204" pitchFamily="34" charset="0"/>
                          </a:rPr>
                          <m:t>𝐴𝐷</m:t>
                        </m:r>
                      </m:den>
                    </m:f>
                    <m:r>
                      <a:rPr lang="en-US"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1</m:t>
                        </m:r>
                      </m:num>
                      <m:den>
                        <m:r>
                          <a:rPr lang="en-US" sz="3600" i="1">
                            <a:solidFill>
                              <a:srgbClr val="000000"/>
                            </a:solidFill>
                            <a:effectLst/>
                            <a:latin typeface="Cambria Math" panose="02040503050406030204" pitchFamily="18" charset="0"/>
                            <a:ea typeface="Calibri" panose="020F0502020204030204" pitchFamily="34" charset="0"/>
                          </a:rPr>
                          <m:t>3</m:t>
                        </m:r>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30000"/>
                  </a:lnSpc>
                  <a:spcAft>
                    <a:spcPts val="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Ta có</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𝐴𝑀</m:t>
                        </m:r>
                      </m:num>
                      <m:den>
                        <m:r>
                          <a:rPr lang="en-US" sz="3600" i="1">
                            <a:solidFill>
                              <a:srgbClr val="000000"/>
                            </a:solidFill>
                            <a:effectLst/>
                            <a:latin typeface="Cambria Math" panose="02040503050406030204" pitchFamily="18" charset="0"/>
                            <a:ea typeface="Calibri" panose="020F0502020204030204" pitchFamily="34" charset="0"/>
                          </a:rPr>
                          <m:t>𝐴𝐷</m:t>
                        </m:r>
                      </m:den>
                    </m:f>
                    <m:r>
                      <a:rPr lang="fr-FR"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𝐵𝑁</m:t>
                        </m:r>
                      </m:num>
                      <m:den>
                        <m:r>
                          <a:rPr lang="en-US" sz="3600" i="1">
                            <a:solidFill>
                              <a:srgbClr val="000000"/>
                            </a:solidFill>
                            <a:effectLst/>
                            <a:latin typeface="Cambria Math" panose="02040503050406030204" pitchFamily="18" charset="0"/>
                            <a:ea typeface="Calibri" panose="020F0502020204030204" pitchFamily="34" charset="0"/>
                          </a:rPr>
                          <m:t>𝐵𝐷</m:t>
                        </m:r>
                      </m:den>
                    </m:f>
                    <m:r>
                      <a:rPr lang="fr-FR"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fr-FR" sz="3600" i="1">
                            <a:solidFill>
                              <a:srgbClr val="000000"/>
                            </a:solidFill>
                            <a:effectLst/>
                            <a:latin typeface="Cambria Math" panose="02040503050406030204" pitchFamily="18" charset="0"/>
                            <a:ea typeface="Calibri" panose="020F0502020204030204" pitchFamily="34" charset="0"/>
                          </a:rPr>
                          <m:t>1</m:t>
                        </m:r>
                      </m:num>
                      <m:den>
                        <m:r>
                          <a:rPr lang="fr-FR" sz="3600" i="1">
                            <a:solidFill>
                              <a:srgbClr val="000000"/>
                            </a:solidFill>
                            <a:effectLst/>
                            <a:latin typeface="Cambria Math" panose="02040503050406030204" pitchFamily="18" charset="0"/>
                            <a:ea typeface="Calibri" panose="020F0502020204030204" pitchFamily="34" charset="0"/>
                          </a:rPr>
                          <m:t>3</m:t>
                        </m:r>
                      </m:den>
                    </m:f>
                    <m:r>
                      <a:rPr lang="vi-VN" sz="3600" b="0" i="0" smtClean="0">
                        <a:solidFill>
                          <a:srgbClr val="000000"/>
                        </a:solidFill>
                        <a:effectLst/>
                        <a:latin typeface="Cambria Math" panose="02040503050406030204" pitchFamily="18" charset="0"/>
                        <a:ea typeface="Calibri" panose="020F0502020204030204" pitchFamily="34" charset="0"/>
                      </a:rPr>
                      <m:t> </m:t>
                    </m:r>
                    <m:r>
                      <a:rPr lang="vi-VN" sz="3600" b="0" i="1" smtClean="0">
                        <a:solidFill>
                          <a:srgbClr val="000000"/>
                        </a:solidFill>
                        <a:effectLst/>
                        <a:latin typeface="Cambria Math" panose="02040503050406030204" pitchFamily="18" charset="0"/>
                        <a:ea typeface="Cambria Math" panose="02040503050406030204" pitchFamily="18" charset="0"/>
                      </a:rPr>
                      <m:t>⟹</m:t>
                    </m:r>
                  </m:oMath>
                </a14:m>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MN</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AB.</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30000"/>
                  </a:lnSpc>
                  <a:spcAft>
                    <a:spcPts val="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Trong mặt phẳng (ABCD) có: AB // CD và MN // AB nên MN // CD.</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3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Lại có CD ⊂ (SCD). Do đó MN // (SCD).</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30000"/>
                  </a:lnSpc>
                  <a:spcAft>
                    <a:spcPts val="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Gọi I là trung điểm của SA.</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30000"/>
                  </a:lnSpc>
                  <a:spcAft>
                    <a:spcPts val="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rPr>
                      <m:t>∆</m:t>
                    </m:r>
                    <m:r>
                      <a:rPr lang="en-US" sz="3600" i="1">
                        <a:solidFill>
                          <a:srgbClr val="000000"/>
                        </a:solidFill>
                        <a:effectLst/>
                        <a:latin typeface="Cambria Math" panose="02040503050406030204" pitchFamily="18" charset="0"/>
                        <a:ea typeface="Calibri" panose="020F0502020204030204" pitchFamily="34" charset="0"/>
                      </a:rPr>
                      <m:t>𝐴𝐵𝐶</m:t>
                    </m:r>
                    <m:r>
                      <a:rPr lang="en-US" sz="3600" i="1">
                        <a:solidFill>
                          <a:srgbClr val="000000"/>
                        </a:solidFill>
                        <a:effectLst/>
                        <a:latin typeface="Cambria Math" panose="02040503050406030204" pitchFamily="18" charset="0"/>
                        <a:ea typeface="Calibri" panose="020F0502020204030204" pitchFamily="34" charset="0"/>
                      </a:rPr>
                      <m:t> </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G là trọng tâm của tam giác nên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𝐵𝐺</m:t>
                        </m:r>
                      </m:num>
                      <m:den>
                        <m:r>
                          <a:rPr lang="en-US" sz="3600" i="1">
                            <a:solidFill>
                              <a:srgbClr val="000000"/>
                            </a:solidFill>
                            <a:effectLst/>
                            <a:latin typeface="Cambria Math" panose="02040503050406030204" pitchFamily="18" charset="0"/>
                            <a:ea typeface="Calibri" panose="020F0502020204030204" pitchFamily="34" charset="0"/>
                          </a:rPr>
                          <m:t>𝐵𝐼</m:t>
                        </m:r>
                      </m:den>
                    </m:f>
                    <m:r>
                      <a:rPr lang="fr-FR"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fr-FR" sz="3600" i="1">
                            <a:solidFill>
                              <a:srgbClr val="000000"/>
                            </a:solidFill>
                            <a:effectLst/>
                            <a:latin typeface="Cambria Math" panose="02040503050406030204" pitchFamily="18" charset="0"/>
                            <a:ea typeface="Calibri" panose="020F0502020204030204" pitchFamily="34" charset="0"/>
                          </a:rPr>
                          <m:t>2</m:t>
                        </m:r>
                      </m:num>
                      <m:den>
                        <m:r>
                          <a:rPr lang="fr-FR" sz="3600" i="1">
                            <a:solidFill>
                              <a:srgbClr val="000000"/>
                            </a:solidFill>
                            <a:effectLst/>
                            <a:latin typeface="Cambria Math" panose="02040503050406030204" pitchFamily="18" charset="0"/>
                            <a:ea typeface="Calibri" panose="020F0502020204030204" pitchFamily="34" charset="0"/>
                          </a:rPr>
                          <m:t>3</m:t>
                        </m:r>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30000"/>
                  </a:lnSpc>
                  <a:spcAft>
                    <a:spcPts val="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𝐵𝐺</m:t>
                        </m:r>
                      </m:num>
                      <m:den>
                        <m:r>
                          <a:rPr lang="en-US" sz="3600" i="1">
                            <a:solidFill>
                              <a:srgbClr val="000000"/>
                            </a:solidFill>
                            <a:effectLst/>
                            <a:latin typeface="Cambria Math" panose="02040503050406030204" pitchFamily="18" charset="0"/>
                            <a:ea typeface="Calibri" panose="020F0502020204030204" pitchFamily="34" charset="0"/>
                          </a:rPr>
                          <m:t>𝐵𝐼</m:t>
                        </m:r>
                      </m:den>
                    </m:f>
                    <m:r>
                      <a:rPr lang="fr-FR"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𝐵𝑁</m:t>
                        </m:r>
                      </m:num>
                      <m:den>
                        <m:r>
                          <a:rPr lang="en-US" sz="3600" i="1">
                            <a:solidFill>
                              <a:srgbClr val="000000"/>
                            </a:solidFill>
                            <a:effectLst/>
                            <a:latin typeface="Cambria Math" panose="02040503050406030204" pitchFamily="18" charset="0"/>
                            <a:ea typeface="Calibri" panose="020F0502020204030204" pitchFamily="34" charset="0"/>
                          </a:rPr>
                          <m:t>𝐵𝑂</m:t>
                        </m:r>
                      </m:den>
                    </m:f>
                    <m:r>
                      <a:rPr lang="fr-FR"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fr-FR" sz="3600" i="1">
                            <a:solidFill>
                              <a:srgbClr val="000000"/>
                            </a:solidFill>
                            <a:effectLst/>
                            <a:latin typeface="Cambria Math" panose="02040503050406030204" pitchFamily="18" charset="0"/>
                            <a:ea typeface="Calibri" panose="020F0502020204030204" pitchFamily="34" charset="0"/>
                          </a:rPr>
                          <m:t>2</m:t>
                        </m:r>
                      </m:num>
                      <m:den>
                        <m:r>
                          <a:rPr lang="fr-FR" sz="3600" i="1">
                            <a:solidFill>
                              <a:srgbClr val="000000"/>
                            </a:solidFill>
                            <a:effectLst/>
                            <a:latin typeface="Cambria Math" panose="02040503050406030204" pitchFamily="18" charset="0"/>
                            <a:ea typeface="Calibri" panose="020F0502020204030204" pitchFamily="34" charset="0"/>
                          </a:rPr>
                          <m:t>3</m:t>
                        </m:r>
                      </m:den>
                    </m:f>
                  </m:oMath>
                </a14:m>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GN // IO (theo định lí Thalès đảo)</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30000"/>
                  </a:lnSpc>
                  <a:spcAft>
                    <a:spcPts val="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Mà IO ⊂ (SAC) nên GN // (SAC).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 y="190500"/>
                <a:ext cx="15392400" cy="9765750"/>
              </a:xfrm>
              <a:prstGeom prst="rect">
                <a:avLst/>
              </a:prstGeom>
              <a:blipFill rotWithShape="0">
                <a:blip r:embed="rId2"/>
                <a:stretch>
                  <a:fillRect l="-990" b="-1373"/>
                </a:stretch>
              </a:blipFill>
            </p:spPr>
            <p:txBody>
              <a:bodyPr/>
              <a:lstStyle/>
              <a:p>
                <a:r>
                  <a:rPr lang="en-US">
                    <a:noFill/>
                  </a:rPr>
                  <a:t> </a:t>
                </a:r>
              </a:p>
            </p:txBody>
          </p:sp>
        </mc:Fallback>
      </mc:AlternateContent>
      <p:pic>
        <p:nvPicPr>
          <p:cNvPr id="3" name="Picture 2"/>
          <p:cNvPicPr>
            <a:picLocks noChangeAspect="1"/>
          </p:cNvPicPr>
          <p:nvPr/>
        </p:nvPicPr>
        <p:blipFill rotWithShape="1">
          <a:blip r:embed="rId3">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10786" t="8952" r="16404"/>
          <a:stretch/>
        </p:blipFill>
        <p:spPr>
          <a:xfrm>
            <a:off x="12646985" y="3996303"/>
            <a:ext cx="5641015" cy="6293237"/>
          </a:xfrm>
          <a:prstGeom prst="rect">
            <a:avLst/>
          </a:prstGeom>
        </p:spPr>
      </p:pic>
    </p:spTree>
    <p:extLst>
      <p:ext uri="{BB962C8B-B14F-4D97-AF65-F5344CB8AC3E}">
        <p14:creationId xmlns:p14="http://schemas.microsoft.com/office/powerpoint/2010/main" val="358214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grpSp>
        <p:nvGrpSpPr>
          <p:cNvPr id="2" name="Group 2"/>
          <p:cNvGrpSpPr/>
          <p:nvPr/>
        </p:nvGrpSpPr>
        <p:grpSpPr>
          <a:xfrm>
            <a:off x="6587507" y="2188435"/>
            <a:ext cx="5112985" cy="5035544"/>
            <a:chOff x="0" y="0"/>
            <a:chExt cx="1346630" cy="1326234"/>
          </a:xfrm>
        </p:grpSpPr>
        <p:sp>
          <p:nvSpPr>
            <p:cNvPr id="3" name="Freeform 3"/>
            <p:cNvSpPr/>
            <p:nvPr/>
          </p:nvSpPr>
          <p:spPr>
            <a:xfrm>
              <a:off x="0" y="0"/>
              <a:ext cx="1346630" cy="1326234"/>
            </a:xfrm>
            <a:custGeom>
              <a:avLst/>
              <a:gdLst/>
              <a:ahLst/>
              <a:cxnLst/>
              <a:rect l="l" t="t" r="r" b="b"/>
              <a:pathLst>
                <a:path w="1346630" h="1326234">
                  <a:moveTo>
                    <a:pt x="0" y="0"/>
                  </a:moveTo>
                  <a:lnTo>
                    <a:pt x="1346630" y="0"/>
                  </a:lnTo>
                  <a:lnTo>
                    <a:pt x="1346630" y="1326234"/>
                  </a:lnTo>
                  <a:lnTo>
                    <a:pt x="0" y="1326234"/>
                  </a:lnTo>
                  <a:close/>
                </a:path>
              </a:pathLst>
            </a:custGeom>
            <a:solidFill>
              <a:srgbClr val="84D6D0"/>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7539426"/>
            <a:ext cx="18288000" cy="921895"/>
            <a:chOff x="0" y="0"/>
            <a:chExt cx="4816593" cy="242804"/>
          </a:xfrm>
        </p:grpSpPr>
        <p:sp>
          <p:nvSpPr>
            <p:cNvPr id="6" name="Freeform 6"/>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5678302" y="6326143"/>
            <a:ext cx="3903245" cy="7921715"/>
          </a:xfrm>
          <a:custGeom>
            <a:avLst/>
            <a:gdLst/>
            <a:ahLst/>
            <a:cxnLst/>
            <a:rect l="l" t="t" r="r" b="b"/>
            <a:pathLst>
              <a:path w="3903245" h="7921715">
                <a:moveTo>
                  <a:pt x="0" y="0"/>
                </a:moveTo>
                <a:lnTo>
                  <a:pt x="3903245" y="0"/>
                </a:lnTo>
                <a:lnTo>
                  <a:pt x="3903245" y="7921714"/>
                </a:lnTo>
                <a:lnTo>
                  <a:pt x="0" y="7921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9"/>
          <p:cNvSpPr txBox="1"/>
          <p:nvPr/>
        </p:nvSpPr>
        <p:spPr>
          <a:xfrm>
            <a:off x="1996827" y="672711"/>
            <a:ext cx="14601656" cy="987450"/>
          </a:xfrm>
          <a:prstGeom prst="rect">
            <a:avLst/>
          </a:prstGeom>
        </p:spPr>
        <p:txBody>
          <a:bodyPr lIns="0" tIns="0" rIns="0" bIns="0" rtlCol="0" anchor="t">
            <a:spAutoFit/>
          </a:bodyPr>
          <a:lstStyle/>
          <a:p>
            <a:pPr algn="ctr">
              <a:lnSpc>
                <a:spcPts val="7679"/>
              </a:lnSpc>
            </a:pPr>
            <a:r>
              <a:rPr lang="vi-VN" sz="6600" b="1">
                <a:solidFill>
                  <a:srgbClr val="000000"/>
                </a:solidFill>
                <a:latin typeface="Arial" panose="020B0604020202020204" pitchFamily="34" charset="0"/>
                <a:cs typeface="Arial" panose="020B0604020202020204" pitchFamily="34" charset="0"/>
              </a:rPr>
              <a:t>HƯỚNG DẪN VỀ NHÀ</a:t>
            </a:r>
            <a:endParaRPr lang="en-US" sz="6600" b="1">
              <a:solidFill>
                <a:srgbClr val="000000"/>
              </a:solidFill>
              <a:latin typeface="Arial" panose="020B0604020202020204" pitchFamily="34" charset="0"/>
              <a:cs typeface="Arial" panose="020B0604020202020204" pitchFamily="34" charset="0"/>
            </a:endParaRPr>
          </a:p>
        </p:txBody>
      </p:sp>
      <p:grpSp>
        <p:nvGrpSpPr>
          <p:cNvPr id="10" name="Group 10"/>
          <p:cNvGrpSpPr/>
          <p:nvPr/>
        </p:nvGrpSpPr>
        <p:grpSpPr>
          <a:xfrm>
            <a:off x="1026847" y="2294461"/>
            <a:ext cx="5112985" cy="4929518"/>
            <a:chOff x="0" y="0"/>
            <a:chExt cx="1346630" cy="1298309"/>
          </a:xfrm>
        </p:grpSpPr>
        <p:sp>
          <p:nvSpPr>
            <p:cNvPr id="11" name="Freeform 11"/>
            <p:cNvSpPr/>
            <p:nvPr/>
          </p:nvSpPr>
          <p:spPr>
            <a:xfrm>
              <a:off x="0" y="0"/>
              <a:ext cx="1346630" cy="1298309"/>
            </a:xfrm>
            <a:custGeom>
              <a:avLst/>
              <a:gdLst/>
              <a:ahLst/>
              <a:cxnLst/>
              <a:rect l="l" t="t" r="r" b="b"/>
              <a:pathLst>
                <a:path w="1346630" h="1298309">
                  <a:moveTo>
                    <a:pt x="0" y="0"/>
                  </a:moveTo>
                  <a:lnTo>
                    <a:pt x="1346630" y="0"/>
                  </a:lnTo>
                  <a:lnTo>
                    <a:pt x="1346630" y="1298309"/>
                  </a:lnTo>
                  <a:lnTo>
                    <a:pt x="0" y="1298309"/>
                  </a:lnTo>
                  <a:close/>
                </a:path>
              </a:pathLst>
            </a:custGeom>
            <a:solidFill>
              <a:srgbClr val="84D6D0"/>
            </a:solidFill>
            <a:ln w="209550">
              <a:solidFill>
                <a:srgbClr val="FFCB7C"/>
              </a:solidFill>
            </a:ln>
          </p:spPr>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234591" y="3175309"/>
            <a:ext cx="4559751" cy="538609"/>
          </a:xfrm>
          <a:prstGeom prst="rect">
            <a:avLst/>
          </a:prstGeom>
        </p:spPr>
        <p:txBody>
          <a:bodyPr lIns="0" tIns="0" rIns="0" bIns="0" rtlCol="0" anchor="t">
            <a:spAutoFit/>
          </a:bodyPr>
          <a:lstStyle/>
          <a:p>
            <a:pPr algn="ctr">
              <a:lnSpc>
                <a:spcPts val="4160"/>
              </a:lnSpc>
            </a:pPr>
            <a:r>
              <a:rPr lang="vi-VN" sz="6000" b="1">
                <a:solidFill>
                  <a:srgbClr val="000000"/>
                </a:solidFill>
                <a:latin typeface="Arial" panose="020B0604020202020204" pitchFamily="34" charset="0"/>
                <a:cs typeface="Arial" panose="020B0604020202020204" pitchFamily="34" charset="0"/>
              </a:rPr>
              <a:t>01</a:t>
            </a:r>
            <a:endParaRPr lang="en-US" sz="6000" b="1">
              <a:solidFill>
                <a:srgbClr val="000000"/>
              </a:solidFill>
              <a:latin typeface="Arial" panose="020B0604020202020204" pitchFamily="34" charset="0"/>
              <a:cs typeface="Arial" panose="020B0604020202020204" pitchFamily="34" charset="0"/>
            </a:endParaRPr>
          </a:p>
        </p:txBody>
      </p:sp>
      <p:sp>
        <p:nvSpPr>
          <p:cNvPr id="14" name="TextBox 14"/>
          <p:cNvSpPr txBox="1"/>
          <p:nvPr/>
        </p:nvSpPr>
        <p:spPr>
          <a:xfrm>
            <a:off x="6862532" y="3175309"/>
            <a:ext cx="4421485" cy="538609"/>
          </a:xfrm>
          <a:prstGeom prst="rect">
            <a:avLst/>
          </a:prstGeom>
        </p:spPr>
        <p:txBody>
          <a:bodyPr lIns="0" tIns="0" rIns="0" bIns="0" rtlCol="0" anchor="t">
            <a:spAutoFit/>
          </a:bodyPr>
          <a:lstStyle/>
          <a:p>
            <a:pPr algn="ctr">
              <a:lnSpc>
                <a:spcPts val="4160"/>
              </a:lnSpc>
            </a:pPr>
            <a:r>
              <a:rPr lang="vi-VN" sz="6000" b="1">
                <a:solidFill>
                  <a:srgbClr val="000000"/>
                </a:solidFill>
                <a:latin typeface="Arial" panose="020B0604020202020204" pitchFamily="34" charset="0"/>
                <a:cs typeface="Arial" panose="020B0604020202020204" pitchFamily="34" charset="0"/>
              </a:rPr>
              <a:t>02</a:t>
            </a:r>
            <a:endParaRPr lang="en-US" sz="6000" b="1">
              <a:solidFill>
                <a:srgbClr val="000000"/>
              </a:solidFill>
              <a:latin typeface="Arial" panose="020B0604020202020204" pitchFamily="34" charset="0"/>
              <a:cs typeface="Arial" panose="020B0604020202020204" pitchFamily="34" charset="0"/>
            </a:endParaRPr>
          </a:p>
        </p:txBody>
      </p:sp>
      <p:grpSp>
        <p:nvGrpSpPr>
          <p:cNvPr id="15" name="Group 15"/>
          <p:cNvGrpSpPr/>
          <p:nvPr/>
        </p:nvGrpSpPr>
        <p:grpSpPr>
          <a:xfrm>
            <a:off x="12146315" y="2188435"/>
            <a:ext cx="5112985" cy="5035544"/>
            <a:chOff x="0" y="0"/>
            <a:chExt cx="1346630" cy="1326234"/>
          </a:xfrm>
        </p:grpSpPr>
        <p:sp>
          <p:nvSpPr>
            <p:cNvPr id="16" name="Freeform 16"/>
            <p:cNvSpPr/>
            <p:nvPr/>
          </p:nvSpPr>
          <p:spPr>
            <a:xfrm>
              <a:off x="0" y="0"/>
              <a:ext cx="1346630" cy="1326234"/>
            </a:xfrm>
            <a:custGeom>
              <a:avLst/>
              <a:gdLst/>
              <a:ahLst/>
              <a:cxnLst/>
              <a:rect l="l" t="t" r="r" b="b"/>
              <a:pathLst>
                <a:path w="1346630" h="1326234">
                  <a:moveTo>
                    <a:pt x="0" y="0"/>
                  </a:moveTo>
                  <a:lnTo>
                    <a:pt x="1346630" y="0"/>
                  </a:lnTo>
                  <a:lnTo>
                    <a:pt x="1346630" y="1326234"/>
                  </a:lnTo>
                  <a:lnTo>
                    <a:pt x="0" y="1326234"/>
                  </a:lnTo>
                  <a:close/>
                </a:path>
              </a:pathLst>
            </a:custGeom>
            <a:solidFill>
              <a:srgbClr val="84D6D0"/>
            </a:solidFill>
            <a:ln w="209550">
              <a:solidFill>
                <a:srgbClr val="FFCB7C"/>
              </a:solidFill>
            </a:ln>
          </p:spPr>
        </p:sp>
        <p:sp>
          <p:nvSpPr>
            <p:cNvPr id="17" name="TextBox 1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12591921" y="3175309"/>
            <a:ext cx="4221767" cy="538609"/>
          </a:xfrm>
          <a:prstGeom prst="rect">
            <a:avLst/>
          </a:prstGeom>
        </p:spPr>
        <p:txBody>
          <a:bodyPr lIns="0" tIns="0" rIns="0" bIns="0" rtlCol="0" anchor="t">
            <a:spAutoFit/>
          </a:bodyPr>
          <a:lstStyle/>
          <a:p>
            <a:pPr algn="ctr">
              <a:lnSpc>
                <a:spcPts val="4160"/>
              </a:lnSpc>
            </a:pPr>
            <a:r>
              <a:rPr lang="vi-VN" sz="6000" b="1">
                <a:solidFill>
                  <a:srgbClr val="000000"/>
                </a:solidFill>
                <a:latin typeface="Arial" panose="020B0604020202020204" pitchFamily="34" charset="0"/>
                <a:cs typeface="Arial" panose="020B0604020202020204" pitchFamily="34" charset="0"/>
              </a:rPr>
              <a:t>03</a:t>
            </a:r>
            <a:endParaRPr lang="en-US" sz="6000" b="1">
              <a:solidFill>
                <a:srgbClr val="000000"/>
              </a:solidFill>
              <a:latin typeface="Arial" panose="020B0604020202020204" pitchFamily="34" charset="0"/>
              <a:cs typeface="Arial" panose="020B0604020202020204" pitchFamily="34" charset="0"/>
            </a:endParaRPr>
          </a:p>
        </p:txBody>
      </p:sp>
      <p:sp>
        <p:nvSpPr>
          <p:cNvPr id="22" name="TextBox 21"/>
          <p:cNvSpPr txBox="1"/>
          <p:nvPr/>
        </p:nvSpPr>
        <p:spPr>
          <a:xfrm>
            <a:off x="1026847" y="3978055"/>
            <a:ext cx="4838221" cy="2031325"/>
          </a:xfrm>
          <a:prstGeom prst="rect">
            <a:avLst/>
          </a:prstGeom>
          <a:noFill/>
        </p:spPr>
        <p:txBody>
          <a:bodyPr wrap="square" rtlCol="0">
            <a:spAutoFit/>
          </a:bodyPr>
          <a:lstStyle/>
          <a:p>
            <a:pPr algn="ctr">
              <a:lnSpc>
                <a:spcPct val="150000"/>
              </a:lnSpc>
            </a:pPr>
            <a:r>
              <a:rPr lang="vi-VN" sz="4200">
                <a:latin typeface="Arial" panose="020B0604020202020204" pitchFamily="34" charset="0"/>
                <a:cs typeface="Arial" panose="020B0604020202020204" pitchFamily="34" charset="0"/>
              </a:rPr>
              <a:t>Ôn tập các kiến thức đã học</a:t>
            </a:r>
            <a:endParaRPr lang="en-US" sz="4200">
              <a:latin typeface="Arial" panose="020B0604020202020204" pitchFamily="34" charset="0"/>
              <a:cs typeface="Arial" panose="020B0604020202020204" pitchFamily="34" charset="0"/>
            </a:endParaRPr>
          </a:p>
        </p:txBody>
      </p:sp>
      <p:sp>
        <p:nvSpPr>
          <p:cNvPr id="23" name="TextBox 22"/>
          <p:cNvSpPr txBox="1"/>
          <p:nvPr/>
        </p:nvSpPr>
        <p:spPr>
          <a:xfrm>
            <a:off x="6654165" y="3978055"/>
            <a:ext cx="4838221" cy="2031325"/>
          </a:xfrm>
          <a:prstGeom prst="rect">
            <a:avLst/>
          </a:prstGeom>
          <a:noFill/>
        </p:spPr>
        <p:txBody>
          <a:bodyPr wrap="square" rtlCol="0">
            <a:spAutoFit/>
          </a:bodyPr>
          <a:lstStyle/>
          <a:p>
            <a:pPr algn="ctr">
              <a:lnSpc>
                <a:spcPct val="150000"/>
              </a:lnSpc>
            </a:pPr>
            <a:r>
              <a:rPr lang="vi-VN" sz="4200">
                <a:latin typeface="Arial" panose="020B0604020202020204" pitchFamily="34" charset="0"/>
                <a:cs typeface="Arial" panose="020B0604020202020204" pitchFamily="34" charset="0"/>
              </a:rPr>
              <a:t>Hoàn thành bài tập trong SBT</a:t>
            </a:r>
            <a:endParaRPr lang="en-US" sz="4200">
              <a:latin typeface="Arial" panose="020B0604020202020204" pitchFamily="34" charset="0"/>
              <a:cs typeface="Arial" panose="020B0604020202020204" pitchFamily="34" charset="0"/>
            </a:endParaRPr>
          </a:p>
        </p:txBody>
      </p:sp>
      <p:sp>
        <p:nvSpPr>
          <p:cNvPr id="24" name="TextBox 23"/>
          <p:cNvSpPr txBox="1"/>
          <p:nvPr/>
        </p:nvSpPr>
        <p:spPr>
          <a:xfrm>
            <a:off x="12283695" y="3978055"/>
            <a:ext cx="4838221" cy="3000821"/>
          </a:xfrm>
          <a:prstGeom prst="rect">
            <a:avLst/>
          </a:prstGeom>
          <a:noFill/>
        </p:spPr>
        <p:txBody>
          <a:bodyPr wrap="square" rtlCol="0">
            <a:spAutoFit/>
          </a:bodyPr>
          <a:lstStyle/>
          <a:p>
            <a:pPr algn="ctr">
              <a:lnSpc>
                <a:spcPct val="150000"/>
              </a:lnSpc>
            </a:pPr>
            <a:r>
              <a:rPr lang="vi-VN" sz="4200">
                <a:latin typeface="Arial" panose="020B0604020202020204" pitchFamily="34" charset="0"/>
                <a:cs typeface="Arial" panose="020B0604020202020204" pitchFamily="34" charset="0"/>
              </a:rPr>
              <a:t>Chuẩn bị bài sau - </a:t>
            </a:r>
            <a:r>
              <a:rPr lang="vi-VN" sz="4200" b="1">
                <a:latin typeface="Arial" panose="020B0604020202020204" pitchFamily="34" charset="0"/>
                <a:cs typeface="Arial" panose="020B0604020202020204" pitchFamily="34" charset="0"/>
              </a:rPr>
              <a:t>Bài 4: Hai mặt phẳng song song</a:t>
            </a:r>
            <a:endParaRPr lang="en-US" sz="4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335425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sp>
        <p:nvSpPr>
          <p:cNvPr id="15" name="Rectangle 14"/>
          <p:cNvSpPr/>
          <p:nvPr/>
        </p:nvSpPr>
        <p:spPr>
          <a:xfrm>
            <a:off x="0" y="0"/>
            <a:ext cx="18287996" cy="10287000"/>
          </a:xfrm>
          <a:prstGeom prst="rect">
            <a:avLst/>
          </a:prstGeom>
          <a:solidFill>
            <a:srgbClr val="FDFCF4"/>
          </a:solidFill>
          <a:ln>
            <a:solidFill>
              <a:srgbClr val="FDFC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reeform 6"/>
          <p:cNvSpPr/>
          <p:nvPr/>
        </p:nvSpPr>
        <p:spPr>
          <a:xfrm>
            <a:off x="925468" y="501304"/>
            <a:ext cx="2380834" cy="2955889"/>
          </a:xfrm>
          <a:custGeom>
            <a:avLst/>
            <a:gdLst/>
            <a:ahLst/>
            <a:cxnLst/>
            <a:rect l="l" t="t" r="r" b="b"/>
            <a:pathLst>
              <a:path w="2380834" h="2955889">
                <a:moveTo>
                  <a:pt x="0" y="0"/>
                </a:moveTo>
                <a:lnTo>
                  <a:pt x="2380834" y="0"/>
                </a:lnTo>
                <a:lnTo>
                  <a:pt x="2380834" y="2955889"/>
                </a:lnTo>
                <a:lnTo>
                  <a:pt x="0" y="2955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4975928" y="9221591"/>
            <a:ext cx="9265790" cy="5037221"/>
          </a:xfrm>
          <a:custGeom>
            <a:avLst/>
            <a:gdLst/>
            <a:ahLst/>
            <a:cxnLst/>
            <a:rect l="l" t="t" r="r" b="b"/>
            <a:pathLst>
              <a:path w="9763927" h="5308026">
                <a:moveTo>
                  <a:pt x="0" y="0"/>
                </a:moveTo>
                <a:lnTo>
                  <a:pt x="9763926" y="0"/>
                </a:lnTo>
                <a:lnTo>
                  <a:pt x="9763926" y="5308025"/>
                </a:lnTo>
                <a:lnTo>
                  <a:pt x="0" y="5308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6858000" y="6731913"/>
            <a:ext cx="1991625" cy="2535634"/>
          </a:xfrm>
          <a:custGeom>
            <a:avLst/>
            <a:gdLst/>
            <a:ahLst/>
            <a:cxnLst/>
            <a:rect l="l" t="t" r="r" b="b"/>
            <a:pathLst>
              <a:path w="1991625" h="2535634">
                <a:moveTo>
                  <a:pt x="0" y="0"/>
                </a:moveTo>
                <a:lnTo>
                  <a:pt x="1991625" y="0"/>
                </a:lnTo>
                <a:lnTo>
                  <a:pt x="1991625" y="2535634"/>
                </a:lnTo>
                <a:lnTo>
                  <a:pt x="0" y="2535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9074710" y="7681584"/>
            <a:ext cx="2289448" cy="1585963"/>
          </a:xfrm>
          <a:custGeom>
            <a:avLst/>
            <a:gdLst/>
            <a:ahLst/>
            <a:cxnLst/>
            <a:rect l="l" t="t" r="r" b="b"/>
            <a:pathLst>
              <a:path w="2289448" h="1585963">
                <a:moveTo>
                  <a:pt x="0" y="0"/>
                </a:moveTo>
                <a:lnTo>
                  <a:pt x="2289448" y="0"/>
                </a:lnTo>
                <a:lnTo>
                  <a:pt x="2289448" y="1585963"/>
                </a:lnTo>
                <a:lnTo>
                  <a:pt x="0" y="15859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TextBox 14"/>
          <p:cNvSpPr txBox="1"/>
          <p:nvPr/>
        </p:nvSpPr>
        <p:spPr>
          <a:xfrm>
            <a:off x="1763273" y="2787114"/>
            <a:ext cx="15239996" cy="3465179"/>
          </a:xfrm>
          <a:prstGeom prst="rect">
            <a:avLst/>
          </a:prstGeom>
        </p:spPr>
        <p:txBody>
          <a:bodyPr wrap="square" lIns="0" tIns="0" rIns="0" bIns="0" rtlCol="0" anchor="t">
            <a:spAutoFit/>
          </a:bodyPr>
          <a:lstStyle/>
          <a:p>
            <a:pPr algn="ctr">
              <a:lnSpc>
                <a:spcPct val="150000"/>
              </a:lnSpc>
            </a:pPr>
            <a:r>
              <a:rPr lang="vi-VN" sz="8000" b="1">
                <a:solidFill>
                  <a:srgbClr val="C0504D">
                    <a:lumMod val="75000"/>
                  </a:srgbClr>
                </a:solidFill>
                <a:cs typeface="Arial" panose="020B0604020202020204" pitchFamily="34" charset="0"/>
              </a:rPr>
              <a:t>CẢM ƠN SỰ CHÚ Ý </a:t>
            </a:r>
          </a:p>
          <a:p>
            <a:pPr algn="ctr">
              <a:lnSpc>
                <a:spcPct val="150000"/>
              </a:lnSpc>
            </a:pPr>
            <a:r>
              <a:rPr lang="vi-VN" sz="8000" b="1">
                <a:solidFill>
                  <a:srgbClr val="C0504D">
                    <a:lumMod val="75000"/>
                  </a:srgbClr>
                </a:solidFill>
                <a:cs typeface="Arial" panose="020B0604020202020204" pitchFamily="34" charset="0"/>
              </a:rPr>
              <a:t>LẮNG NGHE CỦA CẢ LỚP!</a:t>
            </a:r>
            <a:endParaRPr lang="en-US" sz="8000" b="1">
              <a:solidFill>
                <a:srgbClr val="C0504D">
                  <a:lumMod val="75000"/>
                </a:srgbClr>
              </a:solidFill>
              <a:latin typeface="Arial" panose="020B0604020202020204" pitchFamily="34" charset="0"/>
              <a:cs typeface="Arial" panose="020B0604020202020204" pitchFamily="34" charset="0"/>
            </a:endParaRPr>
          </a:p>
        </p:txBody>
      </p:sp>
      <p:sp>
        <p:nvSpPr>
          <p:cNvPr id="9" name="Freeform 5"/>
          <p:cNvSpPr/>
          <p:nvPr/>
        </p:nvSpPr>
        <p:spPr>
          <a:xfrm>
            <a:off x="15621000" y="686432"/>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2655152747"/>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sp>
        <p:nvSpPr>
          <p:cNvPr id="17" name="Freeform 6"/>
          <p:cNvSpPr/>
          <p:nvPr/>
        </p:nvSpPr>
        <p:spPr>
          <a:xfrm>
            <a:off x="-35558" y="419100"/>
            <a:ext cx="18323558" cy="1338625"/>
          </a:xfrm>
          <a:custGeom>
            <a:avLst/>
            <a:gdLst/>
            <a:ahLst/>
            <a:cxnLst/>
            <a:rect l="l" t="t" r="r" b="b"/>
            <a:pathLst>
              <a:path w="4816592" h="242804">
                <a:moveTo>
                  <a:pt x="0" y="0"/>
                </a:moveTo>
                <a:lnTo>
                  <a:pt x="4816592" y="0"/>
                </a:lnTo>
                <a:lnTo>
                  <a:pt x="4816592" y="242804"/>
                </a:lnTo>
                <a:lnTo>
                  <a:pt x="0" y="242804"/>
                </a:lnTo>
                <a:close/>
              </a:path>
            </a:pathLst>
          </a:custGeom>
          <a:solidFill>
            <a:srgbClr val="D8594C"/>
          </a:solidFill>
        </p:spPr>
      </p:sp>
      <p:sp>
        <p:nvSpPr>
          <p:cNvPr id="18" name="TextBox 17"/>
          <p:cNvSpPr txBox="1"/>
          <p:nvPr/>
        </p:nvSpPr>
        <p:spPr>
          <a:xfrm>
            <a:off x="1256736" y="447040"/>
            <a:ext cx="15738970" cy="1063433"/>
          </a:xfrm>
          <a:prstGeom prst="rect">
            <a:avLst/>
          </a:prstGeom>
          <a:noFill/>
        </p:spPr>
        <p:txBody>
          <a:bodyPr wrap="square" rtlCol="0">
            <a:spAutoFit/>
          </a:bodyPr>
          <a:lstStyle/>
          <a:p>
            <a:pPr algn="ctr">
              <a:lnSpc>
                <a:spcPct val="150000"/>
              </a:lnSpc>
            </a:pPr>
            <a:r>
              <a:rPr lang="vi-VN" sz="4800" b="1">
                <a:solidFill>
                  <a:schemeClr val="bg1"/>
                </a:solidFill>
                <a:latin typeface="Arial" panose="020B0604020202020204" pitchFamily="34" charset="0"/>
                <a:cs typeface="Arial" panose="020B0604020202020204" pitchFamily="34" charset="0"/>
              </a:rPr>
              <a:t>I. ĐƯỜNG THẲNG SONG SONG VỚI MẶT PHẲNG</a:t>
            </a:r>
            <a:endParaRPr lang="en-US" sz="4800" b="1">
              <a:solidFill>
                <a:schemeClr val="bg1"/>
              </a:solidFill>
              <a:latin typeface="Arial" panose="020B0604020202020204" pitchFamily="34" charset="0"/>
              <a:cs typeface="Arial" panose="020B0604020202020204" pitchFamily="34" charset="0"/>
            </a:endParaRPr>
          </a:p>
        </p:txBody>
      </p:sp>
      <p:grpSp>
        <p:nvGrpSpPr>
          <p:cNvPr id="13" name="Group 12"/>
          <p:cNvGrpSpPr/>
          <p:nvPr/>
        </p:nvGrpSpPr>
        <p:grpSpPr>
          <a:xfrm>
            <a:off x="1145504" y="1994618"/>
            <a:ext cx="6820464" cy="1066979"/>
            <a:chOff x="1256736" y="2476500"/>
            <a:chExt cx="6820464" cy="1066979"/>
          </a:xfrm>
        </p:grpSpPr>
        <p:pic>
          <p:nvPicPr>
            <p:cNvPr id="5" name="Picture 4"/>
            <p:cNvPicPr>
              <a:picLocks noChangeAspect="1"/>
            </p:cNvPicPr>
            <p:nvPr/>
          </p:nvPicPr>
          <p:blipFill>
            <a:blip r:embed="rId2"/>
            <a:stretch>
              <a:fillRect/>
            </a:stretch>
          </p:blipFill>
          <p:spPr>
            <a:xfrm>
              <a:off x="1256736" y="2476500"/>
              <a:ext cx="1248760" cy="1066979"/>
            </a:xfrm>
            <a:prstGeom prst="rect">
              <a:avLst/>
            </a:prstGeom>
          </p:spPr>
        </p:pic>
        <p:sp>
          <p:nvSpPr>
            <p:cNvPr id="8" name="TextBox 7"/>
            <p:cNvSpPr txBox="1"/>
            <p:nvPr/>
          </p:nvSpPr>
          <p:spPr>
            <a:xfrm>
              <a:off x="2743200" y="2822893"/>
              <a:ext cx="5334000" cy="707886"/>
            </a:xfrm>
            <a:prstGeom prst="rect">
              <a:avLst/>
            </a:prstGeom>
            <a:noFill/>
          </p:spPr>
          <p:txBody>
            <a:bodyPr wrap="square" rtlCol="0">
              <a:spAutoFit/>
            </a:bodyPr>
            <a:lstStyle/>
            <a:p>
              <a:r>
                <a:rPr lang="vi-VN" sz="4000" b="1">
                  <a:solidFill>
                    <a:schemeClr val="tx2"/>
                  </a:solidFill>
                  <a:latin typeface="Arial" panose="020B0604020202020204" pitchFamily="34" charset="0"/>
                  <a:cs typeface="Arial" panose="020B0604020202020204" pitchFamily="34" charset="0"/>
                </a:rPr>
                <a:t>Thảo luận nhóm đôi</a:t>
              </a:r>
              <a:endParaRPr lang="en-US" sz="4000" b="1">
                <a:solidFill>
                  <a:schemeClr val="tx2"/>
                </a:solidFill>
                <a:latin typeface="Arial" panose="020B0604020202020204" pitchFamily="34" charset="0"/>
                <a:cs typeface="Arial" panose="020B0604020202020204" pitchFamily="34" charset="0"/>
              </a:endParaRPr>
            </a:p>
          </p:txBody>
        </p:sp>
      </p:grpSp>
      <p:grpSp>
        <p:nvGrpSpPr>
          <p:cNvPr id="2" name="Group 1"/>
          <p:cNvGrpSpPr/>
          <p:nvPr/>
        </p:nvGrpSpPr>
        <p:grpSpPr>
          <a:xfrm>
            <a:off x="1130264" y="3257031"/>
            <a:ext cx="16248416" cy="6905603"/>
            <a:chOff x="1130264" y="3257031"/>
            <a:chExt cx="16248416" cy="6905603"/>
          </a:xfrm>
        </p:grpSpPr>
        <p:grpSp>
          <p:nvGrpSpPr>
            <p:cNvPr id="28" name="Group 18"/>
            <p:cNvGrpSpPr/>
            <p:nvPr/>
          </p:nvGrpSpPr>
          <p:grpSpPr>
            <a:xfrm>
              <a:off x="1130264" y="3626904"/>
              <a:ext cx="1359992" cy="1387068"/>
              <a:chOff x="0" y="0"/>
              <a:chExt cx="1280341" cy="1305831"/>
            </a:xfrm>
          </p:grpSpPr>
          <p:grpSp>
            <p:nvGrpSpPr>
              <p:cNvPr id="29" name="Group 19"/>
              <p:cNvGrpSpPr/>
              <p:nvPr/>
            </p:nvGrpSpPr>
            <p:grpSpPr>
              <a:xfrm>
                <a:off x="0" y="0"/>
                <a:ext cx="1280341" cy="1305831"/>
                <a:chOff x="0" y="0"/>
                <a:chExt cx="1838434" cy="1875035"/>
              </a:xfrm>
            </p:grpSpPr>
            <p:sp>
              <p:nvSpPr>
                <p:cNvPr id="31" name="Freeform 20"/>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1CA379"/>
                </a:solidFill>
              </p:spPr>
            </p:sp>
            <p:sp>
              <p:nvSpPr>
                <p:cNvPr id="32" name="Freeform 21"/>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CBE9A2"/>
                </a:solidFill>
              </p:spPr>
            </p:sp>
            <p:sp>
              <p:nvSpPr>
                <p:cNvPr id="33" name="Freeform 22"/>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30" name="TextBox 23"/>
              <p:cNvSpPr txBox="1"/>
              <p:nvPr/>
            </p:nvSpPr>
            <p:spPr>
              <a:xfrm>
                <a:off x="90370" y="660101"/>
                <a:ext cx="1080718" cy="181094"/>
              </a:xfrm>
              <a:prstGeom prst="rect">
                <a:avLst/>
              </a:prstGeom>
            </p:spPr>
            <p:txBody>
              <a:bodyPr wrap="square" lIns="0" tIns="0" rIns="0" bIns="0" rtlCol="0" anchor="t">
                <a:spAutoFit/>
              </a:bodyPr>
              <a:lstStyle/>
              <a:p>
                <a:pPr algn="ctr">
                  <a:lnSpc>
                    <a:spcPts val="1482"/>
                  </a:lnSpc>
                </a:pPr>
                <a:r>
                  <a:rPr lang="vi-VN" sz="4000" b="1">
                    <a:latin typeface="Arial" panose="020B0604020202020204" pitchFamily="34" charset="0"/>
                    <a:cs typeface="Arial" panose="020B0604020202020204" pitchFamily="34" charset="0"/>
                  </a:rPr>
                  <a:t>HĐ1</a:t>
                </a:r>
                <a:endParaRPr sz="4000" b="1">
                  <a:latin typeface="Arial" panose="020B0604020202020204" pitchFamily="34" charset="0"/>
                  <a:cs typeface="Arial" panose="020B0604020202020204" pitchFamily="34" charset="0"/>
                </a:endParaRPr>
              </a:p>
            </p:txBody>
          </p:sp>
        </p:grpSp>
        <p:sp>
          <p:nvSpPr>
            <p:cNvPr id="14" name="Rectangle 13"/>
            <p:cNvSpPr/>
            <p:nvPr/>
          </p:nvSpPr>
          <p:spPr>
            <a:xfrm>
              <a:off x="2799080" y="3257031"/>
              <a:ext cx="145542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 Trong Hình 44, thanh barrier và mặt phẳng gợi nên hình ảnh đường thẳng d và mặt phẳng (P). Cho biết đường thẳng d và mặt phẳng (P) có điểm chung hay không.</a:t>
              </a:r>
            </a:p>
          </p:txBody>
        </p:sp>
        <p:sp>
          <p:nvSpPr>
            <p:cNvPr id="15" name="Rectangle 14"/>
            <p:cNvSpPr/>
            <p:nvPr/>
          </p:nvSpPr>
          <p:spPr>
            <a:xfrm>
              <a:off x="1145504" y="6317844"/>
              <a:ext cx="10513096"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 Cho đường thẳng d và mặt phẳng (P). Hãy cho biết các khả năng có thể xảy ra đối với số điểm chung của d và (P).</a:t>
              </a:r>
              <a:endParaRPr lang="en-US" sz="40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2321" y="6100822"/>
              <a:ext cx="5296359" cy="4061812"/>
            </a:xfrm>
            <a:prstGeom prst="rect">
              <a:avLst/>
            </a:prstGeom>
          </p:spPr>
        </p:pic>
      </p:grpSp>
    </p:spTree>
    <p:extLst>
      <p:ext uri="{BB962C8B-B14F-4D97-AF65-F5344CB8AC3E}">
        <p14:creationId xmlns:p14="http://schemas.microsoft.com/office/powerpoint/2010/main" val="240335229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ppt_w+.3"/>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accent5">
                <a:lumMod val="20000"/>
                <a:lumOff val="80000"/>
              </a:schemeClr>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3859072" y="1026160"/>
            <a:ext cx="10569855" cy="1178849"/>
          </a:xfrm>
          <a:prstGeom prst="rect">
            <a:avLst/>
          </a:prstGeom>
        </p:spPr>
        <p:txBody>
          <a:bodyPr lIns="0" tIns="0" rIns="0" bIns="0" rtlCol="0" anchor="t">
            <a:spAutoFit/>
          </a:bodyPr>
          <a:lstStyle/>
          <a:p>
            <a:pPr algn="ctr">
              <a:lnSpc>
                <a:spcPts val="10800"/>
              </a:lnSpc>
            </a:pPr>
            <a:r>
              <a:rPr lang="vi-VN" sz="4400" b="1">
                <a:solidFill>
                  <a:srgbClr val="000000"/>
                </a:solidFill>
                <a:latin typeface="Arial" panose="020B0604020202020204" pitchFamily="34" charset="0"/>
                <a:cs typeface="Arial" panose="020B0604020202020204" pitchFamily="34" charset="0"/>
              </a:rPr>
              <a:t>Giải</a:t>
            </a:r>
            <a:endParaRPr lang="en-US" sz="4400" b="1">
              <a:solidFill>
                <a:srgbClr val="0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72800" y="2628900"/>
            <a:ext cx="5762893" cy="4419600"/>
          </a:xfrm>
          <a:prstGeom prst="rect">
            <a:avLst/>
          </a:prstGeom>
        </p:spPr>
      </p:pic>
      <p:sp>
        <p:nvSpPr>
          <p:cNvPr id="10" name="Rectangle 9"/>
          <p:cNvSpPr/>
          <p:nvPr/>
        </p:nvSpPr>
        <p:spPr>
          <a:xfrm>
            <a:off x="1752600" y="2281763"/>
            <a:ext cx="8815309"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 Trong Hình 44 đường thẳng d và mặt phẳng (P) không có điểm chung.</a:t>
            </a:r>
            <a:endParaRPr lang="en-US" sz="4000">
              <a:latin typeface="Arial" panose="020B0604020202020204" pitchFamily="34" charset="0"/>
              <a:cs typeface="Arial" panose="020B0604020202020204" pitchFamily="34" charset="0"/>
            </a:endParaRPr>
          </a:p>
        </p:txBody>
      </p:sp>
      <p:grpSp>
        <p:nvGrpSpPr>
          <p:cNvPr id="13" name="Group 12"/>
          <p:cNvGrpSpPr/>
          <p:nvPr/>
        </p:nvGrpSpPr>
        <p:grpSpPr>
          <a:xfrm>
            <a:off x="1752600" y="4347031"/>
            <a:ext cx="8815309" cy="4725574"/>
            <a:chOff x="1752600" y="4347031"/>
            <a:chExt cx="8815309" cy="4725574"/>
          </a:xfrm>
        </p:grpSpPr>
        <p:sp>
          <p:nvSpPr>
            <p:cNvPr id="11" name="Rectangle 10"/>
            <p:cNvSpPr/>
            <p:nvPr/>
          </p:nvSpPr>
          <p:spPr>
            <a:xfrm>
              <a:off x="1752600" y="4347031"/>
              <a:ext cx="8815309"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b)</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Các khả năng xảy ra với số điểm chung của d và (P) là:</a:t>
              </a:r>
            </a:p>
          </p:txBody>
        </p:sp>
        <p:sp>
          <p:nvSpPr>
            <p:cNvPr id="12" name="Rectangle 11"/>
            <p:cNvSpPr/>
            <p:nvPr/>
          </p:nvSpPr>
          <p:spPr>
            <a:xfrm>
              <a:off x="2438400" y="6210283"/>
              <a:ext cx="6324600" cy="286232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V</a:t>
              </a:r>
              <a:r>
                <a:rPr lang="en-US" sz="4000">
                  <a:latin typeface="Arial" panose="020B0604020202020204" pitchFamily="34" charset="0"/>
                  <a:cs typeface="Arial" panose="020B0604020202020204" pitchFamily="34" charset="0"/>
                </a:rPr>
                <a:t>ô số điểm chung</a:t>
              </a:r>
            </a:p>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1 điểm chung</a:t>
              </a:r>
            </a:p>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K</a:t>
              </a:r>
              <a:r>
                <a:rPr lang="en-US" sz="4000">
                  <a:latin typeface="Arial" panose="020B0604020202020204" pitchFamily="34" charset="0"/>
                  <a:cs typeface="Arial" panose="020B0604020202020204" pitchFamily="34" charset="0"/>
                </a:rPr>
                <a:t>hông có điểm chung.</a:t>
              </a:r>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1260" y="7472391"/>
            <a:ext cx="3202940" cy="313228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76" y="-526847"/>
            <a:ext cx="3126005" cy="3057048"/>
          </a:xfrm>
          <a:prstGeom prst="rect">
            <a:avLst/>
          </a:prstGeom>
        </p:spPr>
      </p:pic>
    </p:spTree>
    <p:extLst>
      <p:ext uri="{BB962C8B-B14F-4D97-AF65-F5344CB8AC3E}">
        <p14:creationId xmlns:p14="http://schemas.microsoft.com/office/powerpoint/2010/main" val="151468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6" name="Group 6"/>
          <p:cNvGrpSpPr/>
          <p:nvPr/>
        </p:nvGrpSpPr>
        <p:grpSpPr>
          <a:xfrm>
            <a:off x="776804" y="723900"/>
            <a:ext cx="16749196" cy="8915400"/>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a:solidFill>
                <a:srgbClr val="84D6D0"/>
              </a:solidFill>
            </a:ln>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
          <p:cNvSpPr/>
          <p:nvPr/>
        </p:nvSpPr>
        <p:spPr>
          <a:xfrm>
            <a:off x="16101895" y="122723"/>
            <a:ext cx="2186105" cy="2186105"/>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TextBox 20"/>
          <p:cNvSpPr txBox="1"/>
          <p:nvPr/>
        </p:nvSpPr>
        <p:spPr>
          <a:xfrm>
            <a:off x="6280531" y="1100262"/>
            <a:ext cx="5638800" cy="830997"/>
          </a:xfrm>
          <a:prstGeom prst="rect">
            <a:avLst/>
          </a:prstGeom>
          <a:noFill/>
        </p:spPr>
        <p:txBody>
          <a:bodyPr wrap="square" rtlCol="0">
            <a:spAutoFit/>
          </a:bodyPr>
          <a:lstStyle/>
          <a:p>
            <a:pPr algn="ctr"/>
            <a:r>
              <a:rPr lang="vi-VN" sz="4800" b="1">
                <a:solidFill>
                  <a:srgbClr val="C00000"/>
                </a:solidFill>
                <a:latin typeface="Arial" panose="020B0604020202020204" pitchFamily="34" charset="0"/>
                <a:cs typeface="Arial" panose="020B0604020202020204" pitchFamily="34" charset="0"/>
              </a:rPr>
              <a:t>Nhận xét</a:t>
            </a:r>
            <a:endParaRPr lang="en-US" sz="4800" b="1">
              <a:solidFill>
                <a:srgbClr val="C00000"/>
              </a:solidFill>
              <a:latin typeface="Arial" panose="020B0604020202020204" pitchFamily="34" charset="0"/>
              <a:cs typeface="Arial" panose="020B0604020202020204" pitchFamily="34" charset="0"/>
            </a:endParaRPr>
          </a:p>
        </p:txBody>
      </p:sp>
      <p:sp>
        <p:nvSpPr>
          <p:cNvPr id="22" name="Rectangle 21"/>
          <p:cNvSpPr/>
          <p:nvPr/>
        </p:nvSpPr>
        <p:spPr>
          <a:xfrm>
            <a:off x="1295400" y="1931259"/>
            <a:ext cx="16200120" cy="3785652"/>
          </a:xfrm>
          <a:prstGeom prst="rect">
            <a:avLst/>
          </a:prstGeom>
        </p:spPr>
        <p:txBody>
          <a:bodyPr wrap="square">
            <a:spAutoFit/>
          </a:bodyPr>
          <a:lstStyle/>
          <a:p>
            <a:pPr algn="just">
              <a:lnSpc>
                <a:spcPct val="150000"/>
              </a:lnSpc>
            </a:pPr>
            <a:r>
              <a:rPr lang="vi-VN" sz="4000">
                <a:solidFill>
                  <a:srgbClr val="002060"/>
                </a:solidFill>
                <a:latin typeface="Arial" panose="020B0604020202020204" pitchFamily="34" charset="0"/>
                <a:cs typeface="Arial" panose="020B0604020202020204" pitchFamily="34" charset="0"/>
              </a:rPr>
              <a:t>Có 3 khả năng có thể xảy ra đối với số điểm chung của (P) và d:</a:t>
            </a:r>
          </a:p>
          <a:p>
            <a:pPr marL="742950" indent="-742950" algn="just">
              <a:lnSpc>
                <a:spcPct val="150000"/>
              </a:lnSpc>
              <a:buFont typeface="+mj-lt"/>
              <a:buAutoNum type="alphaLcParenR"/>
            </a:pPr>
            <a:r>
              <a:rPr lang="vi-VN" sz="4000">
                <a:latin typeface="Arial" panose="020B0604020202020204" pitchFamily="34" charset="0"/>
                <a:cs typeface="Arial" panose="020B0604020202020204" pitchFamily="34" charset="0"/>
              </a:rPr>
              <a:t>d ⊂ (P) hay (P) ⊃ d ⇔ d và (P) có hai điểm chung phân biệt trở lên.</a:t>
            </a:r>
          </a:p>
          <a:p>
            <a:pPr marL="742950" indent="-742950" algn="just">
              <a:lnSpc>
                <a:spcPct val="150000"/>
              </a:lnSpc>
              <a:buFont typeface="+mj-lt"/>
              <a:buAutoNum type="alphaLcParenR"/>
            </a:pPr>
            <a:r>
              <a:rPr lang="vi-VN" sz="4000">
                <a:latin typeface="Arial" panose="020B0604020202020204" pitchFamily="34" charset="0"/>
                <a:cs typeface="Arial" panose="020B0604020202020204" pitchFamily="34" charset="0"/>
              </a:rPr>
              <a:t>d ∩ (P) = A ⇔d và (P) có 1 điểm chung duy nhất là A.</a:t>
            </a:r>
          </a:p>
          <a:p>
            <a:pPr marL="742950" indent="-742950" algn="just">
              <a:lnSpc>
                <a:spcPct val="150000"/>
              </a:lnSpc>
              <a:buFont typeface="+mj-lt"/>
              <a:buAutoNum type="alphaLcParenR"/>
            </a:pPr>
            <a:r>
              <a:rPr lang="vi-VN" sz="4000">
                <a:latin typeface="Arial" panose="020B0604020202020204" pitchFamily="34" charset="0"/>
                <a:cs typeface="Arial" panose="020B0604020202020204" pitchFamily="34" charset="0"/>
              </a:rPr>
              <a:t>d // (P) ⇔ d và (P) không có điểm chung.</a:t>
            </a:r>
          </a:p>
        </p:txBody>
      </p:sp>
      <p:pic>
        <p:nvPicPr>
          <p:cNvPr id="23" name="Picture 2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64920" y="5274533"/>
            <a:ext cx="15670022" cy="42271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Effect transition="in" filter="wipe(left)">
                                      <p:cBhvr>
                                        <p:cTn id="14" dur="500"/>
                                        <p:tgtEl>
                                          <p:spTgt spid="22">
                                            <p:txEl>
                                              <p:pRg st="0" end="0"/>
                                            </p:txEl>
                                          </p:spTgt>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fade">
                                      <p:cBhvr>
                                        <p:cTn id="18" dur="500"/>
                                        <p:tgtEl>
                                          <p:spTgt spid="22">
                                            <p:txEl>
                                              <p:pRg st="1" end="1"/>
                                            </p:txEl>
                                          </p:spTgt>
                                        </p:tgtEl>
                                      </p:cBhvr>
                                    </p:animEffect>
                                    <p:anim calcmode="lin" valueType="num">
                                      <p:cBhvr>
                                        <p:cTn id="19"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22">
                                            <p:txEl>
                                              <p:pRg st="2" end="2"/>
                                            </p:txEl>
                                          </p:spTgt>
                                        </p:tgtEl>
                                        <p:attrNameLst>
                                          <p:attrName>style.visibility</p:attrName>
                                        </p:attrNameLst>
                                      </p:cBhvr>
                                      <p:to>
                                        <p:strVal val="visible"/>
                                      </p:to>
                                    </p:set>
                                    <p:animEffect transition="in" filter="fade">
                                      <p:cBhvr>
                                        <p:cTn id="24" dur="500"/>
                                        <p:tgtEl>
                                          <p:spTgt spid="22">
                                            <p:txEl>
                                              <p:pRg st="2" end="2"/>
                                            </p:txEl>
                                          </p:spTgt>
                                        </p:tgtEl>
                                      </p:cBhvr>
                                    </p:animEffect>
                                    <p:anim calcmode="lin" valueType="num">
                                      <p:cBhvr>
                                        <p:cTn id="25"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fade">
                                      <p:cBhvr>
                                        <p:cTn id="30" dur="500"/>
                                        <p:tgtEl>
                                          <p:spTgt spid="22">
                                            <p:txEl>
                                              <p:pRg st="3" end="3"/>
                                            </p:txEl>
                                          </p:spTgt>
                                        </p:tgtEl>
                                      </p:cBhvr>
                                    </p:animEffect>
                                    <p:anim calcmode="lin" valueType="num">
                                      <p:cBhvr>
                                        <p:cTn id="31"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grpSp>
        <p:nvGrpSpPr>
          <p:cNvPr id="2" name="Group 2"/>
          <p:cNvGrpSpPr/>
          <p:nvPr/>
        </p:nvGrpSpPr>
        <p:grpSpPr>
          <a:xfrm>
            <a:off x="0" y="7539426"/>
            <a:ext cx="18288000" cy="921895"/>
            <a:chOff x="0" y="0"/>
            <a:chExt cx="4816593" cy="242804"/>
          </a:xfrm>
        </p:grpSpPr>
        <p:sp>
          <p:nvSpPr>
            <p:cNvPr id="3" name="Freeform 3"/>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8115300" cy="8555433"/>
            <a:chOff x="0" y="0"/>
            <a:chExt cx="2137363" cy="2253283"/>
          </a:xfrm>
        </p:grpSpPr>
        <p:sp>
          <p:nvSpPr>
            <p:cNvPr id="6" name="Freeform 6"/>
            <p:cNvSpPr/>
            <p:nvPr/>
          </p:nvSpPr>
          <p:spPr>
            <a:xfrm>
              <a:off x="0" y="0"/>
              <a:ext cx="2137363" cy="2253283"/>
            </a:xfrm>
            <a:custGeom>
              <a:avLst/>
              <a:gdLst/>
              <a:ahLst/>
              <a:cxnLst/>
              <a:rect l="l" t="t" r="r" b="b"/>
              <a:pathLst>
                <a:path w="2137363" h="2253283">
                  <a:moveTo>
                    <a:pt x="0" y="0"/>
                  </a:moveTo>
                  <a:lnTo>
                    <a:pt x="2137363" y="0"/>
                  </a:lnTo>
                  <a:lnTo>
                    <a:pt x="2137363" y="2253283"/>
                  </a:lnTo>
                  <a:lnTo>
                    <a:pt x="0" y="2253283"/>
                  </a:lnTo>
                  <a:close/>
                </a:path>
              </a:pathLst>
            </a:custGeom>
            <a:solidFill>
              <a:srgbClr val="84D6D0"/>
            </a:solidFill>
            <a:ln w="209550">
              <a:solidFill>
                <a:srgbClr val="FFCB7C"/>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9594054" y="3893102"/>
            <a:ext cx="3289685" cy="5654146"/>
          </a:xfrm>
          <a:custGeom>
            <a:avLst/>
            <a:gdLst/>
            <a:ahLst/>
            <a:cxnLst/>
            <a:rect l="l" t="t" r="r" b="b"/>
            <a:pathLst>
              <a:path w="3289685" h="5654146">
                <a:moveTo>
                  <a:pt x="0" y="0"/>
                </a:moveTo>
                <a:lnTo>
                  <a:pt x="3289685" y="0"/>
                </a:lnTo>
                <a:lnTo>
                  <a:pt x="3289685" y="5654146"/>
                </a:lnTo>
                <a:lnTo>
                  <a:pt x="0" y="56541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13885164" y="5329061"/>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2847041" y="1511900"/>
            <a:ext cx="2076245" cy="2325733"/>
          </a:xfrm>
          <a:custGeom>
            <a:avLst/>
            <a:gdLst/>
            <a:ahLst/>
            <a:cxnLst/>
            <a:rect l="l" t="t" r="r" b="b"/>
            <a:pathLst>
              <a:path w="2076245" h="2325733">
                <a:moveTo>
                  <a:pt x="0" y="0"/>
                </a:moveTo>
                <a:lnTo>
                  <a:pt x="2076246" y="0"/>
                </a:lnTo>
                <a:lnTo>
                  <a:pt x="2076246" y="2325733"/>
                </a:lnTo>
                <a:lnTo>
                  <a:pt x="0" y="2325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TextBox 21"/>
          <p:cNvSpPr txBox="1"/>
          <p:nvPr/>
        </p:nvSpPr>
        <p:spPr>
          <a:xfrm>
            <a:off x="2705100" y="2037875"/>
            <a:ext cx="48768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KẾT LUẬN</a:t>
            </a:r>
            <a:endParaRPr lang="en-US" sz="6000" b="1">
              <a:latin typeface="Arial" panose="020B0604020202020204" pitchFamily="34" charset="0"/>
              <a:cs typeface="Arial" panose="020B0604020202020204" pitchFamily="34" charset="0"/>
            </a:endParaRPr>
          </a:p>
        </p:txBody>
      </p:sp>
      <p:sp>
        <p:nvSpPr>
          <p:cNvPr id="23" name="Rectangle 22"/>
          <p:cNvSpPr/>
          <p:nvPr/>
        </p:nvSpPr>
        <p:spPr>
          <a:xfrm>
            <a:off x="1382425" y="3694242"/>
            <a:ext cx="7467600" cy="3139321"/>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Đường thẳng a song song với mặt phẳng (P) nếu chúng không có điểm chung.</a:t>
            </a:r>
            <a:endParaRPr lang="en-US" sz="4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409666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grpSp>
        <p:nvGrpSpPr>
          <p:cNvPr id="2" name="Group 34"/>
          <p:cNvGrpSpPr/>
          <p:nvPr/>
        </p:nvGrpSpPr>
        <p:grpSpPr>
          <a:xfrm>
            <a:off x="762000" y="495300"/>
            <a:ext cx="2286000" cy="2133600"/>
            <a:chOff x="0" y="0"/>
            <a:chExt cx="1444240" cy="1432128"/>
          </a:xfrm>
        </p:grpSpPr>
        <p:grpSp>
          <p:nvGrpSpPr>
            <p:cNvPr id="3" name="Group 35"/>
            <p:cNvGrpSpPr/>
            <p:nvPr/>
          </p:nvGrpSpPr>
          <p:grpSpPr>
            <a:xfrm>
              <a:off x="0" y="0"/>
              <a:ext cx="1444240" cy="1432128"/>
              <a:chOff x="0" y="0"/>
              <a:chExt cx="3180080" cy="3153410"/>
            </a:xfrm>
          </p:grpSpPr>
          <p:sp>
            <p:nvSpPr>
              <p:cNvPr id="5" name="Freeform 36"/>
              <p:cNvSpPr/>
              <p:nvPr/>
            </p:nvSpPr>
            <p:spPr>
              <a:xfrm>
                <a:off x="0" y="218440"/>
                <a:ext cx="3178810" cy="2934970"/>
              </a:xfrm>
              <a:custGeom>
                <a:avLst/>
                <a:gdLst/>
                <a:ahLst/>
                <a:cxnLst/>
                <a:rect l="l" t="t" r="r" b="b"/>
                <a:pathLst>
                  <a:path w="3178810" h="2934970">
                    <a:moveTo>
                      <a:pt x="0" y="16510"/>
                    </a:moveTo>
                    <a:cubicBezTo>
                      <a:pt x="0" y="16510"/>
                      <a:pt x="2540" y="345440"/>
                      <a:pt x="2540" y="754380"/>
                    </a:cubicBezTo>
                    <a:cubicBezTo>
                      <a:pt x="2540" y="1163320"/>
                      <a:pt x="7620" y="1753870"/>
                      <a:pt x="7620" y="2014220"/>
                    </a:cubicBezTo>
                    <a:cubicBezTo>
                      <a:pt x="7620" y="2208530"/>
                      <a:pt x="16510" y="2607310"/>
                      <a:pt x="21590" y="2799080"/>
                    </a:cubicBezTo>
                    <a:lnTo>
                      <a:pt x="130810" y="2913380"/>
                    </a:lnTo>
                    <a:cubicBezTo>
                      <a:pt x="275590" y="2921000"/>
                      <a:pt x="543560" y="2934970"/>
                      <a:pt x="793750" y="2934970"/>
                    </a:cubicBezTo>
                    <a:lnTo>
                      <a:pt x="3178810" y="2934970"/>
                    </a:lnTo>
                    <a:lnTo>
                      <a:pt x="3178810" y="698500"/>
                    </a:lnTo>
                    <a:cubicBezTo>
                      <a:pt x="3178810" y="323850"/>
                      <a:pt x="3169920" y="46990"/>
                      <a:pt x="3169920" y="46990"/>
                    </a:cubicBezTo>
                    <a:cubicBezTo>
                      <a:pt x="3014980" y="26670"/>
                      <a:pt x="2858770" y="16510"/>
                      <a:pt x="2701290" y="17780"/>
                    </a:cubicBezTo>
                    <a:cubicBezTo>
                      <a:pt x="2428240" y="17780"/>
                      <a:pt x="944880" y="22860"/>
                      <a:pt x="694690" y="13970"/>
                    </a:cubicBezTo>
                    <a:cubicBezTo>
                      <a:pt x="360680" y="0"/>
                      <a:pt x="0" y="16510"/>
                      <a:pt x="0" y="16510"/>
                    </a:cubicBezTo>
                    <a:close/>
                  </a:path>
                </a:pathLst>
              </a:custGeom>
              <a:solidFill>
                <a:srgbClr val="CAF8CB"/>
              </a:solidFill>
            </p:spPr>
          </p:sp>
          <p:sp>
            <p:nvSpPr>
              <p:cNvPr id="6" name="Freeform 37"/>
              <p:cNvSpPr/>
              <p:nvPr/>
            </p:nvSpPr>
            <p:spPr>
              <a:xfrm>
                <a:off x="21590" y="0"/>
                <a:ext cx="2689860" cy="3133090"/>
              </a:xfrm>
              <a:custGeom>
                <a:avLst/>
                <a:gdLst/>
                <a:ahLst/>
                <a:cxnLst/>
                <a:rect l="l" t="t" r="r" b="b"/>
                <a:pathLst>
                  <a:path w="2689860" h="3133090">
                    <a:moveTo>
                      <a:pt x="0" y="3018790"/>
                    </a:moveTo>
                    <a:lnTo>
                      <a:pt x="109220" y="3133090"/>
                    </a:lnTo>
                    <a:lnTo>
                      <a:pt x="123190" y="2999740"/>
                    </a:lnTo>
                    <a:lnTo>
                      <a:pt x="0" y="3018790"/>
                    </a:lnTo>
                    <a:close/>
                    <a:moveTo>
                      <a:pt x="1490980" y="106680"/>
                    </a:moveTo>
                    <a:cubicBezTo>
                      <a:pt x="1490980" y="106680"/>
                      <a:pt x="1908810" y="64770"/>
                      <a:pt x="2045970" y="55880"/>
                    </a:cubicBezTo>
                    <a:cubicBezTo>
                      <a:pt x="2183130" y="46990"/>
                      <a:pt x="2663190" y="0"/>
                      <a:pt x="2663190" y="0"/>
                    </a:cubicBezTo>
                    <a:cubicBezTo>
                      <a:pt x="2656840" y="41910"/>
                      <a:pt x="2655570" y="86360"/>
                      <a:pt x="2660650" y="128270"/>
                    </a:cubicBezTo>
                    <a:cubicBezTo>
                      <a:pt x="2667000" y="167640"/>
                      <a:pt x="2669540" y="208280"/>
                      <a:pt x="2668270" y="248920"/>
                    </a:cubicBezTo>
                    <a:lnTo>
                      <a:pt x="2689860" y="318770"/>
                    </a:lnTo>
                    <a:lnTo>
                      <a:pt x="2679700" y="419100"/>
                    </a:lnTo>
                    <a:cubicBezTo>
                      <a:pt x="2679700" y="419100"/>
                      <a:pt x="1929130" y="454660"/>
                      <a:pt x="1791970" y="471170"/>
                    </a:cubicBezTo>
                    <a:cubicBezTo>
                      <a:pt x="1654810" y="487680"/>
                      <a:pt x="1450340" y="486410"/>
                      <a:pt x="1450340" y="486410"/>
                    </a:cubicBezTo>
                    <a:cubicBezTo>
                      <a:pt x="1450340" y="486410"/>
                      <a:pt x="1442720" y="365760"/>
                      <a:pt x="1455420" y="322580"/>
                    </a:cubicBezTo>
                    <a:cubicBezTo>
                      <a:pt x="1465580" y="288290"/>
                      <a:pt x="1469390" y="251460"/>
                      <a:pt x="1464310" y="214630"/>
                    </a:cubicBezTo>
                    <a:cubicBezTo>
                      <a:pt x="1464310" y="186690"/>
                      <a:pt x="1490980" y="106680"/>
                      <a:pt x="1490980" y="106680"/>
                    </a:cubicBezTo>
                    <a:close/>
                  </a:path>
                </a:pathLst>
              </a:custGeom>
              <a:solidFill>
                <a:srgbClr val="43C466"/>
              </a:solidFill>
            </p:spPr>
          </p:sp>
        </p:grpSp>
        <p:sp>
          <p:nvSpPr>
            <p:cNvPr id="4" name="TextBox 38"/>
            <p:cNvSpPr txBox="1"/>
            <p:nvPr/>
          </p:nvSpPr>
          <p:spPr>
            <a:xfrm>
              <a:off x="148343" y="765666"/>
              <a:ext cx="1146977" cy="149389"/>
            </a:xfrm>
            <a:prstGeom prst="rect">
              <a:avLst/>
            </a:prstGeom>
          </p:spPr>
          <p:txBody>
            <a:bodyPr lIns="0" tIns="0" rIns="0" bIns="0" rtlCol="0" anchor="t">
              <a:spAutoFit/>
            </a:bodyPr>
            <a:lstStyle/>
            <a:p>
              <a:pPr algn="ctr">
                <a:lnSpc>
                  <a:spcPts val="1113"/>
                </a:lnSpc>
              </a:pPr>
              <a:r>
                <a:rPr lang="vi-VN" sz="4000" b="1">
                  <a:solidFill>
                    <a:srgbClr val="000000"/>
                  </a:solidFill>
                  <a:latin typeface="Arial" panose="020B0604020202020204" pitchFamily="34" charset="0"/>
                  <a:cs typeface="Arial" panose="020B0604020202020204" pitchFamily="34" charset="0"/>
                </a:rPr>
                <a:t>Ví dụ 1</a:t>
              </a:r>
              <a:endParaRPr lang="en-US" sz="4000" b="1">
                <a:solidFill>
                  <a:srgbClr val="000000"/>
                </a:solidFill>
                <a:latin typeface="Arial" panose="020B0604020202020204" pitchFamily="34" charset="0"/>
                <a:cs typeface="Arial" panose="020B0604020202020204" pitchFamily="34" charset="0"/>
              </a:endParaRPr>
            </a:p>
          </p:txBody>
        </p:sp>
      </p:grpSp>
      <p:sp>
        <p:nvSpPr>
          <p:cNvPr id="7" name="TextBox 6"/>
          <p:cNvSpPr txBox="1"/>
          <p:nvPr/>
        </p:nvSpPr>
        <p:spPr>
          <a:xfrm>
            <a:off x="3581400" y="643097"/>
            <a:ext cx="134112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Cho hình chóp S.ABCD có đáy ABCD là hình bình hành. Chứng minh rằng AB // (SCD).</a:t>
            </a:r>
            <a:endParaRPr lang="en-US"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3045"/>
          <a:stretch/>
        </p:blipFill>
        <p:spPr>
          <a:xfrm>
            <a:off x="-158618" y="3608052"/>
            <a:ext cx="6411410" cy="5638800"/>
          </a:xfrm>
          <a:prstGeom prst="rect">
            <a:avLst/>
          </a:prstGeom>
        </p:spPr>
      </p:pic>
      <p:sp>
        <p:nvSpPr>
          <p:cNvPr id="9" name="TextBox 8"/>
          <p:cNvSpPr txBox="1"/>
          <p:nvPr/>
        </p:nvSpPr>
        <p:spPr>
          <a:xfrm>
            <a:off x="11039065" y="2928342"/>
            <a:ext cx="18288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p:cNvSpPr txBox="1"/>
              <p:nvPr/>
            </p:nvSpPr>
            <p:spPr>
              <a:xfrm>
                <a:off x="6406555" y="3900149"/>
                <a:ext cx="11145070" cy="5632311"/>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Nếu đường thẳng AB và mặt phẳng (SCD) có điểm chung là M thì điểm M nằm trên cả hai mặt phẳng (ABCD) và (SCD)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M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CD.</a:t>
                </a:r>
              </a:p>
              <a:p>
                <a:pPr algn="just">
                  <a:lnSpc>
                    <a:spcPct val="150000"/>
                  </a:lnSpc>
                </a:pPr>
                <a:r>
                  <a:rPr lang="vi-VN" sz="4000">
                    <a:latin typeface="Arial" panose="020B0604020202020204" pitchFamily="34" charset="0"/>
                    <a:cs typeface="Arial" panose="020B0604020202020204" pitchFamily="34" charset="0"/>
                  </a:rPr>
                  <a:t>Do đó, M là điểm chung của hai đường thẳng AB và CD. Điều này không xảy ra vì AB // CD. </a:t>
                </a:r>
              </a:p>
              <a:p>
                <a:pPr algn="just">
                  <a:lnSpc>
                    <a:spcPct val="150000"/>
                  </a:lnSpc>
                </a:pPr>
                <a:r>
                  <a:rPr lang="vi-VN" sz="4000">
                    <a:latin typeface="Arial" panose="020B0604020202020204" pitchFamily="34" charset="0"/>
                    <a:cs typeface="Arial" panose="020B0604020202020204" pitchFamily="34" charset="0"/>
                  </a:rPr>
                  <a:t>Vậy AB // (SCD).</a:t>
                </a:r>
                <a:endParaRPr lang="en-US" sz="4000">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406555" y="3900149"/>
                <a:ext cx="11145070" cy="5632311"/>
              </a:xfrm>
              <a:prstGeom prst="rect">
                <a:avLst/>
              </a:prstGeom>
              <a:blipFill rotWithShape="0">
                <a:blip r:embed="rId4"/>
                <a:stretch>
                  <a:fillRect l="-1969" r="-1915" b="-1732"/>
                </a:stretch>
              </a:blipFill>
            </p:spPr>
            <p:txBody>
              <a:bodyPr/>
              <a:lstStyle/>
              <a:p>
                <a:r>
                  <a:rPr lang="en-US">
                    <a:noFill/>
                  </a:rPr>
                  <a:t> </a:t>
                </a:r>
              </a:p>
            </p:txBody>
          </p:sp>
        </mc:Fallback>
      </mc:AlternateContent>
    </p:spTree>
    <p:extLst>
      <p:ext uri="{BB962C8B-B14F-4D97-AF65-F5344CB8AC3E}">
        <p14:creationId xmlns:p14="http://schemas.microsoft.com/office/powerpoint/2010/main" val="20175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3741</Words>
  <Application>Microsoft Office PowerPoint</Application>
  <PresentationFormat>Custom</PresentationFormat>
  <Paragraphs>247</Paragraphs>
  <Slides>44</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Calibri</vt:lpstr>
      <vt:lpstr>Cambria Math</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2023-10-19T15:52:17Z</dcterms:modified>
  <dc:identifier>DAFn2dd0_sY</dc:identifier>
</cp:coreProperties>
</file>