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7" r:id="rId4"/>
    <p:sldId id="266" r:id="rId5"/>
    <p:sldId id="261" r:id="rId6"/>
    <p:sldId id="268" r:id="rId7"/>
    <p:sldId id="269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14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38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4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8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6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8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4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4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5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1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41EC7-2A58-4ADE-AB5E-CA056C85247E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C17FE-B9EC-4103-B98E-83EA11025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44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483" y="0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71" y="264329"/>
            <a:ext cx="899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LÀM TRANH TREO TƯỜNG MINH HỌA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 LOẠI HÌNH TỨ GIÁC DẶC </a:t>
            </a:r>
            <a:r>
              <a:rPr lang="vi-V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BIỆT(PPCT: 01 tiết)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FA3BC0-9297-3B87-388A-22B3D40C548B}"/>
              </a:ext>
            </a:extLst>
          </p:cNvPr>
          <p:cNvSpPr txBox="1"/>
          <p:nvPr/>
        </p:nvSpPr>
        <p:spPr>
          <a:xfrm>
            <a:off x="37483" y="1121476"/>
            <a:ext cx="1859280" cy="1051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</a:pPr>
            <a:r>
              <a:rPr lang="vi-V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Tuần: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vi-V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Tiết: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66D1AE-28AA-5042-38DD-2870DD2764CA}"/>
              </a:ext>
            </a:extLst>
          </p:cNvPr>
          <p:cNvSpPr txBox="1"/>
          <p:nvPr/>
        </p:nvSpPr>
        <p:spPr>
          <a:xfrm>
            <a:off x="2387600" y="1920979"/>
            <a:ext cx="6197600" cy="112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vi-VN" sz="2800" b="1" kern="1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Môn học: </a:t>
            </a:r>
            <a:r>
              <a:rPr lang="en-US" sz="2800" b="1" kern="100" dirty="0" err="1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Toán</a:t>
            </a:r>
            <a:r>
              <a:rPr lang="en-US" sz="2800" b="1" kern="1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vi-VN" sz="2800" b="1" kern="1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vi-V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Thời gian thực hiện: 1</a:t>
            </a:r>
            <a:r>
              <a:rPr lang="vi-VN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tiết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393B95-48A1-B468-49E9-839124DC94D3}"/>
              </a:ext>
            </a:extLst>
          </p:cNvPr>
          <p:cNvSpPr txBox="1"/>
          <p:nvPr/>
        </p:nvSpPr>
        <p:spPr>
          <a:xfrm>
            <a:off x="79701" y="2875974"/>
            <a:ext cx="11475720" cy="3348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Trường</a:t>
            </a:r>
            <a:r>
              <a:rPr lang="en-US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vi-VN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THCS Phạm Hữu Lầu 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vi-VN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Địa chỉ: Phạm Hữu Lầu, KDC, Phường Phú Mỹ – Quận 7 - TPHCM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vi-VN" sz="2800" b="1" kern="1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Tổ: Toán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vi-VN" sz="2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Họ và tên giáo viên: </a:t>
            </a:r>
            <a:r>
              <a:rPr lang="en-US" sz="2800" b="1" kern="1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Nguyễn</a:t>
            </a:r>
            <a:r>
              <a:rPr lang="en-US" sz="28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kern="1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Thị</a:t>
            </a:r>
            <a:r>
              <a:rPr lang="en-US" sz="28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vi-VN" sz="28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 Hằng - 0985865378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vi-VN" sz="2800" b="1" kern="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Địa chỉ gmail: thuhang22081976@gmail.com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vi-VN" sz="2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Tên Zalo: Nguyễn Thu Hằng</a:t>
            </a:r>
            <a:endParaRPr lang="en-US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543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48" y="264329"/>
            <a:ext cx="1051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800" b="1" i="1" dirty="0">
                <a:solidFill>
                  <a:schemeClr val="accent2"/>
                </a:solidFill>
                <a:latin typeface="+mj-lt"/>
              </a:rPr>
              <a:t>Hướng dẫn vẽ hoa văn hình thoi của gạch đá hoa (hình vẽ dưới đây):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FF32B7-CF57-2B28-9AC1-6F9DD589DA28}"/>
              </a:ext>
            </a:extLst>
          </p:cNvPr>
          <p:cNvSpPr txBox="1"/>
          <p:nvPr/>
        </p:nvSpPr>
        <p:spPr>
          <a:xfrm>
            <a:off x="1004453" y="1030288"/>
            <a:ext cx="1091045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vi-VN" sz="2800" b="1" i="1" dirty="0">
                <a:solidFill>
                  <a:schemeClr val="accent5"/>
                </a:solidFill>
                <a:effectLst/>
                <a:latin typeface="+mj-lt"/>
              </a:rPr>
              <a:t>Bước 3. Lấy giao điểm của các đường thẳng</a:t>
            </a:r>
            <a:endParaRPr lang="en-US" sz="2800" b="1" i="1" dirty="0">
              <a:solidFill>
                <a:schemeClr val="accent5"/>
              </a:solidFill>
              <a:effectLst/>
              <a:latin typeface="+mj-lt"/>
            </a:endParaRPr>
          </a:p>
          <a:p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Nhấn chuột trái vào biểu tượng </a:t>
            </a:r>
            <a:endParaRPr lang="en-US" sz="2800" b="0" i="1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→ Chọn biểu tượng 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+mj-lt"/>
              </a:rPr>
              <a:t>                                   </a:t>
            </a:r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và nhấn chuột trái lần lượt vào giao điểm muốn lấy.</a:t>
            </a: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br>
              <a:rPr lang="vi-VN" sz="2800" dirty="0">
                <a:latin typeface="+mj-lt"/>
              </a:rPr>
            </a:br>
            <a:endParaRPr lang="en-US" sz="2800" i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A5DC3D-EF2B-0182-5F7F-8A3DF520B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552" y="1461562"/>
            <a:ext cx="638095" cy="5904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765D52-1B25-9DCF-8BCE-1FC10998D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135" y="1908421"/>
            <a:ext cx="3141774" cy="5779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510DC6-1EBD-3D51-6965-E7A0C0660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8322" y="2933199"/>
            <a:ext cx="8968649" cy="322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4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48" y="264329"/>
            <a:ext cx="1051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800" b="1" i="1" dirty="0">
                <a:solidFill>
                  <a:schemeClr val="accent2"/>
                </a:solidFill>
                <a:latin typeface="+mj-lt"/>
              </a:rPr>
              <a:t>Hướng dẫn vẽ hoa văn hình thoi của gạch đá hoa (hình vẽ dưới đây):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FF32B7-CF57-2B28-9AC1-6F9DD589DA28}"/>
              </a:ext>
            </a:extLst>
          </p:cNvPr>
          <p:cNvSpPr txBox="1"/>
          <p:nvPr/>
        </p:nvSpPr>
        <p:spPr>
          <a:xfrm>
            <a:off x="1004453" y="1030288"/>
            <a:ext cx="1091045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vi-VN" sz="2800" b="1" i="1" dirty="0">
                <a:solidFill>
                  <a:schemeClr val="accent5"/>
                </a:solidFill>
                <a:effectLst/>
                <a:latin typeface="+mj-lt"/>
              </a:rPr>
              <a:t>Bước </a:t>
            </a:r>
            <a:r>
              <a:rPr lang="en-US" sz="2800" b="1" i="1" dirty="0">
                <a:solidFill>
                  <a:schemeClr val="accent5"/>
                </a:solidFill>
                <a:effectLst/>
                <a:latin typeface="+mj-lt"/>
              </a:rPr>
              <a:t>4</a:t>
            </a:r>
            <a:r>
              <a:rPr lang="vi-VN" sz="2800" b="1" i="1" dirty="0">
                <a:solidFill>
                  <a:schemeClr val="accent5"/>
                </a:solidFill>
                <a:effectLst/>
                <a:latin typeface="+mj-lt"/>
              </a:rPr>
              <a:t>.</a:t>
            </a:r>
            <a:r>
              <a:rPr lang="vi-VN" sz="2800" b="0" i="1" dirty="0">
                <a:solidFill>
                  <a:srgbClr val="000000"/>
                </a:solidFill>
                <a:effectLst/>
                <a:latin typeface="+mj-lt"/>
              </a:rPr>
              <a:t> Nối các giao điểm vừa lấy để được các đoạn thẳng.</a:t>
            </a:r>
            <a:r>
              <a:rPr lang="en-US" sz="2800" b="1" i="1" dirty="0">
                <a:solidFill>
                  <a:schemeClr val="accent5"/>
                </a:solidFill>
                <a:effectLst/>
                <a:latin typeface="+mj-lt"/>
              </a:rPr>
              <a:t> </a:t>
            </a:r>
          </a:p>
          <a:p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Nhấn chuột trái vào </a:t>
            </a:r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biểu</a:t>
            </a:r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 tượng </a:t>
            </a:r>
            <a:endParaRPr lang="en-US" sz="2800" b="0" i="1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→ </a:t>
            </a:r>
            <a:r>
              <a:rPr lang="vi-VN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Chọn biểu tượng 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đ</a:t>
            </a:r>
            <a:r>
              <a:rPr lang="vi-VN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ể vẽ các đoạn thẳng sau đó ẩn tên các đoạn thẳng, các điểm không cần thiết ta được hoa văn như dưới đây: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br>
              <a:rPr lang="vi-VN" sz="2800" dirty="0">
                <a:latin typeface="+mj-lt"/>
              </a:rPr>
            </a:br>
            <a:endParaRPr lang="en-US" sz="2800" i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219F8D-8EA0-1E78-3528-1467C7E1F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3278" y="1489152"/>
            <a:ext cx="514286" cy="495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7E378A-AB45-119E-B47F-833D794E7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088" y="1987838"/>
            <a:ext cx="1476190" cy="342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C76AF0-3CA5-B03C-8E49-47A127F9B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8095" y="3032809"/>
            <a:ext cx="9589079" cy="319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74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71" y="264329"/>
            <a:ext cx="899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LÀM TRANH TREO TƯỜNG MINH HỌA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 LOẠI HÌNH TỨ GIÁC DẶC BIỆT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3565" y="1502296"/>
            <a:ext cx="100279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MỤC TIÊU</a:t>
            </a:r>
          </a:p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tứ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sản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mắt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vừa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giúp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góc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vừa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giúp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hỗ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trợ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ôn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Toán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3565" y="2912993"/>
            <a:ext cx="2149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CHUẨN BỊ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8287" y="3460056"/>
            <a:ext cx="72138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Giấy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trắng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kẻ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ô li,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chì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Tx/>
              <a:buChar char="-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khoa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Toán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7080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71" y="264329"/>
            <a:ext cx="899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Hoạt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động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2. LÀM TRANH TREO TƯỜNG MINH HỌA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CÁC LOẠI HÌNH TỨ GIÁC DẶC BIỆT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3565" y="1502296"/>
            <a:ext cx="100279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TỔ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CHỨC HOẠT ĐỘNG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Mỗi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dung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chì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mẫu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hoa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mẫu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sgk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Tìm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trong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mẫu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hoa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văn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các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ứng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với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các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loại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tứ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giác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đã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học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thang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cân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hành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thoi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chữ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nhật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hình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vuông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800" baseline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Tô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tứ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Ghi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chú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tên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và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định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nghĩa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mỗi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loại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tứ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giác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trên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mép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tờ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giấy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367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71" y="264329"/>
            <a:ext cx="899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Hoạt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động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2. LÀM TRANH TREO TƯỜNG MINH HỌA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CÁC LOẠI HÌNH TỨ GIÁC DẶC BIỆT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422BEA-2A77-7903-45CA-6DB359CC7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06" y="1304486"/>
            <a:ext cx="9433593" cy="516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80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36" y="247320"/>
            <a:ext cx="12192000" cy="68577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12655" y="511225"/>
            <a:ext cx="5788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TRÌNH BÀY SẢN PHẨM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667E4D-6479-099F-9CB0-AA046D8A0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510" y="1335669"/>
            <a:ext cx="8758979" cy="39067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786A6A-4B5D-6014-7F89-624D95EFA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969" y="1344042"/>
            <a:ext cx="5912999" cy="52666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4E7C44-25D4-7F68-962A-9F43CAFB9F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143" y="1405190"/>
            <a:ext cx="7285714" cy="4047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93CE4A-2790-4F7C-B681-6C06C37C13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4421" y="1506637"/>
            <a:ext cx="5023167" cy="356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0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48" y="264329"/>
            <a:ext cx="1051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800" b="1" i="1" dirty="0">
                <a:solidFill>
                  <a:schemeClr val="accent2"/>
                </a:solidFill>
                <a:latin typeface="+mj-lt"/>
              </a:rPr>
              <a:t>Hướng dẫn vẽ hoa văn hình thoi của gạch đá hoa (hình vẽ dưới đây):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888025-F475-5E0E-3925-CB80AB328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096" y="1374781"/>
            <a:ext cx="4564930" cy="410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753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48" y="264329"/>
            <a:ext cx="1051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800" b="1" i="1" dirty="0">
                <a:solidFill>
                  <a:schemeClr val="accent2"/>
                </a:solidFill>
                <a:latin typeface="+mj-lt"/>
              </a:rPr>
              <a:t>Hướng dẫn vẽ hoa văn hình thoi của gạch đá hoa (hình vẽ dưới đây):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888025-F475-5E0E-3925-CB80AB328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564" y="739617"/>
            <a:ext cx="2617310" cy="2167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F987F6-78DE-CCE2-7227-4B4EDC42ED6F}"/>
              </a:ext>
            </a:extLst>
          </p:cNvPr>
          <p:cNvSpPr txBox="1"/>
          <p:nvPr/>
        </p:nvSpPr>
        <p:spPr>
          <a:xfrm>
            <a:off x="583239" y="2909540"/>
            <a:ext cx="11025521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Khi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vào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phần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mềm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GeoGebra ta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biểu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tượng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		  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</a:p>
          <a:p>
            <a:pPr lvl="0"/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		</a:t>
            </a:r>
          </a:p>
          <a:p>
            <a:pPr lvl="0"/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Bước</a:t>
            </a:r>
            <a:r>
              <a:rPr lang="en-US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1: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lục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Nhấn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chuột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trái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biểu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tượng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biểu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tượn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			</a:t>
            </a:r>
          </a:p>
          <a:p>
            <a:pPr lvl="0"/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bất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kì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vực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hiển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đỉnh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tứ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cần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ta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điền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lục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đỉnh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nhấn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OK.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8D14E4-2732-240A-803E-098DF0018E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310" y="2932763"/>
            <a:ext cx="723810" cy="65714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BC89C76-EDDF-6149-2910-FB1447173D03}"/>
              </a:ext>
            </a:extLst>
          </p:cNvPr>
          <p:cNvCxnSpPr/>
          <p:nvPr/>
        </p:nvCxnSpPr>
        <p:spPr>
          <a:xfrm flipV="1">
            <a:off x="8675120" y="3254419"/>
            <a:ext cx="482735" cy="6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7B8E756-22A0-3566-8478-E6633254B4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9914" y="2965050"/>
            <a:ext cx="751826" cy="62439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797EA80-3533-FF8A-55AF-46DBCB0A5AAE}"/>
              </a:ext>
            </a:extLst>
          </p:cNvPr>
          <p:cNvCxnSpPr/>
          <p:nvPr/>
        </p:nvCxnSpPr>
        <p:spPr>
          <a:xfrm>
            <a:off x="762000" y="3681981"/>
            <a:ext cx="715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EB27877-B758-5FE6-97FD-C8CC28219CAD}"/>
              </a:ext>
            </a:extLst>
          </p:cNvPr>
          <p:cNvSpPr/>
          <p:nvPr/>
        </p:nvSpPr>
        <p:spPr>
          <a:xfrm>
            <a:off x="1666188" y="3444396"/>
            <a:ext cx="518011" cy="4952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2895B59-44B6-F939-E965-65664168A2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0382" y="3375018"/>
            <a:ext cx="641182" cy="7093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AE2B7B-E066-1885-87FB-58FA2F9911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9466" y="4556309"/>
            <a:ext cx="638095" cy="6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90D0D6-F14D-CA38-78E0-83F4DA6A5A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8549" y="4654550"/>
            <a:ext cx="2140394" cy="52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48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48" y="264329"/>
            <a:ext cx="1051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800" b="1" i="1" dirty="0">
                <a:solidFill>
                  <a:schemeClr val="accent2"/>
                </a:solidFill>
                <a:latin typeface="+mj-lt"/>
              </a:rPr>
              <a:t>Hướng dẫn vẽ hoa văn hình thoi của gạch đá hoa (hình vẽ dưới đây):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888025-F475-5E0E-3925-CB80AB328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564" y="739617"/>
            <a:ext cx="2617310" cy="2167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F987F6-78DE-CCE2-7227-4B4EDC42ED6F}"/>
              </a:ext>
            </a:extLst>
          </p:cNvPr>
          <p:cNvSpPr txBox="1"/>
          <p:nvPr/>
        </p:nvSpPr>
        <p:spPr>
          <a:xfrm>
            <a:off x="583239" y="2909540"/>
            <a:ext cx="11025521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endParaRPr lang="en-US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en-US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en-US" sz="28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lvl="0"/>
            <a:r>
              <a:rPr lang="vi-VN" sz="2800" b="0" i="0" dirty="0">
                <a:solidFill>
                  <a:srgbClr val="000000"/>
                </a:solidFill>
                <a:effectLst/>
                <a:latin typeface="+mj-lt"/>
              </a:rPr>
              <a:t>Ta được lục giác đều ABCDEF hình vẽ như sau:</a:t>
            </a:r>
            <a:endParaRPr lang="en-US" sz="2800" b="0" i="0" dirty="0">
              <a:solidFill>
                <a:srgbClr val="000000"/>
              </a:solidFill>
              <a:effectLst/>
              <a:latin typeface="+mj-lt"/>
            </a:endParaRPr>
          </a:p>
          <a:p>
            <a:pPr lvl="0"/>
            <a:endParaRPr kumimoji="0" lang="en-US" sz="280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+mj-lt"/>
              <a:cs typeface="Times New Roman" panose="02020603050405020304" pitchFamily="18" charset="0"/>
            </a:endParaRPr>
          </a:p>
          <a:p>
            <a:pPr lvl="0"/>
            <a:endParaRPr lang="en-US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  <a:cs typeface="Times New Roman" panose="02020603050405020304" pitchFamily="18" charset="0"/>
            </a:endParaRPr>
          </a:p>
          <a:p>
            <a:pPr lvl="0"/>
            <a:endParaRPr kumimoji="0" lang="en-US" sz="280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Open Sans" panose="020B0606030504020204" pitchFamily="34" charset="0"/>
              <a:cs typeface="Times New Roman" panose="02020603050405020304" pitchFamily="18" charset="0"/>
            </a:endParaRPr>
          </a:p>
          <a:p>
            <a:pPr lvl="0"/>
            <a:endParaRPr lang="en-US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  <a:cs typeface="Times New Roman" panose="02020603050405020304" pitchFamily="18" charset="0"/>
            </a:endParaRPr>
          </a:p>
          <a:p>
            <a:pPr lvl="0"/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709D50-472C-49DF-6E2F-F3A28AE75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2815" y="2929580"/>
            <a:ext cx="2954240" cy="12092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EA7E26-CDBF-EB0E-9B9E-6BD113C89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078" y="4630875"/>
            <a:ext cx="6838095" cy="22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6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08412-8F1D-4CC8-B560-3E9A5454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66"/>
            <a:ext cx="12192000" cy="6857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48" y="264329"/>
            <a:ext cx="1051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vi-VN" sz="2800" b="1" i="1" dirty="0">
                <a:solidFill>
                  <a:schemeClr val="accent2"/>
                </a:solidFill>
                <a:latin typeface="+mj-lt"/>
              </a:rPr>
              <a:t>Hướng dẫn vẽ hoa văn hình thoi của gạch đá hoa (hình vẽ dưới đây):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F987F6-78DE-CCE2-7227-4B4EDC42ED6F}"/>
              </a:ext>
            </a:extLst>
          </p:cNvPr>
          <p:cNvSpPr txBox="1"/>
          <p:nvPr/>
        </p:nvSpPr>
        <p:spPr>
          <a:xfrm>
            <a:off x="557948" y="1122363"/>
            <a:ext cx="11025521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vi-VN" sz="2800" b="0" i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Bước 2.</a:t>
            </a:r>
            <a:r>
              <a:rPr lang="vi-VN" sz="2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Vẽ các đoạn thẳng AC, AE, BD, BF, CE, DF.</a:t>
            </a:r>
            <a:endParaRPr lang="en-US" sz="28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vi-VN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Nhấn chuột trái vào biểu tượng </a:t>
            </a:r>
            <a:endParaRPr lang="en-US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vi-VN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Chọn biểu tượng </a:t>
            </a:r>
            <a:endParaRPr lang="en-US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vi-VN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→ Nhấn chuột trái lần lượt vào hai điểm A và C để vẽ đoạn thẳng AC.</a:t>
            </a:r>
            <a:endParaRPr lang="en-US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Tương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thẳng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còn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ẩn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tên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thẳng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cần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ta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ACF9926-FC14-FA5D-B79F-9C261574C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180" y="1528846"/>
            <a:ext cx="552381" cy="6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5A9881B-180A-DE2E-A3FB-7CEEBE1CA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949" y="2022421"/>
            <a:ext cx="1609524" cy="37142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EA0E774-AEC2-74DE-1257-9EF2881E6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8824" y="3509962"/>
            <a:ext cx="7609176" cy="269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91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652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Thu Hang O365</cp:lastModifiedBy>
  <cp:revision>33</cp:revision>
  <dcterms:created xsi:type="dcterms:W3CDTF">2022-09-30T13:04:00Z</dcterms:created>
  <dcterms:modified xsi:type="dcterms:W3CDTF">2023-06-25T14:35:13Z</dcterms:modified>
</cp:coreProperties>
</file>