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636" r:id="rId3"/>
    <p:sldId id="389" r:id="rId4"/>
    <p:sldId id="722" r:id="rId5"/>
    <p:sldId id="436" r:id="rId6"/>
    <p:sldId id="599" r:id="rId7"/>
    <p:sldId id="741" r:id="rId8"/>
    <p:sldId id="742" r:id="rId9"/>
    <p:sldId id="627" r:id="rId10"/>
    <p:sldId id="750" r:id="rId11"/>
    <p:sldId id="707" r:id="rId12"/>
    <p:sldId id="745" r:id="rId13"/>
    <p:sldId id="744" r:id="rId14"/>
    <p:sldId id="708" r:id="rId15"/>
    <p:sldId id="725" r:id="rId16"/>
    <p:sldId id="746" r:id="rId17"/>
    <p:sldId id="751" r:id="rId18"/>
    <p:sldId id="457" r:id="rId19"/>
    <p:sldId id="712" r:id="rId20"/>
    <p:sldId id="748" r:id="rId21"/>
    <p:sldId id="749" r:id="rId22"/>
    <p:sldId id="729" r:id="rId23"/>
    <p:sldId id="75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D2C5"/>
    <a:srgbClr val="E4C988"/>
    <a:srgbClr val="93BFCF"/>
    <a:srgbClr val="EEE9DA"/>
    <a:srgbClr val="E4DCCF"/>
    <a:srgbClr val="F9F5EB"/>
    <a:srgbClr val="FECDA6"/>
    <a:srgbClr val="FF9130"/>
    <a:srgbClr val="FF5B22"/>
    <a:srgbClr val="B09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64" y="52"/>
      </p:cViewPr>
      <p:guideLst>
        <p:guide orient="horz" pos="2106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640px-Time-Travel-e1650993426426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990" y="27432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3" name="Picture 2" descr="640px-Time-Travel-e1650993426426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-317373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pic>
        <p:nvPicPr>
          <p:cNvPr id="4" name="Picture 3" descr="640px-Time-Travel-e1650993426426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-5104130" y="2134870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DFAA4-33C3-1B34-580C-1EFA2394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8DB089D-A164-5887-8DFD-5710CE0520CB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1A230F7-04C8-211F-569E-011CFB2F1EF7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F0A40B-1143-CC02-4C9D-9FB5AD76EE5E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180768C-C6C1-9231-E152-47A036A6B88D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A524E17-C45D-1162-5D50-DC07C409AB77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B6A301-E0B9-3293-1F91-9139B2B49215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26D862-74D8-E985-B3D9-AF98E7E55147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72192-63D4-242C-84B3-E4111DC0D040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7B1C9740-5A2C-26F2-D06E-0A557B75E767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017D2D4-4CD1-96FA-C632-F873FBF603EF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13BEE63-AB65-27B2-DC70-F68653A0A7D0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C9577-5BD7-3672-DB60-2DDC9E9BE64E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DFDB62-7C5F-7199-4E2E-35EDB539AC56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A1D31E-6B1C-3153-2685-4D1C0128395E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3543EF-9BAF-E4CA-2D9F-9EC05A72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3D18C6-094A-9376-B810-C37D6157E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24B922-A4CC-1E8D-9999-86DA421800A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ED089503-50D9-65B7-3B91-3D31A9C3CA03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CDF744F2-DC96-B4E2-9983-98F49740CE2B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5915D860-28D1-C0ED-82CC-CA43A0F76B2C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B8E5AB00-6681-E3AD-AE2F-5D5B83954CCD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872C7EE0-F302-4010-C207-38C8E20D21D3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81C27E21-4DC1-8B96-867F-D854BA021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299335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Luckily, the sun </a:t>
            </a:r>
            <a:r>
              <a:rPr lang="en-US" sz="3200" b="1" dirty="0"/>
              <a:t>(shine)</a:t>
            </a:r>
            <a:r>
              <a:rPr lang="en-US" sz="3200" dirty="0"/>
              <a:t> ___________ brightly when we reached the campsite.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351790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They </a:t>
            </a:r>
            <a:r>
              <a:rPr lang="en-US" sz="3200" b="1" dirty="0"/>
              <a:t>(build)</a:t>
            </a:r>
            <a:r>
              <a:rPr lang="en-US" sz="3200" dirty="0"/>
              <a:t> ____________ Ho Chi Minh Mausoleum from 1973 to 1975.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08330" y="4838065"/>
            <a:ext cx="11073765" cy="1569660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When their mum came home, they </a:t>
            </a:r>
            <a:r>
              <a:rPr lang="en-US" sz="3200" b="1" dirty="0"/>
              <a:t>(not study)</a:t>
            </a:r>
            <a:r>
              <a:rPr lang="en-US" sz="3200" dirty="0"/>
              <a:t> ___________________________; they </a:t>
            </a:r>
            <a:r>
              <a:rPr lang="en-US" sz="3200" b="1" dirty="0"/>
              <a:t>(chat)</a:t>
            </a:r>
            <a:r>
              <a:rPr lang="en-US" sz="3200" dirty="0"/>
              <a:t> _____________ noisily.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4939981" y="2286000"/>
            <a:ext cx="2699683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shining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511697" y="3475921"/>
            <a:ext cx="277812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building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5801" y="5253797"/>
            <a:ext cx="5487670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not / weren’t studying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01025" y="5229419"/>
            <a:ext cx="338264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chatting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23" grpId="0"/>
      <p:bldP spid="23" grpId="1"/>
      <p:bldP spid="6" grpId="0"/>
      <p:bldP spid="6" grpId="1"/>
      <p:bldP spid="7" grpId="0"/>
      <p:bldP spid="7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8985" y="2289810"/>
            <a:ext cx="10886440" cy="3784600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 + Ving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He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eating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rice.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was/weren’t + Ving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They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weren’t playing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football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Was/Were + S + Ving?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she studying 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all night?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PAST CONTINUOUS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588260"/>
            <a:ext cx="11073765" cy="58477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______ they still </a:t>
            </a:r>
            <a:r>
              <a:rPr lang="en-US" sz="3200" b="1" dirty="0"/>
              <a:t>(wait)</a:t>
            </a:r>
            <a:r>
              <a:rPr lang="en-US" sz="3200" dirty="0"/>
              <a:t> ________ when the tour guide arrived?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391414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I </a:t>
            </a:r>
            <a:r>
              <a:rPr lang="en-US" sz="3200" b="1" dirty="0"/>
              <a:t>(think)</a:t>
            </a:r>
            <a:r>
              <a:rPr lang="en-US" sz="3200" dirty="0"/>
              <a:t> ______________ of my grandmother for years after she died.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78764" y="2502795"/>
            <a:ext cx="14859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927519" y="2499770"/>
            <a:ext cx="179774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21859" y="3842739"/>
            <a:ext cx="379539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thinking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7" grpId="0"/>
      <p:bldP spid="7" grpId="1"/>
      <p:bldP spid="19" grpId="0"/>
      <p:bldP spid="19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68985" y="2364105"/>
            <a:ext cx="10886440" cy="706755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ym typeface="+mn-ea"/>
              </a:rPr>
              <a:t>Subject + wish + subject + past simple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WISH + PAST SIMPLE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73100" y="3402965"/>
            <a:ext cx="109823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I had</a:t>
            </a:r>
            <a:r>
              <a:rPr lang="en-US" sz="4000">
                <a:sym typeface="+mn-ea"/>
              </a:rPr>
              <a:t> enough money to travel around the world.</a:t>
            </a:r>
            <a:endParaRPr lang="en-US" sz="4000"/>
          </a:p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(that) my mother didn’t have</a:t>
            </a:r>
            <a:r>
              <a:rPr lang="en-US" sz="4000">
                <a:sym typeface="+mn-ea"/>
              </a:rPr>
              <a:t> to work so hard.</a:t>
            </a:r>
            <a:endParaRPr lang="en-US" sz="4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-11479530" y="17227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She doesn’t have an iPhone. She’d like to have one.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-11474450" y="316103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2. I’m sorry that I don’t have a three-month summer holiday as my grandma did.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-11207115" y="251269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1207115" y="435229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100" grpId="0"/>
      <p:bldP spid="1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28065" y="191579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33145" y="335407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012190" y="266890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099185" y="479806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974850" y="260477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She wishes (that) she had an IPhone.</a:t>
            </a:r>
            <a:r>
              <a:rPr lang="en-US" sz="3200"/>
              <a:t>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969770" y="443039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wish I had a three-month summer holiday as my grandma did.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-11480165" y="203517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-11517630" y="39325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-11517630" y="533717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912495" y="190246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875030" y="305752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854200" y="306070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I wish (that) my parents let me make my own decisions.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75030" y="379984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75030" y="520446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75030" y="453898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75030" y="601091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3470255" y="173926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3475335" y="317754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816735" y="4463415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Mike wishes (that) he could play musical instruments.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816735" y="576770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wish (that) my dad was </a:t>
            </a:r>
            <a:r>
              <a:rPr lang="en-US" sz="3200">
                <a:solidFill>
                  <a:srgbClr val="FF0000"/>
                </a:solidFill>
              </a:rPr>
              <a:t>/ were not </a:t>
            </a:r>
            <a:r>
              <a:rPr lang="en-US" sz="3200" dirty="0">
                <a:solidFill>
                  <a:srgbClr val="FF0000"/>
                </a:solidFill>
              </a:rPr>
              <a:t>very busy, and (that) he had more time with me.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6B9D1-48A5-95C9-AB9B-C1E351E7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83D1C23-4A83-7B61-8919-C5C910AE8474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6DF064-89DC-EC0C-F3DD-5130575C9692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6DBA5D8-40EB-1DB6-37C4-FC13488CF9FB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968937B-2A8A-02D0-BE17-26314027F341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150A95-0EF0-CFD0-94AD-054D9ABF8A63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F8CA17-539E-7F44-8007-093B566AB6BC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BD92F4-D10E-03F3-5681-FE0823EED6A5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FA650E-A78F-D279-51AC-DF57B628CCBF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634494-D4A1-0073-2B70-9210B86FDB08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12B501-66EA-F0C4-FD7D-BB3251BA7B44}"/>
              </a:ext>
            </a:extLst>
          </p:cNvPr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5E03F66-9886-996F-7D8E-4B3C47667F2C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99E43F06-518F-896E-D7D5-182599E612C5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A1DA356-9B86-8642-838C-616FBD7A9873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02D7F1F-5904-43C2-A2DA-6BB52924A988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D88970-E4FE-D78D-24C7-E77F5CEC5204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43259A-0487-4752-9461-FC13CCB51376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8A209A-6539-77D2-7CE8-E08AD4839D6C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80B124-80A7-25CA-B0A8-2A771A4E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AA3F52-A505-64A9-35E4-71B5202ED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9EB1B9-B2ED-1AEC-E704-7BBBEBCD1B2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89BB3AA5-04A2-ED94-7DD3-A6689A70212B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88A147FC-55E3-B370-8401-8FAEE4972F74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E79F95FD-9446-036D-D70D-F0E38831B2CD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0BC9AAAE-BEF7-377A-9D03-76252AFC49DE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BDB9DC4C-BDDC-F19F-EA14-3C8BC6F2D3D2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C7D39463-2E91-27F3-52A6-F6521A7B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unge-paper-background"/>
          <p:cNvPicPr>
            <a:picLocks noChangeAspect="1"/>
          </p:cNvPicPr>
          <p:nvPr/>
        </p:nvPicPr>
        <p:blipFill>
          <a:blip r:embed="rId3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 rot="21180000">
            <a:off x="259715" y="1463040"/>
            <a:ext cx="68649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Life in your neighborhood</a:t>
            </a:r>
          </a:p>
        </p:txBody>
      </p:sp>
      <p:sp>
        <p:nvSpPr>
          <p:cNvPr id="4" name="Text Box 3"/>
          <p:cNvSpPr txBox="1"/>
          <p:nvPr/>
        </p:nvSpPr>
        <p:spPr>
          <a:xfrm rot="21360000">
            <a:off x="654050" y="2399030"/>
            <a:ext cx="51968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457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40 years ago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887"/>
          <a:stretch/>
        </p:blipFill>
        <p:spPr>
          <a:xfrm>
            <a:off x="4812665" y="3538220"/>
            <a:ext cx="3080385" cy="2221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065" y="4321631"/>
            <a:ext cx="3230880" cy="20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139" y="1243330"/>
            <a:ext cx="3800771" cy="270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226945"/>
            <a:ext cx="115392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242021"/>
                </a:solidFill>
                <a:latin typeface="Times New Roman" panose="02020603050405020304" charset="0"/>
              </a:rPr>
              <a:t>-  Ask your grandparents and / or old people, and / or read books or search the internet to find the information you want.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and pictures about life in your area about 40 years ago.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43000" y="3227070"/>
            <a:ext cx="10159365" cy="353822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3200" b="1" i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Means of transport (on foot, on horseback, by bicycle, …) 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Home life (electric devices, cooking, …)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Community services (electricity, running water, library, communal house, …)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way of cooking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640px-Time-Travel-e1650993426426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590" y="213487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20" name="Picture 19" descr="640px-Time-Travel-e1650993426426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925" y="109347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640px-Time-Travel-e1650993426426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7150" y="2314752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493757" y="1757437"/>
            <a:ext cx="12219940" cy="866140"/>
            <a:chOff x="3034454" y="307340"/>
            <a:chExt cx="12219940" cy="866140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874" y="313055"/>
              <a:ext cx="9621520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REMEMBERING THE PAST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3557906" y="3147935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4003676" y="3236200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13711" y="297883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620645"/>
            <a:ext cx="115392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242021"/>
                </a:solidFill>
                <a:latin typeface="Times New Roman" panose="02020603050405020304" charset="0"/>
              </a:rPr>
              <a:t>- Work in groups to make a poster to introduce the information you have prepared.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2: Make a poster. Write or print the information and stick the pictures on the poster.</a:t>
            </a: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831840" y="161734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44004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877060"/>
            <a:ext cx="1091565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E9F4-C24E-6CA5-1522-6A122B4E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52040F8-F4DC-00F5-D301-1C7405D170A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757DE1C-E08E-8FB8-6645-9923C2D07240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F235118-1371-1D38-6E74-02D55C2770DD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F713FD2-6057-9413-EA23-DB8326BA5DD1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85F685-E543-7AC8-2A73-8D8B969862F3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0E7288-ECD5-0987-7C82-0A468967E0E4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4D56A-9611-CA32-D8D8-60C0035C1412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4DC1F0-410F-4E83-8875-926A4512A11D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5D5D47-09CF-5B34-B46B-5850F500543D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258376-D2A6-12B8-DCF5-31CB00D8CEE2}"/>
              </a:ext>
            </a:extLst>
          </p:cNvPr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7874B2-DA2B-4423-B0B9-9984831F9CEF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F7AD1E0-1059-15F0-7C70-8F5510FB1CB6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E03AE48D-A224-AE4B-B459-618ECCDCC498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A49D49B-47A9-F2C6-44F5-AB87691C6EB9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C31F72B-3D55-8F7C-F236-8090352D8C76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5DE084B8-0583-300C-62D9-938577856806}"/>
              </a:ext>
            </a:extLst>
          </p:cNvPr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82E55-FAC8-0D70-7488-F3C8F9697A43}"/>
              </a:ext>
            </a:extLst>
          </p:cNvPr>
          <p:cNvSpPr/>
          <p:nvPr/>
        </p:nvSpPr>
        <p:spPr>
          <a:xfrm>
            <a:off x="5588839" y="5494993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A6CBBEB-7243-0462-18F5-B84D3E9AE2EC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E04D21-F6F7-A1E7-ED18-C26F084EFBBC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CE46B-1A46-1A4C-2747-B464AFF5BBA9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99B386-1055-A838-0ABC-46646739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E0F69B0-BAB5-02C2-23D5-9E1964E53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E3D92D-CD1B-CE76-6DF4-BDA797C9B8B5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2479E683-25D9-5507-61E6-5E9EBB49CC2D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C440D0F7-2A49-C125-124D-D4176FC8A3A3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7D22BEE4-7FC7-2890-23FD-56725AD1EB86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AE38F6F3-344F-0C97-B798-BAD0FECC3831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A2B3894E-B959-50B6-E585-D1A7DBA24CC0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615254A1-44C8-E321-50CD-99033C138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4;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4;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494993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4</a:t>
            </a:r>
            <a:r>
              <a:rPr lang="en-US" sz="3600" dirty="0"/>
              <a:t> as possible in ______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913765" y="342900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53822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In keeping with ______, we cook five-</a:t>
            </a:r>
            <a:r>
              <a:rPr lang="en-US" sz="3200" dirty="0" err="1"/>
              <a:t>colour</a:t>
            </a:r>
            <a:r>
              <a:rPr lang="en-US" sz="3200" dirty="0"/>
              <a:t> sticky rice on the first day  of a lunar month.</a:t>
            </a:r>
          </a:p>
          <a:p>
            <a:pPr algn="just"/>
            <a:r>
              <a:rPr lang="en-US" sz="3200" b="1" dirty="0"/>
              <a:t>A</a:t>
            </a:r>
            <a:r>
              <a:rPr lang="en-US" sz="3200" dirty="0"/>
              <a:t>. tradition </a:t>
            </a:r>
          </a:p>
          <a:p>
            <a:pPr algn="just"/>
            <a:r>
              <a:rPr lang="en-US" sz="3200" b="1" dirty="0"/>
              <a:t>B.</a:t>
            </a:r>
            <a:r>
              <a:rPr lang="en-US" sz="3200" dirty="0"/>
              <a:t> habit </a:t>
            </a:r>
          </a:p>
          <a:p>
            <a:pPr algn="just"/>
            <a:r>
              <a:rPr lang="en-US" sz="3200" b="1" dirty="0"/>
              <a:t>C.</a:t>
            </a:r>
            <a:r>
              <a:rPr lang="en-US" sz="3200" dirty="0"/>
              <a:t> ritual </a:t>
            </a:r>
          </a:p>
          <a:p>
            <a:pPr algn="just"/>
            <a:r>
              <a:rPr lang="en-US" sz="3200" b="1" dirty="0"/>
              <a:t>D</a:t>
            </a:r>
            <a:r>
              <a:rPr lang="en-US" sz="3200" dirty="0"/>
              <a:t>. practice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53822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Sam is very interested in history, and he remembers a lot of historical ______and dates.</a:t>
            </a:r>
          </a:p>
          <a:p>
            <a:pPr algn="just"/>
            <a:r>
              <a:rPr lang="en-US" sz="3200" b="1" dirty="0"/>
              <a:t>A.</a:t>
            </a:r>
            <a:r>
              <a:rPr lang="en-US" sz="3200" dirty="0"/>
              <a:t> traditions </a:t>
            </a:r>
          </a:p>
          <a:p>
            <a:pPr algn="just"/>
            <a:r>
              <a:rPr lang="en-US" sz="3200" b="1" dirty="0"/>
              <a:t>B.</a:t>
            </a:r>
            <a:r>
              <a:rPr lang="en-US" sz="3200" dirty="0"/>
              <a:t> events </a:t>
            </a:r>
          </a:p>
          <a:p>
            <a:pPr algn="just"/>
            <a:r>
              <a:rPr lang="en-US" sz="3200" b="1" dirty="0"/>
              <a:t>C.</a:t>
            </a:r>
            <a:r>
              <a:rPr lang="en-US" sz="3200" dirty="0"/>
              <a:t> anniversaries </a:t>
            </a:r>
          </a:p>
          <a:p>
            <a:pPr algn="just"/>
            <a:r>
              <a:rPr lang="en-US" sz="3200" b="1" dirty="0"/>
              <a:t>D.</a:t>
            </a:r>
            <a:r>
              <a:rPr lang="en-US" sz="3200" dirty="0"/>
              <a:t> practices</a:t>
            </a:r>
          </a:p>
        </p:txBody>
      </p:sp>
      <p:sp>
        <p:nvSpPr>
          <p:cNvPr id="7" name="Oval 6"/>
          <p:cNvSpPr/>
          <p:nvPr/>
        </p:nvSpPr>
        <p:spPr>
          <a:xfrm>
            <a:off x="83185" y="33216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9192" y="385762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403098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</a:t>
            </a:r>
            <a:r>
              <a:rPr lang="en-US" sz="3200"/>
              <a:t>. The fire of London in 1666 destroyed thousands of old ______ and damaged a large part of London’s centre. </a:t>
            </a:r>
          </a:p>
          <a:p>
            <a:pPr algn="just"/>
            <a:r>
              <a:rPr lang="en-US" sz="3200" b="1"/>
              <a:t>A.</a:t>
            </a:r>
            <a:r>
              <a:rPr lang="en-US" sz="3200"/>
              <a:t> organisations </a:t>
            </a:r>
          </a:p>
          <a:p>
            <a:pPr algn="just"/>
            <a:r>
              <a:rPr lang="en-US" sz="3200" b="1"/>
              <a:t>B.</a:t>
            </a:r>
            <a:r>
              <a:rPr lang="en-US" sz="3200"/>
              <a:t> structures</a:t>
            </a:r>
          </a:p>
          <a:p>
            <a:pPr algn="just"/>
            <a:r>
              <a:rPr lang="en-US" sz="3200" b="1"/>
              <a:t>C.</a:t>
            </a:r>
            <a:r>
              <a:rPr lang="en-US" sz="3200"/>
              <a:t> associations</a:t>
            </a:r>
          </a:p>
          <a:p>
            <a:pPr algn="just"/>
            <a:r>
              <a:rPr lang="en-US" sz="3200" b="1"/>
              <a:t>D.</a:t>
            </a:r>
            <a:r>
              <a:rPr lang="en-US" sz="3200"/>
              <a:t> connections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7764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This practice was more common in ______ times than it is now.</a:t>
            </a:r>
          </a:p>
          <a:p>
            <a:pPr algn="just"/>
            <a:r>
              <a:rPr lang="en-US" sz="3200" b="1"/>
              <a:t>A.</a:t>
            </a:r>
            <a:r>
              <a:rPr lang="en-US" sz="3200"/>
              <a:t> beginning </a:t>
            </a:r>
          </a:p>
          <a:p>
            <a:pPr algn="just"/>
            <a:r>
              <a:rPr lang="en-US" sz="3200" b="1"/>
              <a:t>B.</a:t>
            </a:r>
            <a:r>
              <a:rPr lang="en-US" sz="3200"/>
              <a:t> antique </a:t>
            </a:r>
          </a:p>
          <a:p>
            <a:pPr algn="just"/>
            <a:r>
              <a:rPr lang="en-US" sz="3200" b="1"/>
              <a:t>C.</a:t>
            </a:r>
            <a:r>
              <a:rPr lang="en-US" sz="3200"/>
              <a:t> historic </a:t>
            </a:r>
          </a:p>
          <a:p>
            <a:pPr algn="just"/>
            <a:r>
              <a:rPr lang="en-US" sz="3200" b="1"/>
              <a:t>D.</a:t>
            </a:r>
            <a:r>
              <a:rPr lang="en-US" sz="3200"/>
              <a:t> ancient</a:t>
            </a:r>
          </a:p>
        </p:txBody>
      </p:sp>
      <p:sp>
        <p:nvSpPr>
          <p:cNvPr id="7" name="Oval 6"/>
          <p:cNvSpPr/>
          <p:nvPr/>
        </p:nvSpPr>
        <p:spPr>
          <a:xfrm>
            <a:off x="108585" y="42995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9192" y="482409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2398395"/>
            <a:ext cx="11607165" cy="206121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</a:t>
            </a:r>
            <a:r>
              <a:rPr lang="en-US" sz="3200" dirty="0"/>
              <a:t>. This complex of buildings was ______ by foreign troops during the war.</a:t>
            </a:r>
          </a:p>
          <a:p>
            <a:pPr algn="just"/>
            <a:r>
              <a:rPr lang="en-US" sz="3200" dirty="0"/>
              <a:t>         </a:t>
            </a:r>
            <a:r>
              <a:rPr lang="en-US" sz="3200" b="1" dirty="0"/>
              <a:t> A.</a:t>
            </a:r>
            <a:r>
              <a:rPr lang="en-US" sz="3200" dirty="0"/>
              <a:t> received                                                         </a:t>
            </a:r>
            <a:r>
              <a:rPr lang="en-US" sz="3200" b="1" dirty="0"/>
              <a:t>B.</a:t>
            </a:r>
            <a:r>
              <a:rPr lang="en-US" sz="3200" dirty="0"/>
              <a:t> busy </a:t>
            </a:r>
          </a:p>
          <a:p>
            <a:pPr algn="just"/>
            <a:r>
              <a:rPr lang="en-US" sz="3200" dirty="0"/>
              <a:t>         </a:t>
            </a:r>
            <a:r>
              <a:rPr lang="en-US" sz="3200" b="1" dirty="0"/>
              <a:t> C.</a:t>
            </a:r>
            <a:r>
              <a:rPr lang="en-US" sz="3200" dirty="0"/>
              <a:t> occupied                                                       </a:t>
            </a:r>
            <a:r>
              <a:rPr lang="en-US" sz="3200" b="1" dirty="0"/>
              <a:t> D.</a:t>
            </a:r>
            <a:r>
              <a:rPr lang="en-US" sz="3200" dirty="0"/>
              <a:t> filled</a:t>
            </a:r>
          </a:p>
        </p:txBody>
      </p:sp>
      <p:sp>
        <p:nvSpPr>
          <p:cNvPr id="7" name="Oval 6"/>
          <p:cNvSpPr/>
          <p:nvPr/>
        </p:nvSpPr>
        <p:spPr>
          <a:xfrm>
            <a:off x="1027923" y="3848776"/>
            <a:ext cx="614064" cy="610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Finish the sentence by completing each blank with a word. The first letter of each word is given.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7850" y="1799590"/>
            <a:ext cx="11344074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The custom of </a:t>
            </a:r>
            <a:r>
              <a:rPr lang="en-US" sz="3200" b="1" dirty="0"/>
              <a:t>w___</a:t>
            </a:r>
            <a:r>
              <a:rPr lang="en-US" sz="3200" dirty="0"/>
              <a:t>______ ancestors is a beautiful and rich tradition in Vietnamese culture.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77850" y="2875915"/>
            <a:ext cx="11344074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The custom of sending a greeting card has become a </a:t>
            </a:r>
            <a:r>
              <a:rPr lang="en-US" sz="3200" b="1" dirty="0"/>
              <a:t>d_</a:t>
            </a:r>
            <a:r>
              <a:rPr lang="en-US" sz="3200" dirty="0"/>
              <a:t>______ tradition in many western countries.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77850" y="3952240"/>
            <a:ext cx="11344074" cy="58356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</a:t>
            </a:r>
            <a:r>
              <a:rPr lang="en-US" sz="3200" dirty="0"/>
              <a:t>. A country’s cultural </a:t>
            </a:r>
            <a:r>
              <a:rPr lang="en-US" sz="3200" b="1" dirty="0"/>
              <a:t>h</a:t>
            </a:r>
            <a:r>
              <a:rPr lang="en-US" sz="3200" dirty="0"/>
              <a:t>______ is a valuable resource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77850" y="4535805"/>
            <a:ext cx="11344074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Festivals, which are handed down from one </a:t>
            </a:r>
            <a:r>
              <a:rPr lang="en-US" sz="3200" b="1" dirty="0"/>
              <a:t>g__</a:t>
            </a:r>
            <a:r>
              <a:rPr lang="en-US" sz="3200" dirty="0"/>
              <a:t>_______ to the next, are an important way to promote tourism.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77850" y="5612130"/>
            <a:ext cx="11344074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 Besides the key </a:t>
            </a:r>
            <a:r>
              <a:rPr lang="en-US" sz="3200" b="1" dirty="0" err="1"/>
              <a:t>i</a:t>
            </a:r>
            <a:r>
              <a:rPr lang="en-US" sz="3200" b="1" dirty="0"/>
              <a:t>____</a:t>
            </a:r>
            <a:r>
              <a:rPr lang="en-US" sz="3200" dirty="0"/>
              <a:t>_____, another secret to achieving the perfect fish and chips is the temperature of the oil.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4097237" y="1804453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orshipping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974580" y="288113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-rooted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472305" y="395224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eritage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767141" y="454102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eneration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4097237" y="5612609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ngredients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75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25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1537</Words>
  <PresentationFormat>Widescreen</PresentationFormat>
  <Paragraphs>217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Comic Sans MS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2024-02-28T17:07:49Z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