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75" r:id="rId2"/>
    <p:sldId id="268" r:id="rId3"/>
    <p:sldId id="276" r:id="rId4"/>
    <p:sldId id="277" r:id="rId5"/>
    <p:sldId id="396" r:id="rId6"/>
    <p:sldId id="462" r:id="rId7"/>
    <p:sldId id="278" r:id="rId8"/>
    <p:sldId id="381" r:id="rId9"/>
    <p:sldId id="383" r:id="rId10"/>
    <p:sldId id="410" r:id="rId11"/>
    <p:sldId id="373" r:id="rId12"/>
    <p:sldId id="386" r:id="rId13"/>
    <p:sldId id="402" r:id="rId14"/>
    <p:sldId id="387" r:id="rId15"/>
    <p:sldId id="403" r:id="rId16"/>
    <p:sldId id="406" r:id="rId17"/>
    <p:sldId id="407" r:id="rId18"/>
    <p:sldId id="498" r:id="rId19"/>
    <p:sldId id="411" r:id="rId20"/>
    <p:sldId id="499" r:id="rId21"/>
    <p:sldId id="500" r:id="rId22"/>
    <p:sldId id="501" r:id="rId23"/>
    <p:sldId id="285" r:id="rId24"/>
    <p:sldId id="472" r:id="rId25"/>
    <p:sldId id="412" r:id="rId26"/>
    <p:sldId id="286" r:id="rId27"/>
    <p:sldId id="287" r:id="rId28"/>
    <p:sldId id="288"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3134"/>
    <a:srgbClr val="BE4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2" autoAdjust="0"/>
    <p:restoredTop sz="93657" autoAdjust="0"/>
  </p:normalViewPr>
  <p:slideViewPr>
    <p:cSldViewPr snapToGrid="0">
      <p:cViewPr>
        <p:scale>
          <a:sx n="18" d="100"/>
          <a:sy n="18" d="100"/>
        </p:scale>
        <p:origin x="3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770EF-F83C-41A9-B963-CD28D652117F}"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767C-F4CB-437F-98CB-A6CB3F770396}" type="slidenum">
              <a:rPr lang="en-US" smtClean="0"/>
              <a:t>‹#›</a:t>
            </a:fld>
            <a:endParaRPr lang="en-US"/>
          </a:p>
        </p:txBody>
      </p:sp>
    </p:spTree>
    <p:extLst>
      <p:ext uri="{BB962C8B-B14F-4D97-AF65-F5344CB8AC3E}">
        <p14:creationId xmlns:p14="http://schemas.microsoft.com/office/powerpoint/2010/main" val="362031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1CC767C-F4CB-437F-98CB-A6CB3F770396}" type="slidenum">
              <a:rPr lang="en-US" smtClean="0"/>
              <a:t>2</a:t>
            </a:fld>
            <a:endParaRPr lang="en-US"/>
          </a:p>
        </p:txBody>
      </p:sp>
    </p:spTree>
    <p:extLst>
      <p:ext uri="{BB962C8B-B14F-4D97-AF65-F5344CB8AC3E}">
        <p14:creationId xmlns:p14="http://schemas.microsoft.com/office/powerpoint/2010/main" val="408480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C767C-F4CB-437F-98CB-A6CB3F770396}" type="slidenum">
              <a:rPr lang="en-US" smtClean="0"/>
              <a:t>14</a:t>
            </a:fld>
            <a:endParaRPr lang="en-US"/>
          </a:p>
        </p:txBody>
      </p:sp>
    </p:spTree>
    <p:extLst>
      <p:ext uri="{BB962C8B-B14F-4D97-AF65-F5344CB8AC3E}">
        <p14:creationId xmlns:p14="http://schemas.microsoft.com/office/powerpoint/2010/main" val="3120765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AB79FA-3F64-CB4B-B48D-9BD1D031CDC2}"/>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a:extLst>
              <a:ext uri="{FF2B5EF4-FFF2-40B4-BE49-F238E27FC236}">
                <a16:creationId xmlns:a16="http://schemas.microsoft.com/office/drawing/2014/main" id="{8AD96D44-1704-8540-93E5-16F541ACCC0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a:extLst>
              <a:ext uri="{FF2B5EF4-FFF2-40B4-BE49-F238E27FC236}">
                <a16:creationId xmlns:a16="http://schemas.microsoft.com/office/drawing/2014/main" id="{499AFCBA-5E24-7842-8A7E-75D677787B98}"/>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a:extLst>
              <a:ext uri="{FF2B5EF4-FFF2-40B4-BE49-F238E27FC236}">
                <a16:creationId xmlns:a16="http://schemas.microsoft.com/office/drawing/2014/main" id="{65249790-DE0A-B649-9880-C4B108532812}"/>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605DC4D-802B-1E4E-92C3-EBCFD64330BA}"/>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2" name="TextBox 9">
            <a:extLst>
              <a:ext uri="{FF2B5EF4-FFF2-40B4-BE49-F238E27FC236}">
                <a16:creationId xmlns:a16="http://schemas.microsoft.com/office/drawing/2014/main" id="{B5ABFECB-65F4-B6D0-9534-D3A9332BDEE7}"/>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3" name="TextBox 9">
            <a:extLst>
              <a:ext uri="{FF2B5EF4-FFF2-40B4-BE49-F238E27FC236}">
                <a16:creationId xmlns:a16="http://schemas.microsoft.com/office/drawing/2014/main" id="{CF535778-352D-D0DB-C5B5-7A89D0E7D5C0}"/>
              </a:ext>
            </a:extLst>
          </p:cNvPr>
          <p:cNvSpPr txBox="1"/>
          <p:nvPr userDrawn="1"/>
        </p:nvSpPr>
        <p:spPr>
          <a:xfrm>
            <a:off x="11089369" y="3764"/>
            <a:ext cx="974947"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4f</a:t>
            </a:r>
          </a:p>
        </p:txBody>
      </p:sp>
    </p:spTree>
    <p:extLst>
      <p:ext uri="{BB962C8B-B14F-4D97-AF65-F5344CB8AC3E}">
        <p14:creationId xmlns:p14="http://schemas.microsoft.com/office/powerpoint/2010/main" val="3176190522"/>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pic>
        <p:nvPicPr>
          <p:cNvPr id="7" name="Picture 6">
            <a:extLst>
              <a:ext uri="{FF2B5EF4-FFF2-40B4-BE49-F238E27FC236}">
                <a16:creationId xmlns:a16="http://schemas.microsoft.com/office/drawing/2014/main" id="{A36DE735-4835-5CB2-67E2-FA015B904716}"/>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936A97EF-E10A-28AA-5B2A-76BC285461DC}"/>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9" name="Picture 8">
            <a:hlinkClick r:id="" action="ppaction://hlinkshowjump?jump=firstslide"/>
            <a:extLst>
              <a:ext uri="{FF2B5EF4-FFF2-40B4-BE49-F238E27FC236}">
                <a16:creationId xmlns:a16="http://schemas.microsoft.com/office/drawing/2014/main" id="{DB8D2A94-A4A0-3045-4AA4-F30DE6667287}"/>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8B6210F7-7DBF-6CD1-6022-B6FB05D4DAC1}"/>
              </a:ext>
            </a:extLst>
          </p:cNvPr>
          <p:cNvPicPr>
            <a:picLocks noChangeAspect="1"/>
          </p:cNvPicPr>
          <p:nvPr userDrawn="1"/>
        </p:nvPicPr>
        <p:blipFill>
          <a:blip r:embed="rId5"/>
          <a:stretch>
            <a:fillRect/>
          </a:stretch>
        </p:blipFill>
        <p:spPr>
          <a:xfrm>
            <a:off x="153423" y="6421416"/>
            <a:ext cx="2941661" cy="522532"/>
          </a:xfrm>
          <a:prstGeom prst="rect">
            <a:avLst/>
          </a:prstGeom>
        </p:spPr>
      </p:pic>
      <p:sp>
        <p:nvSpPr>
          <p:cNvPr id="11" name="TextBox 9">
            <a:extLst>
              <a:ext uri="{FF2B5EF4-FFF2-40B4-BE49-F238E27FC236}">
                <a16:creationId xmlns:a16="http://schemas.microsoft.com/office/drawing/2014/main" id="{F9FD8040-9400-AF86-2852-B555DDD82594}"/>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12" name="TextBox 9">
            <a:extLst>
              <a:ext uri="{FF2B5EF4-FFF2-40B4-BE49-F238E27FC236}">
                <a16:creationId xmlns:a16="http://schemas.microsoft.com/office/drawing/2014/main" id="{0237CD7B-2CE8-2FAA-1DDA-16D44C3142B3}"/>
              </a:ext>
            </a:extLst>
          </p:cNvPr>
          <p:cNvSpPr txBox="1"/>
          <p:nvPr userDrawn="1"/>
        </p:nvSpPr>
        <p:spPr>
          <a:xfrm>
            <a:off x="11089369" y="3764"/>
            <a:ext cx="974947"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4f</a:t>
            </a:r>
          </a:p>
        </p:txBody>
      </p:sp>
    </p:spTree>
    <p:extLst>
      <p:ext uri="{BB962C8B-B14F-4D97-AF65-F5344CB8AC3E}">
        <p14:creationId xmlns:p14="http://schemas.microsoft.com/office/powerpoint/2010/main" val="303476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C1D80-5742-46D3-2F6C-2237F67CA635}"/>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749EF5EE-9948-2CB5-A43D-D1D1EBF37D52}"/>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CB111770-2A43-493D-C046-F83E6E1EA7DE}"/>
              </a:ext>
            </a:extLst>
          </p:cNvPr>
          <p:cNvPicPr>
            <a:picLocks noChangeAspect="1"/>
          </p:cNvPicPr>
          <p:nvPr userDrawn="1"/>
        </p:nvPicPr>
        <p:blipFill>
          <a:blip r:embed="rId4"/>
          <a:stretch>
            <a:fillRect/>
          </a:stretch>
        </p:blipFill>
        <p:spPr>
          <a:xfrm>
            <a:off x="153423" y="6421416"/>
            <a:ext cx="2941661" cy="522532"/>
          </a:xfrm>
          <a:prstGeom prst="rect">
            <a:avLst/>
          </a:prstGeom>
        </p:spPr>
      </p:pic>
      <p:sp>
        <p:nvSpPr>
          <p:cNvPr id="5" name="TextBox 9">
            <a:extLst>
              <a:ext uri="{FF2B5EF4-FFF2-40B4-BE49-F238E27FC236}">
                <a16:creationId xmlns:a16="http://schemas.microsoft.com/office/drawing/2014/main" id="{3E4EACBC-DC82-D4C7-46CC-578551E0171B}"/>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6" name="TextBox 9">
            <a:extLst>
              <a:ext uri="{FF2B5EF4-FFF2-40B4-BE49-F238E27FC236}">
                <a16:creationId xmlns:a16="http://schemas.microsoft.com/office/drawing/2014/main" id="{46709C23-45A2-2196-2608-DCD2B7E5D957}"/>
              </a:ext>
            </a:extLst>
          </p:cNvPr>
          <p:cNvSpPr txBox="1"/>
          <p:nvPr userDrawn="1"/>
        </p:nvSpPr>
        <p:spPr>
          <a:xfrm>
            <a:off x="11089369" y="3764"/>
            <a:ext cx="974947"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4f</a:t>
            </a:r>
          </a:p>
        </p:txBody>
      </p:sp>
    </p:spTree>
    <p:extLst>
      <p:ext uri="{BB962C8B-B14F-4D97-AF65-F5344CB8AC3E}">
        <p14:creationId xmlns:p14="http://schemas.microsoft.com/office/powerpoint/2010/main" val="19482975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pPr defTabSz="457200"/>
              <a:t>8/3/2023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368705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096" y="-236538"/>
            <a:ext cx="13054191" cy="7331075"/>
          </a:xfrm>
          <a:prstGeom prst="rect">
            <a:avLst/>
          </a:prstGeom>
        </p:spPr>
      </p:pic>
      <p:sp>
        <p:nvSpPr>
          <p:cNvPr id="6" name="TextBox 5">
            <a:extLst>
              <a:ext uri="{FF2B5EF4-FFF2-40B4-BE49-F238E27FC236}">
                <a16:creationId xmlns:a16="http://schemas.microsoft.com/office/drawing/2014/main" id="{24614A3A-383A-1285-5140-E0ABABFCE90F}"/>
              </a:ext>
            </a:extLst>
          </p:cNvPr>
          <p:cNvSpPr txBox="1"/>
          <p:nvPr/>
        </p:nvSpPr>
        <p:spPr>
          <a:xfrm>
            <a:off x="5335930" y="1883414"/>
            <a:ext cx="6528120" cy="286232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libri" pitchFamily="34" charset="0"/>
                <a:ea typeface="+mn-ea"/>
                <a:cs typeface="Arial" charset="0"/>
              </a:rPr>
              <a:t>Unit 4: Holidays!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itchFamily="34" charset="0"/>
                <a:ea typeface="+mn-ea"/>
                <a:cs typeface="Arial" charset="0"/>
              </a:rPr>
              <a:t>Lesson 4f: Skills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Calibri" pitchFamily="34" charset="0"/>
                <a:ea typeface="+mn-ea"/>
                <a:cs typeface="Arial" charset="0"/>
              </a:rPr>
              <a:t>Page </a:t>
            </a:r>
            <a:r>
              <a:rPr lang="en-US" sz="6000" b="1" dirty="0">
                <a:solidFill>
                  <a:srgbClr val="0070C0"/>
                </a:solidFill>
                <a:latin typeface="Calibri" pitchFamily="34" charset="0"/>
                <a:cs typeface="Arial" charset="0"/>
              </a:rPr>
              <a:t>80</a:t>
            </a:r>
            <a:endParaRPr kumimoji="0" lang="en-US" sz="6000" b="1" i="0" u="none" strike="noStrike" kern="1200" cap="none" spc="0" normalizeH="0" baseline="0" noProof="0" dirty="0">
              <a:ln>
                <a:noFill/>
              </a:ln>
              <a:solidFill>
                <a:srgbClr val="0070C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6262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34F06674-EFF3-5AA1-B149-0BCA412610E5}"/>
              </a:ext>
            </a:extLst>
          </p:cNvPr>
          <p:cNvSpPr txBox="1"/>
          <p:nvPr/>
        </p:nvSpPr>
        <p:spPr>
          <a:xfrm>
            <a:off x="68261" y="594232"/>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3" name="Title 2">
            <a:extLst>
              <a:ext uri="{FF2B5EF4-FFF2-40B4-BE49-F238E27FC236}">
                <a16:creationId xmlns:a16="http://schemas.microsoft.com/office/drawing/2014/main" id="{D7FBD313-AD9D-BA4E-DC66-B46244417D2E}"/>
              </a:ext>
            </a:extLst>
          </p:cNvPr>
          <p:cNvSpPr>
            <a:spLocks noGrp="1"/>
          </p:cNvSpPr>
          <p:nvPr>
            <p:ph type="title"/>
          </p:nvPr>
        </p:nvSpPr>
        <p:spPr>
          <a:xfrm>
            <a:off x="838198" y="551222"/>
            <a:ext cx="10970941" cy="1325563"/>
          </a:xfrm>
        </p:spPr>
        <p:txBody>
          <a:bodyPr>
            <a:normAutofit/>
          </a:bodyPr>
          <a:lstStyle/>
          <a:p>
            <a:pPr algn="ctr"/>
            <a:r>
              <a:rPr lang="en-US" sz="3600" b="1" dirty="0">
                <a:solidFill>
                  <a:srgbClr val="0000CC"/>
                </a:solidFill>
                <a:latin typeface="Calibri" pitchFamily="34" charset="0"/>
                <a:ea typeface="+mn-ea"/>
                <a:cs typeface="Arial" charset="0"/>
              </a:rPr>
              <a:t>Choose suitable words to complete each sentence:</a:t>
            </a:r>
          </a:p>
        </p:txBody>
      </p:sp>
      <p:sp>
        <p:nvSpPr>
          <p:cNvPr id="5" name="Content Placeholder 4">
            <a:extLst>
              <a:ext uri="{FF2B5EF4-FFF2-40B4-BE49-F238E27FC236}">
                <a16:creationId xmlns:a16="http://schemas.microsoft.com/office/drawing/2014/main" id="{74092572-62B0-7920-FB12-9FD0BE7BE9A1}"/>
              </a:ext>
            </a:extLst>
          </p:cNvPr>
          <p:cNvSpPr>
            <a:spLocks noGrp="1"/>
          </p:cNvSpPr>
          <p:nvPr>
            <p:ph idx="1"/>
          </p:nvPr>
        </p:nvSpPr>
        <p:spPr>
          <a:xfrm>
            <a:off x="795337" y="1491088"/>
            <a:ext cx="10515600" cy="4351338"/>
          </a:xfrm>
        </p:spPr>
        <p:txBody>
          <a:bodyPr/>
          <a:lstStyle/>
          <a:p>
            <a:pPr marL="0" indent="0" algn="ctr">
              <a:spcBef>
                <a:spcPct val="0"/>
              </a:spcBef>
              <a:buNone/>
            </a:pPr>
            <a:r>
              <a:rPr lang="en-US" sz="3200" b="1" dirty="0">
                <a:solidFill>
                  <a:srgbClr val="0000CC"/>
                </a:solidFill>
                <a:latin typeface="Calibri" pitchFamily="34" charset="0"/>
                <a:cs typeface="Arial" charset="0"/>
              </a:rPr>
              <a:t>plants * resort * bottoms * trek</a:t>
            </a:r>
          </a:p>
          <a:p>
            <a:pPr marL="0" indent="0" algn="ctr">
              <a:spcBef>
                <a:spcPct val="0"/>
              </a:spcBef>
              <a:buNone/>
            </a:pPr>
            <a:endParaRPr lang="en-US" sz="3200" b="1" dirty="0">
              <a:solidFill>
                <a:srgbClr val="0000CC"/>
              </a:solidFill>
              <a:latin typeface="Calibri" pitchFamily="34" charset="0"/>
              <a:cs typeface="Arial" charset="0"/>
            </a:endParaRPr>
          </a:p>
          <a:p>
            <a:pPr marL="514350" indent="-514350">
              <a:spcBef>
                <a:spcPct val="0"/>
              </a:spcBef>
              <a:buFont typeface="+mj-lt"/>
              <a:buAutoNum type="arabicPeriod"/>
            </a:pPr>
            <a:r>
              <a:rPr lang="en-US" sz="3200" dirty="0">
                <a:solidFill>
                  <a:srgbClr val="0000CC"/>
                </a:solidFill>
                <a:latin typeface="Calibri" pitchFamily="34" charset="0"/>
                <a:cs typeface="Arial" charset="0"/>
              </a:rPr>
              <a:t>The _________ of your shoes are dirty.</a:t>
            </a:r>
          </a:p>
          <a:p>
            <a:pPr marL="514350" indent="-514350">
              <a:spcBef>
                <a:spcPct val="0"/>
              </a:spcBef>
              <a:buFont typeface="+mj-lt"/>
              <a:buAutoNum type="arabicPeriod"/>
            </a:pPr>
            <a:r>
              <a:rPr lang="en-US" sz="3200" dirty="0">
                <a:solidFill>
                  <a:srgbClr val="0000CC"/>
                </a:solidFill>
                <a:latin typeface="Calibri" pitchFamily="34" charset="0"/>
                <a:cs typeface="Arial" charset="0"/>
              </a:rPr>
              <a:t>They had a very long _________ from the mountain to our home yesterday.</a:t>
            </a:r>
          </a:p>
          <a:p>
            <a:pPr marL="514350" indent="-514350">
              <a:spcBef>
                <a:spcPct val="0"/>
              </a:spcBef>
              <a:buFont typeface="+mj-lt"/>
              <a:buAutoNum type="arabicPeriod"/>
            </a:pPr>
            <a:r>
              <a:rPr lang="en-US" sz="3200" dirty="0">
                <a:solidFill>
                  <a:srgbClr val="0000CC"/>
                </a:solidFill>
                <a:latin typeface="Calibri" pitchFamily="34" charset="0"/>
                <a:cs typeface="Arial" charset="0"/>
              </a:rPr>
              <a:t>There are many _________ growing in my garden.</a:t>
            </a:r>
          </a:p>
          <a:p>
            <a:pPr marL="514350" indent="-514350">
              <a:spcBef>
                <a:spcPct val="0"/>
              </a:spcBef>
              <a:buFont typeface="+mj-lt"/>
              <a:buAutoNum type="arabicPeriod"/>
            </a:pPr>
            <a:r>
              <a:rPr lang="en-US" sz="3200" dirty="0">
                <a:solidFill>
                  <a:srgbClr val="0000CC"/>
                </a:solidFill>
                <a:latin typeface="Calibri" pitchFamily="34" charset="0"/>
                <a:cs typeface="Arial" charset="0"/>
              </a:rPr>
              <a:t>We are going to stay in a very beautiful _________ for our next holiday.</a:t>
            </a:r>
          </a:p>
          <a:p>
            <a:pPr marL="514350" indent="-514350">
              <a:spcBef>
                <a:spcPct val="0"/>
              </a:spcBef>
              <a:buFont typeface="+mj-lt"/>
              <a:buAutoNum type="arabicPeriod"/>
            </a:pPr>
            <a:endParaRPr lang="en-US" sz="3200" dirty="0">
              <a:solidFill>
                <a:srgbClr val="0000CC"/>
              </a:solidFill>
              <a:latin typeface="Calibri" pitchFamily="34" charset="0"/>
              <a:cs typeface="Arial" charset="0"/>
            </a:endParaRPr>
          </a:p>
          <a:p>
            <a:pPr marL="0" indent="0" algn="ctr">
              <a:buNone/>
            </a:pPr>
            <a:endParaRPr lang="en-US" dirty="0">
              <a:solidFill>
                <a:srgbClr val="0070C0"/>
              </a:solidFill>
            </a:endParaRPr>
          </a:p>
          <a:p>
            <a:pPr marL="0" indent="0" algn="ctr">
              <a:buNone/>
            </a:pPr>
            <a:endParaRPr lang="en-US" dirty="0">
              <a:solidFill>
                <a:srgbClr val="0070C0"/>
              </a:solidFill>
            </a:endParaRPr>
          </a:p>
          <a:p>
            <a:pPr marL="0" indent="0" algn="ctr">
              <a:buNone/>
            </a:pPr>
            <a:endParaRPr lang="en-US" dirty="0">
              <a:solidFill>
                <a:srgbClr val="0070C0"/>
              </a:solidFill>
            </a:endParaRPr>
          </a:p>
        </p:txBody>
      </p:sp>
      <p:sp>
        <p:nvSpPr>
          <p:cNvPr id="11" name="TextBox 10">
            <a:extLst>
              <a:ext uri="{FF2B5EF4-FFF2-40B4-BE49-F238E27FC236}">
                <a16:creationId xmlns:a16="http://schemas.microsoft.com/office/drawing/2014/main" id="{3B90622A-2B9F-6DEC-7438-FCF7B26E9EAC}"/>
              </a:ext>
            </a:extLst>
          </p:cNvPr>
          <p:cNvSpPr txBox="1"/>
          <p:nvPr/>
        </p:nvSpPr>
        <p:spPr>
          <a:xfrm>
            <a:off x="2209443" y="2314281"/>
            <a:ext cx="2086265"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Calibri" pitchFamily="34" charset="0"/>
                <a:cs typeface="Arial" charset="0"/>
              </a:rPr>
              <a:t>bottoms</a:t>
            </a:r>
            <a:endParaRPr lang="en-US" dirty="0">
              <a:solidFill>
                <a:srgbClr val="FF0000"/>
              </a:solidFill>
            </a:endParaRPr>
          </a:p>
        </p:txBody>
      </p:sp>
      <p:sp>
        <p:nvSpPr>
          <p:cNvPr id="12" name="TextBox 11">
            <a:extLst>
              <a:ext uri="{FF2B5EF4-FFF2-40B4-BE49-F238E27FC236}">
                <a16:creationId xmlns:a16="http://schemas.microsoft.com/office/drawing/2014/main" id="{7A99150C-FDF2-A068-05F3-61D19486CD9B}"/>
              </a:ext>
            </a:extLst>
          </p:cNvPr>
          <p:cNvSpPr txBox="1"/>
          <p:nvPr/>
        </p:nvSpPr>
        <p:spPr>
          <a:xfrm>
            <a:off x="5280536" y="2751859"/>
            <a:ext cx="2086265"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Calibri" pitchFamily="34" charset="0"/>
                <a:cs typeface="Arial" charset="0"/>
              </a:rPr>
              <a:t>trek</a:t>
            </a:r>
            <a:endParaRPr lang="en-US" dirty="0">
              <a:solidFill>
                <a:srgbClr val="FF0000"/>
              </a:solidFill>
            </a:endParaRPr>
          </a:p>
        </p:txBody>
      </p:sp>
      <p:sp>
        <p:nvSpPr>
          <p:cNvPr id="13" name="TextBox 12">
            <a:extLst>
              <a:ext uri="{FF2B5EF4-FFF2-40B4-BE49-F238E27FC236}">
                <a16:creationId xmlns:a16="http://schemas.microsoft.com/office/drawing/2014/main" id="{E4D73DFC-39A1-BBBA-C4C7-1C8D39C6A1A2}"/>
              </a:ext>
            </a:extLst>
          </p:cNvPr>
          <p:cNvSpPr txBox="1"/>
          <p:nvPr/>
        </p:nvSpPr>
        <p:spPr>
          <a:xfrm>
            <a:off x="4457629" y="3647096"/>
            <a:ext cx="2086265"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Calibri" pitchFamily="34" charset="0"/>
                <a:cs typeface="Arial" charset="0"/>
              </a:rPr>
              <a:t>plants</a:t>
            </a:r>
            <a:endParaRPr lang="en-US" dirty="0">
              <a:solidFill>
                <a:srgbClr val="FF0000"/>
              </a:solidFill>
            </a:endParaRPr>
          </a:p>
        </p:txBody>
      </p:sp>
      <p:sp>
        <p:nvSpPr>
          <p:cNvPr id="29" name="TextBox 28">
            <a:extLst>
              <a:ext uri="{FF2B5EF4-FFF2-40B4-BE49-F238E27FC236}">
                <a16:creationId xmlns:a16="http://schemas.microsoft.com/office/drawing/2014/main" id="{B63324EB-4ED5-9248-0166-E072BDE5CFE1}"/>
              </a:ext>
            </a:extLst>
          </p:cNvPr>
          <p:cNvSpPr txBox="1"/>
          <p:nvPr/>
        </p:nvSpPr>
        <p:spPr>
          <a:xfrm>
            <a:off x="8229594" y="4075526"/>
            <a:ext cx="2086265"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Calibri" pitchFamily="34" charset="0"/>
                <a:cs typeface="Arial" charset="0"/>
              </a:rPr>
              <a:t>resort</a:t>
            </a:r>
            <a:endParaRPr lang="en-US" dirty="0">
              <a:solidFill>
                <a:srgbClr val="FF0000"/>
              </a:solidFill>
            </a:endParaRPr>
          </a:p>
        </p:txBody>
      </p:sp>
    </p:spTree>
    <p:extLst>
      <p:ext uri="{BB962C8B-B14F-4D97-AF65-F5344CB8AC3E}">
        <p14:creationId xmlns:p14="http://schemas.microsoft.com/office/powerpoint/2010/main" val="31717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Pre-Reading</a:t>
            </a:r>
          </a:p>
        </p:txBody>
      </p:sp>
      <p:sp>
        <p:nvSpPr>
          <p:cNvPr id="3" name="Rectangle 2">
            <a:extLst>
              <a:ext uri="{FF2B5EF4-FFF2-40B4-BE49-F238E27FC236}">
                <a16:creationId xmlns:a16="http://schemas.microsoft.com/office/drawing/2014/main" id="{8198C933-58FC-B098-DD7C-079B83F61E1F}"/>
              </a:ext>
            </a:extLst>
          </p:cNvPr>
          <p:cNvSpPr/>
          <p:nvPr/>
        </p:nvSpPr>
        <p:spPr>
          <a:xfrm>
            <a:off x="502363" y="1419535"/>
            <a:ext cx="10892477"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p:txBody>
      </p:sp>
      <p:pic>
        <p:nvPicPr>
          <p:cNvPr id="6" name="Picture 5">
            <a:extLst>
              <a:ext uri="{FF2B5EF4-FFF2-40B4-BE49-F238E27FC236}">
                <a16:creationId xmlns:a16="http://schemas.microsoft.com/office/drawing/2014/main" id="{7725AD03-5D94-2F78-3689-734BC5B10D0C}"/>
              </a:ext>
            </a:extLst>
          </p:cNvPr>
          <p:cNvPicPr>
            <a:picLocks noChangeAspect="1"/>
          </p:cNvPicPr>
          <p:nvPr/>
        </p:nvPicPr>
        <p:blipFill>
          <a:blip r:embed="rId2"/>
          <a:stretch>
            <a:fillRect/>
          </a:stretch>
        </p:blipFill>
        <p:spPr>
          <a:xfrm>
            <a:off x="502363" y="3009841"/>
            <a:ext cx="11184115" cy="1472949"/>
          </a:xfrm>
          <a:prstGeom prst="rect">
            <a:avLst/>
          </a:prstGeom>
        </p:spPr>
      </p:pic>
      <p:cxnSp>
        <p:nvCxnSpPr>
          <p:cNvPr id="10" name="Straight Connector 9">
            <a:extLst>
              <a:ext uri="{FF2B5EF4-FFF2-40B4-BE49-F238E27FC236}">
                <a16:creationId xmlns:a16="http://schemas.microsoft.com/office/drawing/2014/main" id="{0F4B4698-F9E4-DBFB-63A7-65B67225FB77}"/>
              </a:ext>
            </a:extLst>
          </p:cNvPr>
          <p:cNvCxnSpPr>
            <a:cxnSpLocks/>
          </p:cNvCxnSpPr>
          <p:nvPr/>
        </p:nvCxnSpPr>
        <p:spPr>
          <a:xfrm>
            <a:off x="5592278" y="3823319"/>
            <a:ext cx="8085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9BAC00-BDAC-E8EA-86D7-C9F76FD163EB}"/>
              </a:ext>
            </a:extLst>
          </p:cNvPr>
          <p:cNvCxnSpPr>
            <a:cxnSpLocks/>
          </p:cNvCxnSpPr>
          <p:nvPr/>
        </p:nvCxnSpPr>
        <p:spPr>
          <a:xfrm>
            <a:off x="6896619" y="3870258"/>
            <a:ext cx="127522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33E7F3-F195-2ABC-8D66-DD0600297B61}"/>
              </a:ext>
            </a:extLst>
          </p:cNvPr>
          <p:cNvCxnSpPr>
            <a:cxnSpLocks/>
          </p:cNvCxnSpPr>
          <p:nvPr/>
        </p:nvCxnSpPr>
        <p:spPr>
          <a:xfrm>
            <a:off x="8530683" y="3870258"/>
            <a:ext cx="8526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A1165A-E103-9EB1-A512-DB9D80D2002C}"/>
              </a:ext>
            </a:extLst>
          </p:cNvPr>
          <p:cNvCxnSpPr>
            <a:cxnSpLocks/>
          </p:cNvCxnSpPr>
          <p:nvPr/>
        </p:nvCxnSpPr>
        <p:spPr>
          <a:xfrm>
            <a:off x="9824225" y="3870258"/>
            <a:ext cx="8526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633A39-EB8C-AFDE-08CB-570004F2EF03}"/>
              </a:ext>
            </a:extLst>
          </p:cNvPr>
          <p:cNvCxnSpPr>
            <a:cxnSpLocks/>
          </p:cNvCxnSpPr>
          <p:nvPr/>
        </p:nvCxnSpPr>
        <p:spPr>
          <a:xfrm>
            <a:off x="10833818" y="3870258"/>
            <a:ext cx="8526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784C84-E7CF-E722-40FE-A63B0132BB00}"/>
              </a:ext>
            </a:extLst>
          </p:cNvPr>
          <p:cNvCxnSpPr>
            <a:cxnSpLocks/>
          </p:cNvCxnSpPr>
          <p:nvPr/>
        </p:nvCxnSpPr>
        <p:spPr>
          <a:xfrm>
            <a:off x="2512561" y="4482790"/>
            <a:ext cx="8526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EB569C8-8D20-464E-6179-C0D242206127}"/>
              </a:ext>
            </a:extLst>
          </p:cNvPr>
          <p:cNvCxnSpPr>
            <a:cxnSpLocks/>
          </p:cNvCxnSpPr>
          <p:nvPr/>
        </p:nvCxnSpPr>
        <p:spPr>
          <a:xfrm>
            <a:off x="4084246" y="4482790"/>
            <a:ext cx="68025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5A7B88-8D1F-8EBB-C657-953996504353}"/>
              </a:ext>
            </a:extLst>
          </p:cNvPr>
          <p:cNvCxnSpPr>
            <a:cxnSpLocks/>
          </p:cNvCxnSpPr>
          <p:nvPr/>
        </p:nvCxnSpPr>
        <p:spPr>
          <a:xfrm>
            <a:off x="5241760" y="4482790"/>
            <a:ext cx="12649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C5401DB-7A1C-6688-3B5F-DC86353735C4}"/>
              </a:ext>
            </a:extLst>
          </p:cNvPr>
          <p:cNvSpPr txBox="1"/>
          <p:nvPr/>
        </p:nvSpPr>
        <p:spPr>
          <a:xfrm>
            <a:off x="5671102" y="2036444"/>
            <a:ext cx="5001491" cy="584775"/>
          </a:xfrm>
          <a:prstGeom prst="rect">
            <a:avLst/>
          </a:prstGeom>
          <a:noFill/>
        </p:spPr>
        <p:txBody>
          <a:bodyPr wrap="square" rtlCol="0">
            <a:spAutoFit/>
          </a:bodyPr>
          <a:lstStyle/>
          <a:p>
            <a:r>
              <a:rPr lang="en-US" sz="3200" b="1" i="1" dirty="0">
                <a:solidFill>
                  <a:srgbClr val="FF0000"/>
                </a:solidFill>
              </a:rPr>
              <a:t>Look and choose</a:t>
            </a:r>
          </a:p>
        </p:txBody>
      </p:sp>
    </p:spTree>
    <p:extLst>
      <p:ext uri="{BB962C8B-B14F-4D97-AF65-F5344CB8AC3E}">
        <p14:creationId xmlns:p14="http://schemas.microsoft.com/office/powerpoint/2010/main" val="70714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8">
            <a:extLst>
              <a:ext uri="{FF2B5EF4-FFF2-40B4-BE49-F238E27FC236}">
                <a16:creationId xmlns:a16="http://schemas.microsoft.com/office/drawing/2014/main" id="{B7471E2C-2074-1443-1D28-92B4CEA76031}"/>
              </a:ext>
            </a:extLst>
          </p:cNvPr>
          <p:cNvSpPr txBox="1">
            <a:spLocks noChangeArrowheads="1"/>
          </p:cNvSpPr>
          <p:nvPr/>
        </p:nvSpPr>
        <p:spPr bwMode="auto">
          <a:xfrm>
            <a:off x="120429" y="936361"/>
            <a:ext cx="2763837" cy="584775"/>
          </a:xfrm>
          <a:prstGeom prst="rect">
            <a:avLst/>
          </a:prstGeom>
          <a:solidFill>
            <a:srgbClr val="00CC00"/>
          </a:solidFill>
          <a:ln w="9525">
            <a:noFill/>
            <a:miter lim="800000"/>
            <a:headEnd/>
            <a:tailEnd/>
          </a:ln>
        </p:spPr>
        <p:txBody>
          <a:bodyPr wrap="square">
            <a:spAutoFit/>
          </a:bodyPr>
          <a:lstStyle/>
          <a:p>
            <a:pPr>
              <a:spcBef>
                <a:spcPct val="50000"/>
              </a:spcBef>
            </a:pPr>
            <a:r>
              <a:rPr lang="en-US" sz="3200" dirty="0">
                <a:latin typeface="Calibri" pitchFamily="34" charset="0"/>
              </a:rPr>
              <a:t>While-reading</a:t>
            </a:r>
          </a:p>
        </p:txBody>
      </p:sp>
      <p:sp>
        <p:nvSpPr>
          <p:cNvPr id="24" name="TextBox 23">
            <a:extLst>
              <a:ext uri="{FF2B5EF4-FFF2-40B4-BE49-F238E27FC236}">
                <a16:creationId xmlns:a16="http://schemas.microsoft.com/office/drawing/2014/main" id="{01AA0FEA-1D05-E0AD-4DD8-976DF0644F39}"/>
              </a:ext>
            </a:extLst>
          </p:cNvPr>
          <p:cNvSpPr txBox="1"/>
          <p:nvPr/>
        </p:nvSpPr>
        <p:spPr>
          <a:xfrm>
            <a:off x="335836" y="1774678"/>
            <a:ext cx="3995793" cy="3970318"/>
          </a:xfrm>
          <a:prstGeom prst="rect">
            <a:avLst/>
          </a:prstGeom>
          <a:noFill/>
        </p:spPr>
        <p:txBody>
          <a:bodyPr wrap="square">
            <a:spAutoFit/>
          </a:bodyPr>
          <a:lstStyle/>
          <a:p>
            <a:r>
              <a:rPr lang="en-US" sz="2800" b="1" i="1" dirty="0">
                <a:solidFill>
                  <a:srgbClr val="0000CC"/>
                </a:solidFill>
                <a:latin typeface="FrutigerLTStd-Italic"/>
              </a:rPr>
              <a:t>Which is a letter? a postcard? </a:t>
            </a:r>
          </a:p>
          <a:p>
            <a:pPr marL="457200" indent="-457200">
              <a:buFont typeface="Symbol" panose="05050102010706020507" pitchFamily="18" charset="2"/>
              <a:buChar char="Þ"/>
            </a:pPr>
            <a:r>
              <a:rPr lang="en-US" sz="2800" i="1" dirty="0">
                <a:solidFill>
                  <a:srgbClr val="C9243F"/>
                </a:solidFill>
                <a:latin typeface="FrutigerLTStd-Italic"/>
              </a:rPr>
              <a:t>The first text is a postcard. The second is a letter.</a:t>
            </a:r>
            <a:endParaRPr lang="en-US" sz="2800" b="0" i="1" dirty="0">
              <a:solidFill>
                <a:srgbClr val="C9243F"/>
              </a:solidFill>
              <a:effectLst/>
              <a:latin typeface="FrutigerLTStd-Italic"/>
            </a:endParaRPr>
          </a:p>
          <a:p>
            <a:r>
              <a:rPr lang="en-US" sz="2800" b="1" i="1" dirty="0">
                <a:solidFill>
                  <a:srgbClr val="0000CC"/>
                </a:solidFill>
                <a:latin typeface="FrutigerLTStd-Italic"/>
              </a:rPr>
              <a:t>Where is Mario? Sam?</a:t>
            </a:r>
          </a:p>
          <a:p>
            <a:r>
              <a:rPr lang="en-US" sz="2800" b="0" dirty="0">
                <a:solidFill>
                  <a:srgbClr val="C9243F"/>
                </a:solidFill>
                <a:effectLst/>
                <a:latin typeface="FrutigerLTStd-Italic"/>
              </a:rPr>
              <a:t>=&gt;</a:t>
            </a:r>
            <a:r>
              <a:rPr lang="en-US" sz="2800" i="1" dirty="0">
                <a:solidFill>
                  <a:srgbClr val="C9243F"/>
                </a:solidFill>
                <a:latin typeface="FrutigerLTStd-Italic"/>
              </a:rPr>
              <a:t> Mario is in Puerto Rico. Sam is in Cairns, Australia</a:t>
            </a:r>
            <a:r>
              <a:rPr lang="en-US" sz="2800" dirty="0"/>
              <a:t> </a:t>
            </a:r>
            <a:br>
              <a:rPr lang="en-US" sz="2800" dirty="0"/>
            </a:br>
            <a:endParaRPr lang="en-US" sz="2800" dirty="0"/>
          </a:p>
        </p:txBody>
      </p:sp>
      <p:pic>
        <p:nvPicPr>
          <p:cNvPr id="4" name="Picture 3">
            <a:extLst>
              <a:ext uri="{FF2B5EF4-FFF2-40B4-BE49-F238E27FC236}">
                <a16:creationId xmlns:a16="http://schemas.microsoft.com/office/drawing/2014/main" id="{6033F3AF-A383-E304-88F5-40027EF4777D}"/>
              </a:ext>
            </a:extLst>
          </p:cNvPr>
          <p:cNvPicPr>
            <a:picLocks noChangeAspect="1"/>
          </p:cNvPicPr>
          <p:nvPr/>
        </p:nvPicPr>
        <p:blipFill>
          <a:blip r:embed="rId4"/>
          <a:stretch>
            <a:fillRect/>
          </a:stretch>
        </p:blipFill>
        <p:spPr>
          <a:xfrm>
            <a:off x="4331629" y="716402"/>
            <a:ext cx="4817181" cy="2901829"/>
          </a:xfrm>
          <a:prstGeom prst="rect">
            <a:avLst/>
          </a:prstGeom>
        </p:spPr>
      </p:pic>
      <p:pic>
        <p:nvPicPr>
          <p:cNvPr id="8" name="Picture 7">
            <a:extLst>
              <a:ext uri="{FF2B5EF4-FFF2-40B4-BE49-F238E27FC236}">
                <a16:creationId xmlns:a16="http://schemas.microsoft.com/office/drawing/2014/main" id="{9CF9883C-0303-DE6F-1105-204058E8012A}"/>
              </a:ext>
            </a:extLst>
          </p:cNvPr>
          <p:cNvPicPr>
            <a:picLocks noChangeAspect="1"/>
          </p:cNvPicPr>
          <p:nvPr/>
        </p:nvPicPr>
        <p:blipFill>
          <a:blip r:embed="rId5"/>
          <a:stretch>
            <a:fillRect/>
          </a:stretch>
        </p:blipFill>
        <p:spPr>
          <a:xfrm>
            <a:off x="6900233" y="3743484"/>
            <a:ext cx="5291767" cy="3216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403D570-A6A2-8730-6890-7D99AA21ABB3}"/>
              </a:ext>
            </a:extLst>
          </p:cNvPr>
          <p:cNvPicPr>
            <a:picLocks noChangeAspect="1"/>
          </p:cNvPicPr>
          <p:nvPr/>
        </p:nvPicPr>
        <p:blipFill>
          <a:blip r:embed="rId6"/>
          <a:stretch>
            <a:fillRect/>
          </a:stretch>
        </p:blipFill>
        <p:spPr>
          <a:xfrm>
            <a:off x="9148810" y="455391"/>
            <a:ext cx="3995792" cy="3252010"/>
          </a:xfrm>
          <a:prstGeom prst="rect">
            <a:avLst/>
          </a:prstGeom>
        </p:spPr>
      </p:pic>
      <p:pic>
        <p:nvPicPr>
          <p:cNvPr id="3" name="Picture 2">
            <a:extLst>
              <a:ext uri="{FF2B5EF4-FFF2-40B4-BE49-F238E27FC236}">
                <a16:creationId xmlns:a16="http://schemas.microsoft.com/office/drawing/2014/main" id="{1DEFABFF-1466-DAF8-E219-3FBE78C765DE}"/>
              </a:ext>
            </a:extLst>
          </p:cNvPr>
          <p:cNvPicPr>
            <a:picLocks noChangeAspect="1"/>
          </p:cNvPicPr>
          <p:nvPr/>
        </p:nvPicPr>
        <p:blipFill>
          <a:blip r:embed="rId7"/>
          <a:stretch>
            <a:fillRect/>
          </a:stretch>
        </p:blipFill>
        <p:spPr>
          <a:xfrm>
            <a:off x="1229439" y="103013"/>
            <a:ext cx="7122824" cy="838317"/>
          </a:xfrm>
          <a:prstGeom prst="rect">
            <a:avLst/>
          </a:prstGeom>
        </p:spPr>
      </p:pic>
      <p:pic>
        <p:nvPicPr>
          <p:cNvPr id="12" name="CD2-32">
            <a:hlinkClick r:id="" action="ppaction://media"/>
            <a:extLst>
              <a:ext uri="{FF2B5EF4-FFF2-40B4-BE49-F238E27FC236}">
                <a16:creationId xmlns:a16="http://schemas.microsoft.com/office/drawing/2014/main" id="{1C322CEA-E60F-058B-FE9A-346A3E97C5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0532" y="5718439"/>
            <a:ext cx="406400" cy="406400"/>
          </a:xfrm>
          <a:prstGeom prst="rect">
            <a:avLst/>
          </a:prstGeom>
        </p:spPr>
      </p:pic>
      <p:sp>
        <p:nvSpPr>
          <p:cNvPr id="13" name="Rectangle 12">
            <a:extLst>
              <a:ext uri="{FF2B5EF4-FFF2-40B4-BE49-F238E27FC236}">
                <a16:creationId xmlns:a16="http://schemas.microsoft.com/office/drawing/2014/main" id="{403F9718-928C-E90A-36F0-D399D61ED797}"/>
              </a:ext>
            </a:extLst>
          </p:cNvPr>
          <p:cNvSpPr/>
          <p:nvPr/>
        </p:nvSpPr>
        <p:spPr>
          <a:xfrm>
            <a:off x="9010184" y="450083"/>
            <a:ext cx="3061387" cy="21816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C6C404-5B48-3B0D-99DA-C3CC3DF8AC75}"/>
              </a:ext>
            </a:extLst>
          </p:cNvPr>
          <p:cNvSpPr/>
          <p:nvPr/>
        </p:nvSpPr>
        <p:spPr>
          <a:xfrm>
            <a:off x="6740219" y="3618231"/>
            <a:ext cx="4288337" cy="31367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69C4F10-C7FC-8528-7B40-DD1BB0E0A2FE}"/>
              </a:ext>
            </a:extLst>
          </p:cNvPr>
          <p:cNvCxnSpPr>
            <a:cxnSpLocks/>
          </p:cNvCxnSpPr>
          <p:nvPr/>
        </p:nvCxnSpPr>
        <p:spPr>
          <a:xfrm flipV="1">
            <a:off x="4565151" y="1468019"/>
            <a:ext cx="3231312" cy="8670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A6DF601E-EF3C-1979-3580-4E5CADBE6D4A}"/>
              </a:ext>
            </a:extLst>
          </p:cNvPr>
          <p:cNvCxnSpPr>
            <a:cxnSpLocks/>
          </p:cNvCxnSpPr>
          <p:nvPr/>
        </p:nvCxnSpPr>
        <p:spPr>
          <a:xfrm>
            <a:off x="7017359" y="4585523"/>
            <a:ext cx="213145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outVertical)">
                                      <p:cBhvr>
                                        <p:cTn id="31" dur="500"/>
                                        <p:tgtEl>
                                          <p:spTgt spid="29"/>
                                        </p:tgtEl>
                                      </p:cBhvr>
                                    </p:animEffect>
                                  </p:childTnLst>
                                </p:cTn>
                              </p:par>
                              <p:par>
                                <p:cTn id="32" presetID="16" presetClass="entr" presetSubtype="37"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out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2"/>
                </p:tgtEl>
              </p:cMediaNode>
            </p:audio>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81953" fill="hold"/>
                                        <p:tgtEl>
                                          <p:spTgt spid="12"/>
                                        </p:tgtEl>
                                      </p:cBhvr>
                                    </p:cmd>
                                  </p:childTnLst>
                                </p:cTn>
                              </p:par>
                            </p:childTnLst>
                          </p:cTn>
                        </p:par>
                      </p:childTnLst>
                    </p:cTn>
                  </p:par>
                </p:childTnLst>
              </p:cTn>
              <p:nextCondLst>
                <p:cond evt="onClick" delay="0">
                  <p:tgtEl>
                    <p:spTgt spid="12"/>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BC3879-F3AE-7E4A-0545-00B352F356F6}"/>
              </a:ext>
            </a:extLst>
          </p:cNvPr>
          <p:cNvSpPr/>
          <p:nvPr/>
        </p:nvSpPr>
        <p:spPr>
          <a:xfrm>
            <a:off x="646797" y="371321"/>
            <a:ext cx="10892477"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p:txBody>
      </p:sp>
      <p:pic>
        <p:nvPicPr>
          <p:cNvPr id="4" name="Picture 3">
            <a:extLst>
              <a:ext uri="{FF2B5EF4-FFF2-40B4-BE49-F238E27FC236}">
                <a16:creationId xmlns:a16="http://schemas.microsoft.com/office/drawing/2014/main" id="{EAA763F3-2841-EBF1-0303-5BA19CB4B1B1}"/>
              </a:ext>
            </a:extLst>
          </p:cNvPr>
          <p:cNvPicPr>
            <a:picLocks noChangeAspect="1"/>
          </p:cNvPicPr>
          <p:nvPr/>
        </p:nvPicPr>
        <p:blipFill>
          <a:blip r:embed="rId2"/>
          <a:stretch>
            <a:fillRect/>
          </a:stretch>
        </p:blipFill>
        <p:spPr>
          <a:xfrm>
            <a:off x="204449" y="1665700"/>
            <a:ext cx="11334825" cy="4596772"/>
          </a:xfrm>
          <a:prstGeom prst="rect">
            <a:avLst/>
          </a:prstGeom>
        </p:spPr>
      </p:pic>
      <p:cxnSp>
        <p:nvCxnSpPr>
          <p:cNvPr id="7" name="Straight Connector 6">
            <a:extLst>
              <a:ext uri="{FF2B5EF4-FFF2-40B4-BE49-F238E27FC236}">
                <a16:creationId xmlns:a16="http://schemas.microsoft.com/office/drawing/2014/main" id="{58B66FB6-5D08-073F-C915-A44DED81D0AA}"/>
              </a:ext>
            </a:extLst>
          </p:cNvPr>
          <p:cNvCxnSpPr>
            <a:cxnSpLocks/>
          </p:cNvCxnSpPr>
          <p:nvPr/>
        </p:nvCxnSpPr>
        <p:spPr>
          <a:xfrm flipV="1">
            <a:off x="3793064" y="2268211"/>
            <a:ext cx="991227" cy="1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17DB71-7FB8-7F0A-1637-C37222D21C11}"/>
              </a:ext>
            </a:extLst>
          </p:cNvPr>
          <p:cNvCxnSpPr>
            <a:cxnSpLocks/>
          </p:cNvCxnSpPr>
          <p:nvPr/>
        </p:nvCxnSpPr>
        <p:spPr>
          <a:xfrm>
            <a:off x="5792497" y="2290514"/>
            <a:ext cx="153963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2DFBE0-FE6D-A30A-CA77-91298079F58F}"/>
              </a:ext>
            </a:extLst>
          </p:cNvPr>
          <p:cNvCxnSpPr>
            <a:cxnSpLocks/>
          </p:cNvCxnSpPr>
          <p:nvPr/>
        </p:nvCxnSpPr>
        <p:spPr>
          <a:xfrm>
            <a:off x="8323618" y="2268211"/>
            <a:ext cx="83153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601104-F468-B21F-8EF3-3009ABC18106}"/>
              </a:ext>
            </a:extLst>
          </p:cNvPr>
          <p:cNvCxnSpPr>
            <a:cxnSpLocks/>
          </p:cNvCxnSpPr>
          <p:nvPr/>
        </p:nvCxnSpPr>
        <p:spPr>
          <a:xfrm>
            <a:off x="9995061" y="2278095"/>
            <a:ext cx="969272" cy="1241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2084C6-3A06-E8D4-7CD5-DE6AAF4D31D8}"/>
              </a:ext>
            </a:extLst>
          </p:cNvPr>
          <p:cNvCxnSpPr>
            <a:cxnSpLocks/>
          </p:cNvCxnSpPr>
          <p:nvPr/>
        </p:nvCxnSpPr>
        <p:spPr>
          <a:xfrm>
            <a:off x="1605964" y="2717358"/>
            <a:ext cx="169603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BA07D8-25BA-D01E-AD99-583DD21ECF42}"/>
              </a:ext>
            </a:extLst>
          </p:cNvPr>
          <p:cNvCxnSpPr>
            <a:cxnSpLocks/>
          </p:cNvCxnSpPr>
          <p:nvPr/>
        </p:nvCxnSpPr>
        <p:spPr>
          <a:xfrm>
            <a:off x="1453866" y="3397996"/>
            <a:ext cx="884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25CA8B8-18B1-D5FF-61AD-9CB82DE05086}"/>
              </a:ext>
            </a:extLst>
          </p:cNvPr>
          <p:cNvCxnSpPr>
            <a:cxnSpLocks/>
          </p:cNvCxnSpPr>
          <p:nvPr/>
        </p:nvCxnSpPr>
        <p:spPr>
          <a:xfrm>
            <a:off x="3708398" y="3397996"/>
            <a:ext cx="884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4A4DF4C-AA28-7BA6-16FA-FBD46BA9B125}"/>
              </a:ext>
            </a:extLst>
          </p:cNvPr>
          <p:cNvCxnSpPr>
            <a:cxnSpLocks/>
          </p:cNvCxnSpPr>
          <p:nvPr/>
        </p:nvCxnSpPr>
        <p:spPr>
          <a:xfrm flipV="1">
            <a:off x="1451322" y="3952914"/>
            <a:ext cx="2109272" cy="453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024194-DE33-AC85-6336-E6E4896D0926}"/>
              </a:ext>
            </a:extLst>
          </p:cNvPr>
          <p:cNvCxnSpPr>
            <a:cxnSpLocks/>
          </p:cNvCxnSpPr>
          <p:nvPr/>
        </p:nvCxnSpPr>
        <p:spPr>
          <a:xfrm>
            <a:off x="4414768" y="3952914"/>
            <a:ext cx="447275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3C29F64-41B6-4809-5952-AE238139D593}"/>
              </a:ext>
            </a:extLst>
          </p:cNvPr>
          <p:cNvCxnSpPr>
            <a:cxnSpLocks/>
          </p:cNvCxnSpPr>
          <p:nvPr/>
        </p:nvCxnSpPr>
        <p:spPr>
          <a:xfrm>
            <a:off x="9059753" y="3952914"/>
            <a:ext cx="65314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8E00507-3ADB-691B-C695-01A8979EB770}"/>
              </a:ext>
            </a:extLst>
          </p:cNvPr>
          <p:cNvCxnSpPr>
            <a:cxnSpLocks/>
          </p:cNvCxnSpPr>
          <p:nvPr/>
        </p:nvCxnSpPr>
        <p:spPr>
          <a:xfrm>
            <a:off x="1413047" y="4514468"/>
            <a:ext cx="459111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3636D6-ADAE-0831-D67B-72EA5889AD73}"/>
              </a:ext>
            </a:extLst>
          </p:cNvPr>
          <p:cNvCxnSpPr>
            <a:cxnSpLocks/>
          </p:cNvCxnSpPr>
          <p:nvPr/>
        </p:nvCxnSpPr>
        <p:spPr>
          <a:xfrm>
            <a:off x="7082732" y="4514468"/>
            <a:ext cx="8928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A672E5-26EC-D43A-D358-237C223404D0}"/>
              </a:ext>
            </a:extLst>
          </p:cNvPr>
          <p:cNvCxnSpPr>
            <a:cxnSpLocks/>
          </p:cNvCxnSpPr>
          <p:nvPr/>
        </p:nvCxnSpPr>
        <p:spPr>
          <a:xfrm>
            <a:off x="8489983" y="4514468"/>
            <a:ext cx="1222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1428BF3-1EFD-2118-95DE-1D906C530CA6}"/>
              </a:ext>
            </a:extLst>
          </p:cNvPr>
          <p:cNvCxnSpPr>
            <a:cxnSpLocks/>
          </p:cNvCxnSpPr>
          <p:nvPr/>
        </p:nvCxnSpPr>
        <p:spPr>
          <a:xfrm>
            <a:off x="1451322" y="5083180"/>
            <a:ext cx="5465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A51495-60E9-6623-CAAE-EB3E5CE20A91}"/>
              </a:ext>
            </a:extLst>
          </p:cNvPr>
          <p:cNvCxnSpPr>
            <a:cxnSpLocks/>
          </p:cNvCxnSpPr>
          <p:nvPr/>
        </p:nvCxnSpPr>
        <p:spPr>
          <a:xfrm>
            <a:off x="2232591" y="5083180"/>
            <a:ext cx="36392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59C9BA-7183-8084-E349-9855E62F5CEC}"/>
              </a:ext>
            </a:extLst>
          </p:cNvPr>
          <p:cNvCxnSpPr>
            <a:cxnSpLocks/>
          </p:cNvCxnSpPr>
          <p:nvPr/>
        </p:nvCxnSpPr>
        <p:spPr>
          <a:xfrm>
            <a:off x="1437883" y="5674195"/>
            <a:ext cx="90010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97FEDD5-D80D-3EC5-11F4-04C9210FE1FC}"/>
              </a:ext>
            </a:extLst>
          </p:cNvPr>
          <p:cNvCxnSpPr>
            <a:cxnSpLocks/>
          </p:cNvCxnSpPr>
          <p:nvPr/>
        </p:nvCxnSpPr>
        <p:spPr>
          <a:xfrm flipV="1">
            <a:off x="3484911" y="5655160"/>
            <a:ext cx="2608124" cy="1903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2DC2C1F-E77C-4E5F-5ECD-5E6E704040BA}"/>
              </a:ext>
            </a:extLst>
          </p:cNvPr>
          <p:cNvCxnSpPr>
            <a:cxnSpLocks/>
          </p:cNvCxnSpPr>
          <p:nvPr/>
        </p:nvCxnSpPr>
        <p:spPr>
          <a:xfrm>
            <a:off x="7082732" y="5674195"/>
            <a:ext cx="65863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94CF63B-6A94-4D69-99A3-22E25CEF8F34}"/>
              </a:ext>
            </a:extLst>
          </p:cNvPr>
          <p:cNvCxnSpPr>
            <a:cxnSpLocks/>
          </p:cNvCxnSpPr>
          <p:nvPr/>
        </p:nvCxnSpPr>
        <p:spPr>
          <a:xfrm>
            <a:off x="8228889" y="5655160"/>
            <a:ext cx="14840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A0AE6E-60E7-CE94-267C-6A358F371AB3}"/>
              </a:ext>
            </a:extLst>
          </p:cNvPr>
          <p:cNvCxnSpPr>
            <a:cxnSpLocks/>
          </p:cNvCxnSpPr>
          <p:nvPr/>
        </p:nvCxnSpPr>
        <p:spPr>
          <a:xfrm>
            <a:off x="1397123" y="6226146"/>
            <a:ext cx="69155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85B0450-AC2E-4CC8-756F-61EDA34E4B41}"/>
              </a:ext>
            </a:extLst>
          </p:cNvPr>
          <p:cNvCxnSpPr>
            <a:cxnSpLocks/>
          </p:cNvCxnSpPr>
          <p:nvPr/>
        </p:nvCxnSpPr>
        <p:spPr>
          <a:xfrm flipV="1">
            <a:off x="2505958" y="6207595"/>
            <a:ext cx="796042" cy="64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12F1A70-799C-7E06-6527-C1DF2775CE3E}"/>
              </a:ext>
            </a:extLst>
          </p:cNvPr>
          <p:cNvCxnSpPr>
            <a:cxnSpLocks/>
          </p:cNvCxnSpPr>
          <p:nvPr/>
        </p:nvCxnSpPr>
        <p:spPr>
          <a:xfrm>
            <a:off x="4229003" y="6207595"/>
            <a:ext cx="555288" cy="64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82C253-87B1-F3EE-DAC0-233666ECF820}"/>
              </a:ext>
            </a:extLst>
          </p:cNvPr>
          <p:cNvCxnSpPr>
            <a:cxnSpLocks/>
          </p:cNvCxnSpPr>
          <p:nvPr/>
        </p:nvCxnSpPr>
        <p:spPr>
          <a:xfrm>
            <a:off x="5025718" y="6207595"/>
            <a:ext cx="49880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14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par>
                                <p:cTn id="37" presetID="16" presetClass="entr" presetSubtype="21"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par>
                                <p:cTn id="43" presetID="16" presetClass="entr" presetSubtype="21"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par>
                                <p:cTn id="46" presetID="16" presetClass="entr" presetSubtype="21"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par>
                                <p:cTn id="49" presetID="16" presetClass="entr" presetSubtype="21"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arn(inVertical)">
                                      <p:cBhvr>
                                        <p:cTn id="54" dur="500"/>
                                        <p:tgtEl>
                                          <p:spTgt spid="43"/>
                                        </p:tgtEl>
                                      </p:cBhvr>
                                    </p:animEffect>
                                  </p:childTnLst>
                                </p:cTn>
                              </p:par>
                              <p:par>
                                <p:cTn id="55" presetID="16" presetClass="entr" presetSubtype="21"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par>
                                <p:cTn id="58" presetID="16" presetClass="entr" presetSubtype="21"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barn(inVertical)">
                                      <p:cBhvr>
                                        <p:cTn id="60" dur="500"/>
                                        <p:tgtEl>
                                          <p:spTgt spid="48"/>
                                        </p:tgtEl>
                                      </p:cBhvr>
                                    </p:animEffect>
                                  </p:childTnLst>
                                </p:cTn>
                              </p:par>
                              <p:par>
                                <p:cTn id="61" presetID="16" presetClass="entr" presetSubtype="21"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arn(inVertical)">
                                      <p:cBhvr>
                                        <p:cTn id="63" dur="500"/>
                                        <p:tgtEl>
                                          <p:spTgt spid="49"/>
                                        </p:tgtEl>
                                      </p:cBhvr>
                                    </p:animEffect>
                                  </p:childTnLst>
                                </p:cTn>
                              </p:par>
                              <p:par>
                                <p:cTn id="64" presetID="16" presetClass="entr" presetSubtype="21"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barn(inVertical)">
                                      <p:cBhvr>
                                        <p:cTn id="66" dur="500"/>
                                        <p:tgtEl>
                                          <p:spTgt spid="51"/>
                                        </p:tgtEl>
                                      </p:cBhvr>
                                    </p:animEffect>
                                  </p:childTnLst>
                                </p:cTn>
                              </p:par>
                              <p:par>
                                <p:cTn id="67" presetID="16" presetClass="entr" presetSubtype="21"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barn(inVertical)">
                                      <p:cBhvr>
                                        <p:cTn id="69" dur="500"/>
                                        <p:tgtEl>
                                          <p:spTgt spid="52"/>
                                        </p:tgtEl>
                                      </p:cBhvr>
                                    </p:animEffect>
                                  </p:childTnLst>
                                </p:cTn>
                              </p:par>
                              <p:par>
                                <p:cTn id="70" presetID="16" presetClass="entr" presetSubtype="21"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barn(inVertical)">
                                      <p:cBhvr>
                                        <p:cTn id="72" dur="500"/>
                                        <p:tgtEl>
                                          <p:spTgt spid="53"/>
                                        </p:tgtEl>
                                      </p:cBhvr>
                                    </p:animEffect>
                                  </p:childTnLst>
                                </p:cTn>
                              </p:par>
                              <p:par>
                                <p:cTn id="73" presetID="16" presetClass="entr" presetSubtype="21"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barn(inVertical)">
                                      <p:cBhvr>
                                        <p:cTn id="7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1EC00-D72C-752C-5527-142A28CAE475}"/>
              </a:ext>
            </a:extLst>
          </p:cNvPr>
          <p:cNvPicPr>
            <a:picLocks noChangeAspect="1"/>
          </p:cNvPicPr>
          <p:nvPr/>
        </p:nvPicPr>
        <p:blipFill>
          <a:blip r:embed="rId3"/>
          <a:stretch>
            <a:fillRect/>
          </a:stretch>
        </p:blipFill>
        <p:spPr>
          <a:xfrm>
            <a:off x="171675" y="1022350"/>
            <a:ext cx="7367644" cy="3299872"/>
          </a:xfrm>
          <a:prstGeom prst="rect">
            <a:avLst/>
          </a:prstGeom>
        </p:spPr>
      </p:pic>
      <p:sp>
        <p:nvSpPr>
          <p:cNvPr id="16397" name="Text Box 18"/>
          <p:cNvSpPr txBox="1">
            <a:spLocks noChangeArrowheads="1"/>
          </p:cNvSpPr>
          <p:nvPr/>
        </p:nvSpPr>
        <p:spPr bwMode="auto">
          <a:xfrm>
            <a:off x="207963" y="442913"/>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pic>
        <p:nvPicPr>
          <p:cNvPr id="3" name="Picture 2">
            <a:extLst>
              <a:ext uri="{FF2B5EF4-FFF2-40B4-BE49-F238E27FC236}">
                <a16:creationId xmlns:a16="http://schemas.microsoft.com/office/drawing/2014/main" id="{A0A3FF97-D7B0-123E-E663-0FEB12120320}"/>
              </a:ext>
            </a:extLst>
          </p:cNvPr>
          <p:cNvPicPr>
            <a:picLocks noChangeAspect="1"/>
          </p:cNvPicPr>
          <p:nvPr/>
        </p:nvPicPr>
        <p:blipFill>
          <a:blip r:embed="rId4"/>
          <a:stretch>
            <a:fillRect/>
          </a:stretch>
        </p:blipFill>
        <p:spPr>
          <a:xfrm>
            <a:off x="7539318" y="181972"/>
            <a:ext cx="4817181" cy="2901829"/>
          </a:xfrm>
          <a:prstGeom prst="rect">
            <a:avLst/>
          </a:prstGeom>
        </p:spPr>
      </p:pic>
      <p:pic>
        <p:nvPicPr>
          <p:cNvPr id="5" name="Picture 4">
            <a:extLst>
              <a:ext uri="{FF2B5EF4-FFF2-40B4-BE49-F238E27FC236}">
                <a16:creationId xmlns:a16="http://schemas.microsoft.com/office/drawing/2014/main" id="{5A601FF0-35A5-FDE1-D919-6FE7FD67AFA3}"/>
              </a:ext>
            </a:extLst>
          </p:cNvPr>
          <p:cNvPicPr>
            <a:picLocks noChangeAspect="1"/>
          </p:cNvPicPr>
          <p:nvPr/>
        </p:nvPicPr>
        <p:blipFill>
          <a:blip r:embed="rId5"/>
          <a:stretch>
            <a:fillRect/>
          </a:stretch>
        </p:blipFill>
        <p:spPr>
          <a:xfrm>
            <a:off x="7652658" y="3308056"/>
            <a:ext cx="5388428" cy="3216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93C9DD9-B839-A79D-3207-EFCA932009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7963" y="1957253"/>
            <a:ext cx="7063694" cy="2635352"/>
          </a:xfrm>
          <a:prstGeom prst="rect">
            <a:avLst/>
          </a:prstGeom>
        </p:spPr>
      </p:pic>
      <p:sp>
        <p:nvSpPr>
          <p:cNvPr id="8" name="Rectangle 7">
            <a:extLst>
              <a:ext uri="{FF2B5EF4-FFF2-40B4-BE49-F238E27FC236}">
                <a16:creationId xmlns:a16="http://schemas.microsoft.com/office/drawing/2014/main" id="{60C87436-BFEB-D199-8E82-CBB4F972BB8C}"/>
              </a:ext>
            </a:extLst>
          </p:cNvPr>
          <p:cNvSpPr/>
          <p:nvPr/>
        </p:nvSpPr>
        <p:spPr>
          <a:xfrm>
            <a:off x="6788698" y="1889650"/>
            <a:ext cx="351378" cy="461665"/>
          </a:xfrm>
          <a:prstGeom prst="rect">
            <a:avLst/>
          </a:prstGeom>
          <a:noFill/>
        </p:spPr>
        <p:txBody>
          <a:bodyPr wrap="none" lIns="91440" tIns="45720" rIns="91440" bIns="45720">
            <a:spAutoFit/>
          </a:bodyPr>
          <a:lstStyle/>
          <a:p>
            <a:pPr algn="ctr"/>
            <a:r>
              <a:rPr lang="en-US" sz="2400" dirty="0">
                <a:ln w="0"/>
                <a:solidFill>
                  <a:srgbClr val="FF0000"/>
                </a:solidFill>
                <a:effectLst>
                  <a:outerShdw blurRad="38100" dist="19050" dir="2700000" algn="tl" rotWithShape="0">
                    <a:schemeClr val="dk1">
                      <a:alpha val="40000"/>
                    </a:schemeClr>
                  </a:outerShdw>
                </a:effectLst>
              </a:rPr>
              <a:t>R</a:t>
            </a:r>
            <a:endParaRPr lang="en-US" sz="2400" b="0" cap="none" spc="0" dirty="0">
              <a:ln w="0"/>
              <a:solidFill>
                <a:srgbClr val="FF0000"/>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7B2CEDC5-8EA3-88A5-7ED4-DAC766F467AA}"/>
              </a:ext>
            </a:extLst>
          </p:cNvPr>
          <p:cNvSpPr/>
          <p:nvPr/>
        </p:nvSpPr>
        <p:spPr>
          <a:xfrm>
            <a:off x="6734998" y="2330918"/>
            <a:ext cx="458780" cy="461665"/>
          </a:xfrm>
          <a:prstGeom prst="rect">
            <a:avLst/>
          </a:prstGeom>
          <a:noFill/>
        </p:spPr>
        <p:txBody>
          <a:bodyPr wrap="none" lIns="91440" tIns="45720" rIns="91440" bIns="45720">
            <a:spAutoFit/>
          </a:bodyPr>
          <a:lstStyle/>
          <a:p>
            <a:pPr algn="ctr"/>
            <a:r>
              <a:rPr lang="en-US" sz="2400" dirty="0">
                <a:ln w="0"/>
                <a:solidFill>
                  <a:srgbClr val="FF0000"/>
                </a:solidFill>
                <a:effectLst>
                  <a:outerShdw blurRad="38100" dist="19050" dir="2700000" algn="tl" rotWithShape="0">
                    <a:schemeClr val="dk1">
                      <a:alpha val="40000"/>
                    </a:schemeClr>
                  </a:outerShdw>
                </a:effectLst>
              </a:rPr>
              <a:t>W</a:t>
            </a:r>
            <a:endParaRPr lang="en-US" sz="2400" b="0" cap="none" spc="0" dirty="0">
              <a:ln w="0"/>
              <a:solidFill>
                <a:srgbClr val="FF0000"/>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CEE5840F-1040-BB91-0531-EA2140F6D1C3}"/>
              </a:ext>
            </a:extLst>
          </p:cNvPr>
          <p:cNvSpPr/>
          <p:nvPr/>
        </p:nvSpPr>
        <p:spPr>
          <a:xfrm>
            <a:off x="6800543" y="2753789"/>
            <a:ext cx="351378" cy="461665"/>
          </a:xfrm>
          <a:prstGeom prst="rect">
            <a:avLst/>
          </a:prstGeom>
          <a:noFill/>
        </p:spPr>
        <p:txBody>
          <a:bodyPr wrap="none" lIns="91440" tIns="45720" rIns="91440" bIns="45720">
            <a:spAutoFit/>
          </a:bodyPr>
          <a:lstStyle/>
          <a:p>
            <a:pPr algn="ctr"/>
            <a:r>
              <a:rPr lang="en-US" sz="2400" dirty="0">
                <a:ln w="0"/>
                <a:solidFill>
                  <a:srgbClr val="FF0000"/>
                </a:solidFill>
                <a:effectLst>
                  <a:outerShdw blurRad="38100" dist="19050" dir="2700000" algn="tl" rotWithShape="0">
                    <a:schemeClr val="dk1">
                      <a:alpha val="40000"/>
                    </a:schemeClr>
                  </a:outerShdw>
                </a:effectLst>
              </a:rPr>
              <a:t>R</a:t>
            </a:r>
            <a:endParaRPr lang="en-US" sz="2400" b="0" cap="none" spc="0" dirty="0">
              <a:ln w="0"/>
              <a:solidFill>
                <a:srgbClr val="FF0000"/>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9971B691-F965-A8BD-ABDD-164CED02DADE}"/>
              </a:ext>
            </a:extLst>
          </p:cNvPr>
          <p:cNvSpPr/>
          <p:nvPr/>
        </p:nvSpPr>
        <p:spPr>
          <a:xfrm>
            <a:off x="6718791" y="3221076"/>
            <a:ext cx="514885" cy="461665"/>
          </a:xfrm>
          <a:prstGeom prst="rect">
            <a:avLst/>
          </a:prstGeom>
          <a:noFill/>
        </p:spPr>
        <p:txBody>
          <a:bodyPr wrap="none" lIns="91440" tIns="45720" rIns="91440" bIns="45720">
            <a:spAutoFit/>
          </a:bodyPr>
          <a:lstStyle/>
          <a:p>
            <a:pPr algn="ctr"/>
            <a:r>
              <a:rPr lang="en-US" sz="2400" dirty="0">
                <a:ln w="0"/>
                <a:solidFill>
                  <a:srgbClr val="FF0000"/>
                </a:solidFill>
                <a:effectLst>
                  <a:outerShdw blurRad="38100" dist="19050" dir="2700000" algn="tl" rotWithShape="0">
                    <a:schemeClr val="dk1">
                      <a:alpha val="40000"/>
                    </a:schemeClr>
                  </a:outerShdw>
                </a:effectLst>
              </a:rPr>
              <a:t>DS</a:t>
            </a:r>
            <a:endParaRPr lang="en-US" sz="2400" b="0" cap="none" spc="0" dirty="0">
              <a:ln w="0"/>
              <a:solidFill>
                <a:srgbClr val="FF0000"/>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C4BC0783-2553-4937-D200-F4FB75912FB1}"/>
              </a:ext>
            </a:extLst>
          </p:cNvPr>
          <p:cNvSpPr/>
          <p:nvPr/>
        </p:nvSpPr>
        <p:spPr>
          <a:xfrm>
            <a:off x="6717280" y="3665719"/>
            <a:ext cx="514885" cy="461665"/>
          </a:xfrm>
          <a:prstGeom prst="rect">
            <a:avLst/>
          </a:prstGeom>
          <a:noFill/>
        </p:spPr>
        <p:txBody>
          <a:bodyPr wrap="none" lIns="91440" tIns="45720" rIns="91440" bIns="45720">
            <a:spAutoFit/>
          </a:bodyPr>
          <a:lstStyle/>
          <a:p>
            <a:pPr algn="ctr"/>
            <a:r>
              <a:rPr lang="en-US" sz="2400" dirty="0">
                <a:ln w="0"/>
                <a:solidFill>
                  <a:srgbClr val="FF0000"/>
                </a:solidFill>
                <a:effectLst>
                  <a:outerShdw blurRad="38100" dist="19050" dir="2700000" algn="tl" rotWithShape="0">
                    <a:schemeClr val="dk1">
                      <a:alpha val="40000"/>
                    </a:schemeClr>
                  </a:outerShdw>
                </a:effectLst>
              </a:rPr>
              <a:t>DS</a:t>
            </a:r>
            <a:endParaRPr lang="en-US" sz="2400" b="0" cap="none" spc="0" dirty="0">
              <a:ln w="0"/>
              <a:solidFill>
                <a:srgbClr val="FF0000"/>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90597615-F4D5-BE17-E474-BDF9F61CD22B}"/>
              </a:ext>
            </a:extLst>
          </p:cNvPr>
          <p:cNvSpPr/>
          <p:nvPr/>
        </p:nvSpPr>
        <p:spPr>
          <a:xfrm>
            <a:off x="6745332" y="4122120"/>
            <a:ext cx="458779" cy="461665"/>
          </a:xfrm>
          <a:prstGeom prst="rect">
            <a:avLst/>
          </a:prstGeom>
          <a:noFill/>
        </p:spPr>
        <p:txBody>
          <a:bodyPr wrap="none" lIns="91440" tIns="45720" rIns="91440" bIns="45720">
            <a:spAutoFit/>
          </a:bodyPr>
          <a:lstStyle/>
          <a:p>
            <a:pPr algn="ctr"/>
            <a:r>
              <a:rPr lang="en-US" sz="2400" dirty="0">
                <a:ln w="0"/>
                <a:solidFill>
                  <a:srgbClr val="FF0000"/>
                </a:solidFill>
                <a:effectLst>
                  <a:outerShdw blurRad="38100" dist="19050" dir="2700000" algn="tl" rotWithShape="0">
                    <a:schemeClr val="dk1">
                      <a:alpha val="40000"/>
                    </a:schemeClr>
                  </a:outerShdw>
                </a:effectLst>
              </a:rPr>
              <a:t>W</a:t>
            </a:r>
            <a:endParaRPr lang="en-US" sz="2400" b="0" cap="none" spc="0" dirty="0">
              <a:ln w="0"/>
              <a:solidFill>
                <a:srgbClr val="FF0000"/>
              </a:solidFill>
              <a:effectLst>
                <a:outerShdw blurRad="38100" dist="19050" dir="2700000" algn="tl" rotWithShape="0">
                  <a:schemeClr val="dk1">
                    <a:alpha val="40000"/>
                  </a:schemeClr>
                </a:outerShdw>
              </a:effectLst>
            </a:endParaRPr>
          </a:p>
        </p:txBody>
      </p:sp>
      <p:cxnSp>
        <p:nvCxnSpPr>
          <p:cNvPr id="54" name="Straight Connector 53">
            <a:extLst>
              <a:ext uri="{FF2B5EF4-FFF2-40B4-BE49-F238E27FC236}">
                <a16:creationId xmlns:a16="http://schemas.microsoft.com/office/drawing/2014/main" id="{F33177E2-C99B-2CFB-C6A2-8B5312C72EA0}"/>
              </a:ext>
            </a:extLst>
          </p:cNvPr>
          <p:cNvCxnSpPr>
            <a:cxnSpLocks/>
          </p:cNvCxnSpPr>
          <p:nvPr/>
        </p:nvCxnSpPr>
        <p:spPr>
          <a:xfrm flipV="1">
            <a:off x="8624236" y="978806"/>
            <a:ext cx="1096707" cy="435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25FCE8-32FA-FABF-06DA-D63A1CB7E59C}"/>
              </a:ext>
            </a:extLst>
          </p:cNvPr>
          <p:cNvCxnSpPr>
            <a:cxnSpLocks/>
          </p:cNvCxnSpPr>
          <p:nvPr/>
        </p:nvCxnSpPr>
        <p:spPr>
          <a:xfrm flipV="1">
            <a:off x="8691613" y="1913709"/>
            <a:ext cx="3417783" cy="435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FEF00E-979B-061F-193F-B36E0D78EA85}"/>
              </a:ext>
            </a:extLst>
          </p:cNvPr>
          <p:cNvCxnSpPr>
            <a:cxnSpLocks/>
          </p:cNvCxnSpPr>
          <p:nvPr/>
        </p:nvCxnSpPr>
        <p:spPr>
          <a:xfrm flipV="1">
            <a:off x="7870135" y="2330918"/>
            <a:ext cx="1389368" cy="217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70D7E2-5CFF-91CE-F2B6-0C1B4D48FDA9}"/>
              </a:ext>
            </a:extLst>
          </p:cNvPr>
          <p:cNvCxnSpPr>
            <a:cxnSpLocks/>
          </p:cNvCxnSpPr>
          <p:nvPr/>
        </p:nvCxnSpPr>
        <p:spPr>
          <a:xfrm flipV="1">
            <a:off x="9448800" y="2261606"/>
            <a:ext cx="2660596" cy="435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C60F6E-A853-24EF-5597-1B477CEEF92E}"/>
              </a:ext>
            </a:extLst>
          </p:cNvPr>
          <p:cNvCxnSpPr>
            <a:cxnSpLocks/>
          </p:cNvCxnSpPr>
          <p:nvPr/>
        </p:nvCxnSpPr>
        <p:spPr>
          <a:xfrm>
            <a:off x="8834843" y="5526964"/>
            <a:ext cx="234008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CFF3-1F2B-78FB-15DD-26F43B5B8344}"/>
              </a:ext>
            </a:extLst>
          </p:cNvPr>
          <p:cNvSpPr>
            <a:spLocks noGrp="1"/>
          </p:cNvSpPr>
          <p:nvPr>
            <p:ph type="title"/>
          </p:nvPr>
        </p:nvSpPr>
        <p:spPr>
          <a:xfrm>
            <a:off x="914401" y="591344"/>
            <a:ext cx="11582400" cy="1143000"/>
          </a:xfrm>
        </p:spPr>
        <p:txBody>
          <a:bodyPr vert="horz" lIns="91440" tIns="45720" rIns="91440" bIns="45720" rtlCol="0" anchor="ctr">
            <a:normAutofit/>
          </a:bodyPr>
          <a:lstStyle/>
          <a:p>
            <a:r>
              <a:rPr lang="en-US" sz="4000" b="1" dirty="0">
                <a:solidFill>
                  <a:srgbClr val="0000CC"/>
                </a:solidFill>
                <a:latin typeface="+mn-lt"/>
              </a:rPr>
              <a:t>Read the text and answer the following questions:</a:t>
            </a:r>
          </a:p>
        </p:txBody>
      </p:sp>
      <p:sp>
        <p:nvSpPr>
          <p:cNvPr id="3" name="Content Placeholder 2">
            <a:extLst>
              <a:ext uri="{FF2B5EF4-FFF2-40B4-BE49-F238E27FC236}">
                <a16:creationId xmlns:a16="http://schemas.microsoft.com/office/drawing/2014/main" id="{3C8D776F-72D2-A1CF-C0BF-45B27E59444C}"/>
              </a:ext>
            </a:extLst>
          </p:cNvPr>
          <p:cNvSpPr>
            <a:spLocks noGrp="1"/>
          </p:cNvSpPr>
          <p:nvPr>
            <p:ph idx="1"/>
          </p:nvPr>
        </p:nvSpPr>
        <p:spPr>
          <a:xfrm>
            <a:off x="838200" y="1825625"/>
            <a:ext cx="10515600" cy="3420143"/>
          </a:xfrm>
        </p:spPr>
        <p:txBody>
          <a:bodyPr vert="horz" lIns="91440" tIns="45720" rIns="91440" bIns="45720" rtlCol="0" anchor="t">
            <a:normAutofit/>
          </a:bodyPr>
          <a:lstStyle/>
          <a:p>
            <a:pPr marL="514350" indent="-514350">
              <a:lnSpc>
                <a:spcPct val="150000"/>
              </a:lnSpc>
              <a:spcBef>
                <a:spcPct val="0"/>
              </a:spcBef>
              <a:buFont typeface="+mj-lt"/>
              <a:buAutoNum type="arabicPeriod"/>
            </a:pPr>
            <a:r>
              <a:rPr lang="en-US" sz="3600" dirty="0">
                <a:solidFill>
                  <a:srgbClr val="0000CC"/>
                </a:solidFill>
                <a:ea typeface="+mj-ea"/>
                <a:cs typeface="+mj-cs"/>
              </a:rPr>
              <a:t>Who is Mario going on holiday with? </a:t>
            </a:r>
          </a:p>
          <a:p>
            <a:pPr marL="514350" indent="-514350">
              <a:lnSpc>
                <a:spcPct val="150000"/>
              </a:lnSpc>
              <a:spcBef>
                <a:spcPct val="0"/>
              </a:spcBef>
              <a:buFont typeface="+mj-lt"/>
              <a:buAutoNum type="arabicPeriod"/>
            </a:pPr>
            <a:r>
              <a:rPr lang="en-US" sz="3600" dirty="0">
                <a:solidFill>
                  <a:srgbClr val="0000CC"/>
                </a:solidFill>
                <a:ea typeface="+mj-ea"/>
                <a:cs typeface="+mj-cs"/>
              </a:rPr>
              <a:t>What does Mario do every day on his holiday? </a:t>
            </a:r>
          </a:p>
          <a:p>
            <a:pPr marL="514350" indent="-514350">
              <a:lnSpc>
                <a:spcPct val="150000"/>
              </a:lnSpc>
              <a:spcBef>
                <a:spcPct val="0"/>
              </a:spcBef>
              <a:buFont typeface="+mj-lt"/>
              <a:buAutoNum type="arabicPeriod"/>
            </a:pPr>
            <a:r>
              <a:rPr lang="en-US" sz="3600" dirty="0">
                <a:solidFill>
                  <a:srgbClr val="0000CC"/>
                </a:solidFill>
                <a:ea typeface="+mj-ea"/>
                <a:cs typeface="+mj-cs"/>
              </a:rPr>
              <a:t>What’s the weather like on Sam’s holiday? </a:t>
            </a:r>
          </a:p>
          <a:p>
            <a:pPr marL="514350" indent="-514350">
              <a:lnSpc>
                <a:spcPct val="150000"/>
              </a:lnSpc>
              <a:spcBef>
                <a:spcPct val="0"/>
              </a:spcBef>
              <a:buFont typeface="+mj-lt"/>
              <a:buAutoNum type="arabicPeriod"/>
            </a:pPr>
            <a:r>
              <a:rPr lang="en-US" sz="3600" dirty="0">
                <a:solidFill>
                  <a:srgbClr val="0000CC"/>
                </a:solidFill>
                <a:ea typeface="+mj-ea"/>
                <a:cs typeface="+mj-cs"/>
              </a:rPr>
              <a:t>What is she going to do on the next day? </a:t>
            </a:r>
          </a:p>
        </p:txBody>
      </p:sp>
      <p:sp>
        <p:nvSpPr>
          <p:cNvPr id="4" name="TextBox 3">
            <a:extLst>
              <a:ext uri="{FF2B5EF4-FFF2-40B4-BE49-F238E27FC236}">
                <a16:creationId xmlns:a16="http://schemas.microsoft.com/office/drawing/2014/main" id="{5724816B-9486-CAF6-6568-E9657C0FF9E3}"/>
              </a:ext>
            </a:extLst>
          </p:cNvPr>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p:txBody>
      </p:sp>
    </p:spTree>
    <p:extLst>
      <p:ext uri="{BB962C8B-B14F-4D97-AF65-F5344CB8AC3E}">
        <p14:creationId xmlns:p14="http://schemas.microsoft.com/office/powerpoint/2010/main" val="42094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CFF3-1F2B-78FB-15DD-26F43B5B8344}"/>
              </a:ext>
            </a:extLst>
          </p:cNvPr>
          <p:cNvSpPr>
            <a:spLocks noGrp="1"/>
          </p:cNvSpPr>
          <p:nvPr>
            <p:ph type="title"/>
          </p:nvPr>
        </p:nvSpPr>
        <p:spPr>
          <a:xfrm>
            <a:off x="903515" y="808035"/>
            <a:ext cx="11582400" cy="1143000"/>
          </a:xfrm>
        </p:spPr>
        <p:txBody>
          <a:bodyPr>
            <a:normAutofit/>
          </a:bodyPr>
          <a:lstStyle/>
          <a:p>
            <a:r>
              <a:rPr lang="en-US" sz="4000" b="1" dirty="0">
                <a:solidFill>
                  <a:srgbClr val="0000CC"/>
                </a:solidFill>
                <a:latin typeface="+mn-lt"/>
              </a:rPr>
              <a:t>Read the text and answer the following questions:</a:t>
            </a:r>
            <a:endParaRPr lang="en-US" sz="4000" dirty="0">
              <a:solidFill>
                <a:srgbClr val="0000CC"/>
              </a:solidFill>
            </a:endParaRPr>
          </a:p>
        </p:txBody>
      </p:sp>
      <p:sp>
        <p:nvSpPr>
          <p:cNvPr id="3" name="Content Placeholder 2">
            <a:extLst>
              <a:ext uri="{FF2B5EF4-FFF2-40B4-BE49-F238E27FC236}">
                <a16:creationId xmlns:a16="http://schemas.microsoft.com/office/drawing/2014/main" id="{3C8D776F-72D2-A1CF-C0BF-45B27E59444C}"/>
              </a:ext>
            </a:extLst>
          </p:cNvPr>
          <p:cNvSpPr>
            <a:spLocks noGrp="1"/>
          </p:cNvSpPr>
          <p:nvPr>
            <p:ph idx="1"/>
          </p:nvPr>
        </p:nvSpPr>
        <p:spPr>
          <a:xfrm>
            <a:off x="380999" y="2100940"/>
            <a:ext cx="10972800" cy="4525963"/>
          </a:xfrm>
        </p:spPr>
        <p:txBody>
          <a:bodyPr/>
          <a:lstStyle/>
          <a:p>
            <a:pPr marL="514350" indent="-514350">
              <a:buFont typeface="+mj-lt"/>
              <a:buAutoNum type="arabicPeriod"/>
            </a:pPr>
            <a:r>
              <a:rPr lang="en-US" dirty="0"/>
              <a:t>Who is Mario going on holiday with? </a:t>
            </a:r>
          </a:p>
          <a:p>
            <a:pPr marL="514350" indent="-514350">
              <a:buFont typeface="+mj-lt"/>
              <a:buAutoNum type="arabicPeriod"/>
            </a:pPr>
            <a:r>
              <a:rPr lang="en-US" dirty="0"/>
              <a:t>What does Mario do every day on his holiday? </a:t>
            </a:r>
          </a:p>
          <a:p>
            <a:pPr marL="514350" indent="-514350">
              <a:buFont typeface="+mj-lt"/>
              <a:buAutoNum type="arabicPeriod"/>
            </a:pPr>
            <a:r>
              <a:rPr lang="en-US" dirty="0"/>
              <a:t>What’s the weather like on Sam’s holiday?</a:t>
            </a:r>
          </a:p>
          <a:p>
            <a:pPr marL="514350" indent="-514350">
              <a:buFont typeface="+mj-lt"/>
              <a:buAutoNum type="arabicPeriod"/>
            </a:pPr>
            <a:r>
              <a:rPr lang="en-US" dirty="0"/>
              <a:t>What is she going to do on the next day? </a:t>
            </a:r>
          </a:p>
        </p:txBody>
      </p:sp>
      <p:sp>
        <p:nvSpPr>
          <p:cNvPr id="4" name="TextBox 3">
            <a:extLst>
              <a:ext uri="{FF2B5EF4-FFF2-40B4-BE49-F238E27FC236}">
                <a16:creationId xmlns:a16="http://schemas.microsoft.com/office/drawing/2014/main" id="{5724816B-9486-CAF6-6568-E9657C0FF9E3}"/>
              </a:ext>
            </a:extLst>
          </p:cNvPr>
          <p:cNvSpPr txBox="1"/>
          <p:nvPr/>
        </p:nvSpPr>
        <p:spPr>
          <a:xfrm>
            <a:off x="1117" y="574024"/>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5" name="Text Box 6">
            <a:extLst>
              <a:ext uri="{FF2B5EF4-FFF2-40B4-BE49-F238E27FC236}">
                <a16:creationId xmlns:a16="http://schemas.microsoft.com/office/drawing/2014/main" id="{E3E71877-9BA7-4B47-A3A1-02771835C270}"/>
              </a:ext>
            </a:extLst>
          </p:cNvPr>
          <p:cNvSpPr txBox="1">
            <a:spLocks noChangeArrowheads="1"/>
          </p:cNvSpPr>
          <p:nvPr/>
        </p:nvSpPr>
        <p:spPr bwMode="auto">
          <a:xfrm>
            <a:off x="1801018" y="454559"/>
            <a:ext cx="8589963" cy="641350"/>
          </a:xfrm>
          <a:prstGeom prst="rect">
            <a:avLst/>
          </a:prstGeom>
          <a:noFill/>
          <a:ln w="9525">
            <a:noFill/>
            <a:miter lim="800000"/>
            <a:headEnd/>
            <a:tailEnd/>
          </a:ln>
        </p:spPr>
        <p:txBody>
          <a:bodyPr>
            <a:spAutoFit/>
          </a:bodyPr>
          <a:lstStyle/>
          <a:p>
            <a:pPr>
              <a:spcBef>
                <a:spcPct val="50000"/>
              </a:spcBef>
            </a:pPr>
            <a:r>
              <a:rPr lang="en-US" sz="3600" b="1" dirty="0">
                <a:solidFill>
                  <a:schemeClr val="hlink"/>
                </a:solidFill>
                <a:latin typeface="Calibri" pitchFamily="34" charset="0"/>
              </a:rPr>
              <a:t>Read the task and underline the key words.</a:t>
            </a:r>
          </a:p>
        </p:txBody>
      </p:sp>
      <p:cxnSp>
        <p:nvCxnSpPr>
          <p:cNvPr id="14" name="Straight Connector 13">
            <a:extLst>
              <a:ext uri="{FF2B5EF4-FFF2-40B4-BE49-F238E27FC236}">
                <a16:creationId xmlns:a16="http://schemas.microsoft.com/office/drawing/2014/main" id="{8DA38AE0-BDDA-7E90-8DBE-BD781DEDCC21}"/>
              </a:ext>
            </a:extLst>
          </p:cNvPr>
          <p:cNvCxnSpPr>
            <a:cxnSpLocks/>
          </p:cNvCxnSpPr>
          <p:nvPr/>
        </p:nvCxnSpPr>
        <p:spPr>
          <a:xfrm>
            <a:off x="4859564" y="1599817"/>
            <a:ext cx="14311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87E324-AE8A-94A9-A77E-22C8803C0736}"/>
              </a:ext>
            </a:extLst>
          </p:cNvPr>
          <p:cNvCxnSpPr>
            <a:cxnSpLocks/>
          </p:cNvCxnSpPr>
          <p:nvPr/>
        </p:nvCxnSpPr>
        <p:spPr>
          <a:xfrm>
            <a:off x="7341165" y="1606543"/>
            <a:ext cx="41057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26B33E-C1BE-BE30-3A55-E51B174C9D70}"/>
              </a:ext>
            </a:extLst>
          </p:cNvPr>
          <p:cNvCxnSpPr>
            <a:cxnSpLocks/>
          </p:cNvCxnSpPr>
          <p:nvPr/>
        </p:nvCxnSpPr>
        <p:spPr>
          <a:xfrm>
            <a:off x="5529204" y="2500764"/>
            <a:ext cx="644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F6AD21-AD91-1940-35FA-2F6A79BFA544}"/>
              </a:ext>
            </a:extLst>
          </p:cNvPr>
          <p:cNvCxnSpPr>
            <a:cxnSpLocks/>
          </p:cNvCxnSpPr>
          <p:nvPr/>
        </p:nvCxnSpPr>
        <p:spPr>
          <a:xfrm>
            <a:off x="2099128" y="2500764"/>
            <a:ext cx="785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6CC97-2867-8488-2226-57ED7BEB0AB7}"/>
              </a:ext>
            </a:extLst>
          </p:cNvPr>
          <p:cNvCxnSpPr>
            <a:cxnSpLocks/>
          </p:cNvCxnSpPr>
          <p:nvPr/>
        </p:nvCxnSpPr>
        <p:spPr>
          <a:xfrm>
            <a:off x="3046185" y="2500764"/>
            <a:ext cx="785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1FADBB-E6E7-C43E-7742-63997E29A96C}"/>
              </a:ext>
            </a:extLst>
          </p:cNvPr>
          <p:cNvCxnSpPr>
            <a:cxnSpLocks/>
          </p:cNvCxnSpPr>
          <p:nvPr/>
        </p:nvCxnSpPr>
        <p:spPr>
          <a:xfrm>
            <a:off x="4314370" y="2500764"/>
            <a:ext cx="985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A90992D-1DF4-BFAB-A64E-D043392751DC}"/>
              </a:ext>
            </a:extLst>
          </p:cNvPr>
          <p:cNvCxnSpPr>
            <a:cxnSpLocks/>
          </p:cNvCxnSpPr>
          <p:nvPr/>
        </p:nvCxnSpPr>
        <p:spPr>
          <a:xfrm>
            <a:off x="1015432" y="3026907"/>
            <a:ext cx="785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B76E98-BE0B-4088-8B07-48FCE54F796E}"/>
              </a:ext>
            </a:extLst>
          </p:cNvPr>
          <p:cNvCxnSpPr>
            <a:cxnSpLocks/>
          </p:cNvCxnSpPr>
          <p:nvPr/>
        </p:nvCxnSpPr>
        <p:spPr>
          <a:xfrm>
            <a:off x="2653392" y="3037114"/>
            <a:ext cx="785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DDFC98E-C46F-A58B-D565-E7BFB9A6DD0A}"/>
              </a:ext>
            </a:extLst>
          </p:cNvPr>
          <p:cNvCxnSpPr>
            <a:cxnSpLocks/>
          </p:cNvCxnSpPr>
          <p:nvPr/>
        </p:nvCxnSpPr>
        <p:spPr>
          <a:xfrm flipV="1">
            <a:off x="4024992" y="3012393"/>
            <a:ext cx="1363437" cy="145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CDAA8A4-BF5B-79E2-D512-9AA7D96E93C9}"/>
              </a:ext>
            </a:extLst>
          </p:cNvPr>
          <p:cNvCxnSpPr>
            <a:cxnSpLocks/>
          </p:cNvCxnSpPr>
          <p:nvPr/>
        </p:nvCxnSpPr>
        <p:spPr>
          <a:xfrm flipV="1">
            <a:off x="5964424" y="2994705"/>
            <a:ext cx="1486243" cy="8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C9CAC5-7ABA-0885-8A8E-CDD5C478A64E}"/>
              </a:ext>
            </a:extLst>
          </p:cNvPr>
          <p:cNvCxnSpPr>
            <a:cxnSpLocks/>
          </p:cNvCxnSpPr>
          <p:nvPr/>
        </p:nvCxnSpPr>
        <p:spPr>
          <a:xfrm flipV="1">
            <a:off x="1015432" y="3528214"/>
            <a:ext cx="736033" cy="123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28C3B1-257D-B35B-D8B5-AC1D936CF92F}"/>
              </a:ext>
            </a:extLst>
          </p:cNvPr>
          <p:cNvCxnSpPr>
            <a:cxnSpLocks/>
          </p:cNvCxnSpPr>
          <p:nvPr/>
        </p:nvCxnSpPr>
        <p:spPr>
          <a:xfrm flipV="1">
            <a:off x="2678168" y="3522034"/>
            <a:ext cx="1739617" cy="123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601B7B0-BFD6-40B6-42F7-AA59F15D6C3F}"/>
              </a:ext>
            </a:extLst>
          </p:cNvPr>
          <p:cNvCxnSpPr>
            <a:cxnSpLocks/>
          </p:cNvCxnSpPr>
          <p:nvPr/>
        </p:nvCxnSpPr>
        <p:spPr>
          <a:xfrm flipV="1">
            <a:off x="5038270" y="3497826"/>
            <a:ext cx="1739617" cy="123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DD4AEF9-5361-CDE4-1C51-038A39B2FEE9}"/>
              </a:ext>
            </a:extLst>
          </p:cNvPr>
          <p:cNvCxnSpPr>
            <a:cxnSpLocks/>
          </p:cNvCxnSpPr>
          <p:nvPr/>
        </p:nvCxnSpPr>
        <p:spPr>
          <a:xfrm flipV="1">
            <a:off x="1022840" y="4029520"/>
            <a:ext cx="736033" cy="123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B02157C-D292-3A35-54E7-53445A17DC65}"/>
              </a:ext>
            </a:extLst>
          </p:cNvPr>
          <p:cNvCxnSpPr>
            <a:cxnSpLocks/>
          </p:cNvCxnSpPr>
          <p:nvPr/>
        </p:nvCxnSpPr>
        <p:spPr>
          <a:xfrm>
            <a:off x="2123904" y="4037436"/>
            <a:ext cx="554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2835F8C-E7C3-2280-2376-B0CB6FC01D01}"/>
              </a:ext>
            </a:extLst>
          </p:cNvPr>
          <p:cNvCxnSpPr>
            <a:cxnSpLocks/>
          </p:cNvCxnSpPr>
          <p:nvPr/>
        </p:nvCxnSpPr>
        <p:spPr>
          <a:xfrm>
            <a:off x="3995962" y="4029520"/>
            <a:ext cx="392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2A6B3B6-08F8-BA00-1364-1A0FAF90852B}"/>
              </a:ext>
            </a:extLst>
          </p:cNvPr>
          <p:cNvCxnSpPr>
            <a:cxnSpLocks/>
          </p:cNvCxnSpPr>
          <p:nvPr/>
        </p:nvCxnSpPr>
        <p:spPr>
          <a:xfrm>
            <a:off x="5482277" y="4029520"/>
            <a:ext cx="1212438" cy="7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A3910A-A8D1-FCFC-5164-52F965E273C0}"/>
              </a:ext>
            </a:extLst>
          </p:cNvPr>
          <p:cNvCxnSpPr>
            <a:cxnSpLocks/>
          </p:cNvCxnSpPr>
          <p:nvPr/>
        </p:nvCxnSpPr>
        <p:spPr>
          <a:xfrm>
            <a:off x="1040208" y="2529261"/>
            <a:ext cx="644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53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22" presetClass="entr" presetSubtype="8"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par>
                                <p:cTn id="25" presetID="22" presetClass="entr" presetSubtype="8"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par>
                                <p:cTn id="28" presetID="22" presetClass="entr" presetSubtype="8"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par>
                                <p:cTn id="34" presetID="22" presetClass="entr" presetSubtype="8"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par>
                                <p:cTn id="40" presetID="22" presetClass="entr" presetSubtype="8"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par>
                                <p:cTn id="43" presetID="22" presetClass="entr" presetSubtype="8"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left)">
                                      <p:cBhvr>
                                        <p:cTn id="45" dur="500"/>
                                        <p:tgtEl>
                                          <p:spTgt spid="49"/>
                                        </p:tgtEl>
                                      </p:cBhvr>
                                    </p:animEffect>
                                  </p:childTnLst>
                                </p:cTn>
                              </p:par>
                              <p:par>
                                <p:cTn id="46" presetID="22" presetClass="entr" presetSubtype="8"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500"/>
                                        <p:tgtEl>
                                          <p:spTgt spid="51"/>
                                        </p:tgtEl>
                                      </p:cBhvr>
                                    </p:animEffect>
                                  </p:childTnLst>
                                </p:cTn>
                              </p:par>
                              <p:par>
                                <p:cTn id="49" presetID="22" presetClass="entr" presetSubtype="8"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par>
                                <p:cTn id="52" presetID="22" presetClass="entr" presetSubtype="8" fill="hold"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par>
                                <p:cTn id="55" presetID="22" presetClass="entr" presetSubtype="8"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left)">
                                      <p:cBhvr>
                                        <p:cTn id="57" dur="500"/>
                                        <p:tgtEl>
                                          <p:spTgt spid="56"/>
                                        </p:tgtEl>
                                      </p:cBhvr>
                                    </p:animEffect>
                                  </p:childTnLst>
                                </p:cTn>
                              </p:par>
                              <p:par>
                                <p:cTn id="58" presetID="22" presetClass="entr" presetSubtype="8"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5AD43-569E-19B4-88E9-274244176B05}"/>
              </a:ext>
            </a:extLst>
          </p:cNvPr>
          <p:cNvSpPr>
            <a:spLocks noGrp="1"/>
          </p:cNvSpPr>
          <p:nvPr>
            <p:ph idx="1"/>
          </p:nvPr>
        </p:nvSpPr>
        <p:spPr>
          <a:xfrm>
            <a:off x="556518" y="2332037"/>
            <a:ext cx="5964021" cy="4525963"/>
          </a:xfrm>
        </p:spPr>
        <p:txBody>
          <a:bodyPr/>
          <a:lstStyle/>
          <a:p>
            <a:pPr marL="514350" indent="-514350">
              <a:buFont typeface="+mj-lt"/>
              <a:buAutoNum type="arabicPeriod"/>
            </a:pPr>
            <a:r>
              <a:rPr lang="en-US" dirty="0"/>
              <a:t>Who is Mario going on holiday with? </a:t>
            </a:r>
          </a:p>
        </p:txBody>
      </p:sp>
      <p:sp>
        <p:nvSpPr>
          <p:cNvPr id="4" name="Text Box 4">
            <a:extLst>
              <a:ext uri="{FF2B5EF4-FFF2-40B4-BE49-F238E27FC236}">
                <a16:creationId xmlns:a16="http://schemas.microsoft.com/office/drawing/2014/main" id="{D5887DFA-F0E1-3772-18BB-C146E5E61684}"/>
              </a:ext>
            </a:extLst>
          </p:cNvPr>
          <p:cNvSpPr txBox="1">
            <a:spLocks noChangeArrowheads="1"/>
          </p:cNvSpPr>
          <p:nvPr/>
        </p:nvSpPr>
        <p:spPr bwMode="auto">
          <a:xfrm>
            <a:off x="522514" y="408441"/>
            <a:ext cx="6183086" cy="1323439"/>
          </a:xfrm>
          <a:prstGeom prst="rect">
            <a:avLst/>
          </a:prstGeom>
          <a:noFill/>
          <a:ln w="9525">
            <a:noFill/>
            <a:miter lim="800000"/>
            <a:headEnd/>
            <a:tailEnd/>
          </a:ln>
        </p:spPr>
        <p:txBody>
          <a:bodyPr wrap="square">
            <a:spAutoFit/>
          </a:bodyPr>
          <a:lstStyle/>
          <a:p>
            <a:pPr>
              <a:spcBef>
                <a:spcPct val="50000"/>
              </a:spcBef>
            </a:pPr>
            <a:r>
              <a:rPr lang="en-US" sz="4000" b="1" dirty="0">
                <a:solidFill>
                  <a:schemeClr val="hlink"/>
                </a:solidFill>
                <a:latin typeface="Calibri" pitchFamily="34" charset="0"/>
              </a:rPr>
              <a:t>Now, read again to check the answers.</a:t>
            </a:r>
          </a:p>
        </p:txBody>
      </p:sp>
      <p:sp>
        <p:nvSpPr>
          <p:cNvPr id="5" name="Rectangle 4">
            <a:extLst>
              <a:ext uri="{FF2B5EF4-FFF2-40B4-BE49-F238E27FC236}">
                <a16:creationId xmlns:a16="http://schemas.microsoft.com/office/drawing/2014/main" id="{BD94273C-6DF2-C1F9-B936-5A2A92C9F494}"/>
              </a:ext>
            </a:extLst>
          </p:cNvPr>
          <p:cNvSpPr/>
          <p:nvPr/>
        </p:nvSpPr>
        <p:spPr>
          <a:xfrm>
            <a:off x="795383" y="3429000"/>
            <a:ext cx="5300617" cy="1077218"/>
          </a:xfrm>
          <a:prstGeom prst="rect">
            <a:avLst/>
          </a:prstGeom>
          <a:noFill/>
        </p:spPr>
        <p:txBody>
          <a:bodyPr wrap="none" lIns="91440" tIns="45720" rIns="91440" bIns="45720">
            <a:spAutoFit/>
          </a:bodyPr>
          <a:lstStyle/>
          <a:p>
            <a:r>
              <a:rPr lang="en-US" sz="3200" dirty="0">
                <a:ln w="0"/>
                <a:solidFill>
                  <a:srgbClr val="FF0000"/>
                </a:solidFill>
              </a:rPr>
              <a:t>Mario is going on holiday with </a:t>
            </a:r>
            <a:br>
              <a:rPr lang="en-US" sz="3200" dirty="0">
                <a:ln w="0"/>
                <a:solidFill>
                  <a:srgbClr val="FF0000"/>
                </a:solidFill>
              </a:rPr>
            </a:br>
            <a:r>
              <a:rPr lang="en-US" sz="3200" dirty="0">
                <a:ln w="0"/>
                <a:solidFill>
                  <a:srgbClr val="FF0000"/>
                </a:solidFill>
              </a:rPr>
              <a:t>his family.</a:t>
            </a:r>
          </a:p>
        </p:txBody>
      </p:sp>
      <p:pic>
        <p:nvPicPr>
          <p:cNvPr id="2" name="Picture 1">
            <a:extLst>
              <a:ext uri="{FF2B5EF4-FFF2-40B4-BE49-F238E27FC236}">
                <a16:creationId xmlns:a16="http://schemas.microsoft.com/office/drawing/2014/main" id="{233386A4-833E-46AC-2C81-E5B88DDE94FC}"/>
              </a:ext>
            </a:extLst>
          </p:cNvPr>
          <p:cNvPicPr>
            <a:picLocks noChangeAspect="1"/>
          </p:cNvPicPr>
          <p:nvPr/>
        </p:nvPicPr>
        <p:blipFill>
          <a:blip r:embed="rId2"/>
          <a:stretch>
            <a:fillRect/>
          </a:stretch>
        </p:blipFill>
        <p:spPr>
          <a:xfrm>
            <a:off x="6384304" y="769801"/>
            <a:ext cx="5950424" cy="3584485"/>
          </a:xfrm>
          <a:prstGeom prst="rect">
            <a:avLst/>
          </a:prstGeom>
        </p:spPr>
      </p:pic>
      <p:cxnSp>
        <p:nvCxnSpPr>
          <p:cNvPr id="6" name="Straight Connector 5">
            <a:extLst>
              <a:ext uri="{FF2B5EF4-FFF2-40B4-BE49-F238E27FC236}">
                <a16:creationId xmlns:a16="http://schemas.microsoft.com/office/drawing/2014/main" id="{3E5AC21D-049D-4341-F962-DA3A99190785}"/>
              </a:ext>
            </a:extLst>
          </p:cNvPr>
          <p:cNvCxnSpPr>
            <a:cxnSpLocks/>
          </p:cNvCxnSpPr>
          <p:nvPr/>
        </p:nvCxnSpPr>
        <p:spPr>
          <a:xfrm flipV="1">
            <a:off x="9829800" y="2481943"/>
            <a:ext cx="2166257" cy="791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4D677D-D438-62E0-F6C1-B6203FBD50B2}"/>
              </a:ext>
            </a:extLst>
          </p:cNvPr>
          <p:cNvCxnSpPr>
            <a:cxnSpLocks/>
          </p:cNvCxnSpPr>
          <p:nvPr/>
        </p:nvCxnSpPr>
        <p:spPr>
          <a:xfrm>
            <a:off x="6890656" y="3003487"/>
            <a:ext cx="6640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0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5AD43-569E-19B4-88E9-274244176B05}"/>
              </a:ext>
            </a:extLst>
          </p:cNvPr>
          <p:cNvSpPr>
            <a:spLocks noGrp="1"/>
          </p:cNvSpPr>
          <p:nvPr>
            <p:ph idx="1"/>
          </p:nvPr>
        </p:nvSpPr>
        <p:spPr>
          <a:xfrm>
            <a:off x="362884" y="2068286"/>
            <a:ext cx="5964021" cy="4525963"/>
          </a:xfrm>
        </p:spPr>
        <p:txBody>
          <a:bodyPr/>
          <a:lstStyle/>
          <a:p>
            <a:pPr marL="0" indent="0">
              <a:buNone/>
            </a:pPr>
            <a:r>
              <a:rPr lang="en-US" dirty="0"/>
              <a:t>2. What does Mario do every day on his holiday? </a:t>
            </a:r>
          </a:p>
          <a:p>
            <a:pPr marL="514350" indent="-514350">
              <a:buFont typeface="+mj-lt"/>
              <a:buAutoNum type="arabicPeriod"/>
            </a:pPr>
            <a:endParaRPr lang="en-US" dirty="0"/>
          </a:p>
        </p:txBody>
      </p:sp>
      <p:sp>
        <p:nvSpPr>
          <p:cNvPr id="4" name="Text Box 4">
            <a:extLst>
              <a:ext uri="{FF2B5EF4-FFF2-40B4-BE49-F238E27FC236}">
                <a16:creationId xmlns:a16="http://schemas.microsoft.com/office/drawing/2014/main" id="{D5887DFA-F0E1-3772-18BB-C146E5E61684}"/>
              </a:ext>
            </a:extLst>
          </p:cNvPr>
          <p:cNvSpPr txBox="1">
            <a:spLocks noChangeArrowheads="1"/>
          </p:cNvSpPr>
          <p:nvPr/>
        </p:nvSpPr>
        <p:spPr bwMode="auto">
          <a:xfrm>
            <a:off x="522514" y="408441"/>
            <a:ext cx="6183086" cy="1323439"/>
          </a:xfrm>
          <a:prstGeom prst="rect">
            <a:avLst/>
          </a:prstGeom>
          <a:noFill/>
          <a:ln w="9525">
            <a:noFill/>
            <a:miter lim="800000"/>
            <a:headEnd/>
            <a:tailEnd/>
          </a:ln>
        </p:spPr>
        <p:txBody>
          <a:bodyPr wrap="square">
            <a:spAutoFit/>
          </a:bodyPr>
          <a:lstStyle/>
          <a:p>
            <a:pPr>
              <a:spcBef>
                <a:spcPct val="50000"/>
              </a:spcBef>
            </a:pPr>
            <a:r>
              <a:rPr lang="en-US" sz="4000" b="1" dirty="0">
                <a:solidFill>
                  <a:schemeClr val="hlink"/>
                </a:solidFill>
                <a:latin typeface="Calibri" pitchFamily="34" charset="0"/>
              </a:rPr>
              <a:t>Now, read again to check the answers.</a:t>
            </a:r>
          </a:p>
        </p:txBody>
      </p:sp>
      <p:sp>
        <p:nvSpPr>
          <p:cNvPr id="5" name="Rectangle 4">
            <a:extLst>
              <a:ext uri="{FF2B5EF4-FFF2-40B4-BE49-F238E27FC236}">
                <a16:creationId xmlns:a16="http://schemas.microsoft.com/office/drawing/2014/main" id="{BD94273C-6DF2-C1F9-B936-5A2A92C9F494}"/>
              </a:ext>
            </a:extLst>
          </p:cNvPr>
          <p:cNvSpPr/>
          <p:nvPr/>
        </p:nvSpPr>
        <p:spPr>
          <a:xfrm>
            <a:off x="657160" y="2890391"/>
            <a:ext cx="5099025" cy="1077218"/>
          </a:xfrm>
          <a:prstGeom prst="rect">
            <a:avLst/>
          </a:prstGeom>
          <a:noFill/>
        </p:spPr>
        <p:txBody>
          <a:bodyPr wrap="none" lIns="91440" tIns="45720" rIns="91440" bIns="45720">
            <a:spAutoFit/>
          </a:bodyPr>
          <a:lstStyle/>
          <a:p>
            <a:r>
              <a:rPr lang="en-US" sz="3200" dirty="0">
                <a:ln w="0"/>
                <a:solidFill>
                  <a:srgbClr val="FF0000"/>
                </a:solidFill>
              </a:rPr>
              <a:t>He goes swimming every day </a:t>
            </a:r>
            <a:br>
              <a:rPr lang="en-US" sz="3200" dirty="0">
                <a:ln w="0"/>
                <a:solidFill>
                  <a:srgbClr val="FF0000"/>
                </a:solidFill>
              </a:rPr>
            </a:br>
            <a:r>
              <a:rPr lang="en-US" sz="3200" dirty="0">
                <a:ln w="0"/>
                <a:solidFill>
                  <a:srgbClr val="FF0000"/>
                </a:solidFill>
              </a:rPr>
              <a:t>on his holiday.</a:t>
            </a:r>
          </a:p>
        </p:txBody>
      </p:sp>
      <p:pic>
        <p:nvPicPr>
          <p:cNvPr id="2" name="Picture 1">
            <a:extLst>
              <a:ext uri="{FF2B5EF4-FFF2-40B4-BE49-F238E27FC236}">
                <a16:creationId xmlns:a16="http://schemas.microsoft.com/office/drawing/2014/main" id="{233386A4-833E-46AC-2C81-E5B88DDE94FC}"/>
              </a:ext>
            </a:extLst>
          </p:cNvPr>
          <p:cNvPicPr>
            <a:picLocks noChangeAspect="1"/>
          </p:cNvPicPr>
          <p:nvPr/>
        </p:nvPicPr>
        <p:blipFill>
          <a:blip r:embed="rId2"/>
          <a:stretch>
            <a:fillRect/>
          </a:stretch>
        </p:blipFill>
        <p:spPr>
          <a:xfrm>
            <a:off x="6384304" y="769801"/>
            <a:ext cx="5950424" cy="3584485"/>
          </a:xfrm>
          <a:prstGeom prst="rect">
            <a:avLst/>
          </a:prstGeom>
        </p:spPr>
      </p:pic>
      <p:cxnSp>
        <p:nvCxnSpPr>
          <p:cNvPr id="6" name="Straight Connector 5">
            <a:extLst>
              <a:ext uri="{FF2B5EF4-FFF2-40B4-BE49-F238E27FC236}">
                <a16:creationId xmlns:a16="http://schemas.microsoft.com/office/drawing/2014/main" id="{3E5AC21D-049D-4341-F962-DA3A99190785}"/>
              </a:ext>
            </a:extLst>
          </p:cNvPr>
          <p:cNvCxnSpPr>
            <a:cxnSpLocks/>
          </p:cNvCxnSpPr>
          <p:nvPr/>
        </p:nvCxnSpPr>
        <p:spPr>
          <a:xfrm>
            <a:off x="11506200" y="2068286"/>
            <a:ext cx="5007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4D677D-D438-62E0-F6C1-B6203FBD50B2}"/>
              </a:ext>
            </a:extLst>
          </p:cNvPr>
          <p:cNvCxnSpPr>
            <a:cxnSpLocks/>
          </p:cNvCxnSpPr>
          <p:nvPr/>
        </p:nvCxnSpPr>
        <p:spPr>
          <a:xfrm flipV="1">
            <a:off x="6705600" y="2562043"/>
            <a:ext cx="1991591" cy="8763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2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5AD43-569E-19B4-88E9-274244176B05}"/>
              </a:ext>
            </a:extLst>
          </p:cNvPr>
          <p:cNvSpPr>
            <a:spLocks noGrp="1"/>
          </p:cNvSpPr>
          <p:nvPr>
            <p:ph idx="1"/>
          </p:nvPr>
        </p:nvSpPr>
        <p:spPr>
          <a:xfrm>
            <a:off x="621834" y="2332037"/>
            <a:ext cx="5964021" cy="4525963"/>
          </a:xfrm>
        </p:spPr>
        <p:txBody>
          <a:bodyPr/>
          <a:lstStyle/>
          <a:p>
            <a:pPr marL="0" indent="0">
              <a:buNone/>
            </a:pPr>
            <a:r>
              <a:rPr lang="en-US" dirty="0"/>
              <a:t>3. What’s the weather like on Sam’s holiday?</a:t>
            </a:r>
          </a:p>
        </p:txBody>
      </p:sp>
      <p:sp>
        <p:nvSpPr>
          <p:cNvPr id="4" name="Text Box 4">
            <a:extLst>
              <a:ext uri="{FF2B5EF4-FFF2-40B4-BE49-F238E27FC236}">
                <a16:creationId xmlns:a16="http://schemas.microsoft.com/office/drawing/2014/main" id="{D5887DFA-F0E1-3772-18BB-C146E5E61684}"/>
              </a:ext>
            </a:extLst>
          </p:cNvPr>
          <p:cNvSpPr txBox="1">
            <a:spLocks noChangeArrowheads="1"/>
          </p:cNvSpPr>
          <p:nvPr/>
        </p:nvSpPr>
        <p:spPr bwMode="auto">
          <a:xfrm>
            <a:off x="522514" y="408441"/>
            <a:ext cx="6183086" cy="1323439"/>
          </a:xfrm>
          <a:prstGeom prst="rect">
            <a:avLst/>
          </a:prstGeom>
          <a:noFill/>
          <a:ln w="9525">
            <a:noFill/>
            <a:miter lim="800000"/>
            <a:headEnd/>
            <a:tailEnd/>
          </a:ln>
        </p:spPr>
        <p:txBody>
          <a:bodyPr wrap="square">
            <a:spAutoFit/>
          </a:bodyPr>
          <a:lstStyle/>
          <a:p>
            <a:pPr>
              <a:spcBef>
                <a:spcPct val="50000"/>
              </a:spcBef>
            </a:pPr>
            <a:r>
              <a:rPr lang="en-US" sz="4000" b="1" dirty="0">
                <a:solidFill>
                  <a:schemeClr val="hlink"/>
                </a:solidFill>
                <a:latin typeface="Calibri" pitchFamily="34" charset="0"/>
              </a:rPr>
              <a:t>Now, read again to check the answers.</a:t>
            </a:r>
          </a:p>
        </p:txBody>
      </p:sp>
      <p:sp>
        <p:nvSpPr>
          <p:cNvPr id="5" name="Rectangle 4">
            <a:extLst>
              <a:ext uri="{FF2B5EF4-FFF2-40B4-BE49-F238E27FC236}">
                <a16:creationId xmlns:a16="http://schemas.microsoft.com/office/drawing/2014/main" id="{BD94273C-6DF2-C1F9-B936-5A2A92C9F494}"/>
              </a:ext>
            </a:extLst>
          </p:cNvPr>
          <p:cNvSpPr/>
          <p:nvPr/>
        </p:nvSpPr>
        <p:spPr>
          <a:xfrm>
            <a:off x="1539646" y="3433644"/>
            <a:ext cx="3290453" cy="584775"/>
          </a:xfrm>
          <a:prstGeom prst="rect">
            <a:avLst/>
          </a:prstGeom>
          <a:noFill/>
        </p:spPr>
        <p:txBody>
          <a:bodyPr wrap="non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rPr>
              <a:t>It’s cold but sunny.</a:t>
            </a:r>
            <a:endParaRPr lang="en-US" sz="3200" b="0" cap="none" spc="0" dirty="0">
              <a:ln w="0"/>
              <a:solidFill>
                <a:srgbClr val="FF0000"/>
              </a:solidFill>
              <a:effectLst>
                <a:outerShdw blurRad="38100" dist="25400" dir="5400000" algn="ctr" rotWithShape="0">
                  <a:srgbClr val="6E747A">
                    <a:alpha val="43000"/>
                  </a:srgbClr>
                </a:outerShdw>
              </a:effectLst>
            </a:endParaRPr>
          </a:p>
        </p:txBody>
      </p:sp>
      <p:pic>
        <p:nvPicPr>
          <p:cNvPr id="2" name="Picture 1">
            <a:extLst>
              <a:ext uri="{FF2B5EF4-FFF2-40B4-BE49-F238E27FC236}">
                <a16:creationId xmlns:a16="http://schemas.microsoft.com/office/drawing/2014/main" id="{AC82E2A0-2161-0737-AC99-9DE013F128A2}"/>
              </a:ext>
            </a:extLst>
          </p:cNvPr>
          <p:cNvPicPr>
            <a:picLocks noChangeAspect="1"/>
          </p:cNvPicPr>
          <p:nvPr/>
        </p:nvPicPr>
        <p:blipFill>
          <a:blip r:embed="rId2"/>
          <a:stretch>
            <a:fillRect/>
          </a:stretch>
        </p:blipFill>
        <p:spPr>
          <a:xfrm>
            <a:off x="6227979" y="845125"/>
            <a:ext cx="6990385" cy="4173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Connector 10">
            <a:extLst>
              <a:ext uri="{FF2B5EF4-FFF2-40B4-BE49-F238E27FC236}">
                <a16:creationId xmlns:a16="http://schemas.microsoft.com/office/drawing/2014/main" id="{22589ED4-D7C1-0470-A6F7-E63754733AB4}"/>
              </a:ext>
            </a:extLst>
          </p:cNvPr>
          <p:cNvCxnSpPr>
            <a:cxnSpLocks/>
          </p:cNvCxnSpPr>
          <p:nvPr/>
        </p:nvCxnSpPr>
        <p:spPr>
          <a:xfrm>
            <a:off x="9459686" y="2425333"/>
            <a:ext cx="1469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C680F3-3173-D535-B635-67DD767FC57C}"/>
              </a:ext>
            </a:extLst>
          </p:cNvPr>
          <p:cNvCxnSpPr>
            <a:cxnSpLocks/>
          </p:cNvCxnSpPr>
          <p:nvPr/>
        </p:nvCxnSpPr>
        <p:spPr>
          <a:xfrm>
            <a:off x="6455229" y="2773676"/>
            <a:ext cx="881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43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3789" y="1986813"/>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9" name="Rounded Rectangle 8"/>
          <p:cNvSpPr/>
          <p:nvPr/>
        </p:nvSpPr>
        <p:spPr>
          <a:xfrm>
            <a:off x="1555928" y="2723219"/>
            <a:ext cx="3256378" cy="662474"/>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Vocabulary</a:t>
            </a:r>
            <a:endParaRPr lang="en-US" b="1" dirty="0"/>
          </a:p>
        </p:txBody>
      </p:sp>
      <p:sp>
        <p:nvSpPr>
          <p:cNvPr id="11" name="Rounded Rectangle 10"/>
          <p:cNvSpPr/>
          <p:nvPr/>
        </p:nvSpPr>
        <p:spPr>
          <a:xfrm>
            <a:off x="1555928" y="1206315"/>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2" name="Rounded Rectangle 8">
            <a:extLst>
              <a:ext uri="{FF2B5EF4-FFF2-40B4-BE49-F238E27FC236}">
                <a16:creationId xmlns:a16="http://schemas.microsoft.com/office/drawing/2014/main" id="{730F68D6-B520-9445-2245-D92F70806AD0}"/>
              </a:ext>
            </a:extLst>
          </p:cNvPr>
          <p:cNvSpPr/>
          <p:nvPr/>
        </p:nvSpPr>
        <p:spPr>
          <a:xfrm>
            <a:off x="1543789" y="3480711"/>
            <a:ext cx="3256378" cy="662474"/>
          </a:xfrm>
          <a:prstGeom prst="round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5" name="Rounded Rectangle 8">
            <a:extLst>
              <a:ext uri="{FF2B5EF4-FFF2-40B4-BE49-F238E27FC236}">
                <a16:creationId xmlns:a16="http://schemas.microsoft.com/office/drawing/2014/main" id="{5EA1ECF6-71CA-C694-79E4-6B880DA01E29}"/>
              </a:ext>
            </a:extLst>
          </p:cNvPr>
          <p:cNvSpPr/>
          <p:nvPr/>
        </p:nvSpPr>
        <p:spPr>
          <a:xfrm>
            <a:off x="1543789" y="4223768"/>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7" name="Rounded Rectangle 8">
            <a:extLst>
              <a:ext uri="{FF2B5EF4-FFF2-40B4-BE49-F238E27FC236}">
                <a16:creationId xmlns:a16="http://schemas.microsoft.com/office/drawing/2014/main" id="{9C706122-0016-8028-E891-720FEF193C1E}"/>
              </a:ext>
            </a:extLst>
          </p:cNvPr>
          <p:cNvSpPr/>
          <p:nvPr/>
        </p:nvSpPr>
        <p:spPr>
          <a:xfrm>
            <a:off x="1543789" y="4989211"/>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pic>
        <p:nvPicPr>
          <p:cNvPr id="2" name="Picture 1"/>
          <p:cNvPicPr>
            <a:picLocks noChangeAspect="1"/>
          </p:cNvPicPr>
          <p:nvPr/>
        </p:nvPicPr>
        <p:blipFill>
          <a:blip r:embed="rId3"/>
          <a:stretch>
            <a:fillRect/>
          </a:stretch>
        </p:blipFill>
        <p:spPr>
          <a:xfrm>
            <a:off x="6704769" y="456437"/>
            <a:ext cx="417459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40514702"/>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5AD43-569E-19B4-88E9-274244176B05}"/>
              </a:ext>
            </a:extLst>
          </p:cNvPr>
          <p:cNvSpPr>
            <a:spLocks noGrp="1"/>
          </p:cNvSpPr>
          <p:nvPr>
            <p:ph idx="1"/>
          </p:nvPr>
        </p:nvSpPr>
        <p:spPr>
          <a:xfrm>
            <a:off x="621835" y="2332037"/>
            <a:ext cx="5474166" cy="4525963"/>
          </a:xfrm>
        </p:spPr>
        <p:txBody>
          <a:bodyPr/>
          <a:lstStyle/>
          <a:p>
            <a:pPr marL="0" indent="0">
              <a:buNone/>
            </a:pPr>
            <a:r>
              <a:rPr lang="en-US" dirty="0"/>
              <a:t>4. What is she going to do on the next day?</a:t>
            </a:r>
          </a:p>
        </p:txBody>
      </p:sp>
      <p:sp>
        <p:nvSpPr>
          <p:cNvPr id="4" name="Text Box 4">
            <a:extLst>
              <a:ext uri="{FF2B5EF4-FFF2-40B4-BE49-F238E27FC236}">
                <a16:creationId xmlns:a16="http://schemas.microsoft.com/office/drawing/2014/main" id="{D5887DFA-F0E1-3772-18BB-C146E5E61684}"/>
              </a:ext>
            </a:extLst>
          </p:cNvPr>
          <p:cNvSpPr txBox="1">
            <a:spLocks noChangeArrowheads="1"/>
          </p:cNvSpPr>
          <p:nvPr/>
        </p:nvSpPr>
        <p:spPr bwMode="auto">
          <a:xfrm>
            <a:off x="522514" y="408441"/>
            <a:ext cx="6183086" cy="1323439"/>
          </a:xfrm>
          <a:prstGeom prst="rect">
            <a:avLst/>
          </a:prstGeom>
          <a:noFill/>
          <a:ln w="9525">
            <a:noFill/>
            <a:miter lim="800000"/>
            <a:headEnd/>
            <a:tailEnd/>
          </a:ln>
        </p:spPr>
        <p:txBody>
          <a:bodyPr wrap="square">
            <a:spAutoFit/>
          </a:bodyPr>
          <a:lstStyle/>
          <a:p>
            <a:pPr>
              <a:spcBef>
                <a:spcPct val="50000"/>
              </a:spcBef>
            </a:pPr>
            <a:r>
              <a:rPr lang="en-US" sz="4000" b="1" dirty="0">
                <a:solidFill>
                  <a:schemeClr val="hlink"/>
                </a:solidFill>
                <a:latin typeface="Calibri" pitchFamily="34" charset="0"/>
              </a:rPr>
              <a:t>Now, read again to check the answers.</a:t>
            </a:r>
          </a:p>
        </p:txBody>
      </p:sp>
      <p:sp>
        <p:nvSpPr>
          <p:cNvPr id="5" name="Rectangle 4">
            <a:extLst>
              <a:ext uri="{FF2B5EF4-FFF2-40B4-BE49-F238E27FC236}">
                <a16:creationId xmlns:a16="http://schemas.microsoft.com/office/drawing/2014/main" id="{BD94273C-6DF2-C1F9-B936-5A2A92C9F494}"/>
              </a:ext>
            </a:extLst>
          </p:cNvPr>
          <p:cNvSpPr/>
          <p:nvPr/>
        </p:nvSpPr>
        <p:spPr>
          <a:xfrm>
            <a:off x="750649" y="3433644"/>
            <a:ext cx="4868448" cy="1077218"/>
          </a:xfrm>
          <a:prstGeom prst="rect">
            <a:avLst/>
          </a:prstGeom>
          <a:noFill/>
        </p:spPr>
        <p:txBody>
          <a:bodyPr wrap="none" lIns="91440" tIns="45720" rIns="91440" bIns="45720">
            <a:spAutoFit/>
          </a:bodyPr>
          <a:lstStyle/>
          <a:p>
            <a:r>
              <a:rPr lang="en-US" sz="3200" dirty="0">
                <a:ln w="0"/>
                <a:solidFill>
                  <a:srgbClr val="FF0000"/>
                </a:solidFill>
                <a:effectLst>
                  <a:outerShdw blurRad="38100" dist="25400" dir="5400000" algn="ctr" rotWithShape="0">
                    <a:srgbClr val="6E747A">
                      <a:alpha val="43000"/>
                    </a:srgbClr>
                  </a:outerShdw>
                </a:effectLst>
              </a:rPr>
              <a:t>She is going on a trek in the </a:t>
            </a:r>
            <a:br>
              <a:rPr lang="en-US" sz="3200" dirty="0">
                <a:ln w="0"/>
                <a:solidFill>
                  <a:srgbClr val="FF0000"/>
                </a:solidFill>
                <a:effectLst>
                  <a:outerShdw blurRad="38100" dist="25400" dir="5400000" algn="ctr" rotWithShape="0">
                    <a:srgbClr val="6E747A">
                      <a:alpha val="43000"/>
                    </a:srgbClr>
                  </a:outerShdw>
                </a:effectLst>
              </a:rPr>
            </a:br>
            <a:r>
              <a:rPr lang="en-US" sz="3200" dirty="0">
                <a:ln w="0"/>
                <a:solidFill>
                  <a:srgbClr val="FF0000"/>
                </a:solidFill>
                <a:effectLst>
                  <a:outerShdw blurRad="38100" dist="25400" dir="5400000" algn="ctr" rotWithShape="0">
                    <a:srgbClr val="6E747A">
                      <a:alpha val="43000"/>
                    </a:srgbClr>
                  </a:outerShdw>
                </a:effectLst>
              </a:rPr>
              <a:t>rainforest.</a:t>
            </a:r>
            <a:endParaRPr lang="en-US" sz="3200" b="0" cap="none" spc="0" dirty="0">
              <a:ln w="0"/>
              <a:solidFill>
                <a:srgbClr val="FF0000"/>
              </a:solidFill>
              <a:effectLst>
                <a:outerShdw blurRad="38100" dist="25400" dir="5400000" algn="ctr" rotWithShape="0">
                  <a:srgbClr val="6E747A">
                    <a:alpha val="43000"/>
                  </a:srgbClr>
                </a:outerShdw>
              </a:effectLst>
            </a:endParaRPr>
          </a:p>
        </p:txBody>
      </p:sp>
      <p:pic>
        <p:nvPicPr>
          <p:cNvPr id="2" name="Picture 1">
            <a:extLst>
              <a:ext uri="{FF2B5EF4-FFF2-40B4-BE49-F238E27FC236}">
                <a16:creationId xmlns:a16="http://schemas.microsoft.com/office/drawing/2014/main" id="{AC82E2A0-2161-0737-AC99-9DE013F128A2}"/>
              </a:ext>
            </a:extLst>
          </p:cNvPr>
          <p:cNvPicPr>
            <a:picLocks noChangeAspect="1"/>
          </p:cNvPicPr>
          <p:nvPr/>
        </p:nvPicPr>
        <p:blipFill>
          <a:blip r:embed="rId2"/>
          <a:stretch>
            <a:fillRect/>
          </a:stretch>
        </p:blipFill>
        <p:spPr>
          <a:xfrm>
            <a:off x="6227979" y="845125"/>
            <a:ext cx="6990385" cy="4173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Connector 10">
            <a:extLst>
              <a:ext uri="{FF2B5EF4-FFF2-40B4-BE49-F238E27FC236}">
                <a16:creationId xmlns:a16="http://schemas.microsoft.com/office/drawing/2014/main" id="{22589ED4-D7C1-0470-A6F7-E63754733AB4}"/>
              </a:ext>
            </a:extLst>
          </p:cNvPr>
          <p:cNvCxnSpPr>
            <a:cxnSpLocks/>
          </p:cNvCxnSpPr>
          <p:nvPr/>
        </p:nvCxnSpPr>
        <p:spPr>
          <a:xfrm>
            <a:off x="7719237" y="3689498"/>
            <a:ext cx="3362420" cy="769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C680F3-3173-D535-B635-67DD767FC57C}"/>
              </a:ext>
            </a:extLst>
          </p:cNvPr>
          <p:cNvCxnSpPr>
            <a:cxnSpLocks/>
          </p:cNvCxnSpPr>
          <p:nvPr/>
        </p:nvCxnSpPr>
        <p:spPr>
          <a:xfrm>
            <a:off x="6411686" y="4112618"/>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56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533D-2C4B-849F-BC96-CA76194148B8}"/>
              </a:ext>
            </a:extLst>
          </p:cNvPr>
          <p:cNvSpPr>
            <a:spLocks noGrp="1"/>
          </p:cNvSpPr>
          <p:nvPr>
            <p:ph type="title" idx="4294967295"/>
          </p:nvPr>
        </p:nvSpPr>
        <p:spPr>
          <a:xfrm>
            <a:off x="838200" y="1691773"/>
            <a:ext cx="10515600" cy="1325562"/>
          </a:xfrm>
        </p:spPr>
        <p:txBody>
          <a:bodyPr>
            <a:normAutofit fontScale="90000"/>
          </a:bodyPr>
          <a:lstStyle/>
          <a:p>
            <a:r>
              <a:rPr lang="en-US" b="1" dirty="0">
                <a:solidFill>
                  <a:schemeClr val="hlink"/>
                </a:solidFill>
                <a:latin typeface="+mn-lt"/>
                <a:ea typeface="+mn-ea"/>
                <a:cs typeface="+mn-cs"/>
              </a:rPr>
              <a:t>Discuss the following question:</a:t>
            </a:r>
            <a:br>
              <a:rPr lang="en-US" b="1" dirty="0">
                <a:solidFill>
                  <a:schemeClr val="hlink"/>
                </a:solidFill>
                <a:latin typeface="+mn-lt"/>
                <a:ea typeface="+mn-ea"/>
                <a:cs typeface="+mn-cs"/>
              </a:rPr>
            </a:br>
            <a:r>
              <a:rPr lang="en-US" dirty="0">
                <a:latin typeface="+mn-lt"/>
              </a:rPr>
              <a:t>Read texts about the two holidays on page 80 again. Which holiday would you choose? Why? </a:t>
            </a:r>
          </a:p>
        </p:txBody>
      </p:sp>
      <p:sp>
        <p:nvSpPr>
          <p:cNvPr id="4" name="TextBox 3">
            <a:extLst>
              <a:ext uri="{FF2B5EF4-FFF2-40B4-BE49-F238E27FC236}">
                <a16:creationId xmlns:a16="http://schemas.microsoft.com/office/drawing/2014/main" id="{4E5166E2-C3AF-62FE-531A-49811F8FE3A0}"/>
              </a:ext>
            </a:extLst>
          </p:cNvPr>
          <p:cNvSpPr txBox="1"/>
          <p:nvPr/>
        </p:nvSpPr>
        <p:spPr>
          <a:xfrm>
            <a:off x="214313" y="476250"/>
            <a:ext cx="2400300" cy="579438"/>
          </a:xfrm>
          <a:prstGeom prst="rect">
            <a:avLst/>
          </a:prstGeom>
          <a:solidFill>
            <a:srgbClr val="00B050"/>
          </a:solidFill>
          <a:effectLst>
            <a:outerShdw blurRad="63500" sx="102000" sy="102000" algn="ctr" rotWithShape="0">
              <a:prstClr val="black">
                <a:alpha val="40000"/>
              </a:prstClr>
            </a:outerShdw>
          </a:effectLst>
        </p:spPr>
        <p:txBody>
          <a:bodyPr>
            <a:spAutoFit/>
          </a:bodyPr>
          <a:lstStyle/>
          <a:p>
            <a:pPr>
              <a:defRPr/>
            </a:pPr>
            <a:r>
              <a:rPr lang="en-US" sz="3200" b="1">
                <a:solidFill>
                  <a:schemeClr val="bg1"/>
                </a:solidFill>
              </a:rPr>
              <a:t>Post-reading</a:t>
            </a:r>
          </a:p>
        </p:txBody>
      </p:sp>
      <p:pic>
        <p:nvPicPr>
          <p:cNvPr id="5" name="Picture 4" descr="Free Speech bubble 1195466 PNG with Transparent Background">
            <a:extLst>
              <a:ext uri="{FF2B5EF4-FFF2-40B4-BE49-F238E27FC236}">
                <a16:creationId xmlns:a16="http://schemas.microsoft.com/office/drawing/2014/main" id="{74DBA0A7-D567-4783-79A0-BDA280D1A2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7846" y="485988"/>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09A9429-57E4-FECC-F0A7-DAD436864691}"/>
              </a:ext>
            </a:extLst>
          </p:cNvPr>
          <p:cNvSpPr/>
          <p:nvPr/>
        </p:nvSpPr>
        <p:spPr>
          <a:xfrm>
            <a:off x="3647778" y="429698"/>
            <a:ext cx="3005246" cy="707886"/>
          </a:xfrm>
          <a:prstGeom prst="rect">
            <a:avLst/>
          </a:prstGeom>
        </p:spPr>
        <p:txBody>
          <a:bodyPr wrap="none">
            <a:spAutoFit/>
          </a:bodyPr>
          <a:lstStyle/>
          <a:p>
            <a:pPr fontAlgn="auto">
              <a:spcBef>
                <a:spcPts val="0"/>
              </a:spcBef>
              <a:spcAft>
                <a:spcPts val="0"/>
              </a:spcAft>
            </a:pPr>
            <a:r>
              <a:rPr lang="en-US" sz="4000" b="1" dirty="0">
                <a:solidFill>
                  <a:srgbClr val="FF0000"/>
                </a:solidFill>
                <a:ea typeface="Times New Roman" panose="02020603050405020304" pitchFamily="18" charset="0"/>
                <a:cs typeface="+mn-cs"/>
              </a:rPr>
              <a:t>Work in pairs</a:t>
            </a:r>
            <a:endParaRPr lang="en-US" sz="4000" b="1" dirty="0">
              <a:solidFill>
                <a:srgbClr val="FF0000"/>
              </a:solidFill>
              <a:cs typeface="+mn-cs"/>
            </a:endParaRPr>
          </a:p>
        </p:txBody>
      </p:sp>
      <p:sp>
        <p:nvSpPr>
          <p:cNvPr id="7" name="Rounded Rectangular Callout 5">
            <a:extLst>
              <a:ext uri="{FF2B5EF4-FFF2-40B4-BE49-F238E27FC236}">
                <a16:creationId xmlns:a16="http://schemas.microsoft.com/office/drawing/2014/main" id="{870D2CCE-3CB6-28D6-4B51-36CF43DB6573}"/>
              </a:ext>
            </a:extLst>
          </p:cNvPr>
          <p:cNvSpPr/>
          <p:nvPr/>
        </p:nvSpPr>
        <p:spPr>
          <a:xfrm>
            <a:off x="613458" y="3655250"/>
            <a:ext cx="11378723" cy="2419109"/>
          </a:xfrm>
          <a:prstGeom prst="wedgeRoundRectCallout">
            <a:avLst>
              <a:gd name="adj1" fmla="val -6258"/>
              <a:gd name="adj2" fmla="val 62814"/>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rPr>
              <a:t>I would choose the holiday to the island of Puerto Rico because I like hot and sunny weather. I like swimming in the sea and going to waterfalls.</a:t>
            </a:r>
          </a:p>
        </p:txBody>
      </p:sp>
    </p:spTree>
    <p:extLst>
      <p:ext uri="{BB962C8B-B14F-4D97-AF65-F5344CB8AC3E}">
        <p14:creationId xmlns:p14="http://schemas.microsoft.com/office/powerpoint/2010/main" val="652278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99649-7DE8-D720-369A-F23606ADEA0A}"/>
              </a:ext>
            </a:extLst>
          </p:cNvPr>
          <p:cNvSpPr>
            <a:spLocks noGrp="1"/>
          </p:cNvSpPr>
          <p:nvPr>
            <p:ph idx="4294967295"/>
          </p:nvPr>
        </p:nvSpPr>
        <p:spPr>
          <a:xfrm>
            <a:off x="4008438" y="2787650"/>
            <a:ext cx="8183562" cy="3640138"/>
          </a:xfrm>
        </p:spPr>
        <p:txBody>
          <a:bodyPr>
            <a:normAutofit lnSpcReduction="10000"/>
          </a:bodyPr>
          <a:lstStyle/>
          <a:p>
            <a:pPr marL="0" indent="0">
              <a:buNone/>
            </a:pPr>
            <a:r>
              <a:rPr lang="en-US" sz="3200" dirty="0">
                <a:solidFill>
                  <a:srgbClr val="0070C0"/>
                </a:solidFill>
              </a:rPr>
              <a:t>Think of a summer holiday destination in the UK, find pictures online, and make a poster with some short descriptions about that place (like in the poster about </a:t>
            </a:r>
            <a:r>
              <a:rPr lang="en-US" sz="3200" dirty="0" err="1">
                <a:solidFill>
                  <a:srgbClr val="0070C0"/>
                </a:solidFill>
              </a:rPr>
              <a:t>Nha</a:t>
            </a:r>
            <a:r>
              <a:rPr lang="en-US" sz="3200" dirty="0">
                <a:solidFill>
                  <a:srgbClr val="0070C0"/>
                </a:solidFill>
              </a:rPr>
              <a:t> Trang). Then present it to the class.</a:t>
            </a:r>
          </a:p>
          <a:p>
            <a:r>
              <a:rPr lang="en-US" sz="3200" dirty="0">
                <a:solidFill>
                  <a:srgbClr val="FF0000"/>
                </a:solidFill>
              </a:rPr>
              <a:t>E.g. </a:t>
            </a:r>
          </a:p>
          <a:p>
            <a:pPr marL="0" indent="0">
              <a:buNone/>
            </a:pPr>
            <a:r>
              <a:rPr lang="en-US" sz="3200" dirty="0">
                <a:solidFill>
                  <a:srgbClr val="FF0000"/>
                </a:solidFill>
              </a:rPr>
              <a:t>Blackpool is a popular summer holiday destination in the UK. It's a fantastic resort. </a:t>
            </a:r>
          </a:p>
        </p:txBody>
      </p:sp>
      <p:pic>
        <p:nvPicPr>
          <p:cNvPr id="4" name="Picture 3">
            <a:extLst>
              <a:ext uri="{FF2B5EF4-FFF2-40B4-BE49-F238E27FC236}">
                <a16:creationId xmlns:a16="http://schemas.microsoft.com/office/drawing/2014/main" id="{E97BEBF7-AEA3-E19A-ED1F-AFBB7B37FD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1566" y="581891"/>
            <a:ext cx="3258447" cy="5931764"/>
          </a:xfrm>
          <a:prstGeom prst="rect">
            <a:avLst/>
          </a:prstGeom>
        </p:spPr>
      </p:pic>
      <p:pic>
        <p:nvPicPr>
          <p:cNvPr id="5" name="Picture 4">
            <a:extLst>
              <a:ext uri="{FF2B5EF4-FFF2-40B4-BE49-F238E27FC236}">
                <a16:creationId xmlns:a16="http://schemas.microsoft.com/office/drawing/2014/main" id="{BD51BE37-FF0B-1E3B-BE84-41B098971B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69124" y="1170561"/>
            <a:ext cx="4546428" cy="1552798"/>
          </a:xfrm>
          <a:prstGeom prst="rect">
            <a:avLst/>
          </a:prstGeom>
        </p:spPr>
      </p:pic>
      <p:sp>
        <p:nvSpPr>
          <p:cNvPr id="6" name="Rectangle 5">
            <a:extLst>
              <a:ext uri="{FF2B5EF4-FFF2-40B4-BE49-F238E27FC236}">
                <a16:creationId xmlns:a16="http://schemas.microsoft.com/office/drawing/2014/main" id="{9321E109-0EA8-2EF2-6255-83EB66574841}"/>
              </a:ext>
            </a:extLst>
          </p:cNvPr>
          <p:cNvSpPr/>
          <p:nvPr/>
        </p:nvSpPr>
        <p:spPr>
          <a:xfrm>
            <a:off x="3647778" y="429698"/>
            <a:ext cx="3417923" cy="707886"/>
          </a:xfrm>
          <a:prstGeom prst="rect">
            <a:avLst/>
          </a:prstGeom>
        </p:spPr>
        <p:txBody>
          <a:bodyPr wrap="none">
            <a:spAutoFit/>
          </a:bodyPr>
          <a:lstStyle/>
          <a:p>
            <a:pPr fontAlgn="auto">
              <a:spcBef>
                <a:spcPts val="0"/>
              </a:spcBef>
              <a:spcAft>
                <a:spcPts val="0"/>
              </a:spcAft>
            </a:pPr>
            <a:r>
              <a:rPr lang="en-US" sz="4000" b="1" dirty="0">
                <a:solidFill>
                  <a:srgbClr val="FF0000"/>
                </a:solidFill>
                <a:ea typeface="Times New Roman" panose="02020603050405020304" pitchFamily="18" charset="0"/>
                <a:cs typeface="+mn-cs"/>
              </a:rPr>
              <a:t>Work in groups</a:t>
            </a:r>
            <a:endParaRPr lang="en-US" sz="4000" b="1" dirty="0">
              <a:solidFill>
                <a:srgbClr val="FF0000"/>
              </a:solidFill>
              <a:cs typeface="+mn-cs"/>
            </a:endParaRPr>
          </a:p>
        </p:txBody>
      </p:sp>
    </p:spTree>
    <p:extLst>
      <p:ext uri="{BB962C8B-B14F-4D97-AF65-F5344CB8AC3E}">
        <p14:creationId xmlns:p14="http://schemas.microsoft.com/office/powerpoint/2010/main" val="31374616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229273"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52496853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7DA81-D28A-A531-5ECC-5D210F7E475F}"/>
              </a:ext>
            </a:extLst>
          </p:cNvPr>
          <p:cNvSpPr txBox="1">
            <a:spLocks noChangeArrowheads="1"/>
          </p:cNvSpPr>
          <p:nvPr/>
        </p:nvSpPr>
        <p:spPr bwMode="auto">
          <a:xfrm>
            <a:off x="914400" y="629071"/>
            <a:ext cx="10810754" cy="5847755"/>
          </a:xfrm>
          <a:prstGeom prst="rect">
            <a:avLst/>
          </a:prstGeom>
          <a:noFill/>
          <a:ln w="9525">
            <a:noFill/>
            <a:miter lim="800000"/>
            <a:headEnd/>
            <a:tailEnd/>
          </a:ln>
        </p:spPr>
        <p:txBody>
          <a:bodyPr wrap="square">
            <a:spAutoFit/>
          </a:bodyPr>
          <a:lstStyle/>
          <a:p>
            <a:pPr>
              <a:spcBef>
                <a:spcPts val="600"/>
              </a:spcBef>
              <a:spcAft>
                <a:spcPts val="600"/>
              </a:spcAft>
            </a:pPr>
            <a:r>
              <a:rPr lang="en-US" sz="3200" b="1" dirty="0">
                <a:solidFill>
                  <a:srgbClr val="0070C0"/>
                </a:solidFill>
                <a:latin typeface="Calibri" pitchFamily="34" charset="0"/>
              </a:rPr>
              <a:t>Imagine you are going on holiday. Write a paragraph (50 – 70 words) about your holiday. You can use the following information:</a:t>
            </a:r>
          </a:p>
          <a:p>
            <a:pPr>
              <a:spcBef>
                <a:spcPts val="600"/>
              </a:spcBef>
              <a:spcAft>
                <a:spcPts val="600"/>
              </a:spcAft>
            </a:pPr>
            <a:r>
              <a:rPr lang="en-US" sz="2800" i="1" dirty="0">
                <a:solidFill>
                  <a:srgbClr val="0070C0"/>
                </a:solidFill>
                <a:latin typeface="Calibri" pitchFamily="34" charset="0"/>
              </a:rPr>
              <a:t>•	Where is your holiday destination? Why?</a:t>
            </a:r>
          </a:p>
          <a:p>
            <a:pPr>
              <a:spcBef>
                <a:spcPts val="600"/>
              </a:spcBef>
              <a:spcAft>
                <a:spcPts val="600"/>
              </a:spcAft>
            </a:pPr>
            <a:r>
              <a:rPr lang="en-US" sz="2800" i="1" dirty="0">
                <a:solidFill>
                  <a:srgbClr val="0070C0"/>
                </a:solidFill>
                <a:latin typeface="Calibri" pitchFamily="34" charset="0"/>
              </a:rPr>
              <a:t>•	Where are you staying (e.g. hotel, resort, homestay, etc.)?</a:t>
            </a:r>
          </a:p>
          <a:p>
            <a:pPr>
              <a:spcBef>
                <a:spcPts val="600"/>
              </a:spcBef>
              <a:spcAft>
                <a:spcPts val="600"/>
              </a:spcAft>
            </a:pPr>
            <a:r>
              <a:rPr lang="en-US" sz="2800" i="1" dirty="0">
                <a:solidFill>
                  <a:srgbClr val="0070C0"/>
                </a:solidFill>
                <a:latin typeface="Calibri" pitchFamily="34" charset="0"/>
              </a:rPr>
              <a:t>•	How do you feel about that hotel/resort/homestay/ etc.?</a:t>
            </a:r>
          </a:p>
          <a:p>
            <a:pPr>
              <a:spcBef>
                <a:spcPts val="600"/>
              </a:spcBef>
              <a:spcAft>
                <a:spcPts val="600"/>
              </a:spcAft>
            </a:pPr>
            <a:r>
              <a:rPr lang="en-US" sz="2800" i="1" dirty="0">
                <a:solidFill>
                  <a:srgbClr val="0070C0"/>
                </a:solidFill>
                <a:latin typeface="Calibri" pitchFamily="34" charset="0"/>
              </a:rPr>
              <a:t>•	What’s the weather like?</a:t>
            </a:r>
          </a:p>
          <a:p>
            <a:pPr>
              <a:spcBef>
                <a:spcPts val="600"/>
              </a:spcBef>
              <a:spcAft>
                <a:spcPts val="600"/>
              </a:spcAft>
            </a:pPr>
            <a:r>
              <a:rPr lang="en-US" sz="2800" i="1" dirty="0">
                <a:solidFill>
                  <a:srgbClr val="0070C0"/>
                </a:solidFill>
                <a:latin typeface="Calibri" pitchFamily="34" charset="0"/>
              </a:rPr>
              <a:t>•	What are you doing today?</a:t>
            </a:r>
          </a:p>
          <a:p>
            <a:pPr>
              <a:spcBef>
                <a:spcPts val="600"/>
              </a:spcBef>
              <a:spcAft>
                <a:spcPts val="600"/>
              </a:spcAft>
            </a:pPr>
            <a:r>
              <a:rPr lang="en-US" sz="2800" i="1" dirty="0">
                <a:solidFill>
                  <a:srgbClr val="0070C0"/>
                </a:solidFill>
                <a:latin typeface="Calibri" pitchFamily="34" charset="0"/>
              </a:rPr>
              <a:t>•	What are you going to do tomorrow?</a:t>
            </a:r>
          </a:p>
          <a:p>
            <a:pPr>
              <a:spcBef>
                <a:spcPts val="600"/>
              </a:spcBef>
              <a:spcAft>
                <a:spcPts val="600"/>
              </a:spcAft>
            </a:pPr>
            <a:r>
              <a:rPr lang="en-US" sz="2800" i="1" dirty="0">
                <a:solidFill>
                  <a:srgbClr val="0070C0"/>
                </a:solidFill>
                <a:latin typeface="Calibri" pitchFamily="34" charset="0"/>
              </a:rPr>
              <a:t>•	How do you feel about the holiday?</a:t>
            </a:r>
          </a:p>
        </p:txBody>
      </p:sp>
    </p:spTree>
    <p:extLst>
      <p:ext uri="{BB962C8B-B14F-4D97-AF65-F5344CB8AC3E}">
        <p14:creationId xmlns:p14="http://schemas.microsoft.com/office/powerpoint/2010/main" val="263083479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7DA81-D28A-A531-5ECC-5D210F7E475F}"/>
              </a:ext>
            </a:extLst>
          </p:cNvPr>
          <p:cNvSpPr txBox="1">
            <a:spLocks noChangeArrowheads="1"/>
          </p:cNvSpPr>
          <p:nvPr/>
        </p:nvSpPr>
        <p:spPr bwMode="auto">
          <a:xfrm>
            <a:off x="555171" y="586907"/>
            <a:ext cx="10790913" cy="5509200"/>
          </a:xfrm>
          <a:prstGeom prst="rect">
            <a:avLst/>
          </a:prstGeom>
          <a:noFill/>
          <a:ln w="9525">
            <a:noFill/>
            <a:miter lim="800000"/>
            <a:headEnd/>
            <a:tailEnd/>
          </a:ln>
        </p:spPr>
        <p:txBody>
          <a:bodyPr wrap="square">
            <a:spAutoFit/>
          </a:bodyPr>
          <a:lstStyle/>
          <a:p>
            <a:pPr lvl="0">
              <a:spcBef>
                <a:spcPts val="600"/>
              </a:spcBef>
              <a:spcAft>
                <a:spcPts val="600"/>
              </a:spcAft>
            </a:pPr>
            <a:r>
              <a:rPr lang="en-US" sz="3600" b="1" dirty="0">
                <a:solidFill>
                  <a:srgbClr val="0070C0"/>
                </a:solidFill>
                <a:latin typeface="Calibri" pitchFamily="34" charset="0"/>
              </a:rPr>
              <a:t>Imagine you are going on holiday. Write a letter (50 – 70 words) to your friend and share what you do on your holiday. </a:t>
            </a:r>
          </a:p>
          <a:p>
            <a:pPr lvl="0">
              <a:spcBef>
                <a:spcPts val="600"/>
              </a:spcBef>
              <a:spcAft>
                <a:spcPts val="600"/>
              </a:spcAft>
            </a:pPr>
            <a:r>
              <a:rPr lang="en-US" sz="3200" i="1" dirty="0">
                <a:solidFill>
                  <a:srgbClr val="FF0000"/>
                </a:solidFill>
                <a:latin typeface="Calibri" pitchFamily="34" charset="0"/>
              </a:rPr>
              <a:t>e.g. </a:t>
            </a:r>
          </a:p>
          <a:p>
            <a:pPr>
              <a:spcBef>
                <a:spcPts val="600"/>
              </a:spcBef>
              <a:spcAft>
                <a:spcPts val="600"/>
              </a:spcAft>
            </a:pPr>
            <a:r>
              <a:rPr lang="en-US" sz="3200" i="1" dirty="0">
                <a:solidFill>
                  <a:srgbClr val="FF0000"/>
                </a:solidFill>
                <a:latin typeface="Calibri" pitchFamily="34" charset="0"/>
              </a:rPr>
              <a:t>I’m going on holiday to </a:t>
            </a:r>
            <a:r>
              <a:rPr lang="en-US" sz="3200" i="1" dirty="0" err="1">
                <a:solidFill>
                  <a:srgbClr val="FF0000"/>
                </a:solidFill>
                <a:latin typeface="Calibri" pitchFamily="34" charset="0"/>
              </a:rPr>
              <a:t>Vung</a:t>
            </a:r>
            <a:r>
              <a:rPr lang="en-US" sz="3200" i="1" dirty="0">
                <a:solidFill>
                  <a:srgbClr val="FF0000"/>
                </a:solidFill>
                <a:latin typeface="Calibri" pitchFamily="34" charset="0"/>
              </a:rPr>
              <a:t> Tau Beach. We only have a short holiday, so we choose a place near my house. We are staying in a hotel. It’s cheap and comfortable. The weather is hot and sunny. Today we are swimming, eating seafood, and walking along the beach. Tomorrow, we are also going to swim, go sightseeing, and try more local food. I love this holiday.</a:t>
            </a:r>
          </a:p>
        </p:txBody>
      </p:sp>
    </p:spTree>
    <p:extLst>
      <p:ext uri="{BB962C8B-B14F-4D97-AF65-F5344CB8AC3E}">
        <p14:creationId xmlns:p14="http://schemas.microsoft.com/office/powerpoint/2010/main" val="3320929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537788195"/>
      </p:ext>
    </p:extLst>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143" y="267922"/>
            <a:ext cx="4276107" cy="923330"/>
          </a:xfrm>
          <a:prstGeom prst="rect">
            <a:avLst/>
          </a:prstGeom>
        </p:spPr>
        <p:txBody>
          <a:bodyPr wrap="none">
            <a:spAutoFit/>
          </a:bodyPr>
          <a:lstStyle/>
          <a:p>
            <a:r>
              <a:rPr lang="en-US" sz="5400" b="1" dirty="0">
                <a:solidFill>
                  <a:srgbClr val="FF0000"/>
                </a:solidFill>
              </a:rPr>
              <a:t>Today’s lesson</a:t>
            </a:r>
          </a:p>
        </p:txBody>
      </p:sp>
      <p:sp>
        <p:nvSpPr>
          <p:cNvPr id="4" name="Rectangle 3"/>
          <p:cNvSpPr/>
          <p:nvPr/>
        </p:nvSpPr>
        <p:spPr>
          <a:xfrm>
            <a:off x="1741255" y="1425581"/>
            <a:ext cx="3191996"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ea typeface="Times New Roman" panose="02020603050405020304" pitchFamily="18" charset="0"/>
              </a:rPr>
              <a:t>Vocabulary</a:t>
            </a:r>
            <a:r>
              <a:rPr lang="en-US" sz="3600" dirty="0">
                <a:solidFill>
                  <a:srgbClr val="0070C0"/>
                </a:solidFill>
                <a:ea typeface="Times New Roman" panose="02020603050405020304" pitchFamily="18" charset="0"/>
              </a:rPr>
              <a:t> </a:t>
            </a:r>
          </a:p>
          <a:p>
            <a:pPr marL="571500" indent="-571500">
              <a:buFontTx/>
              <a:buChar char="-"/>
            </a:pPr>
            <a:r>
              <a:rPr lang="en-US" sz="3600" i="1" dirty="0">
                <a:solidFill>
                  <a:srgbClr val="0070C0"/>
                </a:solidFill>
                <a:ea typeface="Times New Roman" panose="02020603050405020304" pitchFamily="18" charset="0"/>
              </a:rPr>
              <a:t>plant</a:t>
            </a:r>
          </a:p>
          <a:p>
            <a:pPr marL="571500" indent="-571500">
              <a:buFontTx/>
              <a:buChar char="-"/>
            </a:pPr>
            <a:r>
              <a:rPr lang="en-US" sz="3600" i="1" dirty="0">
                <a:solidFill>
                  <a:srgbClr val="0070C0"/>
                </a:solidFill>
                <a:ea typeface="Times New Roman" panose="02020603050405020304" pitchFamily="18" charset="0"/>
              </a:rPr>
              <a:t>resort</a:t>
            </a:r>
          </a:p>
          <a:p>
            <a:pPr marL="571500" indent="-571500">
              <a:buFontTx/>
              <a:buChar char="-"/>
            </a:pPr>
            <a:r>
              <a:rPr lang="en-US" sz="3600" i="1" dirty="0">
                <a:solidFill>
                  <a:srgbClr val="0070C0"/>
                </a:solidFill>
                <a:ea typeface="Times New Roman" panose="02020603050405020304" pitchFamily="18" charset="0"/>
              </a:rPr>
              <a:t>bottom</a:t>
            </a:r>
          </a:p>
          <a:p>
            <a:pPr marL="571500" indent="-571500">
              <a:buFontTx/>
              <a:buChar char="-"/>
            </a:pPr>
            <a:r>
              <a:rPr lang="en-US" sz="3600" i="1" dirty="0">
                <a:solidFill>
                  <a:srgbClr val="0070C0"/>
                </a:solidFill>
                <a:ea typeface="Times New Roman" panose="02020603050405020304" pitchFamily="18" charset="0"/>
              </a:rPr>
              <a:t>trek</a:t>
            </a:r>
          </a:p>
        </p:txBody>
      </p:sp>
      <p:sp>
        <p:nvSpPr>
          <p:cNvPr id="3" name="Rectangle 2">
            <a:extLst>
              <a:ext uri="{FF2B5EF4-FFF2-40B4-BE49-F238E27FC236}">
                <a16:creationId xmlns:a16="http://schemas.microsoft.com/office/drawing/2014/main" id="{F06A2C40-A27C-EF67-F695-1F3D00162CC3}"/>
              </a:ext>
            </a:extLst>
          </p:cNvPr>
          <p:cNvSpPr/>
          <p:nvPr/>
        </p:nvSpPr>
        <p:spPr>
          <a:xfrm>
            <a:off x="6792226" y="1327610"/>
            <a:ext cx="437196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ea typeface="Times New Roman" panose="02020603050405020304" pitchFamily="18" charset="0"/>
              </a:rPr>
              <a:t>Reading</a:t>
            </a:r>
            <a:r>
              <a:rPr lang="en-US" sz="3600" dirty="0">
                <a:solidFill>
                  <a:srgbClr val="0070C0"/>
                </a:solidFill>
                <a:ea typeface="Times New Roman" panose="02020603050405020304" pitchFamily="18" charset="0"/>
              </a:rPr>
              <a:t> </a:t>
            </a:r>
          </a:p>
          <a:p>
            <a:r>
              <a:rPr lang="en-US" sz="3600" dirty="0">
                <a:solidFill>
                  <a:srgbClr val="0070C0"/>
                </a:solidFill>
                <a:ea typeface="Times New Roman" panose="02020603050405020304" pitchFamily="18" charset="0"/>
              </a:rPr>
              <a:t>read the texts about holiday for main ideas and important details.</a:t>
            </a:r>
          </a:p>
        </p:txBody>
      </p:sp>
    </p:spTree>
    <p:extLst>
      <p:ext uri="{BB962C8B-B14F-4D97-AF65-F5344CB8AC3E}">
        <p14:creationId xmlns:p14="http://schemas.microsoft.com/office/powerpoint/2010/main" val="1512116417"/>
      </p:ext>
    </p:extLst>
  </p:cSld>
  <p:clrMapOvr>
    <a:masterClrMapping/>
  </p:clrMapOvr>
  <p:transition spd="med">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3" name="Rectangle 2"/>
          <p:cNvSpPr/>
          <p:nvPr/>
        </p:nvSpPr>
        <p:spPr>
          <a:xfrm>
            <a:off x="159985" y="1606758"/>
            <a:ext cx="11872029"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err="1">
                <a:solidFill>
                  <a:srgbClr val="0070C0"/>
                </a:solidFill>
              </a:rPr>
              <a:t>Practise</a:t>
            </a:r>
            <a:r>
              <a:rPr lang="en-US" sz="3600" i="1" dirty="0">
                <a:solidFill>
                  <a:srgbClr val="0070C0"/>
                </a:solidFill>
              </a:rPr>
              <a:t> the vocabulary and make sentences using them. </a:t>
            </a:r>
          </a:p>
          <a:p>
            <a:pPr marL="571500" indent="-571500">
              <a:buFontTx/>
              <a:buChar char="-"/>
            </a:pPr>
            <a:r>
              <a:rPr lang="en-US" sz="3600" i="1" dirty="0">
                <a:solidFill>
                  <a:srgbClr val="0070C0"/>
                </a:solidFill>
              </a:rPr>
              <a:t>Do the exercises in </a:t>
            </a:r>
            <a:r>
              <a:rPr lang="en-US" sz="3600" b="1" i="1" dirty="0">
                <a:solidFill>
                  <a:srgbClr val="0070C0"/>
                </a:solidFill>
              </a:rPr>
              <a:t>TA 6 Right on WB </a:t>
            </a:r>
            <a:r>
              <a:rPr lang="en-US" sz="3600" i="1" dirty="0">
                <a:solidFill>
                  <a:srgbClr val="0070C0"/>
                </a:solidFill>
              </a:rPr>
              <a:t>(p. 43).</a:t>
            </a:r>
            <a:endParaRPr lang="en-US" sz="3600" i="1" dirty="0">
              <a:solidFill>
                <a:srgbClr val="FF0000"/>
              </a:solidFill>
            </a:endParaRPr>
          </a:p>
          <a:p>
            <a:pPr marL="571500" indent="-571500">
              <a:buFontTx/>
              <a:buChar char="-"/>
            </a:pPr>
            <a:r>
              <a:rPr lang="en-US" sz="3600" i="1" dirty="0">
                <a:solidFill>
                  <a:srgbClr val="0070C0"/>
                </a:solidFill>
              </a:rPr>
              <a:t>Prepare for the next lesson (p. 81 SB).</a:t>
            </a:r>
          </a:p>
          <a:p>
            <a:pPr marL="571500" indent="-571500">
              <a:buFontTx/>
              <a:buChar char="-"/>
            </a:pPr>
            <a:r>
              <a:rPr lang="en-US" sz="3600" i="1" dirty="0">
                <a:solidFill>
                  <a:srgbClr val="0070C0"/>
                </a:solidFill>
              </a:rPr>
              <a:t>Do </a:t>
            </a:r>
            <a:r>
              <a:rPr lang="en-US" sz="3600" i="1" dirty="0">
                <a:solidFill>
                  <a:srgbClr val="FF0000"/>
                </a:solidFill>
              </a:rPr>
              <a:t>Unit 4 Test 1</a:t>
            </a:r>
            <a:r>
              <a:rPr lang="en-US" sz="3600" i="1" dirty="0">
                <a:solidFill>
                  <a:srgbClr val="0070C0"/>
                </a:solidFill>
              </a:rPr>
              <a:t> in </a:t>
            </a:r>
            <a:r>
              <a:rPr lang="en-US" sz="3600" i="1" dirty="0" err="1">
                <a:solidFill>
                  <a:srgbClr val="FF0000"/>
                </a:solidFill>
              </a:rPr>
              <a:t>Bài</a:t>
            </a:r>
            <a:r>
              <a:rPr lang="en-US" sz="3600" i="1" dirty="0">
                <a:solidFill>
                  <a:srgbClr val="FF0000"/>
                </a:solidFill>
              </a:rPr>
              <a:t> </a:t>
            </a:r>
            <a:r>
              <a:rPr lang="en-US" sz="3600" i="1" dirty="0" err="1">
                <a:solidFill>
                  <a:srgbClr val="FF0000"/>
                </a:solidFill>
              </a:rPr>
              <a:t>Tập</a:t>
            </a:r>
            <a:r>
              <a:rPr lang="en-US" sz="3600" i="1" dirty="0">
                <a:solidFill>
                  <a:srgbClr val="FF0000"/>
                </a:solidFill>
              </a:rPr>
              <a:t> </a:t>
            </a:r>
            <a:r>
              <a:rPr lang="en-US" sz="3600" i="1" dirty="0" err="1">
                <a:solidFill>
                  <a:srgbClr val="FF0000"/>
                </a:solidFill>
              </a:rPr>
              <a:t>Bổ</a:t>
            </a:r>
            <a:r>
              <a:rPr lang="en-US" sz="3600" i="1" dirty="0">
                <a:solidFill>
                  <a:srgbClr val="FF0000"/>
                </a:solidFill>
              </a:rPr>
              <a:t> </a:t>
            </a:r>
            <a:r>
              <a:rPr lang="en-US" sz="3600" i="1" dirty="0" err="1">
                <a:solidFill>
                  <a:srgbClr val="FF0000"/>
                </a:solidFill>
              </a:rPr>
              <a:t>Trợ</a:t>
            </a:r>
            <a:r>
              <a:rPr lang="en-US" sz="3600" i="1" dirty="0">
                <a:solidFill>
                  <a:srgbClr val="FF0000"/>
                </a:solidFill>
              </a:rPr>
              <a:t> TA 6 Right on</a:t>
            </a:r>
            <a:r>
              <a:rPr lang="en-US" sz="3600" i="1" dirty="0">
                <a:solidFill>
                  <a:srgbClr val="0070C0"/>
                </a:solidFill>
              </a:rPr>
              <a:t> (pp. 34-35).</a:t>
            </a:r>
            <a:endParaRPr lang="en-US" sz="3600" i="1" dirty="0">
              <a:solidFill>
                <a:srgbClr val="FF0000"/>
              </a:solidFill>
            </a:endParaRPr>
          </a:p>
        </p:txBody>
      </p:sp>
    </p:spTree>
    <p:extLst>
      <p:ext uri="{BB962C8B-B14F-4D97-AF65-F5344CB8AC3E}">
        <p14:creationId xmlns:p14="http://schemas.microsoft.com/office/powerpoint/2010/main" val="26558528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 b="15105"/>
          <a:stretch/>
        </p:blipFill>
        <p:spPr>
          <a:xfrm>
            <a:off x="-1" y="0"/>
            <a:ext cx="12192001" cy="6867331"/>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4163393703"/>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3383" y="611513"/>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450922"/>
            <a:ext cx="10832836" cy="3416320"/>
          </a:xfrm>
          <a:prstGeom prst="rect">
            <a:avLst/>
          </a:prstGeom>
          <a:noFill/>
        </p:spPr>
        <p:txBody>
          <a:bodyPr wrap="square" rtlCol="0">
            <a:spAutoFit/>
          </a:bodyPr>
          <a:lstStyle/>
          <a:p>
            <a:r>
              <a:rPr lang="en-US" sz="3600" i="1" dirty="0">
                <a:solidFill>
                  <a:srgbClr val="FF0000"/>
                </a:solidFill>
                <a:ea typeface="Times New Roman" panose="02020603050405020304" pitchFamily="18" charset="0"/>
              </a:rPr>
              <a:t>By the end of this lesson, students will be able to…</a:t>
            </a:r>
          </a:p>
          <a:p>
            <a:pPr marL="571500" indent="-571500">
              <a:buFontTx/>
              <a:buChar char="-"/>
            </a:pPr>
            <a:endParaRPr lang="en-US" sz="3600" i="1" dirty="0">
              <a:solidFill>
                <a:srgbClr val="0070C0"/>
              </a:solidFill>
              <a:ea typeface="Times New Roman" panose="02020603050405020304" pitchFamily="18" charset="0"/>
            </a:endParaRPr>
          </a:p>
          <a:p>
            <a:pPr marL="571500" indent="-571500">
              <a:buFontTx/>
              <a:buChar char="-"/>
            </a:pPr>
            <a:r>
              <a:rPr lang="en-US" sz="3600" i="1" dirty="0">
                <a:solidFill>
                  <a:srgbClr val="0070C0"/>
                </a:solidFill>
                <a:ea typeface="Times New Roman" panose="02020603050405020304" pitchFamily="18" charset="0"/>
              </a:rPr>
              <a:t>use words related to holiday: </a:t>
            </a:r>
            <a:r>
              <a:rPr lang="en-US" sz="3600" b="1" i="1" dirty="0">
                <a:solidFill>
                  <a:srgbClr val="0070C0"/>
                </a:solidFill>
                <a:ea typeface="Times New Roman" panose="02020603050405020304" pitchFamily="18" charset="0"/>
              </a:rPr>
              <a:t>plant, resort, bottom, trek</a:t>
            </a:r>
            <a:r>
              <a:rPr lang="en-US" sz="3600" i="1" dirty="0">
                <a:solidFill>
                  <a:srgbClr val="0070C0"/>
                </a:solidFill>
                <a:ea typeface="Times New Roman" panose="02020603050405020304" pitchFamily="18" charset="0"/>
              </a:rPr>
              <a:t>.</a:t>
            </a:r>
          </a:p>
          <a:p>
            <a:pPr marL="571500" indent="-571500">
              <a:buFontTx/>
              <a:buChar char="-"/>
            </a:pPr>
            <a:r>
              <a:rPr lang="en-US" sz="3600" i="1" dirty="0">
                <a:solidFill>
                  <a:srgbClr val="0070C0"/>
                </a:solidFill>
                <a:ea typeface="Times New Roman" panose="02020603050405020304" pitchFamily="18" charset="0"/>
              </a:rPr>
              <a:t>read the texts about holiday for main ideas and important details.</a:t>
            </a:r>
          </a:p>
        </p:txBody>
      </p:sp>
    </p:spTree>
    <p:extLst>
      <p:ext uri="{BB962C8B-B14F-4D97-AF65-F5344CB8AC3E}">
        <p14:creationId xmlns:p14="http://schemas.microsoft.com/office/powerpoint/2010/main" val="38385547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1734573"/>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A06F3CB-FF4D-8373-6A52-127317A8661E}"/>
              </a:ext>
            </a:extLst>
          </p:cNvPr>
          <p:cNvSpPr/>
          <p:nvPr/>
        </p:nvSpPr>
        <p:spPr>
          <a:xfrm>
            <a:off x="283030" y="1104010"/>
            <a:ext cx="11691251" cy="5016758"/>
          </a:xfrm>
          <a:prstGeom prst="rect">
            <a:avLst/>
          </a:prstGeom>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ea typeface="+mn-ea"/>
                <a:cs typeface="+mn-cs"/>
              </a:rPr>
              <a:t>1. A. </a:t>
            </a:r>
            <a:r>
              <a:rPr kumimoji="0" lang="en-US" sz="3200" b="0" i="0" u="none" strike="noStrike" kern="1200" cap="none" spc="0" normalizeH="0" baseline="0" noProof="0" dirty="0" err="1">
                <a:ln>
                  <a:noFill/>
                </a:ln>
                <a:solidFill>
                  <a:prstClr val="black"/>
                </a:solidFill>
                <a:effectLst/>
                <a:uLnTx/>
                <a:uFillTx/>
                <a:ea typeface="+mn-ea"/>
                <a:cs typeface="+mn-cs"/>
              </a:rPr>
              <a:t>c</a:t>
            </a:r>
            <a:r>
              <a:rPr kumimoji="0" lang="en-US" sz="3200" b="0" i="0" u="sng" strike="noStrike" kern="1200" cap="none" spc="0" normalizeH="0" baseline="0" noProof="0" dirty="0" err="1">
                <a:ln>
                  <a:noFill/>
                </a:ln>
                <a:solidFill>
                  <a:prstClr val="black"/>
                </a:solidFill>
                <a:effectLst/>
                <a:uLnTx/>
                <a:uFillTx/>
                <a:ea typeface="+mn-ea"/>
                <a:cs typeface="+mn-cs"/>
              </a:rPr>
              <a:t>o</a:t>
            </a:r>
            <a:r>
              <a:rPr kumimoji="0" lang="en-US" sz="3200" b="0" i="0" u="none" strike="noStrike" kern="1200" cap="none" spc="0" normalizeH="0" baseline="0" noProof="0" dirty="0" err="1">
                <a:ln>
                  <a:noFill/>
                </a:ln>
                <a:solidFill>
                  <a:prstClr val="black"/>
                </a:solidFill>
                <a:effectLst/>
                <a:uLnTx/>
                <a:uFillTx/>
                <a:ea typeface="+mn-ea"/>
                <a:cs typeface="+mn-cs"/>
              </a:rPr>
              <a:t>lour</a:t>
            </a:r>
            <a:r>
              <a:rPr kumimoji="0" lang="en-US" sz="3200" b="0" i="0" u="none" strike="noStrike" kern="1200" cap="none" spc="0" normalizeH="0" baseline="0" noProof="0" dirty="0">
                <a:ln>
                  <a:noFill/>
                </a:ln>
                <a:solidFill>
                  <a:prstClr val="black"/>
                </a:solidFill>
                <a:effectLst/>
                <a:uLnTx/>
                <a:uFillTx/>
                <a:ea typeface="+mn-ea"/>
                <a:cs typeface="+mn-cs"/>
              </a:rPr>
              <a:t>   		B. h</a:t>
            </a:r>
            <a:r>
              <a:rPr kumimoji="0" lang="en-US" sz="3200" b="0" i="0" u="sng" strike="noStrike" kern="1200" cap="none" spc="0" normalizeH="0" baseline="0" noProof="0" dirty="0">
                <a:ln>
                  <a:noFill/>
                </a:ln>
                <a:solidFill>
                  <a:prstClr val="black"/>
                </a:solidFill>
                <a:effectLst/>
                <a:uLnTx/>
                <a:uFillTx/>
                <a:ea typeface="+mn-ea"/>
                <a:cs typeface="+mn-cs"/>
              </a:rPr>
              <a:t>o</a:t>
            </a:r>
            <a:r>
              <a:rPr kumimoji="0" lang="en-US" sz="3200" b="0" i="0" u="none" strike="noStrike" kern="1200" cap="none" spc="0" normalizeH="0" baseline="0" noProof="0" dirty="0">
                <a:ln>
                  <a:noFill/>
                </a:ln>
                <a:solidFill>
                  <a:prstClr val="black"/>
                </a:solidFill>
                <a:effectLst/>
                <a:uLnTx/>
                <a:uFillTx/>
                <a:ea typeface="+mn-ea"/>
                <a:cs typeface="+mn-cs"/>
              </a:rPr>
              <a:t>tel   		C. m</a:t>
            </a:r>
            <a:r>
              <a:rPr kumimoji="0" lang="en-US" sz="3200" b="0" i="0" u="sng" strike="noStrike" kern="1200" cap="none" spc="0" normalizeH="0" baseline="0" noProof="0" dirty="0">
                <a:ln>
                  <a:noFill/>
                </a:ln>
                <a:solidFill>
                  <a:prstClr val="black"/>
                </a:solidFill>
                <a:effectLst/>
                <a:uLnTx/>
                <a:uFillTx/>
                <a:ea typeface="+mn-ea"/>
                <a:cs typeface="+mn-cs"/>
              </a:rPr>
              <a:t>o</a:t>
            </a:r>
            <a:r>
              <a:rPr kumimoji="0" lang="en-US" sz="3200" b="0" i="0" u="none" strike="noStrike" kern="1200" cap="none" spc="0" normalizeH="0" baseline="0" noProof="0" dirty="0">
                <a:ln>
                  <a:noFill/>
                </a:ln>
                <a:solidFill>
                  <a:prstClr val="black"/>
                </a:solidFill>
                <a:effectLst/>
                <a:uLnTx/>
                <a:uFillTx/>
                <a:ea typeface="+mn-ea"/>
                <a:cs typeface="+mn-cs"/>
              </a:rPr>
              <a:t>ther 		D. l</a:t>
            </a:r>
            <a:r>
              <a:rPr kumimoji="0" lang="en-US" sz="3200" b="0" i="0" u="sng" strike="noStrike" kern="1200" cap="none" spc="0" normalizeH="0" baseline="0" noProof="0" dirty="0">
                <a:ln>
                  <a:noFill/>
                </a:ln>
                <a:solidFill>
                  <a:prstClr val="black"/>
                </a:solidFill>
                <a:effectLst/>
                <a:uLnTx/>
                <a:uFillTx/>
                <a:ea typeface="+mn-ea"/>
                <a:cs typeface="+mn-cs"/>
              </a:rPr>
              <a:t>o</a:t>
            </a:r>
            <a:r>
              <a:rPr kumimoji="0" lang="en-US" sz="3200" b="0" i="0" u="none" strike="noStrike" kern="1200" cap="none" spc="0" normalizeH="0" baseline="0" noProof="0" dirty="0">
                <a:ln>
                  <a:noFill/>
                </a:ln>
                <a:solidFill>
                  <a:prstClr val="black"/>
                </a:solidFill>
                <a:effectLst/>
                <a:uLnTx/>
                <a:uFillTx/>
                <a:ea typeface="+mn-ea"/>
                <a:cs typeface="+mn-cs"/>
              </a:rPr>
              <a:t>ver</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2. A. b</a:t>
            </a:r>
            <a:r>
              <a:rPr kumimoji="0" lang="en-US" sz="3200" b="0" i="0" u="sng" strike="noStrike" kern="1200" cap="none" spc="0" normalizeH="0" baseline="0" noProof="0" dirty="0">
                <a:ln>
                  <a:noFill/>
                </a:ln>
                <a:solidFill>
                  <a:prstClr val="black"/>
                </a:solidFill>
                <a:effectLst/>
                <a:uLnTx/>
                <a:uFillTx/>
                <a:ea typeface="+mn-ea"/>
                <a:cs typeface="+mn-cs"/>
              </a:rPr>
              <a:t>u</a:t>
            </a:r>
            <a:r>
              <a:rPr kumimoji="0" lang="en-US" sz="3200" b="0" i="0" u="none" strike="noStrike" kern="1200" cap="none" spc="0" normalizeH="0" baseline="0" noProof="0" dirty="0">
                <a:ln>
                  <a:noFill/>
                </a:ln>
                <a:solidFill>
                  <a:prstClr val="black"/>
                </a:solidFill>
                <a:effectLst/>
                <a:uLnTx/>
                <a:uFillTx/>
                <a:ea typeface="+mn-ea"/>
                <a:cs typeface="+mn-cs"/>
              </a:rPr>
              <a:t>sy  			B. s</a:t>
            </a:r>
            <a:r>
              <a:rPr kumimoji="0" lang="en-US" sz="3200" b="0" i="0" u="sng" strike="noStrike" kern="1200" cap="none" spc="0" normalizeH="0" baseline="0" noProof="0" dirty="0">
                <a:ln>
                  <a:noFill/>
                </a:ln>
                <a:solidFill>
                  <a:prstClr val="black"/>
                </a:solidFill>
                <a:effectLst/>
                <a:uLnTx/>
                <a:uFillTx/>
                <a:ea typeface="+mn-ea"/>
                <a:cs typeface="+mn-cs"/>
              </a:rPr>
              <a:t>u</a:t>
            </a:r>
            <a:r>
              <a:rPr kumimoji="0" lang="en-US" sz="3200" b="0" i="0" u="none" strike="noStrike" kern="1200" cap="none" spc="0" normalizeH="0" baseline="0" noProof="0" dirty="0">
                <a:ln>
                  <a:noFill/>
                </a:ln>
                <a:solidFill>
                  <a:prstClr val="black"/>
                </a:solidFill>
                <a:effectLst/>
                <a:uLnTx/>
                <a:uFillTx/>
                <a:ea typeface="+mn-ea"/>
                <a:cs typeface="+mn-cs"/>
              </a:rPr>
              <a:t>nny  		C. l</a:t>
            </a:r>
            <a:r>
              <a:rPr kumimoji="0" lang="en-US" sz="3200" b="0" i="0" u="sng" strike="noStrike" kern="1200" cap="none" spc="0" normalizeH="0" baseline="0" noProof="0" dirty="0">
                <a:ln>
                  <a:noFill/>
                </a:ln>
                <a:solidFill>
                  <a:prstClr val="black"/>
                </a:solidFill>
                <a:effectLst/>
                <a:uLnTx/>
                <a:uFillTx/>
                <a:ea typeface="+mn-ea"/>
                <a:cs typeface="+mn-cs"/>
              </a:rPr>
              <a:t>u</a:t>
            </a:r>
            <a:r>
              <a:rPr kumimoji="0" lang="en-US" sz="3200" b="0" i="0" u="none" strike="noStrike" kern="1200" cap="none" spc="0" normalizeH="0" baseline="0" noProof="0" dirty="0">
                <a:ln>
                  <a:noFill/>
                </a:ln>
                <a:solidFill>
                  <a:prstClr val="black"/>
                </a:solidFill>
                <a:effectLst/>
                <a:uLnTx/>
                <a:uFillTx/>
                <a:ea typeface="+mn-ea"/>
                <a:cs typeface="+mn-cs"/>
              </a:rPr>
              <a:t>cky		D. </a:t>
            </a:r>
            <a:r>
              <a:rPr kumimoji="0" lang="en-US" sz="3200" b="0" i="0" u="sng" strike="noStrike" kern="1200" cap="none" spc="0" normalizeH="0" baseline="0" noProof="0" dirty="0">
                <a:ln>
                  <a:noFill/>
                </a:ln>
                <a:solidFill>
                  <a:prstClr val="black"/>
                </a:solidFill>
                <a:effectLst/>
                <a:uLnTx/>
                <a:uFillTx/>
                <a:ea typeface="+mn-ea"/>
                <a:cs typeface="+mn-cs"/>
              </a:rPr>
              <a:t>u</a:t>
            </a:r>
            <a:r>
              <a:rPr kumimoji="0" lang="en-US" sz="3200" b="0" i="0" u="none" strike="noStrike" kern="1200" cap="none" spc="0" normalizeH="0" baseline="0" noProof="0" dirty="0">
                <a:ln>
                  <a:noFill/>
                </a:ln>
                <a:solidFill>
                  <a:prstClr val="black"/>
                </a:solidFill>
                <a:effectLst/>
                <a:uLnTx/>
                <a:uFillTx/>
                <a:ea typeface="+mn-ea"/>
                <a:cs typeface="+mn-cs"/>
              </a:rPr>
              <a:t>gly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3. A. </a:t>
            </a:r>
            <a:r>
              <a:rPr kumimoji="0" lang="en-US" sz="3200" b="0" i="0" strike="noStrike" kern="1200" cap="none" spc="0" normalizeH="0" baseline="0" noProof="0" dirty="0">
                <a:ln>
                  <a:noFill/>
                </a:ln>
                <a:solidFill>
                  <a:prstClr val="black"/>
                </a:solidFill>
                <a:effectLst/>
                <a:uLnTx/>
                <a:uFillTx/>
                <a:ea typeface="+mn-ea"/>
                <a:cs typeface="+mn-cs"/>
              </a:rPr>
              <a:t>t</a:t>
            </a:r>
            <a:r>
              <a:rPr kumimoji="0" lang="en-US" sz="3200" b="0" i="0" u="sng" strike="noStrike" kern="1200" cap="none" spc="0" normalizeH="0" baseline="0" noProof="0" dirty="0">
                <a:ln>
                  <a:noFill/>
                </a:ln>
                <a:solidFill>
                  <a:prstClr val="black"/>
                </a:solidFill>
                <a:effectLst/>
                <a:uLnTx/>
                <a:uFillTx/>
                <a:ea typeface="+mn-ea"/>
                <a:cs typeface="+mn-cs"/>
              </a:rPr>
              <a:t>i</a:t>
            </a:r>
            <a:r>
              <a:rPr kumimoji="0" lang="en-US" sz="3200" b="0" i="0" strike="noStrike" kern="1200" cap="none" spc="0" normalizeH="0" baseline="0" noProof="0" dirty="0">
                <a:ln>
                  <a:noFill/>
                </a:ln>
                <a:solidFill>
                  <a:prstClr val="black"/>
                </a:solidFill>
                <a:effectLst/>
                <a:uLnTx/>
                <a:uFillTx/>
                <a:ea typeface="+mn-ea"/>
                <a:cs typeface="+mn-cs"/>
              </a:rPr>
              <a:t>me  			B. n</a:t>
            </a:r>
            <a:r>
              <a:rPr kumimoji="0" lang="en-US" sz="3200" b="0" i="0" u="sng" strike="noStrike" kern="1200" cap="none" spc="0" normalizeH="0" baseline="0" noProof="0" dirty="0">
                <a:ln>
                  <a:noFill/>
                </a:ln>
                <a:solidFill>
                  <a:prstClr val="black"/>
                </a:solidFill>
                <a:effectLst/>
                <a:uLnTx/>
                <a:uFillTx/>
                <a:ea typeface="+mn-ea"/>
                <a:cs typeface="+mn-cs"/>
              </a:rPr>
              <a:t>i</a:t>
            </a:r>
            <a:r>
              <a:rPr kumimoji="0" lang="en-US" sz="3200" b="0" i="0" strike="noStrike" kern="1200" cap="none" spc="0" normalizeH="0" baseline="0" noProof="0" dirty="0">
                <a:ln>
                  <a:noFill/>
                </a:ln>
                <a:solidFill>
                  <a:prstClr val="black"/>
                </a:solidFill>
                <a:effectLst/>
                <a:uLnTx/>
                <a:uFillTx/>
                <a:ea typeface="+mn-ea"/>
                <a:cs typeface="+mn-cs"/>
              </a:rPr>
              <a:t>ght  		C. b</a:t>
            </a:r>
            <a:r>
              <a:rPr kumimoji="0" lang="en-US" sz="3200" b="0" i="0" u="sng" strike="noStrike" kern="1200" cap="none" spc="0" normalizeH="0" baseline="0" noProof="0" dirty="0">
                <a:ln>
                  <a:noFill/>
                </a:ln>
                <a:solidFill>
                  <a:prstClr val="black"/>
                </a:solidFill>
                <a:effectLst/>
                <a:uLnTx/>
                <a:uFillTx/>
                <a:ea typeface="+mn-ea"/>
                <a:cs typeface="+mn-cs"/>
              </a:rPr>
              <a:t>i</a:t>
            </a:r>
            <a:r>
              <a:rPr kumimoji="0" lang="en-US" sz="3200" b="0" i="0" strike="noStrike" kern="1200" cap="none" spc="0" normalizeH="0" baseline="0" noProof="0" dirty="0">
                <a:ln>
                  <a:noFill/>
                </a:ln>
                <a:solidFill>
                  <a:prstClr val="black"/>
                </a:solidFill>
                <a:effectLst/>
                <a:uLnTx/>
                <a:uFillTx/>
                <a:ea typeface="+mn-ea"/>
                <a:cs typeface="+mn-cs"/>
              </a:rPr>
              <a:t>ke  		D. f</a:t>
            </a:r>
            <a:r>
              <a:rPr kumimoji="0" lang="en-US" sz="3200" b="0" i="0" u="sng" strike="noStrike" kern="1200" cap="none" spc="0" normalizeH="0" baseline="0" noProof="0" dirty="0">
                <a:ln>
                  <a:noFill/>
                </a:ln>
                <a:solidFill>
                  <a:prstClr val="black"/>
                </a:solidFill>
                <a:effectLst/>
                <a:uLnTx/>
                <a:uFillTx/>
                <a:ea typeface="+mn-ea"/>
                <a:cs typeface="+mn-cs"/>
              </a:rPr>
              <a:t>i</a:t>
            </a:r>
            <a:r>
              <a:rPr kumimoji="0" lang="en-US" sz="3200" b="0" i="0" strike="noStrike" kern="1200" cap="none" spc="0" normalizeH="0" baseline="0" noProof="0" dirty="0">
                <a:ln>
                  <a:noFill/>
                </a:ln>
                <a:solidFill>
                  <a:prstClr val="black"/>
                </a:solidFill>
                <a:effectLst/>
                <a:uLnTx/>
                <a:uFillTx/>
                <a:ea typeface="+mn-ea"/>
                <a:cs typeface="+mn-cs"/>
              </a:rPr>
              <a:t>sh </a:t>
            </a:r>
          </a:p>
        </p:txBody>
      </p:sp>
      <p:sp>
        <p:nvSpPr>
          <p:cNvPr id="22" name="Rectangle 21">
            <a:extLst>
              <a:ext uri="{FF2B5EF4-FFF2-40B4-BE49-F238E27FC236}">
                <a16:creationId xmlns:a16="http://schemas.microsoft.com/office/drawing/2014/main" id="{EFCFB691-5732-4550-2C5C-52FD1D85E883}"/>
              </a:ext>
            </a:extLst>
          </p:cNvPr>
          <p:cNvSpPr/>
          <p:nvPr/>
        </p:nvSpPr>
        <p:spPr>
          <a:xfrm>
            <a:off x="1" y="238114"/>
            <a:ext cx="314150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ea typeface="Times New Roman" panose="02020603050405020304" pitchFamily="18" charset="0"/>
                <a:cs typeface="+mn-cs"/>
              </a:rPr>
              <a:t>Work in pairs.</a:t>
            </a:r>
            <a:endParaRPr kumimoji="0" lang="en-US" sz="4000" b="1" i="0" u="none" strike="noStrike" kern="1200" cap="none" spc="0" normalizeH="0" baseline="0" noProof="0" dirty="0">
              <a:ln>
                <a:noFill/>
              </a:ln>
              <a:solidFill>
                <a:srgbClr val="FF0000"/>
              </a:solidFill>
              <a:effectLst/>
              <a:uLnTx/>
              <a:uFillTx/>
              <a:cs typeface="+mn-cs"/>
            </a:endParaRPr>
          </a:p>
        </p:txBody>
      </p:sp>
      <p:pic>
        <p:nvPicPr>
          <p:cNvPr id="23" name="Picture 22" descr="Free Speech bubble 1195466 PNG with Transparent Background">
            <a:extLst>
              <a:ext uri="{FF2B5EF4-FFF2-40B4-BE49-F238E27FC236}">
                <a16:creationId xmlns:a16="http://schemas.microsoft.com/office/drawing/2014/main" id="{5E8ED63D-F34C-EFC0-824C-29374A366A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5"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FD27C245-5A84-F5C7-8ADA-8903FE7ACA85}"/>
              </a:ext>
            </a:extLst>
          </p:cNvPr>
          <p:cNvSpPr/>
          <p:nvPr/>
        </p:nvSpPr>
        <p:spPr>
          <a:xfrm>
            <a:off x="3898257" y="1513823"/>
            <a:ext cx="480098" cy="582576"/>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5" name="Oval 24">
            <a:extLst>
              <a:ext uri="{FF2B5EF4-FFF2-40B4-BE49-F238E27FC236}">
                <a16:creationId xmlns:a16="http://schemas.microsoft.com/office/drawing/2014/main" id="{438EF039-29A0-35E0-3178-FFB4C86296D1}"/>
              </a:ext>
            </a:extLst>
          </p:cNvPr>
          <p:cNvSpPr/>
          <p:nvPr/>
        </p:nvSpPr>
        <p:spPr>
          <a:xfrm>
            <a:off x="680372" y="3446681"/>
            <a:ext cx="480098" cy="582576"/>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6" name="TextBox 25">
            <a:extLst>
              <a:ext uri="{FF2B5EF4-FFF2-40B4-BE49-F238E27FC236}">
                <a16:creationId xmlns:a16="http://schemas.microsoft.com/office/drawing/2014/main" id="{7E7389DD-636C-343F-803B-425E023C156D}"/>
              </a:ext>
            </a:extLst>
          </p:cNvPr>
          <p:cNvSpPr txBox="1"/>
          <p:nvPr/>
        </p:nvSpPr>
        <p:spPr>
          <a:xfrm>
            <a:off x="3136667" y="343361"/>
            <a:ext cx="120551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ea typeface="+mn-ea"/>
                <a:cs typeface="+mn-cs"/>
              </a:rPr>
              <a:t>Choose the word whose underlined part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ea typeface="+mn-ea"/>
                <a:cs typeface="+mn-cs"/>
              </a:rPr>
              <a:t>pronounced differently from that of the other words.</a:t>
            </a:r>
          </a:p>
        </p:txBody>
      </p:sp>
      <p:sp>
        <p:nvSpPr>
          <p:cNvPr id="27" name="Oval 26">
            <a:extLst>
              <a:ext uri="{FF2B5EF4-FFF2-40B4-BE49-F238E27FC236}">
                <a16:creationId xmlns:a16="http://schemas.microsoft.com/office/drawing/2014/main" id="{27F1BE6C-CDE7-8DC3-B4CB-9BFA099EFE00}"/>
              </a:ext>
            </a:extLst>
          </p:cNvPr>
          <p:cNvSpPr/>
          <p:nvPr/>
        </p:nvSpPr>
        <p:spPr>
          <a:xfrm>
            <a:off x="9446519" y="5375105"/>
            <a:ext cx="480098" cy="582576"/>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id="{EB22A6B3-E429-0F62-16DA-C55BDA0AFCC0}"/>
              </a:ext>
            </a:extLst>
          </p:cNvPr>
          <p:cNvSpPr/>
          <p:nvPr/>
        </p:nvSpPr>
        <p:spPr>
          <a:xfrm>
            <a:off x="825765" y="1799447"/>
            <a:ext cx="2216246" cy="754694"/>
          </a:xfrm>
          <a:prstGeom prst="rect">
            <a:avLst/>
          </a:prstGeom>
        </p:spPr>
        <p:txBody>
          <a:bodyPr wrap="square">
            <a:spAutoFit/>
          </a:bodyPr>
          <a:lstStyle/>
          <a:p>
            <a:pPr lvl="0">
              <a:lnSpc>
                <a:spcPct val="150000"/>
              </a:lnSpc>
              <a:defRPr/>
            </a:pPr>
            <a:r>
              <a:rPr lang="en-US" sz="3200" dirty="0">
                <a:solidFill>
                  <a:srgbClr val="FF0000"/>
                </a:solidFill>
              </a:rPr>
              <a:t>/ˈ</a:t>
            </a:r>
            <a:r>
              <a:rPr lang="en-US" sz="3200" dirty="0" err="1">
                <a:solidFill>
                  <a:srgbClr val="FF0000"/>
                </a:solidFill>
              </a:rPr>
              <a:t>kʌlə</a:t>
            </a:r>
            <a:r>
              <a:rPr lang="en-US" sz="3200" dirty="0">
                <a:solidFill>
                  <a:srgbClr val="FF0000"/>
                </a:solidFill>
              </a:rPr>
              <a:t>(r)/</a:t>
            </a:r>
            <a:endParaRPr kumimoji="0" lang="en-US" sz="3200" b="0" i="0" u="none" strike="noStrike" kern="1200" cap="none" spc="0" normalizeH="0" baseline="0" noProof="0" dirty="0">
              <a:ln>
                <a:noFill/>
              </a:ln>
              <a:solidFill>
                <a:srgbClr val="FF0000"/>
              </a:solidFill>
              <a:effectLst/>
              <a:uLnTx/>
              <a:uFillTx/>
            </a:endParaRPr>
          </a:p>
        </p:txBody>
      </p:sp>
      <p:sp>
        <p:nvSpPr>
          <p:cNvPr id="29" name="Rectangle 28">
            <a:extLst>
              <a:ext uri="{FF2B5EF4-FFF2-40B4-BE49-F238E27FC236}">
                <a16:creationId xmlns:a16="http://schemas.microsoft.com/office/drawing/2014/main" id="{9552FEC6-6DC4-8B0D-B537-D1F31A721FDC}"/>
              </a:ext>
            </a:extLst>
          </p:cNvPr>
          <p:cNvSpPr/>
          <p:nvPr/>
        </p:nvSpPr>
        <p:spPr>
          <a:xfrm>
            <a:off x="3926461" y="1773320"/>
            <a:ext cx="1761285" cy="754694"/>
          </a:xfrm>
          <a:prstGeom prst="rect">
            <a:avLst/>
          </a:prstGeom>
        </p:spPr>
        <p:txBody>
          <a:bodyPr wrap="square">
            <a:spAutoFit/>
          </a:bodyPr>
          <a:lstStyle/>
          <a:p>
            <a:pPr lvl="0">
              <a:lnSpc>
                <a:spcPct val="150000"/>
              </a:lnSpc>
              <a:defRPr/>
            </a:pPr>
            <a:r>
              <a:rPr lang="en-US" sz="3200" dirty="0">
                <a:solidFill>
                  <a:srgbClr val="FF0000"/>
                </a:solidFill>
              </a:rPr>
              <a:t>/</a:t>
            </a:r>
            <a:r>
              <a:rPr lang="en-US" sz="3200" dirty="0" err="1">
                <a:solidFill>
                  <a:srgbClr val="FF0000"/>
                </a:solidFill>
              </a:rPr>
              <a:t>həʊˈtel</a:t>
            </a:r>
            <a:r>
              <a:rPr kumimoji="0" lang="el-GR" sz="3200" b="0" i="0" u="none" strike="noStrike" kern="1200" cap="none" spc="0" normalizeH="0" baseline="0" noProof="0" dirty="0">
                <a:ln>
                  <a:noFill/>
                </a:ln>
                <a:solidFill>
                  <a:srgbClr val="FF0000"/>
                </a:solidFill>
                <a:effectLst/>
                <a:uLnTx/>
                <a:uFillTx/>
              </a:rPr>
              <a:t>/</a:t>
            </a:r>
            <a:endParaRPr kumimoji="0" lang="en-US" sz="3200" b="0" i="0" u="none" strike="noStrike" kern="1200" cap="none" spc="0" normalizeH="0" baseline="0" noProof="0" dirty="0">
              <a:ln>
                <a:noFill/>
              </a:ln>
              <a:solidFill>
                <a:srgbClr val="FF0000"/>
              </a:solidFill>
              <a:effectLst/>
              <a:uLnTx/>
              <a:uFillTx/>
            </a:endParaRPr>
          </a:p>
        </p:txBody>
      </p:sp>
      <p:sp>
        <p:nvSpPr>
          <p:cNvPr id="30" name="Rectangle 29">
            <a:extLst>
              <a:ext uri="{FF2B5EF4-FFF2-40B4-BE49-F238E27FC236}">
                <a16:creationId xmlns:a16="http://schemas.microsoft.com/office/drawing/2014/main" id="{66224D82-3ECB-A785-BB92-F18964FAB18F}"/>
              </a:ext>
            </a:extLst>
          </p:cNvPr>
          <p:cNvSpPr/>
          <p:nvPr/>
        </p:nvSpPr>
        <p:spPr>
          <a:xfrm>
            <a:off x="6880299" y="1773320"/>
            <a:ext cx="2216246" cy="754694"/>
          </a:xfrm>
          <a:prstGeom prst="rect">
            <a:avLst/>
          </a:prstGeom>
        </p:spPr>
        <p:txBody>
          <a:bodyPr wrap="square">
            <a:spAutoFit/>
          </a:bodyPr>
          <a:lstStyle/>
          <a:p>
            <a:pPr lvl="0">
              <a:lnSpc>
                <a:spcPct val="150000"/>
              </a:lnSpc>
              <a:defRPr/>
            </a:pPr>
            <a:r>
              <a:rPr kumimoji="0" lang="el-GR" sz="3200" b="0" i="0" u="none" strike="noStrike" kern="1200" cap="none" spc="0" normalizeH="0" baseline="0" noProof="0" dirty="0">
                <a:ln>
                  <a:noFill/>
                </a:ln>
                <a:solidFill>
                  <a:srgbClr val="FF0000"/>
                </a:solidFill>
                <a:effectLst/>
                <a:uLnTx/>
                <a:uFillTx/>
              </a:rPr>
              <a:t>/</a:t>
            </a:r>
            <a:r>
              <a:rPr lang="en-US" sz="3200" dirty="0">
                <a:solidFill>
                  <a:srgbClr val="FF0000"/>
                </a:solidFill>
              </a:rPr>
              <a:t>ˈ</a:t>
            </a:r>
            <a:r>
              <a:rPr lang="en-US" sz="3200" dirty="0" err="1">
                <a:solidFill>
                  <a:srgbClr val="FF0000"/>
                </a:solidFill>
              </a:rPr>
              <a:t>mʌðə</a:t>
            </a:r>
            <a:r>
              <a:rPr lang="en-US" sz="3200" dirty="0">
                <a:solidFill>
                  <a:srgbClr val="FF0000"/>
                </a:solidFill>
              </a:rPr>
              <a:t>(r)/</a:t>
            </a:r>
            <a:endParaRPr kumimoji="0" lang="en-US" sz="3200" b="0" i="0" u="none" strike="noStrike" kern="1200" cap="none" spc="0" normalizeH="0" baseline="0" noProof="0" dirty="0">
              <a:ln>
                <a:noFill/>
              </a:ln>
              <a:solidFill>
                <a:srgbClr val="FF0000"/>
              </a:solidFill>
              <a:effectLst/>
              <a:uLnTx/>
              <a:uFillTx/>
            </a:endParaRPr>
          </a:p>
        </p:txBody>
      </p:sp>
      <p:sp>
        <p:nvSpPr>
          <p:cNvPr id="31" name="Rectangle 30">
            <a:extLst>
              <a:ext uri="{FF2B5EF4-FFF2-40B4-BE49-F238E27FC236}">
                <a16:creationId xmlns:a16="http://schemas.microsoft.com/office/drawing/2014/main" id="{9BB9B8F9-1034-B922-716F-E210A022E810}"/>
              </a:ext>
            </a:extLst>
          </p:cNvPr>
          <p:cNvSpPr/>
          <p:nvPr/>
        </p:nvSpPr>
        <p:spPr>
          <a:xfrm>
            <a:off x="9526034" y="1774165"/>
            <a:ext cx="2216246" cy="754694"/>
          </a:xfrm>
          <a:prstGeom prst="rect">
            <a:avLst/>
          </a:prstGeom>
        </p:spPr>
        <p:txBody>
          <a:bodyPr wrap="square">
            <a:spAutoFit/>
          </a:bodyPr>
          <a:lstStyle/>
          <a:p>
            <a:pPr lvl="0">
              <a:lnSpc>
                <a:spcPct val="150000"/>
              </a:lnSpc>
              <a:defRPr/>
            </a:pPr>
            <a:r>
              <a:rPr lang="en-US" sz="3200" dirty="0">
                <a:solidFill>
                  <a:srgbClr val="FF0000"/>
                </a:solidFill>
              </a:rPr>
              <a:t>/ˈ</a:t>
            </a:r>
            <a:r>
              <a:rPr lang="en-US" sz="3200" dirty="0" err="1">
                <a:solidFill>
                  <a:srgbClr val="FF0000"/>
                </a:solidFill>
              </a:rPr>
              <a:t>lʌvə</a:t>
            </a:r>
            <a:r>
              <a:rPr lang="en-US" sz="3200" dirty="0">
                <a:solidFill>
                  <a:srgbClr val="FF0000"/>
                </a:solidFill>
              </a:rPr>
              <a:t>(r)/</a:t>
            </a:r>
            <a:endParaRPr kumimoji="0" lang="en-US" sz="3200" b="0" i="0" u="none" strike="noStrike" kern="1200" cap="none" spc="0" normalizeH="0" baseline="0" noProof="0" dirty="0">
              <a:ln>
                <a:noFill/>
              </a:ln>
              <a:solidFill>
                <a:srgbClr val="FF0000"/>
              </a:solidFill>
              <a:effectLst/>
              <a:uLnTx/>
              <a:uFillTx/>
            </a:endParaRPr>
          </a:p>
        </p:txBody>
      </p:sp>
      <p:sp>
        <p:nvSpPr>
          <p:cNvPr id="32" name="Rectangle 31">
            <a:extLst>
              <a:ext uri="{FF2B5EF4-FFF2-40B4-BE49-F238E27FC236}">
                <a16:creationId xmlns:a16="http://schemas.microsoft.com/office/drawing/2014/main" id="{4FD382BE-DA48-200E-9075-F50A50B1922A}"/>
              </a:ext>
            </a:extLst>
          </p:cNvPr>
          <p:cNvSpPr/>
          <p:nvPr/>
        </p:nvSpPr>
        <p:spPr>
          <a:xfrm>
            <a:off x="9758035" y="3698320"/>
            <a:ext cx="2216246" cy="754694"/>
          </a:xfrm>
          <a:prstGeom prst="rect">
            <a:avLst/>
          </a:prstGeom>
        </p:spPr>
        <p:txBody>
          <a:bodyPr wrap="square">
            <a:spAutoFit/>
          </a:bodyPr>
          <a:lstStyle/>
          <a:p>
            <a:pPr lvl="0">
              <a:lnSpc>
                <a:spcPct val="150000"/>
              </a:lnSpc>
              <a:defRPr/>
            </a:pPr>
            <a:r>
              <a:rPr lang="en-US" sz="3200" dirty="0">
                <a:solidFill>
                  <a:srgbClr val="FF0000"/>
                </a:solidFill>
              </a:rPr>
              <a:t>/ˈ</a:t>
            </a:r>
            <a:r>
              <a:rPr lang="en-US" sz="3200" dirty="0" err="1">
                <a:solidFill>
                  <a:srgbClr val="FF0000"/>
                </a:solidFill>
              </a:rPr>
              <a:t>ʌɡli</a:t>
            </a:r>
            <a:r>
              <a:rPr lang="en-US" sz="3200" dirty="0">
                <a:solidFill>
                  <a:srgbClr val="FF0000"/>
                </a:solidFill>
              </a:rPr>
              <a:t>/</a:t>
            </a:r>
            <a:endParaRPr kumimoji="0" lang="en-US" sz="3200" b="0" i="0" u="none" strike="noStrike" kern="1200" cap="none" spc="0" normalizeH="0" baseline="0" noProof="0" dirty="0">
              <a:ln>
                <a:noFill/>
              </a:ln>
              <a:solidFill>
                <a:srgbClr val="FF0000"/>
              </a:solidFill>
              <a:effectLst/>
              <a:uLnTx/>
              <a:uFillTx/>
            </a:endParaRPr>
          </a:p>
        </p:txBody>
      </p:sp>
      <p:sp>
        <p:nvSpPr>
          <p:cNvPr id="33" name="Rectangle 32">
            <a:extLst>
              <a:ext uri="{FF2B5EF4-FFF2-40B4-BE49-F238E27FC236}">
                <a16:creationId xmlns:a16="http://schemas.microsoft.com/office/drawing/2014/main" id="{9542841B-139B-B1BC-74F9-9E31E10F2251}"/>
              </a:ext>
            </a:extLst>
          </p:cNvPr>
          <p:cNvSpPr/>
          <p:nvPr/>
        </p:nvSpPr>
        <p:spPr>
          <a:xfrm>
            <a:off x="4211769" y="3635449"/>
            <a:ext cx="2216246" cy="754694"/>
          </a:xfrm>
          <a:prstGeom prst="rect">
            <a:avLst/>
          </a:prstGeom>
        </p:spPr>
        <p:txBody>
          <a:bodyPr wrap="square">
            <a:spAutoFit/>
          </a:bodyPr>
          <a:lstStyle/>
          <a:p>
            <a:pPr lvl="0">
              <a:lnSpc>
                <a:spcPct val="150000"/>
              </a:lnSpc>
              <a:defRPr/>
            </a:pPr>
            <a:r>
              <a:rPr lang="en-US" sz="3200" dirty="0">
                <a:solidFill>
                  <a:srgbClr val="FF0000"/>
                </a:solidFill>
              </a:rPr>
              <a:t>/ˈ</a:t>
            </a:r>
            <a:r>
              <a:rPr lang="en-US" sz="3200" dirty="0" err="1">
                <a:solidFill>
                  <a:srgbClr val="FF0000"/>
                </a:solidFill>
              </a:rPr>
              <a:t>sʌni</a:t>
            </a:r>
            <a:r>
              <a:rPr lang="en-US" sz="3200" dirty="0">
                <a:solidFill>
                  <a:srgbClr val="FF0000"/>
                </a:solidFill>
              </a:rPr>
              <a:t>/</a:t>
            </a:r>
            <a:endParaRPr kumimoji="0" lang="en-US" sz="3200" b="0" i="0" u="none" strike="noStrike" kern="1200" cap="none" spc="0" normalizeH="0" baseline="0" noProof="0" dirty="0">
              <a:ln>
                <a:noFill/>
              </a:ln>
              <a:solidFill>
                <a:srgbClr val="FF0000"/>
              </a:solidFill>
              <a:effectLst/>
              <a:uLnTx/>
              <a:uFillTx/>
            </a:endParaRPr>
          </a:p>
        </p:txBody>
      </p:sp>
      <p:sp>
        <p:nvSpPr>
          <p:cNvPr id="34" name="Rectangle 33">
            <a:extLst>
              <a:ext uri="{FF2B5EF4-FFF2-40B4-BE49-F238E27FC236}">
                <a16:creationId xmlns:a16="http://schemas.microsoft.com/office/drawing/2014/main" id="{835704B5-2414-8BA7-8410-707D950A17C1}"/>
              </a:ext>
            </a:extLst>
          </p:cNvPr>
          <p:cNvSpPr/>
          <p:nvPr/>
        </p:nvSpPr>
        <p:spPr>
          <a:xfrm>
            <a:off x="6961910" y="3720504"/>
            <a:ext cx="2216246" cy="754694"/>
          </a:xfrm>
          <a:prstGeom prst="rect">
            <a:avLst/>
          </a:prstGeom>
        </p:spPr>
        <p:txBody>
          <a:bodyPr wrap="square">
            <a:spAutoFit/>
          </a:bodyPr>
          <a:lstStyle/>
          <a:p>
            <a:pPr lvl="0">
              <a:lnSpc>
                <a:spcPct val="150000"/>
              </a:lnSpc>
              <a:defRPr/>
            </a:pPr>
            <a:r>
              <a:rPr lang="en-US" sz="3200" dirty="0">
                <a:solidFill>
                  <a:srgbClr val="FF0000"/>
                </a:solidFill>
              </a:rPr>
              <a:t>/ˈ</a:t>
            </a:r>
            <a:r>
              <a:rPr lang="en-US" sz="3200" dirty="0" err="1">
                <a:solidFill>
                  <a:srgbClr val="FF0000"/>
                </a:solidFill>
              </a:rPr>
              <a:t>lʌki</a:t>
            </a:r>
            <a:r>
              <a:rPr lang="en-US" sz="3200" dirty="0">
                <a:solidFill>
                  <a:srgbClr val="FF0000"/>
                </a:solidFill>
              </a:rPr>
              <a:t>/</a:t>
            </a:r>
            <a:endParaRPr kumimoji="0" lang="en-US" sz="3200" b="0" i="0" u="none" strike="noStrike" kern="1200" cap="none" spc="0" normalizeH="0" baseline="0" noProof="0" dirty="0">
              <a:ln>
                <a:noFill/>
              </a:ln>
              <a:solidFill>
                <a:srgbClr val="FF0000"/>
              </a:solidFill>
              <a:effectLst/>
              <a:uLnTx/>
              <a:uFillTx/>
            </a:endParaRPr>
          </a:p>
        </p:txBody>
      </p:sp>
      <p:sp>
        <p:nvSpPr>
          <p:cNvPr id="35" name="Rectangle 34">
            <a:extLst>
              <a:ext uri="{FF2B5EF4-FFF2-40B4-BE49-F238E27FC236}">
                <a16:creationId xmlns:a16="http://schemas.microsoft.com/office/drawing/2014/main" id="{80BAABA9-5D4F-231A-DB7D-A413EFBF3DDB}"/>
              </a:ext>
            </a:extLst>
          </p:cNvPr>
          <p:cNvSpPr/>
          <p:nvPr/>
        </p:nvSpPr>
        <p:spPr>
          <a:xfrm>
            <a:off x="920421" y="3643785"/>
            <a:ext cx="2216246" cy="754694"/>
          </a:xfrm>
          <a:prstGeom prst="rect">
            <a:avLst/>
          </a:prstGeom>
        </p:spPr>
        <p:txBody>
          <a:bodyPr wrap="square">
            <a:spAutoFit/>
          </a:bodyPr>
          <a:lstStyle/>
          <a:p>
            <a:pPr lvl="0">
              <a:lnSpc>
                <a:spcPct val="150000"/>
              </a:lnSpc>
              <a:defRPr/>
            </a:pPr>
            <a:r>
              <a:rPr lang="en-US" sz="3200" dirty="0">
                <a:solidFill>
                  <a:srgbClr val="FF0000"/>
                </a:solidFill>
              </a:rPr>
              <a:t>/ˈ</a:t>
            </a:r>
            <a:r>
              <a:rPr lang="en-US" sz="3200" dirty="0" err="1">
                <a:solidFill>
                  <a:srgbClr val="FF0000"/>
                </a:solidFill>
              </a:rPr>
              <a:t>bɪzi</a:t>
            </a:r>
            <a:r>
              <a:rPr lang="en-US" sz="3200" dirty="0">
                <a:solidFill>
                  <a:srgbClr val="FF0000"/>
                </a:solidFill>
              </a:rPr>
              <a:t>/</a:t>
            </a:r>
            <a:endParaRPr kumimoji="0" lang="en-US" sz="3200" b="0" i="0" u="none" strike="noStrike" kern="1200" cap="none" spc="0" normalizeH="0" baseline="0" noProof="0" dirty="0">
              <a:ln>
                <a:noFill/>
              </a:ln>
              <a:solidFill>
                <a:srgbClr val="FF0000"/>
              </a:solidFill>
              <a:effectLst/>
              <a:uLnTx/>
              <a:uFillTx/>
            </a:endParaRPr>
          </a:p>
        </p:txBody>
      </p:sp>
      <p:sp>
        <p:nvSpPr>
          <p:cNvPr id="36" name="Rectangle 35">
            <a:extLst>
              <a:ext uri="{FF2B5EF4-FFF2-40B4-BE49-F238E27FC236}">
                <a16:creationId xmlns:a16="http://schemas.microsoft.com/office/drawing/2014/main" id="{381FFF55-CC6F-24DA-77C5-BE6AF467B149}"/>
              </a:ext>
            </a:extLst>
          </p:cNvPr>
          <p:cNvSpPr/>
          <p:nvPr/>
        </p:nvSpPr>
        <p:spPr>
          <a:xfrm>
            <a:off x="920421" y="5605563"/>
            <a:ext cx="2216246" cy="754694"/>
          </a:xfrm>
          <a:prstGeom prst="rect">
            <a:avLst/>
          </a:prstGeom>
        </p:spPr>
        <p:txBody>
          <a:bodyPr wrap="square">
            <a:spAutoFit/>
          </a:bodyPr>
          <a:lstStyle/>
          <a:p>
            <a:pPr lvl="0">
              <a:lnSpc>
                <a:spcPct val="150000"/>
              </a:lnSpc>
              <a:defRPr/>
            </a:pPr>
            <a:r>
              <a:rPr lang="en-US" sz="3200" dirty="0">
                <a:solidFill>
                  <a:srgbClr val="FF0000"/>
                </a:solidFill>
              </a:rPr>
              <a:t>/</a:t>
            </a:r>
            <a:r>
              <a:rPr lang="en-US" sz="3200" dirty="0" err="1">
                <a:solidFill>
                  <a:srgbClr val="FF0000"/>
                </a:solidFill>
              </a:rPr>
              <a:t>taɪm</a:t>
            </a:r>
            <a:r>
              <a:rPr lang="en-US" sz="3200" dirty="0">
                <a:solidFill>
                  <a:srgbClr val="FF0000"/>
                </a:solidFill>
              </a:rPr>
              <a:t>/</a:t>
            </a:r>
            <a:endParaRPr kumimoji="0" lang="en-US" sz="3200" b="0" i="0" u="none" strike="noStrike" kern="1200" cap="none" spc="0" normalizeH="0" baseline="0" noProof="0" dirty="0">
              <a:ln>
                <a:noFill/>
              </a:ln>
              <a:solidFill>
                <a:srgbClr val="FF0000"/>
              </a:solidFill>
              <a:effectLst/>
              <a:uLnTx/>
              <a:uFillTx/>
            </a:endParaRPr>
          </a:p>
        </p:txBody>
      </p:sp>
      <p:sp>
        <p:nvSpPr>
          <p:cNvPr id="37" name="Rectangle 36">
            <a:extLst>
              <a:ext uri="{FF2B5EF4-FFF2-40B4-BE49-F238E27FC236}">
                <a16:creationId xmlns:a16="http://schemas.microsoft.com/office/drawing/2014/main" id="{4F7F892F-C460-AC51-B8B3-44BBE2918E89}"/>
              </a:ext>
            </a:extLst>
          </p:cNvPr>
          <p:cNvSpPr/>
          <p:nvPr/>
        </p:nvSpPr>
        <p:spPr>
          <a:xfrm>
            <a:off x="4296239" y="5571740"/>
            <a:ext cx="2216246" cy="754694"/>
          </a:xfrm>
          <a:prstGeom prst="rect">
            <a:avLst/>
          </a:prstGeom>
        </p:spPr>
        <p:txBody>
          <a:bodyPr wrap="square">
            <a:spAutoFit/>
          </a:bodyPr>
          <a:lstStyle/>
          <a:p>
            <a:pPr lvl="0">
              <a:lnSpc>
                <a:spcPct val="150000"/>
              </a:lnSpc>
              <a:defRPr/>
            </a:pPr>
            <a:r>
              <a:rPr lang="en-US" sz="3200" dirty="0">
                <a:solidFill>
                  <a:srgbClr val="FF0000"/>
                </a:solidFill>
              </a:rPr>
              <a:t>/</a:t>
            </a:r>
            <a:r>
              <a:rPr lang="en-US" sz="3200" dirty="0" err="1">
                <a:solidFill>
                  <a:srgbClr val="FF0000"/>
                </a:solidFill>
              </a:rPr>
              <a:t>naɪt</a:t>
            </a:r>
            <a:r>
              <a:rPr lang="en-US" sz="3200" dirty="0">
                <a:solidFill>
                  <a:srgbClr val="FF0000"/>
                </a:solidFill>
              </a:rPr>
              <a:t>/</a:t>
            </a:r>
            <a:endParaRPr kumimoji="0" lang="en-US" sz="3200" b="0" i="0" u="none" strike="noStrike" kern="1200" cap="none" spc="0" normalizeH="0" baseline="0" noProof="0" dirty="0">
              <a:ln>
                <a:noFill/>
              </a:ln>
              <a:solidFill>
                <a:srgbClr val="FF0000"/>
              </a:solidFill>
              <a:effectLst/>
              <a:uLnTx/>
              <a:uFillTx/>
            </a:endParaRPr>
          </a:p>
        </p:txBody>
      </p:sp>
      <p:sp>
        <p:nvSpPr>
          <p:cNvPr id="38" name="Rectangle 37">
            <a:extLst>
              <a:ext uri="{FF2B5EF4-FFF2-40B4-BE49-F238E27FC236}">
                <a16:creationId xmlns:a16="http://schemas.microsoft.com/office/drawing/2014/main" id="{F58C48CF-30A6-CAF0-584C-123C463AFAE4}"/>
              </a:ext>
            </a:extLst>
          </p:cNvPr>
          <p:cNvSpPr/>
          <p:nvPr/>
        </p:nvSpPr>
        <p:spPr>
          <a:xfrm>
            <a:off x="7003574" y="5581802"/>
            <a:ext cx="2216246" cy="754694"/>
          </a:xfrm>
          <a:prstGeom prst="rect">
            <a:avLst/>
          </a:prstGeom>
        </p:spPr>
        <p:txBody>
          <a:bodyPr wrap="square">
            <a:spAutoFit/>
          </a:bodyPr>
          <a:lstStyle/>
          <a:p>
            <a:pPr lvl="0">
              <a:lnSpc>
                <a:spcPct val="150000"/>
              </a:lnSpc>
              <a:defRPr/>
            </a:pPr>
            <a:r>
              <a:rPr lang="en-US" sz="3200" dirty="0">
                <a:solidFill>
                  <a:srgbClr val="FF0000"/>
                </a:solidFill>
              </a:rPr>
              <a:t>/</a:t>
            </a:r>
            <a:r>
              <a:rPr lang="en-US" sz="3200" dirty="0" err="1">
                <a:solidFill>
                  <a:srgbClr val="FF0000"/>
                </a:solidFill>
              </a:rPr>
              <a:t>baɪk</a:t>
            </a:r>
            <a:r>
              <a:rPr lang="en-US" sz="3200" dirty="0">
                <a:solidFill>
                  <a:srgbClr val="FF0000"/>
                </a:solidFill>
              </a:rPr>
              <a:t>/</a:t>
            </a:r>
            <a:endParaRPr kumimoji="0" lang="en-US" sz="3200" b="0" i="0" u="none" strike="noStrike" kern="1200" cap="none" spc="0" normalizeH="0" baseline="0" noProof="0" dirty="0">
              <a:ln>
                <a:noFill/>
              </a:ln>
              <a:solidFill>
                <a:srgbClr val="FF0000"/>
              </a:solidFill>
              <a:effectLst/>
              <a:uLnTx/>
              <a:uFillTx/>
            </a:endParaRPr>
          </a:p>
        </p:txBody>
      </p:sp>
      <p:sp>
        <p:nvSpPr>
          <p:cNvPr id="39" name="Rectangle 38">
            <a:extLst>
              <a:ext uri="{FF2B5EF4-FFF2-40B4-BE49-F238E27FC236}">
                <a16:creationId xmlns:a16="http://schemas.microsoft.com/office/drawing/2014/main" id="{5534C984-86A9-A0BF-4AB0-90A2C1884FA9}"/>
              </a:ext>
            </a:extLst>
          </p:cNvPr>
          <p:cNvSpPr/>
          <p:nvPr/>
        </p:nvSpPr>
        <p:spPr>
          <a:xfrm>
            <a:off x="9737089" y="5622475"/>
            <a:ext cx="2651683" cy="754694"/>
          </a:xfrm>
          <a:prstGeom prst="rect">
            <a:avLst/>
          </a:prstGeom>
        </p:spPr>
        <p:txBody>
          <a:bodyPr wrap="square">
            <a:spAutoFit/>
          </a:bodyPr>
          <a:lstStyle/>
          <a:p>
            <a:pPr lvl="0">
              <a:lnSpc>
                <a:spcPct val="150000"/>
              </a:lnSpc>
              <a:defRPr/>
            </a:pPr>
            <a:r>
              <a:rPr lang="en-US" sz="3200" dirty="0">
                <a:solidFill>
                  <a:srgbClr val="FF0000"/>
                </a:solidFill>
              </a:rPr>
              <a:t>/</a:t>
            </a:r>
            <a:r>
              <a:rPr lang="en-US" sz="3200" dirty="0" err="1">
                <a:solidFill>
                  <a:srgbClr val="FF0000"/>
                </a:solidFill>
              </a:rPr>
              <a:t>fɪʃ</a:t>
            </a:r>
            <a:r>
              <a:rPr lang="en-US" sz="3200" dirty="0">
                <a:solidFill>
                  <a:srgbClr val="FF0000"/>
                </a:solidFill>
              </a:rPr>
              <a:t>/</a:t>
            </a:r>
            <a:endParaRPr kumimoji="0" lang="en-US" sz="3200" b="0"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8064495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circle(in)">
                                      <p:cBhvr>
                                        <p:cTn id="44" dur="2000"/>
                                        <p:tgtEl>
                                          <p:spTgt spid="36"/>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in)">
                                      <p:cBhvr>
                                        <p:cTn id="47" dur="2000"/>
                                        <p:tgtEl>
                                          <p:spTgt spid="37"/>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circle(in)">
                                      <p:cBhvr>
                                        <p:cTn id="50" dur="2000"/>
                                        <p:tgtEl>
                                          <p:spTgt spid="38"/>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circle(in)">
                                      <p:cBhvr>
                                        <p:cTn id="53"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C327DB63-E61B-854B-8A15-FCBC0FD5E43E}"/>
              </a:ext>
            </a:extLst>
          </p:cNvPr>
          <p:cNvSpPr txBox="1">
            <a:spLocks noChangeArrowheads="1"/>
          </p:cNvSpPr>
          <p:nvPr/>
        </p:nvSpPr>
        <p:spPr bwMode="auto">
          <a:xfrm>
            <a:off x="1427092" y="1167376"/>
            <a:ext cx="10652567" cy="2585845"/>
          </a:xfrm>
          <a:prstGeom prst="rect">
            <a:avLst/>
          </a:prstGeom>
        </p:spPr>
        <p:txBody>
          <a:bodyPr vert="horz" lIns="91440" tIns="45720" rIns="91440" bIns="45720" rtlCol="0" anchor="t">
            <a:normAutofit fontScale="92500"/>
          </a:bodyPr>
          <a:lstStyle/>
          <a:p>
            <a:pPr>
              <a:lnSpc>
                <a:spcPct val="90000"/>
              </a:lnSpc>
              <a:spcBef>
                <a:spcPct val="50000"/>
              </a:spcBef>
            </a:pPr>
            <a:r>
              <a:rPr lang="en-US" sz="3200" b="1" dirty="0"/>
              <a:t>Discuss the following questions:</a:t>
            </a:r>
          </a:p>
          <a:p>
            <a:pPr marL="342900" indent="-228600">
              <a:lnSpc>
                <a:spcPct val="90000"/>
              </a:lnSpc>
              <a:spcBef>
                <a:spcPct val="50000"/>
              </a:spcBef>
              <a:buFont typeface="Arial" panose="020B0604020202020204" pitchFamily="34" charset="0"/>
              <a:buChar char="•"/>
            </a:pPr>
            <a:r>
              <a:rPr lang="en-US" sz="3200" dirty="0"/>
              <a:t>Where do you often go on holiday?</a:t>
            </a:r>
          </a:p>
          <a:p>
            <a:pPr marL="342900" indent="-228600">
              <a:lnSpc>
                <a:spcPct val="90000"/>
              </a:lnSpc>
              <a:spcBef>
                <a:spcPct val="50000"/>
              </a:spcBef>
              <a:buFont typeface="Arial" panose="020B0604020202020204" pitchFamily="34" charset="0"/>
              <a:buChar char="•"/>
            </a:pPr>
            <a:r>
              <a:rPr lang="en-US" sz="3200" dirty="0"/>
              <a:t>Do you often share about your holiday with your friends? Why?</a:t>
            </a:r>
          </a:p>
          <a:p>
            <a:pPr marL="342900" indent="-228600">
              <a:lnSpc>
                <a:spcPct val="90000"/>
              </a:lnSpc>
              <a:spcBef>
                <a:spcPct val="50000"/>
              </a:spcBef>
              <a:buFont typeface="Arial" panose="020B0604020202020204" pitchFamily="34" charset="0"/>
              <a:buChar char="•"/>
            </a:pPr>
            <a:r>
              <a:rPr lang="en-US" sz="3200" dirty="0"/>
              <a:t>What are your </a:t>
            </a:r>
            <a:r>
              <a:rPr lang="en-US" sz="3200" dirty="0" err="1"/>
              <a:t>favourite</a:t>
            </a:r>
            <a:r>
              <a:rPr lang="en-US" sz="3200" dirty="0"/>
              <a:t> activities on holiday?</a:t>
            </a:r>
          </a:p>
          <a:p>
            <a:pPr marL="342900" indent="-228600">
              <a:lnSpc>
                <a:spcPct val="90000"/>
              </a:lnSpc>
              <a:spcBef>
                <a:spcPct val="50000"/>
              </a:spcBef>
              <a:buFont typeface="Arial" panose="020B0604020202020204" pitchFamily="34" charset="0"/>
              <a:buChar char="•"/>
            </a:pPr>
            <a:endParaRPr lang="en-US" sz="3200" dirty="0"/>
          </a:p>
        </p:txBody>
      </p:sp>
      <p:pic>
        <p:nvPicPr>
          <p:cNvPr id="4" name="Picture 3" descr="Free Speech bubble 1195466 PNG with Transparent Background">
            <a:extLst>
              <a:ext uri="{FF2B5EF4-FFF2-40B4-BE49-F238E27FC236}">
                <a16:creationId xmlns:a16="http://schemas.microsoft.com/office/drawing/2014/main" id="{79D68D46-9A20-0E3A-1954-4E64248509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475" y="783641"/>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5">
            <a:extLst>
              <a:ext uri="{FF2B5EF4-FFF2-40B4-BE49-F238E27FC236}">
                <a16:creationId xmlns:a16="http://schemas.microsoft.com/office/drawing/2014/main" id="{5DCAE41F-310A-7EB3-D748-FA0AC8894738}"/>
              </a:ext>
            </a:extLst>
          </p:cNvPr>
          <p:cNvSpPr/>
          <p:nvPr/>
        </p:nvSpPr>
        <p:spPr>
          <a:xfrm>
            <a:off x="1427092" y="3753221"/>
            <a:ext cx="10231508" cy="2585845"/>
          </a:xfrm>
          <a:prstGeom prst="wedgeRoundRectCallout">
            <a:avLst>
              <a:gd name="adj1" fmla="val -7535"/>
              <a:gd name="adj2" fmla="val 5692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i="1" dirty="0">
                <a:solidFill>
                  <a:srgbClr val="FF0000"/>
                </a:solidFill>
              </a:rPr>
              <a:t>I often go to the beach on holiday.</a:t>
            </a:r>
          </a:p>
          <a:p>
            <a:pPr marL="457200" indent="-457200">
              <a:buFont typeface="Arial" panose="020B0604020202020204" pitchFamily="34" charset="0"/>
              <a:buChar char="•"/>
            </a:pPr>
            <a:r>
              <a:rPr lang="en-US" sz="3200" i="1" dirty="0">
                <a:solidFill>
                  <a:srgbClr val="FF0000"/>
                </a:solidFill>
              </a:rPr>
              <a:t>Yes, I like sharing about my holiday with my friends because I want to share my happiness with them.</a:t>
            </a:r>
          </a:p>
          <a:p>
            <a:pPr marL="457200" indent="-457200">
              <a:buFont typeface="Arial" panose="020B0604020202020204" pitchFamily="34" charset="0"/>
              <a:buChar char="•"/>
            </a:pPr>
            <a:r>
              <a:rPr lang="en-US" sz="3200" i="1" dirty="0">
                <a:solidFill>
                  <a:srgbClr val="FF0000"/>
                </a:solidFill>
              </a:rPr>
              <a:t>My </a:t>
            </a:r>
            <a:r>
              <a:rPr lang="en-US" sz="3200" i="1" dirty="0" err="1">
                <a:solidFill>
                  <a:srgbClr val="FF0000"/>
                </a:solidFill>
              </a:rPr>
              <a:t>favourite</a:t>
            </a:r>
            <a:r>
              <a:rPr lang="en-US" sz="3200" i="1" dirty="0">
                <a:solidFill>
                  <a:srgbClr val="FF0000"/>
                </a:solidFill>
              </a:rPr>
              <a:t> activities on holiday are swimming in the sea, eating seafood, and going sightseeing.</a:t>
            </a:r>
          </a:p>
        </p:txBody>
      </p:sp>
      <p:sp>
        <p:nvSpPr>
          <p:cNvPr id="6" name="Rectangle 5">
            <a:extLst>
              <a:ext uri="{FF2B5EF4-FFF2-40B4-BE49-F238E27FC236}">
                <a16:creationId xmlns:a16="http://schemas.microsoft.com/office/drawing/2014/main" id="{61DCC421-A218-A2D5-31F6-6C437175EFAE}"/>
              </a:ext>
            </a:extLst>
          </p:cNvPr>
          <p:cNvSpPr/>
          <p:nvPr/>
        </p:nvSpPr>
        <p:spPr>
          <a:xfrm>
            <a:off x="1427092" y="429698"/>
            <a:ext cx="3141501" cy="707886"/>
          </a:xfrm>
          <a:prstGeom prst="rect">
            <a:avLst/>
          </a:prstGeom>
        </p:spPr>
        <p:txBody>
          <a:bodyPr wrap="none">
            <a:spAutoFit/>
          </a:bodyPr>
          <a:lstStyle/>
          <a:p>
            <a:pPr fontAlgn="auto">
              <a:spcBef>
                <a:spcPts val="0"/>
              </a:spcBef>
              <a:spcAft>
                <a:spcPts val="0"/>
              </a:spcAft>
            </a:pPr>
            <a:r>
              <a:rPr lang="en-US" sz="4000" b="1" dirty="0">
                <a:solidFill>
                  <a:srgbClr val="FF0000"/>
                </a:solidFill>
                <a:latin typeface="Calibri"/>
                <a:ea typeface="Times New Roman" panose="02020603050405020304" pitchFamily="18" charset="0"/>
                <a:cs typeface="+mn-cs"/>
              </a:rPr>
              <a:t>Work in pairs.</a:t>
            </a:r>
            <a:endParaRPr lang="en-US" sz="4000" b="1" dirty="0">
              <a:solidFill>
                <a:srgbClr val="FF0000"/>
              </a:solidFill>
              <a:latin typeface="Calibri"/>
              <a:cs typeface="+mn-cs"/>
            </a:endParaRPr>
          </a:p>
        </p:txBody>
      </p:sp>
    </p:spTree>
    <p:extLst>
      <p:ext uri="{BB962C8B-B14F-4D97-AF65-F5344CB8AC3E}">
        <p14:creationId xmlns:p14="http://schemas.microsoft.com/office/powerpoint/2010/main" val="37520103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00"/>
                                        <p:tgtEl>
                                          <p:spTgt spid="5">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down)">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2537227547"/>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74954" y="965527"/>
            <a:ext cx="4214017" cy="1477328"/>
          </a:xfrm>
          <a:prstGeom prst="rect">
            <a:avLst/>
          </a:prstGeom>
          <a:noFill/>
          <a:ln w="9525">
            <a:noFill/>
            <a:miter lim="800000"/>
            <a:headEnd/>
            <a:tailEnd/>
          </a:ln>
        </p:spPr>
        <p:txBody>
          <a:bodyPr wrap="square">
            <a:spAutoFit/>
          </a:bodyPr>
          <a:lstStyle/>
          <a:p>
            <a:pPr>
              <a:spcBef>
                <a:spcPct val="50000"/>
              </a:spcBef>
            </a:pPr>
            <a:r>
              <a:rPr lang="en-US" sz="3000" dirty="0">
                <a:solidFill>
                  <a:schemeClr val="hlink"/>
                </a:solidFill>
                <a:latin typeface="Calibri" pitchFamily="34" charset="0"/>
              </a:rPr>
              <a:t>Find these words in the text, try to guess their meanings.</a:t>
            </a:r>
          </a:p>
        </p:txBody>
      </p:sp>
      <p:sp>
        <p:nvSpPr>
          <p:cNvPr id="13315" name="Text Box 7"/>
          <p:cNvSpPr txBox="1">
            <a:spLocks noChangeArrowheads="1"/>
          </p:cNvSpPr>
          <p:nvPr/>
        </p:nvSpPr>
        <p:spPr bwMode="auto">
          <a:xfrm>
            <a:off x="293914" y="386089"/>
            <a:ext cx="2438400" cy="579438"/>
          </a:xfrm>
          <a:prstGeom prst="rect">
            <a:avLst/>
          </a:prstGeom>
          <a:solidFill>
            <a:srgbClr val="00CC00"/>
          </a:solidFill>
          <a:ln w="9525">
            <a:noFill/>
            <a:miter lim="800000"/>
            <a:headEnd/>
            <a:tailEnd/>
          </a:ln>
        </p:spPr>
        <p:txBody>
          <a:bodyPr>
            <a:spAutoFit/>
          </a:bodyPr>
          <a:lstStyle/>
          <a:p>
            <a:pPr>
              <a:spcBef>
                <a:spcPct val="50000"/>
              </a:spcBef>
            </a:pPr>
            <a:r>
              <a:rPr lang="en-US" sz="3200" dirty="0">
                <a:latin typeface="Calibri" pitchFamily="34" charset="0"/>
              </a:rPr>
              <a:t>Pre-reading</a:t>
            </a:r>
          </a:p>
        </p:txBody>
      </p:sp>
      <p:pic>
        <p:nvPicPr>
          <p:cNvPr id="3" name="Picture 2">
            <a:extLst>
              <a:ext uri="{FF2B5EF4-FFF2-40B4-BE49-F238E27FC236}">
                <a16:creationId xmlns:a16="http://schemas.microsoft.com/office/drawing/2014/main" id="{3F30B109-BB2D-FC39-514F-BE66E97ACB3E}"/>
              </a:ext>
            </a:extLst>
          </p:cNvPr>
          <p:cNvPicPr>
            <a:picLocks noChangeAspect="1"/>
          </p:cNvPicPr>
          <p:nvPr/>
        </p:nvPicPr>
        <p:blipFill>
          <a:blip r:embed="rId2"/>
          <a:stretch>
            <a:fillRect/>
          </a:stretch>
        </p:blipFill>
        <p:spPr>
          <a:xfrm>
            <a:off x="107604" y="2442855"/>
            <a:ext cx="3905716" cy="1563088"/>
          </a:xfrm>
          <a:prstGeom prst="rect">
            <a:avLst/>
          </a:prstGeom>
        </p:spPr>
      </p:pic>
      <p:pic>
        <p:nvPicPr>
          <p:cNvPr id="6" name="Picture 5">
            <a:extLst>
              <a:ext uri="{FF2B5EF4-FFF2-40B4-BE49-F238E27FC236}">
                <a16:creationId xmlns:a16="http://schemas.microsoft.com/office/drawing/2014/main" id="{5CEF7754-51DE-31C8-E92E-84A4230CA345}"/>
              </a:ext>
            </a:extLst>
          </p:cNvPr>
          <p:cNvPicPr>
            <a:picLocks noChangeAspect="1"/>
          </p:cNvPicPr>
          <p:nvPr/>
        </p:nvPicPr>
        <p:blipFill>
          <a:blip r:embed="rId3"/>
          <a:stretch>
            <a:fillRect/>
          </a:stretch>
        </p:blipFill>
        <p:spPr>
          <a:xfrm>
            <a:off x="4232280" y="-43544"/>
            <a:ext cx="5102443" cy="3073669"/>
          </a:xfrm>
          <a:prstGeom prst="rect">
            <a:avLst/>
          </a:prstGeom>
        </p:spPr>
      </p:pic>
      <p:pic>
        <p:nvPicPr>
          <p:cNvPr id="9" name="Picture 8">
            <a:extLst>
              <a:ext uri="{FF2B5EF4-FFF2-40B4-BE49-F238E27FC236}">
                <a16:creationId xmlns:a16="http://schemas.microsoft.com/office/drawing/2014/main" id="{C5DF6EFA-F832-B937-AE96-CBCCC0576B69}"/>
              </a:ext>
            </a:extLst>
          </p:cNvPr>
          <p:cNvPicPr>
            <a:picLocks noChangeAspect="1"/>
          </p:cNvPicPr>
          <p:nvPr/>
        </p:nvPicPr>
        <p:blipFill>
          <a:blip r:embed="rId4"/>
          <a:stretch>
            <a:fillRect/>
          </a:stretch>
        </p:blipFill>
        <p:spPr>
          <a:xfrm>
            <a:off x="9273397" y="1198653"/>
            <a:ext cx="2960914" cy="1982202"/>
          </a:xfrm>
          <a:prstGeom prst="rect">
            <a:avLst/>
          </a:prstGeom>
        </p:spPr>
      </p:pic>
      <p:pic>
        <p:nvPicPr>
          <p:cNvPr id="12" name="Picture 11">
            <a:extLst>
              <a:ext uri="{FF2B5EF4-FFF2-40B4-BE49-F238E27FC236}">
                <a16:creationId xmlns:a16="http://schemas.microsoft.com/office/drawing/2014/main" id="{FFA34980-C916-508B-7151-44C4E5308EE5}"/>
              </a:ext>
            </a:extLst>
          </p:cNvPr>
          <p:cNvPicPr>
            <a:picLocks noChangeAspect="1"/>
          </p:cNvPicPr>
          <p:nvPr/>
        </p:nvPicPr>
        <p:blipFill>
          <a:blip r:embed="rId5"/>
          <a:stretch>
            <a:fillRect/>
          </a:stretch>
        </p:blipFill>
        <p:spPr>
          <a:xfrm>
            <a:off x="4358274" y="3030125"/>
            <a:ext cx="6061185" cy="3684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6" name="Straight Connector 25">
            <a:extLst>
              <a:ext uri="{FF2B5EF4-FFF2-40B4-BE49-F238E27FC236}">
                <a16:creationId xmlns:a16="http://schemas.microsoft.com/office/drawing/2014/main" id="{D5E5EC8C-8078-1008-7453-B03B94A9DA26}"/>
              </a:ext>
            </a:extLst>
          </p:cNvPr>
          <p:cNvCxnSpPr>
            <a:cxnSpLocks/>
          </p:cNvCxnSpPr>
          <p:nvPr/>
        </p:nvCxnSpPr>
        <p:spPr>
          <a:xfrm>
            <a:off x="6783501" y="2189754"/>
            <a:ext cx="4639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689F40BF-8BE3-30F7-001B-AE1CCBF592AD}"/>
              </a:ext>
            </a:extLst>
          </p:cNvPr>
          <p:cNvCxnSpPr>
            <a:cxnSpLocks/>
          </p:cNvCxnSpPr>
          <p:nvPr/>
        </p:nvCxnSpPr>
        <p:spPr>
          <a:xfrm>
            <a:off x="5313929" y="4356011"/>
            <a:ext cx="42284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F3A11862-C0EA-2B76-001F-DCC5E3C82310}"/>
              </a:ext>
            </a:extLst>
          </p:cNvPr>
          <p:cNvCxnSpPr>
            <a:cxnSpLocks/>
          </p:cNvCxnSpPr>
          <p:nvPr/>
        </p:nvCxnSpPr>
        <p:spPr>
          <a:xfrm>
            <a:off x="6851234" y="5172439"/>
            <a:ext cx="60536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8155C389-D366-5343-4FBB-EF2789583443}"/>
              </a:ext>
            </a:extLst>
          </p:cNvPr>
          <p:cNvCxnSpPr>
            <a:cxnSpLocks/>
          </p:cNvCxnSpPr>
          <p:nvPr/>
        </p:nvCxnSpPr>
        <p:spPr>
          <a:xfrm>
            <a:off x="8024473" y="5586097"/>
            <a:ext cx="33212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nt">
            <a:hlinkClick r:id="" action="ppaction://media"/>
            <a:extLst>
              <a:ext uri="{FF2B5EF4-FFF2-40B4-BE49-F238E27FC236}">
                <a16:creationId xmlns:a16="http://schemas.microsoft.com/office/drawing/2014/main" id="{15F3555C-AD85-D5EE-1109-B52DABFDE1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14368" y="595400"/>
            <a:ext cx="406400" cy="406400"/>
          </a:xfrm>
          <a:prstGeom prst="rect">
            <a:avLst/>
          </a:prstGeom>
        </p:spPr>
      </p:pic>
      <p:pic>
        <p:nvPicPr>
          <p:cNvPr id="15" name="resort">
            <a:hlinkClick r:id="" action="ppaction://media"/>
            <a:extLst>
              <a:ext uri="{FF2B5EF4-FFF2-40B4-BE49-F238E27FC236}">
                <a16:creationId xmlns:a16="http://schemas.microsoft.com/office/drawing/2014/main" id="{59F10985-3BA4-8D12-F3A7-37CAA3C3110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121620" y="579776"/>
            <a:ext cx="406400" cy="406400"/>
          </a:xfrm>
          <a:prstGeom prst="rect">
            <a:avLst/>
          </a:prstGeom>
        </p:spPr>
      </p:pic>
      <p:pic>
        <p:nvPicPr>
          <p:cNvPr id="16" name="bottom">
            <a:hlinkClick r:id="" action="ppaction://media"/>
            <a:extLst>
              <a:ext uri="{FF2B5EF4-FFF2-40B4-BE49-F238E27FC236}">
                <a16:creationId xmlns:a16="http://schemas.microsoft.com/office/drawing/2014/main" id="{E0CD7955-4762-933C-8B23-05AF41E46F39}"/>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6110965" y="600299"/>
            <a:ext cx="406400" cy="406400"/>
          </a:xfrm>
          <a:prstGeom prst="rect">
            <a:avLst/>
          </a:prstGeom>
        </p:spPr>
      </p:pic>
      <p:pic>
        <p:nvPicPr>
          <p:cNvPr id="19" name="trek">
            <a:hlinkClick r:id="" action="ppaction://media"/>
            <a:extLst>
              <a:ext uri="{FF2B5EF4-FFF2-40B4-BE49-F238E27FC236}">
                <a16:creationId xmlns:a16="http://schemas.microsoft.com/office/drawing/2014/main" id="{8D2FC69F-7716-D517-1F9D-59D27EDA623B}"/>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6121620" y="559253"/>
            <a:ext cx="406400" cy="406400"/>
          </a:xfrm>
          <a:prstGeom prst="rect">
            <a:avLst/>
          </a:prstGeom>
        </p:spPr>
      </p:pic>
      <p:sp>
        <p:nvSpPr>
          <p:cNvPr id="8" name="Rounded Rectangle 7"/>
          <p:cNvSpPr/>
          <p:nvPr/>
        </p:nvSpPr>
        <p:spPr>
          <a:xfrm>
            <a:off x="995817" y="47897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2" name="Rectangle 1"/>
          <p:cNvSpPr/>
          <p:nvPr/>
        </p:nvSpPr>
        <p:spPr>
          <a:xfrm>
            <a:off x="3886654" y="548191"/>
            <a:ext cx="4048125"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b="1" i="1">
                <a:solidFill>
                  <a:srgbClr val="0070C0"/>
                </a:solidFill>
                <a:latin typeface="Calibri" pitchFamily="34" charset="0"/>
              </a:rPr>
              <a:t>Listen and repeat. </a:t>
            </a:r>
          </a:p>
        </p:txBody>
      </p:sp>
      <p:sp>
        <p:nvSpPr>
          <p:cNvPr id="3" name="TextBox 13"/>
          <p:cNvSpPr txBox="1"/>
          <p:nvPr/>
        </p:nvSpPr>
        <p:spPr>
          <a:xfrm>
            <a:off x="388933" y="133095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rPr>
              <a:t>plant </a:t>
            </a:r>
            <a:r>
              <a:rPr lang="en-US" sz="3200" dirty="0">
                <a:solidFill>
                  <a:srgbClr val="FF0000"/>
                </a:solidFill>
                <a:cs typeface="Arial" panose="020B0604020202020204" pitchFamily="34" charset="0"/>
              </a:rPr>
              <a:t>/</a:t>
            </a:r>
            <a:r>
              <a:rPr lang="en-US" sz="3200" dirty="0" err="1">
                <a:solidFill>
                  <a:srgbClr val="FF0000"/>
                </a:solidFill>
                <a:cs typeface="Arial" panose="020B0604020202020204" pitchFamily="34" charset="0"/>
              </a:rPr>
              <a:t>plɑːnt</a:t>
            </a:r>
            <a:r>
              <a:rPr lang="en-US" sz="3200" dirty="0">
                <a:solidFill>
                  <a:srgbClr val="FF0000"/>
                </a:solidFill>
                <a:cs typeface="Arial" panose="020B0604020202020204" pitchFamily="34" charset="0"/>
              </a:rPr>
              <a:t>/ </a:t>
            </a:r>
            <a:r>
              <a:rPr lang="en-US" sz="3200" dirty="0">
                <a:solidFill>
                  <a:srgbClr val="0070C0"/>
                </a:solidFill>
              </a:rPr>
              <a:t>(n):</a:t>
            </a:r>
            <a:r>
              <a:rPr lang="en-US" sz="3200" dirty="0"/>
              <a:t> </a:t>
            </a:r>
            <a:r>
              <a:rPr lang="en-US" sz="3200" dirty="0" err="1"/>
              <a:t>thực</a:t>
            </a:r>
            <a:r>
              <a:rPr lang="en-US" sz="3200" dirty="0"/>
              <a:t> </a:t>
            </a:r>
            <a:r>
              <a:rPr lang="en-US" sz="3200" dirty="0" err="1"/>
              <a:t>vật</a:t>
            </a:r>
            <a:endParaRPr lang="en-US" sz="3200" dirty="0"/>
          </a:p>
        </p:txBody>
      </p:sp>
      <p:sp>
        <p:nvSpPr>
          <p:cNvPr id="4" name="TextBox 13"/>
          <p:cNvSpPr txBox="1"/>
          <p:nvPr/>
        </p:nvSpPr>
        <p:spPr>
          <a:xfrm>
            <a:off x="388934" y="219556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rPr>
              <a:t>resort</a:t>
            </a:r>
            <a:r>
              <a:rPr lang="en-US" sz="3200" b="1" dirty="0"/>
              <a:t> </a:t>
            </a:r>
            <a:r>
              <a:rPr lang="en-US" sz="3200" dirty="0">
                <a:solidFill>
                  <a:srgbClr val="FF0000"/>
                </a:solidFill>
              </a:rPr>
              <a:t>/</a:t>
            </a:r>
            <a:r>
              <a:rPr lang="en-US" sz="3200" dirty="0" err="1">
                <a:solidFill>
                  <a:srgbClr val="FF0000"/>
                </a:solidFill>
              </a:rPr>
              <a:t>rɪˈzɔːt</a:t>
            </a:r>
            <a:r>
              <a:rPr lang="en-US" sz="3200" dirty="0">
                <a:solidFill>
                  <a:srgbClr val="FF0000"/>
                </a:solidFill>
              </a:rPr>
              <a:t>/ </a:t>
            </a:r>
            <a:r>
              <a:rPr lang="en-US" sz="3200" dirty="0">
                <a:solidFill>
                  <a:srgbClr val="0070C0"/>
                </a:solidFill>
              </a:rPr>
              <a:t>(n):</a:t>
            </a:r>
            <a:r>
              <a:rPr lang="en-US" sz="3200" dirty="0"/>
              <a:t> </a:t>
            </a:r>
            <a:r>
              <a:rPr lang="vi-VN" sz="3200" dirty="0">
                <a:latin typeface="Calibri" panose="020F0502020204030204" pitchFamily="34" charset="0"/>
                <a:cs typeface="Calibri" panose="020F0502020204030204" pitchFamily="34" charset="0"/>
              </a:rPr>
              <a:t>khu nghỉ dưỡng</a:t>
            </a:r>
            <a:endParaRPr lang="en-US" sz="3200" dirty="0">
              <a:latin typeface="Calibri" panose="020F0502020204030204" pitchFamily="34" charset="0"/>
              <a:cs typeface="Calibri" panose="020F0502020204030204" pitchFamily="34" charset="0"/>
            </a:endParaRPr>
          </a:p>
        </p:txBody>
      </p:sp>
      <p:sp>
        <p:nvSpPr>
          <p:cNvPr id="5" name="TextBox 13"/>
          <p:cNvSpPr txBox="1"/>
          <p:nvPr/>
        </p:nvSpPr>
        <p:spPr>
          <a:xfrm>
            <a:off x="400049" y="3998229"/>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rPr>
              <a:t>trek </a:t>
            </a:r>
            <a:r>
              <a:rPr lang="en-US" sz="3200" dirty="0">
                <a:solidFill>
                  <a:srgbClr val="FF0000"/>
                </a:solidFill>
              </a:rPr>
              <a:t>/trek/</a:t>
            </a:r>
            <a:r>
              <a:rPr lang="en-US" sz="3200" dirty="0"/>
              <a:t> </a:t>
            </a:r>
            <a:r>
              <a:rPr lang="en-US" sz="3200" dirty="0">
                <a:solidFill>
                  <a:srgbClr val="0070C0"/>
                </a:solidFill>
              </a:rPr>
              <a:t>(n):</a:t>
            </a:r>
            <a:r>
              <a:rPr lang="en-US" sz="3200" dirty="0"/>
              <a:t> </a:t>
            </a:r>
            <a:r>
              <a:rPr lang="vi-VN" sz="3200" dirty="0">
                <a:latin typeface="Calibri" panose="020F0502020204030204" pitchFamily="34" charset="0"/>
                <a:cs typeface="Calibri" panose="020F0502020204030204" pitchFamily="34" charset="0"/>
              </a:rPr>
              <a:t>chuyến đi bộ đường dài</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(đường rừng/đồi núi)</a:t>
            </a:r>
            <a:endParaRPr lang="en-US" sz="3200" dirty="0">
              <a:latin typeface="Calibri" panose="020F0502020204030204" pitchFamily="34" charset="0"/>
              <a:cs typeface="Calibri" panose="020F0502020204030204" pitchFamily="34" charset="0"/>
            </a:endParaRPr>
          </a:p>
        </p:txBody>
      </p:sp>
      <p:sp>
        <p:nvSpPr>
          <p:cNvPr id="6" name="TextBox 13"/>
          <p:cNvSpPr txBox="1"/>
          <p:nvPr/>
        </p:nvSpPr>
        <p:spPr>
          <a:xfrm>
            <a:off x="414337" y="3130626"/>
            <a:ext cx="11363325" cy="58477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70C0"/>
                </a:solidFill>
              </a:rPr>
              <a:t>bottom</a:t>
            </a:r>
            <a:r>
              <a:rPr lang="en-US" sz="3200" b="1" dirty="0"/>
              <a:t> </a:t>
            </a:r>
            <a:r>
              <a:rPr lang="en-US" sz="3200" dirty="0">
                <a:solidFill>
                  <a:srgbClr val="FF0000"/>
                </a:solidFill>
              </a:rPr>
              <a:t>/ˈ</a:t>
            </a:r>
            <a:r>
              <a:rPr lang="en-US" sz="3200" dirty="0" err="1">
                <a:solidFill>
                  <a:srgbClr val="FF0000"/>
                </a:solidFill>
              </a:rPr>
              <a:t>bɒtəm</a:t>
            </a:r>
            <a:r>
              <a:rPr lang="en-US" sz="3200" dirty="0">
                <a:solidFill>
                  <a:srgbClr val="FF0000"/>
                </a:solidFill>
              </a:rPr>
              <a:t>/</a:t>
            </a:r>
            <a:r>
              <a:rPr lang="en-US" sz="3200" dirty="0"/>
              <a:t> </a:t>
            </a:r>
            <a:r>
              <a:rPr lang="en-US" sz="3200" dirty="0">
                <a:solidFill>
                  <a:srgbClr val="0070C0"/>
                </a:solidFill>
              </a:rPr>
              <a:t>(n):</a:t>
            </a:r>
            <a:r>
              <a:rPr lang="en-US" sz="3200" dirty="0"/>
              <a:t> </a:t>
            </a:r>
            <a:r>
              <a:rPr lang="vi-VN" sz="3200" dirty="0">
                <a:latin typeface="Calibri" panose="020F0502020204030204" pitchFamily="34" charset="0"/>
                <a:cs typeface="Calibri" panose="020F0502020204030204" pitchFamily="34" charset="0"/>
              </a:rPr>
              <a:t>phần dưới cùng,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phần đáy</a:t>
            </a:r>
            <a:endParaRPr lang="en-US" sz="32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17" fill="hold"/>
                                        <p:tgtEl>
                                          <p:spTgt spid="7"/>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15"/>
                </p:tgtEl>
              </p:cMediaNode>
            </p:audi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98" fill="hold"/>
                                        <p:tgtEl>
                                          <p:spTgt spid="15"/>
                                        </p:tgtEl>
                                      </p:cBhvr>
                                    </p:cmd>
                                  </p:childTnLst>
                                </p:cTn>
                              </p:par>
                            </p:childTnLst>
                          </p:cTn>
                        </p:par>
                      </p:childTnLst>
                    </p:cTn>
                  </p:par>
                </p:childTnLst>
              </p:cTn>
              <p:nextCondLst>
                <p:cond evt="onClick" delay="0">
                  <p:tgtEl>
                    <p:spTgt spid="4"/>
                  </p:tgtEl>
                </p:cond>
              </p:nextCondLst>
            </p:seq>
            <p:audio>
              <p:cMediaNode vol="80000">
                <p:cTn id="35" fill="hold" display="0">
                  <p:stCondLst>
                    <p:cond delay="indefinite"/>
                  </p:stCondLst>
                  <p:endCondLst>
                    <p:cond evt="onStopAudio" delay="0">
                      <p:tgtEl>
                        <p:sldTgt/>
                      </p:tgtEl>
                    </p:cond>
                  </p:endCondLst>
                </p:cTn>
                <p:tgtEl>
                  <p:spTgt spid="16"/>
                </p:tgtEl>
              </p:cMediaNode>
            </p:audi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094" fill="hold"/>
                                        <p:tgtEl>
                                          <p:spTgt spid="16"/>
                                        </p:tgtEl>
                                      </p:cBhvr>
                                    </p:cmd>
                                  </p:childTnLst>
                                </p:cTn>
                              </p:par>
                            </p:childTnLst>
                          </p:cTn>
                        </p:par>
                      </p:childTnLst>
                    </p:cTn>
                  </p:par>
                </p:childTnLst>
              </p:cTn>
              <p:nextCondLst>
                <p:cond evt="onClick" delay="0">
                  <p:tgtEl>
                    <p:spTgt spid="6"/>
                  </p:tgtEl>
                </p:cond>
              </p:nextCondLst>
            </p:seq>
            <p:audio>
              <p:cMediaNode vol="80000">
                <p:cTn id="41" fill="hold" display="0">
                  <p:stCondLst>
                    <p:cond delay="indefinite"/>
                  </p:stCondLst>
                  <p:endCondLst>
                    <p:cond evt="onStopAudio" delay="0">
                      <p:tgtEl>
                        <p:sldTgt/>
                      </p:tgtEl>
                    </p:cond>
                  </p:endCondLst>
                </p:cTn>
                <p:tgtEl>
                  <p:spTgt spid="19"/>
                </p:tgtEl>
              </p:cMediaNode>
            </p:audio>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16" fill="hold"/>
                                        <p:tgtEl>
                                          <p:spTgt spid="19"/>
                                        </p:tgtEl>
                                      </p:cBhvr>
                                    </p:cmd>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2336</TotalTime>
  <Words>1155</Words>
  <Application>Microsoft Office PowerPoint</Application>
  <PresentationFormat>Widescreen</PresentationFormat>
  <Paragraphs>144</Paragraphs>
  <Slides>29</Slides>
  <Notes>2</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FrutigerLTStd-Italic</vt:lpstr>
      <vt:lpstr>Symbol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Choose suitable words to complete each sentence:</vt:lpstr>
      <vt:lpstr>PowerPoint Presentation</vt:lpstr>
      <vt:lpstr>PowerPoint Presentation</vt:lpstr>
      <vt:lpstr>PowerPoint Presentation</vt:lpstr>
      <vt:lpstr>PowerPoint Presentation</vt:lpstr>
      <vt:lpstr>Read the text and answer the following questions:</vt:lpstr>
      <vt:lpstr>Read the text and answer the following questions:</vt:lpstr>
      <vt:lpstr>PowerPoint Presentation</vt:lpstr>
      <vt:lpstr>PowerPoint Presentation</vt:lpstr>
      <vt:lpstr>PowerPoint Presentation</vt:lpstr>
      <vt:lpstr>PowerPoint Presentation</vt:lpstr>
      <vt:lpstr>Discuss the following question: Read texts about the two holidays on page 80 again. Which holiday would you choose? Why?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Le</dc:creator>
  <cp:lastModifiedBy>Hien Kim</cp:lastModifiedBy>
  <cp:revision>108</cp:revision>
  <dcterms:created xsi:type="dcterms:W3CDTF">2021-09-24T06:18:33Z</dcterms:created>
  <dcterms:modified xsi:type="dcterms:W3CDTF">2023-08-02T18:52:57Z</dcterms:modified>
</cp:coreProperties>
</file>