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1" r:id="rId2"/>
  </p:sldMasterIdLst>
  <p:notesMasterIdLst>
    <p:notesMasterId r:id="rId15"/>
  </p:notesMasterIdLst>
  <p:handoutMasterIdLst>
    <p:handoutMasterId r:id="rId16"/>
  </p:handoutMasterIdLst>
  <p:sldIdLst>
    <p:sldId id="335" r:id="rId3"/>
    <p:sldId id="320" r:id="rId4"/>
    <p:sldId id="321" r:id="rId5"/>
    <p:sldId id="336" r:id="rId6"/>
    <p:sldId id="325" r:id="rId7"/>
    <p:sldId id="337" r:id="rId8"/>
    <p:sldId id="308" r:id="rId9"/>
    <p:sldId id="291" r:id="rId10"/>
    <p:sldId id="328" r:id="rId11"/>
    <p:sldId id="333" r:id="rId12"/>
    <p:sldId id="334" r:id="rId13"/>
    <p:sldId id="338" r:id="rId1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CCFF66"/>
    <a:srgbClr val="CC0000"/>
    <a:srgbClr val="FF0066"/>
    <a:srgbClr val="000066"/>
    <a:srgbClr val="6600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7" autoAdjust="0"/>
    <p:restoredTop sz="94660" autoAdjust="0"/>
  </p:normalViewPr>
  <p:slideViewPr>
    <p:cSldViewPr>
      <p:cViewPr>
        <p:scale>
          <a:sx n="75" d="100"/>
          <a:sy n="75" d="100"/>
        </p:scale>
        <p:origin x="-1206" y="-4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23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27.wmf"/><Relationship Id="rId7" Type="http://schemas.openxmlformats.org/officeDocument/2006/relationships/image" Target="../media/image1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28.wmf"/><Relationship Id="rId9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6BED5256-3DBA-4AFC-90E5-A9F864BA15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0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ED29E382-5623-45CC-B897-D24B32CD06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1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239AB-6EA1-4780-9FB6-7D1133E6F201}" type="slidenum">
              <a:rPr lang="en-US"/>
              <a:pPr/>
              <a:t>7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DEA67-C449-4A1A-B136-E8BF81703D7B}" type="slidenum">
              <a:rPr lang="en-US"/>
              <a:pPr/>
              <a:t>8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FAB196-8731-44AC-9E58-1353422E210C}" type="slidenum">
              <a:rPr lang="en-US"/>
              <a:pPr/>
              <a:t>9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3DDC1-1713-464E-A3E9-E161D721244F}" type="slidenum">
              <a:rPr lang="en-US"/>
              <a:pPr/>
              <a:t>10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DFF88-33E4-4DD7-99D6-5F2666216B29}" type="slidenum">
              <a:rPr lang="en-US"/>
              <a:pPr/>
              <a:t>11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9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53BED89C-3A66-4E15-AA8B-999D0AE8B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2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F8A6CF-6BD5-4480-AC3E-4D6EEA4988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03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BA20B8-8A5E-4738-BB6C-1FD02B6EEF6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10987-98BD-4F2B-A2CB-6AD4839B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63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BA20B8-8A5E-4738-BB6C-1FD02B6EEF6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10987-98BD-4F2B-A2CB-6AD4839B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07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BA20B8-8A5E-4738-BB6C-1FD02B6EEF6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10987-98BD-4F2B-A2CB-6AD4839B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74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BA20B8-8A5E-4738-BB6C-1FD02B6EEF6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10987-98BD-4F2B-A2CB-6AD4839B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21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BA20B8-8A5E-4738-BB6C-1FD02B6EEF6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10987-98BD-4F2B-A2CB-6AD4839B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36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BA20B8-8A5E-4738-BB6C-1FD02B6EEF6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10987-98BD-4F2B-A2CB-6AD4839B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12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BA20B8-8A5E-4738-BB6C-1FD02B6EEF6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10987-98BD-4F2B-A2CB-6AD4839B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9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4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BA20B8-8A5E-4738-BB6C-1FD02B6EEF6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10987-98BD-4F2B-A2CB-6AD4839B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2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BA20B8-8A5E-4738-BB6C-1FD02B6EEF6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10987-98BD-4F2B-A2CB-6AD4839B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90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BA20B8-8A5E-4738-BB6C-1FD02B6EEF6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10987-98BD-4F2B-A2CB-6AD4839B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20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BA20B8-8A5E-4738-BB6C-1FD02B6EEF6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10987-98BD-4F2B-A2CB-6AD4839B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51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7F8A6CF-6BD5-4480-AC3E-4D6EEA4988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0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AC78EE3-C45A-4D58-B760-53D0E6CC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8B2A1D6-A639-4B7C-99E3-21B268200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2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DB2FB96A-A0B6-4B38-8613-BBE499C7F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7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65915D4-18C9-432C-AD48-3C974F16B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4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7E92A2D-3CD6-4F50-BE89-256AB6E256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3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C50304-FB27-4D6D-8ABD-949205AEE6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0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878D97ED-F71C-4DE3-87B2-9AA9ED1B21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1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51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latin typeface="+mn-lt"/>
              </a:defRPr>
            </a:lvl1pPr>
          </a:lstStyle>
          <a:p>
            <a:fld id="{EAE85800-4501-40DC-B83F-30C7F5D7A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.bin"/><Relationship Id="rId3" Type="http://schemas.openxmlformats.org/officeDocument/2006/relationships/image" Target="../media/image5.jpeg"/><Relationship Id="rId7" Type="http://schemas.openxmlformats.org/officeDocument/2006/relationships/image" Target="../media/image2.wmf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2.bin"/><Relationship Id="rId5" Type="http://schemas.openxmlformats.org/officeDocument/2006/relationships/image" Target="../media/image7.jpe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1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20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gif"/><Relationship Id="rId11" Type="http://schemas.openxmlformats.org/officeDocument/2006/relationships/oleObject" Target="../embeddings/oleObject54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16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18.wmf"/><Relationship Id="rId18" Type="http://schemas.openxmlformats.org/officeDocument/2006/relationships/image" Target="../media/image3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3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17.wmf"/><Relationship Id="rId5" Type="http://schemas.openxmlformats.org/officeDocument/2006/relationships/audio" Target="../media/audio2.wav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60.bin"/><Relationship Id="rId4" Type="http://schemas.openxmlformats.org/officeDocument/2006/relationships/audio" Target="../media/audio1.wav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62.bin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6.bin"/><Relationship Id="rId3" Type="http://schemas.openxmlformats.org/officeDocument/2006/relationships/image" Target="../media/image5.jpeg"/><Relationship Id="rId7" Type="http://schemas.openxmlformats.org/officeDocument/2006/relationships/image" Target="../media/image2.wmf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4.bin"/><Relationship Id="rId11" Type="http://schemas.openxmlformats.org/officeDocument/2006/relationships/oleObject" Target="../embeddings/oleObject65.bin"/><Relationship Id="rId5" Type="http://schemas.openxmlformats.org/officeDocument/2006/relationships/image" Target="../media/image7.jpe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1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22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18.wmf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35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wmf"/><Relationship Id="rId20" Type="http://schemas.openxmlformats.org/officeDocument/2006/relationships/image" Target="../media/image1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png"/><Relationship Id="rId11" Type="http://schemas.openxmlformats.org/officeDocument/2006/relationships/oleObject" Target="../embeddings/oleObject30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24.gif"/><Relationship Id="rId19" Type="http://schemas.openxmlformats.org/officeDocument/2006/relationships/oleObject" Target="../embeddings/oleObject34.bin"/><Relationship Id="rId4" Type="http://schemas.openxmlformats.org/officeDocument/2006/relationships/audio" Target="../media/audio1.wav"/><Relationship Id="rId9" Type="http://schemas.openxmlformats.org/officeDocument/2006/relationships/image" Target="../media/image25.png"/><Relationship Id="rId14" Type="http://schemas.openxmlformats.org/officeDocument/2006/relationships/image" Target="../media/image16.wmf"/><Relationship Id="rId22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28.wmf"/><Relationship Id="rId18" Type="http://schemas.openxmlformats.org/officeDocument/2006/relationships/image" Target="../media/image16.wmf"/><Relationship Id="rId26" Type="http://schemas.openxmlformats.org/officeDocument/2006/relationships/image" Target="../media/image20.w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43.bin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39.bin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wmf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27.wmf"/><Relationship Id="rId24" Type="http://schemas.openxmlformats.org/officeDocument/2006/relationships/image" Target="../media/image19.wmf"/><Relationship Id="rId5" Type="http://schemas.openxmlformats.org/officeDocument/2006/relationships/audio" Target="../media/audio1.wav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10" Type="http://schemas.openxmlformats.org/officeDocument/2006/relationships/oleObject" Target="../embeddings/oleObject38.bin"/><Relationship Id="rId19" Type="http://schemas.openxmlformats.org/officeDocument/2006/relationships/oleObject" Target="../embeddings/oleObject42.bin"/><Relationship Id="rId4" Type="http://schemas.openxmlformats.org/officeDocument/2006/relationships/audio" Target="../media/audio2.wav"/><Relationship Id="rId9" Type="http://schemas.openxmlformats.org/officeDocument/2006/relationships/image" Target="../media/image26.wmf"/><Relationship Id="rId14" Type="http://schemas.openxmlformats.org/officeDocument/2006/relationships/image" Target="../media/image24.gif"/><Relationship Id="rId22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20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gif"/><Relationship Id="rId11" Type="http://schemas.openxmlformats.org/officeDocument/2006/relationships/oleObject" Target="../embeddings/oleObject48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16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/>
          <p:nvPr/>
        </p:nvSpPr>
        <p:spPr>
          <a:xfrm>
            <a:off x="4512508" y="1099335"/>
            <a:ext cx="1795825" cy="1087104"/>
          </a:xfrm>
          <a:custGeom>
            <a:avLst/>
            <a:gdLst>
              <a:gd name="connsiteX0" fmla="*/ 26353 w 1680493"/>
              <a:gd name="connsiteY0" fmla="*/ 1078786 h 1086962"/>
              <a:gd name="connsiteX1" fmla="*/ 170191 w 1680493"/>
              <a:gd name="connsiteY1" fmla="*/ 924674 h 1086962"/>
              <a:gd name="connsiteX2" fmla="*/ 1310623 w 1680493"/>
              <a:gd name="connsiteY2" fmla="*/ 1058238 h 1086962"/>
              <a:gd name="connsiteX3" fmla="*/ 1187333 w 1680493"/>
              <a:gd name="connsiteY3" fmla="*/ 256854 h 1086962"/>
              <a:gd name="connsiteX4" fmla="*/ 1680493 w 1680493"/>
              <a:gd name="connsiteY4" fmla="*/ 0 h 1086962"/>
              <a:gd name="connsiteX0" fmla="*/ 8121 w 1795825"/>
              <a:gd name="connsiteY0" fmla="*/ 1068511 h 1087104"/>
              <a:gd name="connsiteX1" fmla="*/ 285523 w 1795825"/>
              <a:gd name="connsiteY1" fmla="*/ 924674 h 1087104"/>
              <a:gd name="connsiteX2" fmla="*/ 1425955 w 1795825"/>
              <a:gd name="connsiteY2" fmla="*/ 1058238 h 1087104"/>
              <a:gd name="connsiteX3" fmla="*/ 1302665 w 1795825"/>
              <a:gd name="connsiteY3" fmla="*/ 256854 h 1087104"/>
              <a:gd name="connsiteX4" fmla="*/ 1795825 w 1795825"/>
              <a:gd name="connsiteY4" fmla="*/ 0 h 108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5825" h="1087104">
                <a:moveTo>
                  <a:pt x="8121" y="1068511"/>
                </a:moveTo>
                <a:cubicBezTo>
                  <a:pt x="-26983" y="993167"/>
                  <a:pt x="49217" y="926386"/>
                  <a:pt x="285523" y="924674"/>
                </a:cubicBezTo>
                <a:cubicBezTo>
                  <a:pt x="521829" y="922962"/>
                  <a:pt x="1256431" y="1169541"/>
                  <a:pt x="1425955" y="1058238"/>
                </a:cubicBezTo>
                <a:cubicBezTo>
                  <a:pt x="1595479" y="946935"/>
                  <a:pt x="1241020" y="433227"/>
                  <a:pt x="1302665" y="256854"/>
                </a:cubicBezTo>
                <a:cubicBezTo>
                  <a:pt x="1364310" y="80481"/>
                  <a:pt x="1715344" y="53083"/>
                  <a:pt x="1795825" y="0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00" y="57150"/>
            <a:ext cx="5615940" cy="12402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+mn-lt"/>
              </a:rPr>
              <a:t>ĐƯỜNG THẲNG SONG SONG</a:t>
            </a:r>
          </a:p>
          <a:p>
            <a:pPr algn="ctr"/>
            <a:r>
              <a:rPr lang="en-US" sz="2800" b="1">
                <a:solidFill>
                  <a:srgbClr val="0070C0"/>
                </a:solidFill>
                <a:latin typeface="+mn-lt"/>
              </a:rPr>
              <a:t>ĐƯỜNG </a:t>
            </a:r>
            <a:r>
              <a:rPr lang="en-US" sz="2800" b="1" smtClean="0">
                <a:solidFill>
                  <a:srgbClr val="0070C0"/>
                </a:solidFill>
                <a:latin typeface="+mn-lt"/>
              </a:rPr>
              <a:t>THẲNG CẮT </a:t>
            </a:r>
            <a:r>
              <a:rPr lang="en-US" sz="2800" b="1">
                <a:solidFill>
                  <a:srgbClr val="0070C0"/>
                </a:solidFill>
                <a:latin typeface="+mn-lt"/>
              </a:rPr>
              <a:t>NHAU</a:t>
            </a:r>
          </a:p>
          <a:p>
            <a:pPr algn="ctr"/>
            <a:endParaRPr lang="en-US" sz="2800" b="1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581150"/>
            <a:ext cx="3353803" cy="1072099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50000">
                <a:schemeClr val="bg1"/>
              </a:gs>
              <a:gs pos="100000">
                <a:srgbClr val="0070C0"/>
              </a:gs>
            </a:gsLst>
            <a:lin ang="189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+mn-lt"/>
              </a:rPr>
              <a:t>(d): y = </a:t>
            </a:r>
            <a:r>
              <a:rPr lang="en-US" sz="2400" b="1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US" sz="2400" b="1" smtClean="0">
                <a:latin typeface="+mn-lt"/>
              </a:rPr>
              <a:t>x + </a:t>
            </a:r>
            <a:r>
              <a:rPr lang="en-US" sz="2400" b="1" smtClean="0">
                <a:solidFill>
                  <a:srgbClr val="0000FF"/>
                </a:solidFill>
                <a:latin typeface="+mn-lt"/>
              </a:rPr>
              <a:t>b</a:t>
            </a:r>
            <a:r>
              <a:rPr lang="en-US" sz="2400" b="1" smtClean="0">
                <a:latin typeface="+mn-lt"/>
              </a:rPr>
              <a:t> (a </a:t>
            </a:r>
            <a:r>
              <a:rPr lang="en-US" sz="2400" b="1" smtClean="0">
                <a:latin typeface="+mn-lt"/>
                <a:sym typeface="Symbol"/>
              </a:rPr>
              <a:t> 0)</a:t>
            </a:r>
          </a:p>
          <a:p>
            <a:r>
              <a:rPr lang="en-US" sz="2400" b="1" smtClean="0"/>
              <a:t>(d’): </a:t>
            </a:r>
            <a:r>
              <a:rPr lang="en-US" sz="2400" b="1"/>
              <a:t>y = </a:t>
            </a:r>
            <a:r>
              <a:rPr lang="en-US" sz="2400" b="1" smtClean="0">
                <a:solidFill>
                  <a:srgbClr val="FF0000"/>
                </a:solidFill>
              </a:rPr>
              <a:t>a’</a:t>
            </a:r>
            <a:r>
              <a:rPr lang="en-US" sz="2400" b="1" smtClean="0"/>
              <a:t>x </a:t>
            </a:r>
            <a:r>
              <a:rPr lang="en-US" sz="2400" b="1"/>
              <a:t>+ </a:t>
            </a:r>
            <a:r>
              <a:rPr lang="en-US" sz="2400" b="1" smtClean="0">
                <a:solidFill>
                  <a:srgbClr val="0000FF"/>
                </a:solidFill>
              </a:rPr>
              <a:t>b’</a:t>
            </a:r>
            <a:r>
              <a:rPr lang="en-US" sz="2400" b="1" smtClean="0"/>
              <a:t> </a:t>
            </a:r>
            <a:r>
              <a:rPr lang="en-US" sz="2400" b="1"/>
              <a:t>(</a:t>
            </a:r>
            <a:r>
              <a:rPr lang="en-US" sz="2400" b="1" smtClean="0"/>
              <a:t>a’ </a:t>
            </a:r>
            <a:r>
              <a:rPr lang="en-US" sz="2400" b="1">
                <a:sym typeface="Symbol"/>
              </a:rPr>
              <a:t> 0)</a:t>
            </a:r>
          </a:p>
          <a:p>
            <a:endParaRPr lang="en-US" sz="2400" b="1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571750"/>
            <a:ext cx="2476500" cy="1847850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6862665" y="2623968"/>
            <a:ext cx="2239418" cy="2289289"/>
            <a:chOff x="6862665" y="2623968"/>
            <a:chExt cx="2239418" cy="2289289"/>
          </a:xfrm>
        </p:grpSpPr>
        <p:sp>
          <p:nvSpPr>
            <p:cNvPr id="50" name="Rectangle 49"/>
            <p:cNvSpPr/>
            <p:nvPr/>
          </p:nvSpPr>
          <p:spPr bwMode="auto">
            <a:xfrm>
              <a:off x="6862665" y="2773078"/>
              <a:ext cx="2239418" cy="2140179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 flipV="1">
              <a:off x="8035283" y="2852568"/>
              <a:ext cx="0" cy="18288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7136867" y="3766968"/>
              <a:ext cx="196521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7385694" y="2858918"/>
              <a:ext cx="1070578" cy="1295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7779802" y="3236218"/>
              <a:ext cx="1070578" cy="1295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7730483" y="262396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rgbClr val="0000FF"/>
                  </a:solidFill>
                  <a:latin typeface="+mn-lt"/>
                </a:rPr>
                <a:t>y</a:t>
              </a:r>
              <a:endParaRPr lang="en-US" sz="200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89177" y="375420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rgbClr val="0000FF"/>
                  </a:solidFill>
                  <a:latin typeface="+mn-lt"/>
                </a:rPr>
                <a:t>x</a:t>
              </a:r>
              <a:endParaRPr lang="en-US" sz="200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78133" y="371813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  <a:latin typeface="+mn-lt"/>
                </a:rPr>
                <a:t>o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18768420">
              <a:off x="7105071" y="3349648"/>
              <a:ext cx="1114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rgbClr val="00B050"/>
                  </a:solidFill>
                  <a:latin typeface="+mn-lt"/>
                </a:rPr>
                <a:t>y = x + 1</a:t>
              </a:r>
              <a:endParaRPr lang="en-US" sz="2000">
                <a:solidFill>
                  <a:srgbClr val="00B050"/>
                </a:solidFill>
                <a:latin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8768420">
              <a:off x="7836626" y="3863941"/>
              <a:ext cx="105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rgbClr val="FF0000"/>
                  </a:solidFill>
                  <a:latin typeface="+mn-lt"/>
                </a:rPr>
                <a:t>y = x - 1</a:t>
              </a:r>
              <a:endParaRPr lang="en-US" sz="200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flipV="1">
              <a:off x="7564505" y="3033543"/>
              <a:ext cx="1070578" cy="1295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TextBox 30"/>
            <p:cNvSpPr txBox="1"/>
            <p:nvPr/>
          </p:nvSpPr>
          <p:spPr>
            <a:xfrm rot="18768420">
              <a:off x="8179951" y="3044906"/>
              <a:ext cx="7777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latin typeface="+mn-lt"/>
                </a:rPr>
                <a:t>y = x </a:t>
              </a:r>
              <a:endParaRPr lang="en-US" sz="2000">
                <a:latin typeface="+mn-lt"/>
              </a:endParaRPr>
            </a:p>
          </p:txBody>
        </p:sp>
      </p:grp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546552"/>
              </p:ext>
            </p:extLst>
          </p:nvPr>
        </p:nvGraphicFramePr>
        <p:xfrm>
          <a:off x="3240081" y="3431498"/>
          <a:ext cx="72120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40" name="Equation" r:id="rId6" imgW="406080" imgH="177480" progId="Equation.DSMT4">
                  <p:embed/>
                </p:oleObj>
              </mc:Choice>
              <mc:Fallback>
                <p:oleObj name="Equation" r:id="rId6" imgW="4060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40081" y="3431498"/>
                        <a:ext cx="721202" cy="3143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Group 68"/>
          <p:cNvGrpSpPr/>
          <p:nvPr/>
        </p:nvGrpSpPr>
        <p:grpSpPr>
          <a:xfrm>
            <a:off x="3932782" y="2993906"/>
            <a:ext cx="2239418" cy="2142811"/>
            <a:chOff x="3932782" y="2993906"/>
            <a:chExt cx="2239418" cy="2142811"/>
          </a:xfrm>
        </p:grpSpPr>
        <p:sp>
          <p:nvSpPr>
            <p:cNvPr id="51" name="Rectangle 50"/>
            <p:cNvSpPr/>
            <p:nvPr/>
          </p:nvSpPr>
          <p:spPr bwMode="auto">
            <a:xfrm>
              <a:off x="3932782" y="2993906"/>
              <a:ext cx="2239418" cy="2140179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flipV="1">
              <a:off x="5052491" y="3257550"/>
              <a:ext cx="0" cy="18288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154075" y="4171950"/>
              <a:ext cx="196521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flipV="1">
              <a:off x="4402902" y="3263900"/>
              <a:ext cx="1070578" cy="1295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4553138" y="3080594"/>
              <a:ext cx="799669" cy="18560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TextBox 36"/>
            <p:cNvSpPr txBox="1"/>
            <p:nvPr/>
          </p:nvSpPr>
          <p:spPr>
            <a:xfrm>
              <a:off x="4747691" y="302895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rgbClr val="0000FF"/>
                  </a:solidFill>
                  <a:latin typeface="+mn-lt"/>
                </a:rPr>
                <a:t>y</a:t>
              </a:r>
              <a:endParaRPr lang="en-US" sz="200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06385" y="415919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rgbClr val="0000FF"/>
                  </a:solidFill>
                  <a:latin typeface="+mn-lt"/>
                </a:rPr>
                <a:t>x</a:t>
              </a:r>
              <a:endParaRPr lang="en-US" sz="200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995341" y="412311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  <a:latin typeface="+mn-lt"/>
                </a:rPr>
                <a:t>o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18768420">
              <a:off x="4122279" y="3754630"/>
              <a:ext cx="1114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rgbClr val="00B050"/>
                  </a:solidFill>
                  <a:latin typeface="+mn-lt"/>
                </a:rPr>
                <a:t>y = x + 1</a:t>
              </a:r>
              <a:endParaRPr lang="en-US" sz="2000">
                <a:solidFill>
                  <a:srgbClr val="00B050"/>
                </a:solidFill>
                <a:latin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7674513">
              <a:off x="4238611" y="4315338"/>
              <a:ext cx="12426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rgbClr val="FF0000"/>
                  </a:solidFill>
                  <a:latin typeface="+mn-lt"/>
                </a:rPr>
                <a:t>y = 2x + 1</a:t>
              </a:r>
              <a:endParaRPr lang="en-US" sz="200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59" name="Freeform 58"/>
          <p:cNvSpPr/>
          <p:nvPr/>
        </p:nvSpPr>
        <p:spPr>
          <a:xfrm>
            <a:off x="2517145" y="2653249"/>
            <a:ext cx="786313" cy="973529"/>
          </a:xfrm>
          <a:custGeom>
            <a:avLst/>
            <a:gdLst>
              <a:gd name="connsiteX0" fmla="*/ 647295 w 786313"/>
              <a:gd name="connsiteY0" fmla="*/ 822 h 689191"/>
              <a:gd name="connsiteX1" fmla="*/ 739763 w 786313"/>
              <a:gd name="connsiteY1" fmla="*/ 93289 h 689191"/>
              <a:gd name="connsiteX2" fmla="*/ 24 w 786313"/>
              <a:gd name="connsiteY2" fmla="*/ 586449 h 689191"/>
              <a:gd name="connsiteX3" fmla="*/ 719215 w 786313"/>
              <a:gd name="connsiteY3" fmla="*/ 689191 h 68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313" h="689191">
                <a:moveTo>
                  <a:pt x="647295" y="822"/>
                </a:moveTo>
                <a:cubicBezTo>
                  <a:pt x="747468" y="-1747"/>
                  <a:pt x="847641" y="-4315"/>
                  <a:pt x="739763" y="93289"/>
                </a:cubicBezTo>
                <a:cubicBezTo>
                  <a:pt x="631885" y="190893"/>
                  <a:pt x="3449" y="487132"/>
                  <a:pt x="24" y="586449"/>
                </a:cubicBezTo>
                <a:cubicBezTo>
                  <a:pt x="-3401" y="685766"/>
                  <a:pt x="357907" y="687478"/>
                  <a:pt x="719215" y="689191"/>
                </a:cubicBezTo>
              </a:path>
            </a:pathLst>
          </a:custGeom>
          <a:ln w="28575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4541178" y="2465798"/>
            <a:ext cx="1859622" cy="318499"/>
            <a:chOff x="4541178" y="2465798"/>
            <a:chExt cx="1859622" cy="318499"/>
          </a:xfrm>
        </p:grpSpPr>
        <p:cxnSp>
          <p:nvCxnSpPr>
            <p:cNvPr id="58" name="Straight Arrow Connector 57"/>
            <p:cNvCxnSpPr/>
            <p:nvPr/>
          </p:nvCxnSpPr>
          <p:spPr bwMode="auto">
            <a:xfrm flipV="1">
              <a:off x="4904144" y="2773078"/>
              <a:ext cx="1496656" cy="8222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arrow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Freeform 61"/>
            <p:cNvSpPr/>
            <p:nvPr/>
          </p:nvSpPr>
          <p:spPr>
            <a:xfrm>
              <a:off x="4541178" y="2465798"/>
              <a:ext cx="369869" cy="318499"/>
            </a:xfrm>
            <a:custGeom>
              <a:avLst/>
              <a:gdLst>
                <a:gd name="connsiteX0" fmla="*/ 369869 w 369869"/>
                <a:gd name="connsiteY0" fmla="*/ 318499 h 318499"/>
                <a:gd name="connsiteX1" fmla="*/ 369869 w 369869"/>
                <a:gd name="connsiteY1" fmla="*/ 0 h 318499"/>
                <a:gd name="connsiteX2" fmla="*/ 0 w 369869"/>
                <a:gd name="connsiteY2" fmla="*/ 0 h 31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869" h="318499">
                  <a:moveTo>
                    <a:pt x="369869" y="318499"/>
                  </a:moveTo>
                  <a:lnTo>
                    <a:pt x="369869" y="0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 rot="594782">
                <a:off x="4827140" y="1702531"/>
                <a:ext cx="10583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smtClean="0">
                    <a:solidFill>
                      <a:srgbClr val="00B050"/>
                    </a:solidFill>
                    <a:latin typeface="+mn-lt"/>
                  </a:rPr>
                  <a:t>(d)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en-US" sz="2000" smtClean="0">
                    <a:solidFill>
                      <a:srgbClr val="00B050"/>
                    </a:solidFill>
                    <a:latin typeface="+mn-lt"/>
                  </a:rPr>
                  <a:t>(d’)</a:t>
                </a:r>
                <a:endParaRPr lang="en-US" sz="2000">
                  <a:solidFill>
                    <a:srgbClr val="00B05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94782">
                <a:off x="4827140" y="1702531"/>
                <a:ext cx="1058303" cy="400110"/>
              </a:xfrm>
              <a:prstGeom prst="rect">
                <a:avLst/>
              </a:prstGeom>
              <a:blipFill rotWithShape="1">
                <a:blip r:embed="rId10"/>
                <a:stretch>
                  <a:fillRect l="-7104" t="-6250" r="-5464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5036953" y="2363698"/>
            <a:ext cx="1135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+mn-lt"/>
              </a:rPr>
              <a:t>(d) // (d’)</a:t>
            </a:r>
            <a:endParaRPr lang="en-US" sz="20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 rot="18988850">
            <a:off x="2065201" y="2885515"/>
            <a:ext cx="1292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C000"/>
                </a:solidFill>
                <a:latin typeface="+mn-lt"/>
              </a:rPr>
              <a:t>(d) cắt (d’)</a:t>
            </a:r>
            <a:endParaRPr lang="en-US" sz="2000">
              <a:solidFill>
                <a:srgbClr val="FFC000"/>
              </a:solidFill>
              <a:latin typeface="+mn-lt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747567"/>
              </p:ext>
            </p:extLst>
          </p:nvPr>
        </p:nvGraphicFramePr>
        <p:xfrm>
          <a:off x="6385567" y="2521225"/>
          <a:ext cx="777233" cy="73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41" name="Equation" r:id="rId11" imgW="482400" imgH="457200" progId="Equation.DSMT4">
                  <p:embed/>
                </p:oleObj>
              </mc:Choice>
              <mc:Fallback>
                <p:oleObj name="Equation" r:id="rId11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385567" y="2521225"/>
                        <a:ext cx="777233" cy="736325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" name="Group 70"/>
          <p:cNvGrpSpPr/>
          <p:nvPr/>
        </p:nvGrpSpPr>
        <p:grpSpPr>
          <a:xfrm>
            <a:off x="6884034" y="-95250"/>
            <a:ext cx="2239418" cy="2257475"/>
            <a:chOff x="6884034" y="-95250"/>
            <a:chExt cx="2239418" cy="2257475"/>
          </a:xfrm>
        </p:grpSpPr>
        <p:grpSp>
          <p:nvGrpSpPr>
            <p:cNvPr id="67" name="Group 66"/>
            <p:cNvGrpSpPr/>
            <p:nvPr/>
          </p:nvGrpSpPr>
          <p:grpSpPr>
            <a:xfrm>
              <a:off x="6884034" y="22046"/>
              <a:ext cx="2239418" cy="2140179"/>
              <a:chOff x="6884034" y="22046"/>
              <a:chExt cx="2239418" cy="2140179"/>
            </a:xfrm>
          </p:grpSpPr>
          <p:sp>
            <p:nvSpPr>
              <p:cNvPr id="49" name="Rectangle 48"/>
              <p:cNvSpPr/>
              <p:nvPr/>
            </p:nvSpPr>
            <p:spPr bwMode="auto">
              <a:xfrm>
                <a:off x="6884034" y="22046"/>
                <a:ext cx="2239418" cy="2140179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 bwMode="auto">
              <a:xfrm flipV="1">
                <a:off x="8001000" y="133350"/>
                <a:ext cx="0" cy="18288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7102584" y="1047750"/>
                <a:ext cx="1965216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flipV="1">
                <a:off x="7351411" y="139700"/>
                <a:ext cx="1070578" cy="12954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 flipV="1">
                <a:off x="7381875" y="149225"/>
                <a:ext cx="1070578" cy="12954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TextBox 15"/>
              <p:cNvSpPr txBox="1"/>
              <p:nvPr/>
            </p:nvSpPr>
            <p:spPr>
              <a:xfrm>
                <a:off x="8754894" y="1034990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smtClean="0">
                    <a:solidFill>
                      <a:srgbClr val="0000FF"/>
                    </a:solidFill>
                    <a:latin typeface="+mn-lt"/>
                  </a:rPr>
                  <a:t>x</a:t>
                </a:r>
                <a:endParaRPr lang="en-US" sz="2000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943850" y="998912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  <a:latin typeface="+mn-lt"/>
                  </a:rPr>
                  <a:t>o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8768420">
                <a:off x="7070788" y="630430"/>
                <a:ext cx="11144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smtClean="0">
                    <a:solidFill>
                      <a:srgbClr val="0000FF"/>
                    </a:solidFill>
                    <a:latin typeface="+mn-lt"/>
                  </a:rPr>
                  <a:t>y = x + 1</a:t>
                </a:r>
                <a:endParaRPr lang="en-US" sz="2000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696200" y="-9525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rgbClr val="0000FF"/>
                  </a:solidFill>
                  <a:latin typeface="+mn-lt"/>
                </a:rPr>
                <a:t>y</a:t>
              </a:r>
              <a:endParaRPr lang="en-US" sz="2000">
                <a:solidFill>
                  <a:srgbClr val="0000FF"/>
                </a:solidFill>
                <a:latin typeface="+mn-lt"/>
              </a:endParaRPr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47775"/>
              </p:ext>
            </p:extLst>
          </p:nvPr>
        </p:nvGraphicFramePr>
        <p:xfrm>
          <a:off x="6309367" y="768625"/>
          <a:ext cx="777233" cy="73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42" name="Equation" r:id="rId13" imgW="482400" imgH="457200" progId="Equation.DSMT4">
                  <p:embed/>
                </p:oleObj>
              </mc:Choice>
              <mc:Fallback>
                <p:oleObj name="Equation" r:id="rId13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09367" y="768625"/>
                        <a:ext cx="777233" cy="736325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67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" grpId="0" animBg="1"/>
      <p:bldP spid="59" grpId="0" animBg="1"/>
      <p:bldP spid="64" grpId="0"/>
      <p:bldP spid="65" grpId="0"/>
      <p:bldP spid="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0" y="311361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457200" y="1698082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chemeClr val="bg1"/>
                </a:solidFill>
                <a:latin typeface="+mn-lt"/>
              </a:rPr>
              <a:t>Đường thẳng  </a:t>
            </a:r>
            <a:r>
              <a:rPr lang="vi-VN" sz="2400" b="1" i="1">
                <a:solidFill>
                  <a:srgbClr val="FFFF00"/>
                </a:solidFill>
                <a:latin typeface="+mn-lt"/>
              </a:rPr>
              <a:t>y =  - 0,5x + 3 </a:t>
            </a:r>
            <a:r>
              <a:rPr lang="vi-VN" sz="2400" b="1">
                <a:solidFill>
                  <a:srgbClr val="FFFF00"/>
                </a:solidFill>
                <a:latin typeface="+mn-lt"/>
              </a:rPr>
              <a:t> </a:t>
            </a:r>
            <a:r>
              <a:rPr lang="vi-VN" sz="2400" b="1">
                <a:solidFill>
                  <a:schemeClr val="bg1"/>
                </a:solidFill>
                <a:latin typeface="+mn-lt"/>
              </a:rPr>
              <a:t>trùng với đường thẳng nào sau đây?</a:t>
            </a:r>
          </a:p>
        </p:txBody>
      </p:sp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1219200" y="2495550"/>
            <a:ext cx="2286000" cy="49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A.  </a:t>
            </a:r>
            <a:r>
              <a:rPr 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y = 0,5x+3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1219200" y="4322219"/>
            <a:ext cx="2590800" cy="49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C.  </a:t>
            </a:r>
            <a:r>
              <a:rPr 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y =  3 - 0,5x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22215" name="Oval 7"/>
          <p:cNvSpPr>
            <a:spLocks noChangeArrowheads="1"/>
          </p:cNvSpPr>
          <p:nvPr/>
        </p:nvSpPr>
        <p:spPr bwMode="auto">
          <a:xfrm>
            <a:off x="1109663" y="3386388"/>
            <a:ext cx="576262" cy="432197"/>
          </a:xfrm>
          <a:prstGeom prst="ellips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6" name="Oval 8"/>
          <p:cNvSpPr>
            <a:spLocks noChangeArrowheads="1"/>
          </p:cNvSpPr>
          <p:nvPr/>
        </p:nvSpPr>
        <p:spPr bwMode="auto">
          <a:xfrm>
            <a:off x="1128713" y="4300788"/>
            <a:ext cx="576262" cy="43219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7" name="Oval 9"/>
          <p:cNvSpPr>
            <a:spLocks noChangeArrowheads="1"/>
          </p:cNvSpPr>
          <p:nvPr/>
        </p:nvSpPr>
        <p:spPr bwMode="auto">
          <a:xfrm>
            <a:off x="1143000" y="2555331"/>
            <a:ext cx="533400" cy="4000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endParaRPr lang="vi-VN" sz="2400">
              <a:solidFill>
                <a:srgbClr val="010000"/>
              </a:solidFill>
              <a:latin typeface=".VnArabia" pitchFamily="34" charset="0"/>
            </a:endParaRPr>
          </a:p>
        </p:txBody>
      </p:sp>
      <p:sp>
        <p:nvSpPr>
          <p:cNvPr id="222219" name="Text Box 11"/>
          <p:cNvSpPr txBox="1">
            <a:spLocks noChangeArrowheads="1"/>
          </p:cNvSpPr>
          <p:nvPr/>
        </p:nvSpPr>
        <p:spPr bwMode="auto">
          <a:xfrm>
            <a:off x="1143000" y="3357813"/>
            <a:ext cx="2286000" cy="49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B.   </a:t>
            </a:r>
            <a:r>
              <a:rPr 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y  =  0,5x - 3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222220" name="Picture 4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2985889"/>
            <a:ext cx="1616862" cy="160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21" name="AutoShape 13"/>
          <p:cNvSpPr>
            <a:spLocks noChangeArrowheads="1"/>
          </p:cNvSpPr>
          <p:nvPr/>
        </p:nvSpPr>
        <p:spPr bwMode="auto">
          <a:xfrm>
            <a:off x="3200400" y="4212681"/>
            <a:ext cx="2971800" cy="626269"/>
          </a:xfrm>
          <a:prstGeom prst="star16">
            <a:avLst>
              <a:gd name="adj" fmla="val 37500"/>
            </a:avLst>
          </a:prstGeom>
          <a:solidFill>
            <a:srgbClr val="99FF3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Hoan h«! Đóng råi.</a:t>
            </a:r>
          </a:p>
        </p:txBody>
      </p:sp>
      <p:sp>
        <p:nvSpPr>
          <p:cNvPr id="222222" name="AutoShape 14"/>
          <p:cNvSpPr>
            <a:spLocks noChangeArrowheads="1"/>
          </p:cNvSpPr>
          <p:nvPr/>
        </p:nvSpPr>
        <p:spPr bwMode="auto">
          <a:xfrm>
            <a:off x="3429000" y="3241132"/>
            <a:ext cx="3124200" cy="688181"/>
          </a:xfrm>
          <a:prstGeom prst="star16">
            <a:avLst>
              <a:gd name="adj" fmla="val 37500"/>
            </a:avLst>
          </a:prstGeom>
          <a:solidFill>
            <a:srgbClr val="E3BBE4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Rất tiếc, sai rồi</a:t>
            </a:r>
          </a:p>
        </p:txBody>
      </p:sp>
      <p:sp>
        <p:nvSpPr>
          <p:cNvPr id="222223" name="AutoShape 15"/>
          <p:cNvSpPr>
            <a:spLocks noChangeArrowheads="1"/>
          </p:cNvSpPr>
          <p:nvPr/>
        </p:nvSpPr>
        <p:spPr bwMode="auto">
          <a:xfrm>
            <a:off x="3276600" y="2441032"/>
            <a:ext cx="3124200" cy="688181"/>
          </a:xfrm>
          <a:prstGeom prst="star16">
            <a:avLst>
              <a:gd name="adj" fmla="val 37500"/>
            </a:avLst>
          </a:prstGeom>
          <a:solidFill>
            <a:srgbClr val="E3BBE4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Rất tiếc, sai rồi</a:t>
            </a:r>
          </a:p>
        </p:txBody>
      </p:sp>
      <p:sp>
        <p:nvSpPr>
          <p:cNvPr id="222224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2000" y="4930259"/>
            <a:ext cx="184731" cy="369332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Text Box 51"/>
          <p:cNvSpPr txBox="1">
            <a:spLocks noChangeArrowheads="1"/>
          </p:cNvSpPr>
          <p:nvPr/>
        </p:nvSpPr>
        <p:spPr bwMode="auto">
          <a:xfrm>
            <a:off x="3505200" y="571500"/>
            <a:ext cx="129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67424"/>
            <a:ext cx="30337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i="1">
                <a:solidFill>
                  <a:schemeClr val="bg1"/>
                </a:solidFill>
                <a:latin typeface="+mn-lt"/>
              </a:rPr>
              <a:t>y = </a:t>
            </a:r>
            <a:r>
              <a:rPr lang="en-US" sz="2000" b="1" i="1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x + </a:t>
            </a:r>
            <a:r>
              <a:rPr lang="en-US" sz="2000" b="1" i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   (a </a:t>
            </a:r>
            <a:r>
              <a:rPr lang="en-US" sz="2000" b="1" i="1" smtClean="0">
                <a:solidFill>
                  <a:schemeClr val="bg1"/>
                </a:solidFill>
                <a:latin typeface="+mn-lt"/>
                <a:sym typeface="Symbol"/>
              </a:rPr>
              <a:t>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0</a:t>
            </a:r>
            <a:r>
              <a:rPr lang="en-US" sz="2000" b="1" i="1">
                <a:solidFill>
                  <a:schemeClr val="bg1"/>
                </a:solidFill>
                <a:latin typeface="+mn-lt"/>
              </a:rPr>
              <a:t>)       (d)</a:t>
            </a:r>
          </a:p>
          <a:p>
            <a:pPr>
              <a:spcBef>
                <a:spcPct val="0"/>
              </a:spcBef>
            </a:pPr>
            <a:r>
              <a:rPr lang="en-US" sz="2000" b="1" i="1">
                <a:solidFill>
                  <a:schemeClr val="bg1"/>
                </a:solidFill>
                <a:latin typeface="+mn-lt"/>
              </a:rPr>
              <a:t>y = </a:t>
            </a:r>
            <a:r>
              <a:rPr lang="en-US" sz="2000" b="1" i="1" smtClean="0">
                <a:solidFill>
                  <a:srgbClr val="FF0000"/>
                </a:solidFill>
                <a:latin typeface="+mn-lt"/>
              </a:rPr>
              <a:t>a’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x + </a:t>
            </a:r>
            <a:r>
              <a:rPr lang="en-US" sz="2000" b="1" i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</a:t>
            </a:r>
            <a:r>
              <a:rPr lang="en-US" sz="2000" b="1" i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’ </a:t>
            </a:r>
            <a:r>
              <a:rPr lang="en-US" sz="2000" b="1" i="1">
                <a:solidFill>
                  <a:schemeClr val="bg1"/>
                </a:solidFill>
                <a:latin typeface="+mn-lt"/>
              </a:rPr>
              <a:t>(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a’</a:t>
            </a:r>
            <a:r>
              <a:rPr lang="en-US" sz="2000" b="1" i="1" smtClean="0">
                <a:solidFill>
                  <a:schemeClr val="bg1"/>
                </a:solidFill>
                <a:latin typeface="+mn-lt"/>
                <a:sym typeface="Symbol"/>
              </a:rPr>
              <a:t> 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000" b="1" i="1">
                <a:solidFill>
                  <a:schemeClr val="bg1"/>
                </a:solidFill>
                <a:latin typeface="+mn-lt"/>
              </a:rPr>
              <a:t>0) 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000" b="1" i="1">
                <a:solidFill>
                  <a:schemeClr val="bg1"/>
                </a:solidFill>
                <a:latin typeface="+mn-lt"/>
              </a:rPr>
              <a:t>(d’)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453881"/>
              </p:ext>
            </p:extLst>
          </p:nvPr>
        </p:nvGraphicFramePr>
        <p:xfrm>
          <a:off x="3058156" y="296024"/>
          <a:ext cx="17097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80" name="Equation" r:id="rId7" imgW="965160" imgH="203040" progId="Equation.DSMT4">
                  <p:embed/>
                </p:oleObj>
              </mc:Choice>
              <mc:Fallback>
                <p:oleObj name="Equation" r:id="rId7" imgW="965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8156" y="296024"/>
                        <a:ext cx="1709737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292684"/>
              </p:ext>
            </p:extLst>
          </p:nvPr>
        </p:nvGraphicFramePr>
        <p:xfrm>
          <a:off x="4842506" y="67424"/>
          <a:ext cx="8556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81" name="Equation" r:id="rId9" imgW="482400" imgH="457200" progId="Equation.DSMT4">
                  <p:embed/>
                </p:oleObj>
              </mc:Choice>
              <mc:Fallback>
                <p:oleObj name="Equation" r:id="rId9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2506" y="67424"/>
                        <a:ext cx="855662" cy="809625"/>
                      </a:xfrm>
                      <a:prstGeom prst="rect">
                        <a:avLst/>
                      </a:prstGeom>
                      <a:solidFill>
                        <a:srgbClr val="FC976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156286"/>
              </p:ext>
            </p:extLst>
          </p:nvPr>
        </p:nvGraphicFramePr>
        <p:xfrm>
          <a:off x="6046788" y="284912"/>
          <a:ext cx="18018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82" name="Equation" r:id="rId11" imgW="1015920" imgH="203040" progId="Equation.DSMT4">
                  <p:embed/>
                </p:oleObj>
              </mc:Choice>
              <mc:Fallback>
                <p:oleObj name="Equation" r:id="rId11" imgW="1015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8" y="284912"/>
                        <a:ext cx="180181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759671"/>
              </p:ext>
            </p:extLst>
          </p:nvPr>
        </p:nvGraphicFramePr>
        <p:xfrm>
          <a:off x="7907338" y="67424"/>
          <a:ext cx="8556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83" name="Equation" r:id="rId13" imgW="482400" imgH="457200" progId="Equation.DSMT4">
                  <p:embed/>
                </p:oleObj>
              </mc:Choice>
              <mc:Fallback>
                <p:oleObj name="Equation" r:id="rId13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7338" y="67424"/>
                        <a:ext cx="855662" cy="809625"/>
                      </a:xfrm>
                      <a:prstGeom prst="rect">
                        <a:avLst/>
                      </a:prstGeom>
                      <a:solidFill>
                        <a:srgbClr val="8B971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814643"/>
              </p:ext>
            </p:extLst>
          </p:nvPr>
        </p:nvGraphicFramePr>
        <p:xfrm>
          <a:off x="3048000" y="905624"/>
          <a:ext cx="18018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84" name="Equation" r:id="rId15" imgW="1015920" imgH="203040" progId="Equation.DSMT4">
                  <p:embed/>
                </p:oleObj>
              </mc:Choice>
              <mc:Fallback>
                <p:oleObj name="Equation" r:id="rId15" imgW="1015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905624"/>
                        <a:ext cx="180181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944460"/>
              </p:ext>
            </p:extLst>
          </p:nvPr>
        </p:nvGraphicFramePr>
        <p:xfrm>
          <a:off x="4975225" y="935787"/>
          <a:ext cx="72072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85" name="Equation" r:id="rId17" imgW="406080" imgH="177480" progId="Equation.DSMT4">
                  <p:embed/>
                </p:oleObj>
              </mc:Choice>
              <mc:Fallback>
                <p:oleObj name="Equation" r:id="rId17" imgW="406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225" y="935787"/>
                        <a:ext cx="720725" cy="315912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907400" y="905624"/>
            <a:ext cx="2698367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*  b</a:t>
            </a:r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 = </a:t>
            </a:r>
            <a:r>
              <a:rPr lang="en-US" sz="20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b’</a:t>
            </a:r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 cắt tại trục tung</a:t>
            </a:r>
            <a:endParaRPr lang="en-US" sz="200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21457" y="1439024"/>
            <a:ext cx="88068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3989" y="1472692"/>
            <a:ext cx="880683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2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2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2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2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2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2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2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2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2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2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2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214"/>
                  </p:tgtEl>
                </p:cond>
              </p:nextCondLst>
            </p:seq>
          </p:childTnLst>
        </p:cTn>
      </p:par>
    </p:tnLst>
    <p:bldLst>
      <p:bldP spid="222212" grpId="0"/>
      <p:bldP spid="222213" grpId="0"/>
      <p:bldP spid="222214" grpId="0"/>
      <p:bldP spid="222215" grpId="0" animBg="1"/>
      <p:bldP spid="222216" grpId="0" animBg="1"/>
      <p:bldP spid="222217" grpId="0" animBg="1"/>
      <p:bldP spid="222219" grpId="0"/>
      <p:bldP spid="222221" grpId="0" animBg="1"/>
      <p:bldP spid="222222" grpId="0" animBg="1"/>
      <p:bldP spid="2222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1447800" y="3130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228599" y="1581150"/>
            <a:ext cx="87996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b="1" smtClean="0">
                <a:solidFill>
                  <a:schemeClr val="bg1"/>
                </a:solidFill>
                <a:latin typeface="+mn-lt"/>
              </a:rPr>
              <a:t>Đường thẳng </a:t>
            </a:r>
            <a:r>
              <a:rPr lang="en-US" sz="2400" b="1" i="1" smtClean="0">
                <a:solidFill>
                  <a:srgbClr val="FFFF00"/>
                </a:solidFill>
                <a:latin typeface="+mn-lt"/>
              </a:rPr>
              <a:t>y </a:t>
            </a:r>
            <a:r>
              <a:rPr lang="en-US" sz="2400" b="1" i="1">
                <a:solidFill>
                  <a:srgbClr val="FFFF00"/>
                </a:solidFill>
                <a:latin typeface="+mn-lt"/>
              </a:rPr>
              <a:t>=  - 3x </a:t>
            </a:r>
            <a:r>
              <a:rPr lang="en-US" sz="2400" b="1" i="1" smtClean="0">
                <a:solidFill>
                  <a:srgbClr val="FFFF00"/>
                </a:solidFill>
                <a:latin typeface="+mn-lt"/>
              </a:rPr>
              <a:t>+ 2021 </a:t>
            </a:r>
            <a:r>
              <a:rPr lang="en-US" sz="2400" b="1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+mn-lt"/>
              </a:rPr>
              <a:t>song song với </a:t>
            </a:r>
            <a:r>
              <a:rPr lang="en-US" sz="2400" b="1" smtClean="0">
                <a:solidFill>
                  <a:schemeClr val="bg1"/>
                </a:solidFill>
                <a:latin typeface="+mn-lt"/>
              </a:rPr>
              <a:t>đường thẳng  </a:t>
            </a:r>
          </a:p>
          <a:p>
            <a:pPr>
              <a:spcBef>
                <a:spcPts val="0"/>
              </a:spcBef>
            </a:pPr>
            <a:r>
              <a:rPr lang="en-US" sz="2400" b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>
                <a:solidFill>
                  <a:srgbClr val="FFC000"/>
                </a:solidFill>
                <a:latin typeface="+mn-lt"/>
              </a:rPr>
              <a:t>y = (m+2)x </a:t>
            </a:r>
            <a:r>
              <a:rPr lang="en-US" sz="2400" b="1" smtClean="0">
                <a:solidFill>
                  <a:srgbClr val="FFC000"/>
                </a:solidFill>
                <a:latin typeface="+mn-lt"/>
              </a:rPr>
              <a:t>- 2022 </a:t>
            </a:r>
            <a:r>
              <a:rPr lang="en-US" sz="2400" b="1">
                <a:solidFill>
                  <a:schemeClr val="bg1"/>
                </a:solidFill>
                <a:latin typeface="+mn-lt"/>
              </a:rPr>
              <a:t>khi m </a:t>
            </a:r>
            <a:r>
              <a:rPr lang="en-US" sz="2400" b="1" smtClean="0">
                <a:solidFill>
                  <a:schemeClr val="bg1"/>
                </a:solidFill>
                <a:latin typeface="+mn-lt"/>
              </a:rPr>
              <a:t>bằng</a:t>
            </a:r>
            <a:r>
              <a:rPr lang="en-US" sz="2400" b="1">
                <a:solidFill>
                  <a:schemeClr val="bg1"/>
                </a:solidFill>
                <a:latin typeface="+mn-lt"/>
              </a:rPr>
              <a:t>? 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2667000" y="2571750"/>
            <a:ext cx="2286000" cy="50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 m</a:t>
            </a:r>
            <a:r>
              <a:rPr 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5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2667000" y="4338638"/>
            <a:ext cx="2590800" cy="50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C.  </a:t>
            </a:r>
            <a:r>
              <a:rPr 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 =  -5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287" name="Oval 7"/>
          <p:cNvSpPr>
            <a:spLocks noChangeArrowheads="1"/>
          </p:cNvSpPr>
          <p:nvPr/>
        </p:nvSpPr>
        <p:spPr bwMode="auto">
          <a:xfrm>
            <a:off x="2557463" y="3402807"/>
            <a:ext cx="576262" cy="432197"/>
          </a:xfrm>
          <a:prstGeom prst="ellips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8" name="Oval 8"/>
          <p:cNvSpPr>
            <a:spLocks noChangeArrowheads="1"/>
          </p:cNvSpPr>
          <p:nvPr/>
        </p:nvSpPr>
        <p:spPr bwMode="auto">
          <a:xfrm>
            <a:off x="2576513" y="4317207"/>
            <a:ext cx="576262" cy="43219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9" name="Oval 9"/>
          <p:cNvSpPr>
            <a:spLocks noChangeArrowheads="1"/>
          </p:cNvSpPr>
          <p:nvPr/>
        </p:nvSpPr>
        <p:spPr bwMode="auto">
          <a:xfrm>
            <a:off x="2590800" y="2647950"/>
            <a:ext cx="533400" cy="4000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endParaRPr lang="vi-VN" sz="2400">
              <a:solidFill>
                <a:srgbClr val="010000"/>
              </a:solidFill>
              <a:latin typeface=".VnArabia" pitchFamily="34" charset="0"/>
            </a:endParaRPr>
          </a:p>
        </p:txBody>
      </p:sp>
      <p:sp>
        <p:nvSpPr>
          <p:cNvPr id="225291" name="Text Box 11"/>
          <p:cNvSpPr txBox="1">
            <a:spLocks noChangeArrowheads="1"/>
          </p:cNvSpPr>
          <p:nvPr/>
        </p:nvSpPr>
        <p:spPr bwMode="auto">
          <a:xfrm>
            <a:off x="2590800" y="3374232"/>
            <a:ext cx="2286000" cy="50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   </a:t>
            </a:r>
            <a:r>
              <a:rPr 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  =  - 3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293" name="AutoShape 13"/>
          <p:cNvSpPr>
            <a:spLocks noChangeArrowheads="1"/>
          </p:cNvSpPr>
          <p:nvPr/>
        </p:nvSpPr>
        <p:spPr bwMode="auto">
          <a:xfrm>
            <a:off x="4800600" y="4229100"/>
            <a:ext cx="1828800" cy="857250"/>
          </a:xfrm>
          <a:prstGeom prst="star16">
            <a:avLst>
              <a:gd name="adj" fmla="val 37500"/>
            </a:avLst>
          </a:prstGeom>
          <a:solidFill>
            <a:srgbClr val="99FF3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Đóng råi.</a:t>
            </a:r>
          </a:p>
        </p:txBody>
      </p:sp>
      <p:sp>
        <p:nvSpPr>
          <p:cNvPr id="225294" name="AutoShape 14"/>
          <p:cNvSpPr>
            <a:spLocks noChangeArrowheads="1"/>
          </p:cNvSpPr>
          <p:nvPr/>
        </p:nvSpPr>
        <p:spPr bwMode="auto">
          <a:xfrm>
            <a:off x="4876800" y="3257551"/>
            <a:ext cx="3124200" cy="688181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Rất tiếc, sai rồi</a:t>
            </a:r>
          </a:p>
        </p:txBody>
      </p:sp>
      <p:sp>
        <p:nvSpPr>
          <p:cNvPr id="225295" name="AutoShape 15"/>
          <p:cNvSpPr>
            <a:spLocks noChangeArrowheads="1"/>
          </p:cNvSpPr>
          <p:nvPr/>
        </p:nvSpPr>
        <p:spPr bwMode="auto">
          <a:xfrm>
            <a:off x="4724400" y="2457451"/>
            <a:ext cx="3124200" cy="688181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Rất tiếc, sai rồi</a:t>
            </a:r>
          </a:p>
        </p:txBody>
      </p:sp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3505200" y="571500"/>
            <a:ext cx="129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67424"/>
            <a:ext cx="30337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i="1">
                <a:solidFill>
                  <a:schemeClr val="bg1"/>
                </a:solidFill>
                <a:latin typeface="+mn-lt"/>
              </a:rPr>
              <a:t>y = </a:t>
            </a:r>
            <a:r>
              <a:rPr lang="en-US" sz="2000" b="1" i="1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x + </a:t>
            </a:r>
            <a:r>
              <a:rPr lang="en-US" sz="2000" b="1" i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   (a </a:t>
            </a:r>
            <a:r>
              <a:rPr lang="en-US" sz="2000" b="1" i="1" smtClean="0">
                <a:solidFill>
                  <a:schemeClr val="bg1"/>
                </a:solidFill>
                <a:latin typeface="+mn-lt"/>
                <a:sym typeface="Symbol"/>
              </a:rPr>
              <a:t>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0</a:t>
            </a:r>
            <a:r>
              <a:rPr lang="en-US" sz="2000" b="1" i="1">
                <a:solidFill>
                  <a:schemeClr val="bg1"/>
                </a:solidFill>
                <a:latin typeface="+mn-lt"/>
              </a:rPr>
              <a:t>)       (d)</a:t>
            </a:r>
          </a:p>
          <a:p>
            <a:pPr>
              <a:spcBef>
                <a:spcPct val="0"/>
              </a:spcBef>
            </a:pPr>
            <a:r>
              <a:rPr lang="en-US" sz="2000" b="1" i="1">
                <a:solidFill>
                  <a:schemeClr val="bg1"/>
                </a:solidFill>
                <a:latin typeface="+mn-lt"/>
              </a:rPr>
              <a:t>y = </a:t>
            </a:r>
            <a:r>
              <a:rPr lang="en-US" sz="2000" b="1" i="1" smtClean="0">
                <a:solidFill>
                  <a:srgbClr val="FF0000"/>
                </a:solidFill>
                <a:latin typeface="+mn-lt"/>
              </a:rPr>
              <a:t>a’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x + </a:t>
            </a:r>
            <a:r>
              <a:rPr lang="en-US" sz="2000" b="1" i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</a:t>
            </a:r>
            <a:r>
              <a:rPr lang="en-US" sz="2000" b="1" i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’ </a:t>
            </a:r>
            <a:r>
              <a:rPr lang="en-US" sz="2000" b="1" i="1">
                <a:solidFill>
                  <a:schemeClr val="bg1"/>
                </a:solidFill>
                <a:latin typeface="+mn-lt"/>
              </a:rPr>
              <a:t>(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a’</a:t>
            </a:r>
            <a:r>
              <a:rPr lang="en-US" sz="2000" b="1" i="1" smtClean="0">
                <a:solidFill>
                  <a:schemeClr val="bg1"/>
                </a:solidFill>
                <a:latin typeface="+mn-lt"/>
                <a:sym typeface="Symbol"/>
              </a:rPr>
              <a:t> 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000" b="1" i="1">
                <a:solidFill>
                  <a:schemeClr val="bg1"/>
                </a:solidFill>
                <a:latin typeface="+mn-lt"/>
              </a:rPr>
              <a:t>0) 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000" b="1" i="1">
                <a:solidFill>
                  <a:schemeClr val="bg1"/>
                </a:solidFill>
                <a:latin typeface="+mn-lt"/>
              </a:rPr>
              <a:t>(d’)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453881"/>
              </p:ext>
            </p:extLst>
          </p:nvPr>
        </p:nvGraphicFramePr>
        <p:xfrm>
          <a:off x="3058156" y="296024"/>
          <a:ext cx="17097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04" name="Equation" r:id="rId6" imgW="965160" imgH="203040" progId="Equation.DSMT4">
                  <p:embed/>
                </p:oleObj>
              </mc:Choice>
              <mc:Fallback>
                <p:oleObj name="Equation" r:id="rId6" imgW="965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8156" y="296024"/>
                        <a:ext cx="1709737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292684"/>
              </p:ext>
            </p:extLst>
          </p:nvPr>
        </p:nvGraphicFramePr>
        <p:xfrm>
          <a:off x="4842506" y="67424"/>
          <a:ext cx="8556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05" name="Equation" r:id="rId8" imgW="482400" imgH="457200" progId="Equation.DSMT4">
                  <p:embed/>
                </p:oleObj>
              </mc:Choice>
              <mc:Fallback>
                <p:oleObj name="Equation" r:id="rId8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2506" y="67424"/>
                        <a:ext cx="855662" cy="809625"/>
                      </a:xfrm>
                      <a:prstGeom prst="rect">
                        <a:avLst/>
                      </a:prstGeom>
                      <a:solidFill>
                        <a:srgbClr val="FC976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156286"/>
              </p:ext>
            </p:extLst>
          </p:nvPr>
        </p:nvGraphicFramePr>
        <p:xfrm>
          <a:off x="6046788" y="284912"/>
          <a:ext cx="18018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06" name="Equation" r:id="rId10" imgW="1015920" imgH="203040" progId="Equation.DSMT4">
                  <p:embed/>
                </p:oleObj>
              </mc:Choice>
              <mc:Fallback>
                <p:oleObj name="Equation" r:id="rId10" imgW="1015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8" y="284912"/>
                        <a:ext cx="180181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759671"/>
              </p:ext>
            </p:extLst>
          </p:nvPr>
        </p:nvGraphicFramePr>
        <p:xfrm>
          <a:off x="7907338" y="67424"/>
          <a:ext cx="8556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07" name="Equation" r:id="rId12" imgW="482400" imgH="457200" progId="Equation.DSMT4">
                  <p:embed/>
                </p:oleObj>
              </mc:Choice>
              <mc:Fallback>
                <p:oleObj name="Equation" r:id="rId12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7338" y="67424"/>
                        <a:ext cx="855662" cy="809625"/>
                      </a:xfrm>
                      <a:prstGeom prst="rect">
                        <a:avLst/>
                      </a:prstGeom>
                      <a:solidFill>
                        <a:srgbClr val="8B971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814643"/>
              </p:ext>
            </p:extLst>
          </p:nvPr>
        </p:nvGraphicFramePr>
        <p:xfrm>
          <a:off x="3048000" y="905624"/>
          <a:ext cx="18018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08" name="Equation" r:id="rId14" imgW="1015920" imgH="203040" progId="Equation.DSMT4">
                  <p:embed/>
                </p:oleObj>
              </mc:Choice>
              <mc:Fallback>
                <p:oleObj name="Equation" r:id="rId14" imgW="1015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905624"/>
                        <a:ext cx="180181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944460"/>
              </p:ext>
            </p:extLst>
          </p:nvPr>
        </p:nvGraphicFramePr>
        <p:xfrm>
          <a:off x="4975225" y="935787"/>
          <a:ext cx="72072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09" name="Equation" r:id="rId16" imgW="406080" imgH="177480" progId="Equation.DSMT4">
                  <p:embed/>
                </p:oleObj>
              </mc:Choice>
              <mc:Fallback>
                <p:oleObj name="Equation" r:id="rId16" imgW="406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225" y="935787"/>
                        <a:ext cx="720725" cy="315912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907400" y="905624"/>
            <a:ext cx="2698367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*  b</a:t>
            </a:r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 = </a:t>
            </a:r>
            <a:r>
              <a:rPr lang="en-US" sz="20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b’</a:t>
            </a:r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 cắt tại trục tung</a:t>
            </a:r>
            <a:endParaRPr lang="en-US" sz="200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21457" y="1439024"/>
            <a:ext cx="88068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3989" y="1472692"/>
            <a:ext cx="880683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112235"/>
            <a:ext cx="2329496" cy="1897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25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5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5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28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5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5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29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5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5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5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286"/>
                  </p:tgtEl>
                </p:cond>
              </p:nextCondLst>
            </p:seq>
          </p:childTnLst>
        </p:cTn>
      </p:par>
    </p:tnLst>
    <p:bldLst>
      <p:bldP spid="225284" grpId="0"/>
      <p:bldP spid="225285" grpId="0"/>
      <p:bldP spid="225286" grpId="0"/>
      <p:bldP spid="225287" grpId="0" animBg="1"/>
      <p:bldP spid="225288" grpId="0" animBg="1"/>
      <p:bldP spid="225289" grpId="0" animBg="1"/>
      <p:bldP spid="225291" grpId="0"/>
      <p:bldP spid="225293" grpId="0" animBg="1"/>
      <p:bldP spid="225294" grpId="0" animBg="1"/>
      <p:bldP spid="2252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/>
          <p:nvPr/>
        </p:nvSpPr>
        <p:spPr>
          <a:xfrm>
            <a:off x="4512508" y="1099335"/>
            <a:ext cx="1795825" cy="1087104"/>
          </a:xfrm>
          <a:custGeom>
            <a:avLst/>
            <a:gdLst>
              <a:gd name="connsiteX0" fmla="*/ 26353 w 1680493"/>
              <a:gd name="connsiteY0" fmla="*/ 1078786 h 1086962"/>
              <a:gd name="connsiteX1" fmla="*/ 170191 w 1680493"/>
              <a:gd name="connsiteY1" fmla="*/ 924674 h 1086962"/>
              <a:gd name="connsiteX2" fmla="*/ 1310623 w 1680493"/>
              <a:gd name="connsiteY2" fmla="*/ 1058238 h 1086962"/>
              <a:gd name="connsiteX3" fmla="*/ 1187333 w 1680493"/>
              <a:gd name="connsiteY3" fmla="*/ 256854 h 1086962"/>
              <a:gd name="connsiteX4" fmla="*/ 1680493 w 1680493"/>
              <a:gd name="connsiteY4" fmla="*/ 0 h 1086962"/>
              <a:gd name="connsiteX0" fmla="*/ 8121 w 1795825"/>
              <a:gd name="connsiteY0" fmla="*/ 1068511 h 1087104"/>
              <a:gd name="connsiteX1" fmla="*/ 285523 w 1795825"/>
              <a:gd name="connsiteY1" fmla="*/ 924674 h 1087104"/>
              <a:gd name="connsiteX2" fmla="*/ 1425955 w 1795825"/>
              <a:gd name="connsiteY2" fmla="*/ 1058238 h 1087104"/>
              <a:gd name="connsiteX3" fmla="*/ 1302665 w 1795825"/>
              <a:gd name="connsiteY3" fmla="*/ 256854 h 1087104"/>
              <a:gd name="connsiteX4" fmla="*/ 1795825 w 1795825"/>
              <a:gd name="connsiteY4" fmla="*/ 0 h 108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5825" h="1087104">
                <a:moveTo>
                  <a:pt x="8121" y="1068511"/>
                </a:moveTo>
                <a:cubicBezTo>
                  <a:pt x="-26983" y="993167"/>
                  <a:pt x="49217" y="926386"/>
                  <a:pt x="285523" y="924674"/>
                </a:cubicBezTo>
                <a:cubicBezTo>
                  <a:pt x="521829" y="922962"/>
                  <a:pt x="1256431" y="1169541"/>
                  <a:pt x="1425955" y="1058238"/>
                </a:cubicBezTo>
                <a:cubicBezTo>
                  <a:pt x="1595479" y="946935"/>
                  <a:pt x="1241020" y="433227"/>
                  <a:pt x="1302665" y="256854"/>
                </a:cubicBezTo>
                <a:cubicBezTo>
                  <a:pt x="1364310" y="80481"/>
                  <a:pt x="1715344" y="53083"/>
                  <a:pt x="1795825" y="0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00" y="57150"/>
            <a:ext cx="5615940" cy="12402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+mn-lt"/>
              </a:rPr>
              <a:t>ĐƯỜNG THẲNG SONG SONG</a:t>
            </a:r>
          </a:p>
          <a:p>
            <a:pPr algn="ctr"/>
            <a:r>
              <a:rPr lang="en-US" sz="2800" b="1">
                <a:solidFill>
                  <a:srgbClr val="0070C0"/>
                </a:solidFill>
                <a:latin typeface="+mn-lt"/>
              </a:rPr>
              <a:t>ĐƯỜNG </a:t>
            </a:r>
            <a:r>
              <a:rPr lang="en-US" sz="2800" b="1" smtClean="0">
                <a:solidFill>
                  <a:srgbClr val="0070C0"/>
                </a:solidFill>
                <a:latin typeface="+mn-lt"/>
              </a:rPr>
              <a:t>THẲNG CẮT </a:t>
            </a:r>
            <a:r>
              <a:rPr lang="en-US" sz="2800" b="1">
                <a:solidFill>
                  <a:srgbClr val="0070C0"/>
                </a:solidFill>
                <a:latin typeface="+mn-lt"/>
              </a:rPr>
              <a:t>NHAU</a:t>
            </a:r>
          </a:p>
          <a:p>
            <a:pPr algn="ctr"/>
            <a:endParaRPr lang="en-US" sz="2800" b="1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581150"/>
            <a:ext cx="3353803" cy="1072099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50000">
                <a:schemeClr val="bg1"/>
              </a:gs>
              <a:gs pos="100000">
                <a:srgbClr val="0070C0"/>
              </a:gs>
            </a:gsLst>
            <a:lin ang="189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+mn-lt"/>
              </a:rPr>
              <a:t>(d): y = </a:t>
            </a:r>
            <a:r>
              <a:rPr lang="en-US" sz="2400" b="1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US" sz="2400" b="1" smtClean="0">
                <a:latin typeface="+mn-lt"/>
              </a:rPr>
              <a:t>x + </a:t>
            </a:r>
            <a:r>
              <a:rPr lang="en-US" sz="2400" b="1" smtClean="0">
                <a:solidFill>
                  <a:srgbClr val="0000FF"/>
                </a:solidFill>
                <a:latin typeface="+mn-lt"/>
              </a:rPr>
              <a:t>b</a:t>
            </a:r>
            <a:r>
              <a:rPr lang="en-US" sz="2400" b="1" smtClean="0">
                <a:latin typeface="+mn-lt"/>
              </a:rPr>
              <a:t> (a </a:t>
            </a:r>
            <a:r>
              <a:rPr lang="en-US" sz="2400" b="1" smtClean="0">
                <a:latin typeface="+mn-lt"/>
                <a:sym typeface="Symbol"/>
              </a:rPr>
              <a:t> 0)</a:t>
            </a:r>
          </a:p>
          <a:p>
            <a:r>
              <a:rPr lang="en-US" sz="2400" b="1" smtClean="0"/>
              <a:t>(d’): </a:t>
            </a:r>
            <a:r>
              <a:rPr lang="en-US" sz="2400" b="1"/>
              <a:t>y = </a:t>
            </a:r>
            <a:r>
              <a:rPr lang="en-US" sz="2400" b="1" smtClean="0">
                <a:solidFill>
                  <a:srgbClr val="FF0000"/>
                </a:solidFill>
              </a:rPr>
              <a:t>a’</a:t>
            </a:r>
            <a:r>
              <a:rPr lang="en-US" sz="2400" b="1" smtClean="0"/>
              <a:t>x </a:t>
            </a:r>
            <a:r>
              <a:rPr lang="en-US" sz="2400" b="1"/>
              <a:t>+ </a:t>
            </a:r>
            <a:r>
              <a:rPr lang="en-US" sz="2400" b="1" smtClean="0">
                <a:solidFill>
                  <a:srgbClr val="0000FF"/>
                </a:solidFill>
              </a:rPr>
              <a:t>b’</a:t>
            </a:r>
            <a:r>
              <a:rPr lang="en-US" sz="2400" b="1" smtClean="0"/>
              <a:t> </a:t>
            </a:r>
            <a:r>
              <a:rPr lang="en-US" sz="2400" b="1"/>
              <a:t>(</a:t>
            </a:r>
            <a:r>
              <a:rPr lang="en-US" sz="2400" b="1" smtClean="0"/>
              <a:t>a’ </a:t>
            </a:r>
            <a:r>
              <a:rPr lang="en-US" sz="2400" b="1">
                <a:sym typeface="Symbol"/>
              </a:rPr>
              <a:t> 0)</a:t>
            </a:r>
          </a:p>
          <a:p>
            <a:endParaRPr lang="en-US" sz="2400" b="1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571750"/>
            <a:ext cx="2476500" cy="1847850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6862665" y="2623968"/>
            <a:ext cx="2239418" cy="2289289"/>
            <a:chOff x="6862665" y="2623968"/>
            <a:chExt cx="2239418" cy="2289289"/>
          </a:xfrm>
        </p:grpSpPr>
        <p:sp>
          <p:nvSpPr>
            <p:cNvPr id="50" name="Rectangle 49"/>
            <p:cNvSpPr/>
            <p:nvPr/>
          </p:nvSpPr>
          <p:spPr bwMode="auto">
            <a:xfrm>
              <a:off x="6862665" y="2773078"/>
              <a:ext cx="2239418" cy="2140179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 flipV="1">
              <a:off x="8035283" y="2852568"/>
              <a:ext cx="0" cy="18288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7136867" y="3766968"/>
              <a:ext cx="196521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7385694" y="2858918"/>
              <a:ext cx="1070578" cy="1295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7779802" y="3236218"/>
              <a:ext cx="1070578" cy="1295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7730483" y="262396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rgbClr val="0000FF"/>
                  </a:solidFill>
                  <a:latin typeface="+mn-lt"/>
                </a:rPr>
                <a:t>y</a:t>
              </a:r>
              <a:endParaRPr lang="en-US" sz="200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89177" y="375420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rgbClr val="0000FF"/>
                  </a:solidFill>
                  <a:latin typeface="+mn-lt"/>
                </a:rPr>
                <a:t>x</a:t>
              </a:r>
              <a:endParaRPr lang="en-US" sz="200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78133" y="371813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  <a:latin typeface="+mn-lt"/>
                </a:rPr>
                <a:t>o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18768420">
              <a:off x="7105071" y="3349648"/>
              <a:ext cx="1114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rgbClr val="00B050"/>
                  </a:solidFill>
                  <a:latin typeface="+mn-lt"/>
                </a:rPr>
                <a:t>y = x + 1</a:t>
              </a:r>
              <a:endParaRPr lang="en-US" sz="2000">
                <a:solidFill>
                  <a:srgbClr val="00B050"/>
                </a:solidFill>
                <a:latin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8768420">
              <a:off x="7836626" y="3863941"/>
              <a:ext cx="105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rgbClr val="FF0000"/>
                  </a:solidFill>
                  <a:latin typeface="+mn-lt"/>
                </a:rPr>
                <a:t>y = x - 1</a:t>
              </a:r>
              <a:endParaRPr lang="en-US" sz="200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flipV="1">
              <a:off x="7564505" y="3033543"/>
              <a:ext cx="1070578" cy="1295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TextBox 30"/>
            <p:cNvSpPr txBox="1"/>
            <p:nvPr/>
          </p:nvSpPr>
          <p:spPr>
            <a:xfrm rot="18768420">
              <a:off x="8179951" y="3044906"/>
              <a:ext cx="7777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latin typeface="+mn-lt"/>
                </a:rPr>
                <a:t>y = x </a:t>
              </a:r>
              <a:endParaRPr lang="en-US" sz="2000">
                <a:latin typeface="+mn-lt"/>
              </a:endParaRPr>
            </a:p>
          </p:txBody>
        </p:sp>
      </p:grp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570399"/>
              </p:ext>
            </p:extLst>
          </p:nvPr>
        </p:nvGraphicFramePr>
        <p:xfrm>
          <a:off x="3240081" y="3431498"/>
          <a:ext cx="72120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2" name="Equation" r:id="rId6" imgW="406080" imgH="177480" progId="Equation.DSMT4">
                  <p:embed/>
                </p:oleObj>
              </mc:Choice>
              <mc:Fallback>
                <p:oleObj name="Equation" r:id="rId6" imgW="4060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40081" y="3431498"/>
                        <a:ext cx="721202" cy="3143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Group 68"/>
          <p:cNvGrpSpPr/>
          <p:nvPr/>
        </p:nvGrpSpPr>
        <p:grpSpPr>
          <a:xfrm>
            <a:off x="3932782" y="2993906"/>
            <a:ext cx="2239418" cy="2142811"/>
            <a:chOff x="3932782" y="2993906"/>
            <a:chExt cx="2239418" cy="2142811"/>
          </a:xfrm>
        </p:grpSpPr>
        <p:sp>
          <p:nvSpPr>
            <p:cNvPr id="51" name="Rectangle 50"/>
            <p:cNvSpPr/>
            <p:nvPr/>
          </p:nvSpPr>
          <p:spPr bwMode="auto">
            <a:xfrm>
              <a:off x="3932782" y="2993906"/>
              <a:ext cx="2239418" cy="2140179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flipV="1">
              <a:off x="5052491" y="3257550"/>
              <a:ext cx="0" cy="18288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154075" y="4171950"/>
              <a:ext cx="196521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flipV="1">
              <a:off x="4402902" y="3263900"/>
              <a:ext cx="1070578" cy="1295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4553138" y="3080594"/>
              <a:ext cx="799669" cy="18560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TextBox 36"/>
            <p:cNvSpPr txBox="1"/>
            <p:nvPr/>
          </p:nvSpPr>
          <p:spPr>
            <a:xfrm>
              <a:off x="4747691" y="302895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rgbClr val="0000FF"/>
                  </a:solidFill>
                  <a:latin typeface="+mn-lt"/>
                </a:rPr>
                <a:t>y</a:t>
              </a:r>
              <a:endParaRPr lang="en-US" sz="200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06385" y="415919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rgbClr val="0000FF"/>
                  </a:solidFill>
                  <a:latin typeface="+mn-lt"/>
                </a:rPr>
                <a:t>x</a:t>
              </a:r>
              <a:endParaRPr lang="en-US" sz="200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995341" y="412311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  <a:latin typeface="+mn-lt"/>
                </a:rPr>
                <a:t>o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18768420">
              <a:off x="4122279" y="3754630"/>
              <a:ext cx="1114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rgbClr val="00B050"/>
                  </a:solidFill>
                  <a:latin typeface="+mn-lt"/>
                </a:rPr>
                <a:t>y = x + 1</a:t>
              </a:r>
              <a:endParaRPr lang="en-US" sz="2000">
                <a:solidFill>
                  <a:srgbClr val="00B050"/>
                </a:solidFill>
                <a:latin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7674513">
              <a:off x="4238611" y="4315338"/>
              <a:ext cx="12426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rgbClr val="FF0000"/>
                  </a:solidFill>
                  <a:latin typeface="+mn-lt"/>
                </a:rPr>
                <a:t>y = 2x + 1</a:t>
              </a:r>
              <a:endParaRPr lang="en-US" sz="200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59" name="Freeform 58"/>
          <p:cNvSpPr/>
          <p:nvPr/>
        </p:nvSpPr>
        <p:spPr>
          <a:xfrm>
            <a:off x="2517145" y="2653249"/>
            <a:ext cx="786313" cy="973529"/>
          </a:xfrm>
          <a:custGeom>
            <a:avLst/>
            <a:gdLst>
              <a:gd name="connsiteX0" fmla="*/ 647295 w 786313"/>
              <a:gd name="connsiteY0" fmla="*/ 822 h 689191"/>
              <a:gd name="connsiteX1" fmla="*/ 739763 w 786313"/>
              <a:gd name="connsiteY1" fmla="*/ 93289 h 689191"/>
              <a:gd name="connsiteX2" fmla="*/ 24 w 786313"/>
              <a:gd name="connsiteY2" fmla="*/ 586449 h 689191"/>
              <a:gd name="connsiteX3" fmla="*/ 719215 w 786313"/>
              <a:gd name="connsiteY3" fmla="*/ 689191 h 68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313" h="689191">
                <a:moveTo>
                  <a:pt x="647295" y="822"/>
                </a:moveTo>
                <a:cubicBezTo>
                  <a:pt x="747468" y="-1747"/>
                  <a:pt x="847641" y="-4315"/>
                  <a:pt x="739763" y="93289"/>
                </a:cubicBezTo>
                <a:cubicBezTo>
                  <a:pt x="631885" y="190893"/>
                  <a:pt x="3449" y="487132"/>
                  <a:pt x="24" y="586449"/>
                </a:cubicBezTo>
                <a:cubicBezTo>
                  <a:pt x="-3401" y="685766"/>
                  <a:pt x="357907" y="687478"/>
                  <a:pt x="719215" y="689191"/>
                </a:cubicBezTo>
              </a:path>
            </a:pathLst>
          </a:custGeom>
          <a:ln w="28575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4541178" y="2465798"/>
            <a:ext cx="1859622" cy="318499"/>
            <a:chOff x="4541178" y="2465798"/>
            <a:chExt cx="1859622" cy="318499"/>
          </a:xfrm>
        </p:grpSpPr>
        <p:cxnSp>
          <p:nvCxnSpPr>
            <p:cNvPr id="58" name="Straight Arrow Connector 57"/>
            <p:cNvCxnSpPr/>
            <p:nvPr/>
          </p:nvCxnSpPr>
          <p:spPr bwMode="auto">
            <a:xfrm flipV="1">
              <a:off x="4904144" y="2773078"/>
              <a:ext cx="1496656" cy="8222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arrow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Freeform 61"/>
            <p:cNvSpPr/>
            <p:nvPr/>
          </p:nvSpPr>
          <p:spPr>
            <a:xfrm>
              <a:off x="4541178" y="2465798"/>
              <a:ext cx="369869" cy="318499"/>
            </a:xfrm>
            <a:custGeom>
              <a:avLst/>
              <a:gdLst>
                <a:gd name="connsiteX0" fmla="*/ 369869 w 369869"/>
                <a:gd name="connsiteY0" fmla="*/ 318499 h 318499"/>
                <a:gd name="connsiteX1" fmla="*/ 369869 w 369869"/>
                <a:gd name="connsiteY1" fmla="*/ 0 h 318499"/>
                <a:gd name="connsiteX2" fmla="*/ 0 w 369869"/>
                <a:gd name="connsiteY2" fmla="*/ 0 h 31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869" h="318499">
                  <a:moveTo>
                    <a:pt x="369869" y="318499"/>
                  </a:moveTo>
                  <a:lnTo>
                    <a:pt x="369869" y="0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 rot="594782">
                <a:off x="4827140" y="1702531"/>
                <a:ext cx="10583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smtClean="0">
                    <a:solidFill>
                      <a:srgbClr val="00B050"/>
                    </a:solidFill>
                    <a:latin typeface="+mn-lt"/>
                  </a:rPr>
                  <a:t>(d)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en-US" sz="2000" smtClean="0">
                    <a:solidFill>
                      <a:srgbClr val="00B050"/>
                    </a:solidFill>
                    <a:latin typeface="+mn-lt"/>
                  </a:rPr>
                  <a:t>(d’)</a:t>
                </a:r>
                <a:endParaRPr lang="en-US" sz="2000">
                  <a:solidFill>
                    <a:srgbClr val="00B05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94782">
                <a:off x="4827140" y="1702531"/>
                <a:ext cx="1058303" cy="400110"/>
              </a:xfrm>
              <a:prstGeom prst="rect">
                <a:avLst/>
              </a:prstGeom>
              <a:blipFill rotWithShape="1">
                <a:blip r:embed="rId10"/>
                <a:stretch>
                  <a:fillRect l="-7104" t="-6250" r="-5464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5036953" y="2363698"/>
            <a:ext cx="1135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+mn-lt"/>
              </a:rPr>
              <a:t>(d) // (d’)</a:t>
            </a:r>
            <a:endParaRPr lang="en-US" sz="20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 rot="18988850">
            <a:off x="2065201" y="2885515"/>
            <a:ext cx="1292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C000"/>
                </a:solidFill>
                <a:latin typeface="+mn-lt"/>
              </a:rPr>
              <a:t>(d) cắt (d’)</a:t>
            </a:r>
            <a:endParaRPr lang="en-US" sz="2000">
              <a:solidFill>
                <a:srgbClr val="FFC000"/>
              </a:solidFill>
              <a:latin typeface="+mn-lt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666665"/>
              </p:ext>
            </p:extLst>
          </p:nvPr>
        </p:nvGraphicFramePr>
        <p:xfrm>
          <a:off x="6385567" y="2521225"/>
          <a:ext cx="777233" cy="73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3" name="Equation" r:id="rId11" imgW="482400" imgH="457200" progId="Equation.DSMT4">
                  <p:embed/>
                </p:oleObj>
              </mc:Choice>
              <mc:Fallback>
                <p:oleObj name="Equation" r:id="rId11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385567" y="2521225"/>
                        <a:ext cx="777233" cy="736325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" name="Group 70"/>
          <p:cNvGrpSpPr/>
          <p:nvPr/>
        </p:nvGrpSpPr>
        <p:grpSpPr>
          <a:xfrm>
            <a:off x="6884034" y="-95250"/>
            <a:ext cx="2239418" cy="2257475"/>
            <a:chOff x="6884034" y="-95250"/>
            <a:chExt cx="2239418" cy="2257475"/>
          </a:xfrm>
        </p:grpSpPr>
        <p:grpSp>
          <p:nvGrpSpPr>
            <p:cNvPr id="67" name="Group 66"/>
            <p:cNvGrpSpPr/>
            <p:nvPr/>
          </p:nvGrpSpPr>
          <p:grpSpPr>
            <a:xfrm>
              <a:off x="6884034" y="22046"/>
              <a:ext cx="2239418" cy="2140179"/>
              <a:chOff x="6884034" y="22046"/>
              <a:chExt cx="2239418" cy="2140179"/>
            </a:xfrm>
          </p:grpSpPr>
          <p:sp>
            <p:nvSpPr>
              <p:cNvPr id="49" name="Rectangle 48"/>
              <p:cNvSpPr/>
              <p:nvPr/>
            </p:nvSpPr>
            <p:spPr bwMode="auto">
              <a:xfrm>
                <a:off x="6884034" y="22046"/>
                <a:ext cx="2239418" cy="2140179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 bwMode="auto">
              <a:xfrm flipV="1">
                <a:off x="8001000" y="133350"/>
                <a:ext cx="0" cy="18288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7102584" y="1047750"/>
                <a:ext cx="1965216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flipV="1">
                <a:off x="7351411" y="139700"/>
                <a:ext cx="1070578" cy="12954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 flipV="1">
                <a:off x="7381875" y="149225"/>
                <a:ext cx="1070578" cy="12954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TextBox 15"/>
              <p:cNvSpPr txBox="1"/>
              <p:nvPr/>
            </p:nvSpPr>
            <p:spPr>
              <a:xfrm>
                <a:off x="8754894" y="1034990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smtClean="0">
                    <a:solidFill>
                      <a:srgbClr val="0000FF"/>
                    </a:solidFill>
                    <a:latin typeface="+mn-lt"/>
                  </a:rPr>
                  <a:t>x</a:t>
                </a:r>
                <a:endParaRPr lang="en-US" sz="2000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943850" y="998912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  <a:latin typeface="+mn-lt"/>
                  </a:rPr>
                  <a:t>o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8768420">
                <a:off x="7070788" y="630430"/>
                <a:ext cx="11144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smtClean="0">
                    <a:solidFill>
                      <a:srgbClr val="0000FF"/>
                    </a:solidFill>
                    <a:latin typeface="+mn-lt"/>
                  </a:rPr>
                  <a:t>y = x + 1</a:t>
                </a:r>
                <a:endParaRPr lang="en-US" sz="2000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696200" y="-9525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rgbClr val="0000FF"/>
                  </a:solidFill>
                  <a:latin typeface="+mn-lt"/>
                </a:rPr>
                <a:t>y</a:t>
              </a:r>
              <a:endParaRPr lang="en-US" sz="2000">
                <a:solidFill>
                  <a:srgbClr val="0000FF"/>
                </a:solidFill>
                <a:latin typeface="+mn-lt"/>
              </a:endParaRPr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915551"/>
              </p:ext>
            </p:extLst>
          </p:nvPr>
        </p:nvGraphicFramePr>
        <p:xfrm>
          <a:off x="6309367" y="768625"/>
          <a:ext cx="777233" cy="73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4" name="Equation" r:id="rId13" imgW="482400" imgH="457200" progId="Equation.DSMT4">
                  <p:embed/>
                </p:oleObj>
              </mc:Choice>
              <mc:Fallback>
                <p:oleObj name="Equation" r:id="rId13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09367" y="768625"/>
                        <a:ext cx="777233" cy="736325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57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Line 4"/>
          <p:cNvSpPr>
            <a:spLocks noChangeShapeType="1"/>
          </p:cNvSpPr>
          <p:nvPr/>
        </p:nvSpPr>
        <p:spPr bwMode="auto">
          <a:xfrm flipV="1">
            <a:off x="6477000" y="647700"/>
            <a:ext cx="76200" cy="42862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31" name="Line 5"/>
          <p:cNvSpPr>
            <a:spLocks noChangeShapeType="1"/>
          </p:cNvSpPr>
          <p:nvPr/>
        </p:nvSpPr>
        <p:spPr bwMode="auto">
          <a:xfrm>
            <a:off x="4243758" y="3048000"/>
            <a:ext cx="451924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32" name="Line 6"/>
          <p:cNvSpPr>
            <a:spLocks noChangeShapeType="1"/>
          </p:cNvSpPr>
          <p:nvPr/>
        </p:nvSpPr>
        <p:spPr bwMode="auto">
          <a:xfrm flipH="1">
            <a:off x="5334001" y="941785"/>
            <a:ext cx="2466975" cy="3306365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rot="19800000" flipH="1">
            <a:off x="6997280" y="782059"/>
            <a:ext cx="477181" cy="370959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34" name="Text Box 11"/>
          <p:cNvSpPr txBox="1">
            <a:spLocks noChangeArrowheads="1"/>
          </p:cNvSpPr>
          <p:nvPr/>
        </p:nvSpPr>
        <p:spPr bwMode="auto">
          <a:xfrm>
            <a:off x="6553200" y="64770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Arial" charset="0"/>
              </a:rPr>
              <a:t>y</a:t>
            </a:r>
          </a:p>
        </p:txBody>
      </p:sp>
      <p:sp>
        <p:nvSpPr>
          <p:cNvPr id="201736" name="Text Box 13"/>
          <p:cNvSpPr txBox="1">
            <a:spLocks noChangeArrowheads="1"/>
          </p:cNvSpPr>
          <p:nvPr/>
        </p:nvSpPr>
        <p:spPr bwMode="auto">
          <a:xfrm>
            <a:off x="6132514" y="2990850"/>
            <a:ext cx="423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Arial" charset="0"/>
              </a:rPr>
              <a:t>O</a:t>
            </a:r>
          </a:p>
        </p:txBody>
      </p:sp>
      <p:sp>
        <p:nvSpPr>
          <p:cNvPr id="201737" name="Text Box 14"/>
          <p:cNvSpPr txBox="1">
            <a:spLocks noChangeArrowheads="1"/>
          </p:cNvSpPr>
          <p:nvPr/>
        </p:nvSpPr>
        <p:spPr bwMode="auto">
          <a:xfrm>
            <a:off x="8369894" y="299085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1738" name="Hộp_Văn_Bản 11"/>
              <p:cNvSpPr txBox="1">
                <a:spLocks noChangeArrowheads="1"/>
              </p:cNvSpPr>
              <p:nvPr/>
            </p:nvSpPr>
            <p:spPr bwMode="auto">
              <a:xfrm>
                <a:off x="481226" y="2463600"/>
                <a:ext cx="292893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40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n-lt"/>
                    <a:cs typeface="Times New Roman" pitchFamily="18" charset="0"/>
                    <a:sym typeface="Wingdings"/>
                  </a:rPr>
                  <a:t> </a:t>
                </a:r>
                <a:r>
                  <a:rPr lang="en-US" sz="2400" b="1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n-lt"/>
                    <a:cs typeface="Times New Roman" pitchFamily="18" charset="0"/>
                  </a:rPr>
                  <a:t>Trùng nhau (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≡</m:t>
                    </m:r>
                  </m:oMath>
                </a14:m>
                <a:r>
                  <a:rPr lang="en-US" sz="2400" b="1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n-lt"/>
                    <a:cs typeface="Times New Roman" pitchFamily="18" charset="0"/>
                  </a:rPr>
                  <a:t> )</a:t>
                </a:r>
                <a:endParaRPr lang="en-US" sz="2400" b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1738" name="Hộp_Văn_Bản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1226" y="2463600"/>
                <a:ext cx="2928938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333" t="-10526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1739" name="Rectangle 11"/>
          <p:cNvSpPr>
            <a:spLocks noChangeArrowheads="1"/>
          </p:cNvSpPr>
          <p:nvPr/>
        </p:nvSpPr>
        <p:spPr bwMode="auto">
          <a:xfrm>
            <a:off x="481226" y="1433551"/>
            <a:ext cx="25090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sym typeface="Wingdings"/>
              </a:rPr>
              <a:t></a:t>
            </a:r>
            <a:r>
              <a:rPr lang="en-US" sz="24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240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Cắt </a:t>
            </a:r>
            <a:r>
              <a:rPr lang="en-US" sz="24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nhau  </a:t>
            </a:r>
            <a:r>
              <a:rPr lang="en-US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( </a:t>
            </a:r>
            <a:r>
              <a:rPr lang="en-US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sym typeface="Symbol"/>
              </a:rPr>
              <a:t> )</a:t>
            </a:r>
            <a:endParaRPr lang="en-US" sz="240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01740" name="Rectangle 12"/>
          <p:cNvSpPr>
            <a:spLocks noChangeArrowheads="1"/>
          </p:cNvSpPr>
          <p:nvPr/>
        </p:nvSpPr>
        <p:spPr bwMode="auto">
          <a:xfrm>
            <a:off x="481226" y="1948576"/>
            <a:ext cx="32143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sym typeface="Wingdings"/>
              </a:rPr>
              <a:t></a:t>
            </a:r>
            <a:r>
              <a:rPr lang="en-US" sz="24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sym typeface="Wingdings"/>
              </a:rPr>
              <a:t> </a:t>
            </a:r>
            <a:r>
              <a:rPr lang="en-US" sz="24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Song </a:t>
            </a:r>
            <a:r>
              <a:rPr lang="en-US" sz="240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song </a:t>
            </a:r>
            <a:r>
              <a:rPr lang="en-US" sz="24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nhau ( // )</a:t>
            </a:r>
            <a:endParaRPr lang="en-US" sz="2400" b="1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228600"/>
            <a:ext cx="5746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VỊ TRÍ TƯƠNG ĐỐI CỦA HAI ĐƯỜNG THẲNG</a:t>
            </a:r>
            <a:endParaRPr lang="en-US" sz="2000" b="1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10405E-6 L -0.075 -4.10405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2" grpId="0" animBg="1"/>
      <p:bldP spid="2058" grpId="0" animBg="1"/>
      <p:bldP spid="2058" grpId="1" animBg="1"/>
      <p:bldP spid="2058" grpId="2" animBg="1"/>
      <p:bldP spid="201738" grpId="0"/>
      <p:bldP spid="201739" grpId="0"/>
      <p:bldP spid="2017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156"/>
          <p:cNvSpPr txBox="1"/>
          <p:nvPr/>
        </p:nvSpPr>
        <p:spPr>
          <a:xfrm rot="18249075">
            <a:off x="7008790" y="2090416"/>
            <a:ext cx="1462260" cy="50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y = 2x  - 2</a:t>
            </a:r>
            <a:endParaRPr lang="en-US" sz="2400" b="1">
              <a:solidFill>
                <a:schemeClr val="accent6">
                  <a:lumMod val="60000"/>
                  <a:lumOff val="40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7407" name="Text Box 63"/>
          <p:cNvSpPr txBox="1">
            <a:spLocks noChangeArrowheads="1"/>
          </p:cNvSpPr>
          <p:nvPr/>
        </p:nvSpPr>
        <p:spPr bwMode="auto">
          <a:xfrm>
            <a:off x="0" y="-6845"/>
            <a:ext cx="9144000" cy="52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vi-VN" sz="2400" b="1">
                <a:solidFill>
                  <a:srgbClr val="FFC000"/>
                </a:solidFill>
                <a:latin typeface="+mn-lt"/>
              </a:rPr>
              <a:t>ĐƯỜNG THẲNG SONG SONG VÀ ĐƯỜNG THẲNG CẮT NHAU</a:t>
            </a:r>
          </a:p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228600" y="521553"/>
            <a:ext cx="38385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>
                <a:solidFill>
                  <a:schemeClr val="bg1"/>
                </a:solidFill>
              </a:rPr>
              <a:t>y = </a:t>
            </a:r>
            <a:r>
              <a:rPr lang="en-US" sz="2400" b="1" i="1" smtClean="0">
                <a:solidFill>
                  <a:srgbClr val="FF0000"/>
                </a:solidFill>
              </a:rPr>
              <a:t>a</a:t>
            </a:r>
            <a:r>
              <a:rPr lang="en-US" sz="2400" b="1" i="1" smtClean="0">
                <a:solidFill>
                  <a:schemeClr val="bg1"/>
                </a:solidFill>
              </a:rPr>
              <a:t>x + </a:t>
            </a:r>
            <a:r>
              <a:rPr lang="en-US" sz="2400" b="1" i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2400" b="1" i="1" smtClean="0">
                <a:solidFill>
                  <a:schemeClr val="bg1"/>
                </a:solidFill>
              </a:rPr>
              <a:t>   (a </a:t>
            </a:r>
            <a:r>
              <a:rPr lang="en-US" sz="2400" b="1" i="1" smtClean="0">
                <a:solidFill>
                  <a:schemeClr val="bg1"/>
                </a:solidFill>
                <a:sym typeface="Symbol"/>
              </a:rPr>
              <a:t> </a:t>
            </a:r>
            <a:r>
              <a:rPr lang="en-US" sz="2400" b="1" i="1" smtClean="0">
                <a:solidFill>
                  <a:schemeClr val="bg1"/>
                </a:solidFill>
              </a:rPr>
              <a:t>0</a:t>
            </a:r>
            <a:r>
              <a:rPr lang="en-US" sz="2400" b="1" i="1">
                <a:solidFill>
                  <a:schemeClr val="bg1"/>
                </a:solidFill>
              </a:rPr>
              <a:t>)       (d)</a:t>
            </a:r>
          </a:p>
          <a:p>
            <a:pPr>
              <a:spcBef>
                <a:spcPct val="0"/>
              </a:spcBef>
            </a:pPr>
            <a:r>
              <a:rPr lang="en-US" sz="2400" b="1" i="1">
                <a:solidFill>
                  <a:schemeClr val="bg1"/>
                </a:solidFill>
              </a:rPr>
              <a:t>y = </a:t>
            </a:r>
            <a:r>
              <a:rPr lang="en-US" sz="2400" b="1" i="1" smtClean="0">
                <a:solidFill>
                  <a:srgbClr val="FF0000"/>
                </a:solidFill>
              </a:rPr>
              <a:t>a’</a:t>
            </a:r>
            <a:r>
              <a:rPr lang="en-US" sz="2400" b="1" i="1" smtClean="0">
                <a:solidFill>
                  <a:schemeClr val="bg1"/>
                </a:solidFill>
              </a:rPr>
              <a:t>x + </a:t>
            </a:r>
            <a:r>
              <a:rPr lang="en-US" sz="2400" b="1" i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2400" b="1" i="1">
                <a:solidFill>
                  <a:schemeClr val="accent6">
                    <a:lumMod val="60000"/>
                    <a:lumOff val="40000"/>
                  </a:schemeClr>
                </a:solidFill>
              </a:rPr>
              <a:t>’ </a:t>
            </a:r>
            <a:r>
              <a:rPr lang="en-US" sz="2400" b="1" i="1">
                <a:solidFill>
                  <a:schemeClr val="bg1"/>
                </a:solidFill>
              </a:rPr>
              <a:t>(</a:t>
            </a:r>
            <a:r>
              <a:rPr lang="en-US" sz="2400" b="1" i="1" smtClean="0">
                <a:solidFill>
                  <a:schemeClr val="bg1"/>
                </a:solidFill>
              </a:rPr>
              <a:t>a’</a:t>
            </a:r>
            <a:r>
              <a:rPr lang="en-US" sz="2400" b="1" i="1" smtClean="0">
                <a:solidFill>
                  <a:schemeClr val="bg1"/>
                </a:solidFill>
                <a:sym typeface="Symbol"/>
              </a:rPr>
              <a:t> </a:t>
            </a:r>
            <a:r>
              <a:rPr lang="en-US" sz="2400" b="1" i="1" smtClean="0">
                <a:solidFill>
                  <a:schemeClr val="bg1"/>
                </a:solidFill>
              </a:rPr>
              <a:t> 0</a:t>
            </a:r>
            <a:r>
              <a:rPr lang="en-US" sz="2400" b="1" i="1">
                <a:solidFill>
                  <a:schemeClr val="bg1"/>
                </a:solidFill>
              </a:rPr>
              <a:t>) </a:t>
            </a:r>
            <a:r>
              <a:rPr lang="en-US" sz="2400" b="1" i="1" smtClean="0">
                <a:solidFill>
                  <a:schemeClr val="bg1"/>
                </a:solidFill>
              </a:rPr>
              <a:t>  </a:t>
            </a:r>
            <a:r>
              <a:rPr lang="en-US" sz="2400" b="1" i="1">
                <a:solidFill>
                  <a:schemeClr val="bg1"/>
                </a:solidFill>
              </a:rPr>
              <a:t>(d’)</a:t>
            </a:r>
          </a:p>
        </p:txBody>
      </p:sp>
      <p:sp>
        <p:nvSpPr>
          <p:cNvPr id="202768" name="Text Box 16"/>
          <p:cNvSpPr txBox="1">
            <a:spLocks noChangeArrowheads="1"/>
          </p:cNvSpPr>
          <p:nvPr/>
        </p:nvSpPr>
        <p:spPr bwMode="auto">
          <a:xfrm>
            <a:off x="533400" y="1409640"/>
            <a:ext cx="23050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  <a:latin typeface="+mn-lt"/>
              </a:rPr>
              <a:t>TỔNG QUÁT</a:t>
            </a:r>
            <a:endParaRPr lang="en-US" sz="20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2789" name="Line 37"/>
          <p:cNvSpPr>
            <a:spLocks noChangeShapeType="1"/>
          </p:cNvSpPr>
          <p:nvPr/>
        </p:nvSpPr>
        <p:spPr bwMode="auto">
          <a:xfrm flipV="1">
            <a:off x="4238625" y="914400"/>
            <a:ext cx="2438400" cy="3543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91" name="Line 39"/>
          <p:cNvSpPr>
            <a:spLocks noChangeShapeType="1"/>
          </p:cNvSpPr>
          <p:nvPr/>
        </p:nvSpPr>
        <p:spPr bwMode="auto">
          <a:xfrm>
            <a:off x="6281738" y="2146697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92" name="Line 40"/>
          <p:cNvSpPr>
            <a:spLocks noChangeShapeType="1"/>
          </p:cNvSpPr>
          <p:nvPr/>
        </p:nvSpPr>
        <p:spPr bwMode="auto">
          <a:xfrm flipV="1">
            <a:off x="7196138" y="2146697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93" name="Line 41"/>
          <p:cNvSpPr>
            <a:spLocks noChangeShapeType="1"/>
          </p:cNvSpPr>
          <p:nvPr/>
        </p:nvSpPr>
        <p:spPr bwMode="auto">
          <a:xfrm flipV="1">
            <a:off x="5424488" y="1257300"/>
            <a:ext cx="2362200" cy="35242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04" name="Line 52"/>
          <p:cNvSpPr>
            <a:spLocks noChangeShapeType="1"/>
          </p:cNvSpPr>
          <p:nvPr/>
        </p:nvSpPr>
        <p:spPr bwMode="auto">
          <a:xfrm flipV="1">
            <a:off x="6248400" y="1371600"/>
            <a:ext cx="2438400" cy="3543300"/>
          </a:xfrm>
          <a:prstGeom prst="lin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191000" y="660797"/>
            <a:ext cx="4800600" cy="4380548"/>
            <a:chOff x="4191000" y="660797"/>
            <a:chExt cx="4800600" cy="4380548"/>
          </a:xfrm>
        </p:grpSpPr>
        <p:sp>
          <p:nvSpPr>
            <p:cNvPr id="202777" name="Line 25"/>
            <p:cNvSpPr>
              <a:spLocks noChangeShapeType="1"/>
            </p:cNvSpPr>
            <p:nvPr/>
          </p:nvSpPr>
          <p:spPr bwMode="auto">
            <a:xfrm>
              <a:off x="4371975" y="3518297"/>
              <a:ext cx="4619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8" name="Line 26"/>
            <p:cNvSpPr>
              <a:spLocks noChangeShapeType="1"/>
            </p:cNvSpPr>
            <p:nvPr/>
          </p:nvSpPr>
          <p:spPr bwMode="auto">
            <a:xfrm flipV="1">
              <a:off x="6281738" y="717947"/>
              <a:ext cx="0" cy="422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9" name="Text Box 27"/>
            <p:cNvSpPr txBox="1">
              <a:spLocks noChangeArrowheads="1"/>
            </p:cNvSpPr>
            <p:nvPr/>
          </p:nvSpPr>
          <p:spPr bwMode="auto">
            <a:xfrm>
              <a:off x="6281738" y="3575447"/>
              <a:ext cx="3810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ahoma" pitchFamily="34" charset="0"/>
                </a:rPr>
                <a:t>O</a:t>
              </a:r>
            </a:p>
          </p:txBody>
        </p:sp>
        <p:sp>
          <p:nvSpPr>
            <p:cNvPr id="202780" name="Line 28"/>
            <p:cNvSpPr>
              <a:spLocks noChangeShapeType="1"/>
            </p:cNvSpPr>
            <p:nvPr/>
          </p:nvSpPr>
          <p:spPr bwMode="auto">
            <a:xfrm>
              <a:off x="8096250" y="3461147"/>
              <a:ext cx="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1" name="Line 29"/>
            <p:cNvSpPr>
              <a:spLocks noChangeShapeType="1"/>
            </p:cNvSpPr>
            <p:nvPr/>
          </p:nvSpPr>
          <p:spPr bwMode="auto">
            <a:xfrm>
              <a:off x="7196138" y="3461147"/>
              <a:ext cx="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2" name="Line 30"/>
            <p:cNvSpPr>
              <a:spLocks noChangeShapeType="1"/>
            </p:cNvSpPr>
            <p:nvPr/>
          </p:nvSpPr>
          <p:spPr bwMode="auto">
            <a:xfrm>
              <a:off x="5367338" y="3450431"/>
              <a:ext cx="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3" name="Line 31"/>
            <p:cNvSpPr>
              <a:spLocks noChangeShapeType="1"/>
            </p:cNvSpPr>
            <p:nvPr/>
          </p:nvSpPr>
          <p:spPr bwMode="auto">
            <a:xfrm>
              <a:off x="4452938" y="3450431"/>
              <a:ext cx="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4" name="Line 32"/>
            <p:cNvSpPr>
              <a:spLocks noChangeShapeType="1"/>
            </p:cNvSpPr>
            <p:nvPr/>
          </p:nvSpPr>
          <p:spPr bwMode="auto">
            <a:xfrm>
              <a:off x="6200775" y="28575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5" name="Line 33"/>
            <p:cNvSpPr>
              <a:spLocks noChangeShapeType="1"/>
            </p:cNvSpPr>
            <p:nvPr/>
          </p:nvSpPr>
          <p:spPr bwMode="auto">
            <a:xfrm>
              <a:off x="6200775" y="2146697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6" name="Line 34"/>
            <p:cNvSpPr>
              <a:spLocks noChangeShapeType="1"/>
            </p:cNvSpPr>
            <p:nvPr/>
          </p:nvSpPr>
          <p:spPr bwMode="auto">
            <a:xfrm>
              <a:off x="6200775" y="14859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7" name="Line 35"/>
            <p:cNvSpPr>
              <a:spLocks noChangeShapeType="1"/>
            </p:cNvSpPr>
            <p:nvPr/>
          </p:nvSpPr>
          <p:spPr bwMode="auto">
            <a:xfrm>
              <a:off x="6215063" y="42291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8" name="Text Box 36"/>
            <p:cNvSpPr txBox="1">
              <a:spLocks noChangeArrowheads="1"/>
            </p:cNvSpPr>
            <p:nvPr/>
          </p:nvSpPr>
          <p:spPr bwMode="auto">
            <a:xfrm>
              <a:off x="5900738" y="660797"/>
              <a:ext cx="304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ahoma" pitchFamily="34" charset="0"/>
                </a:rPr>
                <a:t>y</a:t>
              </a:r>
            </a:p>
          </p:txBody>
        </p:sp>
        <p:sp>
          <p:nvSpPr>
            <p:cNvPr id="202794" name="Text Box 42"/>
            <p:cNvSpPr txBox="1">
              <a:spLocks noChangeArrowheads="1"/>
            </p:cNvSpPr>
            <p:nvPr/>
          </p:nvSpPr>
          <p:spPr bwMode="auto">
            <a:xfrm>
              <a:off x="5824538" y="4114800"/>
              <a:ext cx="457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ahoma" pitchFamily="34" charset="0"/>
                </a:rPr>
                <a:t>-1</a:t>
              </a:r>
            </a:p>
          </p:txBody>
        </p:sp>
        <p:sp>
          <p:nvSpPr>
            <p:cNvPr id="202795" name="Text Box 43"/>
            <p:cNvSpPr txBox="1">
              <a:spLocks noChangeArrowheads="1"/>
            </p:cNvSpPr>
            <p:nvPr/>
          </p:nvSpPr>
          <p:spPr bwMode="auto">
            <a:xfrm>
              <a:off x="5900738" y="2057400"/>
              <a:ext cx="457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ahoma" pitchFamily="34" charset="0"/>
                </a:rPr>
                <a:t>2</a:t>
              </a:r>
            </a:p>
          </p:txBody>
        </p:sp>
        <p:sp>
          <p:nvSpPr>
            <p:cNvPr id="202796" name="Text Box 44"/>
            <p:cNvSpPr txBox="1">
              <a:spLocks noChangeArrowheads="1"/>
            </p:cNvSpPr>
            <p:nvPr/>
          </p:nvSpPr>
          <p:spPr bwMode="auto">
            <a:xfrm>
              <a:off x="5824538" y="1371600"/>
              <a:ext cx="457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ahoma" pitchFamily="34" charset="0"/>
                </a:rPr>
                <a:t>3</a:t>
              </a:r>
            </a:p>
          </p:txBody>
        </p:sp>
        <p:sp>
          <p:nvSpPr>
            <p:cNvPr id="202797" name="Text Box 45"/>
            <p:cNvSpPr txBox="1">
              <a:spLocks noChangeArrowheads="1"/>
            </p:cNvSpPr>
            <p:nvPr/>
          </p:nvSpPr>
          <p:spPr bwMode="auto">
            <a:xfrm>
              <a:off x="4371975" y="3261122"/>
              <a:ext cx="685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ahoma" pitchFamily="34" charset="0"/>
                </a:rPr>
                <a:t>-1,5</a:t>
              </a:r>
            </a:p>
          </p:txBody>
        </p:sp>
        <p:sp>
          <p:nvSpPr>
            <p:cNvPr id="202798" name="Text Box 46"/>
            <p:cNvSpPr txBox="1">
              <a:spLocks noChangeArrowheads="1"/>
            </p:cNvSpPr>
            <p:nvPr/>
          </p:nvSpPr>
          <p:spPr bwMode="auto">
            <a:xfrm>
              <a:off x="4191000" y="3571875"/>
              <a:ext cx="457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ahoma" pitchFamily="34" charset="0"/>
                </a:rPr>
                <a:t>-2</a:t>
              </a:r>
            </a:p>
          </p:txBody>
        </p:sp>
        <p:sp>
          <p:nvSpPr>
            <p:cNvPr id="202799" name="Text Box 47"/>
            <p:cNvSpPr txBox="1">
              <a:spLocks noChangeArrowheads="1"/>
            </p:cNvSpPr>
            <p:nvPr/>
          </p:nvSpPr>
          <p:spPr bwMode="auto">
            <a:xfrm>
              <a:off x="5138738" y="3584972"/>
              <a:ext cx="457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ahoma" pitchFamily="34" charset="0"/>
                </a:rPr>
                <a:t>-1</a:t>
              </a:r>
            </a:p>
          </p:txBody>
        </p:sp>
        <p:sp>
          <p:nvSpPr>
            <p:cNvPr id="202800" name="Text Box 48"/>
            <p:cNvSpPr txBox="1">
              <a:spLocks noChangeArrowheads="1"/>
            </p:cNvSpPr>
            <p:nvPr/>
          </p:nvSpPr>
          <p:spPr bwMode="auto">
            <a:xfrm>
              <a:off x="7958138" y="3575447"/>
              <a:ext cx="3810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ahoma" pitchFamily="34" charset="0"/>
                </a:rPr>
                <a:t>2</a:t>
              </a:r>
            </a:p>
          </p:txBody>
        </p:sp>
        <p:sp>
          <p:nvSpPr>
            <p:cNvPr id="202801" name="Text Box 49"/>
            <p:cNvSpPr txBox="1">
              <a:spLocks noChangeArrowheads="1"/>
            </p:cNvSpPr>
            <p:nvPr/>
          </p:nvSpPr>
          <p:spPr bwMode="auto">
            <a:xfrm>
              <a:off x="5900738" y="2743200"/>
              <a:ext cx="457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202802" name="Text Box 50"/>
            <p:cNvSpPr txBox="1">
              <a:spLocks noChangeArrowheads="1"/>
            </p:cNvSpPr>
            <p:nvPr/>
          </p:nvSpPr>
          <p:spPr bwMode="auto">
            <a:xfrm>
              <a:off x="7069138" y="3565922"/>
              <a:ext cx="457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202803" name="Line 51"/>
            <p:cNvSpPr>
              <a:spLocks noChangeShapeType="1"/>
            </p:cNvSpPr>
            <p:nvPr/>
          </p:nvSpPr>
          <p:spPr bwMode="auto">
            <a:xfrm>
              <a:off x="6205538" y="4832747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5" name="Text Box 53"/>
            <p:cNvSpPr txBox="1">
              <a:spLocks noChangeArrowheads="1"/>
            </p:cNvSpPr>
            <p:nvPr/>
          </p:nvSpPr>
          <p:spPr bwMode="auto">
            <a:xfrm>
              <a:off x="5748338" y="4672013"/>
              <a:ext cx="457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ahoma" pitchFamily="34" charset="0"/>
                </a:rPr>
                <a:t>-2</a:t>
              </a:r>
            </a:p>
          </p:txBody>
        </p:sp>
        <p:sp>
          <p:nvSpPr>
            <p:cNvPr id="202809" name="Text Box 57"/>
            <p:cNvSpPr txBox="1">
              <a:spLocks noChangeArrowheads="1"/>
            </p:cNvSpPr>
            <p:nvPr/>
          </p:nvSpPr>
          <p:spPr bwMode="auto">
            <a:xfrm>
              <a:off x="8610600" y="3518297"/>
              <a:ext cx="30008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latin typeface="Arial" charset="0"/>
                </a:rPr>
                <a:t>x</a:t>
              </a:r>
            </a:p>
          </p:txBody>
        </p:sp>
        <p:sp>
          <p:nvSpPr>
            <p:cNvPr id="202813" name="Oval 61"/>
            <p:cNvSpPr>
              <a:spLocks noChangeArrowheads="1"/>
            </p:cNvSpPr>
            <p:nvPr/>
          </p:nvSpPr>
          <p:spPr bwMode="auto">
            <a:xfrm>
              <a:off x="4852989" y="3475435"/>
              <a:ext cx="85725" cy="57150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14" name="Oval 62"/>
            <p:cNvSpPr>
              <a:spLocks noChangeArrowheads="1"/>
            </p:cNvSpPr>
            <p:nvPr/>
          </p:nvSpPr>
          <p:spPr bwMode="auto">
            <a:xfrm>
              <a:off x="6234113" y="1468041"/>
              <a:ext cx="74612" cy="57150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2902" name="Text Box 150"/>
          <p:cNvSpPr txBox="1">
            <a:spLocks noChangeArrowheads="1"/>
          </p:cNvSpPr>
          <p:nvPr/>
        </p:nvSpPr>
        <p:spPr bwMode="auto">
          <a:xfrm>
            <a:off x="381000" y="4207014"/>
            <a:ext cx="3276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VD: §å thÞ y = 2x+3 vµ        y = 2x-2 song song víi nhau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081847"/>
              </p:ext>
            </p:extLst>
          </p:nvPr>
        </p:nvGraphicFramePr>
        <p:xfrm>
          <a:off x="255588" y="2038350"/>
          <a:ext cx="17097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62" name="Equation" r:id="rId3" imgW="965160" imgH="203040" progId="Equation.DSMT4">
                  <p:embed/>
                </p:oleObj>
              </mc:Choice>
              <mc:Fallback>
                <p:oleObj name="Equation" r:id="rId3" imgW="965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88" y="2038350"/>
                        <a:ext cx="1709737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258052"/>
              </p:ext>
            </p:extLst>
          </p:nvPr>
        </p:nvGraphicFramePr>
        <p:xfrm>
          <a:off x="2040644" y="1809750"/>
          <a:ext cx="854956" cy="809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63" name="Equation" r:id="rId5" imgW="482400" imgH="457200" progId="Equation.DSMT4">
                  <p:embed/>
                </p:oleObj>
              </mc:Choice>
              <mc:Fallback>
                <p:oleObj name="Equation" r:id="rId5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40644" y="1809750"/>
                        <a:ext cx="854956" cy="809958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026928"/>
              </p:ext>
            </p:extLst>
          </p:nvPr>
        </p:nvGraphicFramePr>
        <p:xfrm>
          <a:off x="255587" y="3157538"/>
          <a:ext cx="18018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64" name="Equation" r:id="rId7" imgW="1015920" imgH="203040" progId="Equation.DSMT4">
                  <p:embed/>
                </p:oleObj>
              </mc:Choice>
              <mc:Fallback>
                <p:oleObj name="Equation" r:id="rId7" imgW="1015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5587" y="3157538"/>
                        <a:ext cx="1801813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909484"/>
              </p:ext>
            </p:extLst>
          </p:nvPr>
        </p:nvGraphicFramePr>
        <p:xfrm>
          <a:off x="2116844" y="2940630"/>
          <a:ext cx="854956" cy="809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65" name="Equation" r:id="rId9" imgW="482400" imgH="457200" progId="Equation.DSMT4">
                  <p:embed/>
                </p:oleObj>
              </mc:Choice>
              <mc:Fallback>
                <p:oleObj name="Equation" r:id="rId9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6844" y="2940630"/>
                        <a:ext cx="854956" cy="809958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 rot="18249075">
            <a:off x="4520297" y="2371596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y = 2x + 3</a:t>
            </a:r>
            <a:endParaRPr lang="en-US" sz="2400" b="1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 rot="18249075">
            <a:off x="6972723" y="2067905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y = 2x  + 3</a:t>
            </a:r>
            <a:endParaRPr lang="en-US" sz="2400" b="1">
              <a:solidFill>
                <a:schemeClr val="accent6">
                  <a:lumMod val="60000"/>
                  <a:lumOff val="40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 rot="18249075">
            <a:off x="6852932" y="1325432"/>
            <a:ext cx="97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y = 2x</a:t>
            </a:r>
            <a:endParaRPr lang="en-US" sz="2400" b="1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8376268">
            <a:off x="5030874" y="244250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+mn-lt"/>
                <a:ea typeface="Tahoma" pitchFamily="34" charset="0"/>
                <a:cs typeface="Tahoma" pitchFamily="34" charset="0"/>
              </a:rPr>
              <a:t>2</a:t>
            </a:r>
            <a:endParaRPr lang="en-US" sz="2400" b="1">
              <a:solidFill>
                <a:srgbClr val="FF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 rot="18376268">
            <a:off x="7508372" y="21631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+mn-lt"/>
                <a:ea typeface="Tahoma" pitchFamily="34" charset="0"/>
                <a:cs typeface="Tahoma" pitchFamily="34" charset="0"/>
              </a:rPr>
              <a:t>2</a:t>
            </a:r>
            <a:endParaRPr lang="en-US" sz="2400" b="1">
              <a:solidFill>
                <a:srgbClr val="FF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 rot="18376268">
            <a:off x="5190032" y="2017002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accent5"/>
                </a:solidFill>
                <a:latin typeface="+mn-lt"/>
                <a:ea typeface="Tahoma" pitchFamily="34" charset="0"/>
                <a:cs typeface="Tahoma" pitchFamily="34" charset="0"/>
              </a:rPr>
              <a:t>+ 3</a:t>
            </a:r>
            <a:endParaRPr lang="en-US" sz="2400" b="1">
              <a:solidFill>
                <a:schemeClr val="accent5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 rot="18376268">
            <a:off x="7726448" y="1719281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accent5"/>
                </a:solidFill>
                <a:latin typeface="+mn-lt"/>
                <a:ea typeface="Tahoma" pitchFamily="34" charset="0"/>
                <a:cs typeface="Tahoma" pitchFamily="34" charset="0"/>
              </a:rPr>
              <a:t>- 2</a:t>
            </a:r>
            <a:endParaRPr lang="en-US" sz="2400" b="1">
              <a:solidFill>
                <a:schemeClr val="accent5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0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500" autoRev="1" fill="hold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50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58025E-6 L -0.26302 0.0679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60" y="3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2 -0.14074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02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7" grpId="3"/>
      <p:bldP spid="202757" grpId="0"/>
      <p:bldP spid="202768" grpId="0"/>
      <p:bldP spid="202789" grpId="0" animBg="1"/>
      <p:bldP spid="202791" grpId="0" animBg="1"/>
      <p:bldP spid="202792" grpId="0" animBg="1"/>
      <p:bldP spid="202793" grpId="0" animBg="1"/>
      <p:bldP spid="202804" grpId="0" animBg="1"/>
      <p:bldP spid="202804" grpId="1" animBg="1"/>
      <p:bldP spid="202902" grpId="0"/>
      <p:bldP spid="5" grpId="0"/>
      <p:bldP spid="149" grpId="0"/>
      <p:bldP spid="149" grpId="1"/>
      <p:bldP spid="149" grpId="2"/>
      <p:bldP spid="150" grpId="0"/>
      <p:bldP spid="7" grpId="0"/>
      <p:bldP spid="7" grpId="1"/>
      <p:bldP spid="153" grpId="0"/>
      <p:bldP spid="153" grpId="1"/>
      <p:bldP spid="153" grpId="2"/>
      <p:bldP spid="154" grpId="0"/>
      <p:bldP spid="154" grpId="1"/>
      <p:bldP spid="155" grpId="0"/>
      <p:bldP spid="155" grpId="1"/>
      <p:bldP spid="15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156"/>
          <p:cNvSpPr txBox="1"/>
          <p:nvPr/>
        </p:nvSpPr>
        <p:spPr>
          <a:xfrm rot="2071983">
            <a:off x="7472608" y="3839550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y = - x  </a:t>
            </a:r>
            <a:r>
              <a:rPr lang="en-US" sz="240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+</a:t>
            </a:r>
            <a:r>
              <a:rPr lang="en-US" sz="24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 1</a:t>
            </a:r>
            <a:endParaRPr lang="en-US" sz="2400" b="1">
              <a:solidFill>
                <a:schemeClr val="accent6">
                  <a:lumMod val="60000"/>
                  <a:lumOff val="40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7407" name="Text Box 63"/>
          <p:cNvSpPr txBox="1">
            <a:spLocks noChangeArrowheads="1"/>
          </p:cNvSpPr>
          <p:nvPr/>
        </p:nvSpPr>
        <p:spPr bwMode="auto">
          <a:xfrm>
            <a:off x="0" y="-6845"/>
            <a:ext cx="9144000" cy="52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vi-VN" sz="2400" b="1">
                <a:solidFill>
                  <a:srgbClr val="FFC000"/>
                </a:solidFill>
                <a:latin typeface="+mn-lt"/>
              </a:rPr>
              <a:t>ĐƯỜNG THẲNG SONG SONG VÀ ĐƯỜNG THẲNG CẮT NHAU</a:t>
            </a:r>
          </a:p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228600" y="521553"/>
            <a:ext cx="38385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>
                <a:solidFill>
                  <a:schemeClr val="bg1"/>
                </a:solidFill>
              </a:rPr>
              <a:t>y = </a:t>
            </a:r>
            <a:r>
              <a:rPr lang="en-US" sz="2400" b="1" i="1" smtClean="0">
                <a:solidFill>
                  <a:srgbClr val="FF0000"/>
                </a:solidFill>
              </a:rPr>
              <a:t>a</a:t>
            </a:r>
            <a:r>
              <a:rPr lang="en-US" sz="2400" b="1" i="1" smtClean="0">
                <a:solidFill>
                  <a:schemeClr val="bg1"/>
                </a:solidFill>
              </a:rPr>
              <a:t>x + </a:t>
            </a:r>
            <a:r>
              <a:rPr lang="en-US" sz="2400" b="1" i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2400" b="1" i="1" smtClean="0">
                <a:solidFill>
                  <a:schemeClr val="bg1"/>
                </a:solidFill>
              </a:rPr>
              <a:t>   (a </a:t>
            </a:r>
            <a:r>
              <a:rPr lang="en-US" sz="2400" b="1" i="1" smtClean="0">
                <a:solidFill>
                  <a:schemeClr val="bg1"/>
                </a:solidFill>
                <a:sym typeface="Symbol"/>
              </a:rPr>
              <a:t></a:t>
            </a:r>
            <a:r>
              <a:rPr lang="en-US" sz="2400" b="1" i="1" smtClean="0">
                <a:solidFill>
                  <a:schemeClr val="bg1"/>
                </a:solidFill>
              </a:rPr>
              <a:t>0</a:t>
            </a:r>
            <a:r>
              <a:rPr lang="en-US" sz="2400" b="1" i="1">
                <a:solidFill>
                  <a:schemeClr val="bg1"/>
                </a:solidFill>
              </a:rPr>
              <a:t>)       (d)</a:t>
            </a:r>
          </a:p>
          <a:p>
            <a:pPr>
              <a:spcBef>
                <a:spcPct val="0"/>
              </a:spcBef>
            </a:pPr>
            <a:r>
              <a:rPr lang="en-US" sz="2400" b="1" i="1">
                <a:solidFill>
                  <a:schemeClr val="bg1"/>
                </a:solidFill>
              </a:rPr>
              <a:t>y = </a:t>
            </a:r>
            <a:r>
              <a:rPr lang="en-US" sz="2400" b="1" i="1" smtClean="0">
                <a:solidFill>
                  <a:srgbClr val="FF0000"/>
                </a:solidFill>
              </a:rPr>
              <a:t>a’</a:t>
            </a:r>
            <a:r>
              <a:rPr lang="en-US" sz="2400" b="1" i="1" smtClean="0">
                <a:solidFill>
                  <a:schemeClr val="bg1"/>
                </a:solidFill>
              </a:rPr>
              <a:t>x + </a:t>
            </a:r>
            <a:r>
              <a:rPr lang="en-US" sz="2400" b="1" i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2400" b="1" i="1">
                <a:solidFill>
                  <a:schemeClr val="accent6">
                    <a:lumMod val="60000"/>
                    <a:lumOff val="40000"/>
                  </a:schemeClr>
                </a:solidFill>
              </a:rPr>
              <a:t>’ </a:t>
            </a:r>
            <a:r>
              <a:rPr lang="en-US" sz="2400" b="1" i="1">
                <a:solidFill>
                  <a:schemeClr val="bg1"/>
                </a:solidFill>
              </a:rPr>
              <a:t>(</a:t>
            </a:r>
            <a:r>
              <a:rPr lang="en-US" sz="2400" b="1" i="1" smtClean="0">
                <a:solidFill>
                  <a:schemeClr val="bg1"/>
                </a:solidFill>
              </a:rPr>
              <a:t>a’</a:t>
            </a:r>
            <a:r>
              <a:rPr lang="en-US" sz="2400" b="1" i="1" smtClean="0">
                <a:solidFill>
                  <a:schemeClr val="bg1"/>
                </a:solidFill>
                <a:sym typeface="Symbol"/>
              </a:rPr>
              <a:t> </a:t>
            </a:r>
            <a:r>
              <a:rPr lang="en-US" sz="2400" b="1" i="1" smtClean="0">
                <a:solidFill>
                  <a:schemeClr val="bg1"/>
                </a:solidFill>
              </a:rPr>
              <a:t>  </a:t>
            </a:r>
            <a:r>
              <a:rPr lang="en-US" sz="2400" b="1" i="1">
                <a:solidFill>
                  <a:schemeClr val="bg1"/>
                </a:solidFill>
              </a:rPr>
              <a:t>0) </a:t>
            </a:r>
            <a:r>
              <a:rPr lang="en-US" sz="2400" b="1" i="1" smtClean="0">
                <a:solidFill>
                  <a:schemeClr val="bg1"/>
                </a:solidFill>
              </a:rPr>
              <a:t>  </a:t>
            </a:r>
            <a:r>
              <a:rPr lang="en-US" sz="2400" b="1" i="1">
                <a:solidFill>
                  <a:schemeClr val="bg1"/>
                </a:solidFill>
              </a:rPr>
              <a:t>(d’)</a:t>
            </a:r>
          </a:p>
        </p:txBody>
      </p:sp>
      <p:sp>
        <p:nvSpPr>
          <p:cNvPr id="202768" name="Text Box 16"/>
          <p:cNvSpPr txBox="1">
            <a:spLocks noChangeArrowheads="1"/>
          </p:cNvSpPr>
          <p:nvPr/>
        </p:nvSpPr>
        <p:spPr bwMode="auto">
          <a:xfrm>
            <a:off x="533400" y="1409640"/>
            <a:ext cx="23050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  <a:latin typeface="+mn-lt"/>
              </a:rPr>
              <a:t>TỔNG QUÁT</a:t>
            </a:r>
            <a:endParaRPr lang="en-US" sz="20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2789" name="Line 37"/>
          <p:cNvSpPr>
            <a:spLocks noChangeShapeType="1"/>
          </p:cNvSpPr>
          <p:nvPr/>
        </p:nvSpPr>
        <p:spPr bwMode="auto">
          <a:xfrm flipV="1">
            <a:off x="4238625" y="914400"/>
            <a:ext cx="2438400" cy="3543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04" name="Line 52"/>
          <p:cNvSpPr>
            <a:spLocks noChangeShapeType="1"/>
          </p:cNvSpPr>
          <p:nvPr/>
        </p:nvSpPr>
        <p:spPr bwMode="auto">
          <a:xfrm flipH="1" flipV="1">
            <a:off x="4238624" y="1409640"/>
            <a:ext cx="4413616" cy="3143308"/>
          </a:xfrm>
          <a:prstGeom prst="lin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191000" y="660797"/>
            <a:ext cx="4800600" cy="4380548"/>
            <a:chOff x="4191000" y="660797"/>
            <a:chExt cx="4800600" cy="4380548"/>
          </a:xfrm>
        </p:grpSpPr>
        <p:sp>
          <p:nvSpPr>
            <p:cNvPr id="202777" name="Line 25"/>
            <p:cNvSpPr>
              <a:spLocks noChangeShapeType="1"/>
            </p:cNvSpPr>
            <p:nvPr/>
          </p:nvSpPr>
          <p:spPr bwMode="auto">
            <a:xfrm>
              <a:off x="4371975" y="3518297"/>
              <a:ext cx="4619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8" name="Line 26"/>
            <p:cNvSpPr>
              <a:spLocks noChangeShapeType="1"/>
            </p:cNvSpPr>
            <p:nvPr/>
          </p:nvSpPr>
          <p:spPr bwMode="auto">
            <a:xfrm flipV="1">
              <a:off x="6281738" y="717947"/>
              <a:ext cx="0" cy="422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9" name="Text Box 27"/>
            <p:cNvSpPr txBox="1">
              <a:spLocks noChangeArrowheads="1"/>
            </p:cNvSpPr>
            <p:nvPr/>
          </p:nvSpPr>
          <p:spPr bwMode="auto">
            <a:xfrm>
              <a:off x="6281738" y="3575447"/>
              <a:ext cx="3810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ahoma" pitchFamily="34" charset="0"/>
                </a:rPr>
                <a:t>O</a:t>
              </a:r>
            </a:p>
          </p:txBody>
        </p:sp>
        <p:sp>
          <p:nvSpPr>
            <p:cNvPr id="202780" name="Line 28"/>
            <p:cNvSpPr>
              <a:spLocks noChangeShapeType="1"/>
            </p:cNvSpPr>
            <p:nvPr/>
          </p:nvSpPr>
          <p:spPr bwMode="auto">
            <a:xfrm>
              <a:off x="8096250" y="3461147"/>
              <a:ext cx="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1" name="Line 29"/>
            <p:cNvSpPr>
              <a:spLocks noChangeShapeType="1"/>
            </p:cNvSpPr>
            <p:nvPr/>
          </p:nvSpPr>
          <p:spPr bwMode="auto">
            <a:xfrm>
              <a:off x="7196138" y="3461147"/>
              <a:ext cx="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2" name="Line 30"/>
            <p:cNvSpPr>
              <a:spLocks noChangeShapeType="1"/>
            </p:cNvSpPr>
            <p:nvPr/>
          </p:nvSpPr>
          <p:spPr bwMode="auto">
            <a:xfrm>
              <a:off x="5367338" y="3450431"/>
              <a:ext cx="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3" name="Line 31"/>
            <p:cNvSpPr>
              <a:spLocks noChangeShapeType="1"/>
            </p:cNvSpPr>
            <p:nvPr/>
          </p:nvSpPr>
          <p:spPr bwMode="auto">
            <a:xfrm>
              <a:off x="4452938" y="3450431"/>
              <a:ext cx="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4" name="Line 32"/>
            <p:cNvSpPr>
              <a:spLocks noChangeShapeType="1"/>
            </p:cNvSpPr>
            <p:nvPr/>
          </p:nvSpPr>
          <p:spPr bwMode="auto">
            <a:xfrm>
              <a:off x="6200775" y="28575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5" name="Line 33"/>
            <p:cNvSpPr>
              <a:spLocks noChangeShapeType="1"/>
            </p:cNvSpPr>
            <p:nvPr/>
          </p:nvSpPr>
          <p:spPr bwMode="auto">
            <a:xfrm>
              <a:off x="6200775" y="2146697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6" name="Line 34"/>
            <p:cNvSpPr>
              <a:spLocks noChangeShapeType="1"/>
            </p:cNvSpPr>
            <p:nvPr/>
          </p:nvSpPr>
          <p:spPr bwMode="auto">
            <a:xfrm>
              <a:off x="6200775" y="14859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7" name="Line 35"/>
            <p:cNvSpPr>
              <a:spLocks noChangeShapeType="1"/>
            </p:cNvSpPr>
            <p:nvPr/>
          </p:nvSpPr>
          <p:spPr bwMode="auto">
            <a:xfrm>
              <a:off x="6215063" y="42291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8" name="Text Box 36"/>
            <p:cNvSpPr txBox="1">
              <a:spLocks noChangeArrowheads="1"/>
            </p:cNvSpPr>
            <p:nvPr/>
          </p:nvSpPr>
          <p:spPr bwMode="auto">
            <a:xfrm>
              <a:off x="5900738" y="660797"/>
              <a:ext cx="304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ahoma" pitchFamily="34" charset="0"/>
                </a:rPr>
                <a:t>y</a:t>
              </a:r>
            </a:p>
          </p:txBody>
        </p:sp>
        <p:sp>
          <p:nvSpPr>
            <p:cNvPr id="202794" name="Text Box 42"/>
            <p:cNvSpPr txBox="1">
              <a:spLocks noChangeArrowheads="1"/>
            </p:cNvSpPr>
            <p:nvPr/>
          </p:nvSpPr>
          <p:spPr bwMode="auto">
            <a:xfrm>
              <a:off x="5824538" y="4114800"/>
              <a:ext cx="457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ahoma" pitchFamily="34" charset="0"/>
                </a:rPr>
                <a:t>-1</a:t>
              </a:r>
            </a:p>
          </p:txBody>
        </p:sp>
        <p:sp>
          <p:nvSpPr>
            <p:cNvPr id="202795" name="Text Box 43"/>
            <p:cNvSpPr txBox="1">
              <a:spLocks noChangeArrowheads="1"/>
            </p:cNvSpPr>
            <p:nvPr/>
          </p:nvSpPr>
          <p:spPr bwMode="auto">
            <a:xfrm>
              <a:off x="5900738" y="2057400"/>
              <a:ext cx="457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ahoma" pitchFamily="34" charset="0"/>
                </a:rPr>
                <a:t>2</a:t>
              </a:r>
            </a:p>
          </p:txBody>
        </p:sp>
        <p:sp>
          <p:nvSpPr>
            <p:cNvPr id="202796" name="Text Box 44"/>
            <p:cNvSpPr txBox="1">
              <a:spLocks noChangeArrowheads="1"/>
            </p:cNvSpPr>
            <p:nvPr/>
          </p:nvSpPr>
          <p:spPr bwMode="auto">
            <a:xfrm>
              <a:off x="5824538" y="1371600"/>
              <a:ext cx="457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ahoma" pitchFamily="34" charset="0"/>
                </a:rPr>
                <a:t>3</a:t>
              </a:r>
            </a:p>
          </p:txBody>
        </p:sp>
        <p:sp>
          <p:nvSpPr>
            <p:cNvPr id="202797" name="Text Box 45"/>
            <p:cNvSpPr txBox="1">
              <a:spLocks noChangeArrowheads="1"/>
            </p:cNvSpPr>
            <p:nvPr/>
          </p:nvSpPr>
          <p:spPr bwMode="auto">
            <a:xfrm>
              <a:off x="4371975" y="3261122"/>
              <a:ext cx="685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ahoma" pitchFamily="34" charset="0"/>
                </a:rPr>
                <a:t>-1,5</a:t>
              </a:r>
            </a:p>
          </p:txBody>
        </p:sp>
        <p:sp>
          <p:nvSpPr>
            <p:cNvPr id="202798" name="Text Box 46"/>
            <p:cNvSpPr txBox="1">
              <a:spLocks noChangeArrowheads="1"/>
            </p:cNvSpPr>
            <p:nvPr/>
          </p:nvSpPr>
          <p:spPr bwMode="auto">
            <a:xfrm>
              <a:off x="4191000" y="3571875"/>
              <a:ext cx="457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ahoma" pitchFamily="34" charset="0"/>
                </a:rPr>
                <a:t>-2</a:t>
              </a:r>
            </a:p>
          </p:txBody>
        </p:sp>
        <p:sp>
          <p:nvSpPr>
            <p:cNvPr id="202799" name="Text Box 47"/>
            <p:cNvSpPr txBox="1">
              <a:spLocks noChangeArrowheads="1"/>
            </p:cNvSpPr>
            <p:nvPr/>
          </p:nvSpPr>
          <p:spPr bwMode="auto">
            <a:xfrm>
              <a:off x="5138738" y="3584972"/>
              <a:ext cx="457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ahoma" pitchFamily="34" charset="0"/>
                </a:rPr>
                <a:t>-1</a:t>
              </a:r>
            </a:p>
          </p:txBody>
        </p:sp>
        <p:sp>
          <p:nvSpPr>
            <p:cNvPr id="202800" name="Text Box 48"/>
            <p:cNvSpPr txBox="1">
              <a:spLocks noChangeArrowheads="1"/>
            </p:cNvSpPr>
            <p:nvPr/>
          </p:nvSpPr>
          <p:spPr bwMode="auto">
            <a:xfrm>
              <a:off x="7958138" y="3575447"/>
              <a:ext cx="3810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ahoma" pitchFamily="34" charset="0"/>
                </a:rPr>
                <a:t>2</a:t>
              </a:r>
            </a:p>
          </p:txBody>
        </p:sp>
        <p:sp>
          <p:nvSpPr>
            <p:cNvPr id="202801" name="Text Box 49"/>
            <p:cNvSpPr txBox="1">
              <a:spLocks noChangeArrowheads="1"/>
            </p:cNvSpPr>
            <p:nvPr/>
          </p:nvSpPr>
          <p:spPr bwMode="auto">
            <a:xfrm>
              <a:off x="5900738" y="2743200"/>
              <a:ext cx="457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202802" name="Text Box 50"/>
            <p:cNvSpPr txBox="1">
              <a:spLocks noChangeArrowheads="1"/>
            </p:cNvSpPr>
            <p:nvPr/>
          </p:nvSpPr>
          <p:spPr bwMode="auto">
            <a:xfrm>
              <a:off x="7069138" y="3565922"/>
              <a:ext cx="457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202803" name="Line 51"/>
            <p:cNvSpPr>
              <a:spLocks noChangeShapeType="1"/>
            </p:cNvSpPr>
            <p:nvPr/>
          </p:nvSpPr>
          <p:spPr bwMode="auto">
            <a:xfrm>
              <a:off x="6205538" y="4832747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5" name="Text Box 53"/>
            <p:cNvSpPr txBox="1">
              <a:spLocks noChangeArrowheads="1"/>
            </p:cNvSpPr>
            <p:nvPr/>
          </p:nvSpPr>
          <p:spPr bwMode="auto">
            <a:xfrm>
              <a:off x="5748338" y="4672013"/>
              <a:ext cx="457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ahoma" pitchFamily="34" charset="0"/>
                </a:rPr>
                <a:t>-2</a:t>
              </a:r>
            </a:p>
          </p:txBody>
        </p:sp>
        <p:sp>
          <p:nvSpPr>
            <p:cNvPr id="202809" name="Text Box 57"/>
            <p:cNvSpPr txBox="1">
              <a:spLocks noChangeArrowheads="1"/>
            </p:cNvSpPr>
            <p:nvPr/>
          </p:nvSpPr>
          <p:spPr bwMode="auto">
            <a:xfrm>
              <a:off x="8610600" y="3518297"/>
              <a:ext cx="30008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latin typeface="Arial" charset="0"/>
                </a:rPr>
                <a:t>x</a:t>
              </a:r>
            </a:p>
          </p:txBody>
        </p:sp>
        <p:sp>
          <p:nvSpPr>
            <p:cNvPr id="202813" name="Oval 61"/>
            <p:cNvSpPr>
              <a:spLocks noChangeArrowheads="1"/>
            </p:cNvSpPr>
            <p:nvPr/>
          </p:nvSpPr>
          <p:spPr bwMode="auto">
            <a:xfrm>
              <a:off x="4852989" y="3475435"/>
              <a:ext cx="85725" cy="57150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14" name="Oval 62"/>
            <p:cNvSpPr>
              <a:spLocks noChangeArrowheads="1"/>
            </p:cNvSpPr>
            <p:nvPr/>
          </p:nvSpPr>
          <p:spPr bwMode="auto">
            <a:xfrm>
              <a:off x="6234113" y="1468041"/>
              <a:ext cx="74612" cy="57150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479377"/>
              </p:ext>
            </p:extLst>
          </p:nvPr>
        </p:nvGraphicFramePr>
        <p:xfrm>
          <a:off x="255588" y="2038350"/>
          <a:ext cx="17097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56" name="Equation" r:id="rId3" imgW="965160" imgH="203040" progId="Equation.DSMT4">
                  <p:embed/>
                </p:oleObj>
              </mc:Choice>
              <mc:Fallback>
                <p:oleObj name="Equation" r:id="rId3" imgW="965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88" y="2038350"/>
                        <a:ext cx="1709737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382930"/>
              </p:ext>
            </p:extLst>
          </p:nvPr>
        </p:nvGraphicFramePr>
        <p:xfrm>
          <a:off x="2040644" y="1809750"/>
          <a:ext cx="854956" cy="809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57" name="Equation" r:id="rId5" imgW="482400" imgH="457200" progId="Equation.DSMT4">
                  <p:embed/>
                </p:oleObj>
              </mc:Choice>
              <mc:Fallback>
                <p:oleObj name="Equation" r:id="rId5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40644" y="1809750"/>
                        <a:ext cx="854956" cy="809958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912494"/>
              </p:ext>
            </p:extLst>
          </p:nvPr>
        </p:nvGraphicFramePr>
        <p:xfrm>
          <a:off x="255587" y="2864858"/>
          <a:ext cx="18018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58" name="Equation" r:id="rId7" imgW="1015920" imgH="203040" progId="Equation.DSMT4">
                  <p:embed/>
                </p:oleObj>
              </mc:Choice>
              <mc:Fallback>
                <p:oleObj name="Equation" r:id="rId7" imgW="1015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5587" y="2864858"/>
                        <a:ext cx="1801813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610426"/>
              </p:ext>
            </p:extLst>
          </p:nvPr>
        </p:nvGraphicFramePr>
        <p:xfrm>
          <a:off x="2116844" y="2647950"/>
          <a:ext cx="854956" cy="809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59" name="Equation" r:id="rId9" imgW="482400" imgH="457200" progId="Equation.DSMT4">
                  <p:embed/>
                </p:oleObj>
              </mc:Choice>
              <mc:Fallback>
                <p:oleObj name="Equation" r:id="rId9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6844" y="2647950"/>
                        <a:ext cx="854956" cy="809958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 rot="18249075">
            <a:off x="4520297" y="2371596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y = 2x + 3</a:t>
            </a:r>
            <a:endParaRPr lang="en-US" sz="2400" b="1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 rot="3843837">
            <a:off x="6016375" y="2076536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  <a:latin typeface="+mn-lt"/>
                <a:ea typeface="Tahoma" pitchFamily="34" charset="0"/>
                <a:cs typeface="Tahoma" pitchFamily="34" charset="0"/>
              </a:rPr>
              <a:t>y = -3 x  + 3</a:t>
            </a:r>
            <a:endParaRPr lang="en-US" sz="2400" b="1">
              <a:solidFill>
                <a:srgbClr val="FFC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 rot="18376268">
            <a:off x="5180414" y="2017002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Tahoma" pitchFamily="34" charset="0"/>
                <a:cs typeface="Tahoma" pitchFamily="34" charset="0"/>
              </a:rPr>
              <a:t>+ 3</a:t>
            </a:r>
            <a:endParaRPr lang="en-US" sz="2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 rot="4020363">
            <a:off x="6804843" y="2579827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Tahoma" pitchFamily="34" charset="0"/>
                <a:cs typeface="Tahoma" pitchFamily="34" charset="0"/>
              </a:rPr>
              <a:t>+ 3</a:t>
            </a:r>
            <a:endParaRPr lang="en-US" sz="2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375697"/>
              </p:ext>
            </p:extLst>
          </p:nvPr>
        </p:nvGraphicFramePr>
        <p:xfrm>
          <a:off x="228600" y="3486150"/>
          <a:ext cx="18018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60" name="Equation" r:id="rId11" imgW="1015920" imgH="203040" progId="Equation.DSMT4">
                  <p:embed/>
                </p:oleObj>
              </mc:Choice>
              <mc:Fallback>
                <p:oleObj name="Equation" r:id="rId11" imgW="1015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8600" y="3486150"/>
                        <a:ext cx="1801813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065494"/>
              </p:ext>
            </p:extLst>
          </p:nvPr>
        </p:nvGraphicFramePr>
        <p:xfrm>
          <a:off x="2155825" y="3515797"/>
          <a:ext cx="72072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61" name="Equation" r:id="rId13" imgW="406080" imgH="177480" progId="Equation.DSMT4">
                  <p:embed/>
                </p:oleObj>
              </mc:Choice>
              <mc:Fallback>
                <p:oleObj name="Equation" r:id="rId13" imgW="4060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55825" y="3515797"/>
                        <a:ext cx="720725" cy="315912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133119"/>
              </p:ext>
            </p:extLst>
          </p:nvPr>
        </p:nvGraphicFramePr>
        <p:xfrm>
          <a:off x="1905000" y="3867150"/>
          <a:ext cx="855662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62" name="Equation" r:id="rId15" imgW="482400" imgH="457200" progId="Equation.DSMT4">
                  <p:embed/>
                </p:oleObj>
              </mc:Choice>
              <mc:Fallback>
                <p:oleObj name="Equation" r:id="rId15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05000" y="3867150"/>
                        <a:ext cx="855662" cy="808038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3961134"/>
            <a:ext cx="1541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Trường hợp: </a:t>
            </a:r>
            <a:endParaRPr lang="en-US" sz="200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1000" y="4743390"/>
            <a:ext cx="2797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cắt tại oy có tung độ = b  </a:t>
            </a:r>
            <a:endParaRPr lang="en-US" sz="200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Line 52"/>
          <p:cNvSpPr>
            <a:spLocks noChangeShapeType="1"/>
          </p:cNvSpPr>
          <p:nvPr/>
        </p:nvSpPr>
        <p:spPr bwMode="auto">
          <a:xfrm flipH="1" flipV="1">
            <a:off x="5748338" y="361948"/>
            <a:ext cx="2100262" cy="4585097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145350" y="1358116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Wingdings"/>
              </a:rPr>
              <a:t></a:t>
            </a:r>
            <a:endParaRPr lang="en-US" sz="120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35076" y="2741677"/>
            <a:ext cx="1198988" cy="919133"/>
            <a:chOff x="6135076" y="2741677"/>
            <a:chExt cx="1198988" cy="919133"/>
          </a:xfrm>
        </p:grpSpPr>
        <p:sp>
          <p:nvSpPr>
            <p:cNvPr id="8" name="TextBox 7"/>
            <p:cNvSpPr txBox="1"/>
            <p:nvPr/>
          </p:nvSpPr>
          <p:spPr>
            <a:xfrm>
              <a:off x="7033982" y="3383811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  <a:sym typeface="Wingdings"/>
                </a:rPr>
                <a:t></a:t>
              </a:r>
              <a:endParaRPr lang="en-US" sz="12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135076" y="2741677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  <a:sym typeface="Wingdings"/>
                </a:rPr>
                <a:t></a:t>
              </a:r>
              <a:endParaRPr lang="en-US" sz="12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886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50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500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202789" grpId="0" animBg="1"/>
      <p:bldP spid="202804" grpId="0" animBg="1"/>
      <p:bldP spid="5" grpId="0"/>
      <p:bldP spid="149" grpId="0"/>
      <p:bldP spid="154" grpId="0"/>
      <p:bldP spid="154" grpId="1"/>
      <p:bldP spid="155" grpId="0"/>
      <p:bldP spid="155" grpId="1"/>
      <p:bldP spid="2" grpId="0"/>
      <p:bldP spid="54" grpId="0"/>
      <p:bldP spid="55" grpId="0" animBg="1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8" name="Text Box 15"/>
          <p:cNvSpPr txBox="1">
            <a:spLocks noChangeArrowheads="1"/>
          </p:cNvSpPr>
          <p:nvPr/>
        </p:nvSpPr>
        <p:spPr bwMode="auto">
          <a:xfrm>
            <a:off x="29616" y="1542930"/>
            <a:ext cx="37803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smtClean="0">
                <a:solidFill>
                  <a:schemeClr val="bg1"/>
                </a:solidFill>
                <a:latin typeface="+mn-lt"/>
              </a:rPr>
              <a:t> Áp dụng: Cho các đường thẳng:</a:t>
            </a:r>
            <a:endParaRPr lang="en-US" sz="20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7889" name="Text Box 16"/>
          <p:cNvSpPr txBox="1">
            <a:spLocks noChangeArrowheads="1"/>
          </p:cNvSpPr>
          <p:nvPr/>
        </p:nvSpPr>
        <p:spPr bwMode="auto">
          <a:xfrm>
            <a:off x="110727" y="1956460"/>
            <a:ext cx="23953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+mn-lt"/>
              </a:rPr>
              <a:t>y  =  0,5 x + </a:t>
            </a:r>
            <a:r>
              <a:rPr lang="en-US" sz="2000" smtClean="0">
                <a:solidFill>
                  <a:schemeClr val="bg1"/>
                </a:solidFill>
                <a:latin typeface="+mn-lt"/>
              </a:rPr>
              <a:t>2  (d</a:t>
            </a:r>
            <a:r>
              <a:rPr lang="en-US" sz="2000" baseline="-25000" smtClean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2000" smtClean="0">
                <a:solidFill>
                  <a:schemeClr val="bg1"/>
                </a:solidFill>
                <a:latin typeface="+mn-lt"/>
              </a:rPr>
              <a:t>)</a:t>
            </a:r>
            <a:endParaRPr lang="en-US" sz="20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7890" name="Text Box 17"/>
          <p:cNvSpPr txBox="1">
            <a:spLocks noChangeArrowheads="1"/>
          </p:cNvSpPr>
          <p:nvPr/>
        </p:nvSpPr>
        <p:spPr bwMode="auto">
          <a:xfrm>
            <a:off x="110727" y="2353913"/>
            <a:ext cx="245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+mn-lt"/>
              </a:rPr>
              <a:t>y  =  0,5  x </a:t>
            </a:r>
            <a:r>
              <a:rPr lang="en-US" sz="2000" smtClean="0">
                <a:solidFill>
                  <a:schemeClr val="bg1"/>
                </a:solidFill>
                <a:latin typeface="+mn-lt"/>
                <a:sym typeface="Symbol"/>
              </a:rPr>
              <a:t> </a:t>
            </a:r>
            <a:r>
              <a:rPr lang="en-US" sz="2000" smtClean="0">
                <a:solidFill>
                  <a:schemeClr val="bg1"/>
                </a:solidFill>
                <a:latin typeface="+mn-lt"/>
              </a:rPr>
              <a:t>1  </a:t>
            </a:r>
            <a:r>
              <a:rPr lang="en-US" sz="2000">
                <a:solidFill>
                  <a:schemeClr val="bg1"/>
                </a:solidFill>
                <a:latin typeface="+mn-lt"/>
              </a:rPr>
              <a:t>(</a:t>
            </a:r>
            <a:r>
              <a:rPr lang="en-US" sz="2000" smtClean="0">
                <a:solidFill>
                  <a:schemeClr val="bg1"/>
                </a:solidFill>
                <a:latin typeface="+mn-lt"/>
              </a:rPr>
              <a:t>d</a:t>
            </a:r>
            <a:r>
              <a:rPr lang="en-US" sz="2000" baseline="-2500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2000" smtClean="0">
                <a:solidFill>
                  <a:schemeClr val="bg1"/>
                </a:solidFill>
                <a:latin typeface="+mn-lt"/>
              </a:rPr>
              <a:t>)</a:t>
            </a:r>
            <a:endParaRPr lang="en-US" sz="20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7891" name="Text Box 22"/>
          <p:cNvSpPr txBox="1">
            <a:spLocks noChangeArrowheads="1"/>
          </p:cNvSpPr>
          <p:nvPr/>
        </p:nvSpPr>
        <p:spPr bwMode="auto">
          <a:xfrm>
            <a:off x="-35442" y="3153391"/>
            <a:ext cx="45974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000" b="1">
                <a:solidFill>
                  <a:schemeClr val="bg1"/>
                </a:solidFill>
                <a:latin typeface="+mn-lt"/>
              </a:rPr>
              <a:t>a) Tìm các cặp đường thẳng song song?</a:t>
            </a:r>
          </a:p>
        </p:txBody>
      </p:sp>
      <p:sp>
        <p:nvSpPr>
          <p:cNvPr id="207893" name="Text Box 18"/>
          <p:cNvSpPr txBox="1">
            <a:spLocks noChangeArrowheads="1"/>
          </p:cNvSpPr>
          <p:nvPr/>
        </p:nvSpPr>
        <p:spPr bwMode="auto">
          <a:xfrm>
            <a:off x="110727" y="2751366"/>
            <a:ext cx="22846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+mn-lt"/>
              </a:rPr>
              <a:t>y  = </a:t>
            </a:r>
            <a:r>
              <a:rPr lang="en-US" sz="200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000" smtClean="0">
                <a:solidFill>
                  <a:schemeClr val="bg1"/>
                </a:solidFill>
                <a:latin typeface="+mn-lt"/>
                <a:sym typeface="Symbol"/>
              </a:rPr>
              <a:t> </a:t>
            </a:r>
            <a:r>
              <a:rPr lang="en-US" sz="2000" smtClean="0">
                <a:solidFill>
                  <a:schemeClr val="bg1"/>
                </a:solidFill>
                <a:latin typeface="+mn-lt"/>
              </a:rPr>
              <a:t>x </a:t>
            </a:r>
            <a:r>
              <a:rPr lang="en-US" sz="2000">
                <a:solidFill>
                  <a:schemeClr val="bg1"/>
                </a:solidFill>
                <a:latin typeface="+mn-lt"/>
              </a:rPr>
              <a:t>+ </a:t>
            </a:r>
            <a:r>
              <a:rPr lang="en-US" sz="2000" smtClean="0">
                <a:solidFill>
                  <a:schemeClr val="bg1"/>
                </a:solidFill>
                <a:latin typeface="+mn-lt"/>
              </a:rPr>
              <a:t>2  (d</a:t>
            </a:r>
            <a:r>
              <a:rPr lang="en-US" sz="2000" baseline="-25000" smtClean="0">
                <a:solidFill>
                  <a:schemeClr val="bg1"/>
                </a:solidFill>
                <a:latin typeface="+mn-lt"/>
              </a:rPr>
              <a:t>3</a:t>
            </a:r>
            <a:r>
              <a:rPr lang="en-US" sz="2000" smtClean="0">
                <a:solidFill>
                  <a:schemeClr val="bg1"/>
                </a:solidFill>
                <a:latin typeface="+mn-lt"/>
              </a:rPr>
              <a:t>)</a:t>
            </a:r>
            <a:endParaRPr lang="en-US" sz="20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7897" name="Text Box 22"/>
          <p:cNvSpPr txBox="1">
            <a:spLocks noChangeArrowheads="1"/>
          </p:cNvSpPr>
          <p:nvPr/>
        </p:nvSpPr>
        <p:spPr bwMode="auto">
          <a:xfrm>
            <a:off x="46035" y="3168141"/>
            <a:ext cx="228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+mn-lt"/>
              </a:rPr>
              <a:t>a) </a:t>
            </a:r>
            <a:r>
              <a:rPr lang="en-US" sz="2000" b="1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+mn-lt"/>
              </a:rPr>
              <a:t>(d</a:t>
            </a:r>
            <a:r>
              <a:rPr lang="en-US" sz="2000" b="1" baseline="-25000">
                <a:solidFill>
                  <a:srgbClr val="FF0000"/>
                </a:solidFill>
                <a:latin typeface="+mn-lt"/>
              </a:rPr>
              <a:t>1</a:t>
            </a:r>
            <a:r>
              <a:rPr lang="en-US" sz="2000" b="1">
                <a:solidFill>
                  <a:srgbClr val="FF0000"/>
                </a:solidFill>
                <a:latin typeface="+mn-lt"/>
              </a:rPr>
              <a:t>) // (d</a:t>
            </a:r>
            <a:r>
              <a:rPr lang="en-US" sz="2000" b="1" baseline="-2500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000" b="1">
                <a:solidFill>
                  <a:srgbClr val="FF0000"/>
                </a:solidFill>
                <a:latin typeface="+mn-lt"/>
              </a:rPr>
              <a:t>)</a:t>
            </a:r>
          </a:p>
        </p:txBody>
      </p:sp>
      <p:sp>
        <p:nvSpPr>
          <p:cNvPr id="207898" name="Text Box 23"/>
          <p:cNvSpPr txBox="1">
            <a:spLocks noChangeArrowheads="1"/>
          </p:cNvSpPr>
          <p:nvPr/>
        </p:nvSpPr>
        <p:spPr bwMode="auto">
          <a:xfrm>
            <a:off x="-81114" y="3536289"/>
            <a:ext cx="495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vi-VN" sz="2000" b="1">
                <a:solidFill>
                  <a:schemeClr val="bg1"/>
                </a:solidFill>
                <a:latin typeface="+mn-lt"/>
              </a:rPr>
              <a:t>b) Có nhận xét gì về vị trí đường </a:t>
            </a:r>
            <a:r>
              <a:rPr lang="vi-VN" sz="2000" b="1" smtClean="0">
                <a:solidFill>
                  <a:schemeClr val="bg1"/>
                </a:solidFill>
                <a:latin typeface="+mn-lt"/>
              </a:rPr>
              <a:t>thẳng</a:t>
            </a:r>
            <a:r>
              <a:rPr lang="en-US" sz="2000" b="1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eaLnBrk="1" hangingPunct="1">
              <a:spcBef>
                <a:spcPts val="0"/>
              </a:spcBef>
            </a:pPr>
            <a:r>
              <a:rPr lang="en-US" sz="2000" b="1" smtClean="0">
                <a:solidFill>
                  <a:schemeClr val="bg1"/>
                </a:solidFill>
                <a:latin typeface="+mn-lt"/>
              </a:rPr>
              <a:t>(d</a:t>
            </a:r>
            <a:r>
              <a:rPr lang="en-US" sz="2000" b="1" baseline="-25000" smtClean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2000" b="1">
                <a:solidFill>
                  <a:schemeClr val="bg1"/>
                </a:solidFill>
                <a:latin typeface="+mn-lt"/>
              </a:rPr>
              <a:t>) </a:t>
            </a:r>
            <a:r>
              <a:rPr lang="en-US" sz="2000" b="1" smtClean="0">
                <a:solidFill>
                  <a:schemeClr val="bg1"/>
                </a:solidFill>
                <a:latin typeface="+mn-lt"/>
              </a:rPr>
              <a:t>và </a:t>
            </a:r>
            <a:r>
              <a:rPr lang="en-US" sz="2000" b="1">
                <a:solidFill>
                  <a:schemeClr val="bg1"/>
                </a:solidFill>
                <a:latin typeface="+mn-lt"/>
              </a:rPr>
              <a:t>(d</a:t>
            </a:r>
            <a:r>
              <a:rPr lang="en-US" sz="2000" b="1" baseline="-25000">
                <a:solidFill>
                  <a:schemeClr val="bg1"/>
                </a:solidFill>
                <a:latin typeface="+mn-lt"/>
              </a:rPr>
              <a:t>3</a:t>
            </a:r>
            <a:r>
              <a:rPr lang="en-US" sz="2000" b="1">
                <a:solidFill>
                  <a:schemeClr val="bg1"/>
                </a:solidFill>
                <a:latin typeface="+mn-lt"/>
              </a:rPr>
              <a:t>); (d</a:t>
            </a:r>
            <a:r>
              <a:rPr lang="en-US" sz="2000" b="1" baseline="-25000">
                <a:solidFill>
                  <a:schemeClr val="bg1"/>
                </a:solidFill>
                <a:latin typeface="+mn-lt"/>
              </a:rPr>
              <a:t>2</a:t>
            </a:r>
            <a:r>
              <a:rPr lang="en-US" sz="2000" b="1">
                <a:solidFill>
                  <a:schemeClr val="bg1"/>
                </a:solidFill>
                <a:latin typeface="+mn-lt"/>
              </a:rPr>
              <a:t>) </a:t>
            </a:r>
            <a:r>
              <a:rPr lang="en-US" sz="2000" b="1" smtClean="0">
                <a:solidFill>
                  <a:schemeClr val="bg1"/>
                </a:solidFill>
                <a:latin typeface="+mn-lt"/>
              </a:rPr>
              <a:t>và </a:t>
            </a:r>
            <a:r>
              <a:rPr lang="en-US" sz="2000" b="1">
                <a:solidFill>
                  <a:schemeClr val="bg1"/>
                </a:solidFill>
                <a:latin typeface="+mn-lt"/>
              </a:rPr>
              <a:t>(d</a:t>
            </a:r>
            <a:r>
              <a:rPr lang="en-US" sz="2000" b="1" baseline="-25000">
                <a:solidFill>
                  <a:schemeClr val="bg1"/>
                </a:solidFill>
                <a:latin typeface="+mn-lt"/>
              </a:rPr>
              <a:t>3</a:t>
            </a:r>
            <a:r>
              <a:rPr lang="en-US" sz="2000" b="1">
                <a:solidFill>
                  <a:schemeClr val="bg1"/>
                </a:solidFill>
                <a:latin typeface="+mn-lt"/>
              </a:rPr>
              <a:t>)?</a:t>
            </a:r>
          </a:p>
        </p:txBody>
      </p:sp>
      <p:sp>
        <p:nvSpPr>
          <p:cNvPr id="207899" name="Text Box 23"/>
          <p:cNvSpPr txBox="1">
            <a:spLocks noChangeArrowheads="1"/>
          </p:cNvSpPr>
          <p:nvPr/>
        </p:nvSpPr>
        <p:spPr bwMode="auto">
          <a:xfrm>
            <a:off x="46035" y="3543240"/>
            <a:ext cx="33829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+mn-lt"/>
              </a:rPr>
              <a:t>b) </a:t>
            </a:r>
            <a:r>
              <a:rPr lang="en-US" sz="2000" b="1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+mn-lt"/>
              </a:rPr>
              <a:t>(</a:t>
            </a:r>
            <a:r>
              <a:rPr lang="en-US" sz="2000" b="1" smtClean="0">
                <a:solidFill>
                  <a:srgbClr val="FF0000"/>
                </a:solidFill>
                <a:latin typeface="+mn-lt"/>
              </a:rPr>
              <a:t>d</a:t>
            </a:r>
            <a:r>
              <a:rPr lang="en-US" sz="2000" b="1" baseline="-25000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en-US" sz="2000" b="1" smtClean="0">
                <a:solidFill>
                  <a:srgbClr val="FF0000"/>
                </a:solidFill>
                <a:latin typeface="+mn-lt"/>
              </a:rPr>
              <a:t>) cắt </a:t>
            </a:r>
            <a:r>
              <a:rPr lang="en-US" sz="2000" b="1">
                <a:solidFill>
                  <a:srgbClr val="FF0000"/>
                </a:solidFill>
                <a:latin typeface="+mn-lt"/>
              </a:rPr>
              <a:t>(</a:t>
            </a:r>
            <a:r>
              <a:rPr lang="en-US" sz="2000" b="1" smtClean="0">
                <a:solidFill>
                  <a:srgbClr val="FF0000"/>
                </a:solidFill>
                <a:latin typeface="+mn-lt"/>
              </a:rPr>
              <a:t>d</a:t>
            </a:r>
            <a:r>
              <a:rPr lang="en-US" sz="2000" b="1" baseline="-25000" smtClean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2000" b="1" smtClean="0">
                <a:solidFill>
                  <a:srgbClr val="FF0000"/>
                </a:solidFill>
                <a:latin typeface="+mn-lt"/>
              </a:rPr>
              <a:t>); </a:t>
            </a:r>
            <a:r>
              <a:rPr lang="en-US" sz="2000" b="1">
                <a:solidFill>
                  <a:srgbClr val="FF0000"/>
                </a:solidFill>
                <a:latin typeface="+mn-lt"/>
              </a:rPr>
              <a:t>(</a:t>
            </a:r>
            <a:r>
              <a:rPr lang="en-US" sz="2000" b="1" smtClean="0">
                <a:solidFill>
                  <a:srgbClr val="FF0000"/>
                </a:solidFill>
                <a:latin typeface="+mn-lt"/>
              </a:rPr>
              <a:t>d</a:t>
            </a:r>
            <a:r>
              <a:rPr lang="en-US" sz="2000" b="1" baseline="-25000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en-US" sz="2000" b="1" smtClean="0">
                <a:solidFill>
                  <a:srgbClr val="FF0000"/>
                </a:solidFill>
                <a:latin typeface="+mn-lt"/>
              </a:rPr>
              <a:t>) cắt </a:t>
            </a:r>
            <a:r>
              <a:rPr lang="en-US" sz="2000" b="1">
                <a:solidFill>
                  <a:srgbClr val="FF0000"/>
                </a:solidFill>
                <a:latin typeface="+mn-lt"/>
              </a:rPr>
              <a:t>(</a:t>
            </a:r>
            <a:r>
              <a:rPr lang="en-US" sz="2000" b="1" smtClean="0">
                <a:solidFill>
                  <a:srgbClr val="FF0000"/>
                </a:solidFill>
                <a:latin typeface="+mn-lt"/>
              </a:rPr>
              <a:t>d</a:t>
            </a:r>
            <a:r>
              <a:rPr lang="en-US" sz="2000" b="1" baseline="-2500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000" b="1" smtClean="0">
                <a:solidFill>
                  <a:srgbClr val="FF0000"/>
                </a:solidFill>
                <a:latin typeface="+mn-lt"/>
              </a:rPr>
              <a:t>)</a:t>
            </a:r>
            <a:endParaRPr lang="en-US" sz="20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3" name="Rectangle 5"/>
          <p:cNvSpPr>
            <a:spLocks noChangeArrowheads="1"/>
          </p:cNvSpPr>
          <p:nvPr/>
        </p:nvSpPr>
        <p:spPr bwMode="auto">
          <a:xfrm>
            <a:off x="0" y="57150"/>
            <a:ext cx="30337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i="1">
                <a:solidFill>
                  <a:schemeClr val="bg1"/>
                </a:solidFill>
                <a:latin typeface="+mn-lt"/>
              </a:rPr>
              <a:t>y = </a:t>
            </a:r>
            <a:r>
              <a:rPr lang="en-US" sz="2000" b="1" i="1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x + </a:t>
            </a:r>
            <a:r>
              <a:rPr lang="en-US" sz="2000" b="1" i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   (a </a:t>
            </a:r>
            <a:r>
              <a:rPr lang="en-US" sz="2000" b="1" i="1" smtClean="0">
                <a:solidFill>
                  <a:schemeClr val="bg1"/>
                </a:solidFill>
                <a:latin typeface="+mn-lt"/>
                <a:sym typeface="Symbol"/>
              </a:rPr>
              <a:t>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0</a:t>
            </a:r>
            <a:r>
              <a:rPr lang="en-US" sz="2000" b="1" i="1">
                <a:solidFill>
                  <a:schemeClr val="bg1"/>
                </a:solidFill>
                <a:latin typeface="+mn-lt"/>
              </a:rPr>
              <a:t>)       (d)</a:t>
            </a:r>
          </a:p>
          <a:p>
            <a:pPr>
              <a:spcBef>
                <a:spcPct val="0"/>
              </a:spcBef>
            </a:pPr>
            <a:r>
              <a:rPr lang="en-US" sz="2000" b="1" i="1">
                <a:solidFill>
                  <a:schemeClr val="bg1"/>
                </a:solidFill>
                <a:latin typeface="+mn-lt"/>
              </a:rPr>
              <a:t>y = </a:t>
            </a:r>
            <a:r>
              <a:rPr lang="en-US" sz="2000" b="1" i="1" smtClean="0">
                <a:solidFill>
                  <a:srgbClr val="FF0000"/>
                </a:solidFill>
                <a:latin typeface="+mn-lt"/>
              </a:rPr>
              <a:t>a’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x + </a:t>
            </a:r>
            <a:r>
              <a:rPr lang="en-US" sz="2000" b="1" i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</a:t>
            </a:r>
            <a:r>
              <a:rPr lang="en-US" sz="2000" b="1" i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’ </a:t>
            </a:r>
            <a:r>
              <a:rPr lang="en-US" sz="2000" b="1" i="1">
                <a:solidFill>
                  <a:schemeClr val="bg1"/>
                </a:solidFill>
                <a:latin typeface="+mn-lt"/>
              </a:rPr>
              <a:t>(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a’</a:t>
            </a:r>
            <a:r>
              <a:rPr lang="en-US" sz="2000" b="1" i="1" smtClean="0">
                <a:solidFill>
                  <a:schemeClr val="bg1"/>
                </a:solidFill>
                <a:latin typeface="+mn-lt"/>
                <a:sym typeface="Symbol"/>
              </a:rPr>
              <a:t> 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000" b="1" i="1">
                <a:solidFill>
                  <a:schemeClr val="bg1"/>
                </a:solidFill>
                <a:latin typeface="+mn-lt"/>
              </a:rPr>
              <a:t>0) 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000" b="1" i="1">
                <a:solidFill>
                  <a:schemeClr val="bg1"/>
                </a:solidFill>
                <a:latin typeface="+mn-lt"/>
              </a:rPr>
              <a:t>(d’)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35513"/>
              </p:ext>
            </p:extLst>
          </p:nvPr>
        </p:nvGraphicFramePr>
        <p:xfrm>
          <a:off x="3058156" y="285750"/>
          <a:ext cx="17097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17" name="Equation" r:id="rId3" imgW="965160" imgH="203040" progId="Equation.DSMT4">
                  <p:embed/>
                </p:oleObj>
              </mc:Choice>
              <mc:Fallback>
                <p:oleObj name="Equation" r:id="rId3" imgW="96516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8156" y="285750"/>
                        <a:ext cx="1709737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690486"/>
              </p:ext>
            </p:extLst>
          </p:nvPr>
        </p:nvGraphicFramePr>
        <p:xfrm>
          <a:off x="4842506" y="57150"/>
          <a:ext cx="8556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18" name="Equation" r:id="rId5" imgW="482400" imgH="457200" progId="Equation.DSMT4">
                  <p:embed/>
                </p:oleObj>
              </mc:Choice>
              <mc:Fallback>
                <p:oleObj name="Equation" r:id="rId5" imgW="4824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2506" y="57150"/>
                        <a:ext cx="855662" cy="809625"/>
                      </a:xfrm>
                      <a:prstGeom prst="rect">
                        <a:avLst/>
                      </a:prstGeom>
                      <a:solidFill>
                        <a:srgbClr val="FC976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231216"/>
              </p:ext>
            </p:extLst>
          </p:nvPr>
        </p:nvGraphicFramePr>
        <p:xfrm>
          <a:off x="6046788" y="274638"/>
          <a:ext cx="18018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19" name="Equation" r:id="rId7" imgW="1015920" imgH="203040" progId="Equation.DSMT4">
                  <p:embed/>
                </p:oleObj>
              </mc:Choice>
              <mc:Fallback>
                <p:oleObj name="Equation" r:id="rId7" imgW="1015920" imgH="203040" progId="Equation.DSMT4">
                  <p:embed/>
                  <p:pic>
                    <p:nvPicPr>
                      <p:cNvPr id="0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8" y="274638"/>
                        <a:ext cx="180181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860336"/>
              </p:ext>
            </p:extLst>
          </p:nvPr>
        </p:nvGraphicFramePr>
        <p:xfrm>
          <a:off x="7907338" y="57150"/>
          <a:ext cx="8556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20" name="Equation" r:id="rId9" imgW="482400" imgH="457200" progId="Equation.DSMT4">
                  <p:embed/>
                </p:oleObj>
              </mc:Choice>
              <mc:Fallback>
                <p:oleObj name="Equation" r:id="rId9" imgW="482400" imgH="457200" progId="Equation.DSMT4">
                  <p:embed/>
                  <p:pic>
                    <p:nvPicPr>
                      <p:cNvPr id="0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7338" y="57150"/>
                        <a:ext cx="855662" cy="809625"/>
                      </a:xfrm>
                      <a:prstGeom prst="rect">
                        <a:avLst/>
                      </a:prstGeom>
                      <a:solidFill>
                        <a:srgbClr val="8B971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507665"/>
              </p:ext>
            </p:extLst>
          </p:nvPr>
        </p:nvGraphicFramePr>
        <p:xfrm>
          <a:off x="3048000" y="895350"/>
          <a:ext cx="18018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21" name="Equation" r:id="rId11" imgW="1015920" imgH="203040" progId="Equation.DSMT4">
                  <p:embed/>
                </p:oleObj>
              </mc:Choice>
              <mc:Fallback>
                <p:oleObj name="Equation" r:id="rId11" imgW="1015920" imgH="20304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895350"/>
                        <a:ext cx="180181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593305"/>
              </p:ext>
            </p:extLst>
          </p:nvPr>
        </p:nvGraphicFramePr>
        <p:xfrm>
          <a:off x="4975225" y="925513"/>
          <a:ext cx="72072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22" name="Equation" r:id="rId13" imgW="406080" imgH="177480" progId="Equation.DSMT4">
                  <p:embed/>
                </p:oleObj>
              </mc:Choice>
              <mc:Fallback>
                <p:oleObj name="Equation" r:id="rId13" imgW="406080" imgH="17748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225" y="925513"/>
                        <a:ext cx="720725" cy="315912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07400" y="895350"/>
            <a:ext cx="2698367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*  b</a:t>
            </a:r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 = </a:t>
            </a:r>
            <a:r>
              <a:rPr lang="en-US" sz="20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b’</a:t>
            </a:r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 cắt tại trục tung</a:t>
            </a:r>
            <a:endParaRPr lang="en-US" sz="200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21457" y="1428750"/>
            <a:ext cx="88068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63989" y="1462418"/>
            <a:ext cx="880683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947496"/>
              </p:ext>
            </p:extLst>
          </p:nvPr>
        </p:nvGraphicFramePr>
        <p:xfrm>
          <a:off x="4800600" y="1428750"/>
          <a:ext cx="4078800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</a:tblGrid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4871886" y="1542930"/>
            <a:ext cx="3967314" cy="3391020"/>
            <a:chOff x="4871886" y="1542930"/>
            <a:chExt cx="3967314" cy="339102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4871886" y="3286125"/>
              <a:ext cx="3967314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7025640" y="1542930"/>
              <a:ext cx="0" cy="339102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705600" y="154293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y</a:t>
              </a:r>
              <a:endParaRPr lang="en-US" sz="20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468324" y="323844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x</a:t>
              </a:r>
              <a:endParaRPr lang="en-US" sz="20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726866" y="293364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o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67300" y="3119050"/>
              <a:ext cx="2151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|</a:t>
              </a:r>
              <a:endParaRPr lang="en-US" sz="12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437826" y="3119050"/>
              <a:ext cx="2151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|</a:t>
              </a:r>
              <a:endParaRPr lang="en-US" sz="12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808352" y="3119050"/>
              <a:ext cx="2151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|</a:t>
              </a:r>
              <a:endParaRPr lang="en-US" sz="12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178878" y="3119050"/>
              <a:ext cx="2151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|</a:t>
              </a:r>
              <a:endParaRPr lang="en-US" sz="12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549404" y="3119050"/>
              <a:ext cx="2151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|</a:t>
              </a:r>
              <a:endParaRPr lang="en-US" sz="12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919930" y="3119050"/>
              <a:ext cx="2151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|</a:t>
              </a:r>
              <a:endParaRPr lang="en-US" sz="12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290456" y="3119050"/>
              <a:ext cx="2151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|</a:t>
              </a:r>
              <a:endParaRPr lang="en-US" sz="12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660982" y="3119050"/>
              <a:ext cx="2151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|</a:t>
              </a:r>
              <a:endParaRPr lang="en-US" sz="12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031508" y="3119050"/>
              <a:ext cx="2151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|</a:t>
              </a:r>
              <a:endParaRPr lang="en-US" sz="12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402034" y="3119050"/>
              <a:ext cx="2151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|</a:t>
              </a:r>
              <a:endParaRPr lang="en-US" sz="12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93174" y="3416240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-</a:t>
              </a:r>
              <a:endParaRPr lang="en-US" sz="20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893174" y="1943040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-</a:t>
              </a:r>
              <a:endParaRPr lang="en-US" sz="20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893174" y="2311340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-</a:t>
              </a:r>
              <a:endParaRPr lang="en-US" sz="20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893174" y="2679640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-</a:t>
              </a:r>
              <a:endParaRPr lang="en-US" sz="20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893174" y="3784540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-</a:t>
              </a:r>
              <a:endParaRPr lang="en-US" sz="20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893174" y="4152840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-</a:t>
              </a:r>
              <a:endParaRPr lang="en-US" sz="20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4850620" y="1742985"/>
            <a:ext cx="3752891" cy="1895566"/>
          </a:xfrm>
          <a:prstGeom prst="line">
            <a:avLst/>
          </a:prstGeom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306737" y="2267499"/>
            <a:ext cx="1861810" cy="1418736"/>
            <a:chOff x="5306737" y="2267499"/>
            <a:chExt cx="1861810" cy="1418736"/>
          </a:xfrm>
        </p:grpSpPr>
        <p:sp>
          <p:nvSpPr>
            <p:cNvPr id="27" name="TextBox 26"/>
            <p:cNvSpPr txBox="1"/>
            <p:nvPr/>
          </p:nvSpPr>
          <p:spPr>
            <a:xfrm>
              <a:off x="6868465" y="2404752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  <a:sym typeface="Wingdings"/>
                </a:rPr>
                <a:t></a:t>
              </a:r>
              <a:endParaRPr lang="en-US" sz="12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395346" y="3129682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  <a:sym typeface="Wingdings"/>
                </a:rPr>
                <a:t></a:t>
              </a:r>
              <a:endParaRPr lang="en-US" sz="12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59725" y="2267499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2</a:t>
              </a:r>
              <a:endParaRPr lang="en-US" sz="20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306737" y="3286125"/>
              <a:ext cx="3978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-4</a:t>
              </a:r>
              <a:endParaRPr lang="en-US" sz="20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1" name="Text Box 16"/>
          <p:cNvSpPr txBox="1">
            <a:spLocks noChangeArrowheads="1"/>
          </p:cNvSpPr>
          <p:nvPr/>
        </p:nvSpPr>
        <p:spPr bwMode="auto">
          <a:xfrm rot="19970835">
            <a:off x="4731907" y="2713147"/>
            <a:ext cx="23953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+mn-lt"/>
              </a:rPr>
              <a:t>y  =  0,5 x + </a:t>
            </a:r>
            <a:r>
              <a:rPr lang="en-US" sz="2000" smtClean="0">
                <a:solidFill>
                  <a:schemeClr val="bg1"/>
                </a:solidFill>
                <a:latin typeface="+mn-lt"/>
              </a:rPr>
              <a:t>2  (d</a:t>
            </a:r>
            <a:r>
              <a:rPr lang="en-US" sz="2000" baseline="-25000" smtClean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2000" smtClean="0">
                <a:solidFill>
                  <a:schemeClr val="bg1"/>
                </a:solidFill>
                <a:latin typeface="+mn-lt"/>
              </a:rPr>
              <a:t>)</a:t>
            </a:r>
            <a:endParaRPr lang="en-US" sz="200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 flipV="1">
            <a:off x="5423990" y="2559663"/>
            <a:ext cx="3752891" cy="1895566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6612534" y="3409950"/>
            <a:ext cx="560899" cy="400110"/>
            <a:chOff x="6612534" y="3409950"/>
            <a:chExt cx="560899" cy="400110"/>
          </a:xfrm>
        </p:grpSpPr>
        <p:sp>
          <p:nvSpPr>
            <p:cNvPr id="123" name="TextBox 122"/>
            <p:cNvSpPr txBox="1"/>
            <p:nvPr/>
          </p:nvSpPr>
          <p:spPr>
            <a:xfrm>
              <a:off x="6873351" y="3507416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  <a:sym typeface="Wingdings"/>
                </a:rPr>
                <a:t></a:t>
              </a:r>
              <a:endParaRPr lang="en-US" sz="12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612534" y="3409950"/>
              <a:ext cx="3978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-1</a:t>
              </a:r>
              <a:endParaRPr lang="en-US" sz="20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612142" y="3147625"/>
            <a:ext cx="312906" cy="559876"/>
            <a:chOff x="7612142" y="3147625"/>
            <a:chExt cx="312906" cy="559876"/>
          </a:xfrm>
        </p:grpSpPr>
        <p:sp>
          <p:nvSpPr>
            <p:cNvPr id="125" name="TextBox 124"/>
            <p:cNvSpPr txBox="1"/>
            <p:nvPr/>
          </p:nvSpPr>
          <p:spPr>
            <a:xfrm>
              <a:off x="7612142" y="330739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2</a:t>
              </a:r>
              <a:endParaRPr lang="en-US" sz="20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619160" y="3147625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  <a:sym typeface="Wingdings"/>
                </a:rPr>
                <a:t></a:t>
              </a:r>
              <a:endParaRPr lang="en-US" sz="12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9" name="Text Box 16"/>
          <p:cNvSpPr txBox="1">
            <a:spLocks noChangeArrowheads="1"/>
          </p:cNvSpPr>
          <p:nvPr/>
        </p:nvSpPr>
        <p:spPr bwMode="auto">
          <a:xfrm rot="19970835">
            <a:off x="4731907" y="3810853"/>
            <a:ext cx="23953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+mn-lt"/>
              </a:rPr>
              <a:t>y  =  0,5 x </a:t>
            </a:r>
            <a:r>
              <a:rPr lang="en-US" sz="2000" smtClean="0">
                <a:solidFill>
                  <a:schemeClr val="bg1"/>
                </a:solidFill>
                <a:latin typeface="+mn-lt"/>
                <a:sym typeface="Symbol"/>
              </a:rPr>
              <a:t></a:t>
            </a:r>
            <a:r>
              <a:rPr lang="en-US" sz="2000" smtClean="0">
                <a:solidFill>
                  <a:schemeClr val="bg1"/>
                </a:solidFill>
                <a:latin typeface="+mn-lt"/>
              </a:rPr>
              <a:t> 1  (d</a:t>
            </a:r>
            <a:r>
              <a:rPr lang="en-US" sz="2000" baseline="-2500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2000" smtClean="0">
                <a:solidFill>
                  <a:schemeClr val="bg1"/>
                </a:solidFill>
                <a:latin typeface="+mn-lt"/>
              </a:rPr>
              <a:t>)</a:t>
            </a:r>
            <a:endParaRPr lang="en-US" sz="200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6023475" y="1542930"/>
            <a:ext cx="2601302" cy="2641720"/>
          </a:xfrm>
          <a:prstGeom prst="line">
            <a:avLst/>
          </a:prstGeom>
          <a:ln w="1905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 Box 18"/>
          <p:cNvSpPr txBox="1">
            <a:spLocks noChangeArrowheads="1"/>
          </p:cNvSpPr>
          <p:nvPr/>
        </p:nvSpPr>
        <p:spPr bwMode="auto">
          <a:xfrm rot="2653845">
            <a:off x="6738801" y="2955516"/>
            <a:ext cx="22846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+mn-lt"/>
              </a:rPr>
              <a:t>y  = </a:t>
            </a:r>
            <a:r>
              <a:rPr lang="en-US" sz="200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000" smtClean="0">
                <a:solidFill>
                  <a:schemeClr val="bg1"/>
                </a:solidFill>
                <a:latin typeface="+mn-lt"/>
                <a:sym typeface="Symbol"/>
              </a:rPr>
              <a:t> </a:t>
            </a:r>
            <a:r>
              <a:rPr lang="en-US" sz="2000" smtClean="0">
                <a:solidFill>
                  <a:schemeClr val="bg1"/>
                </a:solidFill>
                <a:latin typeface="+mn-lt"/>
              </a:rPr>
              <a:t>x </a:t>
            </a:r>
            <a:r>
              <a:rPr lang="en-US" sz="2000">
                <a:solidFill>
                  <a:schemeClr val="bg1"/>
                </a:solidFill>
                <a:latin typeface="+mn-lt"/>
              </a:rPr>
              <a:t>+ </a:t>
            </a:r>
            <a:r>
              <a:rPr lang="en-US" sz="2000" smtClean="0">
                <a:solidFill>
                  <a:schemeClr val="bg1"/>
                </a:solidFill>
                <a:latin typeface="+mn-lt"/>
              </a:rPr>
              <a:t>2  (d</a:t>
            </a:r>
            <a:r>
              <a:rPr lang="en-US" sz="2000" baseline="-25000" smtClean="0">
                <a:solidFill>
                  <a:schemeClr val="bg1"/>
                </a:solidFill>
                <a:latin typeface="+mn-lt"/>
              </a:rPr>
              <a:t>3</a:t>
            </a:r>
            <a:r>
              <a:rPr lang="en-US" sz="2000" smtClean="0">
                <a:solidFill>
                  <a:schemeClr val="bg1"/>
                </a:solidFill>
                <a:latin typeface="+mn-lt"/>
              </a:rPr>
              <a:t>)</a:t>
            </a:r>
            <a:endParaRPr lang="en-US" sz="200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7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5" dur="500"/>
                                        <p:tgtEl>
                                          <p:spTgt spid="207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0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8" grpId="0"/>
      <p:bldP spid="207889" grpId="0"/>
      <p:bldP spid="207890" grpId="0"/>
      <p:bldP spid="207891" grpId="0"/>
      <p:bldP spid="207891" grpId="1"/>
      <p:bldP spid="207893" grpId="0"/>
      <p:bldP spid="207897" grpId="0"/>
      <p:bldP spid="207898" grpId="0"/>
      <p:bldP spid="207898" grpId="1"/>
      <p:bldP spid="207899" grpId="0"/>
      <p:bldP spid="121" grpId="0"/>
      <p:bldP spid="129" grpId="0"/>
      <p:bldP spid="1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5"/>
          <p:cNvSpPr>
            <a:spLocks noChangeArrowheads="1"/>
          </p:cNvSpPr>
          <p:nvPr/>
        </p:nvSpPr>
        <p:spPr bwMode="auto">
          <a:xfrm>
            <a:off x="0" y="57150"/>
            <a:ext cx="30337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i="1">
                <a:solidFill>
                  <a:schemeClr val="bg1"/>
                </a:solidFill>
                <a:latin typeface="+mn-lt"/>
              </a:rPr>
              <a:t>y = </a:t>
            </a:r>
            <a:r>
              <a:rPr lang="en-US" sz="2000" b="1" i="1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x + </a:t>
            </a:r>
            <a:r>
              <a:rPr lang="en-US" sz="2000" b="1" i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   (a </a:t>
            </a:r>
            <a:r>
              <a:rPr lang="en-US" sz="2000" b="1" i="1" smtClean="0">
                <a:solidFill>
                  <a:schemeClr val="bg1"/>
                </a:solidFill>
                <a:latin typeface="+mn-lt"/>
                <a:sym typeface="Symbol"/>
              </a:rPr>
              <a:t>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0</a:t>
            </a:r>
            <a:r>
              <a:rPr lang="en-US" sz="2000" b="1" i="1">
                <a:solidFill>
                  <a:schemeClr val="bg1"/>
                </a:solidFill>
                <a:latin typeface="+mn-lt"/>
              </a:rPr>
              <a:t>)       (d)</a:t>
            </a:r>
          </a:p>
          <a:p>
            <a:pPr>
              <a:spcBef>
                <a:spcPct val="0"/>
              </a:spcBef>
            </a:pPr>
            <a:r>
              <a:rPr lang="en-US" sz="2000" b="1" i="1">
                <a:solidFill>
                  <a:schemeClr val="bg1"/>
                </a:solidFill>
                <a:latin typeface="+mn-lt"/>
              </a:rPr>
              <a:t>y = </a:t>
            </a:r>
            <a:r>
              <a:rPr lang="en-US" sz="2000" b="1" i="1" smtClean="0">
                <a:solidFill>
                  <a:srgbClr val="FF0000"/>
                </a:solidFill>
                <a:latin typeface="+mn-lt"/>
              </a:rPr>
              <a:t>a’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x + </a:t>
            </a:r>
            <a:r>
              <a:rPr lang="en-US" sz="2000" b="1" i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</a:t>
            </a:r>
            <a:r>
              <a:rPr lang="en-US" sz="2000" b="1" i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’ </a:t>
            </a:r>
            <a:r>
              <a:rPr lang="en-US" sz="2000" b="1" i="1">
                <a:solidFill>
                  <a:schemeClr val="bg1"/>
                </a:solidFill>
                <a:latin typeface="+mn-lt"/>
              </a:rPr>
              <a:t>(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a’</a:t>
            </a:r>
            <a:r>
              <a:rPr lang="en-US" sz="2000" b="1" i="1" smtClean="0">
                <a:solidFill>
                  <a:schemeClr val="bg1"/>
                </a:solidFill>
                <a:latin typeface="+mn-lt"/>
                <a:sym typeface="Symbol"/>
              </a:rPr>
              <a:t> 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000" b="1" i="1">
                <a:solidFill>
                  <a:schemeClr val="bg1"/>
                </a:solidFill>
                <a:latin typeface="+mn-lt"/>
              </a:rPr>
              <a:t>0) 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000" b="1" i="1">
                <a:solidFill>
                  <a:schemeClr val="bg1"/>
                </a:solidFill>
                <a:latin typeface="+mn-lt"/>
              </a:rPr>
              <a:t>(d’)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85394"/>
              </p:ext>
            </p:extLst>
          </p:nvPr>
        </p:nvGraphicFramePr>
        <p:xfrm>
          <a:off x="3058156" y="285750"/>
          <a:ext cx="17097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47" name="Equation" r:id="rId3" imgW="965160" imgH="203040" progId="Equation.DSMT4">
                  <p:embed/>
                </p:oleObj>
              </mc:Choice>
              <mc:Fallback>
                <p:oleObj name="Equation" r:id="rId3" imgW="965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8156" y="285750"/>
                        <a:ext cx="1709737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346631"/>
              </p:ext>
            </p:extLst>
          </p:nvPr>
        </p:nvGraphicFramePr>
        <p:xfrm>
          <a:off x="4842506" y="57150"/>
          <a:ext cx="8556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48" name="Equation" r:id="rId5" imgW="482400" imgH="457200" progId="Equation.DSMT4">
                  <p:embed/>
                </p:oleObj>
              </mc:Choice>
              <mc:Fallback>
                <p:oleObj name="Equation" r:id="rId5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2506" y="57150"/>
                        <a:ext cx="855662" cy="809625"/>
                      </a:xfrm>
                      <a:prstGeom prst="rect">
                        <a:avLst/>
                      </a:prstGeom>
                      <a:solidFill>
                        <a:srgbClr val="FC976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770871"/>
              </p:ext>
            </p:extLst>
          </p:nvPr>
        </p:nvGraphicFramePr>
        <p:xfrm>
          <a:off x="6046788" y="274638"/>
          <a:ext cx="18018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49" name="Equation" r:id="rId7" imgW="1015920" imgH="203040" progId="Equation.DSMT4">
                  <p:embed/>
                </p:oleObj>
              </mc:Choice>
              <mc:Fallback>
                <p:oleObj name="Equation" r:id="rId7" imgW="1015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8" y="274638"/>
                        <a:ext cx="180181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482676"/>
              </p:ext>
            </p:extLst>
          </p:nvPr>
        </p:nvGraphicFramePr>
        <p:xfrm>
          <a:off x="7907338" y="57150"/>
          <a:ext cx="8556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50" name="Equation" r:id="rId9" imgW="482400" imgH="457200" progId="Equation.DSMT4">
                  <p:embed/>
                </p:oleObj>
              </mc:Choice>
              <mc:Fallback>
                <p:oleObj name="Equation" r:id="rId9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7338" y="57150"/>
                        <a:ext cx="855662" cy="809625"/>
                      </a:xfrm>
                      <a:prstGeom prst="rect">
                        <a:avLst/>
                      </a:prstGeom>
                      <a:solidFill>
                        <a:srgbClr val="8B971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748942"/>
              </p:ext>
            </p:extLst>
          </p:nvPr>
        </p:nvGraphicFramePr>
        <p:xfrm>
          <a:off x="3048000" y="895350"/>
          <a:ext cx="18018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51" name="Equation" r:id="rId11" imgW="1015920" imgH="203040" progId="Equation.DSMT4">
                  <p:embed/>
                </p:oleObj>
              </mc:Choice>
              <mc:Fallback>
                <p:oleObj name="Equation" r:id="rId11" imgW="1015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895350"/>
                        <a:ext cx="180181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848626"/>
              </p:ext>
            </p:extLst>
          </p:nvPr>
        </p:nvGraphicFramePr>
        <p:xfrm>
          <a:off x="4975225" y="925513"/>
          <a:ext cx="72072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52" name="Equation" r:id="rId13" imgW="406080" imgH="177480" progId="Equation.DSMT4">
                  <p:embed/>
                </p:oleObj>
              </mc:Choice>
              <mc:Fallback>
                <p:oleObj name="Equation" r:id="rId13" imgW="406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225" y="925513"/>
                        <a:ext cx="720725" cy="315912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07400" y="895350"/>
            <a:ext cx="2698367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*  b</a:t>
            </a:r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 = </a:t>
            </a:r>
            <a:r>
              <a:rPr lang="en-US" sz="20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b’</a:t>
            </a:r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 cắt tại trục tung</a:t>
            </a:r>
            <a:endParaRPr lang="en-US" sz="200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21457" y="1428750"/>
            <a:ext cx="88068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63989" y="1462418"/>
            <a:ext cx="880683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61"/>
          <p:cNvSpPr txBox="1">
            <a:spLocks noChangeArrowheads="1"/>
          </p:cNvSpPr>
          <p:nvPr/>
        </p:nvSpPr>
        <p:spPr bwMode="auto">
          <a:xfrm>
            <a:off x="40240" y="1499020"/>
            <a:ext cx="4584633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</a:rPr>
              <a:t>Cho 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hai hàm số bậc nhất </a:t>
            </a:r>
          </a:p>
          <a:p>
            <a:pPr algn="just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        y = 2m</a:t>
            </a:r>
            <a:r>
              <a:rPr lang="en-US" sz="2000" i="1">
                <a:solidFill>
                  <a:schemeClr val="bg1"/>
                </a:solidFill>
                <a:latin typeface="Times New Roman" pitchFamily="18" charset="0"/>
              </a:rPr>
              <a:t>x 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+ 1          </a:t>
            </a: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d) </a:t>
            </a:r>
          </a:p>
          <a:p>
            <a:pPr algn="just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  và  y = (m -1)</a:t>
            </a:r>
            <a:r>
              <a:rPr lang="en-US" sz="2000" i="1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 + 3     </a:t>
            </a: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d’).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Tìm giá trị của  m để đồ thị của hai hàm số đã cho là:</a:t>
            </a:r>
          </a:p>
          <a:p>
            <a:pPr algn="just">
              <a:spcBef>
                <a:spcPct val="50000"/>
              </a:spcBef>
              <a:buFontTx/>
              <a:buAutoNum type="alphaLcParenR"/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Hai đường thẳng cắt nhau;</a:t>
            </a:r>
          </a:p>
          <a:p>
            <a:pPr algn="just">
              <a:spcBef>
                <a:spcPct val="50000"/>
              </a:spcBef>
              <a:buFontTx/>
              <a:buAutoNum type="alphaLcParenR"/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Hai đường thẳng song song với nhau.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624873" y="1499020"/>
            <a:ext cx="0" cy="343493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77000" y="1428750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Giải.</a:t>
            </a:r>
            <a:endParaRPr lang="en-US" sz="200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82305" y="1836356"/>
            <a:ext cx="4311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mtClean="0">
                <a:solidFill>
                  <a:schemeClr val="bg1"/>
                </a:solidFill>
                <a:latin typeface="Times New Roman" pitchFamily="18" charset="0"/>
              </a:rPr>
              <a:t>(d): y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= 2m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</a:rPr>
              <a:t>x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+ </a:t>
            </a:r>
            <a:r>
              <a:rPr lang="en-US" smtClean="0">
                <a:solidFill>
                  <a:schemeClr val="bg1"/>
                </a:solidFill>
                <a:latin typeface="Times New Roman" pitchFamily="18" charset="0"/>
              </a:rPr>
              <a:t>1  =&gt;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mtClean="0">
                <a:solidFill>
                  <a:schemeClr val="bg1"/>
                </a:solidFill>
                <a:latin typeface="Times New Roman" pitchFamily="18" charset="0"/>
              </a:rPr>
              <a:t> = 2m và </a:t>
            </a:r>
            <a:r>
              <a:rPr lang="en-US" smtClean="0">
                <a:solidFill>
                  <a:schemeClr val="accent6"/>
                </a:solidFill>
                <a:latin typeface="Times New Roman" pitchFamily="18" charset="0"/>
              </a:rPr>
              <a:t>b</a:t>
            </a:r>
            <a:r>
              <a:rPr lang="en-US" smtClean="0">
                <a:solidFill>
                  <a:schemeClr val="bg1"/>
                </a:solidFill>
                <a:latin typeface="Times New Roman" pitchFamily="18" charset="0"/>
              </a:rPr>
              <a:t> = 1</a:t>
            </a:r>
          </a:p>
          <a:p>
            <a:pPr>
              <a:spcBef>
                <a:spcPts val="0"/>
              </a:spcBef>
            </a:pPr>
            <a:r>
              <a:rPr lang="en-US" smtClean="0">
                <a:solidFill>
                  <a:schemeClr val="bg1"/>
                </a:solidFill>
                <a:latin typeface="Times New Roman" pitchFamily="18" charset="0"/>
              </a:rPr>
              <a:t>(d’):y = (m </a:t>
            </a:r>
            <a:r>
              <a:rPr lang="en-US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 1)x + 3 =&gt;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sym typeface="Symbol"/>
              </a:rPr>
              <a:t>a’</a:t>
            </a:r>
            <a:r>
              <a:rPr lang="en-US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 = m  1 và </a:t>
            </a:r>
            <a:r>
              <a:rPr lang="en-US" smtClean="0">
                <a:solidFill>
                  <a:schemeClr val="accent6"/>
                </a:solidFill>
                <a:latin typeface="Times New Roman" pitchFamily="18" charset="0"/>
                <a:sym typeface="Symbol"/>
              </a:rPr>
              <a:t>b’</a:t>
            </a:r>
            <a:r>
              <a:rPr lang="en-US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 = 3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00600" y="2475002"/>
            <a:ext cx="3314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Đk để hàm số là bậc nhất a, a’ </a:t>
            </a:r>
            <a:r>
              <a:rPr lang="en-US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Symbol"/>
              </a:rPr>
              <a:t> 0</a:t>
            </a:r>
          </a:p>
          <a:p>
            <a:pPr>
              <a:spcBef>
                <a:spcPts val="0"/>
              </a:spcBef>
            </a:pPr>
            <a:r>
              <a:rPr lang="en-US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Symbol"/>
              </a:rPr>
              <a:t>=&gt; m </a:t>
            </a:r>
            <a:r>
              <a:rPr lang="en-US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Symbol"/>
              </a:rPr>
              <a:t> </a:t>
            </a:r>
            <a:r>
              <a:rPr lang="en-US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Symbol"/>
              </a:rPr>
              <a:t>0 và m </a:t>
            </a:r>
            <a:r>
              <a:rPr lang="en-US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Symbol"/>
              </a:rPr>
              <a:t> </a:t>
            </a:r>
            <a:r>
              <a:rPr lang="en-US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Symbol"/>
              </a:rPr>
              <a:t> 1</a:t>
            </a:r>
            <a:endParaRPr lang="en-US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782305" y="3108869"/>
            <a:ext cx="3879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a) (d) cắt (d’)  </a:t>
            </a:r>
            <a:r>
              <a:rPr lang="en-US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Wingdings" pitchFamily="2" charset="2"/>
              </a:rPr>
              <a:t> </a:t>
            </a:r>
            <a:r>
              <a:rPr lang="en-US" smtClean="0">
                <a:solidFill>
                  <a:srgbClr val="FF0000"/>
                </a:solidFill>
                <a:latin typeface="+mn-lt"/>
                <a:ea typeface="Tahoma" pitchFamily="34" charset="0"/>
                <a:cs typeface="Tahoma" pitchFamily="34" charset="0"/>
                <a:sym typeface="Wingdings" pitchFamily="2" charset="2"/>
              </a:rPr>
              <a:t>a </a:t>
            </a:r>
            <a:r>
              <a:rPr lang="en-US">
                <a:solidFill>
                  <a:srgbClr val="FF0000"/>
                </a:solidFill>
                <a:ea typeface="Tahoma" pitchFamily="34" charset="0"/>
                <a:cs typeface="Tahoma" pitchFamily="34" charset="0"/>
                <a:sym typeface="Symbol"/>
              </a:rPr>
              <a:t> </a:t>
            </a:r>
            <a:r>
              <a:rPr lang="en-US" smtClean="0">
                <a:solidFill>
                  <a:srgbClr val="FF0000"/>
                </a:solidFill>
                <a:ea typeface="Tahoma" pitchFamily="34" charset="0"/>
                <a:cs typeface="Tahoma" pitchFamily="34" charset="0"/>
                <a:sym typeface="Symbol"/>
              </a:rPr>
              <a:t>a’ </a:t>
            </a:r>
            <a:r>
              <a:rPr lang="en-US" smtClean="0">
                <a:solidFill>
                  <a:schemeClr val="bg1"/>
                </a:solidFill>
                <a:ea typeface="Tahoma" pitchFamily="34" charset="0"/>
                <a:cs typeface="Tahoma" pitchFamily="34" charset="0"/>
                <a:sym typeface="Symbol"/>
              </a:rPr>
              <a:t>hay 2m  m </a:t>
            </a:r>
            <a:r>
              <a:rPr lang="en-US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 1</a:t>
            </a:r>
          </a:p>
          <a:p>
            <a:pPr>
              <a:spcBef>
                <a:spcPts val="0"/>
              </a:spcBef>
            </a:pPr>
            <a:r>
              <a:rPr lang="en-US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ahoma" pitchFamily="34" charset="0"/>
                <a:sym typeface="Symbol"/>
              </a:rPr>
              <a:t>=&gt; m   1</a:t>
            </a:r>
            <a:r>
              <a:rPr lang="en-US" smtClean="0">
                <a:solidFill>
                  <a:schemeClr val="bg1"/>
                </a:solidFill>
                <a:ea typeface="Tahoma" pitchFamily="34" charset="0"/>
                <a:cs typeface="Tahoma" pitchFamily="34" charset="0"/>
                <a:sym typeface="Symbol"/>
              </a:rPr>
              <a:t> </a:t>
            </a:r>
            <a:endParaRPr lang="en-US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96378" y="3714750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Vậy (d) cắt (d’) khi m</a:t>
            </a:r>
            <a:r>
              <a:rPr lang="en-US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Symbol"/>
              </a:rPr>
              <a:t> </a:t>
            </a:r>
            <a:r>
              <a:rPr lang="en-US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Symbol"/>
              </a:rPr>
              <a:t>0 và m  ± 1 </a:t>
            </a:r>
            <a:endParaRPr lang="en-US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746388" y="4076640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b</a:t>
            </a:r>
            <a:r>
              <a:rPr lang="en-US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) (d) // (d’)</a:t>
            </a:r>
            <a:endParaRPr lang="en-US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144247"/>
              </p:ext>
            </p:extLst>
          </p:nvPr>
        </p:nvGraphicFramePr>
        <p:xfrm>
          <a:off x="5943600" y="4112164"/>
          <a:ext cx="985486" cy="669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53" name="Equation" r:id="rId15" imgW="672840" imgH="457200" progId="Equation.DSMT4">
                  <p:embed/>
                </p:oleObj>
              </mc:Choice>
              <mc:Fallback>
                <p:oleObj name="Equation" r:id="rId15" imgW="6728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43600" y="4112164"/>
                        <a:ext cx="985486" cy="669386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763511"/>
              </p:ext>
            </p:extLst>
          </p:nvPr>
        </p:nvGraphicFramePr>
        <p:xfrm>
          <a:off x="6925667" y="4121553"/>
          <a:ext cx="1413149" cy="669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54" name="Equation" r:id="rId17" imgW="965160" imgH="457200" progId="Equation.DSMT4">
                  <p:embed/>
                </p:oleObj>
              </mc:Choice>
              <mc:Fallback>
                <p:oleObj name="Equation" r:id="rId17" imgW="9651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925667" y="4121553"/>
                        <a:ext cx="1413149" cy="669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7861826" y="440055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hiển nhiên</a:t>
            </a:r>
            <a:endParaRPr lang="en-US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648200" y="4749284"/>
            <a:ext cx="4499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=&gt; m = </a:t>
            </a:r>
            <a:r>
              <a:rPr lang="en-US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Symbol"/>
              </a:rPr>
              <a:t> 1 (thỏa đk) =&gt;</a:t>
            </a:r>
            <a:r>
              <a:rPr lang="en-US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 m = </a:t>
            </a:r>
            <a:r>
              <a:rPr lang="en-US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Symbol"/>
              </a:rPr>
              <a:t> </a:t>
            </a:r>
            <a:r>
              <a:rPr lang="en-US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Symbol"/>
              </a:rPr>
              <a:t>1 thì (d) // (d’) </a:t>
            </a:r>
            <a:endParaRPr lang="en-US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46388" y="2475002"/>
            <a:ext cx="3691878" cy="633867"/>
          </a:xfrm>
          <a:prstGeom prst="rect">
            <a:avLst/>
          </a:prstGeom>
          <a:ln w="19050">
            <a:solidFill>
              <a:srgbClr val="FFFF00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sz="2400" b="1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6" grpId="0"/>
      <p:bldP spid="68" grpId="0"/>
      <p:bldP spid="69" grpId="0"/>
      <p:bldP spid="72" grpId="0"/>
      <p:bldP spid="74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8488" name="Text Box 8"/>
              <p:cNvSpPr txBox="1">
                <a:spLocks noChangeArrowheads="1"/>
              </p:cNvSpPr>
              <p:nvPr/>
            </p:nvSpPr>
            <p:spPr bwMode="auto">
              <a:xfrm>
                <a:off x="3000374" y="2476500"/>
                <a:ext cx="2286000" cy="397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A.  </a:t>
                </a:r>
                <a:r>
                  <a:rPr lang="en-US" sz="2400" b="1" i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y = 1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i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 </a:t>
                </a:r>
                <a:r>
                  <a:rPr lang="en-US" sz="2400" b="1" i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x</a:t>
                </a:r>
                <a:endPara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14848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0374" y="2476500"/>
                <a:ext cx="2286000" cy="397340"/>
              </a:xfrm>
              <a:prstGeom prst="rect">
                <a:avLst/>
              </a:prstGeom>
              <a:blipFill rotWithShape="1">
                <a:blip r:embed="rId6"/>
                <a:stretch>
                  <a:fillRect l="-4267" b="-10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2909887" y="4171950"/>
            <a:ext cx="259080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C.  </a:t>
            </a:r>
            <a:r>
              <a:rPr 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y = 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0,5 </a:t>
            </a:r>
            <a:r>
              <a:rPr 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x + 2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48494" name="Oval 14"/>
          <p:cNvSpPr>
            <a:spLocks noChangeArrowheads="1"/>
          </p:cNvSpPr>
          <p:nvPr/>
        </p:nvSpPr>
        <p:spPr bwMode="auto">
          <a:xfrm>
            <a:off x="2895601" y="3434953"/>
            <a:ext cx="576263" cy="432197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7" name="Oval 27"/>
          <p:cNvSpPr>
            <a:spLocks noChangeArrowheads="1"/>
          </p:cNvSpPr>
          <p:nvPr/>
        </p:nvSpPr>
        <p:spPr bwMode="auto">
          <a:xfrm>
            <a:off x="2895600" y="2686989"/>
            <a:ext cx="576263" cy="432197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8" name="Oval 38"/>
          <p:cNvSpPr>
            <a:spLocks noChangeArrowheads="1"/>
          </p:cNvSpPr>
          <p:nvPr/>
        </p:nvSpPr>
        <p:spPr bwMode="auto">
          <a:xfrm>
            <a:off x="2819400" y="4214316"/>
            <a:ext cx="576262" cy="432197"/>
          </a:xfrm>
          <a:prstGeom prst="ellips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1" name="Text Box 51"/>
          <p:cNvSpPr txBox="1">
            <a:spLocks noChangeArrowheads="1"/>
          </p:cNvSpPr>
          <p:nvPr/>
        </p:nvSpPr>
        <p:spPr bwMode="auto">
          <a:xfrm>
            <a:off x="3505200" y="571500"/>
            <a:ext cx="129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vi-VN"/>
          </a:p>
        </p:txBody>
      </p:sp>
      <p:grpSp>
        <p:nvGrpSpPr>
          <p:cNvPr id="2" name="Group 1"/>
          <p:cNvGrpSpPr/>
          <p:nvPr/>
        </p:nvGrpSpPr>
        <p:grpSpPr>
          <a:xfrm>
            <a:off x="342900" y="1639568"/>
            <a:ext cx="8077200" cy="855982"/>
            <a:chOff x="342900" y="57150"/>
            <a:chExt cx="8077200" cy="855982"/>
          </a:xfrm>
        </p:grpSpPr>
        <p:sp>
          <p:nvSpPr>
            <p:cNvPr id="148487" name="Text Box 7"/>
            <p:cNvSpPr txBox="1">
              <a:spLocks noChangeArrowheads="1"/>
            </p:cNvSpPr>
            <p:nvPr/>
          </p:nvSpPr>
          <p:spPr bwMode="auto">
            <a:xfrm>
              <a:off x="342900" y="82135"/>
              <a:ext cx="80772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vi-VN" sz="2400" b="1">
                  <a:solidFill>
                    <a:schemeClr val="bg1"/>
                  </a:solidFill>
                  <a:latin typeface="+mn-lt"/>
                </a:rPr>
                <a:t>Đường thẳng cắt  đường thẳng  </a:t>
              </a:r>
              <a:r>
                <a:rPr lang="vi-VN" sz="2400" b="1" i="1">
                  <a:solidFill>
                    <a:srgbClr val="FFFF00"/>
                  </a:solidFill>
                  <a:latin typeface="+mn-lt"/>
                </a:rPr>
                <a:t>y =       x +2</a:t>
              </a:r>
              <a:r>
                <a:rPr lang="vi-VN" sz="2400" b="1">
                  <a:solidFill>
                    <a:schemeClr val="bg1"/>
                  </a:solidFill>
                  <a:latin typeface="+mn-lt"/>
                </a:rPr>
                <a:t>  là đường thẳng nào dưới đây?</a:t>
              </a:r>
            </a:p>
          </p:txBody>
        </p:sp>
        <p:graphicFrame>
          <p:nvGraphicFramePr>
            <p:cNvPr id="148533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0785328"/>
                </p:ext>
              </p:extLst>
            </p:nvPr>
          </p:nvGraphicFramePr>
          <p:xfrm>
            <a:off x="5116579" y="57150"/>
            <a:ext cx="336153" cy="584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729" name="Equation" r:id="rId7" imgW="203040" imgH="419040" progId="Equation.DSMT4">
                    <p:embed/>
                  </p:oleObj>
                </mc:Choice>
                <mc:Fallback>
                  <p:oleObj name="Equation" r:id="rId7" imgW="203040" imgH="419040" progId="Equation.DSMT4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6579" y="57150"/>
                          <a:ext cx="336153" cy="5849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8491" name="Text Box 11"/>
              <p:cNvSpPr txBox="1">
                <a:spLocks noChangeArrowheads="1"/>
              </p:cNvSpPr>
              <p:nvPr/>
            </p:nvSpPr>
            <p:spPr bwMode="auto">
              <a:xfrm>
                <a:off x="2971800" y="3295650"/>
                <a:ext cx="2667000" cy="4807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B.  </a:t>
                </a:r>
                <a:r>
                  <a:rPr lang="en-US" sz="2400" b="1" i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y =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i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x </a:t>
                </a:r>
                <a:r>
                  <a:rPr lang="en-US" sz="2400" b="1" i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+ 2</a:t>
                </a:r>
                <a:endPara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148491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1800" y="3295650"/>
                <a:ext cx="2667000" cy="480781"/>
              </a:xfrm>
              <a:prstGeom prst="rect">
                <a:avLst/>
              </a:prstGeom>
              <a:blipFill rotWithShape="1">
                <a:blip r:embed="rId9"/>
                <a:stretch>
                  <a:fillRect l="-3890" b="-6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8540" name="Picture 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244" y="3423965"/>
            <a:ext cx="1599755" cy="158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541" name="AutoShape 61"/>
          <p:cNvSpPr>
            <a:spLocks noChangeArrowheads="1"/>
          </p:cNvSpPr>
          <p:nvPr/>
        </p:nvSpPr>
        <p:spPr bwMode="auto">
          <a:xfrm>
            <a:off x="685356" y="2552700"/>
            <a:ext cx="1828800" cy="742950"/>
          </a:xfrm>
          <a:prstGeom prst="cloudCallout">
            <a:avLst>
              <a:gd name="adj1" fmla="val 80635"/>
              <a:gd name="adj2" fmla="val 90533"/>
            </a:avLst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itchFamily="34" charset="0"/>
              </a:rPr>
              <a:t>§óng råi</a:t>
            </a:r>
          </a:p>
        </p:txBody>
      </p:sp>
      <p:sp>
        <p:nvSpPr>
          <p:cNvPr id="148542" name="AutoShape 62"/>
          <p:cNvSpPr>
            <a:spLocks noChangeArrowheads="1"/>
          </p:cNvSpPr>
          <p:nvPr/>
        </p:nvSpPr>
        <p:spPr bwMode="auto">
          <a:xfrm>
            <a:off x="5653087" y="3943350"/>
            <a:ext cx="1600200" cy="742950"/>
          </a:xfrm>
          <a:prstGeom prst="cloudCallout">
            <a:avLst>
              <a:gd name="adj1" fmla="val -71926"/>
              <a:gd name="adj2" fmla="val 22755"/>
            </a:avLst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itchFamily="34" charset="0"/>
              </a:rPr>
              <a:t>Sai råi</a:t>
            </a:r>
          </a:p>
        </p:txBody>
      </p:sp>
      <p:sp>
        <p:nvSpPr>
          <p:cNvPr id="148543" name="AutoShape 63"/>
          <p:cNvSpPr>
            <a:spLocks noChangeArrowheads="1"/>
          </p:cNvSpPr>
          <p:nvPr/>
        </p:nvSpPr>
        <p:spPr bwMode="auto">
          <a:xfrm>
            <a:off x="5362574" y="2343150"/>
            <a:ext cx="1600200" cy="742950"/>
          </a:xfrm>
          <a:prstGeom prst="cloudCallout">
            <a:avLst>
              <a:gd name="adj1" fmla="val -73014"/>
              <a:gd name="adj2" fmla="val 24361"/>
            </a:avLst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itchFamily="34" charset="0"/>
              </a:rPr>
              <a:t>Sai råi</a:t>
            </a:r>
          </a:p>
        </p:txBody>
      </p:sp>
      <p:sp>
        <p:nvSpPr>
          <p:cNvPr id="148545" name="AutoShape 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00734" y="5114925"/>
            <a:ext cx="184731" cy="369332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0" y="67424"/>
            <a:ext cx="30337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i="1">
                <a:solidFill>
                  <a:schemeClr val="bg1"/>
                </a:solidFill>
                <a:latin typeface="+mn-lt"/>
              </a:rPr>
              <a:t>y = </a:t>
            </a:r>
            <a:r>
              <a:rPr lang="en-US" sz="2000" b="1" i="1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x + </a:t>
            </a:r>
            <a:r>
              <a:rPr lang="en-US" sz="2000" b="1" i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   (a </a:t>
            </a:r>
            <a:r>
              <a:rPr lang="en-US" sz="2000" b="1" i="1" smtClean="0">
                <a:solidFill>
                  <a:schemeClr val="bg1"/>
                </a:solidFill>
                <a:latin typeface="+mn-lt"/>
                <a:sym typeface="Symbol"/>
              </a:rPr>
              <a:t>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0</a:t>
            </a:r>
            <a:r>
              <a:rPr lang="en-US" sz="2000" b="1" i="1">
                <a:solidFill>
                  <a:schemeClr val="bg1"/>
                </a:solidFill>
                <a:latin typeface="+mn-lt"/>
              </a:rPr>
              <a:t>)       (d)</a:t>
            </a:r>
          </a:p>
          <a:p>
            <a:pPr>
              <a:spcBef>
                <a:spcPct val="0"/>
              </a:spcBef>
            </a:pPr>
            <a:r>
              <a:rPr lang="en-US" sz="2000" b="1" i="1">
                <a:solidFill>
                  <a:schemeClr val="bg1"/>
                </a:solidFill>
                <a:latin typeface="+mn-lt"/>
              </a:rPr>
              <a:t>y = </a:t>
            </a:r>
            <a:r>
              <a:rPr lang="en-US" sz="2000" b="1" i="1" smtClean="0">
                <a:solidFill>
                  <a:srgbClr val="FF0000"/>
                </a:solidFill>
                <a:latin typeface="+mn-lt"/>
              </a:rPr>
              <a:t>a’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x + </a:t>
            </a:r>
            <a:r>
              <a:rPr lang="en-US" sz="2000" b="1" i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</a:t>
            </a:r>
            <a:r>
              <a:rPr lang="en-US" sz="2000" b="1" i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’ </a:t>
            </a:r>
            <a:r>
              <a:rPr lang="en-US" sz="2000" b="1" i="1">
                <a:solidFill>
                  <a:schemeClr val="bg1"/>
                </a:solidFill>
                <a:latin typeface="+mn-lt"/>
              </a:rPr>
              <a:t>(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a’</a:t>
            </a:r>
            <a:r>
              <a:rPr lang="en-US" sz="2000" b="1" i="1" smtClean="0">
                <a:solidFill>
                  <a:schemeClr val="bg1"/>
                </a:solidFill>
                <a:latin typeface="+mn-lt"/>
                <a:sym typeface="Symbol"/>
              </a:rPr>
              <a:t> 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000" b="1" i="1">
                <a:solidFill>
                  <a:schemeClr val="bg1"/>
                </a:solidFill>
                <a:latin typeface="+mn-lt"/>
              </a:rPr>
              <a:t>0) 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000" b="1" i="1">
                <a:solidFill>
                  <a:schemeClr val="bg1"/>
                </a:solidFill>
                <a:latin typeface="+mn-lt"/>
              </a:rPr>
              <a:t>(d’)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616253"/>
              </p:ext>
            </p:extLst>
          </p:nvPr>
        </p:nvGraphicFramePr>
        <p:xfrm>
          <a:off x="3058156" y="296024"/>
          <a:ext cx="17097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30" name="Equation" r:id="rId11" imgW="965160" imgH="203040" progId="Equation.DSMT4">
                  <p:embed/>
                </p:oleObj>
              </mc:Choice>
              <mc:Fallback>
                <p:oleObj name="Equation" r:id="rId11" imgW="965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8156" y="296024"/>
                        <a:ext cx="1709737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051877"/>
              </p:ext>
            </p:extLst>
          </p:nvPr>
        </p:nvGraphicFramePr>
        <p:xfrm>
          <a:off x="4842506" y="67424"/>
          <a:ext cx="8556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31" name="Equation" r:id="rId13" imgW="482400" imgH="457200" progId="Equation.DSMT4">
                  <p:embed/>
                </p:oleObj>
              </mc:Choice>
              <mc:Fallback>
                <p:oleObj name="Equation" r:id="rId13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2506" y="67424"/>
                        <a:ext cx="855662" cy="809625"/>
                      </a:xfrm>
                      <a:prstGeom prst="rect">
                        <a:avLst/>
                      </a:prstGeom>
                      <a:solidFill>
                        <a:srgbClr val="FC976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033489"/>
              </p:ext>
            </p:extLst>
          </p:nvPr>
        </p:nvGraphicFramePr>
        <p:xfrm>
          <a:off x="6046788" y="284912"/>
          <a:ext cx="18018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32" name="Equation" r:id="rId15" imgW="1015920" imgH="203040" progId="Equation.DSMT4">
                  <p:embed/>
                </p:oleObj>
              </mc:Choice>
              <mc:Fallback>
                <p:oleObj name="Equation" r:id="rId15" imgW="1015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8" y="284912"/>
                        <a:ext cx="180181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420533"/>
              </p:ext>
            </p:extLst>
          </p:nvPr>
        </p:nvGraphicFramePr>
        <p:xfrm>
          <a:off x="7907338" y="67424"/>
          <a:ext cx="8556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33" name="Equation" r:id="rId17" imgW="482400" imgH="457200" progId="Equation.DSMT4">
                  <p:embed/>
                </p:oleObj>
              </mc:Choice>
              <mc:Fallback>
                <p:oleObj name="Equation" r:id="rId17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7338" y="67424"/>
                        <a:ext cx="855662" cy="809625"/>
                      </a:xfrm>
                      <a:prstGeom prst="rect">
                        <a:avLst/>
                      </a:prstGeom>
                      <a:solidFill>
                        <a:srgbClr val="8B971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91466"/>
              </p:ext>
            </p:extLst>
          </p:nvPr>
        </p:nvGraphicFramePr>
        <p:xfrm>
          <a:off x="3048000" y="905624"/>
          <a:ext cx="18018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34" name="Equation" r:id="rId19" imgW="1015920" imgH="203040" progId="Equation.DSMT4">
                  <p:embed/>
                </p:oleObj>
              </mc:Choice>
              <mc:Fallback>
                <p:oleObj name="Equation" r:id="rId19" imgW="1015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905624"/>
                        <a:ext cx="180181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887890"/>
              </p:ext>
            </p:extLst>
          </p:nvPr>
        </p:nvGraphicFramePr>
        <p:xfrm>
          <a:off x="4975225" y="935787"/>
          <a:ext cx="72072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35" name="Equation" r:id="rId21" imgW="406080" imgH="177480" progId="Equation.DSMT4">
                  <p:embed/>
                </p:oleObj>
              </mc:Choice>
              <mc:Fallback>
                <p:oleObj name="Equation" r:id="rId21" imgW="406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225" y="935787"/>
                        <a:ext cx="720725" cy="315912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907400" y="905624"/>
            <a:ext cx="2698367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*  b</a:t>
            </a:r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 = </a:t>
            </a:r>
            <a:r>
              <a:rPr lang="en-US" sz="20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b’</a:t>
            </a:r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 cắt tại trục tung</a:t>
            </a:r>
            <a:endParaRPr lang="en-US" sz="200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21457" y="1439024"/>
            <a:ext cx="88068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3989" y="1472692"/>
            <a:ext cx="880683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8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8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8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8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8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8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8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8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8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8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8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91"/>
                  </p:tgtEl>
                </p:cond>
              </p:nextCondLst>
            </p:seq>
          </p:childTnLst>
        </p:cTn>
      </p:par>
    </p:tnLst>
    <p:bldLst>
      <p:bldP spid="148488" grpId="0"/>
      <p:bldP spid="148489" grpId="0"/>
      <p:bldP spid="148494" grpId="0" animBg="1"/>
      <p:bldP spid="148507" grpId="0" animBg="1"/>
      <p:bldP spid="148518" grpId="0" animBg="1"/>
      <p:bldP spid="148491" grpId="0"/>
      <p:bldP spid="148541" grpId="0" animBg="1"/>
      <p:bldP spid="148542" grpId="0" animBg="1"/>
      <p:bldP spid="1485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32252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397165" y="1588354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2400" b="1">
                <a:solidFill>
                  <a:schemeClr val="bg1"/>
                </a:solidFill>
                <a:latin typeface="+mn-lt"/>
              </a:rPr>
              <a:t>Đường thẳng song song với đường thẳng  </a:t>
            </a:r>
            <a:r>
              <a:rPr lang="vi-VN" sz="2400" b="1" i="1">
                <a:solidFill>
                  <a:srgbClr val="FFFF00"/>
                </a:solidFill>
                <a:latin typeface="+mn-lt"/>
              </a:rPr>
              <a:t>y =        x +2</a:t>
            </a:r>
            <a:r>
              <a:rPr lang="vi-VN" sz="2400" b="1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b="1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vi-VN" sz="2400" b="1" smtClean="0">
                <a:solidFill>
                  <a:schemeClr val="bg1"/>
                </a:solidFill>
                <a:latin typeface="+mn-lt"/>
              </a:rPr>
              <a:t>là </a:t>
            </a:r>
            <a:r>
              <a:rPr lang="vi-VN" sz="2400" b="1">
                <a:solidFill>
                  <a:schemeClr val="bg1"/>
                </a:solidFill>
                <a:latin typeface="+mn-lt"/>
              </a:rPr>
              <a:t>đường thẳng nào?</a:t>
            </a:r>
          </a:p>
        </p:txBody>
      </p:sp>
      <p:sp>
        <p:nvSpPr>
          <p:cNvPr id="91149" name="Text Box 13"/>
          <p:cNvSpPr txBox="1">
            <a:spLocks noChangeArrowheads="1"/>
          </p:cNvSpPr>
          <p:nvPr/>
        </p:nvSpPr>
        <p:spPr bwMode="auto">
          <a:xfrm>
            <a:off x="1219200" y="2667000"/>
            <a:ext cx="2286000" cy="49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>
                <a:solidFill>
                  <a:schemeClr val="bg1"/>
                </a:solidFill>
                <a:latin typeface="+mn-lt"/>
              </a:rPr>
              <a:t>A.  </a:t>
            </a:r>
            <a:r>
              <a:rPr lang="en-US" sz="2400" i="1">
                <a:solidFill>
                  <a:schemeClr val="bg1"/>
                </a:solidFill>
                <a:latin typeface="+mn-lt"/>
              </a:rPr>
              <a:t>y = 1        x</a:t>
            </a:r>
            <a:endParaRPr lang="en-US" sz="2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1219200" y="4433888"/>
            <a:ext cx="2590800" cy="49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>
                <a:solidFill>
                  <a:schemeClr val="bg1"/>
                </a:solidFill>
                <a:latin typeface="+mn-lt"/>
              </a:rPr>
              <a:t>C.  </a:t>
            </a:r>
            <a:r>
              <a:rPr lang="en-US" sz="2400" i="1">
                <a:solidFill>
                  <a:schemeClr val="bg1"/>
                </a:solidFill>
                <a:latin typeface="+mn-lt"/>
              </a:rPr>
              <a:t>y =       x + 2</a:t>
            </a:r>
            <a:endParaRPr lang="en-US" sz="2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1219200" y="3498057"/>
            <a:ext cx="2667000" cy="49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>
                <a:solidFill>
                  <a:schemeClr val="bg1"/>
                </a:solidFill>
                <a:latin typeface="+mn-lt"/>
              </a:rPr>
              <a:t>B.  </a:t>
            </a:r>
            <a:r>
              <a:rPr lang="en-US" sz="2400" i="1">
                <a:solidFill>
                  <a:schemeClr val="bg1"/>
                </a:solidFill>
                <a:latin typeface="+mn-lt"/>
              </a:rPr>
              <a:t>y =          x + 2</a:t>
            </a:r>
            <a:endParaRPr lang="en-US" sz="2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1155" name="Oval 19"/>
          <p:cNvSpPr>
            <a:spLocks noChangeArrowheads="1"/>
          </p:cNvSpPr>
          <p:nvPr/>
        </p:nvSpPr>
        <p:spPr bwMode="auto">
          <a:xfrm>
            <a:off x="1109663" y="3498057"/>
            <a:ext cx="576262" cy="432197"/>
          </a:xfrm>
          <a:prstGeom prst="ellips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9" name="Oval 43"/>
          <p:cNvSpPr>
            <a:spLocks noChangeArrowheads="1"/>
          </p:cNvSpPr>
          <p:nvPr/>
        </p:nvSpPr>
        <p:spPr bwMode="auto">
          <a:xfrm>
            <a:off x="1128713" y="4412457"/>
            <a:ext cx="576262" cy="432197"/>
          </a:xfrm>
          <a:prstGeom prst="ellips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1192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013997"/>
              </p:ext>
            </p:extLst>
          </p:nvPr>
        </p:nvGraphicFramePr>
        <p:xfrm>
          <a:off x="6342857" y="1589585"/>
          <a:ext cx="515143" cy="531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03" name="Equation" r:id="rId6" imgW="342720" imgH="419040" progId="Equation.DSMT4">
                  <p:embed/>
                </p:oleObj>
              </mc:Choice>
              <mc:Fallback>
                <p:oleObj name="Equation" r:id="rId6" imgW="342720" imgH="41904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2857" y="1589585"/>
                        <a:ext cx="515143" cy="5317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93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427830"/>
              </p:ext>
            </p:extLst>
          </p:nvPr>
        </p:nvGraphicFramePr>
        <p:xfrm>
          <a:off x="2432843" y="2647950"/>
          <a:ext cx="462757" cy="604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04" name="Equation" r:id="rId8" imgW="253800" imgH="393480" progId="Equation.DSMT4">
                  <p:embed/>
                </p:oleObj>
              </mc:Choice>
              <mc:Fallback>
                <p:oleObj name="Equation" r:id="rId8" imgW="253800" imgH="39348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843" y="2647950"/>
                        <a:ext cx="462757" cy="6042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94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263974"/>
              </p:ext>
            </p:extLst>
          </p:nvPr>
        </p:nvGraphicFramePr>
        <p:xfrm>
          <a:off x="2133600" y="3417896"/>
          <a:ext cx="787459" cy="728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05" name="Equation" r:id="rId10" imgW="355320" imgH="393480" progId="Equation.DSMT4">
                  <p:embed/>
                </p:oleObj>
              </mc:Choice>
              <mc:Fallback>
                <p:oleObj name="Equation" r:id="rId10" imgW="355320" imgH="39348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417896"/>
                        <a:ext cx="787459" cy="7286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95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853144"/>
              </p:ext>
            </p:extLst>
          </p:nvPr>
        </p:nvGraphicFramePr>
        <p:xfrm>
          <a:off x="2153371" y="4357696"/>
          <a:ext cx="557358" cy="728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06" name="Equation" r:id="rId12" imgW="253800" imgH="393480" progId="Equation.DSMT4">
                  <p:embed/>
                </p:oleObj>
              </mc:Choice>
              <mc:Fallback>
                <p:oleObj name="Equation" r:id="rId12" imgW="253800" imgH="39348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3371" y="4357696"/>
                        <a:ext cx="557358" cy="7286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96" name="Oval 60"/>
          <p:cNvSpPr>
            <a:spLocks noChangeArrowheads="1"/>
          </p:cNvSpPr>
          <p:nvPr/>
        </p:nvSpPr>
        <p:spPr bwMode="auto">
          <a:xfrm>
            <a:off x="1143000" y="2667000"/>
            <a:ext cx="533400" cy="40005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endParaRPr lang="vi-VN" sz="2400">
              <a:solidFill>
                <a:srgbClr val="010000"/>
              </a:solidFill>
              <a:latin typeface=".VnArabia" pitchFamily="34" charset="0"/>
            </a:endParaRPr>
          </a:p>
        </p:txBody>
      </p:sp>
      <p:pic>
        <p:nvPicPr>
          <p:cNvPr id="91198" name="Picture 4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17" y="3238500"/>
            <a:ext cx="86296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99" name="AutoShape 63"/>
          <p:cNvSpPr>
            <a:spLocks noChangeArrowheads="1"/>
          </p:cNvSpPr>
          <p:nvPr/>
        </p:nvSpPr>
        <p:spPr bwMode="auto">
          <a:xfrm>
            <a:off x="3581400" y="2438400"/>
            <a:ext cx="2133600" cy="742950"/>
          </a:xfrm>
          <a:prstGeom prst="cloudCallout">
            <a:avLst>
              <a:gd name="adj1" fmla="val -77083"/>
              <a:gd name="adj2" fmla="val 15704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sz="24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§óng råi</a:t>
            </a:r>
          </a:p>
        </p:txBody>
      </p:sp>
      <p:sp>
        <p:nvSpPr>
          <p:cNvPr id="91200" name="AutoShape 64"/>
          <p:cNvSpPr>
            <a:spLocks noChangeArrowheads="1"/>
          </p:cNvSpPr>
          <p:nvPr/>
        </p:nvSpPr>
        <p:spPr bwMode="auto">
          <a:xfrm>
            <a:off x="4038600" y="3295650"/>
            <a:ext cx="1676400" cy="742950"/>
          </a:xfrm>
          <a:prstGeom prst="cloudCallout">
            <a:avLst>
              <a:gd name="adj1" fmla="val -77083"/>
              <a:gd name="adj2" fmla="val 15704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Sai råi</a:t>
            </a:r>
          </a:p>
        </p:txBody>
      </p:sp>
      <p:sp>
        <p:nvSpPr>
          <p:cNvPr id="91201" name="AutoShape 65"/>
          <p:cNvSpPr>
            <a:spLocks noChangeArrowheads="1"/>
          </p:cNvSpPr>
          <p:nvPr/>
        </p:nvSpPr>
        <p:spPr bwMode="auto">
          <a:xfrm>
            <a:off x="3733800" y="4267200"/>
            <a:ext cx="1828800" cy="742950"/>
          </a:xfrm>
          <a:prstGeom prst="cloudCallout">
            <a:avLst>
              <a:gd name="adj1" fmla="val -80269"/>
              <a:gd name="adj2" fmla="val 15704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Sai råi</a:t>
            </a:r>
          </a:p>
        </p:txBody>
      </p:sp>
      <p:sp>
        <p:nvSpPr>
          <p:cNvPr id="91202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2000" y="4930259"/>
            <a:ext cx="184731" cy="369332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Text Box 51"/>
          <p:cNvSpPr txBox="1">
            <a:spLocks noChangeArrowheads="1"/>
          </p:cNvSpPr>
          <p:nvPr/>
        </p:nvSpPr>
        <p:spPr bwMode="auto">
          <a:xfrm>
            <a:off x="3505200" y="571500"/>
            <a:ext cx="129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67424"/>
            <a:ext cx="30337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i="1">
                <a:solidFill>
                  <a:schemeClr val="bg1"/>
                </a:solidFill>
                <a:latin typeface="+mn-lt"/>
              </a:rPr>
              <a:t>y = </a:t>
            </a:r>
            <a:r>
              <a:rPr lang="en-US" sz="2000" b="1" i="1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x + </a:t>
            </a:r>
            <a:r>
              <a:rPr lang="en-US" sz="2000" b="1" i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   (a </a:t>
            </a:r>
            <a:r>
              <a:rPr lang="en-US" sz="2000" b="1" i="1" smtClean="0">
                <a:solidFill>
                  <a:schemeClr val="bg1"/>
                </a:solidFill>
                <a:latin typeface="+mn-lt"/>
                <a:sym typeface="Symbol"/>
              </a:rPr>
              <a:t>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0</a:t>
            </a:r>
            <a:r>
              <a:rPr lang="en-US" sz="2000" b="1" i="1">
                <a:solidFill>
                  <a:schemeClr val="bg1"/>
                </a:solidFill>
                <a:latin typeface="+mn-lt"/>
              </a:rPr>
              <a:t>)       (d)</a:t>
            </a:r>
          </a:p>
          <a:p>
            <a:pPr>
              <a:spcBef>
                <a:spcPct val="0"/>
              </a:spcBef>
            </a:pPr>
            <a:r>
              <a:rPr lang="en-US" sz="2000" b="1" i="1">
                <a:solidFill>
                  <a:schemeClr val="bg1"/>
                </a:solidFill>
                <a:latin typeface="+mn-lt"/>
              </a:rPr>
              <a:t>y = </a:t>
            </a:r>
            <a:r>
              <a:rPr lang="en-US" sz="2000" b="1" i="1" smtClean="0">
                <a:solidFill>
                  <a:srgbClr val="FF0000"/>
                </a:solidFill>
                <a:latin typeface="+mn-lt"/>
              </a:rPr>
              <a:t>a’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x + </a:t>
            </a:r>
            <a:r>
              <a:rPr lang="en-US" sz="2000" b="1" i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</a:t>
            </a:r>
            <a:r>
              <a:rPr lang="en-US" sz="2000" b="1" i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’ </a:t>
            </a:r>
            <a:r>
              <a:rPr lang="en-US" sz="2000" b="1" i="1">
                <a:solidFill>
                  <a:schemeClr val="bg1"/>
                </a:solidFill>
                <a:latin typeface="+mn-lt"/>
              </a:rPr>
              <a:t>(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a’</a:t>
            </a:r>
            <a:r>
              <a:rPr lang="en-US" sz="2000" b="1" i="1" smtClean="0">
                <a:solidFill>
                  <a:schemeClr val="bg1"/>
                </a:solidFill>
                <a:latin typeface="+mn-lt"/>
                <a:sym typeface="Symbol"/>
              </a:rPr>
              <a:t> 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000" b="1" i="1">
                <a:solidFill>
                  <a:schemeClr val="bg1"/>
                </a:solidFill>
                <a:latin typeface="+mn-lt"/>
              </a:rPr>
              <a:t>0) 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000" b="1" i="1">
                <a:solidFill>
                  <a:schemeClr val="bg1"/>
                </a:solidFill>
                <a:latin typeface="+mn-lt"/>
              </a:rPr>
              <a:t>(d’)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453881"/>
              </p:ext>
            </p:extLst>
          </p:nvPr>
        </p:nvGraphicFramePr>
        <p:xfrm>
          <a:off x="3058156" y="296024"/>
          <a:ext cx="17097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07" name="Equation" r:id="rId15" imgW="965160" imgH="203040" progId="Equation.DSMT4">
                  <p:embed/>
                </p:oleObj>
              </mc:Choice>
              <mc:Fallback>
                <p:oleObj name="Equation" r:id="rId15" imgW="965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8156" y="296024"/>
                        <a:ext cx="1709737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292684"/>
              </p:ext>
            </p:extLst>
          </p:nvPr>
        </p:nvGraphicFramePr>
        <p:xfrm>
          <a:off x="4842506" y="67424"/>
          <a:ext cx="8556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08" name="Equation" r:id="rId17" imgW="482400" imgH="457200" progId="Equation.DSMT4">
                  <p:embed/>
                </p:oleObj>
              </mc:Choice>
              <mc:Fallback>
                <p:oleObj name="Equation" r:id="rId17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2506" y="67424"/>
                        <a:ext cx="855662" cy="809625"/>
                      </a:xfrm>
                      <a:prstGeom prst="rect">
                        <a:avLst/>
                      </a:prstGeom>
                      <a:solidFill>
                        <a:srgbClr val="FC976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156286"/>
              </p:ext>
            </p:extLst>
          </p:nvPr>
        </p:nvGraphicFramePr>
        <p:xfrm>
          <a:off x="6046788" y="284912"/>
          <a:ext cx="18018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09" name="Equation" r:id="rId19" imgW="1015920" imgH="203040" progId="Equation.DSMT4">
                  <p:embed/>
                </p:oleObj>
              </mc:Choice>
              <mc:Fallback>
                <p:oleObj name="Equation" r:id="rId19" imgW="1015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8" y="284912"/>
                        <a:ext cx="180181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759671"/>
              </p:ext>
            </p:extLst>
          </p:nvPr>
        </p:nvGraphicFramePr>
        <p:xfrm>
          <a:off x="7907338" y="67424"/>
          <a:ext cx="8556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10" name="Equation" r:id="rId21" imgW="482400" imgH="457200" progId="Equation.DSMT4">
                  <p:embed/>
                </p:oleObj>
              </mc:Choice>
              <mc:Fallback>
                <p:oleObj name="Equation" r:id="rId21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7338" y="67424"/>
                        <a:ext cx="855662" cy="809625"/>
                      </a:xfrm>
                      <a:prstGeom prst="rect">
                        <a:avLst/>
                      </a:prstGeom>
                      <a:solidFill>
                        <a:srgbClr val="8B971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814643"/>
              </p:ext>
            </p:extLst>
          </p:nvPr>
        </p:nvGraphicFramePr>
        <p:xfrm>
          <a:off x="3048000" y="905624"/>
          <a:ext cx="18018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11" name="Equation" r:id="rId23" imgW="1015920" imgH="203040" progId="Equation.DSMT4">
                  <p:embed/>
                </p:oleObj>
              </mc:Choice>
              <mc:Fallback>
                <p:oleObj name="Equation" r:id="rId23" imgW="1015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905624"/>
                        <a:ext cx="180181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944460"/>
              </p:ext>
            </p:extLst>
          </p:nvPr>
        </p:nvGraphicFramePr>
        <p:xfrm>
          <a:off x="4975225" y="935787"/>
          <a:ext cx="72072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12" name="Equation" r:id="rId25" imgW="406080" imgH="177480" progId="Equation.DSMT4">
                  <p:embed/>
                </p:oleObj>
              </mc:Choice>
              <mc:Fallback>
                <p:oleObj name="Equation" r:id="rId25" imgW="406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225" y="935787"/>
                        <a:ext cx="720725" cy="315912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907400" y="905624"/>
            <a:ext cx="2698367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*  b</a:t>
            </a:r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 = </a:t>
            </a:r>
            <a:r>
              <a:rPr lang="en-US" sz="20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b’</a:t>
            </a:r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 cắt tại trục tung</a:t>
            </a:r>
            <a:endParaRPr lang="en-US" sz="200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21457" y="1439024"/>
            <a:ext cx="88068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3989" y="1472692"/>
            <a:ext cx="880683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9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9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9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1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1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1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4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1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1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1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5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1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1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50"/>
                  </p:tgtEl>
                </p:cond>
              </p:nextCondLst>
            </p:seq>
          </p:childTnLst>
        </p:cTn>
      </p:par>
    </p:tnLst>
    <p:bldLst>
      <p:bldP spid="91148" grpId="0"/>
      <p:bldP spid="91149" grpId="0"/>
      <p:bldP spid="91151" grpId="0"/>
      <p:bldP spid="91150" grpId="0"/>
      <p:bldP spid="91155" grpId="0" animBg="1"/>
      <p:bldP spid="91179" grpId="0" animBg="1"/>
      <p:bldP spid="91196" grpId="0" animBg="1"/>
      <p:bldP spid="91199" grpId="0" animBg="1"/>
      <p:bldP spid="91200" grpId="0" animBg="1"/>
      <p:bldP spid="912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0" y="22156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628805" y="1726269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2400" b="1">
                <a:solidFill>
                  <a:schemeClr val="bg1"/>
                </a:solidFill>
                <a:latin typeface="+mn-lt"/>
              </a:rPr>
              <a:t>Đường thẳng  </a:t>
            </a:r>
            <a:r>
              <a:rPr lang="vi-VN" sz="2400" b="1" i="1">
                <a:solidFill>
                  <a:srgbClr val="FFC000"/>
                </a:solidFill>
                <a:latin typeface="+mn-lt"/>
              </a:rPr>
              <a:t>y =  1,5x + 4 </a:t>
            </a:r>
            <a:r>
              <a:rPr lang="vi-VN" sz="2400" b="1">
                <a:solidFill>
                  <a:srgbClr val="FFC000"/>
                </a:solidFill>
                <a:latin typeface="+mn-lt"/>
              </a:rPr>
              <a:t> </a:t>
            </a:r>
            <a:r>
              <a:rPr lang="vi-VN" sz="2400" b="1">
                <a:solidFill>
                  <a:schemeClr val="bg1"/>
                </a:solidFill>
                <a:latin typeface="+mn-lt"/>
              </a:rPr>
              <a:t>cắt đường thẳng nào sau đây tại một điểm trên trục tung Oy?</a:t>
            </a: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1219200" y="2736850"/>
            <a:ext cx="2286000" cy="50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 </a:t>
            </a:r>
            <a:r>
              <a:rPr 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 = 3 - 1,5x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1219200" y="4430222"/>
            <a:ext cx="2590800" cy="50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C.  </a:t>
            </a:r>
            <a:r>
              <a:rPr 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 =  x + 4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51" name="Oval 11"/>
          <p:cNvSpPr>
            <a:spLocks noChangeArrowheads="1"/>
          </p:cNvSpPr>
          <p:nvPr/>
        </p:nvSpPr>
        <p:spPr bwMode="auto">
          <a:xfrm>
            <a:off x="1109663" y="3649529"/>
            <a:ext cx="576262" cy="432197"/>
          </a:xfrm>
          <a:prstGeom prst="ellips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2" name="Oval 12"/>
          <p:cNvSpPr>
            <a:spLocks noChangeArrowheads="1"/>
          </p:cNvSpPr>
          <p:nvPr/>
        </p:nvSpPr>
        <p:spPr bwMode="auto">
          <a:xfrm>
            <a:off x="1128713" y="4492001"/>
            <a:ext cx="576262" cy="43219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7" name="Oval 17"/>
          <p:cNvSpPr>
            <a:spLocks noChangeArrowheads="1"/>
          </p:cNvSpPr>
          <p:nvPr/>
        </p:nvSpPr>
        <p:spPr bwMode="auto">
          <a:xfrm>
            <a:off x="1143000" y="2818472"/>
            <a:ext cx="533400" cy="4000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endParaRPr lang="vi-VN" sz="2400">
              <a:solidFill>
                <a:srgbClr val="010000"/>
              </a:solidFill>
              <a:latin typeface=".VnArabia" pitchFamily="34" charset="0"/>
            </a:endParaRPr>
          </a:p>
        </p:txBody>
      </p:sp>
      <p:sp>
        <p:nvSpPr>
          <p:cNvPr id="215059" name="Text Box 19"/>
          <p:cNvSpPr txBox="1">
            <a:spLocks noChangeArrowheads="1"/>
          </p:cNvSpPr>
          <p:nvPr/>
        </p:nvSpPr>
        <p:spPr bwMode="auto">
          <a:xfrm>
            <a:off x="1193800" y="3595554"/>
            <a:ext cx="2286000" cy="50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   </a:t>
            </a:r>
            <a:r>
              <a:rPr 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  =  0,5x - 4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61" name="AutoShape 21"/>
          <p:cNvSpPr>
            <a:spLocks noChangeArrowheads="1"/>
          </p:cNvSpPr>
          <p:nvPr/>
        </p:nvSpPr>
        <p:spPr bwMode="auto">
          <a:xfrm>
            <a:off x="3200400" y="4400550"/>
            <a:ext cx="3276600" cy="625341"/>
          </a:xfrm>
          <a:prstGeom prst="star16">
            <a:avLst>
              <a:gd name="adj" fmla="val 37500"/>
            </a:avLst>
          </a:prstGeom>
          <a:solidFill>
            <a:srgbClr val="99FF3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Tuyệt vời!!!</a:t>
            </a:r>
            <a:endParaRPr lang="en-US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15062" name="AutoShape 22"/>
          <p:cNvSpPr>
            <a:spLocks noChangeArrowheads="1"/>
          </p:cNvSpPr>
          <p:nvPr/>
        </p:nvSpPr>
        <p:spPr bwMode="auto">
          <a:xfrm>
            <a:off x="3429000" y="3504273"/>
            <a:ext cx="4197350" cy="688181"/>
          </a:xfrm>
          <a:prstGeom prst="star16">
            <a:avLst>
              <a:gd name="adj" fmla="val 37500"/>
            </a:avLst>
          </a:prstGeom>
          <a:solidFill>
            <a:srgbClr val="E3BBE4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Chúc bạn may mắn lần sau</a:t>
            </a:r>
          </a:p>
        </p:txBody>
      </p:sp>
      <p:sp>
        <p:nvSpPr>
          <p:cNvPr id="215063" name="AutoShape 23"/>
          <p:cNvSpPr>
            <a:spLocks noChangeArrowheads="1"/>
          </p:cNvSpPr>
          <p:nvPr/>
        </p:nvSpPr>
        <p:spPr bwMode="auto">
          <a:xfrm>
            <a:off x="3276600" y="2584967"/>
            <a:ext cx="4349750" cy="807388"/>
          </a:xfrm>
          <a:prstGeom prst="star16">
            <a:avLst>
              <a:gd name="adj" fmla="val 37500"/>
            </a:avLst>
          </a:prstGeom>
          <a:solidFill>
            <a:srgbClr val="E3BBE4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Chúc bạn may mắn lần sau</a:t>
            </a:r>
            <a:endParaRPr lang="en-US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15064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29600" y="4930259"/>
            <a:ext cx="184731" cy="369332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577791"/>
            <a:ext cx="1831821" cy="1508559"/>
          </a:xfrm>
          <a:prstGeom prst="rect">
            <a:avLst/>
          </a:prstGeom>
        </p:spPr>
      </p:pic>
      <p:sp>
        <p:nvSpPr>
          <p:cNvPr id="18" name="Text Box 51"/>
          <p:cNvSpPr txBox="1">
            <a:spLocks noChangeArrowheads="1"/>
          </p:cNvSpPr>
          <p:nvPr/>
        </p:nvSpPr>
        <p:spPr bwMode="auto">
          <a:xfrm>
            <a:off x="3505200" y="571500"/>
            <a:ext cx="129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67424"/>
            <a:ext cx="30337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i="1">
                <a:solidFill>
                  <a:schemeClr val="bg1"/>
                </a:solidFill>
                <a:latin typeface="+mn-lt"/>
              </a:rPr>
              <a:t>y = </a:t>
            </a:r>
            <a:r>
              <a:rPr lang="en-US" sz="2000" b="1" i="1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x + </a:t>
            </a:r>
            <a:r>
              <a:rPr lang="en-US" sz="2000" b="1" i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   (a </a:t>
            </a:r>
            <a:r>
              <a:rPr lang="en-US" sz="2000" b="1" i="1" smtClean="0">
                <a:solidFill>
                  <a:schemeClr val="bg1"/>
                </a:solidFill>
                <a:latin typeface="+mn-lt"/>
                <a:sym typeface="Symbol"/>
              </a:rPr>
              <a:t>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0</a:t>
            </a:r>
            <a:r>
              <a:rPr lang="en-US" sz="2000" b="1" i="1">
                <a:solidFill>
                  <a:schemeClr val="bg1"/>
                </a:solidFill>
                <a:latin typeface="+mn-lt"/>
              </a:rPr>
              <a:t>)       (d)</a:t>
            </a:r>
          </a:p>
          <a:p>
            <a:pPr>
              <a:spcBef>
                <a:spcPct val="0"/>
              </a:spcBef>
            </a:pPr>
            <a:r>
              <a:rPr lang="en-US" sz="2000" b="1" i="1">
                <a:solidFill>
                  <a:schemeClr val="bg1"/>
                </a:solidFill>
                <a:latin typeface="+mn-lt"/>
              </a:rPr>
              <a:t>y = </a:t>
            </a:r>
            <a:r>
              <a:rPr lang="en-US" sz="2000" b="1" i="1" smtClean="0">
                <a:solidFill>
                  <a:srgbClr val="FF0000"/>
                </a:solidFill>
                <a:latin typeface="+mn-lt"/>
              </a:rPr>
              <a:t>a’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x + </a:t>
            </a:r>
            <a:r>
              <a:rPr lang="en-US" sz="2000" b="1" i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</a:t>
            </a:r>
            <a:r>
              <a:rPr lang="en-US" sz="2000" b="1" i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’ </a:t>
            </a:r>
            <a:r>
              <a:rPr lang="en-US" sz="2000" b="1" i="1">
                <a:solidFill>
                  <a:schemeClr val="bg1"/>
                </a:solidFill>
                <a:latin typeface="+mn-lt"/>
              </a:rPr>
              <a:t>(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a’</a:t>
            </a:r>
            <a:r>
              <a:rPr lang="en-US" sz="2000" b="1" i="1" smtClean="0">
                <a:solidFill>
                  <a:schemeClr val="bg1"/>
                </a:solidFill>
                <a:latin typeface="+mn-lt"/>
                <a:sym typeface="Symbol"/>
              </a:rPr>
              <a:t> 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000" b="1" i="1">
                <a:solidFill>
                  <a:schemeClr val="bg1"/>
                </a:solidFill>
                <a:latin typeface="+mn-lt"/>
              </a:rPr>
              <a:t>0) </a:t>
            </a:r>
            <a:r>
              <a:rPr lang="en-US" sz="2000" b="1" i="1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000" b="1" i="1">
                <a:solidFill>
                  <a:schemeClr val="bg1"/>
                </a:solidFill>
                <a:latin typeface="+mn-lt"/>
              </a:rPr>
              <a:t>(d’)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453881"/>
              </p:ext>
            </p:extLst>
          </p:nvPr>
        </p:nvGraphicFramePr>
        <p:xfrm>
          <a:off x="3058156" y="296024"/>
          <a:ext cx="17097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68" name="Equation" r:id="rId7" imgW="965160" imgH="203040" progId="Equation.DSMT4">
                  <p:embed/>
                </p:oleObj>
              </mc:Choice>
              <mc:Fallback>
                <p:oleObj name="Equation" r:id="rId7" imgW="965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8156" y="296024"/>
                        <a:ext cx="1709737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292684"/>
              </p:ext>
            </p:extLst>
          </p:nvPr>
        </p:nvGraphicFramePr>
        <p:xfrm>
          <a:off x="4842506" y="67424"/>
          <a:ext cx="8556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69" name="Equation" r:id="rId9" imgW="482400" imgH="457200" progId="Equation.DSMT4">
                  <p:embed/>
                </p:oleObj>
              </mc:Choice>
              <mc:Fallback>
                <p:oleObj name="Equation" r:id="rId9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2506" y="67424"/>
                        <a:ext cx="855662" cy="809625"/>
                      </a:xfrm>
                      <a:prstGeom prst="rect">
                        <a:avLst/>
                      </a:prstGeom>
                      <a:solidFill>
                        <a:srgbClr val="FC976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156286"/>
              </p:ext>
            </p:extLst>
          </p:nvPr>
        </p:nvGraphicFramePr>
        <p:xfrm>
          <a:off x="6046788" y="284912"/>
          <a:ext cx="18018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70" name="Equation" r:id="rId11" imgW="1015920" imgH="203040" progId="Equation.DSMT4">
                  <p:embed/>
                </p:oleObj>
              </mc:Choice>
              <mc:Fallback>
                <p:oleObj name="Equation" r:id="rId11" imgW="1015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8" y="284912"/>
                        <a:ext cx="180181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759671"/>
              </p:ext>
            </p:extLst>
          </p:nvPr>
        </p:nvGraphicFramePr>
        <p:xfrm>
          <a:off x="7907338" y="67424"/>
          <a:ext cx="8556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71" name="Equation" r:id="rId13" imgW="482400" imgH="457200" progId="Equation.DSMT4">
                  <p:embed/>
                </p:oleObj>
              </mc:Choice>
              <mc:Fallback>
                <p:oleObj name="Equation" r:id="rId13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7338" y="67424"/>
                        <a:ext cx="855662" cy="809625"/>
                      </a:xfrm>
                      <a:prstGeom prst="rect">
                        <a:avLst/>
                      </a:prstGeom>
                      <a:solidFill>
                        <a:srgbClr val="8B971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814643"/>
              </p:ext>
            </p:extLst>
          </p:nvPr>
        </p:nvGraphicFramePr>
        <p:xfrm>
          <a:off x="3048000" y="905624"/>
          <a:ext cx="18018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72" name="Equation" r:id="rId15" imgW="1015920" imgH="203040" progId="Equation.DSMT4">
                  <p:embed/>
                </p:oleObj>
              </mc:Choice>
              <mc:Fallback>
                <p:oleObj name="Equation" r:id="rId15" imgW="1015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905624"/>
                        <a:ext cx="180181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944460"/>
              </p:ext>
            </p:extLst>
          </p:nvPr>
        </p:nvGraphicFramePr>
        <p:xfrm>
          <a:off x="4975225" y="935787"/>
          <a:ext cx="72072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73" name="Equation" r:id="rId17" imgW="406080" imgH="177480" progId="Equation.DSMT4">
                  <p:embed/>
                </p:oleObj>
              </mc:Choice>
              <mc:Fallback>
                <p:oleObj name="Equation" r:id="rId17" imgW="406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225" y="935787"/>
                        <a:ext cx="720725" cy="315912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907400" y="905624"/>
            <a:ext cx="2698367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*  b</a:t>
            </a:r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 = </a:t>
            </a:r>
            <a:r>
              <a:rPr lang="en-US" sz="20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b’</a:t>
            </a:r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 cắt tại trục tung</a:t>
            </a:r>
            <a:endParaRPr lang="en-US" sz="200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21457" y="1439024"/>
            <a:ext cx="88068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3989" y="1472692"/>
            <a:ext cx="880683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5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4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5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5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5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5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46"/>
                  </p:tgtEl>
                </p:cond>
              </p:nextCondLst>
            </p:seq>
          </p:childTnLst>
        </p:cTn>
      </p:par>
    </p:tnLst>
    <p:bldLst>
      <p:bldP spid="215044" grpId="0"/>
      <p:bldP spid="215045" grpId="0"/>
      <p:bldP spid="215046" grpId="0"/>
      <p:bldP spid="215051" grpId="0" animBg="1"/>
      <p:bldP spid="215052" grpId="0" animBg="1"/>
      <p:bldP spid="215057" grpId="0" animBg="1"/>
      <p:bldP spid="215059" grpId="0"/>
      <p:bldP spid="215061" grpId="0" animBg="1"/>
      <p:bldP spid="215062" grpId="0" animBg="1"/>
      <p:bldP spid="215063" grpId="0" animBg="1"/>
    </p:bldLst>
  </p:timing>
</p:sld>
</file>

<file path=ppt/theme/theme1.xml><?xml version="1.0" encoding="utf-8"?>
<a:theme xmlns:a="http://schemas.openxmlformats.org/drawingml/2006/main" name="Theme1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2400" b="1">
            <a:solidFill>
              <a:schemeClr val="bg1"/>
            </a:solidFill>
            <a:latin typeface="Tahoma" pitchFamily="34" charset="0"/>
          </a:defRPr>
        </a:defPPr>
      </a:lstStyle>
    </a:spDef>
    <a:lnDef>
      <a:spPr>
        <a:ln w="19050">
          <a:solidFill>
            <a:schemeClr val="bg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>
            <a:solidFill>
              <a:schemeClr val="bg1"/>
            </a:solidFill>
            <a:latin typeface="+mn-lt"/>
            <a:ea typeface="Tahoma" pitchFamily="34" charset="0"/>
            <a:cs typeface="Tahoma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2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00B050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ln>
          <a:headEnd type="none" w="med" len="med"/>
          <a:tailEnd type="none" w="med" len="med"/>
        </a:ln>
        <a:ex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4535</TotalTime>
  <Words>1284</Words>
  <Application>Microsoft Office PowerPoint</Application>
  <PresentationFormat>On-screen Show (16:9)</PresentationFormat>
  <Paragraphs>222</Paragraphs>
  <Slides>12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Theme1</vt:lpstr>
      <vt:lpstr>Theme2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0985.753.148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duong thang song song, cat nhau</dc:title>
  <dc:subject>Dai so 9</dc:subject>
  <dc:creator>Luân Đặng</dc:creator>
  <cp:lastModifiedBy>Administrator</cp:lastModifiedBy>
  <cp:revision>383</cp:revision>
  <dcterms:created xsi:type="dcterms:W3CDTF">2007-10-25T23:00:02Z</dcterms:created>
  <dcterms:modified xsi:type="dcterms:W3CDTF">2021-08-23T14:56:38Z</dcterms:modified>
  <cp:category>Toan 9</cp:category>
</cp:coreProperties>
</file>