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Lst>
  <p:notesMasterIdLst>
    <p:notesMasterId r:id="rId52"/>
  </p:notesMasterIdLst>
  <p:sldIdLst>
    <p:sldId id="257" r:id="rId2"/>
    <p:sldId id="285" r:id="rId3"/>
    <p:sldId id="256" r:id="rId4"/>
    <p:sldId id="259" r:id="rId5"/>
    <p:sldId id="284" r:id="rId6"/>
    <p:sldId id="289" r:id="rId7"/>
    <p:sldId id="348" r:id="rId8"/>
    <p:sldId id="270" r:id="rId9"/>
    <p:sldId id="350" r:id="rId10"/>
    <p:sldId id="349" r:id="rId11"/>
    <p:sldId id="258" r:id="rId12"/>
    <p:sldId id="293" r:id="rId13"/>
    <p:sldId id="343" r:id="rId14"/>
    <p:sldId id="299"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5" r:id="rId29"/>
    <p:sldId id="367" r:id="rId30"/>
    <p:sldId id="368" r:id="rId31"/>
    <p:sldId id="369" r:id="rId32"/>
    <p:sldId id="370" r:id="rId33"/>
    <p:sldId id="371" r:id="rId34"/>
    <p:sldId id="372" r:id="rId35"/>
    <p:sldId id="373" r:id="rId36"/>
    <p:sldId id="374" r:id="rId37"/>
    <p:sldId id="375" r:id="rId38"/>
    <p:sldId id="321" r:id="rId39"/>
    <p:sldId id="278" r:id="rId40"/>
    <p:sldId id="324" r:id="rId41"/>
    <p:sldId id="376" r:id="rId42"/>
    <p:sldId id="295" r:id="rId43"/>
    <p:sldId id="332" r:id="rId44"/>
    <p:sldId id="334" r:id="rId45"/>
    <p:sldId id="377" r:id="rId46"/>
    <p:sldId id="276" r:id="rId47"/>
    <p:sldId id="331" r:id="rId48"/>
    <p:sldId id="378" r:id="rId49"/>
    <p:sldId id="267" r:id="rId50"/>
    <p:sldId id="283" r:id="rId51"/>
  </p:sldIdLst>
  <p:sldSz cx="18288000" cy="10287000"/>
  <p:notesSz cx="6858000" cy="9144000"/>
  <p:embeddedFontLst>
    <p:embeddedFont>
      <p:font typeface="Calibri" panose="020F0502020204030204" pitchFamily="34" charset="0"/>
      <p:regular r:id="rId53"/>
      <p:bold r:id="rId54"/>
      <p:italic r:id="rId55"/>
      <p:boldItalic r:id="rId56"/>
    </p:embeddedFont>
    <p:embeddedFont>
      <p:font typeface="Cambria Math" panose="02040503050406030204" pitchFamily="18"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5281E1-522B-4D97-AF00-E2DA4D65B6B1}">
          <p14:sldIdLst>
            <p14:sldId id="257"/>
            <p14:sldId id="285"/>
            <p14:sldId id="256"/>
            <p14:sldId id="259"/>
            <p14:sldId id="284"/>
            <p14:sldId id="289"/>
            <p14:sldId id="348"/>
            <p14:sldId id="270"/>
            <p14:sldId id="350"/>
            <p14:sldId id="349"/>
            <p14:sldId id="258"/>
            <p14:sldId id="293"/>
            <p14:sldId id="343"/>
            <p14:sldId id="299"/>
            <p14:sldId id="352"/>
            <p14:sldId id="353"/>
            <p14:sldId id="354"/>
            <p14:sldId id="355"/>
            <p14:sldId id="356"/>
            <p14:sldId id="357"/>
            <p14:sldId id="358"/>
            <p14:sldId id="359"/>
            <p14:sldId id="360"/>
            <p14:sldId id="361"/>
            <p14:sldId id="362"/>
            <p14:sldId id="363"/>
            <p14:sldId id="364"/>
            <p14:sldId id="365"/>
            <p14:sldId id="367"/>
            <p14:sldId id="368"/>
            <p14:sldId id="369"/>
            <p14:sldId id="370"/>
            <p14:sldId id="371"/>
            <p14:sldId id="372"/>
            <p14:sldId id="373"/>
            <p14:sldId id="374"/>
            <p14:sldId id="375"/>
            <p14:sldId id="321"/>
            <p14:sldId id="278"/>
            <p14:sldId id="324"/>
            <p14:sldId id="376"/>
            <p14:sldId id="295"/>
            <p14:sldId id="332"/>
            <p14:sldId id="334"/>
            <p14:sldId id="377"/>
            <p14:sldId id="276"/>
            <p14:sldId id="331"/>
            <p14:sldId id="378"/>
            <p14:sldId id="267"/>
            <p14:sldId id="283"/>
          </p14:sldIdLst>
        </p14:section>
        <p14:section name="Untitled Section" id="{89BF1163-5CF7-42C5-AC10-D6A6AEA736F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D9DDC3"/>
    <a:srgbClr val="F8DC6E"/>
    <a:srgbClr val="F8C2D9"/>
    <a:srgbClr val="FFFF66"/>
    <a:srgbClr val="FFFF99"/>
    <a:srgbClr val="CCFF99"/>
    <a:srgbClr val="FAC8BB"/>
    <a:srgbClr val="EF9F54"/>
    <a:srgbClr val="CCD5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CB8E1-AB03-4AD6-88DA-9887F546E4C6}"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946E5-C428-4D0F-AD8E-82AA63A3643F}" type="slidenum">
              <a:rPr lang="en-US" smtClean="0"/>
              <a:t>‹#›</a:t>
            </a:fld>
            <a:endParaRPr lang="en-US"/>
          </a:p>
        </p:txBody>
      </p:sp>
    </p:spTree>
    <p:extLst>
      <p:ext uri="{BB962C8B-B14F-4D97-AF65-F5344CB8AC3E}">
        <p14:creationId xmlns:p14="http://schemas.microsoft.com/office/powerpoint/2010/main" val="1554468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B946E5-C428-4D0F-AD8E-82AA63A3643F}" type="slidenum">
              <a:rPr lang="en-US" smtClean="0"/>
              <a:t>19</a:t>
            </a:fld>
            <a:endParaRPr lang="en-US"/>
          </a:p>
        </p:txBody>
      </p:sp>
    </p:spTree>
    <p:extLst>
      <p:ext uri="{BB962C8B-B14F-4D97-AF65-F5344CB8AC3E}">
        <p14:creationId xmlns:p14="http://schemas.microsoft.com/office/powerpoint/2010/main" val="154306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141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5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61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989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28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077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90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B946E5-C428-4D0F-AD8E-82AA63A3643F}" type="slidenum">
              <a:rPr lang="en-US" smtClean="0"/>
              <a:t>39</a:t>
            </a:fld>
            <a:endParaRPr lang="en-US"/>
          </a:p>
        </p:txBody>
      </p:sp>
    </p:spTree>
    <p:extLst>
      <p:ext uri="{BB962C8B-B14F-4D97-AF65-F5344CB8AC3E}">
        <p14:creationId xmlns:p14="http://schemas.microsoft.com/office/powerpoint/2010/main" val="1841002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946E5-C428-4D0F-AD8E-82AA63A3643F}" type="slidenum">
              <a:rPr lang="en-US" smtClean="0"/>
              <a:t>47</a:t>
            </a:fld>
            <a:endParaRPr lang="en-US"/>
          </a:p>
        </p:txBody>
      </p:sp>
    </p:spTree>
    <p:extLst>
      <p:ext uri="{BB962C8B-B14F-4D97-AF65-F5344CB8AC3E}">
        <p14:creationId xmlns:p14="http://schemas.microsoft.com/office/powerpoint/2010/main" val="2097161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8.png"/><Relationship Id="rId7" Type="http://schemas.openxmlformats.org/officeDocument/2006/relationships/image" Target="../media/image3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29.svg"/><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png"/><Relationship Id="rId7"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9.sv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svg"/><Relationship Id="rId9" Type="http://schemas.openxmlformats.org/officeDocument/2006/relationships/image" Target="../media/image33.sv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45.png"/><Relationship Id="rId12"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svg"/><Relationship Id="rId9"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png"/><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9.svg"/><Relationship Id="rId4" Type="http://schemas.openxmlformats.org/officeDocument/2006/relationships/image" Target="../media/image28.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4.png"/><Relationship Id="rId7" Type="http://schemas.openxmlformats.org/officeDocument/2006/relationships/image" Target="../media/image4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3.svg"/><Relationship Id="rId4" Type="http://schemas.openxmlformats.org/officeDocument/2006/relationships/image" Target="../media/image12.png"/><Relationship Id="rId9"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0.png"/><Relationship Id="rId7" Type="http://schemas.openxmlformats.org/officeDocument/2006/relationships/image" Target="../media/image3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5.png"/><Relationship Id="rId4" Type="http://schemas.microsoft.com/office/2007/relationships/hdphoto" Target="../media/hdphoto1.wdp"/><Relationship Id="rId9" Type="http://schemas.openxmlformats.org/officeDocument/2006/relationships/image" Target="../media/image55.sv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5.png"/><Relationship Id="rId4" Type="http://schemas.openxmlformats.org/officeDocument/2006/relationships/image" Target="../media/image29.sv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9.sv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9.sv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13.svg"/><Relationship Id="rId4" Type="http://schemas.openxmlformats.org/officeDocument/2006/relationships/image" Target="../media/image18.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6.pn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59.png"/><Relationship Id="rId4" Type="http://schemas.openxmlformats.org/officeDocument/2006/relationships/image" Target="../media/image29.sv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4.png"/><Relationship Id="rId7" Type="http://schemas.openxmlformats.org/officeDocument/2006/relationships/image" Target="../media/image48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70.png"/><Relationship Id="rId9"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63.png"/><Relationship Id="rId5" Type="http://schemas.openxmlformats.org/officeDocument/2006/relationships/image" Target="../media/image28.png"/><Relationship Id="rId10" Type="http://schemas.openxmlformats.org/officeDocument/2006/relationships/image" Target="../media/image62.svg"/><Relationship Id="rId4" Type="http://schemas.openxmlformats.org/officeDocument/2006/relationships/image" Target="../media/image13.svg"/><Relationship Id="rId9" Type="http://schemas.openxmlformats.org/officeDocument/2006/relationships/image" Target="../media/image61.png"/></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2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9.sv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2.sv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9.sv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4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8.png"/><Relationship Id="rId7" Type="http://schemas.openxmlformats.org/officeDocument/2006/relationships/image" Target="../media/image6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9.svg"/></Relationships>
</file>

<file path=ppt/slides/_rels/slide4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6.png"/><Relationship Id="rId7" Type="http://schemas.openxmlformats.org/officeDocument/2006/relationships/image" Target="../media/image6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7.svg"/></Relationships>
</file>

<file path=ppt/slides/_rels/slide4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10" Type="http://schemas.microsoft.com/office/2007/relationships/hdphoto" Target="../media/hdphoto10.wdp"/><Relationship Id="rId4" Type="http://schemas.openxmlformats.org/officeDocument/2006/relationships/image" Target="../media/image13.svg"/><Relationship Id="rId9" Type="http://schemas.openxmlformats.org/officeDocument/2006/relationships/image" Target="../media/image66.png"/></Relationships>
</file>

<file path=ppt/slides/_rels/slide4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66.png"/><Relationship Id="rId4" Type="http://schemas.openxmlformats.org/officeDocument/2006/relationships/image" Target="../media/image29.svg"/></Relationships>
</file>

<file path=ppt/slides/_rels/slide4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8.png"/><Relationship Id="rId7" Type="http://schemas.openxmlformats.org/officeDocument/2006/relationships/image" Target="../media/image6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9.svg"/></Relationships>
</file>

<file path=ppt/slides/_rels/slide4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4.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7.sv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svg"/><Relationship Id="rId7" Type="http://schemas.openxmlformats.org/officeDocument/2006/relationships/image" Target="../media/image22.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5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2.svg"/><Relationship Id="rId4" Type="http://schemas.openxmlformats.org/officeDocument/2006/relationships/image" Target="../media/image3.svg"/><Relationship Id="rId9" Type="http://schemas.openxmlformats.org/officeDocument/2006/relationships/image" Target="../media/image71.png"/><Relationship Id="rId1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0.png"/><Relationship Id="rId7" Type="http://schemas.openxmlformats.org/officeDocument/2006/relationships/image" Target="../media/image3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5.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1253171"/>
            <a:ext cx="13749766" cy="838612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923" y="636828"/>
            <a:ext cx="768154" cy="183439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9419">
            <a:off x="15859767" y="6526974"/>
            <a:ext cx="2110984" cy="190252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8700" y="7478236"/>
            <a:ext cx="2445044" cy="198354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619047" y="1706336"/>
            <a:ext cx="2129994" cy="1637433"/>
          </a:xfrm>
          <a:prstGeom prst="rect">
            <a:avLst/>
          </a:prstGeom>
        </p:spPr>
      </p:pic>
      <p:sp>
        <p:nvSpPr>
          <p:cNvPr id="9" name="TextBox 9"/>
          <p:cNvSpPr txBox="1"/>
          <p:nvPr/>
        </p:nvSpPr>
        <p:spPr>
          <a:xfrm>
            <a:off x="2225822" y="4233245"/>
            <a:ext cx="13487120" cy="2815451"/>
          </a:xfrm>
          <a:prstGeom prst="rect">
            <a:avLst/>
          </a:prstGeom>
        </p:spPr>
        <p:txBody>
          <a:bodyPr wrap="square" lIns="0" tIns="0" rIns="0" bIns="0" rtlCol="0" anchor="t">
            <a:spAutoFit/>
          </a:bodyPr>
          <a:lstStyle/>
          <a:p>
            <a:pPr algn="ctr">
              <a:lnSpc>
                <a:spcPct val="150000"/>
              </a:lnSpc>
            </a:pPr>
            <a:r>
              <a:rPr lang="en-US" sz="6500" b="1">
                <a:latin typeface="Arial" panose="020B0604020202020204" pitchFamily="34" charset="0"/>
                <a:cs typeface="Arial" panose="020B0604020202020204" pitchFamily="34" charset="0"/>
              </a:rPr>
              <a:t>CHÀO MỪNG CÁC EM ĐẾN VỚI TIẾT HỌC NGÀY HÔM NAY!</a:t>
            </a:r>
          </a:p>
        </p:txBody>
      </p:sp>
      <p:pic>
        <p:nvPicPr>
          <p:cNvPr id="10"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736783">
            <a:off x="1265454" y="1274822"/>
            <a:ext cx="2397119" cy="1597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152400" y="190500"/>
            <a:ext cx="17983200" cy="99441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244406">
            <a:off x="686253" y="9179900"/>
            <a:ext cx="956535" cy="1443826"/>
          </a:xfrm>
          <a:prstGeom prst="rect">
            <a:avLst/>
          </a:prstGeom>
        </p:spPr>
      </p:pic>
      <p:sp>
        <p:nvSpPr>
          <p:cNvPr id="16" name="Rectangle 15"/>
          <p:cNvSpPr/>
          <p:nvPr/>
        </p:nvSpPr>
        <p:spPr>
          <a:xfrm>
            <a:off x="381000" y="2296419"/>
            <a:ext cx="7848600" cy="272382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38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chỉ ta một hình ảnh đường thẳng song song với mặt phẳng trong bức ảnh bên.</a:t>
            </a:r>
            <a:endPar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1600" y="804439"/>
            <a:ext cx="8441003" cy="4768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p:cNvSpPr/>
          <p:nvPr/>
        </p:nvSpPr>
        <p:spPr>
          <a:xfrm>
            <a:off x="3184202" y="5219700"/>
            <a:ext cx="305374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451068" y="6279485"/>
            <a:ext cx="17095787" cy="2826415"/>
          </a:xfrm>
          <a:prstGeom prst="rect">
            <a:avLst/>
          </a:prstGeom>
        </p:spPr>
        <p:txBody>
          <a:bodyPr wrap="square">
            <a:spAutoFit/>
          </a:bodyPr>
          <a:lstStyle/>
          <a:p>
            <a:pPr algn="just" fontAlgn="base">
              <a:lnSpc>
                <a:spcPct val="150000"/>
              </a:lnSpc>
              <a:spcAft>
                <a:spcPts val="80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Quan sát hình ảnh đã cho ta thấy:</a:t>
            </a:r>
            <a:endParaRPr lang="en-US" sz="3800">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spcAft>
                <a:spcPts val="80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Đường thẳng được tạo bởi thanh ngang của cây cầu song song với mặt nước lúc tĩnh lặng.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17" name="Freeform 2"/>
          <p:cNvSpPr/>
          <p:nvPr/>
        </p:nvSpPr>
        <p:spPr>
          <a:xfrm>
            <a:off x="16850628" y="8724900"/>
            <a:ext cx="994895" cy="1333500"/>
          </a:xfrm>
          <a:custGeom>
            <a:avLst/>
            <a:gdLst/>
            <a:ahLst/>
            <a:cxnLst/>
            <a:rect l="l" t="t" r="r" b="b"/>
            <a:pathLst>
              <a:path w="2530602" h="4114800">
                <a:moveTo>
                  <a:pt x="0" y="0"/>
                </a:moveTo>
                <a:lnTo>
                  <a:pt x="2530602" y="0"/>
                </a:lnTo>
                <a:lnTo>
                  <a:pt x="253060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8"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05200" y="947714"/>
            <a:ext cx="1219200" cy="1131200"/>
          </a:xfrm>
          <a:prstGeom prst="rect">
            <a:avLst/>
          </a:prstGeom>
        </p:spPr>
      </p:pic>
    </p:spTree>
    <p:extLst>
      <p:ext uri="{BB962C8B-B14F-4D97-AF65-F5344CB8AC3E}">
        <p14:creationId xmlns:p14="http://schemas.microsoft.com/office/powerpoint/2010/main" val="390161251"/>
      </p:ext>
    </p:extLst>
  </p:cSld>
  <p:clrMapOvr>
    <a:masterClrMapping/>
  </p:clrMapOvr>
  <mc:AlternateContent xmlns:mc="http://schemas.openxmlformats.org/markup-compatibility/2006" xmlns:p14="http://schemas.microsoft.com/office/powerpoint/2010/main">
    <mc:Choice Requires="p14">
      <p:transition spd="slow" p14:dur="8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anim calcmode="lin" valueType="num">
                                      <p:cBhvr>
                                        <p:cTn id="2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7">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500"/>
                                        <p:tgtEl>
                                          <p:spTgt spid="7">
                                            <p:txEl>
                                              <p:pRg st="1" end="1"/>
                                            </p:txEl>
                                          </p:spTgt>
                                        </p:tgtEl>
                                      </p:cBhvr>
                                    </p:animEffect>
                                    <p:anim calcmode="lin" valueType="num">
                                      <p:cBhvr>
                                        <p:cTn id="2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419100"/>
            <a:ext cx="17830800" cy="9525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810499" y="723900"/>
            <a:ext cx="2667000" cy="9144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610081" y="987956"/>
              <a:ext cx="2007281"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1 </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457200" y="1810077"/>
            <a:ext cx="17727097" cy="2723823"/>
          </a:xfrm>
          <a:prstGeom prst="rect">
            <a:avLst/>
          </a:prstGeom>
        </p:spPr>
        <p:txBody>
          <a:bodyPr wrap="non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Cho tứ diện ABCD. Trong các mặt phẳng chứa các mặt của tứ diện, hãy cho biết</a:t>
            </a:r>
          </a:p>
          <a:p>
            <a:pPr marL="742950" indent="-742950" algn="just">
              <a:lnSpc>
                <a:spcPct val="150000"/>
              </a:lnSpc>
              <a:buAutoNum type="alphaLcParenR"/>
            </a:pPr>
            <a:r>
              <a:rPr lang="en-US" sz="3800">
                <a:latin typeface="Arial" panose="020B0604020202020204" pitchFamily="34" charset="0"/>
                <a:ea typeface="Calibri" panose="020F0502020204030204" pitchFamily="34" charset="0"/>
                <a:cs typeface="Arial" panose="020B0604020202020204" pitchFamily="34" charset="0"/>
              </a:rPr>
              <a:t>Đường thẳng AB cắt các mặt phẳng nào?</a:t>
            </a:r>
          </a:p>
          <a:p>
            <a:pPr marL="742950" indent="-742950" algn="just">
              <a:lnSpc>
                <a:spcPct val="150000"/>
              </a:lnSpc>
              <a:buAutoNum type="alphaLcParenR"/>
            </a:pPr>
            <a:r>
              <a:rPr lang="en-US" sz="3800">
                <a:latin typeface="Arial" panose="020B0604020202020204" pitchFamily="34" charset="0"/>
                <a:ea typeface="Calibri" panose="020F0502020204030204" pitchFamily="34" charset="0"/>
                <a:cs typeface="Arial" panose="020B0604020202020204" pitchFamily="34" charset="0"/>
              </a:rPr>
              <a:t>Đường thẳng AB nằm trong các mặt phẳng nào?</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Oval Callout 12"/>
          <p:cNvSpPr/>
          <p:nvPr/>
        </p:nvSpPr>
        <p:spPr>
          <a:xfrm>
            <a:off x="8347600" y="4838700"/>
            <a:ext cx="1592797" cy="762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sp>
        <p:nvSpPr>
          <p:cNvPr id="14" name="Rectangle 13"/>
          <p:cNvSpPr/>
          <p:nvPr/>
        </p:nvSpPr>
        <p:spPr>
          <a:xfrm>
            <a:off x="560902" y="6114514"/>
            <a:ext cx="10564298" cy="3600986"/>
          </a:xfrm>
          <a:prstGeom prst="rect">
            <a:avLst/>
          </a:prstGeom>
        </p:spPr>
        <p:txBody>
          <a:bodyPr wrap="square">
            <a:spAutoFit/>
          </a:bodyPr>
          <a:lstStyle/>
          <a:p>
            <a:pPr marL="742950" lvl="0" indent="-742950" algn="just">
              <a:lnSpc>
                <a:spcPct val="150000"/>
              </a:lnSpc>
              <a:buFontTx/>
              <a:buAutoNum type="alphaLcParen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Đường thẳng AB cắt các mặt phẳng (ACD) và (BCD).</a:t>
            </a:r>
          </a:p>
          <a:p>
            <a:pPr marL="742950" lvl="0" indent="-742950" algn="just">
              <a:lnSpc>
                <a:spcPct val="150000"/>
              </a:lnSpc>
              <a:buFontTx/>
              <a:buAutoNum type="alphaLcParen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Đường thẳng AB nằm trong các mặt phẳng (ABC) và (ABD).</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3" y="245201"/>
            <a:ext cx="1399835" cy="1174735"/>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4400" y="4816385"/>
            <a:ext cx="5043385" cy="4746715"/>
          </a:xfrm>
          <a:prstGeom prst="rect">
            <a:avLst/>
          </a:prstGeom>
        </p:spPr>
      </p:pic>
      <p:pic>
        <p:nvPicPr>
          <p:cNvPr id="22"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826528">
            <a:off x="16883884" y="8906237"/>
            <a:ext cx="1007803" cy="1521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9" dur="50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Effect transition="in" filter="wipe(left)">
                                      <p:cBhvr>
                                        <p:cTn id="3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735160">
            <a:off x="209177" y="7615275"/>
            <a:ext cx="1060682" cy="1601031"/>
          </a:xfrm>
          <a:prstGeom prst="rect">
            <a:avLst/>
          </a:prstGeom>
        </p:spPr>
      </p:pic>
      <p:pic>
        <p:nvPicPr>
          <p:cNvPr id="11"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786415">
            <a:off x="16537277" y="8986726"/>
            <a:ext cx="1530396" cy="1019626"/>
          </a:xfrm>
          <a:prstGeom prst="rect">
            <a:avLst/>
          </a:prstGeom>
        </p:spPr>
      </p:pic>
      <p:sp>
        <p:nvSpPr>
          <p:cNvPr id="30" name="Rectangle 29"/>
          <p:cNvSpPr/>
          <p:nvPr/>
        </p:nvSpPr>
        <p:spPr>
          <a:xfrm>
            <a:off x="6934200" y="723900"/>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a:ln w="0"/>
                <a:solidFill>
                  <a:srgbClr val="C00000"/>
                </a:solidFill>
                <a:latin typeface="Arial" panose="020B0604020202020204" pitchFamily="34" charset="0"/>
                <a:ea typeface="Times New Roman" panose="02020603050405020304" pitchFamily="18" charset="0"/>
                <a:cs typeface="Arial" panose="020B0604020202020204" pitchFamily="34" charset="0"/>
              </a:rPr>
              <a:t>LUYỆN TẬP 1</a:t>
            </a:r>
            <a:endParaRPr lang="en-US" sz="5000" b="1" dirty="0">
              <a:ln w="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961258" y="2153841"/>
            <a:ext cx="14687043" cy="1846659"/>
          </a:xfrm>
          <a:prstGeom prst="rect">
            <a:avLst/>
          </a:prstGeom>
        </p:spPr>
        <p:txBody>
          <a:bodyPr wrap="square">
            <a:spAutoFit/>
          </a:bodyPr>
          <a:lstStyle/>
          <a:p>
            <a:pPr>
              <a:lnSpc>
                <a:spcPct val="150000"/>
              </a:lnSpc>
            </a:pPr>
            <a:r>
              <a:rPr lang="en-US" sz="3800">
                <a:latin typeface="Arial" panose="020B0604020202020204" pitchFamily="34" charset="0"/>
                <a:ea typeface="Calibri" panose="020F0502020204030204" pitchFamily="34" charset="0"/>
              </a:rPr>
              <a:t>Trong Ví dụ 1, đường thẳng AC cắt các mặt phẳng nào, nằm trong các mặt phẳng nào?</a:t>
            </a:r>
            <a:endParaRPr lang="en-US" sz="3800" dirty="0"/>
          </a:p>
        </p:txBody>
      </p:sp>
      <p:sp>
        <p:nvSpPr>
          <p:cNvPr id="16" name="Oval Callout 15"/>
          <p:cNvSpPr/>
          <p:nvPr/>
        </p:nvSpPr>
        <p:spPr>
          <a:xfrm>
            <a:off x="8447529" y="4076700"/>
            <a:ext cx="1714500" cy="97593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pic>
        <p:nvPicPr>
          <p:cNvPr id="20"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a:stretch>
            <a:fillRect/>
          </a:stretch>
        </p:blipFill>
        <p:spPr>
          <a:xfrm>
            <a:off x="975525" y="1503579"/>
            <a:ext cx="877547" cy="1556625"/>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0282" y="4687207"/>
            <a:ext cx="5043385" cy="4746715"/>
          </a:xfrm>
          <a:prstGeom prst="rect">
            <a:avLst/>
          </a:prstGeom>
        </p:spPr>
      </p:pic>
      <p:sp>
        <p:nvSpPr>
          <p:cNvPr id="6" name="Rectangle 5"/>
          <p:cNvSpPr/>
          <p:nvPr/>
        </p:nvSpPr>
        <p:spPr>
          <a:xfrm>
            <a:off x="8007028" y="5462604"/>
            <a:ext cx="9366572" cy="1738296"/>
          </a:xfrm>
          <a:prstGeom prst="rect">
            <a:avLst/>
          </a:prstGeom>
        </p:spPr>
        <p:txBody>
          <a:bodyPr wrap="square">
            <a:spAutoFit/>
          </a:bodyPr>
          <a:lstStyle/>
          <a:p>
            <a:pPr marL="571500" indent="-571500" fontAlgn="base">
              <a:lnSpc>
                <a:spcPct val="150000"/>
              </a:lnSpc>
              <a:buFontTx/>
              <a:buChar char="-"/>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Đường thẳng AC cắt các mặt phẳng: (BCD) và (ABD).</a:t>
            </a:r>
          </a:p>
        </p:txBody>
      </p:sp>
      <p:sp>
        <p:nvSpPr>
          <p:cNvPr id="7" name="Rectangle 6"/>
          <p:cNvSpPr/>
          <p:nvPr/>
        </p:nvSpPr>
        <p:spPr>
          <a:xfrm>
            <a:off x="8007028" y="7368927"/>
            <a:ext cx="9442772" cy="1738296"/>
          </a:xfrm>
          <a:prstGeom prst="rect">
            <a:avLst/>
          </a:prstGeom>
        </p:spPr>
        <p:txBody>
          <a:bodyPr wrap="square">
            <a:spAutoFit/>
          </a:bodyPr>
          <a:lstStyle/>
          <a:p>
            <a:pPr marL="571500" lvl="0" indent="-571500" fontAlgn="base">
              <a:lnSpc>
                <a:spcPct val="150000"/>
              </a:lnSpc>
              <a:buFontTx/>
              <a:buChar char="-"/>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Đường thẳng AC nằm trong mặt phẳng: (ABC) và (ACD).</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8817571"/>
      </p:ext>
    </p:extLst>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anim calcmode="lin" valueType="num">
                                      <p:cBhvr>
                                        <p:cTn id="35" dur="500" fill="hold"/>
                                        <p:tgtEl>
                                          <p:spTgt spid="7"/>
                                        </p:tgtEl>
                                        <p:attrNameLst>
                                          <p:attrName>ppt_x</p:attrName>
                                        </p:attrNameLst>
                                      </p:cBhvr>
                                      <p:tavLst>
                                        <p:tav tm="0">
                                          <p:val>
                                            <p:strVal val="#ppt_x"/>
                                          </p:val>
                                        </p:tav>
                                        <p:tav tm="100000">
                                          <p:val>
                                            <p:strVal val="#ppt_x"/>
                                          </p:val>
                                        </p:tav>
                                      </p:tavLst>
                                    </p:anim>
                                    <p:anim calcmode="lin" valueType="num">
                                      <p:cBhvr>
                                        <p:cTn id="3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16" grpId="0" animBg="1"/>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5292777" y="6819901"/>
            <a:ext cx="8194623" cy="3124200"/>
          </a:xfrm>
          <a:prstGeom prst="rect">
            <a:avLst/>
          </a:prstGeom>
        </p:spPr>
      </p:pic>
      <p:grpSp>
        <p:nvGrpSpPr>
          <p:cNvPr id="13" name="Group 12"/>
          <p:cNvGrpSpPr/>
          <p:nvPr/>
        </p:nvGrpSpPr>
        <p:grpSpPr>
          <a:xfrm>
            <a:off x="2154926" y="1339312"/>
            <a:ext cx="1976440" cy="1883404"/>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sp>
        </p:grpSp>
        <p:sp>
          <p:nvSpPr>
            <p:cNvPr id="15" name="TextBox 15"/>
            <p:cNvSpPr txBox="1"/>
            <p:nvPr/>
          </p:nvSpPr>
          <p:spPr>
            <a:xfrm>
              <a:off x="3556585" y="3615173"/>
              <a:ext cx="1011619" cy="393959"/>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02</a:t>
              </a:r>
            </a:p>
          </p:txBody>
        </p:sp>
      </p:grpSp>
      <p:sp>
        <p:nvSpPr>
          <p:cNvPr id="17" name="Rectangle 16"/>
          <p:cNvSpPr/>
          <p:nvPr/>
        </p:nvSpPr>
        <p:spPr>
          <a:xfrm>
            <a:off x="2722588" y="3467100"/>
            <a:ext cx="13335000" cy="2258054"/>
          </a:xfrm>
          <a:prstGeom prst="rect">
            <a:avLst/>
          </a:prstGeom>
        </p:spPr>
        <p:txBody>
          <a:bodyPr wrap="square">
            <a:spAutoFit/>
          </a:bodyPr>
          <a:lstStyle/>
          <a:p>
            <a:pPr algn="ctr">
              <a:lnSpc>
                <a:spcPct val="150000"/>
              </a:lnSpc>
              <a:spcBef>
                <a:spcPts val="600"/>
              </a:spcBef>
              <a:spcAft>
                <a:spcPts val="800"/>
              </a:spcAft>
            </a:pPr>
            <a:r>
              <a:rPr lang="vi-VN" sz="5000" b="1">
                <a:solidFill>
                  <a:prstClr val="black"/>
                </a:solidFill>
                <a:ea typeface="Calibri" panose="020F0502020204030204" pitchFamily="34" charset="0"/>
                <a:cs typeface="Arial" panose="020B0604020202020204" pitchFamily="34" charset="0"/>
              </a:rPr>
              <a:t>Điều kiện và tính chất của đường thẳng song song với mặt phẳng</a:t>
            </a:r>
            <a:endParaRPr lang="vi-VN" sz="5000" b="1" dirty="0">
              <a:solidFill>
                <a:prstClr val="black"/>
              </a:solidFill>
              <a:ea typeface="Calibri" panose="020F0502020204030204" pitchFamily="34" charset="0"/>
              <a:cs typeface="Arial" panose="020B0604020202020204" pitchFamily="34" charset="0"/>
            </a:endParaRPr>
          </a:p>
        </p:txBody>
      </p:sp>
      <p:pic>
        <p:nvPicPr>
          <p:cNvPr id="18"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5645306" y="663668"/>
            <a:ext cx="1532221" cy="1660944"/>
          </a:xfrm>
          <a:prstGeom prst="rect">
            <a:avLst/>
          </a:prstGeom>
        </p:spPr>
      </p:pic>
      <p:pic>
        <p:nvPicPr>
          <p:cNvPr id="1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200000">
            <a:off x="16584285" y="158947"/>
            <a:ext cx="1098542" cy="1658177"/>
          </a:xfrm>
          <a:prstGeom prst="rect">
            <a:avLst/>
          </a:prstGeom>
        </p:spPr>
      </p:pic>
    </p:spTree>
    <p:extLst>
      <p:ext uri="{BB962C8B-B14F-4D97-AF65-F5344CB8AC3E}">
        <p14:creationId xmlns:p14="http://schemas.microsoft.com/office/powerpoint/2010/main" val="4269821902"/>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228600" y="174458"/>
            <a:ext cx="17907000" cy="99441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366413">
            <a:off x="16489294" y="9079262"/>
            <a:ext cx="1055946" cy="1801541"/>
          </a:xfrm>
          <a:prstGeom prst="rect">
            <a:avLst/>
          </a:prstGeom>
        </p:spPr>
      </p:pic>
      <p:sp>
        <p:nvSpPr>
          <p:cNvPr id="9" name="Rectangle 8"/>
          <p:cNvSpPr/>
          <p:nvPr/>
        </p:nvSpPr>
        <p:spPr>
          <a:xfrm>
            <a:off x="811879" y="1257300"/>
            <a:ext cx="9627521" cy="3600986"/>
          </a:xfrm>
          <a:prstGeom prst="rect">
            <a:avLst/>
          </a:prstGeom>
        </p:spPr>
        <p:txBody>
          <a:bodyPr wrap="square">
            <a:spAutoFit/>
          </a:bodyPr>
          <a:lstStyle/>
          <a:p>
            <a:pPr marL="30480" marR="30480" algn="just">
              <a:lnSpc>
                <a:spcPct val="150000"/>
              </a:lnSpc>
            </a:pPr>
            <a:r>
              <a:rPr lang="vi-VN" sz="3800">
                <a:solidFill>
                  <a:srgbClr val="000000"/>
                </a:solidFill>
                <a:ea typeface="Times New Roman" panose="02020603050405020304" pitchFamily="18" charset="0"/>
                <a:cs typeface="Arial" panose="020B0604020202020204" pitchFamily="34" charset="0"/>
              </a:rPr>
              <a:t>Cho đường thẳng a không nằm trong mặt phẳng (P) và a song song với đường thẳng b nằm trong (P). Gọi (Q) là mặt phẳng chứa a và b</a:t>
            </a:r>
            <a:r>
              <a:rPr lang="en-US" sz="3800">
                <a:solidFill>
                  <a:srgbClr val="000000"/>
                </a:solidFill>
                <a:ea typeface="Times New Roman" panose="02020603050405020304" pitchFamily="18" charset="0"/>
                <a:cs typeface="Arial" panose="020B0604020202020204" pitchFamily="34" charset="0"/>
              </a:rPr>
              <a:t>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(hình bên).</a:t>
            </a:r>
          </a:p>
        </p:txBody>
      </p:sp>
      <p:pic>
        <p:nvPicPr>
          <p:cNvPr id="17" name="Picture 16"/>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64279" y="342900"/>
            <a:ext cx="1032846" cy="963915"/>
          </a:xfrm>
          <a:prstGeom prst="rect">
            <a:avLst/>
          </a:prstGeom>
        </p:spPr>
      </p:pic>
      <p:sp>
        <p:nvSpPr>
          <p:cNvPr id="22" name="TextBox 21"/>
          <p:cNvSpPr txBox="1"/>
          <p:nvPr/>
        </p:nvSpPr>
        <p:spPr>
          <a:xfrm>
            <a:off x="2068564" y="54481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1752600" y="6949367"/>
            <a:ext cx="305374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7"/>
          <a:stretch>
            <a:fillRect/>
          </a:stretch>
        </p:blipFill>
        <p:spPr>
          <a:xfrm>
            <a:off x="10820400" y="1181100"/>
            <a:ext cx="7088508" cy="3460795"/>
          </a:xfrm>
          <a:prstGeom prst="rect">
            <a:avLst/>
          </a:prstGeom>
        </p:spPr>
      </p:pic>
      <p:sp>
        <p:nvSpPr>
          <p:cNvPr id="12" name="Rectangle 11"/>
          <p:cNvSpPr/>
          <p:nvPr/>
        </p:nvSpPr>
        <p:spPr>
          <a:xfrm>
            <a:off x="838200" y="4914900"/>
            <a:ext cx="16918308" cy="1846659"/>
          </a:xfrm>
          <a:prstGeom prst="rect">
            <a:avLst/>
          </a:prstGeom>
        </p:spPr>
        <p:txBody>
          <a:bodyPr wrap="square">
            <a:spAutoFit/>
          </a:bodyPr>
          <a:lstStyle/>
          <a:p>
            <a:pPr marL="30480" marR="30480" lvl="0" algn="just">
              <a:lnSpc>
                <a:spcPct val="150000"/>
              </a:lnSpc>
            </a:pPr>
            <a:r>
              <a:rPr lang="vi-VN" sz="3800">
                <a:solidFill>
                  <a:srgbClr val="000000"/>
                </a:solidFill>
                <a:ea typeface="Times New Roman" panose="02020603050405020304" pitchFamily="18" charset="0"/>
                <a:cs typeface="Arial" panose="020B0604020202020204" pitchFamily="34" charset="0"/>
              </a:rPr>
              <a:t>Nếu a và (P) cắt nhau tại điểm M thì M có thuộc (Q) và M có thuộc b hay không? Hãy rút ra kết luận sau khi trả lời các câu hỏi trên.</a:t>
            </a:r>
            <a:endParaRPr lang="vi-VN" sz="3800" dirty="0">
              <a:solidFill>
                <a:srgbClr val="000000"/>
              </a:solidFill>
              <a:ea typeface="Times New Roman" panose="02020603050405020304" pitchFamily="18" charset="0"/>
              <a:cs typeface="Arial" panose="020B0604020202020204" pitchFamily="34" charset="0"/>
            </a:endParaRPr>
          </a:p>
        </p:txBody>
      </p:sp>
      <p:sp>
        <p:nvSpPr>
          <p:cNvPr id="24" name="Rectangle 23"/>
          <p:cNvSpPr/>
          <p:nvPr/>
        </p:nvSpPr>
        <p:spPr>
          <a:xfrm>
            <a:off x="992352" y="7962900"/>
            <a:ext cx="16764155" cy="1846659"/>
          </a:xfrm>
          <a:prstGeom prst="rect">
            <a:avLst/>
          </a:prstGeom>
        </p:spPr>
        <p:txBody>
          <a:bodyPr wrap="square">
            <a:spAutoFit/>
          </a:bodyPr>
          <a:lstStyle/>
          <a:p>
            <a:pPr algn="just">
              <a:lnSpc>
                <a:spcPct val="150000"/>
              </a:lnSpc>
            </a:pP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 Vì a thuộc Q nên nếu a cắt (P) tại M, thì M thuộc giao tuyến của (P) và (Q).</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Vậy suy ra M thuộc b.</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25" name="Freeform 5"/>
          <p:cNvSpPr/>
          <p:nvPr/>
        </p:nvSpPr>
        <p:spPr>
          <a:xfrm>
            <a:off x="17017267" y="361970"/>
            <a:ext cx="1041193" cy="804070"/>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90477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7" dur="500"/>
                                        <p:tgtEl>
                                          <p:spTgt spid="24">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40"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3"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228600" y="174458"/>
            <a:ext cx="17907000" cy="99441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366413">
            <a:off x="16489294" y="9079262"/>
            <a:ext cx="1055946" cy="1801541"/>
          </a:xfrm>
          <a:prstGeom prst="rect">
            <a:avLst/>
          </a:prstGeom>
        </p:spPr>
      </p:pic>
      <p:sp>
        <p:nvSpPr>
          <p:cNvPr id="9" name="Rectangle 8"/>
          <p:cNvSpPr/>
          <p:nvPr/>
        </p:nvSpPr>
        <p:spPr>
          <a:xfrm>
            <a:off x="811879" y="1257300"/>
            <a:ext cx="9627521" cy="3600986"/>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 đường thẳng a không nằm trong mặt phẳng (P) và a song song với đường thẳng b nằm trong (P). Gọi (Q) là mặt phẳng chứa a và b</a:t>
            </a:r>
            <a:r>
              <a:rPr kumimoji="0" lang="en-US" sz="3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rPr>
              <a:t> </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(hình bên).</a:t>
            </a:r>
          </a:p>
        </p:txBody>
      </p:sp>
      <p:pic>
        <p:nvPicPr>
          <p:cNvPr id="17" name="Picture 16"/>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64279" y="342900"/>
            <a:ext cx="1032846" cy="963915"/>
          </a:xfrm>
          <a:prstGeom prst="rect">
            <a:avLst/>
          </a:prstGeom>
        </p:spPr>
      </p:pic>
      <p:sp>
        <p:nvSpPr>
          <p:cNvPr id="22" name="TextBox 21"/>
          <p:cNvSpPr txBox="1"/>
          <p:nvPr/>
        </p:nvSpPr>
        <p:spPr>
          <a:xfrm>
            <a:off x="2068564" y="54481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1752600" y="6949367"/>
            <a:ext cx="305374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7"/>
          <a:stretch>
            <a:fillRect/>
          </a:stretch>
        </p:blipFill>
        <p:spPr>
          <a:xfrm>
            <a:off x="10820400" y="1181100"/>
            <a:ext cx="7088508" cy="3460795"/>
          </a:xfrm>
          <a:prstGeom prst="rect">
            <a:avLst/>
          </a:prstGeom>
        </p:spPr>
      </p:pic>
      <p:sp>
        <p:nvSpPr>
          <p:cNvPr id="12" name="Rectangle 11"/>
          <p:cNvSpPr/>
          <p:nvPr/>
        </p:nvSpPr>
        <p:spPr>
          <a:xfrm>
            <a:off x="838200" y="4914900"/>
            <a:ext cx="16918308" cy="1846659"/>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Nếu a và (P) cắt nhau tại điểm M thì M có thuộc (Q) và M có thuộc b hay không? Hãy rút ra kết luận sau khi trả lời các câu hỏi trên.</a:t>
            </a:r>
            <a:endPar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Freeform 5"/>
          <p:cNvSpPr/>
          <p:nvPr/>
        </p:nvSpPr>
        <p:spPr>
          <a:xfrm>
            <a:off x="17017267" y="361970"/>
            <a:ext cx="1041193" cy="804070"/>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mc:AlternateContent xmlns:mc="http://schemas.openxmlformats.org/markup-compatibility/2006" xmlns:a14="http://schemas.microsoft.com/office/drawing/2010/main">
        <mc:Choice Requires="a14">
          <p:sp>
            <p:nvSpPr>
              <p:cNvPr id="13" name="Rectangle 12"/>
              <p:cNvSpPr/>
              <p:nvPr/>
            </p:nvSpPr>
            <p:spPr>
              <a:xfrm>
                <a:off x="1962899" y="7984958"/>
                <a:ext cx="15773556" cy="1846659"/>
              </a:xfrm>
              <a:prstGeom prst="rect">
                <a:avLst/>
              </a:prstGeom>
            </p:spPr>
            <p:txBody>
              <a:bodyPr wrap="square">
                <a:spAutoFit/>
              </a:bodyPr>
              <a:lstStyle/>
              <a:p>
                <a:pPr algn="just">
                  <a:lnSpc>
                    <a:spcPct val="150000"/>
                  </a:lnSpc>
                </a:pPr>
                <a14:m>
                  <m:oMath xmlns:m="http://schemas.openxmlformats.org/officeDocument/2006/math">
                    <m:r>
                      <a:rPr lang="nl-NL" sz="3800" b="1"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nl-NL" sz="3800" b="1" i="1">
                    <a:solidFill>
                      <a:srgbClr val="000000"/>
                    </a:solidFill>
                    <a:latin typeface="Arial" panose="020B0604020202020204" pitchFamily="34" charset="0"/>
                    <a:ea typeface="Calibri" panose="020F0502020204030204" pitchFamily="34" charset="0"/>
                    <a:cs typeface="Arial" panose="020B0604020202020204" pitchFamily="34" charset="0"/>
                  </a:rPr>
                  <a:t> Kết luận: </a:t>
                </a: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Nếu a không nằm trong (P) và song song với b thuộc (P) thì a song song với (P) hay a và (P) không có điểm chung.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962899" y="7984958"/>
                <a:ext cx="15773556" cy="1846659"/>
              </a:xfrm>
              <a:prstGeom prst="rect">
                <a:avLst/>
              </a:prstGeom>
              <a:blipFill>
                <a:blip r:embed="rId12"/>
                <a:stretch>
                  <a:fillRect l="-1275" r="-1236" b="-6271"/>
                </a:stretch>
              </a:blipFill>
            </p:spPr>
            <p:txBody>
              <a:bodyPr/>
              <a:lstStyle/>
              <a:p>
                <a:r>
                  <a:rPr lang="en-US">
                    <a:noFill/>
                  </a:rPr>
                  <a:t> </a:t>
                </a:r>
              </a:p>
            </p:txBody>
          </p:sp>
        </mc:Fallback>
      </mc:AlternateContent>
    </p:spTree>
    <p:extLst>
      <p:ext uri="{BB962C8B-B14F-4D97-AF65-F5344CB8AC3E}">
        <p14:creationId xmlns:p14="http://schemas.microsoft.com/office/powerpoint/2010/main" val="189643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5"/>
          <p:cNvSpPr/>
          <p:nvPr/>
        </p:nvSpPr>
        <p:spPr>
          <a:xfrm rot="1171939" flipH="1">
            <a:off x="404435" y="538290"/>
            <a:ext cx="1335114" cy="96617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7" name="Group 16"/>
          <p:cNvGrpSpPr/>
          <p:nvPr/>
        </p:nvGrpSpPr>
        <p:grpSpPr>
          <a:xfrm>
            <a:off x="6196050" y="342900"/>
            <a:ext cx="5895897" cy="1436835"/>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5868874" y="761192"/>
              <a:ext cx="47244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1828800" y="2400300"/>
            <a:ext cx="14554200" cy="3208571"/>
          </a:xfrm>
          <a:prstGeom prst="rect">
            <a:avLst/>
          </a:prstGeom>
        </p:spPr>
        <p:txBody>
          <a:bodyPr wrap="square">
            <a:spAutoFit/>
          </a:bodyPr>
          <a:lstStyle/>
          <a:p>
            <a:pPr lvl="0" algn="just">
              <a:lnSpc>
                <a:spcPct val="150000"/>
              </a:lnSpc>
            </a:pPr>
            <a:r>
              <a:rPr lang="vi-VN" sz="4500">
                <a:solidFill>
                  <a:srgbClr val="1F497D"/>
                </a:solidFill>
                <a:ea typeface="Times New Roman" panose="02020603050405020304" pitchFamily="18" charset="0"/>
                <a:cs typeface="Arial" panose="020B0604020202020204" pitchFamily="34" charset="0"/>
              </a:rPr>
              <a:t>Nếu đường thẳng a không nằm trong mặt phẳng (P) và song song với một đường thẳng nằm trong (P) thì a song song với (P).</a:t>
            </a: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Effect>
                      <a14:brightnessContrast contrast="-40000"/>
                    </a14:imgEffect>
                  </a14:imgLayer>
                </a14:imgProps>
              </a:ext>
            </a:extLst>
          </a:blip>
          <a:stretch>
            <a:fillRect/>
          </a:stretch>
        </p:blipFill>
        <p:spPr>
          <a:xfrm>
            <a:off x="6196050" y="7259875"/>
            <a:ext cx="6453147" cy="2855675"/>
          </a:xfrm>
          <a:prstGeom prst="rect">
            <a:avLst/>
          </a:prstGeom>
        </p:spPr>
      </p:pic>
    </p:spTree>
    <p:extLst>
      <p:ext uri="{BB962C8B-B14F-4D97-AF65-F5344CB8AC3E}">
        <p14:creationId xmlns:p14="http://schemas.microsoft.com/office/powerpoint/2010/main" val="492959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298668" y="419100"/>
            <a:ext cx="17546855" cy="94488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244406">
            <a:off x="760598" y="8830498"/>
            <a:ext cx="1130115" cy="1705834"/>
          </a:xfrm>
          <a:prstGeom prst="rect">
            <a:avLst/>
          </a:prstGeom>
        </p:spPr>
      </p:pic>
      <p:sp>
        <p:nvSpPr>
          <p:cNvPr id="16" name="Rectangle 15"/>
          <p:cNvSpPr/>
          <p:nvPr/>
        </p:nvSpPr>
        <p:spPr>
          <a:xfrm>
            <a:off x="2057400" y="1170127"/>
            <a:ext cx="14935200" cy="1846659"/>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Phát</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biểu trên còn đúng không nếu bỏ điều kiện “a không nằm trong mặt phẳng (P)”?</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p:cNvSpPr/>
          <p:nvPr/>
        </p:nvSpPr>
        <p:spPr>
          <a:xfrm>
            <a:off x="7998128" y="3355836"/>
            <a:ext cx="3053743" cy="9015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4000" b="1" i="0"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2057400" y="4769386"/>
            <a:ext cx="14935200" cy="2964914"/>
          </a:xfrm>
          <a:prstGeom prst="rect">
            <a:avLst/>
          </a:prstGeom>
        </p:spPr>
        <p:txBody>
          <a:bodyPr wrap="square">
            <a:spAutoFit/>
          </a:bodyPr>
          <a:lstStyle/>
          <a:p>
            <a:pPr lvl="0" algn="just" fontAlgn="base">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Phát biểu trên không còn đúng nếu bỏ điều kiện "a không nằm trong mặt phẳng (P)". </a:t>
            </a:r>
          </a:p>
          <a:p>
            <a:pPr lvl="0" algn="just" fontAlgn="base">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Vì khi đó, có thể a thuộc mặt phẳng (P).</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7" name="Freeform 2"/>
          <p:cNvSpPr/>
          <p:nvPr/>
        </p:nvSpPr>
        <p:spPr>
          <a:xfrm>
            <a:off x="16453068" y="7810500"/>
            <a:ext cx="1691123" cy="2247900"/>
          </a:xfrm>
          <a:custGeom>
            <a:avLst/>
            <a:gdLst/>
            <a:ahLst/>
            <a:cxnLst/>
            <a:rect l="l" t="t" r="r" b="b"/>
            <a:pathLst>
              <a:path w="2530602" h="4114800">
                <a:moveTo>
                  <a:pt x="0" y="0"/>
                </a:moveTo>
                <a:lnTo>
                  <a:pt x="2530602" y="0"/>
                </a:lnTo>
                <a:lnTo>
                  <a:pt x="253060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1" name="Picture 2"/>
          <p:cNvPicPr>
            <a:picLocks noChangeAspect="1"/>
          </p:cNvPicPr>
          <p:nvPr/>
        </p:nvPicPr>
        <p:blipFill>
          <a:blip r:embed="rId7"/>
          <a:srcRect/>
          <a:stretch>
            <a:fillRect/>
          </a:stretch>
        </p:blipFill>
        <p:spPr>
          <a:xfrm>
            <a:off x="977522" y="1437281"/>
            <a:ext cx="919887" cy="954487"/>
          </a:xfrm>
          <a:prstGeom prst="rect">
            <a:avLst/>
          </a:prstGeom>
        </p:spPr>
      </p:pic>
    </p:spTree>
    <p:extLst>
      <p:ext uri="{BB962C8B-B14F-4D97-AF65-F5344CB8AC3E}">
        <p14:creationId xmlns:p14="http://schemas.microsoft.com/office/powerpoint/2010/main" val="701964173"/>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0" dur="500"/>
                                        <p:tgtEl>
                                          <p:spTgt spid="7">
                                            <p:txEl>
                                              <p:pRg st="0" end="0"/>
                                            </p:txEl>
                                          </p:spTgt>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419100"/>
            <a:ext cx="17830800" cy="9525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a:off x="7810499" y="571500"/>
            <a:ext cx="2667000" cy="9144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610081" y="987956"/>
              <a:ext cx="2007281"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 </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769531" y="1638300"/>
            <a:ext cx="9898467" cy="3416705"/>
          </a:xfrm>
          <a:prstGeom prst="rect">
            <a:avLst/>
          </a:prstGeom>
        </p:spPr>
        <p:txBody>
          <a:bodyPr wrap="square">
            <a:spAutoFit/>
          </a:bodyPr>
          <a:lstStyle/>
          <a:p>
            <a:pPr lvl="0" algn="just">
              <a:lnSpc>
                <a:spcPct val="150000"/>
              </a:lnSpc>
            </a:pPr>
            <a:r>
              <a:rPr lang="vi-VN" sz="3700">
                <a:solidFill>
                  <a:prstClr val="black"/>
                </a:solidFill>
                <a:ea typeface="Times New Roman" panose="02020603050405020304" pitchFamily="18" charset="0"/>
                <a:cs typeface="Arial" panose="020B0604020202020204" pitchFamily="34" charset="0"/>
              </a:rPr>
              <a:t>Cho ba đường thẳng a, b, c đôi một song song với nhau và không cùng nằm trong một mặt phẳng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hình bên</a:t>
            </a:r>
            <a:r>
              <a:rPr lang="vi-VN" sz="3700">
                <a:solidFill>
                  <a:prstClr val="black"/>
                </a:solidFill>
                <a:ea typeface="Times New Roman" panose="02020603050405020304" pitchFamily="18" charset="0"/>
                <a:cs typeface="Arial" panose="020B0604020202020204" pitchFamily="34" charset="0"/>
              </a:rPr>
              <a:t>). Chứng minh rằng đường thẳng a song song với mp</a:t>
            </a:r>
            <a:r>
              <a:rPr lang="en-US" sz="3700">
                <a:solidFill>
                  <a:prstClr val="black"/>
                </a:solidFill>
                <a:ea typeface="Times New Roman" panose="02020603050405020304" pitchFamily="18" charset="0"/>
                <a:cs typeface="Arial" panose="020B0604020202020204" pitchFamily="34" charset="0"/>
              </a:rPr>
              <a:t> </a:t>
            </a:r>
            <a:r>
              <a:rPr lang="vi-VN" sz="3700">
                <a:solidFill>
                  <a:prstClr val="black"/>
                </a:solidFill>
                <a:ea typeface="Times New Roman" panose="02020603050405020304" pitchFamily="18" charset="0"/>
                <a:cs typeface="Arial" panose="020B0604020202020204" pitchFamily="34" charset="0"/>
              </a:rPr>
              <a:t>(b, c).</a:t>
            </a:r>
          </a:p>
        </p:txBody>
      </p:sp>
      <p:sp>
        <p:nvSpPr>
          <p:cNvPr id="13" name="Oval Callout 12"/>
          <p:cNvSpPr/>
          <p:nvPr/>
        </p:nvSpPr>
        <p:spPr>
          <a:xfrm>
            <a:off x="8347600" y="5342003"/>
            <a:ext cx="1592797" cy="762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7867" y="325586"/>
            <a:ext cx="1399835" cy="1174735"/>
          </a:xfrm>
          <a:prstGeom prst="rect">
            <a:avLst/>
          </a:prstGeom>
        </p:spPr>
      </p:pic>
      <p:pic>
        <p:nvPicPr>
          <p:cNvPr id="2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68204" flipV="1">
            <a:off x="-30285" y="5390226"/>
            <a:ext cx="829609" cy="125224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6598" y="1638300"/>
            <a:ext cx="6705602" cy="3545490"/>
          </a:xfrm>
          <a:prstGeom prst="rect">
            <a:avLst/>
          </a:prstGeom>
        </p:spPr>
      </p:pic>
      <p:sp>
        <p:nvSpPr>
          <p:cNvPr id="5" name="Rectangle 4"/>
          <p:cNvSpPr/>
          <p:nvPr/>
        </p:nvSpPr>
        <p:spPr>
          <a:xfrm>
            <a:off x="803620" y="6359247"/>
            <a:ext cx="16836679" cy="3508653"/>
          </a:xfrm>
          <a:prstGeom prst="rect">
            <a:avLst/>
          </a:prstGeom>
        </p:spPr>
        <p:txBody>
          <a:bodyPr wrap="square">
            <a:spAutoFit/>
          </a:bodyPr>
          <a:lstStyle/>
          <a:p>
            <a:pPr algn="just">
              <a:lnSpc>
                <a:spcPct val="150000"/>
              </a:lnSpc>
              <a:spcAft>
                <a:spcPts val="800"/>
              </a:spcAft>
            </a:pP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Ba đường thẳng a, b, c không cùng nằm trong một mặt phẳng nên đường thẳng a không nằm trong mp (b,c). Vì đường thẳng a song song với đường thẳng b và đường thẳng b nằm trong mp (b,c) nên đường thẳng a song song với mp(b, c).</a:t>
            </a:r>
            <a:endParaRPr lang="en-US" sz="37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18310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695517" y="301326"/>
            <a:ext cx="1060682" cy="1601031"/>
          </a:xfrm>
          <a:prstGeom prst="rect">
            <a:avLst/>
          </a:prstGeom>
        </p:spPr>
      </p:pic>
      <p:pic>
        <p:nvPicPr>
          <p:cNvPr id="1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86415">
            <a:off x="16537277" y="8986726"/>
            <a:ext cx="1530396" cy="1019626"/>
          </a:xfrm>
          <a:prstGeom prst="rect">
            <a:avLst/>
          </a:prstGeom>
        </p:spPr>
      </p:pic>
      <p:sp>
        <p:nvSpPr>
          <p:cNvPr id="30" name="Rectangle 29"/>
          <p:cNvSpPr/>
          <p:nvPr/>
        </p:nvSpPr>
        <p:spPr>
          <a:xfrm>
            <a:off x="6773418" y="567527"/>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TẬP 2</a:t>
            </a:r>
            <a:endParaRPr kumimoji="0" lang="en-US" sz="5000" b="1" i="0" u="none" strike="noStrike" kern="1200" cap="none" spc="0" normalizeH="0" baseline="0" noProof="0" dirty="0">
              <a:ln w="0"/>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885058" y="1772841"/>
            <a:ext cx="15640942" cy="184665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Trong Ví dụ 2, chứng</a:t>
            </a:r>
            <a:r>
              <a:rPr kumimoji="0" lang="en-US" sz="38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mn-cs"/>
              </a:rPr>
              <a:t> minh rằng đường thẳng c song song với mp (a,b); đường thẳng b song song với mp (a,c).</a:t>
            </a:r>
            <a:endParaRPr kumimoji="0" lang="en-US" sz="3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Oval Callout 15"/>
          <p:cNvSpPr/>
          <p:nvPr/>
        </p:nvSpPr>
        <p:spPr>
          <a:xfrm>
            <a:off x="8469938" y="3771900"/>
            <a:ext cx="1714500" cy="97593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3"/>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rcRect/>
          <a:stretch>
            <a:fillRect/>
          </a:stretch>
        </p:blipFill>
        <p:spPr>
          <a:xfrm>
            <a:off x="899325" y="1297147"/>
            <a:ext cx="877547" cy="1556625"/>
          </a:xfrm>
          <a:prstGeom prst="rect">
            <a:avLst/>
          </a:prstGeom>
        </p:spPr>
      </p:pic>
      <p:sp>
        <p:nvSpPr>
          <p:cNvPr id="6" name="Rectangle 5"/>
          <p:cNvSpPr/>
          <p:nvPr/>
        </p:nvSpPr>
        <p:spPr>
          <a:xfrm>
            <a:off x="1219200" y="4991100"/>
            <a:ext cx="16215976" cy="4478149"/>
          </a:xfrm>
          <a:prstGeom prst="rect">
            <a:avLst/>
          </a:prstGeom>
        </p:spPr>
        <p:txBody>
          <a:bodyPr wrap="square">
            <a:spAutoFit/>
          </a:bodyPr>
          <a:lstStyle/>
          <a:p>
            <a:pPr marL="571500" lvl="0" indent="-571500" algn="just" fontAlgn="base">
              <a:lnSpc>
                <a:spcPct val="150000"/>
              </a:lnSpc>
              <a:buFontTx/>
              <a:buChar char="-"/>
            </a:pPr>
            <a:r>
              <a:rPr lang="vi-VN" sz="3800">
                <a:solidFill>
                  <a:srgbClr val="000000"/>
                </a:solidFill>
                <a:ea typeface="Times New Roman" panose="02020603050405020304" pitchFamily="18" charset="0"/>
                <a:cs typeface="Arial" panose="020B0604020202020204" pitchFamily="34" charset="0"/>
              </a:rPr>
              <a:t>Ba đường thẳng a, b, c không cùng nằm trong một mặt phẳng nên đường thẳng b không nằm trong mp(a,c). Vì đường thẳng b song song với đường thẳng a và đường đường thẳng a nằm trong mp(a,c) nên b song song với mp(a,c).</a:t>
            </a:r>
          </a:p>
          <a:p>
            <a:pPr marL="571500" lvl="0" indent="-571500" algn="just" fontAlgn="base">
              <a:lnSpc>
                <a:spcPct val="150000"/>
              </a:lnSpc>
              <a:buFontTx/>
              <a:buChar char="-"/>
            </a:pPr>
            <a:r>
              <a:rPr lang="vi-VN" sz="3800">
                <a:solidFill>
                  <a:srgbClr val="000000"/>
                </a:solidFill>
                <a:ea typeface="Times New Roman" panose="02020603050405020304" pitchFamily="18" charset="0"/>
                <a:cs typeface="Arial" panose="020B0604020202020204" pitchFamily="34" charset="0"/>
              </a:rPr>
              <a:t>Tương tự thì ta có: c song song với mp(a, b).</a:t>
            </a:r>
          </a:p>
        </p:txBody>
      </p:sp>
    </p:spTree>
    <p:extLst>
      <p:ext uri="{BB962C8B-B14F-4D97-AF65-F5344CB8AC3E}">
        <p14:creationId xmlns:p14="http://schemas.microsoft.com/office/powerpoint/2010/main" val="3905266161"/>
      </p:ext>
    </p:extLst>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anim calcmode="lin" valueType="num">
                                      <p:cBhvr>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left)">
                                      <p:cBhvr>
                                        <p:cTn id="3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6477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34200" y="933007"/>
            <a:ext cx="4800600" cy="1015663"/>
          </a:xfrm>
          <a:prstGeom prst="rect">
            <a:avLst/>
          </a:prstGeom>
          <a:noFill/>
        </p:spPr>
        <p:txBody>
          <a:bodyPr wrap="square" rtlCol="0">
            <a:spAutoFit/>
          </a:bodyPr>
          <a:lstStyle/>
          <a:p>
            <a:r>
              <a:rPr lang="en-US" sz="6000" b="1" dirty="0">
                <a:solidFill>
                  <a:schemeClr val="tx2"/>
                </a:solidFill>
                <a:latin typeface="Arial" panose="020B0604020202020204" pitchFamily="34" charset="0"/>
                <a:cs typeface="Arial" panose="020B0604020202020204" pitchFamily="34" charset="0"/>
              </a:rPr>
              <a:t>KHỞI ĐỘNG</a:t>
            </a:r>
          </a:p>
        </p:txBody>
      </p:sp>
      <p:pic>
        <p:nvPicPr>
          <p:cNvPr id="12"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46548" y="495300"/>
            <a:ext cx="1679452" cy="1300970"/>
          </a:xfrm>
          <a:prstGeom prst="rect">
            <a:avLst/>
          </a:prstGeom>
        </p:spPr>
      </p:pic>
      <p:sp>
        <p:nvSpPr>
          <p:cNvPr id="5" name="Rectangle 4"/>
          <p:cNvSpPr/>
          <p:nvPr/>
        </p:nvSpPr>
        <p:spPr>
          <a:xfrm>
            <a:off x="1260547" y="2101070"/>
            <a:ext cx="15655853" cy="3600986"/>
          </a:xfrm>
          <a:prstGeom prst="rect">
            <a:avLst/>
          </a:prstGeom>
        </p:spPr>
        <p:txBody>
          <a:bodyPr wrap="square">
            <a:spAutoFit/>
          </a:bodyPr>
          <a:lstStyle/>
          <a:p>
            <a:pPr algn="just">
              <a:lnSpc>
                <a:spcPct val="150000"/>
              </a:lnSpc>
              <a:spcBef>
                <a:spcPts val="600"/>
              </a:spcBef>
              <a:spcAft>
                <a:spcPts val="800"/>
              </a:spcAft>
            </a:pPr>
            <a:r>
              <a:rPr lang="vi-VN" sz="3800">
                <a:ea typeface="Calibri" panose="020F0502020204030204" pitchFamily="34" charset="0"/>
                <a:cs typeface="Arial" panose="020B0604020202020204" pitchFamily="34" charset="0"/>
              </a:rPr>
              <a:t>Khi xây tường gạch, người thợ thường bắt đầu với việc xây các viên gạch dẫn, sau đó căng dây nhợ dọc theo cạnh của các viên gạch dẫn đó để làm chuẩn rồi mới xây các viên gach tiếp theo. Việc sử dụng dây căng như vậy có tác dụng gì?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8201" y="5143500"/>
            <a:ext cx="8049650" cy="4494649"/>
          </a:xfrm>
          <a:prstGeom prst="rect">
            <a:avLst/>
          </a:prstGeom>
        </p:spPr>
      </p:pic>
      <p:sp>
        <p:nvSpPr>
          <p:cNvPr id="10" name="Rectangle 9"/>
          <p:cNvSpPr/>
          <p:nvPr/>
        </p:nvSpPr>
        <p:spPr>
          <a:xfrm>
            <a:off x="1260547" y="5620077"/>
            <a:ext cx="6454705" cy="2723823"/>
          </a:xfrm>
          <a:prstGeom prst="rect">
            <a:avLst/>
          </a:prstGeom>
        </p:spPr>
        <p:txBody>
          <a:bodyPr wrap="square">
            <a:spAutoFit/>
          </a:bodyPr>
          <a:lstStyle/>
          <a:p>
            <a:pPr lvl="0" algn="just">
              <a:lnSpc>
                <a:spcPct val="150000"/>
              </a:lnSpc>
              <a:spcBef>
                <a:spcPts val="600"/>
              </a:spcBef>
              <a:spcAft>
                <a:spcPts val="800"/>
              </a:spcAft>
            </a:pPr>
            <a:r>
              <a:rPr lang="vi-VN" sz="3800">
                <a:solidFill>
                  <a:prstClr val="black"/>
                </a:solidFill>
                <a:ea typeface="Calibri" panose="020F0502020204030204" pitchFamily="34" charset="0"/>
                <a:cs typeface="Arial" panose="020B0604020202020204" pitchFamily="34" charset="0"/>
              </a:rPr>
              <a:t>Toán học mô tả vị trí giữa dây căng, các mép gạch với mặt đất như thế nào?”</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5" name="Picture 2"/>
          <p:cNvPicPr>
            <a:picLocks noChangeAspect="1"/>
          </p:cNvPicPr>
          <p:nvPr/>
        </p:nvPicPr>
        <p:blipFill>
          <a:blip r:embed="rId6"/>
          <a:srcRect/>
          <a:stretch>
            <a:fillRect/>
          </a:stretch>
        </p:blipFill>
        <p:spPr>
          <a:xfrm>
            <a:off x="4238102" y="8637510"/>
            <a:ext cx="949641" cy="985360"/>
          </a:xfrm>
          <a:prstGeom prst="rect">
            <a:avLst/>
          </a:prstGeom>
        </p:spPr>
      </p:pic>
    </p:spTree>
    <p:extLst>
      <p:ext uri="{BB962C8B-B14F-4D97-AF65-F5344CB8AC3E}">
        <p14:creationId xmlns:p14="http://schemas.microsoft.com/office/powerpoint/2010/main" val="119746130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266700"/>
            <a:ext cx="17830800" cy="97536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a:off x="7810498" y="495300"/>
            <a:ext cx="2667000" cy="9144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610081" y="987956"/>
              <a:ext cx="2007281"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a:solidFill>
                    <a:prstClr val="white"/>
                  </a:solidFill>
                  <a:latin typeface="Arial" panose="020B0604020202020204" pitchFamily="34" charset="0"/>
                  <a:ea typeface="Times New Roman" panose="02020603050405020304" pitchFamily="18" charset="0"/>
                  <a:cs typeface="Arial" panose="020B0604020202020204" pitchFamily="34" charset="0"/>
                </a:rPr>
                <a:t>3</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655232" y="1409700"/>
            <a:ext cx="16870768" cy="1800493"/>
          </a:xfrm>
          <a:prstGeom prst="rect">
            <a:avLst/>
          </a:prstGeom>
        </p:spPr>
        <p:txBody>
          <a:bodyPr wrap="square">
            <a:spAutoFit/>
          </a:bodyPr>
          <a:lstStyle/>
          <a:p>
            <a:pPr lvl="0" algn="just">
              <a:lnSpc>
                <a:spcPct val="150000"/>
              </a:lnSpc>
            </a:pPr>
            <a:r>
              <a:rPr lang="vi-VN" sz="3700">
                <a:solidFill>
                  <a:prstClr val="black"/>
                </a:solidFill>
                <a:ea typeface="Times New Roman" panose="02020603050405020304" pitchFamily="18" charset="0"/>
                <a:cs typeface="Arial" panose="020B0604020202020204" pitchFamily="34" charset="0"/>
              </a:rPr>
              <a:t>Trong không gian cho hai đường thẳng chéo nhau a và b. Chúng minh rằng có một mặt phẳng chứa a và song song với b.</a:t>
            </a:r>
          </a:p>
        </p:txBody>
      </p:sp>
      <p:sp>
        <p:nvSpPr>
          <p:cNvPr id="13" name="Oval Callout 12"/>
          <p:cNvSpPr/>
          <p:nvPr/>
        </p:nvSpPr>
        <p:spPr>
          <a:xfrm>
            <a:off x="8347599" y="3400693"/>
            <a:ext cx="1592797" cy="762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7867" y="325586"/>
            <a:ext cx="1399835" cy="1174735"/>
          </a:xfrm>
          <a:prstGeom prst="rect">
            <a:avLst/>
          </a:prstGeom>
        </p:spPr>
      </p:pic>
      <p:sp>
        <p:nvSpPr>
          <p:cNvPr id="5" name="Rectangle 4"/>
          <p:cNvSpPr/>
          <p:nvPr/>
        </p:nvSpPr>
        <p:spPr>
          <a:xfrm>
            <a:off x="6629400" y="4472295"/>
            <a:ext cx="10896600" cy="5319405"/>
          </a:xfrm>
          <a:prstGeom prst="rect">
            <a:avLst/>
          </a:prstGeom>
        </p:spPr>
        <p:txBody>
          <a:bodyPr wrap="square">
            <a:spAutoFit/>
          </a:bodyPr>
          <a:lstStyle/>
          <a:p>
            <a:pPr lvl="0" algn="just">
              <a:lnSpc>
                <a:spcPct val="150000"/>
              </a:lnSpc>
              <a:spcAft>
                <a:spcPts val="800"/>
              </a:spcAft>
            </a:pPr>
            <a:r>
              <a:rPr lang="vi-VN" sz="3700">
                <a:solidFill>
                  <a:srgbClr val="000000"/>
                </a:solidFill>
                <a:ea typeface="Calibri" panose="020F0502020204030204" pitchFamily="34" charset="0"/>
                <a:cs typeface="Arial" panose="020B0604020202020204" pitchFamily="34" charset="0"/>
              </a:rPr>
              <a:t>Lấy điểm M bất kì thuộc a. Qua M kẻ đường thẳng b' song song với b và đặt (P)</a:t>
            </a:r>
            <a:r>
              <a:rPr lang="en-US" sz="3700">
                <a:solidFill>
                  <a:srgbClr val="000000"/>
                </a:solidFill>
                <a:ea typeface="Calibri" panose="020F0502020204030204" pitchFamily="34" charset="0"/>
                <a:cs typeface="Arial" panose="020B0604020202020204" pitchFamily="34" charset="0"/>
              </a:rPr>
              <a:t> </a:t>
            </a:r>
            <a:r>
              <a:rPr lang="vi-VN" sz="3700">
                <a:solidFill>
                  <a:srgbClr val="000000"/>
                </a:solidFill>
                <a:ea typeface="Calibri" panose="020F0502020204030204" pitchFamily="34" charset="0"/>
                <a:cs typeface="Arial" panose="020B0604020202020204" pitchFamily="34" charset="0"/>
              </a:rPr>
              <a:t>=</a:t>
            </a:r>
            <a:r>
              <a:rPr lang="en-US" sz="3700">
                <a:solidFill>
                  <a:srgbClr val="000000"/>
                </a:solidFill>
                <a:ea typeface="Calibri" panose="020F0502020204030204" pitchFamily="34" charset="0"/>
                <a:cs typeface="Arial" panose="020B0604020202020204" pitchFamily="34" charset="0"/>
              </a:rPr>
              <a:t> </a:t>
            </a:r>
            <a:r>
              <a:rPr lang="vi-VN" sz="3700">
                <a:solidFill>
                  <a:srgbClr val="000000"/>
                </a:solidFill>
                <a:ea typeface="Calibri" panose="020F0502020204030204" pitchFamily="34" charset="0"/>
                <a:cs typeface="Arial" panose="020B0604020202020204" pitchFamily="34" charset="0"/>
              </a:rPr>
              <a:t>mp</a:t>
            </a:r>
            <a:r>
              <a:rPr lang="en-US" sz="3700">
                <a:solidFill>
                  <a:srgbClr val="000000"/>
                </a:solidFill>
                <a:ea typeface="Calibri" panose="020F0502020204030204" pitchFamily="34" charset="0"/>
                <a:cs typeface="Arial" panose="020B0604020202020204" pitchFamily="34" charset="0"/>
              </a:rPr>
              <a:t> </a:t>
            </a:r>
            <a:r>
              <a:rPr lang="vi-VN" sz="3700">
                <a:solidFill>
                  <a:srgbClr val="000000"/>
                </a:solidFill>
                <a:ea typeface="Calibri" panose="020F0502020204030204" pitchFamily="34" charset="0"/>
                <a:cs typeface="Arial" panose="020B0604020202020204" pitchFamily="34" charset="0"/>
              </a:rPr>
              <a:t>(a,b").</a:t>
            </a:r>
          </a:p>
          <a:p>
            <a:pPr lvl="0" algn="just">
              <a:lnSpc>
                <a:spcPct val="150000"/>
              </a:lnSpc>
              <a:spcAft>
                <a:spcPts val="800"/>
              </a:spcAft>
            </a:pPr>
            <a:r>
              <a:rPr lang="vi-VN" sz="3700">
                <a:solidFill>
                  <a:srgbClr val="000000"/>
                </a:solidFill>
                <a:ea typeface="Calibri" panose="020F0502020204030204" pitchFamily="34" charset="0"/>
                <a:cs typeface="Arial" panose="020B0604020202020204" pitchFamily="34" charset="0"/>
              </a:rPr>
              <a:t>Vì a và b chéo nhau nên đường thẳng b không nằm trong mặt phẳng (P). Vì b song song với bị nằm trong mặt phẳng (P) nên b song song với (P). Vậy (P) là mặt phẳng chứa a và song song với </a:t>
            </a:r>
            <a:r>
              <a:rPr lang="en-US" sz="3700">
                <a:solidFill>
                  <a:srgbClr val="000000"/>
                </a:solidFill>
                <a:latin typeface="Arial" panose="020B0604020202020204" pitchFamily="34" charset="0"/>
                <a:ea typeface="Calibri" panose="020F0502020204030204" pitchFamily="34" charset="0"/>
                <a:cs typeface="Arial" panose="020B0604020202020204" pitchFamily="34" charset="0"/>
              </a:rPr>
              <a:t>b.</a:t>
            </a:r>
            <a:endParaRPr lang="vi-VN" sz="37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88235" y="8928299"/>
            <a:ext cx="1816765" cy="1627773"/>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14599" y="4467027"/>
            <a:ext cx="5673380" cy="4181673"/>
          </a:xfrm>
          <a:prstGeom prst="rect">
            <a:avLst/>
          </a:prstGeom>
        </p:spPr>
      </p:pic>
    </p:spTree>
    <p:extLst>
      <p:ext uri="{BB962C8B-B14F-4D97-AF65-F5344CB8AC3E}">
        <p14:creationId xmlns:p14="http://schemas.microsoft.com/office/powerpoint/2010/main" val="200108172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fade">
                                      <p:cBhvr>
                                        <p:cTn id="30" dur="500"/>
                                        <p:tgtEl>
                                          <p:spTgt spid="5">
                                            <p:txEl>
                                              <p:pRg st="0" end="0"/>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1866900"/>
            <a:ext cx="16535400" cy="7620000"/>
          </a:xfrm>
          <a:prstGeom prst="roundRect">
            <a:avLst/>
          </a:prstGeom>
          <a:solidFill>
            <a:schemeClr val="bg1"/>
          </a:solidFill>
          <a:ln w="184150">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6648450" y="495300"/>
            <a:ext cx="4838700" cy="990600"/>
            <a:chOff x="6781800" y="342900"/>
            <a:chExt cx="4838700" cy="990600"/>
          </a:xfrm>
          <a:solidFill>
            <a:schemeClr val="bg2">
              <a:lumMod val="50000"/>
            </a:schemeClr>
          </a:solidFill>
        </p:grpSpPr>
        <p:sp>
          <p:nvSpPr>
            <p:cNvPr id="12" name="Round Same Side Corner Rectangle 11"/>
            <p:cNvSpPr/>
            <p:nvPr/>
          </p:nvSpPr>
          <p:spPr>
            <a:xfrm flipV="1">
              <a:off x="6781800" y="342900"/>
              <a:ext cx="4838700" cy="990600"/>
            </a:xfrm>
            <a:prstGeom prst="round2SameRect">
              <a:avLst>
                <a:gd name="adj1" fmla="val 50000"/>
                <a:gd name="adj2" fmla="val 0"/>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7048500" y="490514"/>
              <a:ext cx="4191000" cy="738664"/>
            </a:xfrm>
            <a:prstGeom prst="rect">
              <a:avLst/>
            </a:prstGeom>
            <a:grpFill/>
            <a:ln>
              <a:solidFill>
                <a:schemeClr val="bg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CHÚ</a:t>
              </a:r>
              <a:r>
                <a:rPr kumimoji="0" lang="en-US" sz="4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Ý</a:t>
              </a:r>
              <a:endParaRPr kumimoji="0" 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 name="Rectangle 2"/>
          <p:cNvSpPr/>
          <p:nvPr/>
        </p:nvSpPr>
        <p:spPr>
          <a:xfrm>
            <a:off x="1828800" y="2705100"/>
            <a:ext cx="14478000" cy="4708981"/>
          </a:xfrm>
          <a:prstGeom prst="rect">
            <a:avLst/>
          </a:prstGeom>
        </p:spPr>
        <p:txBody>
          <a:bodyPr wrap="square">
            <a:spAutoFit/>
          </a:bodyPr>
          <a:lstStyle/>
          <a:p>
            <a:pPr algn="just">
              <a:lnSpc>
                <a:spcPct val="150000"/>
              </a:lnSpc>
              <a:spcAft>
                <a:spcPts val="800"/>
              </a:spcAft>
            </a:pPr>
            <a:r>
              <a:rPr lang="vi-VN" sz="4000">
                <a:ea typeface="Arial" panose="020B0604020202020204" pitchFamily="34" charset="0"/>
                <a:cs typeface="Times New Roman" panose="02020603050405020304" pitchFamily="18" charset="0"/>
              </a:rPr>
              <a:t>Ta có thể chứng minh rằng mặt phẳng (P) trong Ví dụ 3 là mặt phẳng duy nhất chứa đường thẳng a và song song với đường thẳng b. Như vậy, cho trước hai đường thẳng chéo nhau, có duy nhất một mặt phẳng chứa đường thẳng này và song song với đường thẳng kia.</a:t>
            </a:r>
          </a:p>
        </p:txBody>
      </p:sp>
      <p:sp>
        <p:nvSpPr>
          <p:cNvPr id="20" name="Freeform 8"/>
          <p:cNvSpPr/>
          <p:nvPr/>
        </p:nvSpPr>
        <p:spPr>
          <a:xfrm>
            <a:off x="902368" y="1120760"/>
            <a:ext cx="1790700" cy="138701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5" name="Picture 4"/>
          <p:cNvPicPr>
            <a:picLocks noChangeAspect="1"/>
          </p:cNvPicPr>
          <p:nvPr/>
        </p:nvPicPr>
        <p:blipFill>
          <a:blip r:embed="rId4"/>
          <a:stretch>
            <a:fillRect/>
          </a:stretch>
        </p:blipFill>
        <p:spPr>
          <a:xfrm>
            <a:off x="15544800" y="7035889"/>
            <a:ext cx="2406316" cy="3003081"/>
          </a:xfrm>
          <a:prstGeom prst="rect">
            <a:avLst/>
          </a:prstGeom>
        </p:spPr>
      </p:pic>
    </p:spTree>
    <p:extLst>
      <p:ext uri="{BB962C8B-B14F-4D97-AF65-F5344CB8AC3E}">
        <p14:creationId xmlns:p14="http://schemas.microsoft.com/office/powerpoint/2010/main" val="2888849887"/>
      </p:ext>
    </p:extLst>
  </p:cSld>
  <p:clrMapOvr>
    <a:masterClrMapping/>
  </p:clrMapOvr>
  <mc:AlternateContent xmlns:mc="http://schemas.openxmlformats.org/markup-compatibility/2006" xmlns:p14="http://schemas.microsoft.com/office/powerpoint/2010/main">
    <mc:Choice Requires="p14">
      <p:transition spd="slow" p14:dur="8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200526" y="190500"/>
            <a:ext cx="17873974" cy="992985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69444">
            <a:off x="-385767" y="5996085"/>
            <a:ext cx="1530396" cy="1019626"/>
          </a:xfrm>
          <a:prstGeom prst="rect">
            <a:avLst/>
          </a:prstGeom>
        </p:spPr>
      </p:pic>
      <p:sp>
        <p:nvSpPr>
          <p:cNvPr id="30" name="Rectangle 29"/>
          <p:cNvSpPr/>
          <p:nvPr/>
        </p:nvSpPr>
        <p:spPr>
          <a:xfrm>
            <a:off x="6773418" y="190500"/>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TẬP 3</a:t>
            </a:r>
            <a:endParaRPr kumimoji="0" lang="en-US" sz="5000" b="1" i="0" u="none" strike="noStrike" kern="1200" cap="none" spc="0" normalizeH="0" baseline="0" noProof="0" dirty="0">
              <a:ln w="0"/>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449882" y="1333500"/>
            <a:ext cx="17228517" cy="2723823"/>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rPr>
              <a:t>Cho hình chóp S.ABCD có đáy là hình thang (AB</a:t>
            </a:r>
            <a:r>
              <a:rPr lang="en-US" sz="3800">
                <a:solidFill>
                  <a:prstClr val="black"/>
                </a:solidFill>
                <a:ea typeface="Calibri" panose="020F0502020204030204" pitchFamily="34" charset="0"/>
              </a:rPr>
              <a:t>//</a:t>
            </a:r>
            <a:r>
              <a:rPr lang="vi-VN" sz="3800">
                <a:solidFill>
                  <a:prstClr val="black"/>
                </a:solidFill>
                <a:ea typeface="Calibri" panose="020F0502020204030204" pitchFamily="34" charset="0"/>
              </a:rPr>
              <a:t>CD). Hai đường thẳng SD và AB có chéo nhau hay không? Chỉ ra mặt phẳng chứa đường thẳng SD và song song với AB.</a:t>
            </a:r>
            <a:endParaRPr kumimoji="0" lang="en-US" sz="3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Oval Callout 15"/>
          <p:cNvSpPr/>
          <p:nvPr/>
        </p:nvSpPr>
        <p:spPr>
          <a:xfrm>
            <a:off x="8286748" y="3634164"/>
            <a:ext cx="1714500" cy="97593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7086600" y="4817388"/>
            <a:ext cx="10668000" cy="5355312"/>
          </a:xfrm>
          <a:prstGeom prst="rect">
            <a:avLst/>
          </a:prstGeom>
        </p:spPr>
        <p:txBody>
          <a:bodyPr wrap="square">
            <a:spAutoFit/>
          </a:bodyPr>
          <a:lstStyle/>
          <a:p>
            <a:pPr lvl="0" algn="just" fontAlgn="base">
              <a:lnSpc>
                <a:spcPct val="150000"/>
              </a:lnSpc>
            </a:pPr>
            <a:r>
              <a:rPr lang="vi-VN" sz="3800">
                <a:solidFill>
                  <a:srgbClr val="000000"/>
                </a:solidFill>
                <a:ea typeface="Times New Roman" panose="02020603050405020304" pitchFamily="18" charset="0"/>
                <a:cs typeface="Arial" panose="020B0604020202020204" pitchFamily="34" charset="0"/>
              </a:rPr>
              <a:t>Ta có: SD và AB chéo nhau</a:t>
            </a:r>
          </a:p>
          <a:p>
            <a:pPr lvl="0" algn="just" fontAlgn="base">
              <a:lnSpc>
                <a:spcPct val="150000"/>
              </a:lnSpc>
            </a:pPr>
            <a:r>
              <a:rPr lang="vi-VN" sz="3800">
                <a:solidFill>
                  <a:srgbClr val="000000"/>
                </a:solidFill>
                <a:ea typeface="Times New Roman" panose="02020603050405020304" pitchFamily="18" charset="0"/>
                <a:cs typeface="Arial" panose="020B0604020202020204" pitchFamily="34" charset="0"/>
              </a:rPr>
              <a:t>Vì AB và SD chéo nhau nên AB không nằm trong mp(SCD).</a:t>
            </a:r>
          </a:p>
          <a:p>
            <a:pPr lvl="0" algn="just" fontAlgn="base">
              <a:lnSpc>
                <a:spcPct val="150000"/>
              </a:lnSpc>
            </a:pPr>
            <a:r>
              <a:rPr lang="vi-VN" sz="3800">
                <a:solidFill>
                  <a:srgbClr val="000000"/>
                </a:solidFill>
                <a:ea typeface="Times New Roman" panose="02020603050405020304" pitchFamily="18" charset="0"/>
                <a:cs typeface="Arial" panose="020B0604020202020204" pitchFamily="34" charset="0"/>
              </a:rPr>
              <a:t>Vì AB // CD nên AB // mp(SCD).</a:t>
            </a:r>
          </a:p>
          <a:p>
            <a:pPr lvl="0" algn="just" fontAlgn="base">
              <a:lnSpc>
                <a:spcPct val="150000"/>
              </a:lnSpc>
            </a:pPr>
            <a:r>
              <a:rPr lang="vi-VN" sz="3800">
                <a:solidFill>
                  <a:srgbClr val="000000"/>
                </a:solidFill>
                <a:ea typeface="Times New Roman" panose="02020603050405020304" pitchFamily="18" charset="0"/>
                <a:cs typeface="Arial" panose="020B0604020202020204" pitchFamily="34" charset="0"/>
              </a:rPr>
              <a:t>Vậy (SCD) là mặt phẳng chứa SD và song song với AB.</a:t>
            </a:r>
          </a:p>
        </p:txBody>
      </p:sp>
      <p:pic>
        <p:nvPicPr>
          <p:cNvPr id="12"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0600" y="362859"/>
            <a:ext cx="901775" cy="901775"/>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1295400" y="4610100"/>
            <a:ext cx="5170321" cy="5281810"/>
          </a:xfrm>
          <a:prstGeom prst="rect">
            <a:avLst/>
          </a:prstGeom>
        </p:spPr>
      </p:pic>
    </p:spTree>
    <p:extLst>
      <p:ext uri="{BB962C8B-B14F-4D97-AF65-F5344CB8AC3E}">
        <p14:creationId xmlns:p14="http://schemas.microsoft.com/office/powerpoint/2010/main" val="295482433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0" dur="500"/>
                                        <p:tgtEl>
                                          <p:spTgt spid="6">
                                            <p:txEl>
                                              <p:pRg st="1" end="1"/>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500"/>
                                        <p:tgtEl>
                                          <p:spTgt spid="6">
                                            <p:txEl>
                                              <p:pRg st="2" end="2"/>
                                            </p:txEl>
                                          </p:spTgt>
                                        </p:tgtEl>
                                      </p:cBhvr>
                                    </p:animEffect>
                                  </p:childTnLst>
                                </p:cTn>
                              </p:par>
                            </p:childTnLst>
                          </p:cTn>
                        </p:par>
                        <p:par>
                          <p:cTn id="35" fill="hold">
                            <p:stCondLst>
                              <p:cond delay="1500"/>
                            </p:stCondLst>
                            <p:childTnLst>
                              <p:par>
                                <p:cTn id="36" presetID="22" presetClass="entr" presetSubtype="8" fill="hold" nodeType="after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wipe(left)">
                                      <p:cBhvr>
                                        <p:cTn id="3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171450"/>
            <a:ext cx="17068799" cy="1125855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6731669" y="345333"/>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a:ln w="0"/>
                <a:solidFill>
                  <a:schemeClr val="tx2"/>
                </a:solidFill>
                <a:latin typeface="Arial" panose="020B0604020202020204" pitchFamily="34" charset="0"/>
                <a:ea typeface="Times New Roman" panose="02020603050405020304" pitchFamily="18" charset="0"/>
                <a:cs typeface="Arial" panose="020B0604020202020204" pitchFamily="34" charset="0"/>
              </a:rPr>
              <a:t>VẬN DỤNG</a:t>
            </a:r>
            <a:endParaRPr lang="en-US" sz="5000" b="1" dirty="0">
              <a:ln w="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18" name="Rectangle 17"/>
          <p:cNvSpPr/>
          <p:nvPr/>
        </p:nvSpPr>
        <p:spPr>
          <a:xfrm>
            <a:off x="1371601" y="1790700"/>
            <a:ext cx="10744200" cy="2585323"/>
          </a:xfrm>
          <a:prstGeom prst="rect">
            <a:avLst/>
          </a:prstGeom>
        </p:spPr>
        <p:txBody>
          <a:bodyPr wrap="square">
            <a:spAutoFit/>
          </a:bodyPr>
          <a:lstStyle/>
          <a:p>
            <a:pPr algn="just">
              <a:lnSpc>
                <a:spcPct val="150000"/>
              </a:lnSpc>
              <a:spcBef>
                <a:spcPts val="600"/>
              </a:spcBef>
              <a:spcAft>
                <a:spcPts val="800"/>
              </a:spcAft>
            </a:pPr>
            <a:r>
              <a:rPr lang="en-US" sz="3600">
                <a:solidFill>
                  <a:srgbClr val="000000"/>
                </a:solidFill>
                <a:latin typeface="Arial" panose="020B0604020202020204" pitchFamily="34" charset="0"/>
                <a:ea typeface="Calibri" panose="020F0502020204030204" pitchFamily="34" charset="0"/>
                <a:cs typeface="Times New Roman" panose="02020603050405020304" pitchFamily="18" charset="0"/>
              </a:rPr>
              <a:t>Trong tình huống mở đầu, hãy giải thích tại sao dây nhợ khi căng thì song song với mặt đất. Tác dụng của việc đó là gì?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1" y="1449225"/>
            <a:ext cx="4951260" cy="2764614"/>
          </a:xfrm>
          <a:prstGeom prst="rect">
            <a:avLst/>
          </a:prstGeom>
        </p:spPr>
      </p:pic>
      <p:pic>
        <p:nvPicPr>
          <p:cNvPr id="20" name="Picture 2"/>
          <p:cNvPicPr>
            <a:picLocks noChangeAspect="1"/>
          </p:cNvPicPr>
          <p:nvPr/>
        </p:nvPicPr>
        <p:blipFill>
          <a:blip r:embed="rId4"/>
          <a:srcRect/>
          <a:stretch>
            <a:fillRect/>
          </a:stretch>
        </p:blipFill>
        <p:spPr>
          <a:xfrm>
            <a:off x="574359" y="876300"/>
            <a:ext cx="949641" cy="985360"/>
          </a:xfrm>
          <a:prstGeom prst="rect">
            <a:avLst/>
          </a:prstGeom>
        </p:spPr>
      </p:pic>
      <p:sp>
        <p:nvSpPr>
          <p:cNvPr id="3" name="Rectangle 2"/>
          <p:cNvSpPr/>
          <p:nvPr/>
        </p:nvSpPr>
        <p:spPr>
          <a:xfrm>
            <a:off x="1395664" y="5391983"/>
            <a:ext cx="15901736" cy="4247317"/>
          </a:xfrm>
          <a:prstGeom prst="rect">
            <a:avLst/>
          </a:prstGeom>
        </p:spPr>
        <p:txBody>
          <a:bodyPr wrap="square">
            <a:spAutoFit/>
          </a:bodyPr>
          <a:lstStyle/>
          <a:p>
            <a:pPr algn="just">
              <a:lnSpc>
                <a:spcPct val="150000"/>
              </a:lnSpc>
            </a:pPr>
            <a:r>
              <a:rPr lang="en-US" sz="3600">
                <a:latin typeface="Arial" panose="020B0604020202020204" pitchFamily="34" charset="0"/>
                <a:ea typeface="Arial" panose="020B0604020202020204" pitchFamily="34" charset="0"/>
                <a:cs typeface="Arial" panose="020B0604020202020204" pitchFamily="34" charset="0"/>
              </a:rPr>
              <a:t>- Dây nhợ được căng theo hàng gạch đầu tiên, các hàng gạch được xây thẳng hàng và mỗi viên gạch đều có cách cạnh đối diện song song với nhau, do đó mép trên của hàng gạch đầu là một đường thẳng song song với mặt đất nên dây nhợ khi căng song song với mặt đất. </a:t>
            </a:r>
          </a:p>
          <a:p>
            <a:pPr algn="just">
              <a:lnSpc>
                <a:spcPct val="150000"/>
              </a:lnSpc>
            </a:pPr>
            <a:r>
              <a:rPr lang="en-US" sz="3600">
                <a:latin typeface="Arial" panose="020B0604020202020204" pitchFamily="34" charset="0"/>
                <a:ea typeface="Arial" panose="020B0604020202020204" pitchFamily="34" charset="0"/>
                <a:cs typeface="Arial" panose="020B0604020202020204" pitchFamily="34" charset="0"/>
              </a:rPr>
              <a:t>-  Tác dụng của việc căng dậy nhợ để xây tường có độ thẳng, đứng và bằng.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21" name="Oval Callout 20"/>
          <p:cNvSpPr/>
          <p:nvPr/>
        </p:nvSpPr>
        <p:spPr>
          <a:xfrm>
            <a:off x="8321842" y="4376023"/>
            <a:ext cx="1569118" cy="82986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077156">
            <a:off x="17186457" y="8980465"/>
            <a:ext cx="761389" cy="1149267"/>
          </a:xfrm>
          <a:prstGeom prst="rect">
            <a:avLst/>
          </a:prstGeom>
        </p:spPr>
      </p:pic>
    </p:spTree>
    <p:extLst>
      <p:ext uri="{BB962C8B-B14F-4D97-AF65-F5344CB8AC3E}">
        <p14:creationId xmlns:p14="http://schemas.microsoft.com/office/powerpoint/2010/main" val="379058860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anim calcmode="lin" valueType="num">
                                      <p:cBhvr>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228600" y="174458"/>
            <a:ext cx="17907000" cy="99441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823742" y="1606051"/>
            <a:ext cx="16714121" cy="4589077"/>
          </a:xfrm>
          <a:prstGeom prst="rect">
            <a:avLst/>
          </a:prstGeom>
        </p:spPr>
        <p:txBody>
          <a:bodyPr wrap="square">
            <a:spAutoFit/>
          </a:bodyPr>
          <a:lstStyle/>
          <a:p>
            <a:pPr marL="30480" marR="30480" lvl="0" algn="just">
              <a:lnSpc>
                <a:spcPct val="200000"/>
              </a:lnSpc>
            </a:pPr>
            <a:r>
              <a:rPr lang="vi-VN" sz="3800">
                <a:solidFill>
                  <a:srgbClr val="000000"/>
                </a:solidFill>
                <a:ea typeface="Times New Roman" panose="02020603050405020304" pitchFamily="18" charset="0"/>
                <a:cs typeface="Arial" panose="020B0604020202020204" pitchFamily="34" charset="0"/>
              </a:rPr>
              <a:t>Cho đường thẳng a song song với mặt phẳng (P) và (Q) là một mặt phẳng chứa a. Giả sử (Q) cắt (P) theo giao tuyến b</a:t>
            </a:r>
            <a:r>
              <a:rPr lang="en-US" sz="3800">
                <a:solidFill>
                  <a:srgbClr val="000000"/>
                </a:solidFill>
                <a:ea typeface="Times New Roman" panose="02020603050405020304" pitchFamily="18" charset="0"/>
                <a:cs typeface="Arial" panose="020B0604020202020204" pitchFamily="34" charset="0"/>
              </a:rPr>
              <a:t>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Hình bên).</a:t>
            </a:r>
          </a:p>
          <a:p>
            <a:pPr marL="30480" marR="30480" lvl="0" algn="just">
              <a:lnSpc>
                <a:spcPct val="200000"/>
              </a:lnSpc>
            </a:pPr>
            <a:r>
              <a:rPr lang="vi-VN" sz="3800">
                <a:solidFill>
                  <a:srgbClr val="000000"/>
                </a:solidFill>
                <a:ea typeface="Times New Roman" panose="02020603050405020304" pitchFamily="18" charset="0"/>
                <a:cs typeface="Arial" panose="020B0604020202020204" pitchFamily="34" charset="0"/>
              </a:rPr>
              <a:t>a) Hai đường thẳng a và b có thể chéo nhau không?</a:t>
            </a:r>
          </a:p>
          <a:p>
            <a:pPr marL="30480" marR="30480" lvl="0" algn="just">
              <a:lnSpc>
                <a:spcPct val="200000"/>
              </a:lnSpc>
            </a:pPr>
            <a:r>
              <a:rPr lang="vi-VN" sz="3800">
                <a:solidFill>
                  <a:srgbClr val="000000"/>
                </a:solidFill>
                <a:ea typeface="Times New Roman" panose="02020603050405020304" pitchFamily="18" charset="0"/>
                <a:cs typeface="Arial" panose="020B0604020202020204" pitchFamily="34" charset="0"/>
              </a:rPr>
              <a:t>b) Hai đường thẳng a và b có thể cắt nhau không?</a:t>
            </a:r>
          </a:p>
        </p:txBody>
      </p:sp>
      <p:pic>
        <p:nvPicPr>
          <p:cNvPr id="17" name="Picture 16"/>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3115" y="770533"/>
            <a:ext cx="1032846" cy="963915"/>
          </a:xfrm>
          <a:prstGeom prst="rect">
            <a:avLst/>
          </a:prstGeom>
        </p:spPr>
      </p:pic>
      <p:sp>
        <p:nvSpPr>
          <p:cNvPr id="22" name="TextBox 21"/>
          <p:cNvSpPr txBox="1"/>
          <p:nvPr/>
        </p:nvSpPr>
        <p:spPr>
          <a:xfrm>
            <a:off x="2057400" y="972448"/>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599746" y="6407105"/>
            <a:ext cx="7088508" cy="3460795"/>
          </a:xfrm>
          <a:prstGeom prst="rect">
            <a:avLst/>
          </a:prstGeom>
        </p:spPr>
      </p:pic>
      <p:sp>
        <p:nvSpPr>
          <p:cNvPr id="25" name="Freeform 5"/>
          <p:cNvSpPr/>
          <p:nvPr/>
        </p:nvSpPr>
        <p:spPr>
          <a:xfrm>
            <a:off x="16990133" y="425952"/>
            <a:ext cx="1041193" cy="804070"/>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6"/>
          <p:cNvSpPr/>
          <p:nvPr/>
        </p:nvSpPr>
        <p:spPr>
          <a:xfrm flipH="1">
            <a:off x="16575505" y="8542421"/>
            <a:ext cx="1475874" cy="154605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022005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228600" y="174458"/>
            <a:ext cx="17907000" cy="99441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366413">
            <a:off x="16489294" y="9079262"/>
            <a:ext cx="1055946" cy="1801541"/>
          </a:xfrm>
          <a:prstGeom prst="rect">
            <a:avLst/>
          </a:prstGeom>
        </p:spPr>
      </p:pic>
      <p:pic>
        <p:nvPicPr>
          <p:cNvPr id="7" name="Picture 6"/>
          <p:cNvPicPr>
            <a:picLocks noChangeAspect="1"/>
          </p:cNvPicPr>
          <p:nvPr/>
        </p:nvPicPr>
        <p:blipFill>
          <a:blip r:embed="rId5"/>
          <a:stretch>
            <a:fillRect/>
          </a:stretch>
        </p:blipFill>
        <p:spPr>
          <a:xfrm>
            <a:off x="5599746" y="1225505"/>
            <a:ext cx="7088508" cy="3460795"/>
          </a:xfrm>
          <a:prstGeom prst="rect">
            <a:avLst/>
          </a:prstGeom>
        </p:spPr>
      </p:pic>
      <p:sp>
        <p:nvSpPr>
          <p:cNvPr id="15" name="Rectangle 14"/>
          <p:cNvSpPr/>
          <p:nvPr/>
        </p:nvSpPr>
        <p:spPr>
          <a:xfrm>
            <a:off x="1447800" y="620480"/>
            <a:ext cx="305374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800023" y="5084951"/>
            <a:ext cx="16725978" cy="4478149"/>
          </a:xfrm>
          <a:prstGeom prst="rect">
            <a:avLst/>
          </a:prstGeom>
        </p:spPr>
        <p:txBody>
          <a:bodyPr wrap="square">
            <a:spAutoFit/>
          </a:bodyPr>
          <a:lstStyle/>
          <a:p>
            <a:pPr marL="742950" lvl="0" indent="-742950" algn="just">
              <a:lnSpc>
                <a:spcPct val="150000"/>
              </a:lnSpc>
              <a:buAutoNum type="alphaLcParenR"/>
            </a:pPr>
            <a:r>
              <a:rPr lang="vi-VN" sz="3800">
                <a:solidFill>
                  <a:srgbClr val="000000"/>
                </a:solidFill>
                <a:ea typeface="Calibri" panose="020F0502020204030204" pitchFamily="34" charset="0"/>
                <a:cs typeface="Arial" panose="020B0604020202020204" pitchFamily="34" charset="0"/>
              </a:rPr>
              <a:t>Hai đường thẳng a và b đều nằm trong mặt phẳng (Q) nên hai đường thẳng này không thể chéo nhau.</a:t>
            </a:r>
            <a:endParaRPr lang="en-US" sz="3800">
              <a:solidFill>
                <a:srgbClr val="000000"/>
              </a:solidFill>
              <a:ea typeface="Calibri" panose="020F0502020204030204" pitchFamily="34" charset="0"/>
              <a:cs typeface="Arial" panose="020B0604020202020204" pitchFamily="34" charset="0"/>
            </a:endParaRPr>
          </a:p>
          <a:p>
            <a:pPr marL="742950" lvl="0" indent="-742950" algn="just">
              <a:lnSpc>
                <a:spcPct val="150000"/>
              </a:lnSpc>
              <a:buAutoNum type="alphaLcParenR"/>
            </a:pPr>
            <a:r>
              <a:rPr lang="vi-VN" sz="3800">
                <a:solidFill>
                  <a:srgbClr val="000000"/>
                </a:solidFill>
                <a:ea typeface="Calibri" panose="020F0502020204030204" pitchFamily="34" charset="0"/>
                <a:cs typeface="Arial" panose="020B0604020202020204" pitchFamily="34" charset="0"/>
              </a:rPr>
              <a:t>Giả sử hai đường thẳng a và b cắt nhau tại điểm I. Khi đó I ∈ (P) vì I ∈ b và b ⊂ (P). Mặt khác I ∈ a nên a cắt (P) tại I (vô lí do a song song với (P)). Vậy a // b hay hai đường thẳng a và b không thể cắt nhau.</a:t>
            </a:r>
          </a:p>
        </p:txBody>
      </p:sp>
      <p:sp>
        <p:nvSpPr>
          <p:cNvPr id="14" name="Freeform 5"/>
          <p:cNvSpPr/>
          <p:nvPr/>
        </p:nvSpPr>
        <p:spPr>
          <a:xfrm>
            <a:off x="16990133" y="425952"/>
            <a:ext cx="1041193" cy="804070"/>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324509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5"/>
          <p:cNvSpPr/>
          <p:nvPr/>
        </p:nvSpPr>
        <p:spPr>
          <a:xfrm rot="1171939" flipH="1">
            <a:off x="404435" y="538290"/>
            <a:ext cx="1335114" cy="96617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7" name="Group 16"/>
          <p:cNvGrpSpPr/>
          <p:nvPr/>
        </p:nvGrpSpPr>
        <p:grpSpPr>
          <a:xfrm>
            <a:off x="6196050" y="342900"/>
            <a:ext cx="5895897" cy="1436835"/>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5868874" y="761192"/>
              <a:ext cx="47244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1828800" y="2400300"/>
            <a:ext cx="14554200" cy="3080202"/>
          </a:xfrm>
          <a:prstGeom prst="rect">
            <a:avLst/>
          </a:prstGeom>
        </p:spPr>
        <p:txBody>
          <a:bodyPr wrap="square">
            <a:spAutoFit/>
          </a:bodyPr>
          <a:lstStyle/>
          <a:p>
            <a:pPr lvl="0" algn="just">
              <a:lnSpc>
                <a:spcPct val="150000"/>
              </a:lnSpc>
            </a:pPr>
            <a:r>
              <a:rPr lang="vi-VN" sz="4500">
                <a:solidFill>
                  <a:srgbClr val="1F497D"/>
                </a:solidFill>
                <a:ea typeface="Times New Roman" panose="02020603050405020304" pitchFamily="18" charset="0"/>
                <a:cs typeface="Arial" panose="020B0604020202020204" pitchFamily="34" charset="0"/>
              </a:rPr>
              <a:t>Cho đường thẳng a song song với mặt phẳng (P). Nếu mặt phẳng (Q) chứa a và cắt (P) theo giao tuyến b thì b song song với a.</a:t>
            </a:r>
            <a:endParaRPr kumimoji="0" lang="vi-VN" sz="4500" b="0"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5"/>
          <p:cNvPicPr>
            <a:picLocks noChangeAspect="1"/>
          </p:cNvPicPr>
          <p:nvPr/>
        </p:nvPicPr>
        <p:blipFill>
          <a:blip r:embed="rId5"/>
          <a:srcRect/>
          <a:stretch>
            <a:fillRect/>
          </a:stretch>
        </p:blipFill>
        <p:spPr>
          <a:xfrm>
            <a:off x="5650983" y="6631352"/>
            <a:ext cx="6909833" cy="3653575"/>
          </a:xfrm>
          <a:prstGeom prst="rect">
            <a:avLst/>
          </a:prstGeom>
        </p:spPr>
      </p:pic>
    </p:spTree>
    <p:extLst>
      <p:ext uri="{BB962C8B-B14F-4D97-AF65-F5344CB8AC3E}">
        <p14:creationId xmlns:p14="http://schemas.microsoft.com/office/powerpoint/2010/main" val="4250879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419100"/>
            <a:ext cx="17830800" cy="9525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a:off x="7810500" y="1042842"/>
            <a:ext cx="2667000" cy="9144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35680" y="987956"/>
              <a:ext cx="1864613"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713302" y="2191077"/>
            <a:ext cx="16888898" cy="2723823"/>
          </a:xfrm>
          <a:prstGeom prst="rect">
            <a:avLst/>
          </a:prstGeom>
        </p:spPr>
        <p:txBody>
          <a:bodyPr wrap="square">
            <a:spAutoFit/>
          </a:bodyPr>
          <a:lstStyle/>
          <a:p>
            <a:pPr lvl="0" algn="just">
              <a:lnSpc>
                <a:spcPct val="150000"/>
              </a:lnSpc>
            </a:pPr>
            <a:r>
              <a:rPr lang="vi-VN" sz="3800">
                <a:solidFill>
                  <a:prstClr val="black"/>
                </a:solidFill>
                <a:ea typeface="Times New Roman" panose="02020603050405020304" pitchFamily="18" charset="0"/>
                <a:cs typeface="Arial" panose="020B0604020202020204" pitchFamily="34" charset="0"/>
              </a:rPr>
              <a:t>Cho tứ diện ABCD, điểm E nằm giữa hai điểm A và C. Gọi (P) là một phẳng qua E và song song với hai đường thẳng AB, CD. Xác định các giao tuyến của (P) và các mặt của tử diện. Hình tạo bởi các giao tuyến là hình g</a:t>
            </a:r>
            <a:r>
              <a:rPr lang="en-US" sz="3800">
                <a:solidFill>
                  <a:prstClr val="black"/>
                </a:solidFill>
                <a:ea typeface="Times New Roman" panose="02020603050405020304" pitchFamily="18" charset="0"/>
                <a:cs typeface="Arial" panose="020B0604020202020204" pitchFamily="34" charset="0"/>
              </a:rPr>
              <a:t>ì</a:t>
            </a:r>
            <a:r>
              <a:rPr lang="vi-VN" sz="3800">
                <a:solidFill>
                  <a:prstClr val="black"/>
                </a:solidFill>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3" y="245201"/>
            <a:ext cx="1953697" cy="1639533"/>
          </a:xfrm>
          <a:prstGeom prst="rect">
            <a:avLst/>
          </a:prstGeom>
        </p:spPr>
      </p:pic>
      <p:pic>
        <p:nvPicPr>
          <p:cNvPr id="3" name="Picture 2"/>
          <p:cNvPicPr>
            <a:picLocks noChangeAspect="1"/>
          </p:cNvPicPr>
          <p:nvPr/>
        </p:nvPicPr>
        <p:blipFill>
          <a:blip r:embed="rId4"/>
          <a:stretch>
            <a:fillRect/>
          </a:stretch>
        </p:blipFill>
        <p:spPr>
          <a:xfrm>
            <a:off x="7017878" y="5143500"/>
            <a:ext cx="4279746" cy="4633444"/>
          </a:xfrm>
          <a:prstGeom prst="rect">
            <a:avLst/>
          </a:prstGeom>
        </p:spPr>
      </p:pic>
      <p:sp>
        <p:nvSpPr>
          <p:cNvPr id="18" name="Freeform 6"/>
          <p:cNvSpPr/>
          <p:nvPr/>
        </p:nvSpPr>
        <p:spPr>
          <a:xfrm flipH="1">
            <a:off x="16306799" y="8115300"/>
            <a:ext cx="1262061" cy="1504950"/>
          </a:xfrm>
          <a:custGeom>
            <a:avLst/>
            <a:gdLst/>
            <a:ahLst/>
            <a:cxnLst/>
            <a:rect l="l" t="t" r="r" b="b"/>
            <a:pathLst>
              <a:path w="2396871" h="4114800">
                <a:moveTo>
                  <a:pt x="0" y="0"/>
                </a:moveTo>
                <a:lnTo>
                  <a:pt x="2396871" y="0"/>
                </a:lnTo>
                <a:lnTo>
                  <a:pt x="239687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18344648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419100"/>
            <a:ext cx="17830800" cy="9525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Callout 12"/>
          <p:cNvSpPr/>
          <p:nvPr/>
        </p:nvSpPr>
        <p:spPr>
          <a:xfrm>
            <a:off x="8153400" y="832568"/>
            <a:ext cx="1592797" cy="762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0" y="402169"/>
            <a:ext cx="1680411" cy="1410193"/>
          </a:xfrm>
          <a:prstGeom prst="rect">
            <a:avLst/>
          </a:prstGeom>
        </p:spPr>
      </p:pic>
      <p:pic>
        <p:nvPicPr>
          <p:cNvPr id="2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404723">
            <a:off x="504377" y="8633689"/>
            <a:ext cx="1007803" cy="1521212"/>
          </a:xfrm>
          <a:prstGeom prst="rect">
            <a:avLst/>
          </a:prstGeom>
        </p:spPr>
      </p:pic>
      <p:pic>
        <p:nvPicPr>
          <p:cNvPr id="3" name="Picture 2"/>
          <p:cNvPicPr>
            <a:picLocks noChangeAspect="1"/>
          </p:cNvPicPr>
          <p:nvPr/>
        </p:nvPicPr>
        <p:blipFill>
          <a:blip r:embed="rId6"/>
          <a:stretch>
            <a:fillRect/>
          </a:stretch>
        </p:blipFill>
        <p:spPr>
          <a:xfrm>
            <a:off x="609600" y="2672262"/>
            <a:ext cx="4724400" cy="5114847"/>
          </a:xfrm>
          <a:prstGeom prst="rect">
            <a:avLst/>
          </a:prstGeom>
        </p:spPr>
      </p:pic>
      <p:sp>
        <p:nvSpPr>
          <p:cNvPr id="4" name="Rectangle 3"/>
          <p:cNvSpPr/>
          <p:nvPr/>
        </p:nvSpPr>
        <p:spPr>
          <a:xfrm>
            <a:off x="5791200" y="2318651"/>
            <a:ext cx="11582400" cy="6740307"/>
          </a:xfrm>
          <a:prstGeom prst="rect">
            <a:avLst/>
          </a:prstGeom>
        </p:spPr>
        <p:txBody>
          <a:bodyPr wrap="square">
            <a:spAutoFit/>
          </a:bodyPr>
          <a:lstStyle/>
          <a:p>
            <a:pPr algn="just">
              <a:lnSpc>
                <a:spcPct val="150000"/>
              </a:lnSpc>
            </a:pPr>
            <a:r>
              <a:rPr lang="vi-VN" sz="3600"/>
              <a:t>Mặt phẳng (ABC) ch</a:t>
            </a:r>
            <a:r>
              <a:rPr lang="en-US" sz="3600">
                <a:latin typeface="Arial" panose="020B0604020202020204" pitchFamily="34" charset="0"/>
                <a:cs typeface="Arial" panose="020B0604020202020204" pitchFamily="34" charset="0"/>
              </a:rPr>
              <a:t>ứ</a:t>
            </a:r>
            <a:r>
              <a:rPr lang="vi-VN" sz="3600"/>
              <a:t>a đường thẳng AB song song với mặt phẳng (P) nên mặt phẳng (ABC) cắt mặt phẳng (P) theo giao tuyển song song với AB. </a:t>
            </a:r>
            <a:endParaRPr lang="en-US" sz="3600"/>
          </a:p>
          <a:p>
            <a:pPr algn="just">
              <a:lnSpc>
                <a:spcPct val="150000"/>
              </a:lnSpc>
            </a:pPr>
            <a:r>
              <a:rPr lang="vi-VN" sz="3600"/>
              <a:t>Vẽ EF</a:t>
            </a:r>
            <a:r>
              <a:rPr lang="en-US" sz="3600"/>
              <a:t> //</a:t>
            </a:r>
            <a:r>
              <a:rPr lang="vi-VN" sz="3600"/>
              <a:t> AB</a:t>
            </a:r>
            <a:r>
              <a:rPr lang="en-US" sz="3600"/>
              <a:t> </a:t>
            </a:r>
            <a:r>
              <a:rPr lang="en-US" sz="3600">
                <a:latin typeface="Arial" panose="020B0604020202020204" pitchFamily="34" charset="0"/>
                <a:cs typeface="Arial" panose="020B0604020202020204" pitchFamily="34" charset="0"/>
              </a:rPr>
              <a:t>(F</a:t>
            </a:r>
            <a:r>
              <a:rPr lang="vi-VN" sz="3600"/>
              <a:t> thuộc BC) thì EF là giao tuyến của (P) và (ABC).</a:t>
            </a:r>
          </a:p>
          <a:p>
            <a:pPr algn="just">
              <a:lnSpc>
                <a:spcPct val="150000"/>
              </a:lnSpc>
            </a:pPr>
            <a:r>
              <a:rPr lang="vi-VN" sz="3600"/>
              <a:t>Hai mặt phẳng (ACD) và (BCD) cùng ch</a:t>
            </a:r>
            <a:r>
              <a:rPr lang="en-US" sz="3600">
                <a:latin typeface="Arial" panose="020B0604020202020204" pitchFamily="34" charset="0"/>
                <a:cs typeface="Arial" panose="020B0604020202020204" pitchFamily="34" charset="0"/>
              </a:rPr>
              <a:t>ứ</a:t>
            </a:r>
            <a:r>
              <a:rPr lang="vi-VN" sz="3600"/>
              <a:t>a đường thẳng CD song song với mặt phẳng (P) nên chúng cắt mặt phẳng (P) theo giao tuyến song song với CD. </a:t>
            </a:r>
            <a:endParaRPr lang="en-US" sz="3600"/>
          </a:p>
        </p:txBody>
      </p:sp>
    </p:spTree>
    <p:extLst>
      <p:ext uri="{BB962C8B-B14F-4D97-AF65-F5344CB8AC3E}">
        <p14:creationId xmlns:p14="http://schemas.microsoft.com/office/powerpoint/2010/main" val="73717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anim calcmode="lin" valueType="num">
                                      <p:cBhvr>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419100"/>
            <a:ext cx="17830800" cy="9525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Callout 12"/>
          <p:cNvSpPr/>
          <p:nvPr/>
        </p:nvSpPr>
        <p:spPr>
          <a:xfrm>
            <a:off x="8153400" y="723900"/>
            <a:ext cx="1592797" cy="762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0" y="402169"/>
            <a:ext cx="1680411" cy="1410193"/>
          </a:xfrm>
          <a:prstGeom prst="rect">
            <a:avLst/>
          </a:prstGeom>
        </p:spPr>
      </p:pic>
      <p:pic>
        <p:nvPicPr>
          <p:cNvPr id="2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404723">
            <a:off x="504377" y="8633689"/>
            <a:ext cx="1007803" cy="1521212"/>
          </a:xfrm>
          <a:prstGeom prst="rect">
            <a:avLst/>
          </a:prstGeom>
        </p:spPr>
      </p:pic>
      <p:pic>
        <p:nvPicPr>
          <p:cNvPr id="3" name="Picture 2"/>
          <p:cNvPicPr>
            <a:picLocks noChangeAspect="1"/>
          </p:cNvPicPr>
          <p:nvPr/>
        </p:nvPicPr>
        <p:blipFill>
          <a:blip r:embed="rId6"/>
          <a:stretch>
            <a:fillRect/>
          </a:stretch>
        </p:blipFill>
        <p:spPr>
          <a:xfrm>
            <a:off x="609600" y="2672262"/>
            <a:ext cx="4724400" cy="5114847"/>
          </a:xfrm>
          <a:prstGeom prst="rect">
            <a:avLst/>
          </a:prstGeom>
        </p:spPr>
      </p:pic>
      <p:sp>
        <p:nvSpPr>
          <p:cNvPr id="4" name="Rectangle 3"/>
          <p:cNvSpPr/>
          <p:nvPr/>
        </p:nvSpPr>
        <p:spPr>
          <a:xfrm>
            <a:off x="5682916" y="1485900"/>
            <a:ext cx="11811000" cy="10064294"/>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cs typeface="Arial" panose="020B0604020202020204" pitchFamily="34" charset="0"/>
              </a:rPr>
              <a:t>Vẽ</a:t>
            </a:r>
            <a:r>
              <a:rPr lang="vi-VN" sz="3600">
                <a:solidFill>
                  <a:prstClr val="black"/>
                </a:solidFill>
                <a:latin typeface="Arial" panose="020B0604020202020204" pitchFamily="34" charset="0"/>
                <a:cs typeface="Arial" panose="020B0604020202020204" pitchFamily="34" charset="0"/>
              </a:rPr>
              <a:t> </a:t>
            </a:r>
            <a:r>
              <a:rPr lang="vi-VN" sz="3600">
                <a:solidFill>
                  <a:prstClr val="black"/>
                </a:solidFill>
              </a:rPr>
              <a:t>EH, FG song song </a:t>
            </a:r>
            <a:r>
              <a:rPr lang="en-US" sz="3600">
                <a:solidFill>
                  <a:prstClr val="black"/>
                </a:solidFill>
              </a:rPr>
              <a:t>với </a:t>
            </a:r>
            <a:r>
              <a:rPr lang="en-US" sz="3600">
                <a:solidFill>
                  <a:prstClr val="black"/>
                </a:solidFill>
                <a:latin typeface="Arial" panose="020B0604020202020204" pitchFamily="34" charset="0"/>
                <a:cs typeface="Arial" panose="020B0604020202020204" pitchFamily="34" charset="0"/>
              </a:rPr>
              <a:t>CD (</a:t>
            </a:r>
            <a:r>
              <a:rPr lang="vi-VN" sz="3600">
                <a:solidFill>
                  <a:prstClr val="black"/>
                </a:solidFill>
                <a:latin typeface="Arial" panose="020B0604020202020204" pitchFamily="34" charset="0"/>
                <a:cs typeface="Arial" panose="020B0604020202020204" pitchFamily="34" charset="0"/>
              </a:rPr>
              <a:t>H thuộc AD</a:t>
            </a:r>
            <a:r>
              <a:rPr lang="en-US" sz="3600">
                <a:solidFill>
                  <a:prstClr val="black"/>
                </a:solidFill>
                <a:latin typeface="Arial" panose="020B0604020202020204" pitchFamily="34" charset="0"/>
                <a:cs typeface="Arial" panose="020B0604020202020204" pitchFamily="34" charset="0"/>
              </a:rPr>
              <a:t>, </a:t>
            </a:r>
            <a:r>
              <a:rPr lang="vi-VN" sz="3600">
                <a:solidFill>
                  <a:prstClr val="black"/>
                </a:solidFill>
              </a:rPr>
              <a:t>G thuộc BD) thì EH, FG</a:t>
            </a:r>
            <a:r>
              <a:rPr lang="en-US" sz="3600">
                <a:solidFill>
                  <a:prstClr val="black"/>
                </a:solidFill>
              </a:rPr>
              <a:t> </a:t>
            </a:r>
            <a:r>
              <a:rPr lang="vi-VN" sz="3600">
                <a:solidFill>
                  <a:prstClr val="black"/>
                </a:solidFill>
              </a:rPr>
              <a:t>I</a:t>
            </a:r>
            <a:r>
              <a:rPr lang="en-US" sz="3600">
                <a:solidFill>
                  <a:prstClr val="black"/>
                </a:solidFill>
                <a:latin typeface="Arial" panose="020B0604020202020204" pitchFamily="34" charset="0"/>
                <a:cs typeface="Arial" panose="020B0604020202020204" pitchFamily="34" charset="0"/>
              </a:rPr>
              <a:t>ầ</a:t>
            </a:r>
            <a:r>
              <a:rPr lang="vi-VN" sz="3600">
                <a:solidFill>
                  <a:prstClr val="black"/>
                </a:solidFill>
              </a:rPr>
              <a:t>n lượt là giao tuyến của mặt phẳng (P) với hai mặt phẳng (ACD), (BCD)</a:t>
            </a:r>
            <a:r>
              <a:rPr lang="en-US" sz="3600">
                <a:solidFill>
                  <a:prstClr val="black"/>
                </a:solidFill>
              </a:rPr>
              <a:t>.</a:t>
            </a:r>
          </a:p>
          <a:p>
            <a:pPr lvl="0" algn="just">
              <a:lnSpc>
                <a:spcPct val="150000"/>
              </a:lnSpc>
              <a:defRPr/>
            </a:pPr>
            <a:r>
              <a:rPr lang="vi-VN" sz="3600">
                <a:solidFill>
                  <a:prstClr val="black"/>
                </a:solidFill>
              </a:rPr>
              <a:t>Khi đó GH là giao tuyến của (P) và (ABD)</a:t>
            </a:r>
            <a:r>
              <a:rPr lang="en-US" sz="3600">
                <a:solidFill>
                  <a:prstClr val="black"/>
                </a:solidFill>
              </a:rPr>
              <a:t>.</a:t>
            </a:r>
          </a:p>
          <a:p>
            <a:pPr lvl="0" algn="just">
              <a:lnSpc>
                <a:spcPct val="150000"/>
              </a:lnSpc>
              <a:defRPr/>
            </a:pPr>
            <a:r>
              <a:rPr lang="vi-VN" sz="3600">
                <a:solidFill>
                  <a:prstClr val="black"/>
                </a:solidFill>
              </a:rPr>
              <a:t>Mặt phẳng (ABD) chứa đường thẳng AB song song với mặt phẳng (P) nên giao tuyến GH của (ABD) và (P) song song với AB. </a:t>
            </a:r>
            <a:endParaRPr lang="en-US" sz="3600">
              <a:solidFill>
                <a:prstClr val="black"/>
              </a:solidFill>
            </a:endParaRPr>
          </a:p>
          <a:p>
            <a:pPr lvl="0" algn="just">
              <a:lnSpc>
                <a:spcPct val="150000"/>
              </a:lnSpc>
              <a:defRPr/>
            </a:pPr>
            <a:r>
              <a:rPr lang="vi-VN" sz="3600">
                <a:solidFill>
                  <a:prstClr val="black"/>
                </a:solidFill>
              </a:rPr>
              <a:t>Tứ giác EFGH CÓ EF</a:t>
            </a:r>
            <a:r>
              <a:rPr lang="en-US" sz="3600">
                <a:solidFill>
                  <a:prstClr val="black"/>
                </a:solidFill>
              </a:rPr>
              <a:t> // </a:t>
            </a:r>
            <a:r>
              <a:rPr lang="vi-VN" sz="3600">
                <a:solidFill>
                  <a:prstClr val="black"/>
                </a:solidFill>
              </a:rPr>
              <a:t>GH (vì cùng song song với AB) và EH</a:t>
            </a:r>
            <a:r>
              <a:rPr lang="en-US" sz="3600">
                <a:solidFill>
                  <a:prstClr val="black"/>
                </a:solidFill>
              </a:rPr>
              <a:t> //</a:t>
            </a:r>
            <a:r>
              <a:rPr lang="vi-VN" sz="3600">
                <a:solidFill>
                  <a:prstClr val="black"/>
                </a:solidFill>
              </a:rPr>
              <a:t> FG (VÌ cùng song song với CD) nên nó là hình bình hành.</a:t>
            </a:r>
          </a:p>
          <a:p>
            <a:pPr lvl="0" algn="just">
              <a:lnSpc>
                <a:spcPct val="150000"/>
              </a:lnSpc>
              <a:defRPr/>
            </a:pPr>
            <a:br>
              <a:rPr lang="vi-VN" sz="3600">
                <a:solidFill>
                  <a:prstClr val="black"/>
                </a:solidFill>
              </a:rPr>
            </a:br>
            <a:endParaRPr lang="en-US" sz="3600">
              <a:solidFill>
                <a:prstClr val="black"/>
              </a:solidFill>
            </a:endParaRPr>
          </a:p>
        </p:txBody>
      </p:sp>
    </p:spTree>
    <p:extLst>
      <p:ext uri="{BB962C8B-B14F-4D97-AF65-F5344CB8AC3E}">
        <p14:creationId xmlns:p14="http://schemas.microsoft.com/office/powerpoint/2010/main" val="123473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anim calcmode="lin" valueType="num">
                                      <p:cBhvr>
                                        <p:cTn id="2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13764" y="1028700"/>
            <a:ext cx="14325600" cy="889690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12765" y="214204"/>
            <a:ext cx="1445268" cy="2276014"/>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5293719" y="8001678"/>
            <a:ext cx="1930447" cy="2078544"/>
          </a:xfrm>
          <a:prstGeom prst="rect">
            <a:avLst/>
          </a:prstGeom>
        </p:spPr>
      </p:pic>
      <p:sp>
        <p:nvSpPr>
          <p:cNvPr id="14" name="Rectangle 13"/>
          <p:cNvSpPr/>
          <p:nvPr/>
        </p:nvSpPr>
        <p:spPr>
          <a:xfrm>
            <a:off x="2133600" y="2476500"/>
            <a:ext cx="13563600" cy="2862322"/>
          </a:xfrm>
          <a:prstGeom prst="rect">
            <a:avLst/>
          </a:prstGeom>
        </p:spPr>
        <p:txBody>
          <a:bodyPr wrap="square">
            <a:spAutoFit/>
          </a:bodyPr>
          <a:lstStyle/>
          <a:p>
            <a:pPr lvl="0" algn="ctr">
              <a:lnSpc>
                <a:spcPct val="150000"/>
              </a:lnSpc>
              <a:defRPr/>
            </a:pPr>
            <a:r>
              <a:rPr lang="vi-VN" sz="6000" b="1" kern="0">
                <a:solidFill>
                  <a:srgbClr val="FF0000"/>
                </a:solidFill>
              </a:rPr>
              <a:t>CHƯƠNG VI. QUAN HỆ SONG SONG TRONG KHÔNG GIAN</a:t>
            </a:r>
            <a:endParaRPr lang="vi-VN" sz="6000" b="1" kern="0" dirty="0">
              <a:solidFill>
                <a:srgbClr val="FF0000"/>
              </a:solidFill>
            </a:endParaRPr>
          </a:p>
        </p:txBody>
      </p:sp>
      <p:sp>
        <p:nvSpPr>
          <p:cNvPr id="16" name="Rectangle 15"/>
          <p:cNvSpPr/>
          <p:nvPr/>
        </p:nvSpPr>
        <p:spPr>
          <a:xfrm>
            <a:off x="2657191" y="5555546"/>
            <a:ext cx="12632517" cy="3093154"/>
          </a:xfrm>
          <a:prstGeom prst="rect">
            <a:avLst/>
          </a:prstGeom>
        </p:spPr>
        <p:txBody>
          <a:bodyPr wrap="square">
            <a:spAutoFit/>
          </a:bodyPr>
          <a:lstStyle/>
          <a:p>
            <a:pPr lvl="0" algn="ctr">
              <a:lnSpc>
                <a:spcPct val="150000"/>
              </a:lnSpc>
              <a:defRPr/>
            </a:pPr>
            <a:r>
              <a:rPr lang="vi-VN" sz="6500" b="1" kern="0">
                <a:solidFill>
                  <a:srgbClr val="00B050"/>
                </a:solidFill>
                <a:ea typeface="Calibri" panose="020F0502020204030204" pitchFamily="34" charset="0"/>
                <a:cs typeface="Arial" panose="020B0604020202020204" pitchFamily="34" charset="0"/>
              </a:rPr>
              <a:t>BÀI 12. ĐƯỜNG THẲNG VÀ MẶT PHẲNG SONG SONG</a:t>
            </a:r>
            <a:endParaRPr kumimoji="0" lang="en-US" sz="6500" b="1" i="0" u="none" strike="noStrike" kern="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13"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40250">
            <a:off x="1445336" y="8511190"/>
            <a:ext cx="2397119" cy="1597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6781800" y="800100"/>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TẬP 4</a:t>
            </a:r>
            <a:endParaRPr kumimoji="0" lang="en-US" sz="5000" b="1" i="0" u="none" strike="noStrike" kern="1200" cap="none" spc="0" normalizeH="0" baseline="0" noProof="0" dirty="0">
              <a:ln w="0"/>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447800" y="2122795"/>
            <a:ext cx="15488542" cy="184665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Trong Ví dụ 4, gọi</a:t>
            </a:r>
            <a:r>
              <a:rPr kumimoji="0" lang="en-US" sz="38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mn-cs"/>
              </a:rPr>
              <a:t> (Q) là mặt phẳng qua E và song song với hai đường thẳng AB, AD. Xác định giao tuyến của (Q) với các mặt của tứ diện.</a:t>
            </a:r>
            <a:endParaRPr kumimoji="0" lang="en-US" sz="3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010400" y="4305300"/>
            <a:ext cx="5410200" cy="5326537"/>
          </a:xfrm>
          <a:prstGeom prst="rect">
            <a:avLst/>
          </a:prstGeom>
        </p:spPr>
      </p:pic>
      <p:pic>
        <p:nvPicPr>
          <p:cNvPr id="17" name="Picture 2"/>
          <p:cNvPicPr>
            <a:picLocks noChangeAspect="1"/>
          </p:cNvPicPr>
          <p:nvPr/>
        </p:nvPicPr>
        <p:blipFill>
          <a:blip r:embed="rId5"/>
          <a:srcRect/>
          <a:stretch>
            <a:fillRect/>
          </a:stretch>
        </p:blipFill>
        <p:spPr>
          <a:xfrm>
            <a:off x="15547144" y="7565879"/>
            <a:ext cx="1674837" cy="1737834"/>
          </a:xfrm>
          <a:prstGeom prst="rect">
            <a:avLst/>
          </a:prstGeom>
        </p:spPr>
      </p:pic>
      <p:sp>
        <p:nvSpPr>
          <p:cNvPr id="18" name="Freeform 6"/>
          <p:cNvSpPr/>
          <p:nvPr/>
        </p:nvSpPr>
        <p:spPr>
          <a:xfrm>
            <a:off x="723900" y="7590850"/>
            <a:ext cx="1257300" cy="2045984"/>
          </a:xfrm>
          <a:custGeom>
            <a:avLst/>
            <a:gdLst/>
            <a:ahLst/>
            <a:cxnLst/>
            <a:rect l="l" t="t" r="r" b="b"/>
            <a:pathLst>
              <a:path w="2396871" h="4114800">
                <a:moveTo>
                  <a:pt x="0" y="0"/>
                </a:moveTo>
                <a:lnTo>
                  <a:pt x="2396871" y="0"/>
                </a:lnTo>
                <a:lnTo>
                  <a:pt x="239687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54962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266700"/>
            <a:ext cx="17373599" cy="97536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546505">
            <a:off x="548077" y="8087824"/>
            <a:ext cx="1060682" cy="1601031"/>
          </a:xfrm>
          <a:prstGeom prst="rect">
            <a:avLst/>
          </a:prstGeom>
        </p:spPr>
      </p:pic>
      <p:sp>
        <p:nvSpPr>
          <p:cNvPr id="16" name="Oval Callout 15"/>
          <p:cNvSpPr/>
          <p:nvPr/>
        </p:nvSpPr>
        <p:spPr>
          <a:xfrm>
            <a:off x="1333500" y="706474"/>
            <a:ext cx="1714500" cy="97593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6019800" y="876300"/>
            <a:ext cx="11201400" cy="9130641"/>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Mặt phẳng (ABC) chứa đường thẳng AB song song với (Q) nên mp(ABC) cắt mp(Q) theo giao tuyến song song với AB. </a:t>
            </a:r>
          </a:p>
          <a:p>
            <a:pPr marL="0" marR="0" lvl="0" indent="0" algn="just" defTabSz="914400" rtl="0" eaLnBrk="1" fontAlgn="auto" latinLnBrk="0" hangingPunct="1">
              <a:lnSpc>
                <a:spcPct val="150000"/>
              </a:lnSpc>
              <a:spcBef>
                <a:spcPts val="0"/>
              </a:spcBef>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Vẽ EF // AB (F thuộc BC) thì EF là giao tuyến của (Q) và (ABC).</a:t>
            </a:r>
          </a:p>
          <a:p>
            <a:pPr marL="0" marR="0" lvl="0" indent="0" algn="just" defTabSz="914400" rtl="0" eaLnBrk="1" fontAlgn="auto" latinLnBrk="0" hangingPunct="1">
              <a:lnSpc>
                <a:spcPct val="150000"/>
              </a:lnSpc>
              <a:spcBef>
                <a:spcPts val="0"/>
              </a:spcBef>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Hai mặt phẳng (ACD) và (ABD) cùng chứa đường thẳng AD song song với (Q) nên chúng cắt mặt phẳng (Q) theo giao tuyến song song với với AD. </a:t>
            </a:r>
          </a:p>
          <a:p>
            <a:pPr marL="0" marR="0" lvl="0" indent="0" algn="just" defTabSz="914400" rtl="0" eaLnBrk="1" fontAlgn="auto" latinLnBrk="0" hangingPunct="1">
              <a:lnSpc>
                <a:spcPct val="150000"/>
              </a:lnSpc>
              <a:spcBef>
                <a:spcPts val="0"/>
              </a:spcBef>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Vẽ EK song song với AD (K thuộc CD) thì EK, FK lần lượt là giao tuyến của mp(Q) với hai mp(ACD) và (BCD).</a:t>
            </a: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9600" y="2279116"/>
            <a:ext cx="5188334" cy="5108102"/>
          </a:xfrm>
          <a:prstGeom prst="rect">
            <a:avLst/>
          </a:prstGeom>
        </p:spPr>
      </p:pic>
    </p:spTree>
    <p:extLst>
      <p:ext uri="{BB962C8B-B14F-4D97-AF65-F5344CB8AC3E}">
        <p14:creationId xmlns:p14="http://schemas.microsoft.com/office/powerpoint/2010/main" val="417541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left)">
                                      <p:cBhvr>
                                        <p:cTn id="21" dur="500"/>
                                        <p:tgtEl>
                                          <p:spTgt spid="6">
                                            <p:txEl>
                                              <p:pRg st="1" end="1"/>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par>
                          <p:cTn id="26" fill="hold">
                            <p:stCondLst>
                              <p:cond delay="1500"/>
                            </p:stCondLst>
                            <p:childTnLst>
                              <p:par>
                                <p:cTn id="27" presetID="14" presetClass="entr" presetSubtype="10" fill="hold" nodeType="after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5046687" y="6742083"/>
            <a:ext cx="8194623" cy="3124200"/>
          </a:xfrm>
          <a:prstGeom prst="rect">
            <a:avLst/>
          </a:prstGeom>
        </p:spPr>
      </p:pic>
      <p:pic>
        <p:nvPicPr>
          <p:cNvPr id="18"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5645306" y="663668"/>
            <a:ext cx="1532221" cy="1660944"/>
          </a:xfrm>
          <a:prstGeom prst="rect">
            <a:avLst/>
          </a:prstGeom>
        </p:spPr>
      </p:pic>
      <p:pic>
        <p:nvPicPr>
          <p:cNvPr id="1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200000">
            <a:off x="16584285" y="158947"/>
            <a:ext cx="1098542" cy="1658177"/>
          </a:xfrm>
          <a:prstGeom prst="rect">
            <a:avLst/>
          </a:prstGeom>
        </p:spPr>
      </p:pic>
      <p:sp>
        <p:nvSpPr>
          <p:cNvPr id="12" name="Rectangle 11"/>
          <p:cNvSpPr/>
          <p:nvPr/>
        </p:nvSpPr>
        <p:spPr>
          <a:xfrm>
            <a:off x="6172200" y="3086100"/>
            <a:ext cx="6154712" cy="1508555"/>
          </a:xfrm>
          <a:prstGeom prst="rect">
            <a:avLst/>
          </a:prstGeom>
        </p:spPr>
        <p:txBody>
          <a:bodyPr wrap="square">
            <a:spAutoFit/>
          </a:bodyPr>
          <a:lstStyle/>
          <a:p>
            <a:pPr algn="ctr">
              <a:lnSpc>
                <a:spcPct val="150000"/>
              </a:lnSpc>
              <a:spcBef>
                <a:spcPts val="600"/>
              </a:spcBef>
              <a:spcAft>
                <a:spcPts val="1000"/>
              </a:spcAft>
            </a:pPr>
            <a:r>
              <a:rPr lang="en-US" sz="7000" b="1" dirty="0">
                <a:solidFill>
                  <a:schemeClr val="tx2"/>
                </a:solidFill>
                <a:latin typeface="Arial" panose="020B0604020202020204" pitchFamily="34" charset="0"/>
                <a:ea typeface="Calibri" panose="020F0502020204030204" pitchFamily="34" charset="0"/>
                <a:cs typeface="Arial" panose="020B0604020202020204" pitchFamily="34" charset="0"/>
              </a:rPr>
              <a:t>LUYỆN TẬP</a:t>
            </a:r>
          </a:p>
        </p:txBody>
      </p:sp>
      <p:sp>
        <p:nvSpPr>
          <p:cNvPr id="20" name="Pentagon 19"/>
          <p:cNvSpPr/>
          <p:nvPr/>
        </p:nvSpPr>
        <p:spPr>
          <a:xfrm>
            <a:off x="762000" y="518159"/>
            <a:ext cx="2672080" cy="1447800"/>
          </a:xfrm>
          <a:prstGeom prst="homePlate">
            <a:avLst/>
          </a:prstGeom>
          <a:solidFill>
            <a:srgbClr val="EF9F5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661648"/>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30237" b="30237"/>
          <a:stretch>
            <a:fillRect/>
          </a:stretch>
        </p:blipFill>
        <p:spPr>
          <a:xfrm>
            <a:off x="0" y="0"/>
            <a:ext cx="18288000" cy="10287000"/>
          </a:xfrm>
          <a:prstGeom prst="rect">
            <a:avLst/>
          </a:prstGeom>
        </p:spPr>
      </p:pic>
      <p:grpSp>
        <p:nvGrpSpPr>
          <p:cNvPr id="4" name="Group 4"/>
          <p:cNvGrpSpPr/>
          <p:nvPr/>
        </p:nvGrpSpPr>
        <p:grpSpPr>
          <a:xfrm>
            <a:off x="762000" y="1638300"/>
            <a:ext cx="16687800" cy="83058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638510" y="2324100"/>
            <a:ext cx="14973090" cy="1938992"/>
          </a:xfrm>
          <a:prstGeom prst="rect">
            <a:avLst/>
          </a:prstGeom>
        </p:spPr>
        <p:txBody>
          <a:bodyPr wrap="square">
            <a:spAutoFit/>
          </a:bodyPr>
          <a:lstStyle/>
          <a:p>
            <a:pPr algn="just">
              <a:lnSpc>
                <a:spcPct val="150000"/>
              </a:lnSpc>
              <a:spcAft>
                <a:spcPts val="0"/>
              </a:spcAft>
            </a:pPr>
            <a:r>
              <a:rPr lang="en-US" sz="4000" b="1">
                <a:latin typeface="Arial" panose="020B0604020202020204" pitchFamily="34" charset="0"/>
                <a:ea typeface="Times New Roman" panose="02020603050405020304" pitchFamily="18" charset="0"/>
                <a:cs typeface="Arial" panose="020B0604020202020204" pitchFamily="34" charset="0"/>
              </a:rPr>
              <a:t>Câu 1. </a:t>
            </a:r>
            <a:r>
              <a:rPr lang="en-US" sz="4000">
                <a:effectLst/>
                <a:latin typeface="Arial" panose="020B0604020202020204" pitchFamily="34" charset="0"/>
                <a:ea typeface="Times New Roman" panose="02020603050405020304" pitchFamily="18" charset="0"/>
                <a:cs typeface="Arial" panose="020B0604020202020204" pitchFamily="34" charset="0"/>
              </a:rPr>
              <a:t>Với điều kiện nào sau đây thì đường thẳng a song song với mặt phẳng (∝)</a:t>
            </a:r>
            <a:r>
              <a:rPr lang="en-US" sz="400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8401679" y="8091448"/>
            <a:ext cx="1484642" cy="147165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276600" y="4316342"/>
                <a:ext cx="9144000" cy="3170099"/>
              </a:xfrm>
              <a:prstGeom prst="rect">
                <a:avLst/>
              </a:prstGeom>
            </p:spPr>
            <p:txBody>
              <a:bodyPr>
                <a:spAutoFit/>
              </a:bodyPr>
              <a:lstStyle/>
              <a:p>
                <a:pPr lvl="0">
                  <a:lnSpc>
                    <a:spcPct val="2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 a // b và b ∩ </a:t>
                </a: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α</m:t>
                    </m:r>
                    <m:r>
                      <a:rPr lang="en-US" sz="4000">
                        <a:solidFill>
                          <a:prstClr val="black"/>
                        </a:solidFill>
                        <a:latin typeface="Cambria Math" panose="02040503050406030204" pitchFamily="18" charset="0"/>
                        <a:ea typeface="Times New Roman" panose="02020603050405020304" pitchFamily="18" charset="0"/>
                      </a:rPr>
                      <m:t>)</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 ∅</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2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a // b và b // </a:t>
                </a: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α</m:t>
                    </m:r>
                    <m:r>
                      <a:rPr lang="en-US" sz="4000">
                        <a:solidFill>
                          <a:prstClr val="black"/>
                        </a:solidFill>
                        <a:latin typeface="Cambria Math" panose="02040503050406030204" pitchFamily="18" charset="0"/>
                        <a:ea typeface="Times New Roman" panose="02020603050405020304" pitchFamily="18" charset="0"/>
                      </a:rPr>
                      <m:t>)</m:t>
                    </m:r>
                  </m:oMath>
                </a14:m>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276600" y="4316342"/>
                <a:ext cx="9144000" cy="3170099"/>
              </a:xfrm>
              <a:prstGeom prst="rect">
                <a:avLst/>
              </a:prstGeom>
              <a:blipFill>
                <a:blip r:embed="rId6"/>
                <a:stretch>
                  <a:fillRect l="-2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0210800" y="4392542"/>
                <a:ext cx="9144000" cy="3170099"/>
              </a:xfrm>
              <a:prstGeom prst="rect">
                <a:avLst/>
              </a:prstGeom>
            </p:spPr>
            <p:txBody>
              <a:bodyPr>
                <a:spAutoFit/>
              </a:bodyPr>
              <a:lstStyle/>
              <a:p>
                <a:pPr lvl="0">
                  <a:lnSpc>
                    <a:spcPct val="2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C. a // b và b ⊂ </a:t>
                </a: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α</m:t>
                    </m:r>
                    <m:r>
                      <a:rPr lang="en-US" sz="4000">
                        <a:solidFill>
                          <a:prstClr val="black"/>
                        </a:solidFill>
                        <a:latin typeface="Cambria Math" panose="02040503050406030204" pitchFamily="18" charset="0"/>
                        <a:ea typeface="Times New Roman" panose="02020603050405020304" pitchFamily="18" charset="0"/>
                      </a:rPr>
                      <m:t>)</m:t>
                    </m:r>
                  </m:oMath>
                </a14:m>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2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D. a ∩ </a:t>
                </a: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α</m:t>
                    </m:r>
                    <m:r>
                      <a:rPr lang="en-US" sz="4000">
                        <a:solidFill>
                          <a:prstClr val="black"/>
                        </a:solidFill>
                        <a:latin typeface="Cambria Math" panose="02040503050406030204" pitchFamily="18" charset="0"/>
                        <a:ea typeface="Times New Roman" panose="02020603050405020304" pitchFamily="18" charset="0"/>
                      </a:rPr>
                      <m:t>)</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 ∅</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0210800" y="4392542"/>
                <a:ext cx="9144000" cy="3170099"/>
              </a:xfrm>
              <a:prstGeom prst="rect">
                <a:avLst/>
              </a:prstGeom>
              <a:blipFill>
                <a:blip r:embed="rId7"/>
                <a:stretch>
                  <a:fillRect l="-2333"/>
                </a:stretch>
              </a:blipFill>
            </p:spPr>
            <p:txBody>
              <a:bodyPr/>
              <a:lstStyle/>
              <a:p>
                <a:r>
                  <a:rPr lang="en-US">
                    <a:noFill/>
                  </a:rPr>
                  <a:t> </a:t>
                </a:r>
              </a:p>
            </p:txBody>
          </p:sp>
        </mc:Fallback>
      </mc:AlternateContent>
      <p:sp>
        <p:nvSpPr>
          <p:cNvPr id="19" name="Oval 18"/>
          <p:cNvSpPr/>
          <p:nvPr/>
        </p:nvSpPr>
        <p:spPr>
          <a:xfrm>
            <a:off x="9886321" y="6514396"/>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3"/>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Lst>
          </a:blip>
          <a:srcRect/>
          <a:stretch>
            <a:fillRect/>
          </a:stretch>
        </p:blipFill>
        <p:spPr>
          <a:xfrm rot="20250478">
            <a:off x="16761208" y="1501433"/>
            <a:ext cx="791650" cy="1416435"/>
          </a:xfrm>
          <a:prstGeom prst="rect">
            <a:avLst/>
          </a:prstGeom>
        </p:spPr>
      </p:pic>
    </p:spTree>
    <p:extLst>
      <p:ext uri="{BB962C8B-B14F-4D97-AF65-F5344CB8AC3E}">
        <p14:creationId xmlns:p14="http://schemas.microsoft.com/office/powerpoint/2010/main" val="74588347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anim calcmode="lin" valueType="num">
                                      <p:cBhvr>
                                        <p:cTn id="32" dur="500" fill="hold"/>
                                        <p:tgtEl>
                                          <p:spTgt spid="20"/>
                                        </p:tgtEl>
                                        <p:attrNameLst>
                                          <p:attrName>ppt_x</p:attrName>
                                        </p:attrNameLst>
                                      </p:cBhvr>
                                      <p:tavLst>
                                        <p:tav tm="0">
                                          <p:val>
                                            <p:strVal val="#ppt_x"/>
                                          </p:val>
                                        </p:tav>
                                        <p:tav tm="100000">
                                          <p:val>
                                            <p:strVal val="#ppt_x"/>
                                          </p:val>
                                        </p:tav>
                                      </p:tavLst>
                                    </p:anim>
                                    <p:anim calcmode="lin" valueType="num">
                                      <p:cBhvr>
                                        <p:cTn id="33" dur="5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8" grpId="0"/>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30237" b="30237"/>
          <a:stretch>
            <a:fillRect/>
          </a:stretch>
        </p:blipFill>
        <p:spPr>
          <a:xfrm>
            <a:off x="0" y="0"/>
            <a:ext cx="18288000" cy="10287000"/>
          </a:xfrm>
          <a:prstGeom prst="rect">
            <a:avLst/>
          </a:prstGeom>
        </p:spPr>
      </p:pic>
      <p:grpSp>
        <p:nvGrpSpPr>
          <p:cNvPr id="4" name="Group 4"/>
          <p:cNvGrpSpPr/>
          <p:nvPr/>
        </p:nvGrpSpPr>
        <p:grpSpPr>
          <a:xfrm>
            <a:off x="762000" y="1638300"/>
            <a:ext cx="16687800" cy="83058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788945" y="2324019"/>
            <a:ext cx="14387556" cy="1938992"/>
          </a:xfrm>
          <a:prstGeom prst="rect">
            <a:avLst/>
          </a:prstGeom>
        </p:spPr>
        <p:txBody>
          <a:bodyPr wrap="square">
            <a:spAutoFit/>
          </a:bodyPr>
          <a:lstStyle/>
          <a:p>
            <a:pPr lvl="0" algn="just">
              <a:lnSpc>
                <a:spcPct val="150000"/>
              </a:lnSpc>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2.</a:t>
            </a:r>
            <a:r>
              <a:rPr kumimoji="0" lang="en-US" sz="40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prstClr val="black"/>
                </a:solidFill>
                <a:ea typeface="Times New Roman" panose="02020603050405020304" pitchFamily="18" charset="0"/>
                <a:cs typeface="Arial" panose="020B0604020202020204" pitchFamily="34" charset="0"/>
              </a:rPr>
              <a:t>Cho hai đường thẳng a và b chéo nhau. Có bao nhiêu mặt phẳng chứa a và song song với b?</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8552825" y="8084424"/>
            <a:ext cx="1484642" cy="1471652"/>
          </a:xfrm>
          <a:prstGeom prst="rect">
            <a:avLst/>
          </a:prstGeom>
        </p:spPr>
      </p:pic>
      <p:pic>
        <p:nvPicPr>
          <p:cNvPr id="20" name="Picture 3"/>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rcRect/>
          <a:stretch>
            <a:fillRect/>
          </a:stretch>
        </p:blipFill>
        <p:spPr>
          <a:xfrm rot="20250478">
            <a:off x="16761208" y="1501433"/>
            <a:ext cx="791650" cy="1416435"/>
          </a:xfrm>
          <a:prstGeom prst="rect">
            <a:avLst/>
          </a:prstGeom>
        </p:spPr>
      </p:pic>
      <p:sp>
        <p:nvSpPr>
          <p:cNvPr id="7" name="Rectangle 6"/>
          <p:cNvSpPr/>
          <p:nvPr/>
        </p:nvSpPr>
        <p:spPr>
          <a:xfrm>
            <a:off x="6039417" y="4316261"/>
            <a:ext cx="7996100" cy="3170099"/>
          </a:xfrm>
          <a:prstGeom prst="rect">
            <a:avLst/>
          </a:prstGeom>
        </p:spPr>
        <p:txBody>
          <a:bodyPr wrap="none">
            <a:spAutoFit/>
          </a:bodyPr>
          <a:lstStyle/>
          <a:p>
            <a:pPr>
              <a:lnSpc>
                <a:spcPct val="2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1   </a:t>
            </a:r>
            <a:r>
              <a:rPr lang="vi-VN" sz="4000">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 		B. 2</a:t>
            </a:r>
            <a:r>
              <a:rPr lang="vi-VN" sz="4000">
                <a:latin typeface="Arial" panose="020B0604020202020204" pitchFamily="34" charset="0"/>
                <a:ea typeface="Times New Roman" panose="02020603050405020304" pitchFamily="18" charset="0"/>
                <a:cs typeface="Arial" panose="020B0604020202020204" pitchFamily="34" charset="0"/>
              </a:rPr>
              <a:t>                </a:t>
            </a:r>
            <a:endParaRPr lang="en-US" sz="4000">
              <a:latin typeface="Arial" panose="020B0604020202020204" pitchFamily="34" charset="0"/>
              <a:ea typeface="Times New Roman" panose="02020603050405020304" pitchFamily="18" charset="0"/>
              <a:cs typeface="Arial" panose="020B0604020202020204" pitchFamily="34" charset="0"/>
            </a:endParaRPr>
          </a:p>
          <a:p>
            <a:pPr>
              <a:lnSpc>
                <a:spcPct val="2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 không  </a:t>
            </a:r>
            <a:r>
              <a:rPr lang="vi-VN" sz="4000">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		D. vô số</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1" name="Oval 20"/>
          <p:cNvSpPr/>
          <p:nvPr/>
        </p:nvSpPr>
        <p:spPr>
          <a:xfrm>
            <a:off x="5695533" y="4876799"/>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6044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30237" b="30237"/>
          <a:stretch>
            <a:fillRect/>
          </a:stretch>
        </p:blipFill>
        <p:spPr>
          <a:xfrm>
            <a:off x="0" y="0"/>
            <a:ext cx="18288000" cy="10287000"/>
          </a:xfrm>
          <a:prstGeom prst="rect">
            <a:avLst/>
          </a:prstGeom>
        </p:spPr>
      </p:pic>
      <p:grpSp>
        <p:nvGrpSpPr>
          <p:cNvPr id="4" name="Group 4"/>
          <p:cNvGrpSpPr/>
          <p:nvPr/>
        </p:nvGrpSpPr>
        <p:grpSpPr>
          <a:xfrm>
            <a:off x="762000" y="1638300"/>
            <a:ext cx="16687800" cy="83058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788945" y="2324019"/>
            <a:ext cx="14387556" cy="2748253"/>
          </a:xfrm>
          <a:prstGeom prst="rect">
            <a:avLst/>
          </a:prstGeom>
        </p:spPr>
        <p:txBody>
          <a:bodyPr wrap="square">
            <a:spAutoFit/>
          </a:bodyPr>
          <a:lstStyle/>
          <a:p>
            <a:pPr lvl="0" algn="just">
              <a:lnSpc>
                <a:spcPct val="150000"/>
              </a:lnSpc>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3. </a:t>
            </a:r>
            <a:r>
              <a:rPr lang="vi-VN" sz="4000">
                <a:solidFill>
                  <a:prstClr val="black"/>
                </a:solidFill>
                <a:ea typeface="Times New Roman" panose="02020603050405020304" pitchFamily="18" charset="0"/>
                <a:cs typeface="Arial" panose="020B0604020202020204" pitchFamily="34" charset="0"/>
              </a:rPr>
              <a:t>Cho hình chóp S.ABCD có đáy là hình bình hành ABCD. Giao tuyến của hai mặt phẳng (SAD) và (SBC) là đường thẳng song song với đường thẳng nào sau đây?</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8552825" y="8084424"/>
            <a:ext cx="1484642" cy="1471652"/>
          </a:xfrm>
          <a:prstGeom prst="rect">
            <a:avLst/>
          </a:prstGeom>
        </p:spPr>
      </p:pic>
      <p:pic>
        <p:nvPicPr>
          <p:cNvPr id="20" name="Picture 3"/>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rcRect/>
          <a:stretch>
            <a:fillRect/>
          </a:stretch>
        </p:blipFill>
        <p:spPr>
          <a:xfrm rot="20250478">
            <a:off x="16761208" y="1501433"/>
            <a:ext cx="791650" cy="1416435"/>
          </a:xfrm>
          <a:prstGeom prst="rect">
            <a:avLst/>
          </a:prstGeom>
        </p:spPr>
      </p:pic>
      <p:sp>
        <p:nvSpPr>
          <p:cNvPr id="2" name="Rectangle 1"/>
          <p:cNvSpPr/>
          <p:nvPr/>
        </p:nvSpPr>
        <p:spPr>
          <a:xfrm>
            <a:off x="2008178" y="5791199"/>
            <a:ext cx="13949089" cy="1015663"/>
          </a:xfrm>
          <a:prstGeom prst="rect">
            <a:avLst/>
          </a:prstGeom>
        </p:spPr>
        <p:txBody>
          <a:bodyPr wrap="square">
            <a:spAutoFit/>
          </a:bodyPr>
          <a:lstStyle/>
          <a:p>
            <a:pPr>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AC   </a:t>
            </a:r>
            <a:r>
              <a:rPr lang="vi-VN" sz="4000">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	</a:t>
            </a:r>
            <a:r>
              <a:rPr lang="vi-VN" sz="4000">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B. BD				C. AD   </a:t>
            </a:r>
            <a:r>
              <a:rPr lang="vi-VN" sz="4000">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		</a:t>
            </a:r>
            <a:r>
              <a:rPr lang="vi-VN" sz="4000">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D. SC</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Oval 17"/>
          <p:cNvSpPr/>
          <p:nvPr/>
        </p:nvSpPr>
        <p:spPr>
          <a:xfrm>
            <a:off x="10037467" y="5892462"/>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43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30237" b="30237"/>
          <a:stretch>
            <a:fillRect/>
          </a:stretch>
        </p:blipFill>
        <p:spPr>
          <a:xfrm>
            <a:off x="0" y="0"/>
            <a:ext cx="18288000" cy="10287000"/>
          </a:xfrm>
          <a:prstGeom prst="rect">
            <a:avLst/>
          </a:prstGeom>
        </p:spPr>
      </p:pic>
      <p:grpSp>
        <p:nvGrpSpPr>
          <p:cNvPr id="4" name="Group 4"/>
          <p:cNvGrpSpPr/>
          <p:nvPr/>
        </p:nvGrpSpPr>
        <p:grpSpPr>
          <a:xfrm>
            <a:off x="762000" y="1638300"/>
            <a:ext cx="16687800" cy="83058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788945" y="2324019"/>
            <a:ext cx="14387556" cy="1824923"/>
          </a:xfrm>
          <a:prstGeom prst="rect">
            <a:avLst/>
          </a:prstGeom>
        </p:spPr>
        <p:txBody>
          <a:bodyPr wrap="square">
            <a:spAutoFit/>
          </a:bodyPr>
          <a:lstStyle/>
          <a:p>
            <a:pPr lvl="0" algn="just">
              <a:lnSpc>
                <a:spcPct val="150000"/>
              </a:lnSpc>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4. </a:t>
            </a:r>
            <a:r>
              <a:rPr lang="vi-VN" sz="4000">
                <a:solidFill>
                  <a:prstClr val="black"/>
                </a:solidFill>
                <a:ea typeface="Times New Roman" panose="02020603050405020304" pitchFamily="18" charset="0"/>
                <a:cs typeface="Arial" panose="020B0604020202020204" pitchFamily="34" charset="0"/>
              </a:rPr>
              <a:t>Cho hai mặt phẳng phân biệt lần lượt chứa hai đường thẳng song song thì giao tuyến của chúng (nếu có) sẽ:</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4859000" y="8030086"/>
            <a:ext cx="1484642" cy="1471652"/>
          </a:xfrm>
          <a:prstGeom prst="rect">
            <a:avLst/>
          </a:prstGeom>
        </p:spPr>
      </p:pic>
      <p:pic>
        <p:nvPicPr>
          <p:cNvPr id="20" name="Picture 3"/>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rcRect/>
          <a:stretch>
            <a:fillRect/>
          </a:stretch>
        </p:blipFill>
        <p:spPr>
          <a:xfrm rot="20250478">
            <a:off x="16761208" y="1501433"/>
            <a:ext cx="791650" cy="1416435"/>
          </a:xfrm>
          <a:prstGeom prst="rect">
            <a:avLst/>
          </a:prstGeom>
        </p:spPr>
      </p:pic>
      <p:sp>
        <p:nvSpPr>
          <p:cNvPr id="2" name="Rectangle 1"/>
          <p:cNvSpPr/>
          <p:nvPr/>
        </p:nvSpPr>
        <p:spPr>
          <a:xfrm>
            <a:off x="1796966" y="4320719"/>
            <a:ext cx="14379535" cy="4708981"/>
          </a:xfrm>
          <a:prstGeom prst="rect">
            <a:avLst/>
          </a:prstGeom>
        </p:spPr>
        <p:txBody>
          <a:bodyPr wrap="square">
            <a:spAutoFit/>
          </a:bodyPr>
          <a:lstStyle/>
          <a:p>
            <a:pPr lvl="0">
              <a:lnSpc>
                <a:spcPct val="150000"/>
              </a:lnSpc>
            </a:pPr>
            <a:r>
              <a:rPr lang="vi-VN" sz="4000">
                <a:solidFill>
                  <a:prstClr val="black"/>
                </a:solidFill>
                <a:ea typeface="Times New Roman" panose="02020603050405020304" pitchFamily="18" charset="0"/>
                <a:cs typeface="Arial" panose="020B0604020202020204" pitchFamily="34" charset="0"/>
              </a:rPr>
              <a:t>A.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S</a:t>
            </a:r>
            <a:r>
              <a:rPr lang="vi-VN" sz="4000">
                <a:solidFill>
                  <a:prstClr val="black"/>
                </a:solidFill>
                <a:ea typeface="Times New Roman" panose="02020603050405020304" pitchFamily="18" charset="0"/>
                <a:cs typeface="Arial" panose="020B0604020202020204" pitchFamily="34" charset="0"/>
              </a:rPr>
              <a:t>ong song với hai đường thẳng đó</a:t>
            </a:r>
          </a:p>
          <a:p>
            <a:pPr lvl="0">
              <a:lnSpc>
                <a:spcPct val="150000"/>
              </a:lnSpc>
            </a:pPr>
            <a:r>
              <a:rPr lang="vi-VN" sz="4000">
                <a:solidFill>
                  <a:prstClr val="black"/>
                </a:solidFill>
                <a:ea typeface="Times New Roman" panose="02020603050405020304" pitchFamily="18" charset="0"/>
                <a:cs typeface="Arial" panose="020B0604020202020204" pitchFamily="34" charset="0"/>
              </a:rPr>
              <a:t>B.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S</a:t>
            </a:r>
            <a:r>
              <a:rPr lang="vi-VN" sz="4000">
                <a:solidFill>
                  <a:prstClr val="black"/>
                </a:solidFill>
                <a:ea typeface="Times New Roman" panose="02020603050405020304" pitchFamily="18" charset="0"/>
                <a:cs typeface="Arial" panose="020B0604020202020204" pitchFamily="34" charset="0"/>
              </a:rPr>
              <a:t>ong song với hai đường thẳng đó hoặc trùng với một trong hai đường thẳng đó.</a:t>
            </a:r>
          </a:p>
          <a:p>
            <a:pPr lvl="0">
              <a:lnSpc>
                <a:spcPct val="150000"/>
              </a:lnSpc>
            </a:pPr>
            <a:r>
              <a:rPr lang="vi-VN" sz="4000">
                <a:solidFill>
                  <a:prstClr val="black"/>
                </a:solidFill>
                <a:ea typeface="Times New Roman" panose="02020603050405020304" pitchFamily="18" charset="0"/>
                <a:cs typeface="Arial" panose="020B0604020202020204" pitchFamily="34" charset="0"/>
              </a:rPr>
              <a:t>C.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4000">
                <a:solidFill>
                  <a:prstClr val="black"/>
                </a:solidFill>
                <a:ea typeface="Times New Roman" panose="02020603050405020304" pitchFamily="18" charset="0"/>
                <a:cs typeface="Arial" panose="020B0604020202020204" pitchFamily="34" charset="0"/>
              </a:rPr>
              <a:t>rùng với một trong hai đường thẳng đó</a:t>
            </a:r>
          </a:p>
          <a:p>
            <a:pPr lvl="0">
              <a:lnSpc>
                <a:spcPct val="150000"/>
              </a:lnSpc>
            </a:pPr>
            <a:r>
              <a:rPr lang="vi-VN" sz="4000">
                <a:solidFill>
                  <a:prstClr val="black"/>
                </a:solidFill>
                <a:ea typeface="Times New Roman" panose="02020603050405020304" pitchFamily="18" charset="0"/>
                <a:cs typeface="Arial" panose="020B0604020202020204" pitchFamily="34" charset="0"/>
              </a:rPr>
              <a:t>D.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C</a:t>
            </a:r>
            <a:r>
              <a:rPr lang="vi-VN" sz="4000">
                <a:solidFill>
                  <a:prstClr val="black"/>
                </a:solidFill>
                <a:ea typeface="Times New Roman" panose="02020603050405020304" pitchFamily="18" charset="0"/>
                <a:cs typeface="Arial" panose="020B0604020202020204" pitchFamily="34" charset="0"/>
              </a:rPr>
              <a:t>ắt một trong hai đường thẳng đó</a:t>
            </a:r>
          </a:p>
        </p:txBody>
      </p:sp>
      <p:sp>
        <p:nvSpPr>
          <p:cNvPr id="16" name="Oval 15"/>
          <p:cNvSpPr/>
          <p:nvPr/>
        </p:nvSpPr>
        <p:spPr>
          <a:xfrm>
            <a:off x="1629825" y="5330042"/>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4839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30237" b="30237"/>
          <a:stretch>
            <a:fillRect/>
          </a:stretch>
        </p:blipFill>
        <p:spPr>
          <a:xfrm>
            <a:off x="0" y="0"/>
            <a:ext cx="18288000" cy="10287000"/>
          </a:xfrm>
          <a:prstGeom prst="rect">
            <a:avLst/>
          </a:prstGeom>
        </p:spPr>
      </p:pic>
      <p:grpSp>
        <p:nvGrpSpPr>
          <p:cNvPr id="4" name="Group 4"/>
          <p:cNvGrpSpPr/>
          <p:nvPr/>
        </p:nvGrpSpPr>
        <p:grpSpPr>
          <a:xfrm>
            <a:off x="762000" y="1638300"/>
            <a:ext cx="16687800" cy="83058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788945" y="2324019"/>
            <a:ext cx="14387556" cy="3785652"/>
          </a:xfrm>
          <a:prstGeom prst="rect">
            <a:avLst/>
          </a:prstGeom>
        </p:spPr>
        <p:txBody>
          <a:bodyPr wrap="square">
            <a:spAutoFit/>
          </a:bodyPr>
          <a:lstStyle/>
          <a:p>
            <a:pPr lvl="0" algn="just">
              <a:lnSpc>
                <a:spcPct val="150000"/>
              </a:lnSpc>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5. </a:t>
            </a:r>
            <a:r>
              <a:rPr lang="vi-VN" sz="4000">
                <a:solidFill>
                  <a:prstClr val="black"/>
                </a:solidFill>
                <a:ea typeface="Times New Roman" panose="02020603050405020304" pitchFamily="18" charset="0"/>
                <a:cs typeface="Arial" panose="020B0604020202020204" pitchFamily="34" charset="0"/>
              </a:rPr>
              <a:t>Cho hình chóp S.ABCD đấy ABCD là hình bình hành tâm O. gọi M, N lần lượt là trung điểm của SA và SB. Giao tuyến của hai mặt phẳng (MNC) và (ABD) là đường nào trong các đường thẳng sau đây?</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8401679" y="8282747"/>
            <a:ext cx="1484642" cy="1471652"/>
          </a:xfrm>
          <a:prstGeom prst="rect">
            <a:avLst/>
          </a:prstGeom>
        </p:spPr>
      </p:pic>
      <p:pic>
        <p:nvPicPr>
          <p:cNvPr id="20" name="Picture 3"/>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rcRect/>
          <a:stretch>
            <a:fillRect/>
          </a:stretch>
        </p:blipFill>
        <p:spPr>
          <a:xfrm rot="20250478">
            <a:off x="16761208" y="1501433"/>
            <a:ext cx="791650" cy="1416435"/>
          </a:xfrm>
          <a:prstGeom prst="rect">
            <a:avLst/>
          </a:prstGeom>
        </p:spPr>
      </p:pic>
      <p:sp>
        <p:nvSpPr>
          <p:cNvPr id="7" name="Rectangle 6"/>
          <p:cNvSpPr/>
          <p:nvPr/>
        </p:nvSpPr>
        <p:spPr>
          <a:xfrm>
            <a:off x="2460501" y="6472068"/>
            <a:ext cx="13716000" cy="1015663"/>
          </a:xfrm>
          <a:prstGeom prst="rect">
            <a:avLst/>
          </a:prstGeom>
        </p:spPr>
        <p:txBody>
          <a:bodyPr wrap="square">
            <a:spAutoFit/>
          </a:bodyPr>
          <a:lstStyle/>
          <a:p>
            <a:pPr>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OA   			B. OM			 C. OC 			 D. CD</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Oval 17"/>
          <p:cNvSpPr/>
          <p:nvPr/>
        </p:nvSpPr>
        <p:spPr>
          <a:xfrm>
            <a:off x="13335000" y="6535231"/>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8233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419100"/>
            <a:ext cx="17068799" cy="940969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464833" y="8240254"/>
            <a:ext cx="1178057" cy="1778200"/>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84310">
            <a:off x="490196" y="306393"/>
            <a:ext cx="1281917" cy="1389612"/>
          </a:xfrm>
          <a:prstGeom prst="rect">
            <a:avLst/>
          </a:prstGeom>
        </p:spPr>
      </p:pic>
      <p:grpSp>
        <p:nvGrpSpPr>
          <p:cNvPr id="14" name="Group 13"/>
          <p:cNvGrpSpPr/>
          <p:nvPr/>
        </p:nvGrpSpPr>
        <p:grpSpPr>
          <a:xfrm>
            <a:off x="6433347" y="1093877"/>
            <a:ext cx="5412004" cy="1066800"/>
            <a:chOff x="381000" y="190500"/>
            <a:chExt cx="11814970" cy="1066800"/>
          </a:xfrm>
        </p:grpSpPr>
        <p:sp>
          <p:nvSpPr>
            <p:cNvPr id="17" name="Rectangle 16"/>
            <p:cNvSpPr/>
            <p:nvPr/>
          </p:nvSpPr>
          <p:spPr>
            <a:xfrm>
              <a:off x="381000" y="190500"/>
              <a:ext cx="1181497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863595" y="190500"/>
              <a:ext cx="10929710"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4.16 (sgk – tr87)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1131154" y="2488457"/>
            <a:ext cx="15603022" cy="1846659"/>
          </a:xfrm>
          <a:prstGeom prst="rect">
            <a:avLst/>
          </a:prstGeom>
        </p:spPr>
        <p:txBody>
          <a:bodyPr wrap="square">
            <a:spAutoFit/>
          </a:bodyPr>
          <a:lstStyle/>
          <a:p>
            <a:pPr marL="30480" marR="30480" algn="just">
              <a:lnSpc>
                <a:spcPct val="150000"/>
              </a:lnSpc>
            </a:pPr>
            <a:r>
              <a:rPr lang="vi-VN" sz="3800">
                <a:solidFill>
                  <a:srgbClr val="000000"/>
                </a:solidFill>
                <a:ea typeface="Times New Roman" panose="02020603050405020304" pitchFamily="18" charset="0"/>
                <a:cs typeface="Arial" panose="020B0604020202020204" pitchFamily="34" charset="0"/>
              </a:rPr>
              <a:t>Trong không gian, cho hai đường thẳng phân biệt a, b và mặt phẳng (P). Những mệnh đề nào sau đây là </a:t>
            </a:r>
            <a:r>
              <a:rPr lang="vi-VN" sz="3800" b="1">
                <a:solidFill>
                  <a:srgbClr val="000000"/>
                </a:solidFill>
                <a:ea typeface="Times New Roman" panose="02020603050405020304" pitchFamily="18" charset="0"/>
                <a:cs typeface="Arial" panose="020B0604020202020204" pitchFamily="34" charset="0"/>
              </a:rPr>
              <a:t>đúng</a:t>
            </a:r>
            <a:r>
              <a:rPr lang="vi-VN" sz="3800">
                <a:solidFill>
                  <a:srgbClr val="000000"/>
                </a:solidFill>
                <a:ea typeface="Times New Roman" panose="02020603050405020304" pitchFamily="18" charset="0"/>
                <a:cs typeface="Arial" panose="020B0604020202020204" pitchFamily="34" charset="0"/>
              </a:rPr>
              <a:t>?</a:t>
            </a:r>
          </a:p>
        </p:txBody>
      </p:sp>
      <p:sp>
        <p:nvSpPr>
          <p:cNvPr id="7" name="Rectangle 6"/>
          <p:cNvSpPr/>
          <p:nvPr/>
        </p:nvSpPr>
        <p:spPr>
          <a:xfrm>
            <a:off x="1131154" y="4350509"/>
            <a:ext cx="15603022" cy="4602991"/>
          </a:xfrm>
          <a:prstGeom prst="rect">
            <a:avLst/>
          </a:prstGeom>
        </p:spPr>
        <p:txBody>
          <a:bodyPr wrap="square">
            <a:spAutoFit/>
          </a:bodyPr>
          <a:lstStyle/>
          <a:p>
            <a:pPr marL="30480" marR="30480" lvl="0" algn="just">
              <a:lnSpc>
                <a:spcPct val="200000"/>
              </a:lnSpc>
            </a:pPr>
            <a:r>
              <a:rPr lang="vi-VN" sz="3800">
                <a:solidFill>
                  <a:srgbClr val="000000"/>
                </a:solidFill>
                <a:ea typeface="Times New Roman" panose="02020603050405020304" pitchFamily="18" charset="0"/>
                <a:cs typeface="Arial" panose="020B0604020202020204" pitchFamily="34" charset="0"/>
              </a:rPr>
              <a:t>a) Nếu a và (P) có điểm chung thì a không song song với (P).</a:t>
            </a:r>
          </a:p>
          <a:p>
            <a:pPr marL="30480" marR="30480" lvl="0" algn="just">
              <a:lnSpc>
                <a:spcPct val="200000"/>
              </a:lnSpc>
            </a:pPr>
            <a:r>
              <a:rPr lang="vi-VN" sz="3800">
                <a:solidFill>
                  <a:srgbClr val="000000"/>
                </a:solidFill>
                <a:ea typeface="Times New Roman" panose="02020603050405020304" pitchFamily="18" charset="0"/>
                <a:cs typeface="Arial" panose="020B0604020202020204" pitchFamily="34" charset="0"/>
              </a:rPr>
              <a:t>b) Nếu a và (P) có điểm chung thì a và (P) cắt nhau.</a:t>
            </a:r>
          </a:p>
          <a:p>
            <a:pPr marL="30480" marR="30480" lvl="0" algn="just">
              <a:lnSpc>
                <a:spcPct val="200000"/>
              </a:lnSpc>
            </a:pPr>
            <a:r>
              <a:rPr lang="vi-VN" sz="3800">
                <a:solidFill>
                  <a:srgbClr val="000000"/>
                </a:solidFill>
                <a:ea typeface="Times New Roman" panose="02020603050405020304" pitchFamily="18" charset="0"/>
                <a:cs typeface="Arial" panose="020B0604020202020204" pitchFamily="34" charset="0"/>
              </a:rPr>
              <a:t>c) Nếu a song song với b và b nằm trong (P) thì a song song với (P).</a:t>
            </a:r>
          </a:p>
          <a:p>
            <a:pPr marL="30480" marR="30480" lvl="0" algn="just">
              <a:lnSpc>
                <a:spcPct val="200000"/>
              </a:lnSpc>
            </a:pPr>
            <a:r>
              <a:rPr lang="vi-VN" sz="3800">
                <a:solidFill>
                  <a:srgbClr val="000000"/>
                </a:solidFill>
                <a:ea typeface="Times New Roman" panose="02020603050405020304" pitchFamily="18" charset="0"/>
                <a:cs typeface="Arial" panose="020B0604020202020204" pitchFamily="34" charset="0"/>
              </a:rPr>
              <a:t>d) Nếu a và b song song với (P) thì a song song với b</a:t>
            </a:r>
            <a:r>
              <a:rPr lang="en-US" sz="3800">
                <a:solidFill>
                  <a:srgbClr val="000000"/>
                </a:solidFill>
                <a:ea typeface="Times New Roman" panose="02020603050405020304" pitchFamily="18" charset="0"/>
                <a:cs typeface="Arial" panose="020B0604020202020204" pitchFamily="34" charset="0"/>
              </a:rPr>
              <a:t>.</a:t>
            </a:r>
            <a:endParaRPr lang="vi-VN" sz="3800" dirty="0" err="1">
              <a:solidFill>
                <a:srgbClr val="000000"/>
              </a:solidFill>
              <a:ea typeface="Times New Roman" panose="02020603050405020304" pitchFamily="18" charset="0"/>
              <a:cs typeface="Arial" panose="020B0604020202020204" pitchFamily="34" charset="0"/>
            </a:endParaRPr>
          </a:p>
        </p:txBody>
      </p:sp>
      <p:sp>
        <p:nvSpPr>
          <p:cNvPr id="25" name="Freeform 2"/>
          <p:cNvSpPr/>
          <p:nvPr/>
        </p:nvSpPr>
        <p:spPr>
          <a:xfrm>
            <a:off x="14495760" y="4205696"/>
            <a:ext cx="1049040" cy="964885"/>
          </a:xfrm>
          <a:custGeom>
            <a:avLst/>
            <a:gdLst/>
            <a:ahLst/>
            <a:cxnLst/>
            <a:rect l="l" t="t" r="r" b="b"/>
            <a:pathLst>
              <a:path w="4058222" h="4114800">
                <a:moveTo>
                  <a:pt x="0" y="0"/>
                </a:moveTo>
                <a:lnTo>
                  <a:pt x="4058221" y="0"/>
                </a:lnTo>
                <a:lnTo>
                  <a:pt x="405822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Freeform 3"/>
          <p:cNvSpPr/>
          <p:nvPr/>
        </p:nvSpPr>
        <p:spPr>
          <a:xfrm>
            <a:off x="12649200" y="5928104"/>
            <a:ext cx="756383" cy="7239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11"/>
            <a:stretch>
              <a:fillRect/>
            </a:stretch>
          </a:blipFill>
        </p:spPr>
      </p:sp>
      <p:sp>
        <p:nvSpPr>
          <p:cNvPr id="27" name="Freeform 3"/>
          <p:cNvSpPr/>
          <p:nvPr/>
        </p:nvSpPr>
        <p:spPr>
          <a:xfrm>
            <a:off x="16080841" y="7092382"/>
            <a:ext cx="756383" cy="7239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11"/>
            <a:stretch>
              <a:fillRect/>
            </a:stretch>
          </a:blipFill>
        </p:spPr>
      </p:sp>
      <p:sp>
        <p:nvSpPr>
          <p:cNvPr id="28" name="Freeform 3"/>
          <p:cNvSpPr/>
          <p:nvPr/>
        </p:nvSpPr>
        <p:spPr>
          <a:xfrm>
            <a:off x="13027391" y="8115300"/>
            <a:ext cx="756383" cy="7239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11"/>
            <a:stretch>
              <a:fillRect/>
            </a:stretch>
          </a:blipFill>
        </p:spPr>
      </p:sp>
    </p:spTree>
    <p:extLst>
      <p:ext uri="{BB962C8B-B14F-4D97-AF65-F5344CB8AC3E}">
        <p14:creationId xmlns:p14="http://schemas.microsoft.com/office/powerpoint/2010/main" val="31560520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304801" y="342899"/>
            <a:ext cx="17678400" cy="9525001"/>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0317">
            <a:off x="16464833" y="8240254"/>
            <a:ext cx="1178057" cy="1778200"/>
          </a:xfrm>
          <a:prstGeom prst="rect">
            <a:avLst/>
          </a:prstGeom>
        </p:spPr>
      </p:pic>
      <p:pic>
        <p:nvPicPr>
          <p:cNvPr id="19"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84310">
            <a:off x="431452" y="307399"/>
            <a:ext cx="1281917" cy="1389612"/>
          </a:xfrm>
          <a:prstGeom prst="rect">
            <a:avLst/>
          </a:prstGeom>
        </p:spPr>
      </p:pic>
      <p:sp>
        <p:nvSpPr>
          <p:cNvPr id="5" name="Rectangle 4"/>
          <p:cNvSpPr/>
          <p:nvPr/>
        </p:nvSpPr>
        <p:spPr>
          <a:xfrm>
            <a:off x="1447800" y="2683788"/>
            <a:ext cx="15375042" cy="5355312"/>
          </a:xfrm>
          <a:prstGeom prst="rect">
            <a:avLst/>
          </a:prstGeom>
        </p:spPr>
        <p:txBody>
          <a:bodyPr wrap="square">
            <a:spAutoFit/>
          </a:bodyPr>
          <a:lstStyle/>
          <a:p>
            <a:pPr algn="just">
              <a:lnSpc>
                <a:spcPct val="150000"/>
              </a:lnSpc>
            </a:pPr>
            <a:r>
              <a:rPr lang="vi-VN" sz="3800">
                <a:solidFill>
                  <a:srgbClr val="000000"/>
                </a:solidFill>
                <a:ea typeface="Calibri" panose="020F0502020204030204" pitchFamily="34" charset="0"/>
                <a:cs typeface="Arial" panose="020B0604020202020204" pitchFamily="34" charset="0"/>
              </a:rPr>
              <a:t>Cho hai tam giác ABC và ABD không cùng nằm trong một mặt phẳng. Gọi M, N lần lượt là trung điểm của các cạnh AC, AD.</a:t>
            </a:r>
          </a:p>
          <a:p>
            <a:pPr algn="just">
              <a:lnSpc>
                <a:spcPct val="150000"/>
              </a:lnSpc>
            </a:pPr>
            <a:r>
              <a:rPr lang="vi-VN" sz="3800">
                <a:solidFill>
                  <a:srgbClr val="000000"/>
                </a:solidFill>
                <a:ea typeface="Calibri" panose="020F0502020204030204" pitchFamily="34" charset="0"/>
                <a:cs typeface="Arial" panose="020B0604020202020204" pitchFamily="34" charset="0"/>
              </a:rPr>
              <a:t>a) Đường thẳng AM có song song với mặt phẳng (BCD) hay không? Hãy giải thích tại sao.</a:t>
            </a:r>
          </a:p>
          <a:p>
            <a:pPr algn="just">
              <a:lnSpc>
                <a:spcPct val="150000"/>
              </a:lnSpc>
            </a:pPr>
            <a:r>
              <a:rPr lang="vi-VN" sz="3800">
                <a:solidFill>
                  <a:srgbClr val="000000"/>
                </a:solidFill>
                <a:ea typeface="Calibri" panose="020F0502020204030204" pitchFamily="34" charset="0"/>
                <a:cs typeface="Arial" panose="020B0604020202020204" pitchFamily="34" charset="0"/>
              </a:rPr>
              <a:t>b) Đường thẳng MN có song song với mặt phẳng (BCD) hay không? Hãy giải thích tại sao.</a:t>
            </a:r>
            <a:endParaRPr lang="vi-VN" sz="3800" dirty="0" err="1">
              <a:solidFill>
                <a:srgbClr val="000000"/>
              </a:solidFill>
              <a:ea typeface="Calibri" panose="020F0502020204030204" pitchFamily="34" charset="0"/>
              <a:cs typeface="Arial" panose="020B0604020202020204" pitchFamily="34" charset="0"/>
            </a:endParaRPr>
          </a:p>
        </p:txBody>
      </p:sp>
      <p:grpSp>
        <p:nvGrpSpPr>
          <p:cNvPr id="24" name="Group 23"/>
          <p:cNvGrpSpPr/>
          <p:nvPr/>
        </p:nvGrpSpPr>
        <p:grpSpPr>
          <a:xfrm>
            <a:off x="6344440" y="1104900"/>
            <a:ext cx="5412004" cy="1066800"/>
            <a:chOff x="381000" y="190500"/>
            <a:chExt cx="11814970" cy="1066800"/>
          </a:xfrm>
        </p:grpSpPr>
        <p:sp>
          <p:nvSpPr>
            <p:cNvPr id="25" name="Rectangle 24"/>
            <p:cNvSpPr/>
            <p:nvPr/>
          </p:nvSpPr>
          <p:spPr>
            <a:xfrm>
              <a:off x="381000" y="190500"/>
              <a:ext cx="1181497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863595" y="190500"/>
              <a:ext cx="10929710"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4.17 (sgk – tr87)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
          <p:cNvPicPr>
            <a:picLocks noChangeAspect="1"/>
          </p:cNvPicPr>
          <p:nvPr/>
        </p:nvPicPr>
        <p:blipFill>
          <a:blip r:embed="rId8"/>
          <a:srcRect/>
          <a:stretch>
            <a:fillRect/>
          </a:stretch>
        </p:blipFill>
        <p:spPr>
          <a:xfrm>
            <a:off x="16437730" y="500175"/>
            <a:ext cx="1232262" cy="1278611"/>
          </a:xfrm>
          <a:prstGeom prst="rect">
            <a:avLst/>
          </a:prstGeom>
        </p:spPr>
      </p:pic>
    </p:spTree>
    <p:extLst>
      <p:ext uri="{BB962C8B-B14F-4D97-AF65-F5344CB8AC3E}">
        <p14:creationId xmlns:p14="http://schemas.microsoft.com/office/powerpoint/2010/main" val="7915872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DC3">
            <a:alpha val="69000"/>
          </a:srgb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2200">
            <a:off x="16292394" y="516638"/>
            <a:ext cx="1326994" cy="157186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234">
            <a:off x="-318166" y="127317"/>
            <a:ext cx="1625516" cy="1750220"/>
          </a:xfrm>
          <a:prstGeom prst="rect">
            <a:avLst/>
          </a:prstGeom>
        </p:spPr>
      </p:pic>
      <p:sp>
        <p:nvSpPr>
          <p:cNvPr id="8" name="TextBox 8"/>
          <p:cNvSpPr txBox="1"/>
          <p:nvPr/>
        </p:nvSpPr>
        <p:spPr>
          <a:xfrm>
            <a:off x="2362200" y="1077712"/>
            <a:ext cx="13935391" cy="992708"/>
          </a:xfrm>
          <a:prstGeom prst="rect">
            <a:avLst/>
          </a:prstGeom>
        </p:spPr>
        <p:txBody>
          <a:bodyPr lIns="0" tIns="0" rIns="0" bIns="0" rtlCol="0" anchor="t">
            <a:spAutoFit/>
          </a:bodyPr>
          <a:lstStyle/>
          <a:p>
            <a:pPr algn="ctr">
              <a:lnSpc>
                <a:spcPts val="8499"/>
              </a:lnSpc>
            </a:pPr>
            <a:r>
              <a:rPr lang="en-US" sz="6000" b="1" dirty="0">
                <a:solidFill>
                  <a:srgbClr val="FF0000"/>
                </a:solidFill>
                <a:latin typeface="Arial" panose="020B0604020202020204" pitchFamily="34" charset="0"/>
                <a:cs typeface="Arial" panose="020B0604020202020204" pitchFamily="34" charset="0"/>
              </a:rPr>
              <a:t>NỘI DUNG BÀI HỌC </a:t>
            </a:r>
          </a:p>
        </p:txBody>
      </p:sp>
      <p:pic>
        <p:nvPicPr>
          <p:cNvPr id="9" name="Picture 2"/>
          <p:cNvPicPr>
            <a:picLocks noChangeAspect="1"/>
          </p:cNvPicPr>
          <p:nvPr/>
        </p:nvPicPr>
        <p:blipFill>
          <a:blip r:embed="rId6"/>
          <a:srcRect/>
          <a:stretch>
            <a:fillRect/>
          </a:stretch>
        </p:blipFill>
        <p:spPr>
          <a:xfrm>
            <a:off x="14975478" y="6591300"/>
            <a:ext cx="2395621" cy="3312304"/>
          </a:xfrm>
          <a:prstGeom prst="rect">
            <a:avLst/>
          </a:prstGeom>
        </p:spPr>
      </p:pic>
      <p:grpSp>
        <p:nvGrpSpPr>
          <p:cNvPr id="10" name="Group 9"/>
          <p:cNvGrpSpPr/>
          <p:nvPr/>
        </p:nvGrpSpPr>
        <p:grpSpPr>
          <a:xfrm>
            <a:off x="1905000" y="2933700"/>
            <a:ext cx="1317192" cy="1296009"/>
            <a:chOff x="3352800" y="3102142"/>
            <a:chExt cx="1412687" cy="1285465"/>
          </a:xfrm>
        </p:grpSpPr>
        <p:grpSp>
          <p:nvGrpSpPr>
            <p:cNvPr id="11" name="Group 4"/>
            <p:cNvGrpSpPr/>
            <p:nvPr/>
          </p:nvGrpSpPr>
          <p:grpSpPr>
            <a:xfrm>
              <a:off x="3352800" y="3102142"/>
              <a:ext cx="1412687" cy="1285465"/>
              <a:chOff x="0" y="0"/>
              <a:chExt cx="6350000" cy="6350000"/>
            </a:xfrm>
          </p:grpSpPr>
          <p:sp>
            <p:nvSpPr>
              <p:cNvPr id="13"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2" name="TextBox 15"/>
            <p:cNvSpPr txBox="1"/>
            <p:nvPr/>
          </p:nvSpPr>
          <p:spPr>
            <a:xfrm>
              <a:off x="3534358" y="3579348"/>
              <a:ext cx="1043391" cy="453248"/>
            </a:xfrm>
            <a:prstGeom prst="rect">
              <a:avLst/>
            </a:prstGeom>
          </p:spPr>
          <p:txBody>
            <a:bodyPr lIns="0" tIns="0" rIns="0" bIns="0" rtlCol="0" anchor="t">
              <a:spAutoFit/>
            </a:bodyPr>
            <a:lstStyle/>
            <a:p>
              <a:pPr algn="ctr">
                <a:lnSpc>
                  <a:spcPts val="4368"/>
                </a:lnSpc>
              </a:pPr>
              <a:r>
                <a:rPr lang="en-US" sz="5000" b="1">
                  <a:solidFill>
                    <a:schemeClr val="tx2"/>
                  </a:solidFill>
                  <a:latin typeface="Arial" panose="020B0604020202020204" pitchFamily="34" charset="0"/>
                  <a:cs typeface="Arial" panose="020B0604020202020204" pitchFamily="34" charset="0"/>
                </a:rPr>
                <a:t>01</a:t>
              </a:r>
            </a:p>
          </p:txBody>
        </p:sp>
      </p:grpSp>
      <p:sp>
        <p:nvSpPr>
          <p:cNvPr id="16" name="Rectangle 15"/>
          <p:cNvSpPr/>
          <p:nvPr/>
        </p:nvSpPr>
        <p:spPr>
          <a:xfrm>
            <a:off x="3575830" y="3015241"/>
            <a:ext cx="14480656" cy="957506"/>
          </a:xfrm>
          <a:prstGeom prst="rect">
            <a:avLst/>
          </a:prstGeom>
        </p:spPr>
        <p:txBody>
          <a:bodyPr wrap="square">
            <a:spAutoFit/>
          </a:bodyPr>
          <a:lstStyle/>
          <a:p>
            <a:pPr algn="just">
              <a:lnSpc>
                <a:spcPct val="150000"/>
              </a:lnSpc>
              <a:tabLst>
                <a:tab pos="360045" algn="l"/>
                <a:tab pos="720090" algn="l"/>
              </a:tabLst>
            </a:pPr>
            <a:r>
              <a:rPr lang="vi-VN" sz="4200" b="1">
                <a:ea typeface="Calibri" panose="020F0502020204030204" pitchFamily="34" charset="0"/>
                <a:cs typeface="Arial" panose="020B0604020202020204" pitchFamily="34" charset="0"/>
              </a:rPr>
              <a:t>Đường thẳng song song với mặt phẳng </a:t>
            </a:r>
            <a:endParaRPr lang="en-US" sz="4200" dirty="0"/>
          </a:p>
        </p:txBody>
      </p:sp>
      <p:grpSp>
        <p:nvGrpSpPr>
          <p:cNvPr id="27" name="Group 26"/>
          <p:cNvGrpSpPr/>
          <p:nvPr/>
        </p:nvGrpSpPr>
        <p:grpSpPr>
          <a:xfrm>
            <a:off x="1879865" y="5333281"/>
            <a:ext cx="1317192" cy="1296009"/>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79348"/>
              <a:ext cx="1043391" cy="564500"/>
            </a:xfrm>
            <a:prstGeom prst="rect">
              <a:avLst/>
            </a:prstGeom>
          </p:spPr>
          <p:txBody>
            <a:bodyPr lIns="0" tIns="0" rIns="0" bIns="0" rtlCol="0" anchor="t">
              <a:spAutoFit/>
            </a:bodyPr>
            <a:lstStyle/>
            <a:p>
              <a:pPr algn="ctr">
                <a:lnSpc>
                  <a:spcPts val="4368"/>
                </a:lnSpc>
              </a:pPr>
              <a:r>
                <a:rPr lang="en-US" sz="5000" b="1">
                  <a:solidFill>
                    <a:schemeClr val="tx2"/>
                  </a:solidFill>
                  <a:latin typeface="Arial" panose="020B0604020202020204" pitchFamily="34" charset="0"/>
                  <a:cs typeface="Arial" panose="020B0604020202020204" pitchFamily="34" charset="0"/>
                </a:rPr>
                <a:t>02</a:t>
              </a:r>
            </a:p>
          </p:txBody>
        </p:sp>
      </p:grpSp>
      <p:sp>
        <p:nvSpPr>
          <p:cNvPr id="24" name="Rectangle 23"/>
          <p:cNvSpPr/>
          <p:nvPr/>
        </p:nvSpPr>
        <p:spPr>
          <a:xfrm>
            <a:off x="3591849" y="5017784"/>
            <a:ext cx="10983770" cy="2031325"/>
          </a:xfrm>
          <a:prstGeom prst="rect">
            <a:avLst/>
          </a:prstGeom>
        </p:spPr>
        <p:txBody>
          <a:bodyPr wrap="square">
            <a:spAutoFit/>
          </a:bodyPr>
          <a:lstStyle/>
          <a:p>
            <a:pPr>
              <a:lnSpc>
                <a:spcPct val="150000"/>
              </a:lnSpc>
            </a:pPr>
            <a:r>
              <a:rPr lang="vi-VN" sz="4200" b="1">
                <a:ea typeface="Calibri" panose="020F0502020204030204" pitchFamily="34" charset="0"/>
                <a:cs typeface="Arial" panose="020B0604020202020204" pitchFamily="34" charset="0"/>
              </a:rPr>
              <a:t>Điều kiện và tính chất của đường thẳng song song với mặt phẳng</a:t>
            </a:r>
            <a:endParaRPr lang="en-US" sz="4400" dirty="0"/>
          </a:p>
        </p:txBody>
      </p:sp>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32392"/>
            <a:ext cx="17068799"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0317">
            <a:off x="16367004" y="8209551"/>
            <a:ext cx="1178057" cy="1778200"/>
          </a:xfrm>
          <a:prstGeom prst="rect">
            <a:avLst/>
          </a:prstGeom>
        </p:spPr>
      </p:pic>
      <p:pic>
        <p:nvPicPr>
          <p:cNvPr id="1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84310">
            <a:off x="607933" y="537473"/>
            <a:ext cx="1281917" cy="1389612"/>
          </a:xfrm>
          <a:prstGeom prst="rect">
            <a:avLst/>
          </a:prstGeom>
        </p:spPr>
      </p:pic>
      <p:sp>
        <p:nvSpPr>
          <p:cNvPr id="15" name="Oval Callout 14"/>
          <p:cNvSpPr/>
          <p:nvPr/>
        </p:nvSpPr>
        <p:spPr>
          <a:xfrm>
            <a:off x="8267699" y="1159185"/>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solidFill>
                  <a:prstClr val="black"/>
                </a:solidFill>
              </a:rPr>
              <a:t>Giải</a:t>
            </a:r>
            <a:endParaRPr lang="en-US" sz="4000" b="1">
              <a:solidFill>
                <a:prstClr val="black"/>
              </a:solidFill>
            </a:endParaRPr>
          </a:p>
        </p:txBody>
      </p:sp>
      <p:sp>
        <p:nvSpPr>
          <p:cNvPr id="7" name="Rectangle 6"/>
          <p:cNvSpPr/>
          <p:nvPr/>
        </p:nvSpPr>
        <p:spPr>
          <a:xfrm>
            <a:off x="7506712" y="2874342"/>
            <a:ext cx="9594323" cy="5355312"/>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a) Ta có AM cắt (BCD) tại C suy ra AM không song song với (BCD)</a:t>
            </a:r>
            <a:r>
              <a:rPr lang="vi-VN" sz="3800">
                <a:latin typeface="Arial" panose="020B0604020202020204" pitchFamily="34" charset="0"/>
                <a:ea typeface="Calibri" panose="020F0502020204030204" pitchFamily="34" charset="0"/>
                <a:cs typeface="Arial" panose="020B0604020202020204" pitchFamily="34" charset="0"/>
              </a:rPr>
              <a:t>.</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b) M, N là trung điểm của AC, AD nên MN là đường trung bình của tam giác ACD suy ra MN // CD</a:t>
            </a:r>
            <a:r>
              <a:rPr lang="vi-VN" sz="3800">
                <a:latin typeface="Arial" panose="020B0604020202020204" pitchFamily="34" charset="0"/>
                <a:ea typeface="Calibri" panose="020F0502020204030204" pitchFamily="34" charset="0"/>
                <a:cs typeface="Arial" panose="020B0604020202020204" pitchFamily="34" charset="0"/>
              </a:rPr>
              <a:t>.</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Mà CD thuộc (BCD) nên MN // mp(BCD)</a:t>
            </a:r>
            <a:r>
              <a:rPr lang="vi-VN" sz="3800">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828" y="2884368"/>
            <a:ext cx="5874283" cy="5706446"/>
          </a:xfrm>
          <a:prstGeom prst="rect">
            <a:avLst/>
          </a:prstGeom>
        </p:spPr>
      </p:pic>
    </p:spTree>
    <p:extLst>
      <p:ext uri="{BB962C8B-B14F-4D97-AF65-F5344CB8AC3E}">
        <p14:creationId xmlns:p14="http://schemas.microsoft.com/office/powerpoint/2010/main" val="253429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2" dur="500"/>
                                        <p:tgtEl>
                                          <p:spTgt spid="7">
                                            <p:txEl>
                                              <p:pRg st="1" end="1"/>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left)">
                                      <p:cBhvr>
                                        <p:cTn id="2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5046687" y="6742083"/>
            <a:ext cx="8194623" cy="3124200"/>
          </a:xfrm>
          <a:prstGeom prst="rect">
            <a:avLst/>
          </a:prstGeom>
        </p:spPr>
      </p:pic>
      <p:pic>
        <p:nvPicPr>
          <p:cNvPr id="18"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5645306" y="663668"/>
            <a:ext cx="1532221" cy="1660944"/>
          </a:xfrm>
          <a:prstGeom prst="rect">
            <a:avLst/>
          </a:prstGeom>
        </p:spPr>
      </p:pic>
      <p:pic>
        <p:nvPicPr>
          <p:cNvPr id="1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200000">
            <a:off x="16584285" y="158947"/>
            <a:ext cx="1098542" cy="1658177"/>
          </a:xfrm>
          <a:prstGeom prst="rect">
            <a:avLst/>
          </a:prstGeom>
        </p:spPr>
      </p:pic>
      <p:sp>
        <p:nvSpPr>
          <p:cNvPr id="12" name="Rectangle 11"/>
          <p:cNvSpPr/>
          <p:nvPr/>
        </p:nvSpPr>
        <p:spPr>
          <a:xfrm>
            <a:off x="6172200" y="3086100"/>
            <a:ext cx="6154712" cy="1508555"/>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1000"/>
              </a:spcAft>
              <a:buClrTx/>
              <a:buSzTx/>
              <a:buFontTx/>
              <a:buNone/>
              <a:tabLst/>
              <a:defRPr/>
            </a:pPr>
            <a:r>
              <a:rPr kumimoji="0" lang="en-US" sz="7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7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70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0" name="Pentagon 19"/>
          <p:cNvSpPr/>
          <p:nvPr/>
        </p:nvSpPr>
        <p:spPr>
          <a:xfrm>
            <a:off x="762000" y="518159"/>
            <a:ext cx="2672080" cy="1447800"/>
          </a:xfrm>
          <a:prstGeom prst="homePlate">
            <a:avLst/>
          </a:prstGeom>
          <a:solidFill>
            <a:srgbClr val="EF9F5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954069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21633" y="-171450"/>
            <a:ext cx="17068799" cy="1125855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72829">
            <a:off x="16920649" y="8421654"/>
            <a:ext cx="1304380" cy="1968876"/>
          </a:xfrm>
          <a:prstGeom prst="rect">
            <a:avLst/>
          </a:prstGeom>
        </p:spPr>
      </p:pic>
      <p:pic>
        <p:nvPicPr>
          <p:cNvPr id="1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85545">
            <a:off x="532971" y="233029"/>
            <a:ext cx="1220059" cy="1322558"/>
          </a:xfrm>
          <a:prstGeom prst="rect">
            <a:avLst/>
          </a:prstGeom>
        </p:spPr>
      </p:pic>
      <p:sp>
        <p:nvSpPr>
          <p:cNvPr id="7" name="Rectangle 6"/>
          <p:cNvSpPr/>
          <p:nvPr/>
        </p:nvSpPr>
        <p:spPr>
          <a:xfrm>
            <a:off x="1143000" y="1925241"/>
            <a:ext cx="16002000" cy="1846659"/>
          </a:xfrm>
          <a:prstGeom prst="rect">
            <a:avLst/>
          </a:prstGeom>
        </p:spPr>
        <p:txBody>
          <a:bodyPr wrap="square">
            <a:spAutoFit/>
          </a:bodyPr>
          <a:lstStyle/>
          <a:p>
            <a:pPr algn="just">
              <a:lnSpc>
                <a:spcPct val="150000"/>
              </a:lnSpc>
              <a:spcBef>
                <a:spcPts val="600"/>
              </a:spcBef>
              <a:spcAft>
                <a:spcPts val="800"/>
              </a:spcAft>
            </a:pPr>
            <a:r>
              <a:rPr lang="vi-VN" sz="3800">
                <a:solidFill>
                  <a:srgbClr val="000000"/>
                </a:solidFill>
                <a:ea typeface="Calibri" panose="020F0502020204030204" pitchFamily="34" charset="0"/>
                <a:cs typeface="Arial" panose="020B0604020202020204" pitchFamily="34" charset="0"/>
              </a:rPr>
              <a:t>Cho tứ diện ABCD. Gọi M, N lần lượt là trung điểm của hai cạnh BC, CD. Chứng minh</a:t>
            </a:r>
            <a:r>
              <a:rPr lang="en-US" sz="3800">
                <a:solidFill>
                  <a:srgbClr val="000000"/>
                </a:solidFill>
                <a:ea typeface="Calibri" panose="020F0502020204030204" pitchFamily="34" charset="0"/>
                <a:cs typeface="Arial" panose="020B0604020202020204" pitchFamily="34" charset="0"/>
              </a:rPr>
              <a:t> </a:t>
            </a:r>
            <a:r>
              <a:rPr lang="vi-VN" sz="3800">
                <a:solidFill>
                  <a:srgbClr val="000000"/>
                </a:solidFill>
                <a:ea typeface="Calibri" panose="020F0502020204030204" pitchFamily="34" charset="0"/>
                <a:cs typeface="Arial" panose="020B0604020202020204" pitchFamily="34" charset="0"/>
              </a:rPr>
              <a:t>rằng đường thẳng BD song song với mặt phẳng (AMN).</a:t>
            </a:r>
            <a:endParaRPr lang="vi-VN" sz="3800" dirty="0">
              <a:solidFill>
                <a:srgbClr val="000000"/>
              </a:solidFill>
              <a:ea typeface="Calibri" panose="020F0502020204030204" pitchFamily="34" charset="0"/>
              <a:cs typeface="Arial" panose="020B0604020202020204" pitchFamily="34" charset="0"/>
            </a:endParaRPr>
          </a:p>
        </p:txBody>
      </p:sp>
      <p:grpSp>
        <p:nvGrpSpPr>
          <p:cNvPr id="13" name="Group 12"/>
          <p:cNvGrpSpPr/>
          <p:nvPr/>
        </p:nvGrpSpPr>
        <p:grpSpPr>
          <a:xfrm>
            <a:off x="6437997" y="568072"/>
            <a:ext cx="5412004" cy="1066800"/>
            <a:chOff x="381000" y="190500"/>
            <a:chExt cx="11814970" cy="1066800"/>
          </a:xfrm>
        </p:grpSpPr>
        <p:sp>
          <p:nvSpPr>
            <p:cNvPr id="18" name="Rectangle 17"/>
            <p:cNvSpPr/>
            <p:nvPr/>
          </p:nvSpPr>
          <p:spPr>
            <a:xfrm>
              <a:off x="381000" y="190500"/>
              <a:ext cx="1181497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863595" y="190500"/>
              <a:ext cx="10929710"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4.18 (sgk – tr87)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0" name="Oval Callout 19"/>
          <p:cNvSpPr/>
          <p:nvPr/>
        </p:nvSpPr>
        <p:spPr>
          <a:xfrm>
            <a:off x="7467599" y="4076700"/>
            <a:ext cx="1676400"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1317491" y="4305300"/>
            <a:ext cx="5464309" cy="5750552"/>
          </a:xfrm>
          <a:prstGeom prst="rect">
            <a:avLst/>
          </a:prstGeom>
        </p:spPr>
      </p:pic>
      <p:sp>
        <p:nvSpPr>
          <p:cNvPr id="5" name="Rectangle 4"/>
          <p:cNvSpPr/>
          <p:nvPr/>
        </p:nvSpPr>
        <p:spPr>
          <a:xfrm>
            <a:off x="7554382" y="5228937"/>
            <a:ext cx="9223420" cy="4589077"/>
          </a:xfrm>
          <a:prstGeom prst="rect">
            <a:avLst/>
          </a:prstGeom>
        </p:spPr>
        <p:txBody>
          <a:bodyPr wrap="square">
            <a:spAutoFit/>
          </a:bodyPr>
          <a:lstStyle/>
          <a:p>
            <a:pPr algn="just">
              <a:lnSpc>
                <a:spcPct val="20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M, N là trung điểm của BC, CD</a:t>
            </a:r>
            <a:r>
              <a:rPr lang="vi-VN" sz="3800">
                <a:effectLst/>
                <a:latin typeface="Arial" panose="020B0604020202020204" pitchFamily="34" charset="0"/>
                <a:ea typeface="Calibri" panose="020F0502020204030204" pitchFamily="34" charset="0"/>
                <a:cs typeface="Arial" panose="020B0604020202020204" pitchFamily="34" charset="0"/>
              </a:rPr>
              <a:t> (gt)</a:t>
            </a:r>
            <a:r>
              <a:rPr lang="en-US" sz="3800">
                <a:effectLst/>
                <a:latin typeface="Arial" panose="020B0604020202020204" pitchFamily="34" charset="0"/>
                <a:ea typeface="Calibri" panose="020F0502020204030204" pitchFamily="34" charset="0"/>
                <a:cs typeface="Arial" panose="020B0604020202020204" pitchFamily="34" charset="0"/>
              </a:rPr>
              <a:t> </a:t>
            </a:r>
          </a:p>
          <a:p>
            <a:pPr algn="just">
              <a:lnSpc>
                <a:spcPct val="2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suy ra MN // BD</a:t>
            </a:r>
            <a:r>
              <a:rPr lang="vi-VN" sz="3800">
                <a:effectLst/>
                <a:latin typeface="Arial" panose="020B0604020202020204" pitchFamily="34" charset="0"/>
                <a:ea typeface="Calibri" panose="020F0502020204030204" pitchFamily="34" charset="0"/>
                <a:cs typeface="Arial" panose="020B0604020202020204" pitchFamily="34" charset="0"/>
              </a:rPr>
              <a:t> (t</a:t>
            </a:r>
            <a:r>
              <a:rPr lang="en-US" sz="3800">
                <a:effectLst/>
                <a:latin typeface="Arial" panose="020B0604020202020204" pitchFamily="34" charset="0"/>
                <a:ea typeface="Calibri" panose="020F0502020204030204" pitchFamily="34" charset="0"/>
                <a:cs typeface="Arial" panose="020B0604020202020204" pitchFamily="34" charset="0"/>
              </a:rPr>
              <a:t>/</a:t>
            </a:r>
            <a:r>
              <a:rPr lang="en-US" sz="3800">
                <a:latin typeface="Arial" panose="020B0604020202020204" pitchFamily="34" charset="0"/>
                <a:ea typeface="Calibri" panose="020F0502020204030204" pitchFamily="34" charset="0"/>
                <a:cs typeface="Arial" panose="020B0604020202020204" pitchFamily="34" charset="0"/>
              </a:rPr>
              <a:t>c</a:t>
            </a:r>
            <a:r>
              <a:rPr lang="vi-VN" sz="3800">
                <a:effectLst/>
                <a:latin typeface="Arial" panose="020B0604020202020204" pitchFamily="34" charset="0"/>
                <a:ea typeface="Calibri" panose="020F0502020204030204" pitchFamily="34" charset="0"/>
                <a:cs typeface="Arial" panose="020B0604020202020204" pitchFamily="34" charset="0"/>
              </a:rPr>
              <a:t> đường trung bìn</a:t>
            </a:r>
            <a:r>
              <a:rPr lang="en-US" sz="3800">
                <a:effectLst/>
                <a:latin typeface="Arial" panose="020B0604020202020204" pitchFamily="34" charset="0"/>
                <a:ea typeface="Calibri" panose="020F0502020204030204" pitchFamily="34" charset="0"/>
                <a:cs typeface="Arial" panose="020B0604020202020204" pitchFamily="34" charset="0"/>
              </a:rPr>
              <a:t>h)</a:t>
            </a:r>
            <a:r>
              <a:rPr lang="vi-VN" sz="380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Ta có: BD không thuộc (AMN), MN thuộc (AMN), MN // BD suy ra BD // (AMN)</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910235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left)">
                                      <p:cBhvr>
                                        <p:cTn id="30" dur="500"/>
                                        <p:tgtEl>
                                          <p:spTgt spid="5">
                                            <p:txEl>
                                              <p:pRg st="1" end="1"/>
                                            </p:txEl>
                                          </p:spTgt>
                                        </p:tgtEl>
                                      </p:cBhvr>
                                    </p:animEffect>
                                  </p:childTnLst>
                                </p:cTn>
                              </p:par>
                            </p:childTnLst>
                          </p:cTn>
                        </p:par>
                        <p:par>
                          <p:cTn id="31" fill="hold">
                            <p:stCondLst>
                              <p:cond delay="1000"/>
                            </p:stCondLst>
                            <p:childTnLst>
                              <p:par>
                                <p:cTn id="32" presetID="14" presetClass="entr" presetSubtype="10" fill="hold" nodeType="after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85800" y="659119"/>
            <a:ext cx="16992600" cy="9220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61901" flipH="1">
            <a:off x="16586767" y="307475"/>
            <a:ext cx="1417750" cy="1536856"/>
          </a:xfrm>
          <a:prstGeom prst="rect">
            <a:avLst/>
          </a:prstGeom>
        </p:spPr>
      </p:pic>
      <p:pic>
        <p:nvPicPr>
          <p:cNvPr id="2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 y="8561081"/>
            <a:ext cx="878216" cy="1383019"/>
          </a:xfrm>
          <a:prstGeom prst="rect">
            <a:avLst/>
          </a:prstGeom>
        </p:spPr>
      </p:pic>
      <p:grpSp>
        <p:nvGrpSpPr>
          <p:cNvPr id="15" name="Group 14"/>
          <p:cNvGrpSpPr/>
          <p:nvPr/>
        </p:nvGrpSpPr>
        <p:grpSpPr>
          <a:xfrm>
            <a:off x="6437998" y="542503"/>
            <a:ext cx="5412004" cy="1066800"/>
            <a:chOff x="381000" y="190500"/>
            <a:chExt cx="11814970" cy="1066800"/>
          </a:xfrm>
        </p:grpSpPr>
        <p:sp>
          <p:nvSpPr>
            <p:cNvPr id="16" name="Rectangle 15"/>
            <p:cNvSpPr/>
            <p:nvPr/>
          </p:nvSpPr>
          <p:spPr>
            <a:xfrm>
              <a:off x="381000" y="190500"/>
              <a:ext cx="1181497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863595" y="190500"/>
              <a:ext cx="10929710"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4.19 (sgk – tr87)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 name="Rectangle 3"/>
          <p:cNvSpPr/>
          <p:nvPr/>
        </p:nvSpPr>
        <p:spPr>
          <a:xfrm>
            <a:off x="1792616" y="2333936"/>
            <a:ext cx="8597037" cy="5909310"/>
          </a:xfrm>
          <a:prstGeom prst="rect">
            <a:avLst/>
          </a:prstGeom>
        </p:spPr>
        <p:txBody>
          <a:bodyPr wrap="square">
            <a:spAutoFit/>
          </a:bodyPr>
          <a:lstStyle/>
          <a:p>
            <a:pPr algn="just">
              <a:lnSpc>
                <a:spcPct val="150000"/>
              </a:lnSpc>
            </a:pPr>
            <a:r>
              <a:rPr lang="vi-VN" sz="3600"/>
              <a:t>Cho hình chóp S.ABCD có đáy là hình thang (AB</a:t>
            </a:r>
            <a:r>
              <a:rPr lang="en-US" sz="3600"/>
              <a:t>//</a:t>
            </a:r>
            <a:r>
              <a:rPr lang="vi-VN" sz="3600"/>
              <a:t>CD). Gọi E là một điểm nằm giữa S và A. Gọi (P) là mặt phẳng qua E và song song với hai đường thẳng AB, AD. Xác định giao tuyến của (P) và các mặt bên của hình chóp. Hình tạo bởi các giao tuyến là hình gì?</a:t>
            </a:r>
          </a:p>
        </p:txBody>
      </p:sp>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1103527" y="2324070"/>
            <a:ext cx="5839350" cy="6307862"/>
          </a:xfrm>
          <a:prstGeom prst="rect">
            <a:avLst/>
          </a:prstGeom>
        </p:spPr>
      </p:pic>
    </p:spTree>
    <p:extLst>
      <p:ext uri="{BB962C8B-B14F-4D97-AF65-F5344CB8AC3E}">
        <p14:creationId xmlns:p14="http://schemas.microsoft.com/office/powerpoint/2010/main" val="3888422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266305"/>
            <a:ext cx="17068799" cy="9710823"/>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475906" y="343746"/>
            <a:ext cx="1715472" cy="114293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666838" y="8663686"/>
            <a:ext cx="917144" cy="1384369"/>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25247">
            <a:off x="425841" y="155707"/>
            <a:ext cx="1281917" cy="1389612"/>
          </a:xfrm>
          <a:prstGeom prst="rect">
            <a:avLst/>
          </a:prstGeom>
        </p:spPr>
      </p:pic>
      <p:sp>
        <p:nvSpPr>
          <p:cNvPr id="15" name="Oval Callout 14"/>
          <p:cNvSpPr/>
          <p:nvPr/>
        </p:nvSpPr>
        <p:spPr>
          <a:xfrm>
            <a:off x="8243523" y="698180"/>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
        <p:nvSpPr>
          <p:cNvPr id="3" name="Rectangle 2"/>
          <p:cNvSpPr/>
          <p:nvPr/>
        </p:nvSpPr>
        <p:spPr>
          <a:xfrm>
            <a:off x="5736207" y="2115383"/>
            <a:ext cx="11199464" cy="4247317"/>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 Mặt phẳng (SAB) chứa đường thẳng AB song song với mặt phẳng (P) nên mặt phẳng (SAB) cắt mặt phẳng (P) theo giao tuyến song song với AB. </a:t>
            </a:r>
          </a:p>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Vẽ EF // AB (F thuộc SB) thì EF là giao tuyến của (P) và (SAB).</a:t>
            </a:r>
            <a:endParaRPr lang="en-US" sz="3600">
              <a:latin typeface="Arial" panose="020B0604020202020204" pitchFamily="34" charset="0"/>
              <a:ea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806414" y="1546111"/>
            <a:ext cx="4741002" cy="5121389"/>
          </a:xfrm>
          <a:prstGeom prst="rect">
            <a:avLst/>
          </a:prstGeom>
        </p:spPr>
      </p:pic>
      <p:sp>
        <p:nvSpPr>
          <p:cNvPr id="5" name="Rectangle 4"/>
          <p:cNvSpPr/>
          <p:nvPr/>
        </p:nvSpPr>
        <p:spPr>
          <a:xfrm>
            <a:off x="1260407" y="6743700"/>
            <a:ext cx="15773401" cy="2585323"/>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Mặt phẳng (SAD) chứa đường thẳng AD song song với mặt phẳng (P) nên mặt phẳng (SAD) cắt mặt phẳng (P) theo giao tuyến song song với AD. </a:t>
            </a:r>
          </a:p>
          <a:p>
            <a:pPr lvl="0" algn="just">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Vẽ EG // AD (G thuộc SD) thì EG là giao tuyến của (P) và (SAD).</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702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500"/>
                                        <p:tgtEl>
                                          <p:spTgt spid="3">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5" dur="500"/>
                                        <p:tgtEl>
                                          <p:spTgt spid="5">
                                            <p:txEl>
                                              <p:pRg st="0" end="0"/>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505326" y="282742"/>
            <a:ext cx="17247971" cy="9677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63622" y="6613731"/>
            <a:ext cx="1023769" cy="1545312"/>
          </a:xfrm>
          <a:prstGeom prst="rect">
            <a:avLst/>
          </a:prstGeom>
        </p:spPr>
      </p:pic>
      <p:sp>
        <p:nvSpPr>
          <p:cNvPr id="3" name="Rectangle 2"/>
          <p:cNvSpPr/>
          <p:nvPr/>
        </p:nvSpPr>
        <p:spPr>
          <a:xfrm>
            <a:off x="6096000" y="536793"/>
            <a:ext cx="11125200" cy="67403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Trong mặt phẳng (SCD), qua G vẽ đường thẳng song song với CD cắt SC tại H.</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GH // CD và CD // AB nên GH // AB, do đó GH nằm trong mặt phẳng (P).</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G thuộc SD nên G thuộc mặt phẳng (SCD) và H thuộc SC nên H thuộc mặt phẳng (SCD), do đó GH nằm trong mặt phẳng (SCD).</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GH là giao tuyến của (P) và (SCD).</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806414" y="1206604"/>
            <a:ext cx="4741002" cy="5121389"/>
          </a:xfrm>
          <a:prstGeom prst="rect">
            <a:avLst/>
          </a:prstGeom>
        </p:spPr>
      </p:pic>
      <p:sp>
        <p:nvSpPr>
          <p:cNvPr id="6" name="Rectangle 5"/>
          <p:cNvSpPr/>
          <p:nvPr/>
        </p:nvSpPr>
        <p:spPr>
          <a:xfrm>
            <a:off x="1447800" y="7282577"/>
            <a:ext cx="15773400" cy="2585323"/>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Nối H với F, ta có H thuộc SC nên H thuộc mặt phẳng (SBC). </a:t>
            </a:r>
          </a:p>
          <a:p>
            <a:pPr lvl="0" algn="just">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Vì F thuộc SB nên F thuộc mặt phẳng (SBC). </a:t>
            </a:r>
          </a:p>
          <a:p>
            <a:pPr lvl="0" algn="just">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Do đó, HF nằm trong mặt phẳng (SBC).</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9"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52996">
            <a:off x="350361" y="421009"/>
            <a:ext cx="1201711" cy="1302668"/>
          </a:xfrm>
          <a:prstGeom prst="rect">
            <a:avLst/>
          </a:prstGeom>
        </p:spPr>
      </p:pic>
    </p:spTree>
    <p:extLst>
      <p:ext uri="{BB962C8B-B14F-4D97-AF65-F5344CB8AC3E}">
        <p14:creationId xmlns:p14="http://schemas.microsoft.com/office/powerpoint/2010/main" val="346869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down)">
                                      <p:cBhvr>
                                        <p:cTn id="23" dur="500"/>
                                        <p:tgtEl>
                                          <p:spTgt spid="6">
                                            <p:txEl>
                                              <p:pRg st="0" end="0"/>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anim calcmode="lin" valueType="num">
                                      <p:cBhvr>
                                        <p:cTn id="3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520014" y="419100"/>
            <a:ext cx="17247971" cy="94488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dirty="0"/>
          </a:p>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156965">
            <a:off x="16392581" y="96832"/>
            <a:ext cx="1023769" cy="154531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85137">
            <a:off x="436664" y="8359935"/>
            <a:ext cx="1201711" cy="1302668"/>
          </a:xfrm>
          <a:prstGeom prst="rect">
            <a:avLst/>
          </a:prstGeom>
        </p:spPr>
      </p:pic>
      <p:sp>
        <p:nvSpPr>
          <p:cNvPr id="3" name="Rectangle 2"/>
          <p:cNvSpPr/>
          <p:nvPr/>
        </p:nvSpPr>
        <p:spPr>
          <a:xfrm>
            <a:off x="6172200" y="2860117"/>
            <a:ext cx="11125200" cy="4247317"/>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Lại có H và F đều thuộc (P) nên HF nằm trong mặt phẳng (P).</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Vậy HF là giao tuyến của (P) và (SBC).</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Ta có: EF // AB và GH // AB nên EF // GH</a:t>
            </a:r>
          </a:p>
          <a:p>
            <a:pPr lvl="0" algn="just">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Do vậy tứ giác EFHG là hình thang.</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838200" y="2395367"/>
            <a:ext cx="4741002" cy="5121389"/>
          </a:xfrm>
          <a:prstGeom prst="rect">
            <a:avLst/>
          </a:prstGeom>
        </p:spPr>
      </p:pic>
    </p:spTree>
    <p:extLst>
      <p:ext uri="{BB962C8B-B14F-4D97-AF65-F5344CB8AC3E}">
        <p14:creationId xmlns:p14="http://schemas.microsoft.com/office/powerpoint/2010/main" val="287585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685800" y="190500"/>
            <a:ext cx="20040600" cy="9906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4310">
            <a:off x="72728" y="117909"/>
            <a:ext cx="1281917" cy="1389612"/>
          </a:xfrm>
          <a:prstGeom prst="rect">
            <a:avLst/>
          </a:prstGeom>
        </p:spPr>
      </p:pic>
      <p:grpSp>
        <p:nvGrpSpPr>
          <p:cNvPr id="19" name="Group 18"/>
          <p:cNvGrpSpPr/>
          <p:nvPr/>
        </p:nvGrpSpPr>
        <p:grpSpPr>
          <a:xfrm>
            <a:off x="6437998" y="495300"/>
            <a:ext cx="5412004" cy="1066800"/>
            <a:chOff x="381000" y="190500"/>
            <a:chExt cx="11814970" cy="1066800"/>
          </a:xfrm>
        </p:grpSpPr>
        <p:sp>
          <p:nvSpPr>
            <p:cNvPr id="20" name="Rectangle 19"/>
            <p:cNvSpPr/>
            <p:nvPr/>
          </p:nvSpPr>
          <p:spPr>
            <a:xfrm>
              <a:off x="381000" y="190500"/>
              <a:ext cx="1181497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863595" y="190500"/>
              <a:ext cx="10929710"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4.20 (sgk – tr87)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2" name="Rectangle 11"/>
          <p:cNvSpPr/>
          <p:nvPr/>
        </p:nvSpPr>
        <p:spPr>
          <a:xfrm>
            <a:off x="1333500" y="1766040"/>
            <a:ext cx="16002000" cy="2615460"/>
          </a:xfrm>
          <a:prstGeom prst="rect">
            <a:avLst/>
          </a:prstGeom>
        </p:spPr>
        <p:txBody>
          <a:bodyPr wrap="square">
            <a:spAutoFit/>
          </a:bodyPr>
          <a:lstStyle/>
          <a:p>
            <a:pPr algn="just">
              <a:lnSpc>
                <a:spcPct val="150000"/>
              </a:lnSpc>
            </a:pPr>
            <a:r>
              <a:rPr lang="vi-VN" sz="3800"/>
              <a:t>Bạn Nam quan sát thấy dù cửa ra vào được mở ở vị trí nào thì mép trên của cửa luôn song song với một mặt phẳng cố định. Hãy cho biết đó là mặt phẳng nào và giải thích tại sao</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stretch>
            <a:fillRect/>
          </a:stretch>
        </p:blipFill>
        <p:spPr>
          <a:xfrm>
            <a:off x="3525129" y="4724400"/>
            <a:ext cx="11274353" cy="5117673"/>
          </a:xfrm>
          <a:prstGeom prst="rect">
            <a:avLst/>
          </a:prstGeom>
        </p:spPr>
      </p:pic>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306800" y="8258339"/>
            <a:ext cx="1447800" cy="1447800"/>
          </a:xfrm>
          <a:prstGeom prst="rect">
            <a:avLst/>
          </a:prstGeom>
        </p:spPr>
      </p:pic>
    </p:spTree>
    <p:extLst>
      <p:ext uri="{BB962C8B-B14F-4D97-AF65-F5344CB8AC3E}">
        <p14:creationId xmlns:p14="http://schemas.microsoft.com/office/powerpoint/2010/main" val="1872025635"/>
      </p:ext>
    </p:extLst>
  </p:cSld>
  <p:clrMapOvr>
    <a:masterClrMapping/>
  </p:clrMapOvr>
  <mc:AlternateContent xmlns:mc="http://schemas.openxmlformats.org/markup-compatibility/2006" xmlns:p14="http://schemas.microsoft.com/office/powerpoint/2010/main">
    <mc:Choice Requires="p14">
      <p:transition spd="slow" p14:dur="800">
        <p:pull dir="r"/>
      </p:transition>
    </mc:Choice>
    <mc:Fallback xmlns="">
      <p:transition spd="slow">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anim calcmode="lin" valueType="num">
                                      <p:cBhvr>
                                        <p:cTn id="17" dur="500" fill="hold"/>
                                        <p:tgtEl>
                                          <p:spTgt spid="14"/>
                                        </p:tgtEl>
                                        <p:attrNameLst>
                                          <p:attrName>ppt_x</p:attrName>
                                        </p:attrNameLst>
                                      </p:cBhvr>
                                      <p:tavLst>
                                        <p:tav tm="0">
                                          <p:val>
                                            <p:strVal val="#ppt_x"/>
                                          </p:val>
                                        </p:tav>
                                        <p:tav tm="100000">
                                          <p:val>
                                            <p:strVal val="#ppt_x"/>
                                          </p:val>
                                        </p:tav>
                                      </p:tavLst>
                                    </p:anim>
                                    <p:anim calcmode="lin" valueType="num">
                                      <p:cBhvr>
                                        <p:cTn id="1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685800" y="190500"/>
            <a:ext cx="20040600" cy="9906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4"/>
          <a:stretch>
            <a:fillRect/>
          </a:stretch>
        </p:blipFill>
        <p:spPr>
          <a:xfrm>
            <a:off x="4419600" y="1562100"/>
            <a:ext cx="9675778" cy="4392045"/>
          </a:xfrm>
          <a:prstGeom prst="rect">
            <a:avLst/>
          </a:prstGeom>
        </p:spPr>
      </p:pic>
      <p:sp>
        <p:nvSpPr>
          <p:cNvPr id="13" name="Oval Callout 12"/>
          <p:cNvSpPr/>
          <p:nvPr/>
        </p:nvSpPr>
        <p:spPr>
          <a:xfrm>
            <a:off x="8267699" y="114300"/>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
        <p:nvSpPr>
          <p:cNvPr id="3" name="Rectangle 2"/>
          <p:cNvSpPr/>
          <p:nvPr/>
        </p:nvSpPr>
        <p:spPr>
          <a:xfrm>
            <a:off x="838200" y="6286500"/>
            <a:ext cx="16709316" cy="3600986"/>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Arial" panose="020B0604020202020204" pitchFamily="34" charset="0"/>
                <a:cs typeface="Arial" panose="020B0604020202020204" pitchFamily="34" charset="0"/>
              </a:rPr>
              <a:t>Ta có: Mép trên của cửa luôn song song với mép dưới của cửa</a:t>
            </a:r>
            <a:r>
              <a:rPr lang="vi-VN" sz="3800">
                <a:latin typeface="Arial" panose="020B0604020202020204" pitchFamily="34" charset="0"/>
                <a:ea typeface="Arial" panose="020B0604020202020204" pitchFamily="34" charset="0"/>
                <a:cs typeface="Arial" panose="020B0604020202020204" pitchFamily="34" charset="0"/>
              </a:rPr>
              <a:t>.</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3800">
                <a:latin typeface="Arial" panose="020B0604020202020204" pitchFamily="34" charset="0"/>
                <a:ea typeface="Arial" panose="020B0604020202020204" pitchFamily="34" charset="0"/>
                <a:cs typeface="Arial" panose="020B0604020202020204" pitchFamily="34" charset="0"/>
              </a:rPr>
              <a:t>Và khi cửa được mở ra, dù được mở ở vị trí nào thì mép dưới của cửa cũng thuộc mặt sàn. Vì vậy mép trên của cửa luôn song song với mặt phẳng sàn cố định</a:t>
            </a:r>
            <a:r>
              <a:rPr lang="vi-VN" sz="3800">
                <a:latin typeface="Arial" panose="020B0604020202020204" pitchFamily="34" charset="0"/>
                <a:ea typeface="Arial" panose="020B0604020202020204" pitchFamily="34" charset="0"/>
                <a:cs typeface="Arial" panose="020B0604020202020204" pitchFamily="34" charset="0"/>
              </a:rPr>
              <a:t>.</a:t>
            </a:r>
            <a:endParaRPr lang="en-US" sz="3800">
              <a:latin typeface="Arial" panose="020B0604020202020204" pitchFamily="34" charset="0"/>
              <a:ea typeface="Arial" panose="020B0604020202020204" pitchFamily="34" charset="0"/>
              <a:cs typeface="Arial" panose="020B0604020202020204" pitchFamily="34" charset="0"/>
            </a:endParaRPr>
          </a:p>
        </p:txBody>
      </p:sp>
      <p:sp>
        <p:nvSpPr>
          <p:cNvPr id="15" name="Freeform 6"/>
          <p:cNvSpPr/>
          <p:nvPr/>
        </p:nvSpPr>
        <p:spPr>
          <a:xfrm>
            <a:off x="16340932" y="0"/>
            <a:ext cx="2055778" cy="21336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76696">
            <a:off x="166110" y="3161774"/>
            <a:ext cx="1173882" cy="1192695"/>
          </a:xfrm>
          <a:prstGeom prst="rect">
            <a:avLst/>
          </a:prstGeom>
        </p:spPr>
      </p:pic>
    </p:spTree>
    <p:extLst>
      <p:ext uri="{BB962C8B-B14F-4D97-AF65-F5344CB8AC3E}">
        <p14:creationId xmlns:p14="http://schemas.microsoft.com/office/powerpoint/2010/main" val="195697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9DDC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2200">
            <a:off x="886593" y="1043452"/>
            <a:ext cx="1824152" cy="2241661"/>
          </a:xfrm>
          <a:prstGeom prst="rect">
            <a:avLst/>
          </a:prstGeom>
        </p:spPr>
      </p:pic>
      <p:sp>
        <p:nvSpPr>
          <p:cNvPr id="8" name="TextBox 8"/>
          <p:cNvSpPr txBox="1"/>
          <p:nvPr/>
        </p:nvSpPr>
        <p:spPr>
          <a:xfrm>
            <a:off x="2176305" y="1171575"/>
            <a:ext cx="13935391" cy="992708"/>
          </a:xfrm>
          <a:prstGeom prst="rect">
            <a:avLst/>
          </a:prstGeom>
        </p:spPr>
        <p:txBody>
          <a:bodyPr lIns="0" tIns="0" rIns="0" bIns="0" rtlCol="0" anchor="t">
            <a:spAutoFit/>
          </a:bodyPr>
          <a:lstStyle/>
          <a:p>
            <a:pPr algn="ctr">
              <a:lnSpc>
                <a:spcPts val="8499"/>
              </a:lnSpc>
            </a:pPr>
            <a:r>
              <a:rPr lang="en-US" sz="6000" b="1">
                <a:latin typeface="Arial" panose="020B0604020202020204" pitchFamily="34" charset="0"/>
                <a:cs typeface="Arial" panose="020B0604020202020204" pitchFamily="34" charset="0"/>
              </a:rPr>
              <a:t>HƯỚNG DẪN VỀ NHÀ</a:t>
            </a:r>
          </a:p>
        </p:txBody>
      </p:sp>
      <p:pic>
        <p:nvPicPr>
          <p:cNvPr id="1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8941" b="23301"/>
          <a:stretch>
            <a:fillRect/>
          </a:stretch>
        </p:blipFill>
        <p:spPr>
          <a:xfrm rot="181335">
            <a:off x="15393100" y="540234"/>
            <a:ext cx="2404625" cy="2255389"/>
          </a:xfrm>
          <a:prstGeom prst="rect">
            <a:avLst/>
          </a:prstGeom>
        </p:spPr>
      </p:pic>
      <p:grpSp>
        <p:nvGrpSpPr>
          <p:cNvPr id="12" name="Group 11"/>
          <p:cNvGrpSpPr/>
          <p:nvPr/>
        </p:nvGrpSpPr>
        <p:grpSpPr>
          <a:xfrm>
            <a:off x="637809" y="3309783"/>
            <a:ext cx="5411428" cy="5024436"/>
            <a:chOff x="924909" y="3568797"/>
            <a:chExt cx="5411428" cy="4241703"/>
          </a:xfrm>
        </p:grpSpPr>
        <p:grpSp>
          <p:nvGrpSpPr>
            <p:cNvPr id="15" name="Group 3"/>
            <p:cNvGrpSpPr/>
            <p:nvPr/>
          </p:nvGrpSpPr>
          <p:grpSpPr>
            <a:xfrm>
              <a:off x="924909" y="3568797"/>
              <a:ext cx="5411428" cy="4241703"/>
              <a:chOff x="0" y="0"/>
              <a:chExt cx="3183193" cy="3101958"/>
            </a:xfrm>
          </p:grpSpPr>
          <p:sp>
            <p:nvSpPr>
              <p:cNvPr id="1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1125300" y="4637847"/>
              <a:ext cx="4796230" cy="1636926"/>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kiến thức trong bài. </a:t>
              </a:r>
            </a:p>
          </p:txBody>
        </p:sp>
      </p:grpSp>
      <p:grpSp>
        <p:nvGrpSpPr>
          <p:cNvPr id="19" name="Group 18"/>
          <p:cNvGrpSpPr/>
          <p:nvPr/>
        </p:nvGrpSpPr>
        <p:grpSpPr>
          <a:xfrm>
            <a:off x="6527710" y="3332358"/>
            <a:ext cx="5422223" cy="5001862"/>
            <a:chOff x="6840639" y="3553166"/>
            <a:chExt cx="5422223" cy="5001862"/>
          </a:xfrm>
        </p:grpSpPr>
        <p:grpSp>
          <p:nvGrpSpPr>
            <p:cNvPr id="20" name="Group 3"/>
            <p:cNvGrpSpPr/>
            <p:nvPr/>
          </p:nvGrpSpPr>
          <p:grpSpPr>
            <a:xfrm>
              <a:off x="6840639" y="3553166"/>
              <a:ext cx="5422223" cy="5001862"/>
              <a:chOff x="-3810" y="-1"/>
              <a:chExt cx="3189543" cy="3657863"/>
            </a:xfrm>
          </p:grpSpPr>
          <p:sp>
            <p:nvSpPr>
              <p:cNvPr id="2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1" name="Rectangle 20"/>
            <p:cNvSpPr/>
            <p:nvPr/>
          </p:nvSpPr>
          <p:spPr>
            <a:xfrm>
              <a:off x="7399529" y="4830908"/>
              <a:ext cx="4360209"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4" name="Group 23"/>
          <p:cNvGrpSpPr/>
          <p:nvPr/>
        </p:nvGrpSpPr>
        <p:grpSpPr>
          <a:xfrm>
            <a:off x="12433287" y="3306055"/>
            <a:ext cx="5422223" cy="5013607"/>
            <a:chOff x="12644694" y="3479846"/>
            <a:chExt cx="5422223" cy="4709752"/>
          </a:xfrm>
        </p:grpSpPr>
        <p:grpSp>
          <p:nvGrpSpPr>
            <p:cNvPr id="25" name="Group 3"/>
            <p:cNvGrpSpPr/>
            <p:nvPr/>
          </p:nvGrpSpPr>
          <p:grpSpPr>
            <a:xfrm>
              <a:off x="12644694" y="3479846"/>
              <a:ext cx="5422223" cy="4709752"/>
              <a:chOff x="-3810" y="0"/>
              <a:chExt cx="3189543" cy="3444242"/>
            </a:xfrm>
          </p:grpSpPr>
          <p:sp>
            <p:nvSpPr>
              <p:cNvPr id="2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6" name="Rectangle 25"/>
            <p:cNvSpPr/>
            <p:nvPr/>
          </p:nvSpPr>
          <p:spPr>
            <a:xfrm>
              <a:off x="12673865" y="4395209"/>
              <a:ext cx="5196871" cy="2688848"/>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nn-NO" sz="4000" b="1" kern="0">
                  <a:latin typeface="Arial"/>
                  <a:ea typeface="Calibri" panose="020F0502020204030204" pitchFamily="34" charset="0"/>
                  <a:cs typeface="Times New Roman" panose="02020603050405020304" pitchFamily="18" charset="0"/>
                  <a:sym typeface="Arial"/>
                </a:rPr>
                <a:t>“Bài 13. Hai mặt phẳng song song”.</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94222">
            <a:off x="16012971" y="8124881"/>
            <a:ext cx="1930447" cy="2078544"/>
          </a:xfrm>
          <a:prstGeom prst="rect">
            <a:avLst/>
          </a:prstGeom>
        </p:spPr>
      </p:pic>
      <p:pic>
        <p:nvPicPr>
          <p:cNvPr id="3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0184" y="7419880"/>
            <a:ext cx="1796427" cy="2829020"/>
          </a:xfrm>
          <a:prstGeom prst="rect">
            <a:avLst/>
          </a:prstGeom>
        </p:spPr>
      </p:pic>
    </p:spTree>
    <p:extLst>
      <p:ext uri="{BB962C8B-B14F-4D97-AF65-F5344CB8AC3E}">
        <p14:creationId xmlns:p14="http://schemas.microsoft.com/office/powerpoint/2010/main" val="745582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Tài liệu được chia sẻ bởi Website VnTeach.Com</a:t>
            </a:r>
          </a:p>
          <a:p>
            <a:pPr algn="ctr"/>
            <a:r>
              <a:rPr lang="vi-VN"/>
              <a:t>https://www.vnteach.com</a:t>
            </a:r>
            <a:endParaRPr lang="en-US"/>
          </a:p>
        </p:txBody>
      </p:sp>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5645306" y="663668"/>
            <a:ext cx="1532221" cy="1660944"/>
          </a:xfrm>
          <a:prstGeom prst="rect">
            <a:avLst/>
          </a:prstGeom>
        </p:spPr>
      </p:pic>
      <p:grpSp>
        <p:nvGrpSpPr>
          <p:cNvPr id="13" name="Group 12"/>
          <p:cNvGrpSpPr/>
          <p:nvPr/>
        </p:nvGrpSpPr>
        <p:grpSpPr>
          <a:xfrm>
            <a:off x="2154926" y="1339312"/>
            <a:ext cx="1976440" cy="1883404"/>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sp>
        </p:grpSp>
        <p:sp>
          <p:nvSpPr>
            <p:cNvPr id="15" name="TextBox 15"/>
            <p:cNvSpPr txBox="1"/>
            <p:nvPr/>
          </p:nvSpPr>
          <p:spPr>
            <a:xfrm>
              <a:off x="3556585" y="3615173"/>
              <a:ext cx="1011619" cy="393959"/>
            </a:xfrm>
            <a:prstGeom prst="rect">
              <a:avLst/>
            </a:prstGeom>
            <a:noFill/>
          </p:spPr>
          <p:txBody>
            <a:bodyPr wrap="square" lIns="0" tIns="0" rIns="0" bIns="0" rtlCol="0" anchor="t">
              <a:spAutoFit/>
            </a:bodyPr>
            <a:lstStyle/>
            <a:p>
              <a:pPr algn="ctr">
                <a:lnSpc>
                  <a:spcPts val="4368"/>
                </a:lnSpc>
              </a:pPr>
              <a:r>
                <a:rPr lang="en-US" sz="6000" b="1" dirty="0">
                  <a:solidFill>
                    <a:schemeClr val="bg1"/>
                  </a:solidFill>
                  <a:latin typeface="Arial" panose="020B0604020202020204" pitchFamily="34" charset="0"/>
                  <a:cs typeface="Arial" panose="020B0604020202020204" pitchFamily="34" charset="0"/>
                </a:rPr>
                <a:t>01</a:t>
              </a:r>
            </a:p>
          </p:txBody>
        </p:sp>
      </p:grpSp>
      <p:sp>
        <p:nvSpPr>
          <p:cNvPr id="17" name="Rectangle 16"/>
          <p:cNvSpPr/>
          <p:nvPr/>
        </p:nvSpPr>
        <p:spPr>
          <a:xfrm>
            <a:off x="3336173" y="3811008"/>
            <a:ext cx="14480656" cy="1103892"/>
          </a:xfrm>
          <a:prstGeom prst="rect">
            <a:avLst/>
          </a:prstGeom>
        </p:spPr>
        <p:txBody>
          <a:bodyPr wrap="square">
            <a:spAutoFit/>
          </a:bodyPr>
          <a:lstStyle/>
          <a:p>
            <a:pPr algn="just">
              <a:lnSpc>
                <a:spcPct val="150000"/>
              </a:lnSpc>
              <a:tabLst>
                <a:tab pos="360045" algn="l"/>
                <a:tab pos="720090" algn="l"/>
              </a:tabLst>
            </a:pPr>
            <a:r>
              <a:rPr lang="vi-VN" sz="5000" b="1">
                <a:ea typeface="Calibri" panose="020F0502020204030204" pitchFamily="34" charset="0"/>
                <a:cs typeface="Arial" panose="020B0604020202020204" pitchFamily="34" charset="0"/>
              </a:rPr>
              <a:t>Đường thẳng song song với mặt phẳng </a:t>
            </a:r>
            <a:endParaRPr lang="vi-VN" sz="5000" b="1" dirty="0">
              <a:ea typeface="Calibri" panose="020F0502020204030204" pitchFamily="34" charset="0"/>
              <a:cs typeface="Arial" panose="020B0604020202020204" pitchFamily="34" charset="0"/>
            </a:endParaRPr>
          </a:p>
        </p:txBody>
      </p:sp>
      <p:pic>
        <p:nvPicPr>
          <p:cNvPr id="18"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200000">
            <a:off x="16584285" y="158947"/>
            <a:ext cx="1098542" cy="1658177"/>
          </a:xfrm>
          <a:prstGeom prst="rect">
            <a:avLst/>
          </a:prstGeom>
        </p:spPr>
      </p:pic>
      <p:sp>
        <p:nvSpPr>
          <p:cNvPr id="4" name="TextBox 3">
            <a:extLst>
              <a:ext uri="{FF2B5EF4-FFF2-40B4-BE49-F238E27FC236}">
                <a16:creationId xmlns:a16="http://schemas.microsoft.com/office/drawing/2014/main" id="{B6A98386-4A93-F7F5-602A-698F51B5286A}"/>
              </a:ext>
            </a:extLst>
          </p:cNvPr>
          <p:cNvSpPr txBox="1"/>
          <p:nvPr/>
        </p:nvSpPr>
        <p:spPr>
          <a:xfrm>
            <a:off x="4572000" y="4818678"/>
            <a:ext cx="91440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4104915132"/>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1253171"/>
            <a:ext cx="13749766" cy="838612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923" y="636828"/>
            <a:ext cx="768154" cy="183439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9419">
            <a:off x="16203808" y="6526974"/>
            <a:ext cx="2110984" cy="190252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33489">
            <a:off x="199199" y="1236830"/>
            <a:ext cx="1965132" cy="189880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7478236"/>
            <a:ext cx="2445044" cy="198354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619047" y="1706336"/>
            <a:ext cx="2129994" cy="1637433"/>
          </a:xfrm>
          <a:prstGeom prst="rect">
            <a:avLst/>
          </a:prstGeom>
        </p:spPr>
      </p:pic>
      <p:sp>
        <p:nvSpPr>
          <p:cNvPr id="9" name="TextBox 9"/>
          <p:cNvSpPr txBox="1"/>
          <p:nvPr/>
        </p:nvSpPr>
        <p:spPr>
          <a:xfrm>
            <a:off x="2225822" y="4233245"/>
            <a:ext cx="13487120" cy="3000821"/>
          </a:xfrm>
          <a:prstGeom prst="rect">
            <a:avLst/>
          </a:prstGeom>
        </p:spPr>
        <p:txBody>
          <a:bodyPr wrap="square" lIns="0" tIns="0" rIns="0" bIns="0" rtlCol="0" anchor="t">
            <a:spAutoFit/>
          </a:bodyPr>
          <a:lstStyle/>
          <a:p>
            <a:pPr algn="ctr">
              <a:lnSpc>
                <a:spcPct val="150000"/>
              </a:lnSpc>
            </a:pPr>
            <a:r>
              <a:rPr lang="en-US" sz="6500" b="1">
                <a:latin typeface="Arial" panose="020B0604020202020204" pitchFamily="34" charset="0"/>
                <a:cs typeface="Arial" panose="020B0604020202020204" pitchFamily="34" charset="0"/>
              </a:rPr>
              <a:t>CẢM ƠN CÁC EM ĐÃ CHÚ Ý LẮNG NGHE BÀI GIẢNG!</a:t>
            </a:r>
          </a:p>
        </p:txBody>
      </p:sp>
    </p:spTree>
    <p:extLst>
      <p:ext uri="{BB962C8B-B14F-4D97-AF65-F5344CB8AC3E}">
        <p14:creationId xmlns:p14="http://schemas.microsoft.com/office/powerpoint/2010/main" val="342496387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338728"/>
            <a:ext cx="17678399" cy="960537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741627">
            <a:off x="16971265" y="211399"/>
            <a:ext cx="906242" cy="1367913"/>
          </a:xfrm>
          <a:prstGeom prst="rect">
            <a:avLst/>
          </a:prstGeom>
        </p:spPr>
      </p:pic>
      <p:pic>
        <p:nvPicPr>
          <p:cNvPr id="14" name="Picture 13"/>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29315" y="979185"/>
            <a:ext cx="1032846" cy="963915"/>
          </a:xfrm>
          <a:prstGeom prst="rect">
            <a:avLst/>
          </a:prstGeom>
        </p:spPr>
      </p:pic>
      <p:sp>
        <p:nvSpPr>
          <p:cNvPr id="20" name="TextBox 19"/>
          <p:cNvSpPr txBox="1"/>
          <p:nvPr/>
        </p:nvSpPr>
        <p:spPr>
          <a:xfrm>
            <a:off x="2133600" y="1181100"/>
            <a:ext cx="3581400" cy="707886"/>
          </a:xfrm>
          <a:prstGeom prst="rect">
            <a:avLst/>
          </a:prstGeom>
          <a:noFill/>
        </p:spPr>
        <p:txBody>
          <a:bodyPr wrap="square" rtlCol="0">
            <a:spAutoFit/>
          </a:bodyPr>
          <a:lstStyle/>
          <a:p>
            <a:r>
              <a:rPr lang="nl-NL" sz="4000" b="1" dirty="0">
                <a:solidFill>
                  <a:srgbClr val="C00000"/>
                </a:solidFill>
                <a:latin typeface="Arial" panose="020B0604020202020204" pitchFamily="34" charset="0"/>
                <a:cs typeface="Arial" panose="020B0604020202020204" pitchFamily="34" charset="0"/>
              </a:rPr>
              <a:t>HĐ 1:</a:t>
            </a:r>
            <a:endParaRPr lang="en-US" sz="4000" dirty="0">
              <a:solidFill>
                <a:srgbClr val="C00000"/>
              </a:solidFill>
              <a:latin typeface="Arial" panose="020B0604020202020204" pitchFamily="34" charset="0"/>
              <a:cs typeface="Arial" panose="020B0604020202020204" pitchFamily="34" charset="0"/>
            </a:endParaRPr>
          </a:p>
        </p:txBody>
      </p:sp>
      <p:sp>
        <p:nvSpPr>
          <p:cNvPr id="11" name="Rectangle 3"/>
          <p:cNvSpPr>
            <a:spLocks noChangeArrowheads="1"/>
          </p:cNvSpPr>
          <p:nvPr/>
        </p:nvSpPr>
        <p:spPr bwMode="auto">
          <a:xfrm>
            <a:off x="1029315" y="2001441"/>
            <a:ext cx="16191885"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a:t>
            </a:r>
            <a:r>
              <a:rPr kumimoji="0" lang="en-US" altLang="en-US" sz="3800" b="0" i="0" u="none" strike="noStrike" cap="none" normalizeH="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hình ảnh khung thành bóng đá và nhận xét vị trí của xà ngang, cột dọc, thanh chống và thanh bên của khung thành với mặt đất.</a:t>
            </a:r>
            <a:endParaRPr kumimoji="0" lang="en-US" altLang="en-US" sz="3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1" name="Rectangle 20"/>
          <p:cNvSpPr/>
          <p:nvPr/>
        </p:nvSpPr>
        <p:spPr>
          <a:xfrm>
            <a:off x="4724400" y="3977567"/>
            <a:ext cx="3053743" cy="861133"/>
          </a:xfrm>
          <a:prstGeom prst="rect">
            <a:avLst/>
          </a:prstGeom>
        </p:spPr>
        <p:txBody>
          <a:bodyPr wrap="square">
            <a:spAutoFit/>
          </a:bodyPr>
          <a:lstStyle/>
          <a:p>
            <a:pPr>
              <a:lnSpc>
                <a:spcPct val="150000"/>
              </a:lnSpc>
            </a:pPr>
            <a:r>
              <a:rPr lang="nl-NL" sz="3800" b="1" u="sng">
                <a:solidFill>
                  <a:schemeClr val="tx2"/>
                </a:solidFill>
                <a:latin typeface="Arial" panose="020B0604020202020204" pitchFamily="34" charset="0"/>
                <a:ea typeface="Calibri" panose="020F0502020204030204" pitchFamily="34" charset="0"/>
                <a:cs typeface="Arial" panose="020B0604020202020204" pitchFamily="34" charset="0"/>
              </a:rPr>
              <a:t>Trả lời:</a:t>
            </a:r>
            <a:endParaRPr lang="en-US" sz="3800" b="1" u="sng">
              <a:solidFill>
                <a:schemeClr val="tx2"/>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9000" y="4759451"/>
            <a:ext cx="6393561" cy="47274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1029315" y="5081498"/>
            <a:ext cx="9257685" cy="4478149"/>
          </a:xfrm>
          <a:prstGeom prst="rect">
            <a:avLst/>
          </a:prstGeom>
        </p:spPr>
        <p:txBody>
          <a:bodyPr wrap="square">
            <a:spAutoFit/>
          </a:bodyPr>
          <a:lstStyle/>
          <a:p>
            <a:pPr algn="just" fontAlgn="base">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Từ hình vẽ ta thấy:</a:t>
            </a:r>
            <a:endParaRPr lang="en-US" sz="3800">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Xà ngang nằm phía trên và không có điểm chung với mặt đất;</a:t>
            </a:r>
            <a:endParaRPr lang="en-US" sz="3800">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Cột dọc thẳng đứng và có 1 điểm chung với mặt đất;</a:t>
            </a:r>
            <a:endParaRPr lang="en-US" sz="3800">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0515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500"/>
                                        <p:tgtEl>
                                          <p:spTgt spid="7">
                                            <p:txEl>
                                              <p:pRg st="0" end="0"/>
                                            </p:txEl>
                                          </p:spTgt>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5" dur="500"/>
                                        <p:tgtEl>
                                          <p:spTgt spid="7">
                                            <p:txEl>
                                              <p:pRg st="1" end="1"/>
                                            </p:txEl>
                                          </p:spTgt>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fade">
                                      <p:cBhvr>
                                        <p:cTn id="3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338728"/>
            <a:ext cx="17678399" cy="960537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741627">
            <a:off x="16971265" y="211399"/>
            <a:ext cx="906242" cy="1367913"/>
          </a:xfrm>
          <a:prstGeom prst="rect">
            <a:avLst/>
          </a:prstGeom>
        </p:spPr>
      </p:pic>
      <p:pic>
        <p:nvPicPr>
          <p:cNvPr id="14" name="Picture 13"/>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29315" y="979185"/>
            <a:ext cx="1032846" cy="963915"/>
          </a:xfrm>
          <a:prstGeom prst="rect">
            <a:avLst/>
          </a:prstGeom>
        </p:spPr>
      </p:pic>
      <p:sp>
        <p:nvSpPr>
          <p:cNvPr id="20" name="TextBox 19"/>
          <p:cNvSpPr txBox="1"/>
          <p:nvPr/>
        </p:nvSpPr>
        <p:spPr>
          <a:xfrm>
            <a:off x="2133600" y="1181100"/>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HĐ 1:</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Rectangle 3"/>
          <p:cNvSpPr>
            <a:spLocks noChangeArrowheads="1"/>
          </p:cNvSpPr>
          <p:nvPr/>
        </p:nvSpPr>
        <p:spPr bwMode="auto">
          <a:xfrm>
            <a:off x="1029315" y="2001441"/>
            <a:ext cx="16191885"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Quan sát hình ảnh khung thành bóng đá và nhận xét vị trí của xà ngang, cột dọc, thanh chống và thanh bên của khung thành với mặt đất.</a:t>
            </a:r>
            <a:endParaRPr kumimoji="0" lang="en-US" alt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4724400" y="3977567"/>
            <a:ext cx="305374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029315" y="5081498"/>
            <a:ext cx="9181485" cy="4478149"/>
          </a:xfrm>
          <a:prstGeom prst="rect">
            <a:avLst/>
          </a:prstGeom>
        </p:spPr>
        <p:txBody>
          <a:bodyPr wrap="square">
            <a:spAutoFit/>
          </a:bodyPr>
          <a:lstStyle/>
          <a:p>
            <a:pPr marL="0" marR="0" lvl="0" indent="0" algn="just" defTabSz="914400" rtl="0" eaLnBrk="1" fontAlgn="base"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Từ hình vẽ ta thấy:</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base"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Thanh chống nằm xiên và có 1 điểm chung với mặt đất;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base"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Thanh bên nằm hoàn toàn trên mặt đất, có vô số điểm chung với mặt đất.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9000" y="4759451"/>
            <a:ext cx="6393561" cy="47274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6656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0317">
            <a:off x="16913279" y="8600576"/>
            <a:ext cx="938295" cy="1416295"/>
          </a:xfrm>
          <a:prstGeom prst="rect">
            <a:avLst/>
          </a:prstGeom>
        </p:spPr>
      </p:pic>
      <p:sp>
        <p:nvSpPr>
          <p:cNvPr id="16" name="Freeform 5"/>
          <p:cNvSpPr/>
          <p:nvPr/>
        </p:nvSpPr>
        <p:spPr>
          <a:xfrm rot="1171939" flipH="1">
            <a:off x="404435" y="538290"/>
            <a:ext cx="1335114" cy="96617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7" name="Group 16"/>
          <p:cNvGrpSpPr/>
          <p:nvPr/>
        </p:nvGrpSpPr>
        <p:grpSpPr>
          <a:xfrm>
            <a:off x="6196050" y="342900"/>
            <a:ext cx="5895897" cy="1436835"/>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868874" y="761192"/>
              <a:ext cx="4724400"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KẾT LUẬN</a:t>
              </a:r>
              <a:endParaRPr lang="en-US" sz="5000" b="1" dirty="0">
                <a:solidFill>
                  <a:schemeClr val="bg1"/>
                </a:solidFill>
                <a:latin typeface="Arial" panose="020B0604020202020204" pitchFamily="34" charset="0"/>
                <a:cs typeface="Arial" panose="020B0604020202020204" pitchFamily="34" charset="0"/>
              </a:endParaRPr>
            </a:p>
          </p:txBody>
        </p:sp>
      </p:grpSp>
      <p:sp>
        <p:nvSpPr>
          <p:cNvPr id="10" name="Rectangle 9"/>
          <p:cNvSpPr/>
          <p:nvPr/>
        </p:nvSpPr>
        <p:spPr>
          <a:xfrm>
            <a:off x="1096055" y="2338655"/>
            <a:ext cx="16154400" cy="2881045"/>
          </a:xfrm>
          <a:prstGeom prst="rect">
            <a:avLst/>
          </a:prstGeom>
        </p:spPr>
        <p:txBody>
          <a:bodyPr wrap="square">
            <a:spAutoFit/>
          </a:bodyPr>
          <a:lstStyle/>
          <a:p>
            <a:pPr lvl="0" algn="just">
              <a:lnSpc>
                <a:spcPct val="150000"/>
              </a:lnSpc>
            </a:pPr>
            <a:r>
              <a:rPr lang="vi-VN" sz="4200">
                <a:solidFill>
                  <a:schemeClr val="tx2"/>
                </a:solidFill>
                <a:ea typeface="Times New Roman" panose="02020603050405020304" pitchFamily="18" charset="0"/>
                <a:cs typeface="Arial" panose="020B0604020202020204" pitchFamily="34" charset="0"/>
              </a:rPr>
              <a:t>Cho đường thẳng d và mặt phẳng (</a:t>
            </a:r>
            <a:r>
              <a:rPr lang="el-GR" sz="4200">
                <a:solidFill>
                  <a:schemeClr val="tx2"/>
                </a:solidFill>
                <a:latin typeface="Arial" panose="020B0604020202020204" pitchFamily="34" charset="0"/>
                <a:ea typeface="Times New Roman" panose="02020603050405020304" pitchFamily="18" charset="0"/>
                <a:cs typeface="Arial" panose="020B0604020202020204" pitchFamily="34" charset="0"/>
              </a:rPr>
              <a:t>α). </a:t>
            </a:r>
            <a:r>
              <a:rPr lang="vi-VN" sz="4200">
                <a:solidFill>
                  <a:schemeClr val="tx2"/>
                </a:solidFill>
                <a:ea typeface="Times New Roman" panose="02020603050405020304" pitchFamily="18" charset="0"/>
                <a:cs typeface="Arial" panose="020B0604020202020204" pitchFamily="34" charset="0"/>
              </a:rPr>
              <a:t>Nếu d và (</a:t>
            </a:r>
            <a:r>
              <a:rPr lang="el-GR" sz="4200">
                <a:solidFill>
                  <a:schemeClr val="tx2"/>
                </a:solidFill>
                <a:latin typeface="Arial" panose="020B0604020202020204" pitchFamily="34" charset="0"/>
                <a:ea typeface="Times New Roman" panose="02020603050405020304" pitchFamily="18" charset="0"/>
                <a:cs typeface="Arial" panose="020B0604020202020204" pitchFamily="34" charset="0"/>
              </a:rPr>
              <a:t>α) </a:t>
            </a:r>
            <a:r>
              <a:rPr lang="vi-VN" sz="4200">
                <a:solidFill>
                  <a:schemeClr val="tx2"/>
                </a:solidFill>
                <a:ea typeface="Times New Roman" panose="02020603050405020304" pitchFamily="18" charset="0"/>
                <a:cs typeface="Arial" panose="020B0604020202020204" pitchFamily="34" charset="0"/>
              </a:rPr>
              <a:t>không có điểm chung thì ta nói d song song với (</a:t>
            </a:r>
            <a:r>
              <a:rPr lang="el-GR" sz="4200">
                <a:solidFill>
                  <a:schemeClr val="tx2"/>
                </a:solidFill>
                <a:latin typeface="Arial" panose="020B0604020202020204" pitchFamily="34" charset="0"/>
                <a:ea typeface="Times New Roman" panose="02020603050405020304" pitchFamily="18" charset="0"/>
                <a:cs typeface="Arial" panose="020B0604020202020204" pitchFamily="34" charset="0"/>
              </a:rPr>
              <a:t>α) </a:t>
            </a:r>
            <a:r>
              <a:rPr lang="vi-VN" sz="4200">
                <a:solidFill>
                  <a:schemeClr val="tx2"/>
                </a:solidFill>
                <a:ea typeface="Times New Roman" panose="02020603050405020304" pitchFamily="18" charset="0"/>
                <a:cs typeface="Arial" panose="020B0604020202020204" pitchFamily="34" charset="0"/>
              </a:rPr>
              <a:t>hay (</a:t>
            </a:r>
            <a:r>
              <a:rPr lang="el-GR" sz="4200">
                <a:solidFill>
                  <a:schemeClr val="tx2"/>
                </a:solidFill>
                <a:latin typeface="Arial" panose="020B0604020202020204" pitchFamily="34" charset="0"/>
                <a:ea typeface="Times New Roman" panose="02020603050405020304" pitchFamily="18" charset="0"/>
                <a:cs typeface="Arial" panose="020B0604020202020204" pitchFamily="34" charset="0"/>
              </a:rPr>
              <a:t>α) </a:t>
            </a:r>
            <a:r>
              <a:rPr lang="vi-VN" sz="4200">
                <a:solidFill>
                  <a:schemeClr val="tx2"/>
                </a:solidFill>
                <a:ea typeface="Times New Roman" panose="02020603050405020304" pitchFamily="18" charset="0"/>
                <a:cs typeface="Arial" panose="020B0604020202020204" pitchFamily="34" charset="0"/>
              </a:rPr>
              <a:t>song song với d và kí hiệu là d // (</a:t>
            </a:r>
            <a:r>
              <a:rPr lang="el-GR" sz="4200">
                <a:solidFill>
                  <a:schemeClr val="tx2"/>
                </a:solidFill>
                <a:latin typeface="Arial" panose="020B0604020202020204" pitchFamily="34" charset="0"/>
                <a:ea typeface="Times New Roman" panose="02020603050405020304" pitchFamily="18" charset="0"/>
                <a:cs typeface="Arial" panose="020B0604020202020204" pitchFamily="34" charset="0"/>
              </a:rPr>
              <a:t>α) </a:t>
            </a:r>
            <a:r>
              <a:rPr lang="vi-VN" sz="4200">
                <a:solidFill>
                  <a:schemeClr val="tx2"/>
                </a:solidFill>
                <a:ea typeface="Times New Roman" panose="02020603050405020304" pitchFamily="18" charset="0"/>
                <a:cs typeface="Arial" panose="020B0604020202020204" pitchFamily="34" charset="0"/>
              </a:rPr>
              <a:t>hay (</a:t>
            </a:r>
            <a:r>
              <a:rPr lang="el-GR" sz="4200">
                <a:solidFill>
                  <a:schemeClr val="tx2"/>
                </a:solidFill>
                <a:latin typeface="Arial" panose="020B0604020202020204" pitchFamily="34" charset="0"/>
                <a:ea typeface="Times New Roman" panose="02020603050405020304" pitchFamily="18" charset="0"/>
                <a:cs typeface="Arial" panose="020B0604020202020204" pitchFamily="34" charset="0"/>
              </a:rPr>
              <a:t>α) //</a:t>
            </a:r>
            <a:r>
              <a:rPr lang="vi-VN" sz="4200">
                <a:solidFill>
                  <a:schemeClr val="tx2"/>
                </a:solidFill>
                <a:ea typeface="Times New Roman" panose="02020603050405020304" pitchFamily="18" charset="0"/>
                <a:cs typeface="Arial" panose="020B0604020202020204" pitchFamily="34" charset="0"/>
              </a:rPr>
              <a:t>d.</a:t>
            </a:r>
          </a:p>
        </p:txBody>
      </p:sp>
      <p:pic>
        <p:nvPicPr>
          <p:cNvPr id="20" name="Picture 5"/>
          <p:cNvPicPr>
            <a:picLocks noChangeAspect="1"/>
          </p:cNvPicPr>
          <p:nvPr/>
        </p:nvPicPr>
        <p:blipFill>
          <a:blip r:embed="rId7"/>
          <a:srcRect/>
          <a:stretch>
            <a:fillRect/>
          </a:stretch>
        </p:blipFill>
        <p:spPr>
          <a:xfrm>
            <a:off x="5689081" y="6564720"/>
            <a:ext cx="6909833" cy="3653575"/>
          </a:xfrm>
          <a:prstGeom prst="rect">
            <a:avLst/>
          </a:prstGeom>
        </p:spPr>
      </p:pic>
    </p:spTree>
    <p:extLst>
      <p:ext uri="{BB962C8B-B14F-4D97-AF65-F5344CB8AC3E}">
        <p14:creationId xmlns:p14="http://schemas.microsoft.com/office/powerpoint/2010/main" val="27114915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1117137" y="723900"/>
                <a:ext cx="15951663" cy="424731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Ngoài ra:</a:t>
                </a:r>
              </a:p>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Nếu d và (</a:t>
                </a:r>
                <a:r>
                  <a:rPr kumimoji="0" lang="el-GR"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α)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 một điểm chung duy nhất M thì ta nói d và (</a:t>
                </a:r>
                <a:r>
                  <a:rPr kumimoji="0" lang="el-GR"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α)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cắt nhau tại điểm M và kí hiệu d</a:t>
                </a:r>
                <a:r>
                  <a:rPr kumimoji="0" lang="en-US"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l-GR"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α)</a:t>
                </a:r>
                <a:r>
                  <a:rPr kumimoji="0" lang="en-US"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l-GR"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a:t>
                </a:r>
                <a:r>
                  <a:rPr kumimoji="0" lang="en-US"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l-GR"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 hay d</a:t>
                </a:r>
                <a:r>
                  <a:rPr kumimoji="0" lang="en-US"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l-GR"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α)</a:t>
                </a:r>
                <a:r>
                  <a:rPr kumimoji="0" lang="en-US"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l-GR"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a:t>
                </a:r>
                <a:r>
                  <a:rPr kumimoji="0" lang="en-US"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a:t>
                </a:r>
                <a:endParaRPr kumimoji="0" lang="en-US"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Nếu d và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𝛼</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có nhiều hơn một điểm chung thì ta nói d nằm trong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𝛼</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𝛼</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chứa d và kí hiệu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𝑑</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𝛼</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𝛼</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𝑑</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17137" y="723900"/>
                <a:ext cx="15951663" cy="4247317"/>
              </a:xfrm>
              <a:prstGeom prst="rect">
                <a:avLst/>
              </a:prstGeom>
              <a:blipFill>
                <a:blip r:embed="rId3"/>
                <a:stretch>
                  <a:fillRect l="-1146" r="-1185" b="-2155"/>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84110" y="5713257"/>
            <a:ext cx="14781215" cy="3412603"/>
          </a:xfrm>
          <a:prstGeom prst="rect">
            <a:avLst/>
          </a:prstGeom>
        </p:spPr>
      </p:pic>
      <p:sp>
        <p:nvSpPr>
          <p:cNvPr id="13" name="Freeform 5"/>
          <p:cNvSpPr/>
          <p:nvPr/>
        </p:nvSpPr>
        <p:spPr>
          <a:xfrm>
            <a:off x="16233001" y="8639978"/>
            <a:ext cx="1456626" cy="1060398"/>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4"/>
          <p:cNvSpPr/>
          <p:nvPr/>
        </p:nvSpPr>
        <p:spPr>
          <a:xfrm>
            <a:off x="16654721" y="633627"/>
            <a:ext cx="1074016" cy="838200"/>
          </a:xfrm>
          <a:custGeom>
            <a:avLst/>
            <a:gdLst/>
            <a:ahLst/>
            <a:cxnLst/>
            <a:rect l="l" t="t" r="r" b="b"/>
            <a:pathLst>
              <a:path w="5111553" h="4114800">
                <a:moveTo>
                  <a:pt x="0" y="0"/>
                </a:moveTo>
                <a:lnTo>
                  <a:pt x="5111552" y="0"/>
                </a:lnTo>
                <a:lnTo>
                  <a:pt x="5111552" y="4114800"/>
                </a:lnTo>
                <a:lnTo>
                  <a:pt x="0" y="4114800"/>
                </a:lnTo>
                <a:lnTo>
                  <a:pt x="0" y="0"/>
                </a:lnTo>
                <a:close/>
              </a:path>
            </a:pathLst>
          </a:custGeom>
          <a: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a:blipFill>
        </p:spPr>
      </p:sp>
    </p:spTree>
    <p:extLst>
      <p:ext uri="{BB962C8B-B14F-4D97-AF65-F5344CB8AC3E}">
        <p14:creationId xmlns:p14="http://schemas.microsoft.com/office/powerpoint/2010/main" val="397434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anim calcmode="lin" valueType="num">
                                      <p:cBhvr>
                                        <p:cTn id="1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9">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anim calcmode="lin" valueType="num">
                                      <p:cBhvr>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8" dur="500" fill="hold"/>
                                        <p:tgtEl>
                                          <p:spTgt spid="9">
                                            <p:txEl>
                                              <p:pRg st="2" end="2"/>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2267</TotalTime>
  <Words>3558</Words>
  <Application>Microsoft Office PowerPoint</Application>
  <PresentationFormat>Custom</PresentationFormat>
  <Paragraphs>211</Paragraphs>
  <Slides>50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Cambria Math</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2023-12-14T08:50:37Z</dcterms:modified>
  <dc:identifier>DAFKql8qNNg</dc:identifier>
</cp:coreProperties>
</file>