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  <p:sldMasterId id="2147483816" r:id="rId13"/>
    <p:sldMasterId id="2147483829" r:id="rId14"/>
    <p:sldMasterId id="2147483842" r:id="rId15"/>
    <p:sldMasterId id="2147483855" r:id="rId16"/>
    <p:sldMasterId id="2147483868" r:id="rId17"/>
    <p:sldMasterId id="2147483881" r:id="rId18"/>
    <p:sldMasterId id="2147483894" r:id="rId19"/>
    <p:sldMasterId id="2147483907" r:id="rId20"/>
    <p:sldMasterId id="2147483920" r:id="rId21"/>
    <p:sldMasterId id="2147483933" r:id="rId22"/>
    <p:sldMasterId id="2147483959" r:id="rId23"/>
    <p:sldMasterId id="2147483972" r:id="rId24"/>
    <p:sldMasterId id="2147483985" r:id="rId25"/>
    <p:sldMasterId id="2147483998" r:id="rId26"/>
    <p:sldMasterId id="2147484011" r:id="rId27"/>
    <p:sldMasterId id="2147484024" r:id="rId28"/>
    <p:sldMasterId id="2147484037" r:id="rId29"/>
    <p:sldMasterId id="2147484050" r:id="rId30"/>
    <p:sldMasterId id="2147484063" r:id="rId31"/>
    <p:sldMasterId id="2147484076" r:id="rId32"/>
    <p:sldMasterId id="2147484088" r:id="rId33"/>
  </p:sldMasterIdLst>
  <p:notesMasterIdLst>
    <p:notesMasterId r:id="rId72"/>
  </p:notesMasterIdLst>
  <p:sldIdLst>
    <p:sldId id="289" r:id="rId34"/>
    <p:sldId id="296" r:id="rId35"/>
    <p:sldId id="294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97" r:id="rId44"/>
    <p:sldId id="264" r:id="rId45"/>
    <p:sldId id="265" r:id="rId46"/>
    <p:sldId id="298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91" r:id="rId57"/>
    <p:sldId id="275" r:id="rId58"/>
    <p:sldId id="285" r:id="rId59"/>
    <p:sldId id="276" r:id="rId60"/>
    <p:sldId id="286" r:id="rId61"/>
    <p:sldId id="277" r:id="rId62"/>
    <p:sldId id="287" r:id="rId63"/>
    <p:sldId id="278" r:id="rId64"/>
    <p:sldId id="280" r:id="rId65"/>
    <p:sldId id="281" r:id="rId66"/>
    <p:sldId id="282" r:id="rId67"/>
    <p:sldId id="283" r:id="rId68"/>
    <p:sldId id="284" r:id="rId69"/>
    <p:sldId id="288" r:id="rId70"/>
    <p:sldId id="29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80" d="100"/>
          <a:sy n="80" d="100"/>
        </p:scale>
        <p:origin x="11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Relationship Id="rId34" Type="http://schemas.openxmlformats.org/officeDocument/2006/relationships/slide" Target="slides/slide1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8D0AD-7AF9-4BEE-A44A-1FA15D7B722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04E9-A80A-46C5-B417-4A059515C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4E452-E2FA-4C5E-BFA2-078D3EDE856E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0B71ABD-C637-47F9-BFFF-968E902C67EE}" type="slidenum">
              <a:rPr lang="en-US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5698D-5FF6-46D3-8E0B-3314538FC5C5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9076EF-EF9F-43FF-82F5-CCC23D240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393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769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193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50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027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9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728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11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5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456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461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048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22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54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64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351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345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882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103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261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6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789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986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59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67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847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856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50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82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294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419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9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84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193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794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52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760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078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316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602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230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879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1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93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25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721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288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978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358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3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24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910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759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798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168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464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762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029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076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62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282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198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73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4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857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33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426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681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694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494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716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951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892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727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78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655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50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783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12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991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081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361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535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079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813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95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591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431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809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61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236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07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612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85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1654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203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57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494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97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499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3558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801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135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902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2608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98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8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861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23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880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185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205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0175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2056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435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585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017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76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965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466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2254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898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57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2501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5910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4663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8365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637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8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4583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687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6689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264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142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1328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546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454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028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85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1141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6313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9625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732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096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390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143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1430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107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987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1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8358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8053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531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5297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6155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15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821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700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4594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7958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3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4459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060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4807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6784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4093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0467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700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5312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828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2516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07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611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9425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7649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5748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8857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1767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9030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5874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953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006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79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2936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075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6327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8405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5226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451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785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3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8786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1884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58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4204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3326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2274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6341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8469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6588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2266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607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203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576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0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6838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5684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2025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524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8902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9614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762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846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57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590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3137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2541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897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2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821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972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8697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992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9920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29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7260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6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630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7783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378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7058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1348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6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5314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6454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8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9679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6584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8588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999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8257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2707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FCE2-FE3E-43D5-8269-211A1530F9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4960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7509-E996-40D5-9B35-74E824E4EC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6282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CA6A-CC78-469F-87A4-D0D25EF45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6830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F4FBE-6891-4C10-89D7-C4172EBC6F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22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5C54-ACDB-4D11-B378-519CD602E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71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E92EA-D4D8-486A-A121-1337F2A139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0913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EF8EB-0CC7-4AC3-9C1C-487609344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5748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E6C4-134B-4BD2-9344-41DA79873C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9023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1969A-10DB-4246-ADC2-08E71D7AAD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3416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6BD4D-831C-49EF-BD0D-389782600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3792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3FFA-4466-4EFF-84B7-FD90E1DA0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1399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986FB1-18D5-45DA-8D0B-760BD382C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0680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FCE2-FE3E-43D5-8269-211A1530F9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783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7509-E996-40D5-9B35-74E824E4EC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7300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CA6A-CC78-469F-87A4-D0D25EF45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61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8174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F4FBE-6891-4C10-89D7-C4172EBC6F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4413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5C54-ACDB-4D11-B378-519CD602E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5319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E92EA-D4D8-486A-A121-1337F2A139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0294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EF8EB-0CC7-4AC3-9C1C-487609344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3495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E6C4-134B-4BD2-9344-41DA79873C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5695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1969A-10DB-4246-ADC2-08E71D7AAD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974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6BD4D-831C-49EF-BD0D-389782600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360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3FFA-4466-4EFF-84B7-FD90E1DA0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5672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986FB1-18D5-45DA-8D0B-760BD382C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7080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FCE2-FE3E-43D5-8269-211A1530F9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95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505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7509-E996-40D5-9B35-74E824E4EC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9669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CA6A-CC78-469F-87A4-D0D25EF45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4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F4FBE-6891-4C10-89D7-C4172EBC6F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8057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5C54-ACDB-4D11-B378-519CD602E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3920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E92EA-D4D8-486A-A121-1337F2A139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8521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EF8EB-0CC7-4AC3-9C1C-487609344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8749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E6C4-134B-4BD2-9344-41DA79873C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3662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1969A-10DB-4246-ADC2-08E71D7AAD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133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6BD4D-831C-49EF-BD0D-389782600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8494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3FFA-4466-4EFF-84B7-FD90E1DA0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89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8313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986FB1-18D5-45DA-8D0B-760BD382C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230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FCE2-FE3E-43D5-8269-211A1530F9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483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7509-E996-40D5-9B35-74E824E4EC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3224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CA6A-CC78-469F-87A4-D0D25EF45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110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F4FBE-6891-4C10-89D7-C4172EBC6F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8697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5C54-ACDB-4D11-B378-519CD602E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2799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E92EA-D4D8-486A-A121-1337F2A139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914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EF8EB-0CC7-4AC3-9C1C-487609344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1076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E6C4-134B-4BD2-9344-41DA79873C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9895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1969A-10DB-4246-ADC2-08E71D7AAD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70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883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6BD4D-831C-49EF-BD0D-389782600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3188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3FFA-4466-4EFF-84B7-FD90E1DA0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6065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986FB1-18D5-45DA-8D0B-760BD382C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2695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F634-1909-4A54-B97E-C34C30482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4821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493F-5ADC-4E19-8829-5272778F3E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5424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B5CB-E7E7-4FCA-A5B0-3DB99BFFB8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7820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E856-04AA-4A5A-897A-F265C7B15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184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0593D-2A7B-422C-814C-2CA22C5820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3670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587B-064B-42FD-86B0-768FD0EC2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8449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8BB29-1AEF-42D6-B664-58792FCB6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13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5203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BA0E-FFB2-4081-82CA-6CCDB1D83E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5952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CF0F-F70C-4D48-8BD8-2B3EF87DBB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0902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9A42-B53B-4854-8E96-9D53DCA4B4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0615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A8AB4-F7E4-4184-AAF7-D5278E1DF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3668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F7899-A1FB-476D-BD6C-2FC445485A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2967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0A625-2556-4AA4-A9D1-5B88F695F1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4728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E5BBA-50BF-4B81-B231-850E514676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7653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61AF4-4CF1-4C10-84CD-6F957C968A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439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83991-32CA-4E8A-8355-BBB77BD68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8624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0F72C-24C1-48E6-A55D-684EB78DAB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44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729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0E668-2448-47D1-ABA5-1F3AEB3846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6686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46FFE-7C56-4FC2-A211-312BAE243F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5241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A09E-F04E-45D1-903B-C056BDF3F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5016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F3F1-CDBF-40E4-8F28-CAB2376495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4209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A4018-027F-4FB7-9500-A169BB9DAF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5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4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96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61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56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51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71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80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5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45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5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92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2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65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1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14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13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61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74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6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03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744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1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91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295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74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31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2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81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232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7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7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30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80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604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7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18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22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28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91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911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09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470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64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839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248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5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80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23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ECB4-D0F8-41BE-8BAF-7AF72D2DA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632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FCC1-4455-4744-A437-0475F9BF81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89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67AA-CB39-42A8-B743-8F2FD211AC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356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72D-3824-44EE-92F8-1CE2C1DE68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882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F496E-E48F-47EE-B554-2654937ACB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7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8DD6-D246-4115-A547-0FD62D226B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796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EB81-8A08-466A-8ADA-0FA42D87A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915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83B9-D7C6-408D-AE1D-17E5530658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4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0C93A6-158D-4986-9B29-E55C7B855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46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03381-E374-4259-9B6B-3EB821ED27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956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FF94-1BBF-4CE2-8FCC-59793605E6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14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A241-55A4-478E-8F40-016F03FB5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3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40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21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504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45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35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834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24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063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897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118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330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42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795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12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67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331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19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54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083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6DEF2-887D-45CE-952B-6DB4F55B17E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6DEF2-887D-45CE-952B-6DB4F55B17E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661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6DEF2-887D-45CE-952B-6DB4F55B17E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7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6DEF2-887D-45CE-952B-6DB4F55B17E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38A5C-43A3-4CE8-95A5-67812B8DCB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E800D4-6A41-40B2-85DC-379665CE28B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-76200" y="14288"/>
            <a:ext cx="9372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  <a:latin typeface="VNI-Times" pitchFamily="2" charset="0"/>
              </a:rPr>
              <a:t>                            </a:t>
            </a:r>
            <a:r>
              <a:rPr lang="en-US" sz="1600" b="1" smtClean="0">
                <a:solidFill>
                  <a:srgbClr val="333399"/>
                </a:solidFill>
                <a:latin typeface="VNI-Times" pitchFamily="2" charset="0"/>
              </a:rPr>
              <a:t>TIEÁT 10 – BAØI 6:</a:t>
            </a:r>
            <a:r>
              <a:rPr lang="en-US" sz="1600" b="1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1600" b="1" smtClean="0">
                <a:solidFill>
                  <a:srgbClr val="FF0000"/>
                </a:solidFill>
                <a:latin typeface="VNI-Times" pitchFamily="2" charset="0"/>
              </a:rPr>
              <a:t>CAÙC NÖÔÙC ANH, PHAÙP, ÑÖÙC, MÓ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0000"/>
                </a:solidFill>
                <a:latin typeface="VNI-Times" pitchFamily="2" charset="0"/>
              </a:rPr>
              <a:t>          CUOÁI THEÁ KÆ XIX–ÑAÀU THEÁ KÆ XX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80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20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690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15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894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72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FDCEF-66F1-4C6D-9453-F57A390310B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55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91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LEAFVE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46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 LỊCH SỬ </a:t>
            </a:r>
          </a:p>
        </p:txBody>
      </p:sp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1447800" y="3657600"/>
            <a:ext cx="5257800" cy="71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 LỚP 8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609600" y="1524000"/>
            <a:ext cx="7848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9144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Arial" charset="0"/>
              </a:rPr>
              <a:t>Trường THCS Tam Hiệp</a:t>
            </a:r>
          </a:p>
        </p:txBody>
      </p:sp>
    </p:spTree>
    <p:extLst>
      <p:ext uri="{BB962C8B-B14F-4D97-AF65-F5344CB8AC3E}">
        <p14:creationId xmlns:p14="http://schemas.microsoft.com/office/powerpoint/2010/main" val="2282882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S8-B6-H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8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5562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	Đến cuối thế kỉ  XIX, Đức chỉ chiếm được bán đảo Sơn Đông (Trung Quốc), một số đảo trên Thái Bình Dương và một vài thuộc địa ở châu Phi. Họ nhằm đánh bại kẻ thù phía tây (Pháp, Anh) và kẻ thù phía đông (Nga) để mở bờ cõi ra toàn bộ châu Âu, chiếm thuộc địa ở các châu lục khác. Họ muốn mở rộng ảnh hưởng ở khu vực </a:t>
            </a:r>
            <a:r>
              <a:rPr lang="en-US" altLang="vi-VN" dirty="0" err="1">
                <a:latin typeface="Times New Roman" panose="02020603050405020304" pitchFamily="18" charset="0"/>
              </a:rPr>
              <a:t>Bancăng</a:t>
            </a:r>
            <a:r>
              <a:rPr lang="en-US" altLang="vi-VN" dirty="0">
                <a:latin typeface="Times New Roman" panose="02020603050405020304" pitchFamily="18" charset="0"/>
              </a:rPr>
              <a:t>, tiến sang vùng Trung Cận Đông nhiều dầu mỏ, dự thảo kế hoạch xây dựng đường sắt 3B, nối liền </a:t>
            </a:r>
            <a:r>
              <a:rPr lang="en-US" altLang="vi-VN" dirty="0" err="1">
                <a:latin typeface="Times New Roman" panose="02020603050405020304" pitchFamily="18" charset="0"/>
              </a:rPr>
              <a:t>Beclin-Bidantium-Batđa</a:t>
            </a:r>
            <a:r>
              <a:rPr lang="en-US" altLang="vi-VN" dirty="0">
                <a:latin typeface="Times New Roman" panose="02020603050405020304" pitchFamily="18" charset="0"/>
              </a:rPr>
              <a:t>, để từ đó bước vào cửa ngỏ Ấn Độ, đang là thuộc địa của Anh.</a:t>
            </a:r>
          </a:p>
        </p:txBody>
      </p:sp>
    </p:spTree>
    <p:extLst>
      <p:ext uri="{BB962C8B-B14F-4D97-AF65-F5344CB8AC3E}">
        <p14:creationId xmlns:p14="http://schemas.microsoft.com/office/powerpoint/2010/main" val="37393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8382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I. TÌNH HÌNH KINH TẾ CÁC NƯỚC ANH, PHÁP, </a:t>
            </a: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ĐỨC</a:t>
            </a: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, MĨ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7239000" y="1315155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FFFF00"/>
                </a:solidFill>
              </a:rPr>
              <a:t>3</a:t>
            </a:r>
            <a:r>
              <a:rPr lang="en-US" sz="2000" b="1" u="sng" dirty="0" smtClean="0">
                <a:solidFill>
                  <a:srgbClr val="FFFF00"/>
                </a:solidFill>
              </a:rPr>
              <a:t>. </a:t>
            </a:r>
            <a:r>
              <a:rPr lang="en-US" sz="2000" b="1" u="sng" dirty="0">
                <a:solidFill>
                  <a:srgbClr val="FFFF00"/>
                </a:solidFill>
              </a:rPr>
              <a:t>ĐỨC.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52400" y="216084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  b. </a:t>
            </a:r>
            <a:r>
              <a:rPr lang="en-US" sz="2400" b="1" u="sng" dirty="0" err="1">
                <a:solidFill>
                  <a:srgbClr val="FFFF00"/>
                </a:solidFill>
              </a:rPr>
              <a:t>Chính</a:t>
            </a:r>
            <a:r>
              <a:rPr lang="en-US" sz="2400" b="1" u="sng" dirty="0">
                <a:solidFill>
                  <a:srgbClr val="FFFF00"/>
                </a:solidFill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</a:rPr>
              <a:t>trị</a:t>
            </a:r>
            <a:r>
              <a:rPr lang="en-US" sz="2400" b="1" u="sng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6200" y="2727228"/>
            <a:ext cx="6705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</a:rPr>
              <a:t>Là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nước</a:t>
            </a:r>
            <a:r>
              <a:rPr lang="en-US" sz="2800" b="1" dirty="0" smtClean="0">
                <a:solidFill>
                  <a:srgbClr val="FFFFFF"/>
                </a:solidFill>
              </a:rPr>
              <a:t>  </a:t>
            </a:r>
            <a:r>
              <a:rPr lang="en-US" sz="2800" b="1" dirty="0" err="1">
                <a:solidFill>
                  <a:srgbClr val="FFFFFF"/>
                </a:solidFill>
              </a:rPr>
              <a:t>quân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chủ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lập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hiến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theo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thể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chế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liên</a:t>
            </a:r>
            <a:r>
              <a:rPr lang="en-US" sz="2800" b="1" dirty="0">
                <a:solidFill>
                  <a:srgbClr val="FFFFFF"/>
                </a:solidFill>
              </a:rPr>
              <a:t> bang.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05770" y="3669962"/>
            <a:ext cx="66760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- </a:t>
            </a:r>
            <a:r>
              <a:rPr lang="en-US" sz="2800" b="1" dirty="0" err="1">
                <a:solidFill>
                  <a:srgbClr val="FFFFFF"/>
                </a:solidFill>
              </a:rPr>
              <a:t>Đối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nội</a:t>
            </a:r>
            <a:r>
              <a:rPr lang="en-US" sz="2800" b="1" dirty="0">
                <a:solidFill>
                  <a:srgbClr val="FFFFFF"/>
                </a:solidFill>
              </a:rPr>
              <a:t>: </a:t>
            </a:r>
            <a:r>
              <a:rPr lang="en-US" sz="2800" b="1" dirty="0" err="1">
                <a:solidFill>
                  <a:srgbClr val="FFFFFF"/>
                </a:solidFill>
              </a:rPr>
              <a:t>đàn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áp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phong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trào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công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nhân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0042" y="4698382"/>
            <a:ext cx="6705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- </a:t>
            </a:r>
            <a:r>
              <a:rPr lang="en-US" sz="2800" b="1" dirty="0" err="1">
                <a:solidFill>
                  <a:srgbClr val="FFFFFF"/>
                </a:solidFill>
              </a:rPr>
              <a:t>Đối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ngoại</a:t>
            </a:r>
            <a:r>
              <a:rPr lang="en-US" sz="2800" b="1" dirty="0">
                <a:solidFill>
                  <a:srgbClr val="FFFFFF"/>
                </a:solidFill>
              </a:rPr>
              <a:t>: </a:t>
            </a:r>
            <a:r>
              <a:rPr lang="en-US" sz="2800" b="1" dirty="0" err="1">
                <a:solidFill>
                  <a:srgbClr val="FFFFFF"/>
                </a:solidFill>
              </a:rPr>
              <a:t>đề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cao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chủng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tộc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Đức</a:t>
            </a:r>
            <a:r>
              <a:rPr lang="en-US" sz="2800" b="1" dirty="0">
                <a:solidFill>
                  <a:srgbClr val="FFFFFF"/>
                </a:solidFill>
              </a:rPr>
              <a:t>.  </a:t>
            </a:r>
            <a:r>
              <a:rPr lang="en-US" sz="2800" b="1" dirty="0" err="1">
                <a:solidFill>
                  <a:srgbClr val="FFFFFF"/>
                </a:solidFill>
              </a:rPr>
              <a:t>Chạy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đua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vũ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trang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gây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chiến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tranh</a:t>
            </a:r>
            <a:r>
              <a:rPr lang="en-US" sz="2800" b="1" dirty="0">
                <a:solidFill>
                  <a:srgbClr val="FFFFFF"/>
                </a:solidFill>
              </a:rPr>
              <a:t> chia </a:t>
            </a:r>
            <a:r>
              <a:rPr lang="en-US" sz="2800" b="1" dirty="0" err="1">
                <a:solidFill>
                  <a:srgbClr val="FFFFFF"/>
                </a:solidFill>
              </a:rPr>
              <a:t>lại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thị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trường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thế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giới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-26158" y="6078926"/>
            <a:ext cx="7493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sym typeface="Wingdings" pitchFamily="2" charset="2"/>
              </a:rPr>
              <a:t>Đặc</a:t>
            </a: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sym typeface="Wingdings" pitchFamily="2" charset="2"/>
              </a:rPr>
              <a:t>điểm</a:t>
            </a: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: CNĐQ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quân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phiệt</a:t>
            </a:r>
            <a:r>
              <a:rPr lang="en-US" sz="2800" b="1" dirty="0">
                <a:solidFill>
                  <a:srgbClr val="FFC000"/>
                </a:solidFill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</a:rPr>
              <a:t>hiếu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chiến</a:t>
            </a:r>
            <a:r>
              <a:rPr lang="en-US" sz="2800" b="1" dirty="0" smtClean="0">
                <a:solidFill>
                  <a:srgbClr val="FFC000"/>
                </a:solidFill>
              </a:rPr>
              <a:t>. 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8382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I. TÌNH HÌNH KINH TẾ CÁC NƯỚC ANH, PHÁP, </a:t>
            </a: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ĐỨC</a:t>
            </a: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, MĨ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47244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FFFF00"/>
                </a:solidFill>
              </a:rPr>
              <a:t>3</a:t>
            </a:r>
            <a:r>
              <a:rPr lang="en-US" sz="2000" b="1" u="sng" dirty="0" smtClean="0">
                <a:solidFill>
                  <a:srgbClr val="FFFF00"/>
                </a:solidFill>
              </a:rPr>
              <a:t>. ĐỨC</a:t>
            </a:r>
            <a:r>
              <a:rPr lang="en-US" sz="2000" b="1" u="sng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1" t="45410" r="16667" b="29362"/>
          <a:stretch>
            <a:fillRect/>
          </a:stretch>
        </p:blipFill>
        <p:spPr bwMode="auto">
          <a:xfrm>
            <a:off x="4572000" y="1371600"/>
            <a:ext cx="457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0" name="Picture 14" descr="USA-10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2295525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-228600" y="214947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      </a:t>
            </a:r>
            <a:r>
              <a:rPr lang="en-US" sz="2400" b="1" dirty="0" smtClean="0">
                <a:solidFill>
                  <a:srgbClr val="FFFF00"/>
                </a:solidFill>
              </a:rPr>
              <a:t>4.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</a:rPr>
              <a:t>Mĩ</a:t>
            </a:r>
            <a:r>
              <a:rPr lang="en-US" sz="2400" b="1" u="sng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401412" name="Picture 4" descr="LS8-B1-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83820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FFFF00"/>
                </a:solidFill>
                <a:latin typeface="Tahoma" pitchFamily="34" charset="0"/>
              </a:rPr>
              <a:t>I. TÌNH HÌNH KINH TẾ CÁC NƯỚC ANH, PHÁP, ĐƯC, MĨ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7244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56949" y="1570677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FFFF00"/>
                </a:solidFill>
              </a:rPr>
              <a:t>3. ĐỨC.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-398059" y="1924729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      </a:t>
            </a:r>
            <a:r>
              <a:rPr lang="en-US" sz="3200" b="1" dirty="0" smtClean="0">
                <a:solidFill>
                  <a:srgbClr val="FFFF00"/>
                </a:solidFill>
              </a:rPr>
              <a:t>4.</a:t>
            </a:r>
            <a:r>
              <a:rPr lang="en-US" sz="3200" b="1" u="sng" dirty="0" smtClean="0">
                <a:solidFill>
                  <a:srgbClr val="FFFF00"/>
                </a:solidFill>
              </a:rPr>
              <a:t>Mĩ.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3454" y="23622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FF00"/>
                </a:solidFill>
              </a:rPr>
              <a:t>a. </a:t>
            </a:r>
            <a:r>
              <a:rPr lang="en-US" sz="3200" b="1" u="sng" dirty="0" err="1" smtClean="0">
                <a:solidFill>
                  <a:srgbClr val="FFFF00"/>
                </a:solidFill>
              </a:rPr>
              <a:t>Kinh</a:t>
            </a:r>
            <a:r>
              <a:rPr lang="en-US" sz="3200" b="1" u="sng" dirty="0" smtClean="0">
                <a:solidFill>
                  <a:srgbClr val="FFFF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</a:rPr>
              <a:t>tế</a:t>
            </a:r>
            <a:endParaRPr lang="en-US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200400" y="2057400"/>
            <a:ext cx="5943600" cy="419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              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Thảo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luận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nhóm</a:t>
            </a:r>
            <a:endParaRPr lang="en-US" sz="2800" b="1" u="sng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</a:rPr>
              <a:t>Nhóm</a:t>
            </a:r>
            <a:r>
              <a:rPr lang="en-US" sz="2400" b="1" dirty="0" smtClean="0">
                <a:solidFill>
                  <a:srgbClr val="FFFF00"/>
                </a:solidFill>
              </a:rPr>
              <a:t> 1: </a:t>
            </a:r>
            <a:r>
              <a:rPr lang="en-US" sz="2400" b="1" dirty="0" err="1" smtClean="0">
                <a:solidFill>
                  <a:srgbClr val="FFFF00"/>
                </a:solidFill>
              </a:rPr>
              <a:t>Tình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nghiệp</a:t>
            </a:r>
            <a:r>
              <a:rPr lang="en-US" sz="2400" b="1" dirty="0" smtClean="0">
                <a:solidFill>
                  <a:srgbClr val="FFFF00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</a:rPr>
              <a:t>Nhóm</a:t>
            </a:r>
            <a:r>
              <a:rPr lang="en-US" sz="2400" b="1" dirty="0" smtClean="0">
                <a:solidFill>
                  <a:srgbClr val="FFFF00"/>
                </a:solidFill>
              </a:rPr>
              <a:t> 2: </a:t>
            </a:r>
            <a:r>
              <a:rPr lang="en-US" sz="2400" b="1" dirty="0" err="1">
                <a:solidFill>
                  <a:srgbClr val="FFFF00"/>
                </a:solidFill>
              </a:rPr>
              <a:t>V</a:t>
            </a:r>
            <a:r>
              <a:rPr lang="en-US" sz="2400" b="1" dirty="0" err="1" smtClean="0">
                <a:solidFill>
                  <a:srgbClr val="FFFF00"/>
                </a:solidFill>
              </a:rPr>
              <a:t>ì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nghiệp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Mĩ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lại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              </a:t>
            </a:r>
            <a:r>
              <a:rPr lang="en-US" sz="2400" b="1" dirty="0" err="1" smtClean="0">
                <a:solidFill>
                  <a:srgbClr val="FFFF00"/>
                </a:solidFill>
              </a:rPr>
              <a:t>phát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triển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vượt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bậc</a:t>
            </a:r>
            <a:r>
              <a:rPr lang="en-US" sz="2400" b="1" dirty="0" smtClean="0">
                <a:solidFill>
                  <a:srgbClr val="FFFF00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</a:rPr>
              <a:t>Nhóm</a:t>
            </a:r>
            <a:r>
              <a:rPr lang="en-US" sz="2400" b="1" dirty="0" smtClean="0">
                <a:solidFill>
                  <a:srgbClr val="FFFF00"/>
                </a:solidFill>
              </a:rPr>
              <a:t> 3: </a:t>
            </a:r>
            <a:r>
              <a:rPr lang="en-US" sz="2400" b="1" dirty="0" err="1">
                <a:solidFill>
                  <a:srgbClr val="FFFF00"/>
                </a:solidFill>
              </a:rPr>
              <a:t>S</a:t>
            </a:r>
            <a:r>
              <a:rPr lang="en-US" sz="2400" b="1" dirty="0" err="1" smtClean="0">
                <a:solidFill>
                  <a:srgbClr val="FFFF00"/>
                </a:solidFill>
              </a:rPr>
              <a:t>ự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ra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ảnh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hưởng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              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độc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quyền</a:t>
            </a:r>
            <a:r>
              <a:rPr lang="en-US" sz="2400" b="1" dirty="0" smtClean="0">
                <a:solidFill>
                  <a:srgbClr val="FFFF00"/>
                </a:solidFill>
              </a:rPr>
              <a:t>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</a:rPr>
              <a:t>Nhóm</a:t>
            </a:r>
            <a:r>
              <a:rPr lang="en-US" sz="2400" b="1" dirty="0" smtClean="0">
                <a:solidFill>
                  <a:srgbClr val="FFFF00"/>
                </a:solidFill>
              </a:rPr>
              <a:t> 4:Tình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nghiệp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Mĩ</a:t>
            </a:r>
            <a:r>
              <a:rPr lang="en-US" sz="2400" b="1" dirty="0" smtClean="0">
                <a:solidFill>
                  <a:srgbClr val="FFFF00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  <p:bldP spid="563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17526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18/3/1871</a:t>
            </a:r>
          </a:p>
        </p:txBody>
      </p:sp>
      <p:pic>
        <p:nvPicPr>
          <p:cNvPr id="57347" name="Picture 12" descr="qustionmed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26"/>
            <a:ext cx="1066800" cy="8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2:00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1:59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1:58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1:57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1:56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1:55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1:54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1:53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1:52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1:51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1:50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1:49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1:48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1:47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1:46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1:45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1:44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1:43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1:42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1:41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1:40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1:39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1:38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1:37</a:t>
            </a: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1:36</a:t>
            </a:r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1:35</a:t>
            </a:r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1:34</a:t>
            </a: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1:33</a:t>
            </a:r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1:32</a:t>
            </a: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1:31</a:t>
            </a: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1:30</a:t>
            </a:r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1:29</a:t>
            </a: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1:28</a:t>
            </a:r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1:27</a:t>
            </a: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1:26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1:25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1:24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1:23</a:t>
            </a: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1:22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1:21</a:t>
            </a: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1:20</a:t>
            </a:r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1:19</a:t>
            </a:r>
          </a:p>
        </p:txBody>
      </p:sp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1:18</a:t>
            </a:r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1:17</a:t>
            </a:r>
          </a:p>
        </p:txBody>
      </p: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1:16</a:t>
            </a:r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1:15</a:t>
            </a:r>
          </a:p>
        </p:txBody>
      </p:sp>
      <p:sp>
        <p:nvSpPr>
          <p:cNvPr id="57394" name="Text Box 5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1:14</a:t>
            </a:r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1:13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1:12</a:t>
            </a:r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1:11</a:t>
            </a:r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1:10</a:t>
            </a: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1:09</a:t>
            </a:r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1:08</a:t>
            </a:r>
          </a:p>
        </p:txBody>
      </p:sp>
      <p:sp>
        <p:nvSpPr>
          <p:cNvPr id="57401" name="Text Box 5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1:07</a:t>
            </a:r>
          </a:p>
        </p:txBody>
      </p:sp>
      <p:sp>
        <p:nvSpPr>
          <p:cNvPr id="57402" name="Text Box 5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1:06</a:t>
            </a:r>
          </a:p>
        </p:txBody>
      </p:sp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1:05</a:t>
            </a:r>
          </a:p>
        </p:txBody>
      </p:sp>
      <p:sp>
        <p:nvSpPr>
          <p:cNvPr id="57404" name="Text Box 6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1:04</a:t>
            </a:r>
          </a:p>
        </p:txBody>
      </p:sp>
      <p:sp>
        <p:nvSpPr>
          <p:cNvPr id="57405" name="Text Box 6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1:03</a:t>
            </a:r>
          </a:p>
        </p:txBody>
      </p:sp>
      <p:sp>
        <p:nvSpPr>
          <p:cNvPr id="57406" name="Text Box 6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1:02</a:t>
            </a:r>
          </a:p>
        </p:txBody>
      </p:sp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1:01</a:t>
            </a:r>
          </a:p>
        </p:txBody>
      </p:sp>
      <p:sp>
        <p:nvSpPr>
          <p:cNvPr id="57408" name="Text Box 6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1:00</a:t>
            </a:r>
          </a:p>
        </p:txBody>
      </p:sp>
      <p:sp>
        <p:nvSpPr>
          <p:cNvPr id="57409" name="Text Box 6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0:59</a:t>
            </a:r>
          </a:p>
        </p:txBody>
      </p:sp>
      <p:sp>
        <p:nvSpPr>
          <p:cNvPr id="57410" name="Text Box 6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0:58</a:t>
            </a:r>
          </a:p>
        </p:txBody>
      </p:sp>
      <p:sp>
        <p:nvSpPr>
          <p:cNvPr id="57411" name="Text Box 6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0:57</a:t>
            </a:r>
          </a:p>
        </p:txBody>
      </p:sp>
      <p:sp>
        <p:nvSpPr>
          <p:cNvPr id="57412" name="Text Box 6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0:56</a:t>
            </a:r>
          </a:p>
        </p:txBody>
      </p:sp>
      <p:sp>
        <p:nvSpPr>
          <p:cNvPr id="57413" name="Text Box 6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0:55</a:t>
            </a:r>
          </a:p>
        </p:txBody>
      </p:sp>
      <p:sp>
        <p:nvSpPr>
          <p:cNvPr id="57414" name="Text Box 7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0:54</a:t>
            </a:r>
          </a:p>
        </p:txBody>
      </p:sp>
      <p:sp>
        <p:nvSpPr>
          <p:cNvPr id="57415" name="Text Box 7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0:53</a:t>
            </a:r>
          </a:p>
        </p:txBody>
      </p:sp>
      <p:sp>
        <p:nvSpPr>
          <p:cNvPr id="57416" name="Text Box 7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0:52</a:t>
            </a:r>
          </a:p>
        </p:txBody>
      </p:sp>
      <p:sp>
        <p:nvSpPr>
          <p:cNvPr id="57417" name="Text Box 7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0:51</a:t>
            </a:r>
          </a:p>
        </p:txBody>
      </p:sp>
      <p:sp>
        <p:nvSpPr>
          <p:cNvPr id="57418" name="Text Box 7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0:50</a:t>
            </a:r>
          </a:p>
        </p:txBody>
      </p:sp>
      <p:sp>
        <p:nvSpPr>
          <p:cNvPr id="57419" name="Text Box 7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0:49</a:t>
            </a:r>
          </a:p>
        </p:txBody>
      </p:sp>
      <p:sp>
        <p:nvSpPr>
          <p:cNvPr id="57420" name="Text Box 7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0:48</a:t>
            </a:r>
          </a:p>
        </p:txBody>
      </p:sp>
      <p:sp>
        <p:nvSpPr>
          <p:cNvPr id="57421" name="Text Box 7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0:47</a:t>
            </a:r>
          </a:p>
        </p:txBody>
      </p:sp>
      <p:sp>
        <p:nvSpPr>
          <p:cNvPr id="57422" name="Text Box 7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0:46</a:t>
            </a:r>
          </a:p>
        </p:txBody>
      </p:sp>
      <p:sp>
        <p:nvSpPr>
          <p:cNvPr id="57423" name="Text Box 7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0:45</a:t>
            </a:r>
          </a:p>
        </p:txBody>
      </p:sp>
      <p:sp>
        <p:nvSpPr>
          <p:cNvPr id="57424" name="Text Box 8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0:44</a:t>
            </a:r>
          </a:p>
        </p:txBody>
      </p:sp>
      <p:sp>
        <p:nvSpPr>
          <p:cNvPr id="57425" name="Text Box 8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0:43</a:t>
            </a:r>
          </a:p>
        </p:txBody>
      </p:sp>
      <p:sp>
        <p:nvSpPr>
          <p:cNvPr id="57426" name="Text Box 8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0:42</a:t>
            </a:r>
          </a:p>
        </p:txBody>
      </p:sp>
      <p:sp>
        <p:nvSpPr>
          <p:cNvPr id="57427" name="Text Box 8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0:41</a:t>
            </a:r>
          </a:p>
        </p:txBody>
      </p:sp>
      <p:sp>
        <p:nvSpPr>
          <p:cNvPr id="57428" name="Text Box 8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0:40</a:t>
            </a:r>
          </a:p>
        </p:txBody>
      </p:sp>
      <p:sp>
        <p:nvSpPr>
          <p:cNvPr id="57429" name="Text Box 8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0:39</a:t>
            </a:r>
          </a:p>
        </p:txBody>
      </p:sp>
      <p:sp>
        <p:nvSpPr>
          <p:cNvPr id="57430" name="Text Box 8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0:38</a:t>
            </a:r>
          </a:p>
        </p:txBody>
      </p:sp>
      <p:sp>
        <p:nvSpPr>
          <p:cNvPr id="57431" name="Text Box 8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0:37</a:t>
            </a:r>
          </a:p>
        </p:txBody>
      </p:sp>
      <p:sp>
        <p:nvSpPr>
          <p:cNvPr id="57432" name="Text Box 8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0:36</a:t>
            </a:r>
          </a:p>
        </p:txBody>
      </p:sp>
      <p:sp>
        <p:nvSpPr>
          <p:cNvPr id="57433" name="Text Box 8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0:35</a:t>
            </a:r>
          </a:p>
        </p:txBody>
      </p:sp>
      <p:sp>
        <p:nvSpPr>
          <p:cNvPr id="57434" name="Text Box 9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0:34</a:t>
            </a:r>
          </a:p>
        </p:txBody>
      </p:sp>
      <p:sp>
        <p:nvSpPr>
          <p:cNvPr id="57435" name="Text Box 9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0:33</a:t>
            </a:r>
          </a:p>
        </p:txBody>
      </p:sp>
      <p:sp>
        <p:nvSpPr>
          <p:cNvPr id="57436" name="Text Box 9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0:32</a:t>
            </a:r>
          </a:p>
        </p:txBody>
      </p:sp>
      <p:sp>
        <p:nvSpPr>
          <p:cNvPr id="57437" name="Text Box 9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0:31</a:t>
            </a:r>
          </a:p>
        </p:txBody>
      </p:sp>
      <p:sp>
        <p:nvSpPr>
          <p:cNvPr id="57438" name="Text Box 9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0:30</a:t>
            </a:r>
          </a:p>
        </p:txBody>
      </p:sp>
      <p:sp>
        <p:nvSpPr>
          <p:cNvPr id="57439" name="Text Box 9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0:29</a:t>
            </a:r>
          </a:p>
        </p:txBody>
      </p:sp>
      <p:sp>
        <p:nvSpPr>
          <p:cNvPr id="57440" name="Text Box 9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0:28</a:t>
            </a:r>
          </a:p>
        </p:txBody>
      </p:sp>
      <p:sp>
        <p:nvSpPr>
          <p:cNvPr id="57441" name="Text Box 9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0:27</a:t>
            </a:r>
          </a:p>
        </p:txBody>
      </p:sp>
      <p:sp>
        <p:nvSpPr>
          <p:cNvPr id="57442" name="Text Box 9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0:26</a:t>
            </a:r>
          </a:p>
        </p:txBody>
      </p:sp>
      <p:sp>
        <p:nvSpPr>
          <p:cNvPr id="57443" name="Text Box 9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0:25</a:t>
            </a:r>
          </a:p>
        </p:txBody>
      </p:sp>
      <p:sp>
        <p:nvSpPr>
          <p:cNvPr id="57444" name="Text Box 10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0:24</a:t>
            </a:r>
          </a:p>
        </p:txBody>
      </p:sp>
      <p:sp>
        <p:nvSpPr>
          <p:cNvPr id="57445" name="Text Box 10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0:23</a:t>
            </a:r>
          </a:p>
        </p:txBody>
      </p:sp>
      <p:sp>
        <p:nvSpPr>
          <p:cNvPr id="57446" name="Text Box 10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0:22</a:t>
            </a:r>
          </a:p>
        </p:txBody>
      </p:sp>
      <p:sp>
        <p:nvSpPr>
          <p:cNvPr id="57447" name="Text Box 10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0:21</a:t>
            </a:r>
          </a:p>
        </p:txBody>
      </p:sp>
      <p:sp>
        <p:nvSpPr>
          <p:cNvPr id="57448" name="Text Box 10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0:20</a:t>
            </a:r>
          </a:p>
        </p:txBody>
      </p:sp>
      <p:sp>
        <p:nvSpPr>
          <p:cNvPr id="57449" name="Text Box 10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0:19</a:t>
            </a:r>
          </a:p>
        </p:txBody>
      </p:sp>
      <p:sp>
        <p:nvSpPr>
          <p:cNvPr id="57450" name="Text Box 10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0:18</a:t>
            </a:r>
          </a:p>
        </p:txBody>
      </p:sp>
      <p:sp>
        <p:nvSpPr>
          <p:cNvPr id="57451" name="Text Box 10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0:17</a:t>
            </a:r>
          </a:p>
        </p:txBody>
      </p:sp>
      <p:sp>
        <p:nvSpPr>
          <p:cNvPr id="57452" name="Text Box 10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0:16</a:t>
            </a:r>
          </a:p>
        </p:txBody>
      </p:sp>
      <p:sp>
        <p:nvSpPr>
          <p:cNvPr id="57453" name="Text Box 10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0:15</a:t>
            </a:r>
          </a:p>
        </p:txBody>
      </p:sp>
      <p:sp>
        <p:nvSpPr>
          <p:cNvPr id="57454" name="Text Box 11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0:14</a:t>
            </a:r>
          </a:p>
        </p:txBody>
      </p:sp>
      <p:sp>
        <p:nvSpPr>
          <p:cNvPr id="57455" name="Text Box 11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0:13</a:t>
            </a:r>
          </a:p>
        </p:txBody>
      </p:sp>
      <p:sp>
        <p:nvSpPr>
          <p:cNvPr id="57456" name="Text Box 11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0:12</a:t>
            </a:r>
          </a:p>
        </p:txBody>
      </p:sp>
      <p:sp>
        <p:nvSpPr>
          <p:cNvPr id="57457" name="Text Box 11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0:11</a:t>
            </a:r>
          </a:p>
        </p:txBody>
      </p:sp>
      <p:sp>
        <p:nvSpPr>
          <p:cNvPr id="57458" name="Text Box 11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0:10</a:t>
            </a:r>
          </a:p>
        </p:txBody>
      </p:sp>
      <p:sp>
        <p:nvSpPr>
          <p:cNvPr id="57459" name="Text Box 115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0:09</a:t>
            </a:r>
          </a:p>
        </p:txBody>
      </p:sp>
      <p:sp>
        <p:nvSpPr>
          <p:cNvPr id="57460" name="Text Box 116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0:08</a:t>
            </a:r>
          </a:p>
        </p:txBody>
      </p:sp>
      <p:sp>
        <p:nvSpPr>
          <p:cNvPr id="57461" name="Text Box 117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0:07</a:t>
            </a:r>
          </a:p>
        </p:txBody>
      </p:sp>
      <p:sp>
        <p:nvSpPr>
          <p:cNvPr id="57462" name="Text Box 118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0:06</a:t>
            </a:r>
          </a:p>
        </p:txBody>
      </p:sp>
      <p:sp>
        <p:nvSpPr>
          <p:cNvPr id="57463" name="Text Box 119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0:05</a:t>
            </a:r>
          </a:p>
        </p:txBody>
      </p:sp>
      <p:sp>
        <p:nvSpPr>
          <p:cNvPr id="57464" name="Text Box 120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0:04</a:t>
            </a:r>
          </a:p>
        </p:txBody>
      </p:sp>
      <p:sp>
        <p:nvSpPr>
          <p:cNvPr id="57465" name="Text Box 121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0:03</a:t>
            </a:r>
          </a:p>
        </p:txBody>
      </p:sp>
      <p:sp>
        <p:nvSpPr>
          <p:cNvPr id="57466" name="Text Box 122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0:02</a:t>
            </a:r>
          </a:p>
        </p:txBody>
      </p:sp>
      <p:sp>
        <p:nvSpPr>
          <p:cNvPr id="57467" name="Text Box 123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0:01</a:t>
            </a:r>
          </a:p>
        </p:txBody>
      </p:sp>
      <p:sp>
        <p:nvSpPr>
          <p:cNvPr id="57468" name="Text Box 124"/>
          <p:cNvSpPr txBox="1">
            <a:spLocks noChangeArrowheads="1"/>
          </p:cNvSpPr>
          <p:nvPr/>
        </p:nvSpPr>
        <p:spPr bwMode="auto">
          <a:xfrm>
            <a:off x="7851775" y="66675"/>
            <a:ext cx="1154113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.VnTimeH" pitchFamily="34" charset="0"/>
              </a:rPr>
              <a:t>0:00</a:t>
            </a:r>
          </a:p>
        </p:txBody>
      </p:sp>
      <p:sp>
        <p:nvSpPr>
          <p:cNvPr id="57471" name="Rectangle 127"/>
          <p:cNvSpPr>
            <a:spLocks noChangeArrowheads="1"/>
          </p:cNvSpPr>
          <p:nvPr/>
        </p:nvSpPr>
        <p:spPr bwMode="auto">
          <a:xfrm>
            <a:off x="256464" y="806450"/>
            <a:ext cx="8749424" cy="532317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               </a:t>
            </a:r>
            <a:r>
              <a:rPr lang="en-US" sz="4400" b="1" u="sng" dirty="0" err="1" smtClean="0">
                <a:solidFill>
                  <a:srgbClr val="FFFF00"/>
                </a:solidFill>
              </a:rPr>
              <a:t>Thảo</a:t>
            </a:r>
            <a:r>
              <a:rPr lang="en-US" sz="4400" b="1" u="sng" dirty="0" smtClean="0">
                <a:solidFill>
                  <a:srgbClr val="FFFF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</a:rPr>
              <a:t>luận</a:t>
            </a:r>
            <a:r>
              <a:rPr lang="en-US" sz="4400" b="1" u="sng" dirty="0" smtClean="0">
                <a:solidFill>
                  <a:srgbClr val="FFFF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</a:rPr>
              <a:t>nhóm</a:t>
            </a:r>
            <a:endParaRPr lang="en-US" sz="4400" b="1" u="sng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FF00"/>
                </a:solidFill>
              </a:rPr>
              <a:t>Nhóm</a:t>
            </a:r>
            <a:r>
              <a:rPr lang="en-US" sz="4000" b="1" dirty="0" smtClean="0">
                <a:solidFill>
                  <a:srgbClr val="FFFF00"/>
                </a:solidFill>
              </a:rPr>
              <a:t> 1: </a:t>
            </a:r>
            <a:r>
              <a:rPr lang="en-US" sz="4000" b="1" dirty="0" err="1" smtClean="0">
                <a:solidFill>
                  <a:srgbClr val="FFFF00"/>
                </a:solidFill>
              </a:rPr>
              <a:t>Tình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hình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công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nghiệp</a:t>
            </a:r>
            <a:r>
              <a:rPr lang="en-US" sz="4000" b="1" dirty="0" smtClean="0">
                <a:solidFill>
                  <a:srgbClr val="FFFF00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FF00"/>
                </a:solidFill>
              </a:rPr>
              <a:t>Nhóm</a:t>
            </a:r>
            <a:r>
              <a:rPr lang="en-US" sz="4000" b="1" dirty="0" smtClean="0">
                <a:solidFill>
                  <a:srgbClr val="FFFF00"/>
                </a:solidFill>
              </a:rPr>
              <a:t> 2: </a:t>
            </a:r>
            <a:r>
              <a:rPr lang="en-US" sz="4000" b="1" dirty="0" err="1">
                <a:solidFill>
                  <a:srgbClr val="FFFF00"/>
                </a:solidFill>
              </a:rPr>
              <a:t>V</a:t>
            </a:r>
            <a:r>
              <a:rPr lang="en-US" sz="4000" b="1" dirty="0" err="1" smtClean="0">
                <a:solidFill>
                  <a:srgbClr val="FFFF00"/>
                </a:solidFill>
              </a:rPr>
              <a:t>ì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sao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công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nghiệp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Mĩ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lại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               </a:t>
            </a:r>
            <a:r>
              <a:rPr lang="en-US" sz="4000" b="1" dirty="0" err="1" smtClean="0">
                <a:solidFill>
                  <a:srgbClr val="FFFF00"/>
                </a:solidFill>
              </a:rPr>
              <a:t>phát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triển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vượt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bậc</a:t>
            </a:r>
            <a:r>
              <a:rPr lang="en-US" sz="4000" b="1" dirty="0" smtClean="0">
                <a:solidFill>
                  <a:srgbClr val="FFFF00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FF00"/>
                </a:solidFill>
              </a:rPr>
              <a:t>Nhóm</a:t>
            </a:r>
            <a:r>
              <a:rPr lang="en-US" sz="4000" b="1" dirty="0" smtClean="0">
                <a:solidFill>
                  <a:srgbClr val="FFFF00"/>
                </a:solidFill>
              </a:rPr>
              <a:t> 3:Sự </a:t>
            </a:r>
            <a:r>
              <a:rPr lang="en-US" sz="4000" b="1" dirty="0" err="1" smtClean="0">
                <a:solidFill>
                  <a:srgbClr val="FFFF00"/>
                </a:solidFill>
              </a:rPr>
              <a:t>ra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đời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và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ảnh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hưởng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              </a:t>
            </a:r>
            <a:r>
              <a:rPr lang="en-US" sz="4000" b="1" dirty="0" err="1" smtClean="0">
                <a:solidFill>
                  <a:srgbClr val="FFFF00"/>
                </a:solidFill>
              </a:rPr>
              <a:t>của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các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Công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ty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độc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quyền</a:t>
            </a:r>
            <a:r>
              <a:rPr lang="en-US" sz="4000" b="1" dirty="0" smtClean="0">
                <a:solidFill>
                  <a:srgbClr val="FFFF00"/>
                </a:solidFill>
              </a:rPr>
              <a:t>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FF00"/>
                </a:solidFill>
              </a:rPr>
              <a:t>Nhóm</a:t>
            </a:r>
            <a:r>
              <a:rPr lang="en-US" sz="4000" b="1" dirty="0" smtClean="0">
                <a:solidFill>
                  <a:srgbClr val="FFFF00"/>
                </a:solidFill>
              </a:rPr>
              <a:t> 4:Tình </a:t>
            </a:r>
            <a:r>
              <a:rPr lang="en-US" sz="4000" b="1" dirty="0" err="1" smtClean="0">
                <a:solidFill>
                  <a:srgbClr val="FFFF00"/>
                </a:solidFill>
              </a:rPr>
              <a:t>hình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nông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nghiệp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Mĩ</a:t>
            </a:r>
            <a:r>
              <a:rPr lang="en-US" sz="4000" b="1" dirty="0" smtClean="0">
                <a:solidFill>
                  <a:srgbClr val="FFFF00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  <p:bldP spid="57358" grpId="0" animBg="1"/>
      <p:bldP spid="57359" grpId="0" animBg="1"/>
      <p:bldP spid="57360" grpId="0" animBg="1"/>
      <p:bldP spid="57361" grpId="0" animBg="1"/>
      <p:bldP spid="57362" grpId="0" animBg="1"/>
      <p:bldP spid="57363" grpId="0" animBg="1"/>
      <p:bldP spid="57364" grpId="0" animBg="1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  <p:bldP spid="57371" grpId="0" animBg="1"/>
      <p:bldP spid="57372" grpId="0" animBg="1"/>
      <p:bldP spid="57373" grpId="0" animBg="1"/>
      <p:bldP spid="57374" grpId="0" animBg="1"/>
      <p:bldP spid="57375" grpId="0" animBg="1"/>
      <p:bldP spid="57376" grpId="0" animBg="1"/>
      <p:bldP spid="57377" grpId="0" animBg="1"/>
      <p:bldP spid="57378" grpId="0" animBg="1"/>
      <p:bldP spid="57379" grpId="0" animBg="1"/>
      <p:bldP spid="57380" grpId="0" animBg="1"/>
      <p:bldP spid="57381" grpId="0" animBg="1"/>
      <p:bldP spid="57382" grpId="0" animBg="1"/>
      <p:bldP spid="57383" grpId="0" animBg="1"/>
      <p:bldP spid="57384" grpId="0" animBg="1"/>
      <p:bldP spid="57385" grpId="0" animBg="1"/>
      <p:bldP spid="57386" grpId="0" animBg="1"/>
      <p:bldP spid="57387" grpId="0" animBg="1"/>
      <p:bldP spid="57388" grpId="0" animBg="1"/>
      <p:bldP spid="57389" grpId="0" animBg="1"/>
      <p:bldP spid="57390" grpId="0" animBg="1"/>
      <p:bldP spid="57391" grpId="0" animBg="1"/>
      <p:bldP spid="57392" grpId="0" animBg="1"/>
      <p:bldP spid="57393" grpId="0" animBg="1"/>
      <p:bldP spid="57394" grpId="0" animBg="1"/>
      <p:bldP spid="57395" grpId="0" animBg="1"/>
      <p:bldP spid="57396" grpId="0" animBg="1"/>
      <p:bldP spid="57397" grpId="0" animBg="1"/>
      <p:bldP spid="57398" grpId="0" animBg="1"/>
      <p:bldP spid="57399" grpId="0" animBg="1"/>
      <p:bldP spid="57400" grpId="0" animBg="1"/>
      <p:bldP spid="57401" grpId="0" animBg="1"/>
      <p:bldP spid="57402" grpId="0" animBg="1"/>
      <p:bldP spid="57403" grpId="0" animBg="1"/>
      <p:bldP spid="57404" grpId="0" animBg="1"/>
      <p:bldP spid="57405" grpId="0" animBg="1"/>
      <p:bldP spid="57406" grpId="0" animBg="1"/>
      <p:bldP spid="57407" grpId="0" animBg="1"/>
      <p:bldP spid="57408" grpId="0" animBg="1"/>
      <p:bldP spid="57409" grpId="0" animBg="1"/>
      <p:bldP spid="57410" grpId="0" animBg="1"/>
      <p:bldP spid="57411" grpId="0" animBg="1"/>
      <p:bldP spid="57412" grpId="0" animBg="1"/>
      <p:bldP spid="57413" grpId="0" animBg="1"/>
      <p:bldP spid="57414" grpId="0" animBg="1"/>
      <p:bldP spid="57415" grpId="0" animBg="1"/>
      <p:bldP spid="57416" grpId="0" animBg="1"/>
      <p:bldP spid="57417" grpId="0" animBg="1"/>
      <p:bldP spid="57418" grpId="0" animBg="1"/>
      <p:bldP spid="57419" grpId="0" animBg="1"/>
      <p:bldP spid="57420" grpId="0" animBg="1"/>
      <p:bldP spid="57421" grpId="0" animBg="1"/>
      <p:bldP spid="57422" grpId="0" animBg="1"/>
      <p:bldP spid="57423" grpId="0" animBg="1"/>
      <p:bldP spid="57424" grpId="0" animBg="1"/>
      <p:bldP spid="57425" grpId="0" animBg="1"/>
      <p:bldP spid="57426" grpId="0" animBg="1"/>
      <p:bldP spid="57427" grpId="0" animBg="1"/>
      <p:bldP spid="57428" grpId="0" animBg="1"/>
      <p:bldP spid="57429" grpId="0" animBg="1"/>
      <p:bldP spid="57430" grpId="0" animBg="1"/>
      <p:bldP spid="57431" grpId="0" animBg="1"/>
      <p:bldP spid="57432" grpId="0" animBg="1"/>
      <p:bldP spid="57433" grpId="0" animBg="1"/>
      <p:bldP spid="57434" grpId="0" animBg="1"/>
      <p:bldP spid="57435" grpId="0" animBg="1"/>
      <p:bldP spid="57436" grpId="0" animBg="1"/>
      <p:bldP spid="57437" grpId="0" animBg="1"/>
      <p:bldP spid="57438" grpId="0" animBg="1"/>
      <p:bldP spid="57439" grpId="0" animBg="1"/>
      <p:bldP spid="57440" grpId="0" animBg="1"/>
      <p:bldP spid="57441" grpId="0" animBg="1"/>
      <p:bldP spid="57442" grpId="0" animBg="1"/>
      <p:bldP spid="57443" grpId="0" animBg="1"/>
      <p:bldP spid="57444" grpId="0" animBg="1"/>
      <p:bldP spid="57445" grpId="0" animBg="1"/>
      <p:bldP spid="57446" grpId="0" animBg="1"/>
      <p:bldP spid="57447" grpId="0" animBg="1"/>
      <p:bldP spid="57448" grpId="0" animBg="1"/>
      <p:bldP spid="57449" grpId="0" animBg="1"/>
      <p:bldP spid="57450" grpId="0" animBg="1"/>
      <p:bldP spid="57451" grpId="0" animBg="1"/>
      <p:bldP spid="57452" grpId="0" animBg="1"/>
      <p:bldP spid="57453" grpId="0" animBg="1"/>
      <p:bldP spid="57454" grpId="0" animBg="1"/>
      <p:bldP spid="57455" grpId="0" animBg="1"/>
      <p:bldP spid="57456" grpId="0" animBg="1"/>
      <p:bldP spid="57457" grpId="0" animBg="1"/>
      <p:bldP spid="57458" grpId="0" animBg="1"/>
      <p:bldP spid="57459" grpId="0" animBg="1"/>
      <p:bldP spid="57460" grpId="0" animBg="1"/>
      <p:bldP spid="57461" grpId="0" animBg="1"/>
      <p:bldP spid="57462" grpId="0" animBg="1"/>
      <p:bldP spid="57463" grpId="0" animBg="1"/>
      <p:bldP spid="57464" grpId="0" animBg="1"/>
      <p:bldP spid="57465" grpId="0" animBg="1"/>
      <p:bldP spid="57466" grpId="0" animBg="1"/>
      <p:bldP spid="57467" grpId="0" animBg="1"/>
      <p:bldP spid="574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8382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I. TÌNH HÌNH KINH TẾ CÁC NƯỚC ANH, PHÁP, ĐỨC, MĨ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47244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FFFF00"/>
                </a:solidFill>
              </a:rPr>
              <a:t>3. ĐỨC.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-342900" y="2066451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      4.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Mĩ</a:t>
            </a:r>
            <a:r>
              <a:rPr lang="en-US" sz="2400" b="1" u="sng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90500" y="25146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FFFF00"/>
                </a:solidFill>
              </a:rPr>
              <a:t>a. </a:t>
            </a:r>
            <a:r>
              <a:rPr lang="en-US" sz="2000" b="1" u="sng" dirty="0" err="1" smtClean="0">
                <a:solidFill>
                  <a:srgbClr val="FFFF00"/>
                </a:solidFill>
              </a:rPr>
              <a:t>Kinh</a:t>
            </a:r>
            <a:r>
              <a:rPr lang="en-US" sz="2000" b="1" u="sng" dirty="0" smtClean="0">
                <a:solidFill>
                  <a:srgbClr val="FFFF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FF00"/>
                </a:solidFill>
              </a:rPr>
              <a:t>tế</a:t>
            </a:r>
            <a:endParaRPr lang="en-US" sz="2000" b="1" u="sng" dirty="0" smtClean="0">
              <a:solidFill>
                <a:srgbClr val="FFFF00"/>
              </a:solidFill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4724400" y="2438400"/>
            <a:ext cx="4419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err="1" smtClean="0">
                <a:solidFill>
                  <a:srgbClr val="FFFFFF"/>
                </a:solidFill>
              </a:rPr>
              <a:t>Đáp</a:t>
            </a:r>
            <a:r>
              <a:rPr lang="en-US" sz="2000" b="1" u="sng" dirty="0" smtClean="0">
                <a:solidFill>
                  <a:srgbClr val="FFFFFF"/>
                </a:solidFill>
              </a:rPr>
              <a:t> </a:t>
            </a:r>
            <a:r>
              <a:rPr lang="en-US" sz="2000" b="1" u="sng" dirty="0" err="1" smtClean="0">
                <a:solidFill>
                  <a:srgbClr val="FFFFFF"/>
                </a:solidFill>
              </a:rPr>
              <a:t>án</a:t>
            </a:r>
            <a:r>
              <a:rPr lang="en-US" sz="2000" b="1" u="sng" dirty="0" smtClean="0">
                <a:solidFill>
                  <a:srgbClr val="FFFFFF"/>
                </a:solidFill>
              </a:rPr>
              <a:t>: </a:t>
            </a:r>
            <a:r>
              <a:rPr lang="en-US" sz="2000" b="1" u="sng" dirty="0" err="1" smtClean="0">
                <a:solidFill>
                  <a:srgbClr val="FFFFFF"/>
                </a:solidFill>
              </a:rPr>
              <a:t>Nhóm</a:t>
            </a:r>
            <a:r>
              <a:rPr lang="en-US" sz="2000" b="1" u="sng" dirty="0" smtClean="0">
                <a:solidFill>
                  <a:srgbClr val="FFFFFF"/>
                </a:solidFill>
              </a:rPr>
              <a:t> 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-</a:t>
            </a:r>
            <a:r>
              <a:rPr lang="en-US" sz="2800" b="1" dirty="0" err="1" smtClean="0">
                <a:solidFill>
                  <a:srgbClr val="FFFFFF"/>
                </a:solidFill>
              </a:rPr>
              <a:t>Công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nghiệp</a:t>
            </a:r>
            <a:r>
              <a:rPr lang="en-US" sz="2800" b="1" dirty="0">
                <a:solidFill>
                  <a:srgbClr val="FFFFFF"/>
                </a:solidFill>
              </a:rPr>
              <a:t>:</a:t>
            </a:r>
            <a:r>
              <a:rPr lang="en-US" sz="2800" b="1" dirty="0" smtClean="0">
                <a:solidFill>
                  <a:srgbClr val="FFFFFF"/>
                </a:solidFill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</a:rPr>
              <a:t>Đứng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đầu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thế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giới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724400" y="2911475"/>
            <a:ext cx="441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</a:rPr>
              <a:t>Năm</a:t>
            </a:r>
            <a:r>
              <a:rPr lang="en-US" sz="2400" b="1" dirty="0" smtClean="0">
                <a:solidFill>
                  <a:srgbClr val="FFFFFF"/>
                </a:solidFill>
              </a:rPr>
              <a:t>  1894 </a:t>
            </a:r>
            <a:r>
              <a:rPr lang="en-US" sz="2400" b="1" dirty="0" err="1" smtClean="0">
                <a:solidFill>
                  <a:srgbClr val="FFFFFF"/>
                </a:solidFill>
              </a:rPr>
              <a:t>sản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phẩm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công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nghiệp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của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Mĩ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gấp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đôi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Anh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và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bằng</a:t>
            </a:r>
            <a:r>
              <a:rPr lang="en-US" sz="2400" b="1" dirty="0" smtClean="0">
                <a:solidFill>
                  <a:srgbClr val="FFFFFF"/>
                </a:solidFill>
              </a:rPr>
              <a:t> ½ </a:t>
            </a:r>
            <a:r>
              <a:rPr lang="en-US" sz="2400" b="1" dirty="0" err="1" smtClean="0">
                <a:solidFill>
                  <a:srgbClr val="FFFFFF"/>
                </a:solidFill>
              </a:rPr>
              <a:t>các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nước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Tây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Âu</a:t>
            </a:r>
            <a:r>
              <a:rPr lang="en-US" sz="2400" b="1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4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09 -0.00671 L -0.46909 -0.00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0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/>
      <p:bldP spid="604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Bieu do SL thep ANH_MI_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200" y="152400"/>
            <a:ext cx="906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10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Bài 6: CÁC NƯỚC ANH, PHÁP, ĐỨC, MĨ CUỐI THẾ KỈ XIX- ĐẦU THẾ KỈ XX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214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FF0000"/>
                </a:solidFill>
              </a:rPr>
              <a:t>I. TÌNH HÌNH CÁC NƯỚC ANH, PHÁP, ĐỨC, MĨ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81000" y="1447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FF0000"/>
                </a:solidFill>
              </a:rPr>
              <a:t>1. ANH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FF0000"/>
                </a:solidFill>
              </a:rPr>
              <a:t>2. PHÁP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4876800" y="1600200"/>
            <a:ext cx="7620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953000" y="2209800"/>
            <a:ext cx="41910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FF0000"/>
                </a:solidFill>
              </a:rPr>
              <a:t>Đáp án: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66"/>
                </a:solidFill>
              </a:rPr>
              <a:t>-công nghiệp: Tụt xuống hàng thứ 4 thế giới.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000" b="1" i="1" smtClean="0">
                <a:solidFill>
                  <a:srgbClr val="000066"/>
                </a:solidFill>
              </a:rPr>
              <a:t>Nông nghiệp: sản xuất nhỏ, lạc hậu.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000" b="1" i="1" smtClean="0">
                <a:solidFill>
                  <a:srgbClr val="000066"/>
                </a:solidFill>
              </a:rPr>
              <a:t>Xuất hiện các công ty độc quyền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33400" y="2133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FF0000"/>
                </a:solidFill>
              </a:rPr>
              <a:t>a.KINH TẾ</a:t>
            </a: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7620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739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4572000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838200" y="5562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1371600" y="39624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2438400" y="2743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429000" y="1143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3200400" y="762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Anh 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876800" y="685800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Mĩ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 smtClean="0">
              <a:solidFill>
                <a:srgbClr val="FFFF00"/>
              </a:solidFill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2286000" y="23622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Pháp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1371600" y="3581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00"/>
                </a:solidFill>
              </a:rPr>
              <a:t>Đức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990600" y="5181600"/>
            <a:ext cx="152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Mĩ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 smtClean="0">
              <a:solidFill>
                <a:srgbClr val="FFFF00"/>
              </a:solidFill>
            </a:endParaRP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553200" y="3581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Anh 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7086600" y="5105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00"/>
                </a:solidFill>
              </a:rPr>
              <a:t>Pháp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5638800" y="2362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Đức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990600" y="56388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Cuối tk XVIII- đầu tk XIX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5105400" y="5638800"/>
            <a:ext cx="3733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00"/>
                </a:solidFill>
              </a:rPr>
              <a:t>Cuối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tk</a:t>
            </a:r>
            <a:r>
              <a:rPr lang="en-US" sz="2000" b="1" dirty="0" smtClean="0">
                <a:solidFill>
                  <a:srgbClr val="FFFF00"/>
                </a:solidFill>
              </a:rPr>
              <a:t> XIX - </a:t>
            </a:r>
            <a:r>
              <a:rPr lang="en-US" sz="2000" b="1" dirty="0" err="1" smtClean="0">
                <a:solidFill>
                  <a:srgbClr val="FFFF00"/>
                </a:solidFill>
              </a:rPr>
              <a:t>Đầu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thế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kỉ</a:t>
            </a:r>
            <a:r>
              <a:rPr lang="en-US" sz="2000" b="1" dirty="0" smtClean="0">
                <a:solidFill>
                  <a:srgbClr val="FFFF00"/>
                </a:solidFill>
              </a:rPr>
              <a:t> XX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4114800" y="510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1148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114800" y="228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343400" y="68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1524000" y="6324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Vị trí công nghiệp các nước Anh, Pháp, Đức, Mĩ</a:t>
            </a: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1524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flipV="1">
            <a:off x="1295400" y="1066800"/>
            <a:ext cx="365760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Nêu đặc điểm của chủ nghĩa đế quốc Anh cuối thế kỉ XIX - đầu thế kỉ XX?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066458"/>
            <a:ext cx="5027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Giải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thích các đặc điểm đó</a:t>
            </a:r>
            <a:r>
              <a:rPr lang="en-US" sz="3200" b="1" dirty="0">
                <a:solidFill>
                  <a:srgbClr val="000000"/>
                </a:solidFill>
                <a:latin typeface=".VnTime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5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8382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I. TÌNH HÌNH KINH TẾ CÁC NƯỚC ANH, PHÁP, ĐỨC, MĨ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7244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88710" y="1676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FFFF00"/>
                </a:solidFill>
              </a:rPr>
              <a:t>3. ĐỨC.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-5334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      4.</a:t>
            </a:r>
            <a:r>
              <a:rPr lang="en-US" sz="2400" b="1" u="sng" dirty="0" smtClean="0">
                <a:solidFill>
                  <a:srgbClr val="FFFF00"/>
                </a:solidFill>
              </a:rPr>
              <a:t>Mĩ.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81000" y="25146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FFFF00"/>
                </a:solidFill>
              </a:rPr>
              <a:t>a.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Kinh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tế</a:t>
            </a:r>
            <a:endParaRPr lang="en-US" sz="2800" b="1" u="sng" dirty="0" smtClean="0">
              <a:solidFill>
                <a:srgbClr val="FFFF00"/>
              </a:solidFill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0" y="2878931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</a:rPr>
              <a:t>-</a:t>
            </a:r>
            <a:r>
              <a:rPr lang="en-US" sz="2800" b="1" dirty="0" err="1" smtClean="0">
                <a:solidFill>
                  <a:srgbClr val="FFFFFF"/>
                </a:solidFill>
              </a:rPr>
              <a:t>Công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nghiệp</a:t>
            </a:r>
            <a:r>
              <a:rPr lang="en-US" sz="2800" b="1" dirty="0">
                <a:solidFill>
                  <a:srgbClr val="FFFFFF"/>
                </a:solidFill>
              </a:rPr>
              <a:t>: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800600" y="1371600"/>
            <a:ext cx="4343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u="sng" smtClean="0">
                <a:solidFill>
                  <a:srgbClr val="FFFFFF"/>
                </a:solidFill>
              </a:rPr>
              <a:t>Đáp án nhóm 2</a:t>
            </a:r>
            <a:endParaRPr lang="vi-VN" sz="2400" b="1" smtClean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FFFFFF"/>
                </a:solidFill>
              </a:rPr>
              <a:t>Nguyên nhân: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FFFFFF"/>
                </a:solidFill>
              </a:rPr>
              <a:t>- Tài nguyên thiên nhiên phong phú và điều kiện hòa bình.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400" b="1" smtClean="0">
                <a:solidFill>
                  <a:srgbClr val="FFFFFF"/>
                </a:solidFill>
              </a:rPr>
              <a:t>Thị trường trong nước rộng, nguồn nhân công dồi dào.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400" b="1" smtClean="0">
                <a:solidFill>
                  <a:srgbClr val="FFFFFF"/>
                </a:solidFill>
              </a:rPr>
              <a:t> Ứng dụng khoa học kĩ thuật vào trong sản xuất.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400" b="1" smtClean="0">
                <a:solidFill>
                  <a:srgbClr val="FFFFFF"/>
                </a:solidFill>
              </a:rPr>
              <a:t> Lợi dụng vốn đầu tư của các nước châu Âu.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2400" b="1" u="sng" smtClean="0">
              <a:solidFill>
                <a:srgbClr val="FFFFFF"/>
              </a:solidFill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876800" y="1828800"/>
            <a:ext cx="3733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u="sng" smtClean="0">
                <a:solidFill>
                  <a:srgbClr val="FFFFFF"/>
                </a:solidFill>
              </a:rPr>
              <a:t>Đáp án nhóm 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FFFFFF"/>
                </a:solidFill>
              </a:rPr>
              <a:t>- Xuất hiện các công ty độc quyền khổng lồ, có ảnh hưởng lớn đến kinh tế, chính trị.</a:t>
            </a:r>
            <a:endParaRPr lang="en-US" sz="2400" b="1" smtClean="0">
              <a:solidFill>
                <a:srgbClr val="FFFFFF"/>
              </a:solidFill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4924" y="4155175"/>
            <a:ext cx="4648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 smtClean="0">
                <a:solidFill>
                  <a:srgbClr val="FFFFFF"/>
                </a:solidFill>
              </a:rPr>
              <a:t>- </a:t>
            </a:r>
            <a:r>
              <a:rPr lang="vi-VN" sz="2800" b="1" dirty="0" smtClean="0">
                <a:solidFill>
                  <a:srgbClr val="FFFFFF"/>
                </a:solidFill>
              </a:rPr>
              <a:t>Xuất hiện các công ty độc quyền có ảnh hưởng lớn đến  kinh tế, chính trị.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105400" y="1676400"/>
            <a:ext cx="3200400" cy="2743200"/>
          </a:xfrm>
          <a:prstGeom prst="cloudCallout">
            <a:avLst>
              <a:gd name="adj1" fmla="val 63542"/>
              <a:gd name="adj2" fmla="val -6134"/>
            </a:avLst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</a:rPr>
              <a:t>Tại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nói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Mĩ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xứ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sở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</a:rPr>
              <a:t> “ </a:t>
            </a:r>
            <a:r>
              <a:rPr lang="en-US" sz="2400" b="1" dirty="0" err="1" smtClean="0">
                <a:solidFill>
                  <a:srgbClr val="FFFF00"/>
                </a:solidFill>
              </a:rPr>
              <a:t>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vua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nghiệp</a:t>
            </a:r>
            <a:r>
              <a:rPr lang="en-US" sz="2400" b="1" dirty="0" smtClean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302" y="3508844"/>
            <a:ext cx="455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 err="1" smtClean="0"/>
              <a:t>Đứng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đầu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00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build="allAtOnce"/>
      <p:bldP spid="65549" grpId="0" build="allAtOnce"/>
      <p:bldP spid="65550" grpId="0"/>
      <p:bldP spid="65551" grpId="0" animBg="1"/>
      <p:bldP spid="655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4200"/>
            <a:ext cx="8229600" cy="485775"/>
          </a:xfrm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</a:rPr>
              <a:t>CÁC ÔNG VUA CÔNG NGHIỆP MỸ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4300"/>
            <a:ext cx="214471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84300"/>
            <a:ext cx="24050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57200" y="4495800"/>
            <a:ext cx="2057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2813"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rgbClr val="FFFF00"/>
                </a:solidFill>
              </a:rPr>
              <a:t>Vua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dầu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mỏ</a:t>
            </a:r>
            <a:r>
              <a:rPr lang="en-US" sz="2000" b="1" dirty="0" smtClean="0">
                <a:solidFill>
                  <a:srgbClr val="FFFF00"/>
                </a:solidFill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00"/>
                </a:solidFill>
              </a:rPr>
              <a:t>J.D.Rốc-phe-lơ</a:t>
            </a:r>
            <a:r>
              <a:rPr lang="en-US" sz="2000" b="1" dirty="0" smtClean="0">
                <a:solidFill>
                  <a:srgbClr val="FFFF00"/>
                </a:solidFill>
              </a:rPr>
              <a:t> (1839-1937)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505200" y="4572000"/>
            <a:ext cx="1828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2813"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“Vua thép”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J.P.Moóc-gan (1837-1913)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384300"/>
            <a:ext cx="25495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553200" y="4584700"/>
            <a:ext cx="1752600" cy="105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2813"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00"/>
                </a:solidFill>
              </a:rPr>
              <a:t>“Vua ô tô”-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00"/>
                </a:solidFill>
              </a:rPr>
              <a:t>Henry For (1863-1947)</a:t>
            </a:r>
          </a:p>
        </p:txBody>
      </p:sp>
    </p:spTree>
    <p:extLst>
      <p:ext uri="{BB962C8B-B14F-4D97-AF65-F5344CB8AC3E}">
        <p14:creationId xmlns:p14="http://schemas.microsoft.com/office/powerpoint/2010/main" val="28900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8382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I. TÌNH HÌNH KINH TẾ CÁC NƯỚC ANH, PHÁP, ĐỨC, MĨ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098576" y="1507199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FFFF00"/>
                </a:solidFill>
              </a:rPr>
              <a:t>3.ĐỨC.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-342900" y="21336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      4.</a:t>
            </a:r>
            <a:r>
              <a:rPr lang="en-US" sz="2400" b="1" u="sng" dirty="0" smtClean="0">
                <a:solidFill>
                  <a:srgbClr val="FFFF00"/>
                </a:solidFill>
              </a:rPr>
              <a:t>Mĩ.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81000" y="25146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FFFF00"/>
                </a:solidFill>
              </a:rPr>
              <a:t>a. Kinh tế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0" y="2819400"/>
            <a:ext cx="510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-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Công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nghiệp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đứng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đầu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thế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giới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" y="3519802"/>
            <a:ext cx="487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FFFFFF"/>
                </a:solidFill>
              </a:rPr>
              <a:t>- </a:t>
            </a:r>
            <a:r>
              <a:rPr lang="vi-VN" sz="2800" b="1" dirty="0" smtClean="0">
                <a:solidFill>
                  <a:srgbClr val="FFFFFF"/>
                </a:solidFill>
              </a:rPr>
              <a:t>Xuất hiện các công ty độc quyền có ảnh hưởng lớn đến  kinh tế, chính trị.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105400" y="4387292"/>
            <a:ext cx="404542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u="sng" dirty="0" smtClean="0">
                <a:solidFill>
                  <a:srgbClr val="FFFFFF"/>
                </a:solidFill>
              </a:rPr>
              <a:t>Đáp án nhóm 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-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vi-VN" sz="2800" b="1" dirty="0" smtClean="0">
                <a:solidFill>
                  <a:srgbClr val="FFFFFF"/>
                </a:solidFill>
              </a:rPr>
              <a:t>Nông nghiệp</a:t>
            </a:r>
            <a:r>
              <a:rPr lang="en-US" sz="2800" b="1" dirty="0" smtClean="0">
                <a:solidFill>
                  <a:srgbClr val="FFFFFF"/>
                </a:solidFill>
              </a:rPr>
              <a:t>:</a:t>
            </a:r>
            <a:r>
              <a:rPr lang="vi-VN" sz="2800" b="1" dirty="0" smtClean="0">
                <a:solidFill>
                  <a:srgbClr val="FFFFFF"/>
                </a:solidFill>
              </a:rPr>
              <a:t> đảm bảo lương thực trong nước và xuất khẩu sang châu Âu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98 -0.0111 L -0.55798 -0.0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ext Placeholder 9" descr="mb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8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" y="0"/>
            <a:ext cx="9126676" cy="6858000"/>
          </a:xfrm>
        </p:spPr>
      </p:pic>
    </p:spTree>
    <p:extLst>
      <p:ext uri="{BB962C8B-B14F-4D97-AF65-F5344CB8AC3E}">
        <p14:creationId xmlns:p14="http://schemas.microsoft.com/office/powerpoint/2010/main" val="16529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616803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I. TÌNH HÌNH KINH TẾ CÁC NƯỚC ANH, PHÁP, ĐỨC, MĨ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51054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FFFF00"/>
                </a:solidFill>
              </a:rPr>
              <a:t>3. ĐỨC.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-409433" y="1618899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4.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Mĩ</a:t>
            </a:r>
            <a:r>
              <a:rPr lang="en-US" sz="2400" b="1" u="sng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90500" y="1915738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FF00"/>
                </a:solidFill>
              </a:rPr>
              <a:t>a.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Kinh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tế</a:t>
            </a:r>
            <a:endParaRPr lang="en-US" sz="2400" b="1" u="sng" dirty="0" smtClean="0">
              <a:solidFill>
                <a:srgbClr val="FFFF00"/>
              </a:solidFill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04800" y="2275399"/>
            <a:ext cx="255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u="sng" dirty="0" smtClean="0">
                <a:solidFill>
                  <a:srgbClr val="FFFF00"/>
                </a:solidFill>
              </a:rPr>
              <a:t>b.Chính trị</a:t>
            </a:r>
            <a:endParaRPr lang="en-US" sz="2400" b="1" u="sng" dirty="0" smtClean="0">
              <a:solidFill>
                <a:srgbClr val="FFFF00"/>
              </a:solidFill>
            </a:endParaRPr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>
            <a:off x="5334000" y="1600200"/>
            <a:ext cx="2895600" cy="3505200"/>
          </a:xfrm>
          <a:prstGeom prst="cloudCallout">
            <a:avLst>
              <a:gd name="adj1" fmla="val -17435"/>
              <a:gd name="adj2" fmla="val 64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</a:rPr>
              <a:t>Đặc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điểm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chế</a:t>
            </a:r>
            <a:r>
              <a:rPr lang="vi-VN" sz="2400" b="1" dirty="0" smtClean="0">
                <a:solidFill>
                  <a:srgbClr val="FFFF00"/>
                </a:solidFill>
              </a:rPr>
              <a:t> chính trị của nước Mĩ?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90500" y="2720159"/>
            <a:ext cx="533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FFFFFF"/>
                </a:solidFill>
              </a:rPr>
              <a:t>-Theo thể chế cộng hòa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đứng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đầu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là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Tổng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thống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  <a:r>
              <a:rPr lang="vi-VN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H</a:t>
            </a:r>
            <a:r>
              <a:rPr lang="vi-VN" sz="2800" b="1" dirty="0" smtClean="0">
                <a:solidFill>
                  <a:srgbClr val="FFFFFF"/>
                </a:solidFill>
              </a:rPr>
              <a:t>ai đảng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vi-VN" sz="2800" b="1" dirty="0" smtClean="0">
                <a:solidFill>
                  <a:srgbClr val="FFFFFF"/>
                </a:solidFill>
              </a:rPr>
              <a:t>- </a:t>
            </a:r>
            <a:r>
              <a:rPr lang="en-US" sz="2800" b="1" dirty="0">
                <a:solidFill>
                  <a:srgbClr val="FFFFFF"/>
                </a:solidFill>
              </a:rPr>
              <a:t>Đ</a:t>
            </a:r>
            <a:r>
              <a:rPr lang="vi-VN" sz="2800" b="1" dirty="0" smtClean="0">
                <a:solidFill>
                  <a:srgbClr val="FFFFFF"/>
                </a:solidFill>
              </a:rPr>
              <a:t>ảng </a:t>
            </a:r>
            <a:r>
              <a:rPr lang="en-US" sz="2800" b="1" dirty="0">
                <a:solidFill>
                  <a:srgbClr val="FFFFFF"/>
                </a:solidFill>
              </a:rPr>
              <a:t>C</a:t>
            </a:r>
            <a:r>
              <a:rPr lang="vi-VN" sz="2800" b="1" dirty="0" smtClean="0">
                <a:solidFill>
                  <a:srgbClr val="FFFFFF"/>
                </a:solidFill>
              </a:rPr>
              <a:t>ộng hòa và </a:t>
            </a:r>
            <a:r>
              <a:rPr lang="en-US" sz="2800" b="1" dirty="0">
                <a:solidFill>
                  <a:srgbClr val="FFFFFF"/>
                </a:solidFill>
              </a:rPr>
              <a:t>Đ</a:t>
            </a:r>
            <a:r>
              <a:rPr lang="vi-VN" sz="2800" b="1" dirty="0" smtClean="0">
                <a:solidFill>
                  <a:srgbClr val="FFFFFF"/>
                </a:solidFill>
              </a:rPr>
              <a:t>ảng </a:t>
            </a:r>
            <a:r>
              <a:rPr lang="en-US" sz="2800" b="1" dirty="0">
                <a:solidFill>
                  <a:srgbClr val="FFFFFF"/>
                </a:solidFill>
              </a:rPr>
              <a:t>D</a:t>
            </a:r>
            <a:r>
              <a:rPr lang="vi-VN" sz="2800" b="1" smtClean="0">
                <a:solidFill>
                  <a:srgbClr val="FFFFFF"/>
                </a:solidFill>
              </a:rPr>
              <a:t>ân </a:t>
            </a:r>
            <a:r>
              <a:rPr lang="vi-VN" sz="2800" b="1" dirty="0" smtClean="0">
                <a:solidFill>
                  <a:srgbClr val="FFFFFF"/>
                </a:solidFill>
              </a:rPr>
              <a:t>chủ thay nhau cầm quyền.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5791200" y="1752600"/>
            <a:ext cx="2895600" cy="3505200"/>
          </a:xfrm>
          <a:prstGeom prst="cloudCallout">
            <a:avLst>
              <a:gd name="adj1" fmla="val -33222"/>
              <a:gd name="adj2" fmla="val 795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FFFF00"/>
                </a:solidFill>
              </a:rPr>
              <a:t>Chính phủ Mĩ thi hành chính sách đối nội đối ngoại như thế nào?</a:t>
            </a:r>
            <a:endParaRPr lang="en-US" sz="2400" b="1" smtClean="0">
              <a:solidFill>
                <a:srgbClr val="FFFF00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-19334" y="4513044"/>
            <a:ext cx="512473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800" b="1" dirty="0" smtClean="0">
                <a:solidFill>
                  <a:srgbClr val="FFFFFF"/>
                </a:solidFill>
              </a:rPr>
              <a:t>Đối nội: bảo vệ quyền lợi giai cấp tư sản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800" b="1" dirty="0" smtClean="0">
                <a:solidFill>
                  <a:srgbClr val="FFFFFF"/>
                </a:solidFill>
              </a:rPr>
              <a:t>Đối ngoại:  tăng cường bành trướng  và gây chiến tranh tranh giành thuộc địa.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/>
      <p:bldP spid="72716" grpId="0" animBg="1"/>
      <p:bldP spid="72716" grpId="1" animBg="1"/>
      <p:bldP spid="72717" grpId="0"/>
      <p:bldP spid="72718" grpId="0" animBg="1"/>
      <p:bldP spid="72718" grpId="1" animBg="1"/>
      <p:bldP spid="727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87363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CỦNG CỐ BÀI HỌC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609600" y="42672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152400" y="83820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6600"/>
                </a:solidFill>
              </a:rPr>
              <a:t>1. Điền vào ô trống tên các nước Anh, Pháp, Đức, Mỹ  vào bảng so sánh về vị trí sản xuất công nghiệp ở hai thời điểm: 1870, 1913.</a:t>
            </a:r>
          </a:p>
        </p:txBody>
      </p:sp>
      <p:graphicFrame>
        <p:nvGraphicFramePr>
          <p:cNvPr id="23751" name="Group 199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4084638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Vị trí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Thứ nhất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Thứ hai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Thứ 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Thứ tư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743" name="Text Box 191"/>
          <p:cNvSpPr txBox="1">
            <a:spLocks noChangeArrowheads="1"/>
          </p:cNvSpPr>
          <p:nvPr/>
        </p:nvSpPr>
        <p:spPr bwMode="auto">
          <a:xfrm>
            <a:off x="2209800" y="39766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3300"/>
                </a:solidFill>
              </a:rPr>
              <a:t>ANH</a:t>
            </a:r>
          </a:p>
        </p:txBody>
      </p:sp>
      <p:sp>
        <p:nvSpPr>
          <p:cNvPr id="23744" name="Text Box 192"/>
          <p:cNvSpPr txBox="1">
            <a:spLocks noChangeArrowheads="1"/>
          </p:cNvSpPr>
          <p:nvPr/>
        </p:nvSpPr>
        <p:spPr bwMode="auto">
          <a:xfrm>
            <a:off x="3886200" y="397192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3300"/>
                </a:solidFill>
              </a:rPr>
              <a:t>PHÁP</a:t>
            </a:r>
          </a:p>
        </p:txBody>
      </p:sp>
      <p:sp>
        <p:nvSpPr>
          <p:cNvPr id="23745" name="Text Box 193"/>
          <p:cNvSpPr txBox="1">
            <a:spLocks noChangeArrowheads="1"/>
          </p:cNvSpPr>
          <p:nvPr/>
        </p:nvSpPr>
        <p:spPr bwMode="auto">
          <a:xfrm>
            <a:off x="5562600" y="3962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3300"/>
                </a:solidFill>
              </a:rPr>
              <a:t>ĐỨC</a:t>
            </a:r>
          </a:p>
        </p:txBody>
      </p:sp>
      <p:sp>
        <p:nvSpPr>
          <p:cNvPr id="23746" name="Text Box 194"/>
          <p:cNvSpPr txBox="1">
            <a:spLocks noChangeArrowheads="1"/>
          </p:cNvSpPr>
          <p:nvPr/>
        </p:nvSpPr>
        <p:spPr bwMode="auto">
          <a:xfrm>
            <a:off x="7315200" y="39624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3300"/>
                </a:solidFill>
              </a:rPr>
              <a:t>MỸ</a:t>
            </a:r>
          </a:p>
        </p:txBody>
      </p:sp>
      <p:sp>
        <p:nvSpPr>
          <p:cNvPr id="23747" name="Text Box 195"/>
          <p:cNvSpPr txBox="1">
            <a:spLocks noChangeArrowheads="1"/>
          </p:cNvSpPr>
          <p:nvPr/>
        </p:nvSpPr>
        <p:spPr bwMode="auto">
          <a:xfrm>
            <a:off x="5486400" y="53482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3300"/>
                </a:solidFill>
              </a:rPr>
              <a:t>ANH</a:t>
            </a:r>
          </a:p>
        </p:txBody>
      </p:sp>
      <p:sp>
        <p:nvSpPr>
          <p:cNvPr id="23748" name="Text Box 196"/>
          <p:cNvSpPr txBox="1">
            <a:spLocks noChangeArrowheads="1"/>
          </p:cNvSpPr>
          <p:nvPr/>
        </p:nvSpPr>
        <p:spPr bwMode="auto">
          <a:xfrm>
            <a:off x="7239000" y="53340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3300"/>
                </a:solidFill>
              </a:rPr>
              <a:t>PHÁP</a:t>
            </a:r>
          </a:p>
        </p:txBody>
      </p:sp>
      <p:sp>
        <p:nvSpPr>
          <p:cNvPr id="23749" name="Text Box 197"/>
          <p:cNvSpPr txBox="1">
            <a:spLocks noChangeArrowheads="1"/>
          </p:cNvSpPr>
          <p:nvPr/>
        </p:nvSpPr>
        <p:spPr bwMode="auto">
          <a:xfrm>
            <a:off x="3962400" y="53340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3300"/>
                </a:solidFill>
              </a:rPr>
              <a:t>ĐỨC</a:t>
            </a:r>
          </a:p>
        </p:txBody>
      </p:sp>
      <p:sp>
        <p:nvSpPr>
          <p:cNvPr id="23750" name="Text Box 198"/>
          <p:cNvSpPr txBox="1">
            <a:spLocks noChangeArrowheads="1"/>
          </p:cNvSpPr>
          <p:nvPr/>
        </p:nvSpPr>
        <p:spPr bwMode="auto">
          <a:xfrm>
            <a:off x="2438400" y="5334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3300"/>
                </a:solidFill>
              </a:rPr>
              <a:t>MỸ</a:t>
            </a:r>
          </a:p>
        </p:txBody>
      </p:sp>
    </p:spTree>
    <p:extLst>
      <p:ext uri="{BB962C8B-B14F-4D97-AF65-F5344CB8AC3E}">
        <p14:creationId xmlns:p14="http://schemas.microsoft.com/office/powerpoint/2010/main" val="14974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43" grpId="0"/>
      <p:bldP spid="23744" grpId="0"/>
      <p:bldP spid="23745" grpId="0"/>
      <p:bldP spid="23746" grpId="0"/>
      <p:bldP spid="23747" grpId="0"/>
      <p:bldP spid="23748" grpId="0"/>
      <p:bldP spid="23749" grpId="0"/>
      <p:bldP spid="237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219200" y="304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FFFF00"/>
                </a:solidFill>
              </a:rPr>
              <a:t> BÀI TẬP CỦNG CỐ KIẾN THỨC BÀI HỌC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838200" y="8382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Câu 1 . Điền từ vào ô trống 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295400" y="3429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75909" name="Group 133"/>
          <p:cNvGraphicFramePr>
            <a:graphicFrameLocks noGrp="1"/>
          </p:cNvGraphicFramePr>
          <p:nvPr>
            <p:ph/>
          </p:nvPr>
        </p:nvGraphicFramePr>
        <p:xfrm>
          <a:off x="457200" y="1600200"/>
          <a:ext cx="8229600" cy="456914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nước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Vị trí kinh tế thế giới( cuối thế kỉ XIX –đầu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Pháp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Đức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910" name="Text Box 134"/>
          <p:cNvSpPr txBox="1">
            <a:spLocks noChangeArrowheads="1"/>
          </p:cNvSpPr>
          <p:nvPr/>
        </p:nvSpPr>
        <p:spPr bwMode="auto">
          <a:xfrm>
            <a:off x="3352800" y="2743200"/>
            <a:ext cx="2286000" cy="466725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</a:rPr>
              <a:t>Đứng thứ 3</a:t>
            </a:r>
          </a:p>
        </p:txBody>
      </p:sp>
      <p:sp>
        <p:nvSpPr>
          <p:cNvPr id="75912" name="Text Box 136"/>
          <p:cNvSpPr txBox="1">
            <a:spLocks noChangeArrowheads="1"/>
          </p:cNvSpPr>
          <p:nvPr/>
        </p:nvSpPr>
        <p:spPr bwMode="auto">
          <a:xfrm>
            <a:off x="3429000" y="3657600"/>
            <a:ext cx="2286000" cy="466725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</a:rPr>
              <a:t>Đứng thứ 4</a:t>
            </a:r>
          </a:p>
        </p:txBody>
      </p:sp>
      <p:sp>
        <p:nvSpPr>
          <p:cNvPr id="75913" name="Text Box 137"/>
          <p:cNvSpPr txBox="1">
            <a:spLocks noChangeArrowheads="1"/>
          </p:cNvSpPr>
          <p:nvPr/>
        </p:nvSpPr>
        <p:spPr bwMode="auto">
          <a:xfrm>
            <a:off x="3429000" y="4572000"/>
            <a:ext cx="2286000" cy="466725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</a:rPr>
              <a:t>Đứng thứ 2</a:t>
            </a:r>
          </a:p>
        </p:txBody>
      </p:sp>
      <p:sp>
        <p:nvSpPr>
          <p:cNvPr id="75914" name="Text Box 138"/>
          <p:cNvSpPr txBox="1">
            <a:spLocks noChangeArrowheads="1"/>
          </p:cNvSpPr>
          <p:nvPr/>
        </p:nvSpPr>
        <p:spPr bwMode="auto">
          <a:xfrm>
            <a:off x="3429000" y="5410200"/>
            <a:ext cx="2895600" cy="466725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</a:rPr>
              <a:t>Đứng đầu thế giới</a:t>
            </a:r>
          </a:p>
        </p:txBody>
      </p:sp>
    </p:spTree>
    <p:extLst>
      <p:ext uri="{BB962C8B-B14F-4D97-AF65-F5344CB8AC3E}">
        <p14:creationId xmlns:p14="http://schemas.microsoft.com/office/powerpoint/2010/main" val="35104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10" grpId="0" animBg="1"/>
      <p:bldP spid="75912" grpId="0" animBg="1"/>
      <p:bldP spid="75913" grpId="0" animBg="1"/>
      <p:bldP spid="759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20013"/>
              </p:ext>
            </p:extLst>
          </p:nvPr>
        </p:nvGraphicFramePr>
        <p:xfrm>
          <a:off x="533400" y="2209800"/>
          <a:ext cx="8458200" cy="3733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35507" y="685800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Nèi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tªn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c¸c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nư­íc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®Õ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quèc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phï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hîp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víi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®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Æc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®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iÓm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riªng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cña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mçi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nư­íc</a:t>
            </a:r>
            <a:r>
              <a:rPr lang="en-US" sz="4000" b="1" dirty="0" smtClean="0">
                <a:solidFill>
                  <a:srgbClr val="00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7200" y="2895600"/>
            <a:ext cx="8686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Anh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	                     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a.CN§Q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qu©n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phiÖt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,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hiÕu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chiÕn</a:t>
            </a:r>
            <a:endParaRPr lang="en-US" sz="2800" b="1" dirty="0" smtClean="0">
              <a:solidFill>
                <a:srgbClr val="000000"/>
              </a:solidFill>
              <a:latin typeface=".VnTim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2.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Ph¸p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	                      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b. CN§Q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thùc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d©n</a:t>
            </a:r>
            <a:endParaRPr lang="en-US" sz="2800" b="1" dirty="0" smtClean="0">
              <a:solidFill>
                <a:srgbClr val="000000"/>
              </a:solidFill>
              <a:latin typeface=".VnTim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.VnTim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3. §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øc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	                      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c.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"¤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ng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vua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c«ng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nghiÖp</a:t>
            </a: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.VnTim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4. MÜ    </a:t>
            </a:r>
            <a:r>
              <a:rPr lang="en-US" sz="2400" dirty="0" smtClean="0">
                <a:solidFill>
                  <a:srgbClr val="000000"/>
                </a:solidFill>
                <a:latin typeface=".VnTime" pitchFamily="34" charset="0"/>
              </a:rPr>
              <a:t>	                      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d. CN§Q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cho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.VnTime" pitchFamily="34" charset="0"/>
              </a:rPr>
              <a:t>vay</a:t>
            </a:r>
            <a:r>
              <a:rPr lang="en-US" sz="28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endParaRPr lang="en-US" sz="2800" b="1" dirty="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47800" y="2209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72200" y="2209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.VnTime" pitchFamily="34" charset="0"/>
              </a:rPr>
              <a:t>B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2438400" y="3124199"/>
            <a:ext cx="1524000" cy="762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483894" y="4039167"/>
            <a:ext cx="1524000" cy="14478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441812" y="3178221"/>
            <a:ext cx="1524000" cy="1524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2478207" y="4724967"/>
            <a:ext cx="1524000" cy="7620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290365" y="213303"/>
            <a:ext cx="456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CỦNG CỐ BÀI HỌC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01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00"/>
                </a:solidFill>
              </a:rPr>
              <a:t>câu 2: điểm  giống nhau  trong chính sách đối ngoại của các nước đế quốc?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371600" y="22860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</a:rPr>
              <a:t>- Đẩy mạnh xâm lược các nước, mở rộng thuộc địa.</a:t>
            </a:r>
          </a:p>
        </p:txBody>
      </p:sp>
    </p:spTree>
    <p:extLst>
      <p:ext uri="{BB962C8B-B14F-4D97-AF65-F5344CB8AC3E}">
        <p14:creationId xmlns:p14="http://schemas.microsoft.com/office/powerpoint/2010/main" val="24718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00"/>
                </a:solidFill>
              </a:rPr>
              <a:t>TIẾT 12 - Bài </a:t>
            </a:r>
            <a:r>
              <a:rPr lang="en-US" sz="4400" b="1" dirty="0">
                <a:solidFill>
                  <a:srgbClr val="FFFF00"/>
                </a:solidFill>
              </a:rPr>
              <a:t>6: CÁC NƯỚC ANH, PHÁP, ĐỨC, MĨ CUỐI THẾ KỈ </a:t>
            </a:r>
            <a:r>
              <a:rPr lang="en-US" sz="4400" b="1" dirty="0" smtClean="0">
                <a:solidFill>
                  <a:srgbClr val="FFFF00"/>
                </a:solidFill>
              </a:rPr>
              <a:t>XIX- ĐẦU </a:t>
            </a:r>
            <a:r>
              <a:rPr lang="en-US" sz="4400" b="1" dirty="0">
                <a:solidFill>
                  <a:srgbClr val="FFFF00"/>
                </a:solidFill>
              </a:rPr>
              <a:t>THẾ KỈ </a:t>
            </a:r>
            <a:r>
              <a:rPr lang="en-US" sz="4400" b="1" dirty="0" smtClean="0">
                <a:solidFill>
                  <a:srgbClr val="FFFF00"/>
                </a:solidFill>
              </a:rPr>
              <a:t>XX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87363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CỦNG CỐ BÀI HỌC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00"/>
                </a:solidFill>
              </a:rPr>
              <a:t>3</a:t>
            </a:r>
            <a:r>
              <a:rPr 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</a:rPr>
              <a:t>Mâu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thuẫn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chủ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yếu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giữa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đế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quốc</a:t>
            </a:r>
            <a:r>
              <a:rPr lang="en-US" sz="2800" b="1" dirty="0" smtClean="0">
                <a:solidFill>
                  <a:srgbClr val="006600"/>
                </a:solidFill>
              </a:rPr>
              <a:t> “</a:t>
            </a:r>
            <a:r>
              <a:rPr lang="en-US" sz="2800" b="1" dirty="0" err="1" smtClean="0">
                <a:solidFill>
                  <a:srgbClr val="006600"/>
                </a:solidFill>
              </a:rPr>
              <a:t>già</a:t>
            </a:r>
            <a:r>
              <a:rPr lang="en-US" sz="2800" b="1" dirty="0" smtClean="0">
                <a:solidFill>
                  <a:srgbClr val="006600"/>
                </a:solidFill>
              </a:rPr>
              <a:t>” (</a:t>
            </a:r>
            <a:r>
              <a:rPr lang="en-US" sz="2800" b="1" dirty="0" err="1" smtClean="0">
                <a:solidFill>
                  <a:srgbClr val="006600"/>
                </a:solidFill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</a:rPr>
              <a:t>Pháp</a:t>
            </a:r>
            <a:r>
              <a:rPr lang="en-US" sz="2800" b="1" dirty="0" smtClean="0">
                <a:solidFill>
                  <a:srgbClr val="006600"/>
                </a:solidFill>
              </a:rPr>
              <a:t>) </a:t>
            </a:r>
            <a:r>
              <a:rPr lang="en-US" sz="2800" b="1" dirty="0" err="1" smtClean="0">
                <a:solidFill>
                  <a:srgbClr val="006600"/>
                </a:solidFill>
              </a:rPr>
              <a:t>với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đế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quốc</a:t>
            </a:r>
            <a:r>
              <a:rPr lang="en-US" sz="2800" b="1" dirty="0" smtClean="0">
                <a:solidFill>
                  <a:srgbClr val="006600"/>
                </a:solidFill>
              </a:rPr>
              <a:t> “</a:t>
            </a:r>
            <a:r>
              <a:rPr lang="en-US" sz="2800" b="1" dirty="0" err="1" smtClean="0">
                <a:solidFill>
                  <a:srgbClr val="006600"/>
                </a:solidFill>
              </a:rPr>
              <a:t>trẻ</a:t>
            </a:r>
            <a:r>
              <a:rPr lang="en-US" sz="2800" b="1" dirty="0" smtClean="0">
                <a:solidFill>
                  <a:srgbClr val="006600"/>
                </a:solidFill>
              </a:rPr>
              <a:t>” (</a:t>
            </a:r>
            <a:r>
              <a:rPr lang="en-US" sz="2800" b="1" dirty="0" err="1" smtClean="0">
                <a:solidFill>
                  <a:srgbClr val="006600"/>
                </a:solidFill>
              </a:rPr>
              <a:t>Đức</a:t>
            </a:r>
            <a:r>
              <a:rPr lang="en-US" sz="2800" b="1" dirty="0" smtClean="0">
                <a:solidFill>
                  <a:srgbClr val="006600"/>
                </a:solidFill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</a:rPr>
              <a:t>Mỹ</a:t>
            </a:r>
            <a:r>
              <a:rPr lang="en-US" sz="2800" b="1" dirty="0" smtClean="0">
                <a:solidFill>
                  <a:srgbClr val="006600"/>
                </a:solidFill>
              </a:rPr>
              <a:t>)?</a:t>
            </a: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394855" y="1840202"/>
            <a:ext cx="708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A. Mâu thuẫn về chính trị.</a:t>
            </a: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318655" y="2266519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B. </a:t>
            </a:r>
            <a:r>
              <a:rPr lang="en-US" sz="2800" b="1" dirty="0" err="1" smtClean="0">
                <a:solidFill>
                  <a:srgbClr val="000000"/>
                </a:solidFill>
              </a:rPr>
              <a:t>Mâu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thuẫn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về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kinh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tế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394855" y="2785631"/>
            <a:ext cx="716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C. </a:t>
            </a:r>
            <a:r>
              <a:rPr lang="en-US" sz="2800" b="1" dirty="0" err="1" smtClean="0">
                <a:solidFill>
                  <a:srgbClr val="000000"/>
                </a:solidFill>
              </a:rPr>
              <a:t>Mâu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thuẫn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về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thuộc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địa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387927" y="3270540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D. </a:t>
            </a:r>
            <a:r>
              <a:rPr lang="en-US" sz="2800" b="1" dirty="0" err="1" smtClean="0">
                <a:solidFill>
                  <a:srgbClr val="000000"/>
                </a:solidFill>
              </a:rPr>
              <a:t>Mâu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thuẫn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kinh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tế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chính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trị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152400" y="3751408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00"/>
                </a:solidFill>
              </a:rPr>
              <a:t>4</a:t>
            </a:r>
            <a:r>
              <a:rPr 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</a:rPr>
              <a:t>Mâu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thuẫn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đã</a:t>
            </a:r>
            <a:r>
              <a:rPr lang="en-US" sz="2800" b="1" dirty="0" smtClean="0">
                <a:solidFill>
                  <a:srgbClr val="006600"/>
                </a:solidFill>
              </a:rPr>
              <a:t> chi </a:t>
            </a:r>
            <a:r>
              <a:rPr lang="en-US" sz="2800" b="1" dirty="0" err="1" smtClean="0">
                <a:solidFill>
                  <a:srgbClr val="006600"/>
                </a:solidFill>
              </a:rPr>
              <a:t>phối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chính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đối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ngoại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của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đế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quốc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như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thế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</a:rPr>
              <a:t>?</a:t>
            </a:r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332510" y="4697558"/>
            <a:ext cx="8763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3300"/>
                </a:solidFill>
              </a:rPr>
              <a:t>Tăng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cường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xâm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chiến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thuộc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địa</a:t>
            </a:r>
            <a:r>
              <a:rPr lang="en-US" sz="2800" b="1" dirty="0" smtClean="0">
                <a:solidFill>
                  <a:srgbClr val="FF3300"/>
                </a:solidFill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3300"/>
                </a:solidFill>
              </a:rPr>
              <a:t>Chạy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đua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vũ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trang</a:t>
            </a:r>
            <a:r>
              <a:rPr lang="en-US" sz="2800" b="1" dirty="0" smtClean="0">
                <a:solidFill>
                  <a:srgbClr val="FF3300"/>
                </a:solidFill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</a:rPr>
              <a:t>chuẩn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bị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chiến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tranh</a:t>
            </a:r>
            <a:r>
              <a:rPr lang="en-US" sz="2800" b="1" dirty="0" smtClean="0">
                <a:solidFill>
                  <a:srgbClr val="FF3300"/>
                </a:solidFill>
              </a:rPr>
              <a:t> chia </a:t>
            </a:r>
            <a:r>
              <a:rPr lang="en-US" sz="2800" b="1" dirty="0" err="1" smtClean="0">
                <a:solidFill>
                  <a:srgbClr val="FF3300"/>
                </a:solidFill>
              </a:rPr>
              <a:t>lại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thế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giới</a:t>
            </a:r>
            <a:r>
              <a:rPr lang="en-US" sz="2800" b="1" dirty="0" smtClean="0">
                <a:solidFill>
                  <a:srgbClr val="FF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9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0" grpId="0"/>
      <p:bldP spid="39982" grpId="0"/>
      <p:bldP spid="399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Grp="1" noChangeAspect="1"/>
          </p:cNvGraphicFramePr>
          <p:nvPr>
            <p:ph/>
          </p:nvPr>
        </p:nvGraphicFramePr>
        <p:xfrm>
          <a:off x="493713" y="304800"/>
          <a:ext cx="8650287" cy="615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Chart" r:id="rId3" imgW="8229552" imgH="5848389" progId="MSGraph.Chart.8">
                  <p:embed followColorScheme="full"/>
                </p:oleObj>
              </mc:Choice>
              <mc:Fallback>
                <p:oleObj name="Chart" r:id="rId3" imgW="8229552" imgH="58483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304800"/>
                        <a:ext cx="8650287" cy="615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28600" y="6248400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</a:rPr>
              <a:t>    BẢNG ĐỐI CHIẾU VỀ KINH TẾ VÀ THUỘC ĐỊA GIỮA CÁC NƯỚC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3657600" y="0"/>
            <a:ext cx="6934200" cy="2286000"/>
          </a:xfrm>
          <a:prstGeom prst="cloudCallout">
            <a:avLst>
              <a:gd name="adj1" fmla="val -47917"/>
              <a:gd name="adj2" fmla="val 80208"/>
            </a:avLst>
          </a:prstGeom>
          <a:gradFill rotWithShape="1">
            <a:gsLst>
              <a:gs pos="0">
                <a:srgbClr val="96969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>
            <a:outerShdw dist="99190" dir="2388334" algn="ctr" rotWithShape="0">
              <a:srgbClr val="042A29"/>
            </a:outerShdw>
          </a:effectLst>
        </p:spPr>
        <p:txBody>
          <a:bodyPr lIns="74199" tIns="37099" rIns="74199" bIns="37099"/>
          <a:lstStyle/>
          <a:p>
            <a:pPr defTabSz="74136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Tình trạng không đồng đều về kinh tế và thuộc địa giữa các nước sẽ dẫn đến điều gì? Hậu quả?</a:t>
            </a:r>
          </a:p>
          <a:p>
            <a:pPr algn="ctr" defTabSz="741363" fontAlgn="base">
              <a:spcBef>
                <a:spcPct val="0"/>
              </a:spcBef>
              <a:spcAft>
                <a:spcPct val="0"/>
              </a:spcAft>
            </a:pPr>
            <a:endParaRPr lang="en-US" sz="2300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7826" grpId="0"/>
      <p:bldP spid="77828" grpId="0" animBg="1"/>
      <p:bldP spid="7782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17_8_1344331740_62_m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219200" y="63246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</a:rPr>
              <a:t>NƯỚC ĐỨC CUỐI THẾ KỈ XIX</a:t>
            </a:r>
          </a:p>
        </p:txBody>
      </p:sp>
    </p:spTree>
    <p:extLst>
      <p:ext uri="{BB962C8B-B14F-4D97-AF65-F5344CB8AC3E}">
        <p14:creationId xmlns:p14="http://schemas.microsoft.com/office/powerpoint/2010/main" val="4695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anhchinh_p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838200" y="61722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FFFF00"/>
                </a:solidFill>
              </a:rPr>
              <a:t>NƯỚC MĨ CUỐI THẾ KỈ XIX </a:t>
            </a:r>
          </a:p>
        </p:txBody>
      </p:sp>
    </p:spTree>
    <p:extLst>
      <p:ext uri="{BB962C8B-B14F-4D97-AF65-F5344CB8AC3E}">
        <p14:creationId xmlns:p14="http://schemas.microsoft.com/office/powerpoint/2010/main" val="38453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Du lich Du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600200" y="6324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FFFF00"/>
                </a:solidFill>
              </a:rPr>
              <a:t>NƯỚC ĐỨC HÔM NAY</a:t>
            </a:r>
          </a:p>
        </p:txBody>
      </p:sp>
    </p:spTree>
    <p:extLst>
      <p:ext uri="{BB962C8B-B14F-4D97-AF65-F5344CB8AC3E}">
        <p14:creationId xmlns:p14="http://schemas.microsoft.com/office/powerpoint/2010/main" val="32040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990600" y="68580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* </a:t>
            </a:r>
            <a:r>
              <a:rPr lang="en-US" sz="3000" dirty="0" err="1">
                <a:solidFill>
                  <a:srgbClr val="FFFFFF"/>
                </a:solidFill>
                <a:latin typeface=".VnTime" pitchFamily="34" charset="0"/>
              </a:rPr>
              <a:t>L­îc</a:t>
            </a: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 ®å </a:t>
            </a:r>
            <a:r>
              <a:rPr lang="en-US" sz="3000" dirty="0" err="1">
                <a:solidFill>
                  <a:srgbClr val="FFFFFF"/>
                </a:solidFill>
                <a:latin typeface=".VnTime" pitchFamily="34" charset="0"/>
              </a:rPr>
              <a:t>thÕ</a:t>
            </a: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.VnTime" pitchFamily="34" charset="0"/>
              </a:rPr>
              <a:t>giíi</a:t>
            </a: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6" name="Picture 5" descr="lot an-gio-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56638" cy="51054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0" y="6305550"/>
            <a:ext cx="533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.VnTime" pitchFamily="34" charset="0"/>
              </a:rPr>
              <a:t>N­ước</a:t>
            </a:r>
            <a:r>
              <a:rPr lang="en-US" sz="3000" dirty="0" smtClean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MÜ </a:t>
            </a:r>
            <a:r>
              <a:rPr lang="en-US" sz="3000" dirty="0" err="1">
                <a:solidFill>
                  <a:srgbClr val="FFFFFF"/>
                </a:solidFill>
                <a:latin typeface=".VnTime" pitchFamily="34" charset="0"/>
              </a:rPr>
              <a:t>h«m</a:t>
            </a: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 nay</a:t>
            </a:r>
          </a:p>
        </p:txBody>
      </p:sp>
      <p:pic>
        <p:nvPicPr>
          <p:cNvPr id="70663" name="Picture 2" descr="D:\ANH LICH SU\May det A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-8153400"/>
            <a:ext cx="550545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3" descr="D:\ANH LICH SU\May hoi nuoc Giem O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8077200"/>
            <a:ext cx="862965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4" descr="D:\ANH LICH SU\May keo soi 18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8313"/>
            <a:ext cx="9144000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5" descr="D:\ANH LICH SU\May nong nghie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7315200"/>
            <a:ext cx="94138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6" descr="D:\ANH LICH SU\May det 18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4713" y="609600"/>
            <a:ext cx="91551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7" descr="D:\ANH LICH SU\Nha may keo soi Anh TK XI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1400"/>
            <a:ext cx="91773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304800"/>
            <a:ext cx="8715375" cy="5334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HƯỚNG DẪN HS CHUẨN BỊ Ở NHÀ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458200" cy="26876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1. Học bài </a:t>
            </a:r>
            <a:r>
              <a:rPr lang="en-US" dirty="0" smtClean="0">
                <a:solidFill>
                  <a:srgbClr val="0000FF"/>
                </a:solidFill>
              </a:rPr>
              <a:t>6.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 smtClean="0">
                <a:solidFill>
                  <a:srgbClr val="0000FF"/>
                </a:solidFill>
              </a:rPr>
              <a:t>Soạn bài 8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- Sự phát triển của KHKT cuối TK XVIII – đầu TK XIX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36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pattFill prst="pct20">
              <a:fgClr>
                <a:srgbClr val="FF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53251" name="WordArt 8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62825" cy="2057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pattFill prst="pct80">
                    <a:fgClr>
                      <a:srgbClr val="FF33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TIEÁT HOÏC ÑEÁN ÑAÂY LAØ KEÁT THUÙC.</a:t>
            </a:r>
          </a:p>
        </p:txBody>
      </p:sp>
      <p:sp>
        <p:nvSpPr>
          <p:cNvPr id="53252" name="WordArt 9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7553325" cy="1905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CHUÙC CAÙC THAÀY COÂ  MAÏNH KHOÛE,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CAÙC EM HOÏC TAÄP TOÁT.</a:t>
            </a:r>
          </a:p>
        </p:txBody>
      </p:sp>
    </p:spTree>
    <p:extLst>
      <p:ext uri="{BB962C8B-B14F-4D97-AF65-F5344CB8AC3E}">
        <p14:creationId xmlns:p14="http://schemas.microsoft.com/office/powerpoint/2010/main" val="38556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66800" y="0"/>
            <a:ext cx="670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Tiết 12 - Bài </a:t>
            </a:r>
            <a:r>
              <a:rPr lang="en-US" sz="2400" b="1" dirty="0">
                <a:solidFill>
                  <a:srgbClr val="FFFF00"/>
                </a:solidFill>
              </a:rPr>
              <a:t>6: CÁC NƯỚC ANH, PHÁP, ĐỨC, MĨ CUỐI THẾ KỈ </a:t>
            </a:r>
            <a:r>
              <a:rPr lang="en-US" sz="2400" b="1" dirty="0" smtClean="0">
                <a:solidFill>
                  <a:srgbClr val="FFFF00"/>
                </a:solidFill>
              </a:rPr>
              <a:t>XIX - ĐẦU </a:t>
            </a:r>
            <a:r>
              <a:rPr lang="en-US" sz="2400" b="1" dirty="0">
                <a:solidFill>
                  <a:srgbClr val="FFFF00"/>
                </a:solidFill>
              </a:rPr>
              <a:t>THẾ KỈ </a:t>
            </a:r>
            <a:r>
              <a:rPr lang="en-US" sz="2400" b="1" dirty="0" smtClean="0">
                <a:solidFill>
                  <a:srgbClr val="FFFF00"/>
                </a:solidFill>
              </a:rPr>
              <a:t>XX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I. TÌNH HÌNH KINH TẾ CÁC NƯỚC ANH, PHÁP, </a:t>
            </a: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ĐỨC</a:t>
            </a: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, MĨ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7244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80737" y="1427559"/>
            <a:ext cx="154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FFFF00"/>
                </a:solidFill>
              </a:rPr>
              <a:t>3. ĐỨC</a:t>
            </a:r>
            <a:r>
              <a:rPr lang="en-US" sz="2000" b="1" u="sng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057" name="Picture 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81175"/>
            <a:ext cx="4495800" cy="5076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4724400" y="1713468"/>
            <a:ext cx="4419600" cy="2438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</a:rPr>
              <a:t>Từ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sau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khi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thống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nhất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nền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công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nghiệp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Đức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phát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triển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như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thế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nào</a:t>
            </a:r>
            <a:r>
              <a:rPr lang="en-US" sz="24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9547" y="17811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FF00"/>
                </a:solidFill>
              </a:rPr>
              <a:t>a. Kinh tế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10289" y="2305744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</a:rPr>
              <a:t>Công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nghiệp</a:t>
            </a:r>
            <a:r>
              <a:rPr lang="en-US" b="1" dirty="0" smtClean="0">
                <a:solidFill>
                  <a:srgbClr val="FFFFFF"/>
                </a:solidFill>
              </a:rPr>
              <a:t>: 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7" descr="Germany-07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60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8725"/>
            <a:ext cx="45720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59" grpId="1" animBg="1"/>
      <p:bldP spid="20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200" y="152400"/>
            <a:ext cx="906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10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Bài 6: CÁC NƯỚC ANH, PHÁP, ĐỨC, MĨ CUỐI THẾ KỈ XIX- ĐẦU THẾ KỈ XX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5214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FF0000"/>
                </a:solidFill>
              </a:rPr>
              <a:t>I. TÌNH HÌNH CÁC NƯỚC ANH, PHÁP, ĐỨC, MĨ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81000" y="1447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FF0000"/>
                </a:solidFill>
              </a:rPr>
              <a:t>1. ANH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0000"/>
                </a:solidFill>
              </a:rPr>
              <a:t>2. PHÁP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4876800" y="1600200"/>
            <a:ext cx="7620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953000" y="2209800"/>
            <a:ext cx="41910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0000"/>
                </a:solidFill>
              </a:rPr>
              <a:t>Đáp án: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</a:rPr>
              <a:t>-công nghiệp: Tụt xuống hàng thứ 4 thế giới.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000" b="1" i="1">
                <a:solidFill>
                  <a:srgbClr val="000066"/>
                </a:solidFill>
              </a:rPr>
              <a:t>Nông nghiệp: sản xuất nhỏ, lạc hậu.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000" b="1" i="1">
                <a:solidFill>
                  <a:srgbClr val="000066"/>
                </a:solidFill>
              </a:rPr>
              <a:t>Xuất hiện các công ty độc quyền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3400" y="2133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FF0000"/>
                </a:solidFill>
              </a:rPr>
              <a:t>a.KINH TẾ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7620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739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572000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838200" y="5562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1371600" y="39624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438400" y="2743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3429000" y="1143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200400" y="762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Anh 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876800" y="685800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Mĩ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2286000" y="23622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Pháp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1371600" y="3581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</a:rPr>
              <a:t>Đức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990600" y="5181600"/>
            <a:ext cx="152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Mĩ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6553200" y="3581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Anh 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086600" y="5105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Pháp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638800" y="2362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Đức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990600" y="56388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</a:rPr>
              <a:t>Cuối tk XVIII- đầu tk XIX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5105400" y="5638800"/>
            <a:ext cx="3581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00"/>
                </a:solidFill>
              </a:rPr>
              <a:t>Cuối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tk</a:t>
            </a:r>
            <a:r>
              <a:rPr lang="en-US" sz="2000" b="1" dirty="0" smtClean="0">
                <a:solidFill>
                  <a:srgbClr val="FFFF00"/>
                </a:solidFill>
              </a:rPr>
              <a:t> XIX - </a:t>
            </a:r>
            <a:r>
              <a:rPr lang="en-US" sz="2000" b="1" dirty="0" err="1" smtClean="0">
                <a:solidFill>
                  <a:srgbClr val="FFFF00"/>
                </a:solidFill>
              </a:rPr>
              <a:t>Đầu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kỉ</a:t>
            </a:r>
            <a:r>
              <a:rPr lang="en-US" sz="2000" b="1" dirty="0">
                <a:solidFill>
                  <a:srgbClr val="FFFF00"/>
                </a:solidFill>
              </a:rPr>
              <a:t> XX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114800" y="510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41148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4114800" y="228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4343400" y="68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1524000" y="6324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Vị trí công nghiệp các nước Anh, Pháp, Đức, Mĩ</a:t>
            </a:r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1524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41 -0.00671 L -0.49341 -0.0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 -0.01781 L -0.504 -0.017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27 -0.00671 L -0.49427 -0.00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Bieu do SL thep ANH_MI_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4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31823"/>
              </p:ext>
            </p:extLst>
          </p:nvPr>
        </p:nvGraphicFramePr>
        <p:xfrm>
          <a:off x="1066800" y="2286000"/>
          <a:ext cx="7086600" cy="2523744"/>
        </p:xfrm>
        <a:graphic>
          <a:graphicData uri="http://schemas.openxmlformats.org/drawingml/2006/table">
            <a:tbl>
              <a:tblPr/>
              <a:tblGrid>
                <a:gridCol w="18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lượng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Gang,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thép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triệu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tấn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Pháp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Đức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1913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3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8382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I. TÌNH HÌNH KINH TẾ CÁC NƯỚC ANH, PHÁP, </a:t>
            </a: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ĐỨC</a:t>
            </a: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, MĨ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47244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FFFF00"/>
                </a:solidFill>
              </a:rPr>
              <a:t>3</a:t>
            </a:r>
            <a:r>
              <a:rPr lang="en-US" sz="2000" b="1" u="sng" dirty="0" smtClean="0">
                <a:solidFill>
                  <a:srgbClr val="FFFF00"/>
                </a:solidFill>
              </a:rPr>
              <a:t>. </a:t>
            </a:r>
            <a:r>
              <a:rPr lang="en-US" sz="2000" b="1" u="sng" dirty="0">
                <a:solidFill>
                  <a:srgbClr val="FFFF00"/>
                </a:solidFill>
              </a:rPr>
              <a:t>ĐỨC.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4724400" y="1295400"/>
            <a:ext cx="4419600" cy="3505200"/>
          </a:xfrm>
          <a:prstGeom prst="cloudCallout">
            <a:avLst>
              <a:gd name="adj1" fmla="val -40301"/>
              <a:gd name="adj2" fmla="val 443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Nguyên nhân nào làm cho   nền công nghiêp Đức tăng nhanh ?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FF00"/>
                </a:solidFill>
              </a:rPr>
              <a:t>a. Kinh tế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0" y="266700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-</a:t>
            </a:r>
            <a:r>
              <a:rPr lang="en-US" sz="2400" b="1" dirty="0" err="1" smtClean="0">
                <a:solidFill>
                  <a:srgbClr val="FFFFFF"/>
                </a:solidFill>
              </a:rPr>
              <a:t>Công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nghiêp</a:t>
            </a:r>
            <a:r>
              <a:rPr lang="en-US" b="1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724400" y="1669197"/>
            <a:ext cx="4267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FFFF"/>
                </a:solidFill>
              </a:rPr>
              <a:t>-</a:t>
            </a:r>
            <a:r>
              <a:rPr lang="en-US" sz="2400" b="1" i="1" dirty="0" err="1">
                <a:solidFill>
                  <a:srgbClr val="FFFFFF"/>
                </a:solidFill>
              </a:rPr>
              <a:t>Đất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nước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thống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nhất</a:t>
            </a:r>
            <a:r>
              <a:rPr lang="en-US" sz="2400" b="1" i="1" dirty="0">
                <a:solidFill>
                  <a:srgbClr val="FFFFFF"/>
                </a:solidFill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FFFF"/>
                </a:solidFill>
              </a:rPr>
              <a:t>-</a:t>
            </a:r>
            <a:r>
              <a:rPr lang="en-US" sz="2400" b="1" i="1" dirty="0" err="1">
                <a:solidFill>
                  <a:srgbClr val="FFFFFF"/>
                </a:solidFill>
              </a:rPr>
              <a:t>L</a:t>
            </a:r>
            <a:r>
              <a:rPr lang="en-US" sz="2400" b="1" i="1" dirty="0" err="1" smtClean="0">
                <a:solidFill>
                  <a:srgbClr val="FFFFFF"/>
                </a:solidFill>
              </a:rPr>
              <a:t>ợi</a:t>
            </a:r>
            <a:r>
              <a:rPr lang="en-US" sz="2400" b="1" i="1" dirty="0" smtClean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nhuận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từ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cuộc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chiến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</a:rPr>
              <a:t>tranh</a:t>
            </a:r>
            <a:r>
              <a:rPr lang="en-US" sz="2400" b="1" i="1" dirty="0" smtClean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Pháp-Phổ</a:t>
            </a:r>
            <a:r>
              <a:rPr lang="en-US" sz="2400" b="1" i="1" dirty="0">
                <a:solidFill>
                  <a:srgbClr val="FFFFFF"/>
                </a:solidFill>
              </a:rPr>
              <a:t> ( 5 </a:t>
            </a:r>
            <a:r>
              <a:rPr lang="en-US" sz="2400" b="1" i="1" dirty="0" err="1">
                <a:solidFill>
                  <a:srgbClr val="FFFFFF"/>
                </a:solidFill>
              </a:rPr>
              <a:t>tỷ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phơ-răng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và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vùng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khoáng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sản</a:t>
            </a:r>
            <a:r>
              <a:rPr lang="en-US" sz="2400" b="1" i="1" dirty="0">
                <a:solidFill>
                  <a:srgbClr val="FFFFFF"/>
                </a:solidFill>
              </a:rPr>
              <a:t> Lo-</a:t>
            </a:r>
            <a:r>
              <a:rPr lang="en-US" sz="2400" b="1" i="1" dirty="0" err="1">
                <a:solidFill>
                  <a:srgbClr val="FFFFFF"/>
                </a:solidFill>
              </a:rPr>
              <a:t>ren</a:t>
            </a:r>
            <a:r>
              <a:rPr lang="en-US" sz="2400" b="1" i="1" dirty="0">
                <a:solidFill>
                  <a:srgbClr val="FFFFFF"/>
                </a:solidFill>
              </a:rPr>
              <a:t>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FFFF"/>
                </a:solidFill>
              </a:rPr>
              <a:t>-</a:t>
            </a:r>
            <a:r>
              <a:rPr lang="en-US" sz="2400" b="1" i="1" dirty="0" err="1">
                <a:solidFill>
                  <a:srgbClr val="FFFFFF"/>
                </a:solidFill>
              </a:rPr>
              <a:t>Ứng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dụng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những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thành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tựu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khoa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học</a:t>
            </a:r>
            <a:r>
              <a:rPr lang="en-US" sz="2400" b="1" i="1" dirty="0">
                <a:solidFill>
                  <a:srgbClr val="FFFFFF"/>
                </a:solidFill>
              </a:rPr>
              <a:t>- </a:t>
            </a:r>
            <a:r>
              <a:rPr lang="en-US" sz="2400" b="1" i="1" dirty="0" err="1">
                <a:solidFill>
                  <a:srgbClr val="FFFFFF"/>
                </a:solidFill>
              </a:rPr>
              <a:t>kĩ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thuật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vào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trong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sản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xuất</a:t>
            </a:r>
            <a:r>
              <a:rPr lang="en-US" sz="2400" b="1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515388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61625"/>
            <a:ext cx="47434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3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39" grpId="1" animBg="1"/>
      <p:bldP spid="44044" grpId="0"/>
      <p:bldP spid="44044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8382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I. TÌNH HÌNH KINH TẾ CÁC NƯỚC ANH, PHÁP, </a:t>
            </a: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ĐỨC</a:t>
            </a: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, MĨ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72440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FFFF00"/>
                </a:solidFill>
              </a:rPr>
              <a:t>3</a:t>
            </a:r>
            <a:r>
              <a:rPr lang="en-US" sz="2000" b="1" u="sng" dirty="0" smtClean="0">
                <a:solidFill>
                  <a:srgbClr val="FFFF00"/>
                </a:solidFill>
              </a:rPr>
              <a:t>. ĐỨC</a:t>
            </a:r>
            <a:r>
              <a:rPr lang="en-US" sz="2000" b="1" u="sng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724400" y="1676400"/>
            <a:ext cx="4419600" cy="2971800"/>
          </a:xfrm>
          <a:prstGeom prst="cloudCallout">
            <a:avLst>
              <a:gd name="adj1" fmla="val -43750"/>
              <a:gd name="adj2" fmla="val 484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Quá trình tập trung sản xuất, tập trung tư bản đã dẫn đến hệ quả gì?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FF00"/>
                </a:solidFill>
              </a:rPr>
              <a:t>a. </a:t>
            </a:r>
            <a:r>
              <a:rPr lang="en-US" sz="2400" b="1" u="sng" dirty="0" err="1">
                <a:solidFill>
                  <a:srgbClr val="FFFF00"/>
                </a:solidFill>
              </a:rPr>
              <a:t>Kinh</a:t>
            </a:r>
            <a:r>
              <a:rPr lang="en-US" sz="2400" b="1" u="sng" dirty="0">
                <a:solidFill>
                  <a:srgbClr val="FFFF00"/>
                </a:solidFill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</a:rPr>
              <a:t>tế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412" y="2649271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</a:rPr>
              <a:t>Công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nghiêp</a:t>
            </a:r>
            <a:r>
              <a:rPr lang="en-US" sz="2800" b="1" dirty="0" smtClean="0">
                <a:solidFill>
                  <a:srgbClr val="FFFFFF"/>
                </a:solidFill>
              </a:rPr>
              <a:t>: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0" y="3141714"/>
            <a:ext cx="464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</a:rPr>
              <a:t>Đứng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đầu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châu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Âu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và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đứng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thứ</a:t>
            </a:r>
            <a:r>
              <a:rPr lang="en-US" sz="2800" b="1" dirty="0">
                <a:solidFill>
                  <a:srgbClr val="FFFFFF"/>
                </a:solidFill>
              </a:rPr>
              <a:t> 2 </a:t>
            </a:r>
            <a:r>
              <a:rPr lang="en-US" sz="2800" b="1" dirty="0" err="1">
                <a:solidFill>
                  <a:srgbClr val="FFFFFF"/>
                </a:solidFill>
              </a:rPr>
              <a:t>thế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giới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412" y="4232701"/>
            <a:ext cx="46447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- </a:t>
            </a:r>
            <a:r>
              <a:rPr lang="en-US" sz="2800" b="1" dirty="0" err="1">
                <a:solidFill>
                  <a:srgbClr val="FFFFFF"/>
                </a:solidFill>
              </a:rPr>
              <a:t>Xuất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hiện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các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công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ty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độc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quyền</a:t>
            </a:r>
            <a:r>
              <a:rPr lang="en-US" sz="2800" b="1" dirty="0">
                <a:solidFill>
                  <a:srgbClr val="FFFFFF"/>
                </a:solidFill>
              </a:rPr>
              <a:t> chi </a:t>
            </a:r>
            <a:r>
              <a:rPr lang="en-US" sz="2800" b="1" dirty="0" err="1">
                <a:solidFill>
                  <a:srgbClr val="FFFFFF"/>
                </a:solidFill>
              </a:rPr>
              <a:t>phối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nền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kinh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tế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724400" y="2590800"/>
            <a:ext cx="4419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FFFFFF"/>
                </a:solidFill>
              </a:rPr>
              <a:t>Xanh-đi-ca Rai-nơ-ve-xpha-len ở vùng Rua. Từ năm 1893-1910 đã kiểm soát hơn 50% sản lượng than toàn quốc và 95% sản lượng than vùng Rua.</a:t>
            </a:r>
          </a:p>
        </p:txBody>
      </p:sp>
      <p:pic>
        <p:nvPicPr>
          <p:cNvPr id="11" name="Picture 10" descr="imagesCAZEWV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69197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7" grpId="1" animBg="1"/>
      <p:bldP spid="46093" grpId="0"/>
      <p:bldP spid="46095" grpId="0"/>
      <p:bldP spid="460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66800" y="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Bài 6: CÁC NƯỚC ANH, PHÁP, ĐỨC, MĨ CUỐI THẾ KỈ XIX-ĐẦU THẾ KỈ XX (tiếp theo)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200" y="685800"/>
            <a:ext cx="647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I. TÌNH HÌNH KINH TẾ CÁC NƯỚC ANH, PHÁP, </a:t>
            </a: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ĐỨC</a:t>
            </a:r>
            <a:r>
              <a:rPr lang="en-US" sz="2400" b="1" u="sng" dirty="0">
                <a:solidFill>
                  <a:srgbClr val="FFFF00"/>
                </a:solidFill>
                <a:latin typeface="Tahoma" pitchFamily="34" charset="0"/>
              </a:rPr>
              <a:t>, MĨ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5169090" y="1447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72955" y="1477962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FFFF00"/>
                </a:solidFill>
              </a:rPr>
              <a:t>3</a:t>
            </a:r>
            <a:r>
              <a:rPr lang="en-US" sz="2000" b="1" u="sng" dirty="0" smtClean="0">
                <a:solidFill>
                  <a:srgbClr val="FFFF00"/>
                </a:solidFill>
              </a:rPr>
              <a:t>. ĐỨC</a:t>
            </a:r>
            <a:r>
              <a:rPr lang="en-US" sz="2000" b="1" u="sng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029200" y="1733810"/>
            <a:ext cx="4419600" cy="2133600"/>
          </a:xfrm>
          <a:prstGeom prst="cloudCallout">
            <a:avLst>
              <a:gd name="adj1" fmla="val -43750"/>
              <a:gd name="adj2" fmla="val 87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Nước Đức theo thể chế chính trị  gì?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3454" y="1819646"/>
            <a:ext cx="2591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  </a:t>
            </a:r>
            <a:r>
              <a:rPr lang="en-US" sz="2800" b="1" dirty="0">
                <a:solidFill>
                  <a:srgbClr val="FFFF00"/>
                </a:solidFill>
              </a:rPr>
              <a:t>b. </a:t>
            </a:r>
            <a:r>
              <a:rPr lang="en-US" sz="2800" b="1" u="sng" dirty="0" err="1">
                <a:solidFill>
                  <a:srgbClr val="FFFF00"/>
                </a:solidFill>
              </a:rPr>
              <a:t>Chính</a:t>
            </a:r>
            <a:r>
              <a:rPr lang="en-US" sz="28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</a:rPr>
              <a:t>trị</a:t>
            </a:r>
            <a:r>
              <a:rPr lang="en-US" sz="2800" b="1" u="sng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97809" y="2297912"/>
            <a:ext cx="4648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</a:rPr>
              <a:t>Là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nước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quân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chủ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lập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hiến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theo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thể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chế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liên</a:t>
            </a:r>
            <a:r>
              <a:rPr lang="en-US" sz="2800" b="1" dirty="0">
                <a:solidFill>
                  <a:srgbClr val="FFFFFF"/>
                </a:solidFill>
              </a:rPr>
              <a:t> bang.</a:t>
            </a: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5029200" y="1828800"/>
            <a:ext cx="4419600" cy="2362200"/>
          </a:xfrm>
          <a:prstGeom prst="cloudCallout">
            <a:avLst>
              <a:gd name="adj1" fmla="val -43750"/>
              <a:gd name="adj2" fmla="val 738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Nêu chính sách đối nội và đối ngoại của chính phủ Đức?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-20472" y="3762375"/>
            <a:ext cx="464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- </a:t>
            </a:r>
            <a:r>
              <a:rPr lang="en-US" sz="2800" b="1" dirty="0" err="1">
                <a:solidFill>
                  <a:srgbClr val="FFFFFF"/>
                </a:solidFill>
              </a:rPr>
              <a:t>Đối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nội</a:t>
            </a:r>
            <a:r>
              <a:rPr lang="en-US" sz="2800" b="1" dirty="0">
                <a:solidFill>
                  <a:srgbClr val="FFFFFF"/>
                </a:solidFill>
              </a:rPr>
              <a:t>: </a:t>
            </a:r>
            <a:r>
              <a:rPr lang="en-US" sz="2800" b="1" dirty="0" err="1">
                <a:solidFill>
                  <a:srgbClr val="FFFFFF"/>
                </a:solidFill>
              </a:rPr>
              <a:t>đàn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áp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phong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trào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công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nhân</a:t>
            </a:r>
            <a:r>
              <a:rPr lang="en-US" sz="32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-65966" y="4724400"/>
            <a:ext cx="547616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- </a:t>
            </a:r>
            <a:r>
              <a:rPr lang="en-US" sz="2800" b="1" dirty="0" err="1">
                <a:solidFill>
                  <a:srgbClr val="FFFFFF"/>
                </a:solidFill>
              </a:rPr>
              <a:t>Đối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ngoại</a:t>
            </a:r>
            <a:r>
              <a:rPr lang="en-US" sz="2800" b="1" dirty="0">
                <a:solidFill>
                  <a:srgbClr val="FFFFFF"/>
                </a:solidFill>
              </a:rPr>
              <a:t>: </a:t>
            </a:r>
            <a:r>
              <a:rPr lang="en-US" sz="2800" b="1" dirty="0" err="1">
                <a:solidFill>
                  <a:srgbClr val="FFFFFF"/>
                </a:solidFill>
              </a:rPr>
              <a:t>đề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cao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chủng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tộc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Đức</a:t>
            </a:r>
            <a:r>
              <a:rPr lang="en-US" sz="2800" b="1" dirty="0">
                <a:solidFill>
                  <a:srgbClr val="FFFFFF"/>
                </a:solidFill>
              </a:rPr>
              <a:t>.  </a:t>
            </a:r>
            <a:r>
              <a:rPr lang="en-US" sz="2800" b="1" dirty="0" err="1">
                <a:solidFill>
                  <a:srgbClr val="FFFFFF"/>
                </a:solidFill>
              </a:rPr>
              <a:t>Chạy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đua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vũ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trang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gây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chiến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tranh</a:t>
            </a:r>
            <a:r>
              <a:rPr lang="en-US" sz="2800" b="1" dirty="0">
                <a:solidFill>
                  <a:srgbClr val="FFFFFF"/>
                </a:solidFill>
              </a:rPr>
              <a:t> chia </a:t>
            </a:r>
            <a:r>
              <a:rPr lang="en-US" sz="2800" b="1" dirty="0" err="1">
                <a:solidFill>
                  <a:srgbClr val="FFFFFF"/>
                </a:solidFill>
              </a:rPr>
              <a:t>lại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thị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trường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thế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giới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169090" y="2420487"/>
            <a:ext cx="3962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FFFF"/>
                </a:solidFill>
              </a:rPr>
              <a:t>“…</a:t>
            </a:r>
            <a:r>
              <a:rPr lang="en-US" sz="2400" b="1" i="1" dirty="0" err="1">
                <a:solidFill>
                  <a:srgbClr val="FFFFFF"/>
                </a:solidFill>
              </a:rPr>
              <a:t>Năm</a:t>
            </a:r>
            <a:r>
              <a:rPr lang="en-US" sz="2400" b="1" i="1" dirty="0">
                <a:solidFill>
                  <a:srgbClr val="FFFFFF"/>
                </a:solidFill>
              </a:rPr>
              <a:t> 1871, </a:t>
            </a:r>
            <a:r>
              <a:rPr lang="en-US" sz="2400" b="1" i="1" dirty="0" err="1">
                <a:solidFill>
                  <a:srgbClr val="FFFFFF"/>
                </a:solidFill>
              </a:rPr>
              <a:t>hiến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Pháp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quy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định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Đức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theo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nền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quân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chủ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lập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hiến</a:t>
            </a:r>
            <a:r>
              <a:rPr lang="en-US" sz="2400" b="1" i="1" dirty="0">
                <a:solidFill>
                  <a:srgbClr val="FFFFFF"/>
                </a:solidFill>
              </a:rPr>
              <a:t>, </a:t>
            </a:r>
            <a:r>
              <a:rPr lang="en-US" sz="2400" b="1" i="1" dirty="0" err="1">
                <a:solidFill>
                  <a:srgbClr val="FFFFFF"/>
                </a:solidFill>
              </a:rPr>
              <a:t>là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một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Cộng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hòa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liên</a:t>
            </a:r>
            <a:r>
              <a:rPr lang="en-US" sz="2400" b="1" i="1" dirty="0">
                <a:solidFill>
                  <a:srgbClr val="FFFFFF"/>
                </a:solidFill>
              </a:rPr>
              <a:t> bang </a:t>
            </a:r>
            <a:r>
              <a:rPr lang="en-US" sz="2400" b="1" i="1" dirty="0" err="1">
                <a:solidFill>
                  <a:srgbClr val="FFFFFF"/>
                </a:solidFill>
              </a:rPr>
              <a:t>gồm</a:t>
            </a:r>
            <a:r>
              <a:rPr lang="en-US" sz="2400" b="1" i="1" dirty="0">
                <a:solidFill>
                  <a:srgbClr val="FFFFFF"/>
                </a:solidFill>
              </a:rPr>
              <a:t> 22 </a:t>
            </a:r>
            <a:r>
              <a:rPr lang="en-US" sz="2400" b="1" i="1" dirty="0" err="1">
                <a:solidFill>
                  <a:srgbClr val="FFFFFF"/>
                </a:solidFill>
              </a:rPr>
              <a:t>vương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quốc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và</a:t>
            </a:r>
            <a:r>
              <a:rPr lang="en-US" sz="2400" b="1" i="1" dirty="0">
                <a:solidFill>
                  <a:srgbClr val="FFFFFF"/>
                </a:solidFill>
              </a:rPr>
              <a:t> 3 </a:t>
            </a:r>
            <a:r>
              <a:rPr lang="en-US" sz="2400" b="1" i="1" dirty="0" err="1">
                <a:solidFill>
                  <a:srgbClr val="FFFFFF"/>
                </a:solidFill>
              </a:rPr>
              <a:t>thành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phố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tự</a:t>
            </a:r>
            <a:r>
              <a:rPr lang="en-US" sz="2400" b="1" i="1" dirty="0">
                <a:solidFill>
                  <a:srgbClr val="FFFFFF"/>
                </a:solidFill>
              </a:rPr>
              <a:t> do…”( </a:t>
            </a:r>
            <a:r>
              <a:rPr lang="en-US" sz="2400" b="1" i="1" dirty="0" err="1">
                <a:solidFill>
                  <a:srgbClr val="FFFFFF"/>
                </a:solidFill>
              </a:rPr>
              <a:t>lịch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sử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cận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đại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thế</a:t>
            </a:r>
            <a:r>
              <a:rPr lang="en-US" sz="2400" b="1" i="1" dirty="0">
                <a:solidFill>
                  <a:srgbClr val="FFFFFF"/>
                </a:solidFill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</a:rPr>
              <a:t>giới</a:t>
            </a:r>
            <a:r>
              <a:rPr lang="en-US" sz="2400" b="1" i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4876800" y="1981200"/>
            <a:ext cx="4419600" cy="2362200"/>
          </a:xfrm>
          <a:prstGeom prst="cloudCallout">
            <a:avLst>
              <a:gd name="adj1" fmla="val -43750"/>
              <a:gd name="adj2" fmla="val 738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Vì sao Đức lại đòi chia lại thị trường thế giới?</a:t>
            </a:r>
          </a:p>
        </p:txBody>
      </p:sp>
    </p:spTree>
    <p:extLst>
      <p:ext uri="{BB962C8B-B14F-4D97-AF65-F5344CB8AC3E}">
        <p14:creationId xmlns:p14="http://schemas.microsoft.com/office/powerpoint/2010/main" val="33740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8" grpId="1" animBg="1"/>
      <p:bldP spid="49166" grpId="0"/>
      <p:bldP spid="49167" grpId="0"/>
      <p:bldP spid="49169" grpId="0" animBg="1"/>
      <p:bldP spid="49169" grpId="1" animBg="1"/>
      <p:bldP spid="49170" grpId="0"/>
      <p:bldP spid="49171" grpId="0"/>
      <p:bldP spid="49172" grpId="0"/>
      <p:bldP spid="49172" grpId="1"/>
      <p:bldP spid="49174" grpId="0" animBg="1"/>
      <p:bldP spid="49174" grpId="1" animBg="1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2132</Words>
  <Application>Microsoft Office PowerPoint</Application>
  <PresentationFormat>On-screen Show (4:3)</PresentationFormat>
  <Paragraphs>377</Paragraphs>
  <Slides>38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81" baseType="lpstr">
      <vt:lpstr>.VnArial Narrow</vt:lpstr>
      <vt:lpstr>.VnTime</vt:lpstr>
      <vt:lpstr>.VnTimeH</vt:lpstr>
      <vt:lpstr>Arial</vt:lpstr>
      <vt:lpstr>Calibri</vt:lpstr>
      <vt:lpstr>Tahoma</vt:lpstr>
      <vt:lpstr>Times New Roman</vt:lpstr>
      <vt:lpstr>VNI-Times</vt:lpstr>
      <vt:lpstr>Wingdings</vt:lpstr>
      <vt:lpstr>Beam</vt:lpstr>
      <vt:lpstr>1_Beam</vt:lpstr>
      <vt:lpstr>2_Beam</vt:lpstr>
      <vt:lpstr>3_Beam</vt:lpstr>
      <vt:lpstr>4_Beam</vt:lpstr>
      <vt:lpstr>5_Beam</vt:lpstr>
      <vt:lpstr>6_Beam</vt:lpstr>
      <vt:lpstr>7_Beam</vt:lpstr>
      <vt:lpstr>8_Beam</vt:lpstr>
      <vt:lpstr>9_Beam</vt:lpstr>
      <vt:lpstr>10_Beam</vt:lpstr>
      <vt:lpstr>11_Beam</vt:lpstr>
      <vt:lpstr>12_Beam</vt:lpstr>
      <vt:lpstr>13_Beam</vt:lpstr>
      <vt:lpstr>14_Beam</vt:lpstr>
      <vt:lpstr>15_Beam</vt:lpstr>
      <vt:lpstr>16_Beam</vt:lpstr>
      <vt:lpstr>17_Beam</vt:lpstr>
      <vt:lpstr>18_Beam</vt:lpstr>
      <vt:lpstr>19_Beam</vt:lpstr>
      <vt:lpstr>20_Beam</vt:lpstr>
      <vt:lpstr>21_Beam</vt:lpstr>
      <vt:lpstr>23_Beam</vt:lpstr>
      <vt:lpstr>24_Beam</vt:lpstr>
      <vt:lpstr>25_Beam</vt:lpstr>
      <vt:lpstr>26_Beam</vt:lpstr>
      <vt:lpstr>27_Beam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Chart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ÔNG VUA CÔNG NGHIỆP MỸ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PowerPoint Presentation</vt:lpstr>
      <vt:lpstr>PowerPoint Presentation</vt:lpstr>
      <vt:lpstr>PowerPoint Presentation</vt:lpstr>
      <vt:lpstr>CỦNG CỐ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HS CHUẨN BỊ Ở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105</cp:revision>
  <dcterms:created xsi:type="dcterms:W3CDTF">2016-09-17T00:20:25Z</dcterms:created>
  <dcterms:modified xsi:type="dcterms:W3CDTF">2020-10-20T04:19:13Z</dcterms:modified>
</cp:coreProperties>
</file>