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87" r:id="rId3"/>
  </p:sldMasterIdLst>
  <p:notesMasterIdLst>
    <p:notesMasterId r:id="rId36"/>
  </p:notesMasterIdLst>
  <p:handoutMasterIdLst>
    <p:handoutMasterId r:id="rId37"/>
  </p:handoutMasterIdLst>
  <p:sldIdLst>
    <p:sldId id="918" r:id="rId4"/>
    <p:sldId id="919" r:id="rId5"/>
    <p:sldId id="920" r:id="rId6"/>
    <p:sldId id="921" r:id="rId7"/>
    <p:sldId id="923" r:id="rId8"/>
    <p:sldId id="926" r:id="rId9"/>
    <p:sldId id="927" r:id="rId10"/>
    <p:sldId id="996" r:id="rId11"/>
    <p:sldId id="928" r:id="rId12"/>
    <p:sldId id="930" r:id="rId13"/>
    <p:sldId id="862" r:id="rId14"/>
    <p:sldId id="856" r:id="rId15"/>
    <p:sldId id="997" r:id="rId16"/>
    <p:sldId id="998" r:id="rId17"/>
    <p:sldId id="999" r:id="rId18"/>
    <p:sldId id="1000" r:id="rId19"/>
    <p:sldId id="857" r:id="rId20"/>
    <p:sldId id="850" r:id="rId21"/>
    <p:sldId id="858" r:id="rId22"/>
    <p:sldId id="851" r:id="rId23"/>
    <p:sldId id="852" r:id="rId24"/>
    <p:sldId id="937" r:id="rId25"/>
    <p:sldId id="938" r:id="rId26"/>
    <p:sldId id="939" r:id="rId27"/>
    <p:sldId id="940" r:id="rId28"/>
    <p:sldId id="942" r:id="rId29"/>
    <p:sldId id="943" r:id="rId30"/>
    <p:sldId id="1001" r:id="rId31"/>
    <p:sldId id="945" r:id="rId32"/>
    <p:sldId id="947" r:id="rId33"/>
    <p:sldId id="948" r:id="rId34"/>
    <p:sldId id="94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FFCCCC"/>
    <a:srgbClr val="FFCCFF"/>
    <a:srgbClr val="FFFFFF"/>
    <a:srgbClr val="FF99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240" y="60"/>
      </p:cViewPr>
      <p:guideLst/>
    </p:cSldViewPr>
  </p:slideViewPr>
  <p:notesTextViewPr>
    <p:cViewPr>
      <p:scale>
        <a:sx n="1" d="1"/>
        <a:sy n="1" d="1"/>
      </p:scale>
      <p:origin x="0" y="0"/>
    </p:cViewPr>
  </p:notesTextViewPr>
  <p:notesViewPr>
    <p:cSldViewPr snapToGrid="0">
      <p:cViewPr varScale="1">
        <p:scale>
          <a:sx n="53" d="100"/>
          <a:sy n="53" d="100"/>
        </p:scale>
        <p:origin x="284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BB1CA57-EF50-4B34-AD67-B1CF2193736A}" type="datetimeFigureOut">
              <a:rPr lang="en-US" smtClean="0"/>
              <a:t>04-Feb-23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E77790-E0B4-473C-84F7-9BB971AB728A}" type="slidenum">
              <a:rPr lang="en-US" smtClean="0"/>
              <a:t>‹#›</a:t>
            </a:fld>
            <a:endParaRPr lang="en-US"/>
          </a:p>
        </p:txBody>
      </p:sp>
    </p:spTree>
    <p:extLst>
      <p:ext uri="{BB962C8B-B14F-4D97-AF65-F5344CB8AC3E}">
        <p14:creationId xmlns:p14="http://schemas.microsoft.com/office/powerpoint/2010/main" val="491170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B9864B-AE44-4CFF-A342-6CE242E77BB6}" type="datetimeFigureOut">
              <a:rPr lang="en-US" smtClean="0"/>
              <a:t>04-Feb-23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0AB5D-A78D-4A7B-88F8-4D0640FCB73F}" type="slidenum">
              <a:rPr lang="en-US" smtClean="0"/>
              <a:t>‹#›</a:t>
            </a:fld>
            <a:endParaRPr lang="en-US"/>
          </a:p>
        </p:txBody>
      </p:sp>
    </p:spTree>
    <p:extLst>
      <p:ext uri="{BB962C8B-B14F-4D97-AF65-F5344CB8AC3E}">
        <p14:creationId xmlns:p14="http://schemas.microsoft.com/office/powerpoint/2010/main" val="3535454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04-Feb-23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427014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04-Feb-23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936963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04-Feb-23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97745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8683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561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5303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4004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1368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7293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31736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8616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04-Feb-23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857820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3661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50288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1632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2887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08988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32657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99128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3529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37929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816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2DCED4-6884-4DED-AA36-9F95F21F7F1F}" type="datetimeFigureOut">
              <a:rPr lang="en-US" smtClean="0"/>
              <a:t>04-Feb-23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752092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61779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35103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869594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6430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2DCED4-6884-4DED-AA36-9F95F21F7F1F}" type="datetimeFigureOut">
              <a:rPr lang="en-US" smtClean="0"/>
              <a:t>04-Feb-23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276904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2DCED4-6884-4DED-AA36-9F95F21F7F1F}" type="datetimeFigureOut">
              <a:rPr lang="en-US" smtClean="0"/>
              <a:t>04-Feb-23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11561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2DCED4-6884-4DED-AA36-9F95F21F7F1F}" type="datetimeFigureOut">
              <a:rPr lang="en-US" smtClean="0"/>
              <a:t>04-Feb-23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87114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2DCED4-6884-4DED-AA36-9F95F21F7F1F}" type="datetimeFigureOut">
              <a:rPr lang="en-US" smtClean="0"/>
              <a:t>04-Feb-23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929244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04-Feb-23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280755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04-Feb-23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04600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DCED4-6884-4DED-AA36-9F95F21F7F1F}" type="datetimeFigureOut">
              <a:rPr lang="en-US" smtClean="0"/>
              <a:t>04-Feb-23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B3AC9-D0C9-4E9C-8EDC-C0DDEEDFE8F7}" type="slidenum">
              <a:rPr lang="en-US" smtClean="0"/>
              <a:t>‹#›</a:t>
            </a:fld>
            <a:endParaRPr lang="en-US"/>
          </a:p>
        </p:txBody>
      </p:sp>
    </p:spTree>
    <p:extLst>
      <p:ext uri="{BB962C8B-B14F-4D97-AF65-F5344CB8AC3E}">
        <p14:creationId xmlns:p14="http://schemas.microsoft.com/office/powerpoint/2010/main" val="3615818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56340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04-Feb-23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385614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p15:clr>
            <a:srgbClr val="F26B43"/>
          </p15:clr>
        </p15:guide>
        <p15:guide id="2" pos="7256">
          <p15:clr>
            <a:srgbClr val="F26B43"/>
          </p15:clr>
        </p15:guide>
        <p15:guide id="3" orient="horz" pos="648">
          <p15:clr>
            <a:srgbClr val="F26B43"/>
          </p15:clr>
        </p15:guide>
        <p15:guide id="4" orient="horz" pos="712">
          <p15:clr>
            <a:srgbClr val="F26B43"/>
          </p15:clr>
        </p15:guide>
        <p15:guide id="5" orient="horz" pos="3928">
          <p15:clr>
            <a:srgbClr val="F26B43"/>
          </p15:clr>
        </p15:guide>
        <p15:guide id="6" orient="horz" pos="3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Rectangle 2"/>
          <p:cNvSpPr/>
          <p:nvPr/>
        </p:nvSpPr>
        <p:spPr>
          <a:xfrm>
            <a:off x="0" y="1181502"/>
            <a:ext cx="12192000" cy="4344779"/>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1000"/>
              </a:spcAft>
              <a:buClrTx/>
              <a:buSzTx/>
              <a:buFontTx/>
              <a:buNone/>
              <a:tabLst/>
              <a:defRPr/>
            </a:pPr>
            <a:r>
              <a:rPr kumimoji="0" lang="en-US" sz="4000" b="1"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 TẬP VĂN BẢN </a:t>
            </a:r>
            <a:r>
              <a:rPr kumimoji="0" lang="en-US" sz="4000" b="1" i="0" u="none" strike="noStrike" kern="1200" cap="none" spc="0" normalizeH="0" baseline="0" noProof="0" smtClean="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3: </a:t>
            </a:r>
          </a:p>
          <a:p>
            <a:pPr lvl="0" indent="254000" algn="ctr">
              <a:lnSpc>
                <a:spcPct val="150000"/>
              </a:lnSpc>
              <a:spcBef>
                <a:spcPts val="600"/>
              </a:spcBef>
              <a:tabLst>
                <a:tab pos="492760" algn="l"/>
              </a:tabLst>
            </a:pPr>
            <a:r>
              <a:rPr lang="en-US" sz="6600" b="1" i="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BẢN TIN VỀ HOA ANH ĐÀO</a:t>
            </a:r>
          </a:p>
          <a:p>
            <a:pPr lvl="0" indent="254000" algn="ctr">
              <a:lnSpc>
                <a:spcPct val="150000"/>
              </a:lnSpc>
              <a:spcBef>
                <a:spcPts val="600"/>
              </a:spcBef>
              <a:tabLst>
                <a:tab pos="492760" algn="l"/>
              </a:tabLst>
            </a:pPr>
            <a:r>
              <a:rPr lang="en-US" sz="6600" b="1" smtClean="0">
                <a:solidFill>
                  <a:srgbClr val="FF0000"/>
                </a:solidFill>
                <a:latin typeface="Times New Roman" panose="02020603050405020304" pitchFamily="18" charset="0"/>
                <a:ea typeface="Times New Roman" panose="02020603050405020304" pitchFamily="18" charset="0"/>
              </a:rPr>
              <a:t>              </a:t>
            </a:r>
            <a:r>
              <a:rPr lang="en-US" sz="4800" b="1" smtClean="0">
                <a:latin typeface="Times New Roman" panose="02020603050405020304" pitchFamily="18" charset="0"/>
                <a:ea typeface="Times New Roman" panose="02020603050405020304" pitchFamily="18" charset="0"/>
              </a:rPr>
              <a:t>Nguyễn </a:t>
            </a:r>
            <a:r>
              <a:rPr lang="en-US" sz="4800" b="1">
                <a:latin typeface="Times New Roman" panose="02020603050405020304" pitchFamily="18" charset="0"/>
                <a:ea typeface="Times New Roman" panose="02020603050405020304" pitchFamily="18" charset="0"/>
              </a:rPr>
              <a:t>Vĩnh Nguyên</a:t>
            </a:r>
            <a:endParaRPr lang="en-US" sz="480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04182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7231" y="1446664"/>
            <a:ext cx="10208526" cy="4547527"/>
          </a:xfrm>
          <a:prstGeom prst="rect">
            <a:avLst/>
          </a:prstGeom>
        </p:spPr>
        <p:txBody>
          <a:bodyPr wrap="square">
            <a:spAutoFit/>
          </a:bodyPr>
          <a:lstStyle/>
          <a:p>
            <a:pPr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4.</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Có thể cho rằng thông tin về tình trạng của những loài hoa giúp tâm hồn con người được thanh lọc và tốt lành vì hoa là biểu tượng của cái đẹp, sự trong trẻo, mát lành do thiên nhiên ban tặng; sống gần gũi với thiên nhiên con người sẽ biết tận hưởng cái đẹp, đẩy lùi những uế tạp của đời sống thường ngày để cuộc sống tốt lên, biết rung cảm, biết trắc ẩn….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101600" algn="just">
              <a:lnSpc>
                <a:spcPct val="150000"/>
              </a:lnSpc>
              <a:spcAft>
                <a:spcPts val="0"/>
              </a:spcAft>
            </a:pPr>
            <a:r>
              <a:rPr lang="en-US" sz="2800" b="1" smtClean="0">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07246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2885" y="2188515"/>
            <a:ext cx="11038764" cy="4241546"/>
          </a:xfrm>
          <a:prstGeom prst="rect">
            <a:avLst/>
          </a:prstGeom>
        </p:spPr>
        <p:txBody>
          <a:bodyPr wrap="square">
            <a:spAutoFit/>
          </a:bodyPr>
          <a:lstStyle/>
          <a:p>
            <a:pPr algn="ctr">
              <a:lnSpc>
                <a:spcPct val="107000"/>
              </a:lnSpc>
              <a:spcAft>
                <a:spcPts val="0"/>
              </a:spcAft>
            </a:pPr>
            <a:r>
              <a:rPr lang="vi-VN" sz="2800" b="1">
                <a:latin typeface="Times New Roman" panose="02020603050405020304" pitchFamily="18" charset="0"/>
                <a:ea typeface="Times New Roman" panose="02020603050405020304" pitchFamily="18" charset="0"/>
                <a:cs typeface="Times New Roman" panose="02020603050405020304" pitchFamily="18" charset="0"/>
              </a:rPr>
              <a:t>BÀI HỌC TỪ CÂY CAU</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    Trước </a:t>
            </a:r>
            <a:r>
              <a:rPr lang="en-US" sz="2800">
                <a:latin typeface="Times New Roman" panose="02020603050405020304" pitchFamily="18" charset="0"/>
                <a:ea typeface="Times New Roman" panose="02020603050405020304" pitchFamily="18" charset="0"/>
                <a:cs typeface="Times New Roman" panose="02020603050405020304" pitchFamily="18" charset="0"/>
              </a:rPr>
              <a:t>và sau ngôi nhà tổ của tôi đều có cau. Phía trước nhà, cau được trồng khi ông bà mới sinh bố tôi. Hàng cau sau nhà được trồng cùng năm bố tôi lập gia đình. Ông tôi chỉ là người nông dân thuần túy nhưng lại vô cùng yêu những nét đẹp bình dị. Bởi thế, ông luôn chăm chút cho không gian quanh nhà. Nhà phải năm gian, hai chái, lợp ngói mũi hài cổ. Ông bảo, ngôi nhà nông thôn chỉ đẹp khi có sự hài hòa bởi khoảng xanh. Hàng cau trước và sau nhà, hoa trong khuôn viên chính là những khoảng trữ tình mướt mát để làm nên sự hài hòa ấy.</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833608" y="341461"/>
            <a:ext cx="6607899" cy="522259"/>
          </a:xfrm>
          <a:prstGeom prst="rect">
            <a:avLst/>
          </a:prstGeom>
        </p:spPr>
        <p:txBody>
          <a:bodyPr wrap="none">
            <a:spAutoFit/>
          </a:bodyPr>
          <a:lstStyle/>
          <a:p>
            <a:pPr algn="just">
              <a:lnSpc>
                <a:spcPct val="107000"/>
              </a:lnSpc>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 LUYỆN ĐỀ ĐỌC HIỂU NGOÀI  SGK</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ctangle 1"/>
          <p:cNvSpPr/>
          <p:nvPr/>
        </p:nvSpPr>
        <p:spPr>
          <a:xfrm>
            <a:off x="833609" y="1249439"/>
            <a:ext cx="9552338" cy="553357"/>
          </a:xfrm>
          <a:prstGeom prst="rect">
            <a:avLst/>
          </a:prstGeom>
        </p:spPr>
        <p:txBody>
          <a:bodyPr wrap="square">
            <a:spAutoFit/>
          </a:bodyPr>
          <a:lstStyle/>
          <a:p>
            <a:pPr lvl="0">
              <a:lnSpc>
                <a:spcPct val="107000"/>
              </a:lnSpc>
            </a:pPr>
            <a:r>
              <a:rPr lang="en-US" sz="2800" b="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Đề số 01: Đọc </a:t>
            </a:r>
            <a:r>
              <a:rPr lang="vi-VN" sz="2800" b="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văn bản sau</a:t>
            </a:r>
            <a:r>
              <a:rPr lang="en-US" sz="2800" b="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và trả lời các câu hỏi</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7144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68990" y="1539321"/>
            <a:ext cx="10085696" cy="3970318"/>
          </a:xfrm>
          <a:prstGeom prst="rect">
            <a:avLst/>
          </a:prstGeom>
        </p:spPr>
        <p:txBody>
          <a:bodyPr wrap="square">
            <a:spAutoFit/>
          </a:bodyPr>
          <a:lstStyle/>
          <a:p>
            <a:pPr marL="457200" algn="just">
              <a:lnSpc>
                <a:spcPct val="150000"/>
              </a:lnSpc>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    Sau </a:t>
            </a:r>
            <a:r>
              <a:rPr lang="en-US" sz="2800">
                <a:latin typeface="Times New Roman" panose="02020603050405020304" pitchFamily="18" charset="0"/>
                <a:ea typeface="Times New Roman" panose="02020603050405020304" pitchFamily="18" charset="0"/>
                <a:cs typeface="Times New Roman" panose="02020603050405020304" pitchFamily="18" charset="0"/>
              </a:rPr>
              <a:t>này, ông tôi dựng nhà riêng cho bố tôi ở mé phải ngôi nhà chính. Ông cũng bố trí những khoảng có thể trồng được cây xanh, vừa lấy bóng mát, vừa tạo kiến trúc cho ngôi nhà thi vị. Bây giờ thì cả hai ngôi nhà với những hàng cau cùng thân cau các gia đình hàng xóm trở thành nơi neo giữ hồn quê. Đó là khối tài sản tôi thấy tự hào.</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193380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7231" y="1446664"/>
            <a:ext cx="10222172" cy="3970318"/>
          </a:xfrm>
          <a:prstGeom prst="rect">
            <a:avLst/>
          </a:prstGeom>
        </p:spPr>
        <p:txBody>
          <a:bodyPr wrap="square">
            <a:spAutoFit/>
          </a:bodyPr>
          <a:lstStyle/>
          <a:p>
            <a:pPr algn="just" fontAlgn="base">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Mỗi </a:t>
            </a:r>
            <a:r>
              <a:rPr lang="en-US" sz="2800">
                <a:latin typeface="Times New Roman" panose="02020603050405020304" pitchFamily="18" charset="0"/>
                <a:ea typeface="Times New Roman" panose="02020603050405020304" pitchFamily="18" charset="0"/>
                <a:cs typeface="Times New Roman" panose="02020603050405020304" pitchFamily="18" charset="0"/>
              </a:rPr>
              <a:t>người trong gia đình tôi đều gắn bó với cây cau một cách tự nhiên. Tự nhiên và thân thuộc như người tình thân. Thân thuộc bởi vì ngày nào cau cũng hiện diện trước nhà, là thực thể trong đời sống và trong nhiều sinh hoạt văn hóa. Vì yêu cau nên yêu cả dáng thẳng của cau, yêu những tàu lá, chiếc mo, yêu hương hoa thơm ngát, yêu những tổ chim trú ngụ bình yên ở đó</a:t>
            </a:r>
            <a:r>
              <a:rPr lang="en-US" sz="2800">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90295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73706" y="652216"/>
            <a:ext cx="10085696" cy="5840189"/>
          </a:xfrm>
          <a:prstGeom prst="rect">
            <a:avLst/>
          </a:prstGeom>
        </p:spPr>
        <p:txBody>
          <a:bodyPr wrap="square">
            <a:spAutoFit/>
          </a:bodyPr>
          <a:lstStyle/>
          <a:p>
            <a:pPr lvl="0" algn="just" fontAlgn="base">
              <a:lnSpc>
                <a:spcPct val="150000"/>
              </a:lnSpc>
            </a:pP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Ông tôi chính là người đã gieo vào lòng bố tôi và các chú, rồi lại gieo vào thế hệ tôi tình yêu quê nhà, yêu những ngõ cau mộc mạc, những sân phơi có bóng cau nghiêm trang. Có lần ông nội hỏi bố: “Nhìn lên cây cau con thấy điều gì?”. Bố tôi trả lời: “Con thấy bầu trời xanh”. Ông lại hỏi tôi: “Nhìn lên cây cau cháu thấy gì?”. Tôi thưa: “Cháu thấy bài học làm người ngay thẳng. Đó là triết lý của ông phải không ạ?”. Ông tôi gật đầu, cười. Tôi liền hỏi lại ông: “Vậy nhìn lên cây cau, ông đã thấy gì ạ?”. Ông điềm nhiên trả lời: “Ông thấy tương lai tươi đẹp của dòng họ </a:t>
            </a: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ta</a:t>
            </a:r>
            <a:r>
              <a:rPr lang="en-US" sz="280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b="1"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46213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7231" y="1446664"/>
            <a:ext cx="10222172" cy="5139997"/>
          </a:xfrm>
          <a:prstGeom prst="rect">
            <a:avLst/>
          </a:prstGeom>
        </p:spPr>
        <p:txBody>
          <a:bodyPr wrap="square">
            <a:spAutoFit/>
          </a:bodyPr>
          <a:lstStyle/>
          <a:p>
            <a:pPr algn="just" fontAlgn="base">
              <a:lnSpc>
                <a:spcPct val="200000"/>
              </a:lnSpc>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    Thế </a:t>
            </a:r>
            <a:r>
              <a:rPr lang="en-US" sz="2800">
                <a:latin typeface="Times New Roman" panose="02020603050405020304" pitchFamily="18" charset="0"/>
                <a:ea typeface="Times New Roman" panose="02020603050405020304" pitchFamily="18" charset="0"/>
                <a:cs typeface="Times New Roman" panose="02020603050405020304" pitchFamily="18" charset="0"/>
              </a:rPr>
              <a:t>đó, mỗi người một cách nghĩ, một “sự thấy” khác nhau. Điều đó làm nên sự đa tính cách, khác biệt trong mỗi thành viên, để người này không lặp lại người trước. Mỗi người đều có một cách sáng tạo, cách sống và làm việc, dù là nhổ cỏ, bắt sâu hay chỉ là dắt trâu ra đồng cày ruộng.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200000"/>
              </a:lnSpc>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76093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05468" y="1034353"/>
            <a:ext cx="10304060" cy="5140831"/>
          </a:xfrm>
          <a:prstGeom prst="rect">
            <a:avLst/>
          </a:prstGeom>
        </p:spPr>
        <p:txBody>
          <a:bodyPr wrap="square">
            <a:spAutoFit/>
          </a:bodyPr>
          <a:lstStyle/>
          <a:p>
            <a:pPr lvl="0" algn="just" fontAlgn="base">
              <a:lnSpc>
                <a:spcPct val="107000"/>
              </a:lnSpc>
            </a:pPr>
            <a:r>
              <a:rPr lang="en-US" sz="280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Một </a:t>
            </a: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ngày bình an, tôi ngước lên hàng cau và hỏi: “Ở trên đó cau có gì vui?”. Tức thì từ trên những tàu cau một đàn chim xòe cánh bay ra. Tôi lại hỏi: “Cau có thấy bầu trời cao rộng?”. Những tàu cau đung đưa, tạo ra âm thanh xạc xào. Vậy cau có gì cho tuổi thơ tôi? Phấn hoa cau rụng xuống. Chiếc mo cau rơi như thả một nốt nhạc. Tôi chợt nhớ tới trò kéo xe bằng mo cau. Ngày xưa mỗi khi có chiếc mo cau là cái tàu lá khô rụng, hai chị em tôi thường dùng chơi cùng nhau. Tôi và chị thay nhau ngồi ở phần bẹ, rồi lại thay nhau cầm phần đầu của lá để kéo, rồi reo hò cười nói giòn tan.</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r" fontAlgn="base">
              <a:lnSpc>
                <a:spcPct val="107000"/>
              </a:lnSpc>
            </a:pPr>
            <a:r>
              <a:rPr lang="vi-VN"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(Trích </a:t>
            </a:r>
            <a:r>
              <a:rPr lang="vi-VN" sz="2800" i="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Trò chuyện với hàng cau,</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r" fontAlgn="base">
              <a:lnSpc>
                <a:spcPct val="107000"/>
              </a:lnSpc>
            </a:pPr>
            <a:r>
              <a:rPr lang="vi-VN" sz="2800" i="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Báo </a:t>
            </a:r>
            <a:r>
              <a:rPr lang="vi-VN" sz="2800" i="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Quân đội nhân dân</a:t>
            </a:r>
            <a:r>
              <a:rPr lang="vi-VN"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09/04/2022)</a:t>
            </a:r>
            <a:endParaRPr lang="en-US" sz="200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91863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836" y="894864"/>
            <a:ext cx="10463284" cy="5262979"/>
          </a:xfrm>
          <a:prstGeom prst="rect">
            <a:avLst/>
          </a:prstGeom>
        </p:spPr>
        <p:txBody>
          <a:bodyPr wrap="square">
            <a:spAutoFit/>
          </a:bodyPr>
          <a:lstStyle/>
          <a:p>
            <a:pPr>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1.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Xác định nội dung của đoạn trích.</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2.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 ra chất trữ tình trong đoạn trích.</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3.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 tôi của tác giả thể hiện như thế nào trong đoạn trích?</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4.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Nhận xét ngôn ngữ của tản văn trong đoạn trích trên.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vi-VN"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5</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Câu chuyện về hàng cau đã đưa đến cho nhân vật trữ tình những bài học gì?</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a:t>
            </a:r>
            <a:r>
              <a:rPr lang="vi-VN"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6</a:t>
            </a: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 hãy viết đoạn văn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khoảng 5 – 7 dòng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nêu cảm nhận về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 hình ảnh thiên nhiên có ý nghĩa đặc biệt với em.</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88500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0624" y="1267094"/>
            <a:ext cx="10686200" cy="5132495"/>
          </a:xfrm>
          <a:prstGeom prst="rect">
            <a:avLst/>
          </a:prstGeom>
        </p:spPr>
        <p:txBody>
          <a:bodyPr wrap="square">
            <a:spAutoFit/>
          </a:bodyPr>
          <a:lstStyle/>
          <a:p>
            <a:pPr>
              <a:lnSpc>
                <a:spcPct val="107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1.</a:t>
            </a:r>
            <a:r>
              <a:rPr lang="en-US" sz="2800">
                <a:latin typeface="Times New Roman" panose="02020603050405020304" pitchFamily="18" charset="0"/>
                <a:ea typeface="Times New Roman" panose="02020603050405020304" pitchFamily="18" charset="0"/>
                <a:cs typeface="Times New Roman" panose="02020603050405020304" pitchFamily="18" charset="0"/>
              </a:rPr>
              <a:t> Nội dung của đoạn trích: </a:t>
            </a:r>
            <a:r>
              <a:rPr lang="vi-VN" sz="2800">
                <a:latin typeface="Times New Roman" panose="02020603050405020304" pitchFamily="18" charset="0"/>
                <a:ea typeface="Times New Roman" panose="02020603050405020304" pitchFamily="18" charset="0"/>
                <a:cs typeface="Times New Roman" panose="02020603050405020304" pitchFamily="18" charset="0"/>
              </a:rPr>
              <a:t>Hàng cau gắn liền với những kí ức tuổi thơ, những thành viên trong gia đình của nhân vật trữ tình và những bài học cuộc sống.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R="30480" algn="just">
              <a:lnSpc>
                <a:spcPct val="107000"/>
              </a:lnSpc>
              <a:spcAft>
                <a:spcPts val="0"/>
              </a:spcAft>
            </a:pPr>
            <a:r>
              <a:rPr lang="en-US" sz="2800" b="1">
                <a:latin typeface="Times New Roman" panose="02020603050405020304" pitchFamily="18" charset="0"/>
                <a:ea typeface="MS Mincho"/>
                <a:cs typeface="Times New Roman" panose="02020603050405020304" pitchFamily="18" charset="0"/>
              </a:rPr>
              <a:t>Câu 2.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Chất trữ tình được thể hiện qua những từ ngữ, hình ảnh đầy cảm xúc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 hàng cau “hàng cau trước và sau nhà, hoa trong khuôn vươn chính là những khoảng trữ tình mướt mát để làm nên sự hài hòa ấy”, “hàng cau...trở thành nơi neo giữ hồn quê”,...</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sự hoà quyện tình cảm, cảm xúc của tác giả vào trong những câu văn miêu tả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hàng cau: “Vì yêu cau nên yêu cả dáng thẳng của cau, yêu những tàu lá, chiếc mo, yêu thương hoa thơm ngát, yêu những tổ chim trú ngụ trong đó</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R="30480" algn="just">
              <a:lnSpc>
                <a:spcPct val="107000"/>
              </a:lnSpc>
              <a:spcAft>
                <a:spcPts val="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=&gt; Câu văn đầy chất thơ, chan chứa tình cảm, cảm xúc của người viết.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4553239" y="310066"/>
            <a:ext cx="2519709" cy="738664"/>
          </a:xfrm>
          <a:prstGeom prst="rect">
            <a:avLst/>
          </a:prstGeom>
        </p:spPr>
        <p:txBody>
          <a:bodyPr wrap="square">
            <a:spAutoFit/>
          </a:bodyPr>
          <a:lstStyle/>
          <a:p>
            <a:pPr algn="ctr">
              <a:lnSpc>
                <a:spcPct val="150000"/>
              </a:lnSpc>
              <a:spcAft>
                <a:spcPts val="0"/>
              </a:spcAft>
            </a:pPr>
            <a:r>
              <a:rPr 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vi-VN"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Gợi ý</a:t>
            </a:r>
            <a:r>
              <a:rPr lang="vi-VN" sz="2800" b="1">
                <a:latin typeface="Times New Roman" panose="02020603050405020304" pitchFamily="18" charset="0"/>
                <a:ea typeface="Calibri" panose="020F0502020204030204" pitchFamily="34" charset="0"/>
                <a:cs typeface="Times New Roman" panose="02020603050405020304" pitchFamily="18" charset="0"/>
              </a:rPr>
              <a:t> </a:t>
            </a:r>
            <a:r>
              <a:rPr 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đề số </a:t>
            </a:r>
            <a:r>
              <a:rPr lang="en-US" sz="2800" b="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6912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fade">
                                      <p:cBhvr>
                                        <p:cTn id="19" dur="1000"/>
                                        <p:tgtEl>
                                          <p:spTgt spid="2">
                                            <p:txEl>
                                              <p:pRg st="1" end="1"/>
                                            </p:txEl>
                                          </p:spTgt>
                                        </p:tgtEl>
                                      </p:cBhvr>
                                    </p:animEffect>
                                    <p:anim calcmode="lin" valueType="num">
                                      <p:cBhvr>
                                        <p:cTn id="20"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Effect transition="in" filter="fade">
                                      <p:cBhvr>
                                        <p:cTn id="26" dur="1000"/>
                                        <p:tgtEl>
                                          <p:spTgt spid="2">
                                            <p:txEl>
                                              <p:pRg st="2" end="2"/>
                                            </p:txEl>
                                          </p:spTgt>
                                        </p:tgtEl>
                                      </p:cBhvr>
                                    </p:animEffect>
                                    <p:anim calcmode="lin" valueType="num">
                                      <p:cBhvr>
                                        <p:cTn id="2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398" y="1187354"/>
            <a:ext cx="10590664" cy="4539191"/>
          </a:xfrm>
          <a:prstGeom prst="rect">
            <a:avLst/>
          </a:prstGeom>
        </p:spPr>
        <p:txBody>
          <a:bodyPr wrap="square">
            <a:spAutoFit/>
          </a:bodyPr>
          <a:lstStyle/>
          <a:p>
            <a:pPr marR="30480"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3.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 tôi được thể hiện rõ qua cách xưng hô, cách bộc lộ tình cảm trực tiếp của tác giả trong bài viết: Thể hiện rõ sự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chân thực trong cách xưng hô “tôi” trong văn bản; trong việc bộc lộ câu chuyện về những kĩ ức tuổi thơ, những người thân của mình gắn liền với hàng cau, những cuộc hỏi đáp với ông, với hàng cau.</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342900" marR="30480" lvl="0" indent="-342900" algn="just">
              <a:lnSpc>
                <a:spcPct val="150000"/>
              </a:lnSpc>
              <a:spcAft>
                <a:spcPts val="0"/>
              </a:spcAft>
              <a:buFont typeface="Wingdings" panose="05000000000000000000" pitchFamily="2" charset="2"/>
              <a:buChar char=""/>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 tôi trong bài viết là cái tôi chân thực, nhẹ nhàng mà sâu lắng.</a:t>
            </a:r>
            <a:endParaRPr lang="en-US" sz="2800">
              <a:latin typeface="Times New Roman" panose="02020603050405020304" pitchFamily="18" charset="0"/>
              <a:ea typeface="MS Mincho"/>
              <a:cs typeface="Times New Roman" panose="02020603050405020304" pitchFamily="18" charset="0"/>
            </a:endParaRPr>
          </a:p>
          <a:p>
            <a:pPr marR="30480"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4.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Ngôn ngữ: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Gần gũi, bình dị, tự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nhiên</a:t>
            </a:r>
            <a:r>
              <a:rPr lang="vi-VN"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628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8782" y="610316"/>
            <a:ext cx="4163256" cy="522259"/>
          </a:xfrm>
          <a:prstGeom prst="rect">
            <a:avLst/>
          </a:prstGeom>
        </p:spPr>
        <p:txBody>
          <a:bodyPr wrap="none">
            <a:spAutoFit/>
          </a:bodyPr>
          <a:lstStyle/>
          <a:p>
            <a:pPr algn="just">
              <a:lnSpc>
                <a:spcPct val="107000"/>
              </a:lnSpc>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a:t>
            </a:r>
            <a:r>
              <a:rPr lang="en-US" sz="2800" b="1">
                <a:solidFill>
                  <a:srgbClr val="FF0000"/>
                </a:solidFill>
                <a:latin typeface="Times New Roman" panose="02020603050405020304" pitchFamily="18" charset="0"/>
                <a:ea typeface="MS Mincho"/>
                <a:cs typeface="Times New Roman" panose="02020603050405020304" pitchFamily="18" charset="0"/>
              </a:rPr>
              <a:t>. KIẾN THỨC CƠ BẢN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2370161" y="1321001"/>
            <a:ext cx="7770125" cy="1014380"/>
          </a:xfrm>
          <a:prstGeom prst="rect">
            <a:avLst/>
          </a:prstGeom>
        </p:spPr>
        <p:txBody>
          <a:bodyPr wrap="square">
            <a:spAutoFit/>
          </a:bodyPr>
          <a:lstStyle/>
          <a:p>
            <a:pPr algn="ctr">
              <a:lnSpc>
                <a:spcPct val="107000"/>
              </a:lnSpc>
              <a:spcAft>
                <a:spcPts val="0"/>
              </a:spcAft>
              <a:tabLst>
                <a:tab pos="2703195" algn="l"/>
              </a:tabLst>
            </a:pPr>
            <a:r>
              <a:rPr lang="pt-BR"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PHIẾU HỌC TẬP</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2703195" algn="l"/>
              </a:tabLst>
            </a:pPr>
            <a:r>
              <a:rPr lang="pt-BR" sz="2800" b="1">
                <a:latin typeface="Times New Roman" panose="02020603050405020304" pitchFamily="18" charset="0"/>
                <a:ea typeface="Times New Roman" panose="02020603050405020304" pitchFamily="18" charset="0"/>
                <a:cs typeface="Times New Roman" panose="02020603050405020304" pitchFamily="18" charset="0"/>
              </a:rPr>
              <a:t>(Kiến thức văn </a:t>
            </a:r>
            <a:r>
              <a:rPr lang="pt-BR" sz="2800" b="1">
                <a:latin typeface="Times New Roman" panose="02020603050405020304" pitchFamily="18" charset="0"/>
                <a:ea typeface="Times New Roman" panose="02020603050405020304" pitchFamily="18" charset="0"/>
                <a:cs typeface="Times New Roman" panose="02020603050405020304" pitchFamily="18" charset="0"/>
              </a:rPr>
              <a:t>bản</a:t>
            </a:r>
            <a:r>
              <a:rPr lang="pt-BR" sz="2800" b="1"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521200921"/>
              </p:ext>
            </p:extLst>
          </p:nvPr>
        </p:nvGraphicFramePr>
        <p:xfrm>
          <a:off x="941696" y="2797791"/>
          <a:ext cx="10399594" cy="3179925"/>
        </p:xfrm>
        <a:graphic>
          <a:graphicData uri="http://schemas.openxmlformats.org/drawingml/2006/table">
            <a:tbl>
              <a:tblPr firstRow="1" firstCol="1" bandRow="1"/>
              <a:tblGrid>
                <a:gridCol w="5907722">
                  <a:extLst>
                    <a:ext uri="{9D8B030D-6E8A-4147-A177-3AD203B41FA5}">
                      <a16:colId xmlns:a16="http://schemas.microsoft.com/office/drawing/2014/main" val="1733399240"/>
                    </a:ext>
                  </a:extLst>
                </a:gridCol>
                <a:gridCol w="4491872">
                  <a:extLst>
                    <a:ext uri="{9D8B030D-6E8A-4147-A177-3AD203B41FA5}">
                      <a16:colId xmlns:a16="http://schemas.microsoft.com/office/drawing/2014/main" val="2789837829"/>
                    </a:ext>
                  </a:extLst>
                </a:gridCol>
              </a:tblGrid>
              <a:tr h="635985">
                <a:tc>
                  <a:txBody>
                    <a:bodyPr/>
                    <a:lstStyle/>
                    <a:p>
                      <a:pPr>
                        <a:lnSpc>
                          <a:spcPct val="107000"/>
                        </a:lnSpc>
                        <a:spcAft>
                          <a:spcPts val="0"/>
                        </a:spcAft>
                        <a:tabLst>
                          <a:tab pos="2703195" algn="l"/>
                        </a:tabLst>
                      </a:pPr>
                      <a:r>
                        <a:rPr lang="pt-BR" sz="2800" b="1">
                          <a:effectLst/>
                          <a:latin typeface="Times New Roman" panose="02020603050405020304" pitchFamily="18" charset="0"/>
                          <a:ea typeface="Times New Roman" panose="02020603050405020304" pitchFamily="18" charset="0"/>
                          <a:cs typeface="Times New Roman" panose="02020603050405020304" pitchFamily="18" charset="0"/>
                        </a:rPr>
                        <a:t>Tìm hiểu VB:</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tabLst>
                          <a:tab pos="2703195" algn="l"/>
                        </a:tabLst>
                      </a:pPr>
                      <a:r>
                        <a:rPr lang="pt-BR" sz="2800" b="1">
                          <a:effectLst/>
                          <a:latin typeface="Times New Roman" panose="02020603050405020304" pitchFamily="18" charset="0"/>
                          <a:ea typeface="Times New Roman" panose="02020603050405020304" pitchFamily="18" charset="0"/>
                          <a:cs typeface="Times New Roman" panose="02020603050405020304" pitchFamily="18" charset="0"/>
                        </a:rPr>
                        <a:t>Trả lời</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7500582"/>
                  </a:ext>
                </a:extLst>
              </a:tr>
              <a:tr h="635985">
                <a:tc>
                  <a:txBody>
                    <a:bodyPr/>
                    <a:lstStyle/>
                    <a:p>
                      <a:pPr>
                        <a:lnSpc>
                          <a:spcPct val="107000"/>
                        </a:lnSpc>
                        <a:spcAft>
                          <a:spcPts val="0"/>
                        </a:spcAft>
                        <a:tabLst>
                          <a:tab pos="2703195" algn="l"/>
                        </a:tabLst>
                      </a:pPr>
                      <a:r>
                        <a:rPr lang="pt-BR" sz="2800" i="1">
                          <a:effectLst/>
                          <a:latin typeface="Times New Roman" panose="02020603050405020304" pitchFamily="18" charset="0"/>
                          <a:ea typeface="Times New Roman" panose="02020603050405020304" pitchFamily="18" charset="0"/>
                          <a:cs typeface="Times New Roman" panose="02020603050405020304" pitchFamily="18" charset="0"/>
                        </a:rPr>
                        <a:t>1. Thể loại:</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2703195" algn="l"/>
                        </a:tabLst>
                      </a:pPr>
                      <a:r>
                        <a:rPr lang="pt-BR" sz="2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235748"/>
                  </a:ext>
                </a:extLst>
              </a:tr>
              <a:tr h="635985">
                <a:tc>
                  <a:txBody>
                    <a:bodyPr/>
                    <a:lstStyle/>
                    <a:p>
                      <a:pPr>
                        <a:lnSpc>
                          <a:spcPct val="107000"/>
                        </a:lnSpc>
                        <a:spcAft>
                          <a:spcPts val="0"/>
                        </a:spcAft>
                        <a:tabLst>
                          <a:tab pos="2703195" algn="l"/>
                        </a:tabLst>
                      </a:pPr>
                      <a:r>
                        <a:rPr lang="pt-BR" sz="2800" i="1">
                          <a:effectLst/>
                          <a:latin typeface="Times New Roman" panose="02020603050405020304" pitchFamily="18" charset="0"/>
                          <a:ea typeface="Times New Roman" panose="02020603050405020304" pitchFamily="18" charset="0"/>
                          <a:cs typeface="Times New Roman" panose="02020603050405020304" pitchFamily="18" charset="0"/>
                        </a:rPr>
                        <a:t>2. Phương thức biểu đạt: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2703195" algn="l"/>
                        </a:tabLst>
                      </a:pPr>
                      <a:r>
                        <a:rPr lang="pt-BR" sz="2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7521688"/>
                  </a:ext>
                </a:extLst>
              </a:tr>
              <a:tr h="635985">
                <a:tc>
                  <a:txBody>
                    <a:bodyPr/>
                    <a:lstStyle/>
                    <a:p>
                      <a:pPr>
                        <a:lnSpc>
                          <a:spcPct val="107000"/>
                        </a:lnSpc>
                        <a:spcAft>
                          <a:spcPts val="0"/>
                        </a:spcAft>
                        <a:tabLst>
                          <a:tab pos="2703195" algn="l"/>
                        </a:tabLst>
                      </a:pPr>
                      <a:r>
                        <a:rPr lang="pt-BR" sz="2800" i="1">
                          <a:effectLst/>
                          <a:latin typeface="Times New Roman" panose="02020603050405020304" pitchFamily="18" charset="0"/>
                          <a:ea typeface="Times New Roman" panose="02020603050405020304" pitchFamily="18" charset="0"/>
                          <a:cs typeface="Times New Roman" panose="02020603050405020304" pitchFamily="18" charset="0"/>
                        </a:rPr>
                        <a:t>3. Giá trị nghệ thuật: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2703195" algn="l"/>
                        </a:tabLst>
                      </a:pPr>
                      <a:r>
                        <a:rPr lang="pt-BR" sz="2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847918"/>
                  </a:ext>
                </a:extLst>
              </a:tr>
              <a:tr h="635985">
                <a:tc>
                  <a:txBody>
                    <a:bodyPr/>
                    <a:lstStyle/>
                    <a:p>
                      <a:pPr>
                        <a:lnSpc>
                          <a:spcPct val="107000"/>
                        </a:lnSpc>
                        <a:spcAft>
                          <a:spcPts val="0"/>
                        </a:spcAft>
                        <a:tabLst>
                          <a:tab pos="2703195" algn="l"/>
                        </a:tabLst>
                      </a:pPr>
                      <a:r>
                        <a:rPr lang="pt-BR" sz="2800" i="1">
                          <a:effectLst/>
                          <a:latin typeface="Times New Roman" panose="02020603050405020304" pitchFamily="18" charset="0"/>
                          <a:ea typeface="Times New Roman" panose="02020603050405020304" pitchFamily="18" charset="0"/>
                          <a:cs typeface="Times New Roman" panose="02020603050405020304" pitchFamily="18" charset="0"/>
                        </a:rPr>
                        <a:t>4. Giá trị nội dung: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2703195" algn="l"/>
                        </a:tabLst>
                      </a:pPr>
                      <a:r>
                        <a:rPr lang="pt-BR" sz="2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0735056"/>
                  </a:ext>
                </a:extLst>
              </a:tr>
            </a:tbl>
          </a:graphicData>
        </a:graphic>
      </p:graphicFrame>
    </p:spTree>
    <p:extLst>
      <p:ext uri="{BB962C8B-B14F-4D97-AF65-F5344CB8AC3E}">
        <p14:creationId xmlns:p14="http://schemas.microsoft.com/office/powerpoint/2010/main" val="4244378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barn(inVertical)">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8006" y="518617"/>
            <a:ext cx="10681647" cy="5909310"/>
          </a:xfrm>
          <a:prstGeom prst="rect">
            <a:avLst/>
          </a:prstGeom>
        </p:spPr>
        <p:txBody>
          <a:bodyPr wrap="square">
            <a:spAutoFit/>
          </a:bodyPr>
          <a:lstStyle/>
          <a:p>
            <a:pPr marR="30480" lvl="0" algn="just">
              <a:lnSpc>
                <a:spcPct val="150000"/>
              </a:lnSpc>
            </a:pPr>
            <a:r>
              <a:rPr lang="vi-VN"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5.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chuyện hàng cau đã đem đến cho nhân vật trữ tình những bài học:</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342900" marR="30480" lvl="0" indent="-342900" algn="just">
              <a:lnSpc>
                <a:spcPct val="150000"/>
              </a:lnSpc>
              <a:buFont typeface="Times New Roman" panose="02020603050405020304" pitchFamily="18" charset="0"/>
              <a:buChar char="-"/>
            </a:pP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 những nét đẹp bình dị</a:t>
            </a:r>
            <a:endPar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30480" lvl="0" indent="-342900" algn="just">
              <a:lnSpc>
                <a:spcPct val="150000"/>
              </a:lnSpc>
              <a:buFont typeface="Times New Roman" panose="02020603050405020304" pitchFamily="18" charset="0"/>
              <a:buChar char="-"/>
            </a:pP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 làng xóm, quê hương, những kí ức tuổi thơ</a:t>
            </a:r>
            <a:endPar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30480" lvl="0" indent="-342900" algn="just">
              <a:lnSpc>
                <a:spcPct val="150000"/>
              </a:lnSpc>
              <a:buFont typeface="Times New Roman" panose="02020603050405020304" pitchFamily="18" charset="0"/>
              <a:buChar char="-"/>
            </a:pP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Từ cuộc hỏi đáp giữa “ông” với “bố”, giữa “ông” với “tôi” =&gt; Nhân vật “tôi” rút ra bài học: Mỗi người một cách nghĩ, một “sự thấy” khác nhau; mỗi người đều có sức sáng tạo, cách sống và làm việc riêng.</a:t>
            </a:r>
          </a:p>
          <a:p>
            <a:pPr marL="342900" marR="30480" lvl="0" indent="-342900" algn="just">
              <a:lnSpc>
                <a:spcPct val="150000"/>
              </a:lnSpc>
              <a:buFont typeface="Times New Roman" panose="02020603050405020304" pitchFamily="18" charset="0"/>
              <a:buChar char="-"/>
            </a:pPr>
            <a:r>
              <a:rPr lang="vi-VN"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Hì</a:t>
            </a: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nh dáng, cốt cách, sức sống của cây cau gợi nhắc sự ngay thẳng, vươn cao, cứng cỏi, hoà hợp đón nắng, đón gió, đón chim </a:t>
            </a: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muông</a:t>
            </a:r>
            <a:r>
              <a:rPr lang="en-US" sz="280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72338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8991" y="1060792"/>
            <a:ext cx="10713492" cy="5104282"/>
          </a:xfrm>
          <a:prstGeom prst="rect">
            <a:avLst/>
          </a:prstGeom>
        </p:spPr>
        <p:txBody>
          <a:bodyPr wrap="square">
            <a:spAutoFit/>
          </a:bodyPr>
          <a:lstStyle/>
          <a:p>
            <a:pPr>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a:t>
            </a:r>
            <a:r>
              <a:rPr lang="vi-VN"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6</a:t>
            </a: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Viết đoạn văn ngắn theo yêu cầu của đề bài:</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R="30480">
              <a:lnSpc>
                <a:spcPct val="150000"/>
              </a:lnSpc>
              <a:spcAft>
                <a:spcPts val="0"/>
              </a:spcAft>
            </a:pP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*Về hình thức: đảm bảo hình thức đoạn văn, dung lượng khoảng 5-7 câu; đúng chính tả và ngữ pháp.</a:t>
            </a:r>
            <a:b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*Về nội dung: Có thể sử dụng một số gợi ý;</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R="30480">
              <a:lnSpc>
                <a:spcPct val="150000"/>
              </a:lnSpc>
              <a:spcAft>
                <a:spcPts val="0"/>
              </a:spcAft>
            </a:pP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Hình ảnh thiên nhiên nào có ý nghĩa với em</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R="30480">
              <a:lnSpc>
                <a:spcPct val="150000"/>
              </a:lnSpc>
              <a:spcAft>
                <a:spcPts val="0"/>
              </a:spcAft>
            </a:pP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Hình ảnh đó gắn liền với kí ức đặc biệt nào đó không</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en-US" sz="2800">
                <a:solidFill>
                  <a:srgbClr val="0D0D0D"/>
                </a:solidFill>
                <a:latin typeface="Times New Roman" panose="02020603050405020304" pitchFamily="18" charset="0"/>
                <a:ea typeface="Times New Roman" panose="02020603050405020304" pitchFamily="18" charset="0"/>
              </a:rPr>
              <a:t>- </a:t>
            </a:r>
            <a:r>
              <a:rPr lang="vi-VN" sz="2800">
                <a:solidFill>
                  <a:srgbClr val="0D0D0D"/>
                </a:solidFill>
                <a:latin typeface="Times New Roman" panose="02020603050405020304" pitchFamily="18" charset="0"/>
                <a:ea typeface="Times New Roman" panose="02020603050405020304" pitchFamily="18" charset="0"/>
              </a:rPr>
              <a:t>Ý nghĩa của hình ảnh đó với em, người thân, quê hương</a:t>
            </a:r>
            <a:r>
              <a:rPr lang="en-US" sz="2800">
                <a:solidFill>
                  <a:srgbClr val="0D0D0D"/>
                </a:solidFill>
                <a:latin typeface="Times New Roman" panose="02020603050405020304" pitchFamily="18" charset="0"/>
                <a:ea typeface="Times New Roman" panose="02020603050405020304" pitchFamily="18" charset="0"/>
              </a:rPr>
              <a:t>?</a:t>
            </a:r>
            <a:r>
              <a:rPr lang="en-US" sz="2800">
                <a:solidFill>
                  <a:srgbClr val="444444"/>
                </a:solidFill>
                <a:latin typeface="Times New Roman" panose="02020603050405020304" pitchFamily="18" charset="0"/>
                <a:ea typeface="Times New Roman" panose="02020603050405020304" pitchFamily="18" charset="0"/>
              </a:rPr>
              <a:t/>
            </a:r>
            <a:br>
              <a:rPr lang="en-US" sz="2800">
                <a:solidFill>
                  <a:srgbClr val="444444"/>
                </a:solidFill>
                <a:latin typeface="Times New Roman" panose="02020603050405020304" pitchFamily="18" charset="0"/>
                <a:ea typeface="Times New Roman" panose="02020603050405020304" pitchFamily="18" charset="0"/>
              </a:rPr>
            </a:br>
            <a:endParaRPr lang="en-US" sz="24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80367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3141" y="1246784"/>
            <a:ext cx="11086638" cy="5593519"/>
          </a:xfrm>
          <a:prstGeom prst="rect">
            <a:avLst/>
          </a:prstGeom>
        </p:spPr>
        <p:txBody>
          <a:bodyPr wrap="square">
            <a:spAutoFit/>
          </a:bodyPr>
          <a:lstStyle/>
          <a:p>
            <a:pPr fontAlgn="base">
              <a:lnSpc>
                <a:spcPct val="107000"/>
              </a:lnSpc>
              <a:spcAft>
                <a:spcPts val="0"/>
              </a:spcAft>
            </a:pPr>
            <a:r>
              <a:rPr lang="en-US" sz="2800" smtClean="0">
                <a:solidFill>
                  <a:srgbClr val="000000"/>
                </a:solidFill>
                <a:latin typeface="Times New Roman" panose="02020603050405020304" pitchFamily="18" charset="0"/>
                <a:ea typeface="Times New Roman" panose="02020603050405020304" pitchFamily="18" charset="0"/>
              </a:rPr>
              <a:t>     Đã </a:t>
            </a:r>
            <a:r>
              <a:rPr lang="en-US" sz="2800">
                <a:solidFill>
                  <a:srgbClr val="000000"/>
                </a:solidFill>
                <a:latin typeface="Times New Roman" panose="02020603050405020304" pitchFamily="18" charset="0"/>
                <a:ea typeface="Times New Roman" panose="02020603050405020304" pitchFamily="18" charset="0"/>
              </a:rPr>
              <a:t>từ lâu, bố tôi rất thích tiếng chim trong vườn. Ngôi vườn còn sót lại trong quá trình đô thị hóa, đã trở thành nơi lưu trú của nhiều loài chim nhỏ. Dường như nhận biết được sự bình yên ở đó và tấm lòng nhân hậu của bố tôi, nên lũ chim có vẻ thích thú, không muốn di chuyển. Chúng cứ ở đó, để vui chơi và hót. Bố tôi thương chúng, đã mở rộng vườn, trồng thêm vài loại cây cho thế giới của chúng trở nên rộng hơn. Ông và những người bạn già vẫn tổ chức những buổi đánh cờ vui vẻ. Gió và tiếng chim là những điều thật sự kỳ diệu mà những người bạn già của ông vẫn lấy làm thèm khát, bởi họ không có khu vườn nào. Cùng lắm thì họ chỉ có một vài cây cối nhỏ. Nên họ nể bố tôi. Họ coi vườn nhà tôi như một món tài sản khổng lồ mà trong khu vực chẳng ai có. Điều đó làm bố tôi tự hào. Những thành viên trong nhà tôi rất đỗi sung </a:t>
            </a:r>
            <a:r>
              <a:rPr lang="en-US" sz="2800">
                <a:solidFill>
                  <a:srgbClr val="000000"/>
                </a:solidFill>
                <a:latin typeface="Times New Roman" panose="02020603050405020304" pitchFamily="18" charset="0"/>
                <a:ea typeface="Times New Roman" panose="02020603050405020304" pitchFamily="18" charset="0"/>
              </a:rPr>
              <a:t>sướng</a:t>
            </a:r>
            <a:r>
              <a:rPr lang="en-US" sz="2800" smtClean="0">
                <a:solidFill>
                  <a:srgbClr val="000000"/>
                </a:solidFill>
                <a:latin typeface="Times New Roman" panose="02020603050405020304" pitchFamily="18" charset="0"/>
                <a:ea typeface="Times New Roman" panose="02020603050405020304" pitchFamily="18" charset="0"/>
              </a:rPr>
              <a:t>.</a:t>
            </a:r>
            <a:endParaRPr kumimoji="0" lang="vi-VN" sz="2800" b="0"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4" name="Rectangle 3"/>
          <p:cNvSpPr/>
          <p:nvPr/>
        </p:nvSpPr>
        <p:spPr>
          <a:xfrm>
            <a:off x="5234454" y="191805"/>
            <a:ext cx="1741182" cy="523220"/>
          </a:xfrm>
          <a:prstGeom prst="rect">
            <a:avLst/>
          </a:prstGeom>
        </p:spPr>
        <p:txBody>
          <a:bodyPr wrap="none">
            <a:spAutoFit/>
          </a:bodyPr>
          <a:lstStyle/>
          <a:p>
            <a:r>
              <a:rPr lang="en-US" sz="2800" b="1">
                <a:solidFill>
                  <a:srgbClr val="FF0000"/>
                </a:solidFill>
                <a:latin typeface="Times New Roman" panose="02020603050405020304" pitchFamily="18" charset="0"/>
                <a:ea typeface="Times New Roman" panose="02020603050405020304" pitchFamily="18" charset="0"/>
              </a:rPr>
              <a:t> Đề bài </a:t>
            </a:r>
            <a:r>
              <a:rPr lang="en-US" sz="2800" b="1" smtClean="0">
                <a:solidFill>
                  <a:srgbClr val="FF0000"/>
                </a:solidFill>
                <a:latin typeface="Times New Roman" panose="02020603050405020304" pitchFamily="18" charset="0"/>
                <a:ea typeface="Times New Roman" panose="02020603050405020304" pitchFamily="18" charset="0"/>
              </a:rPr>
              <a:t>2: </a:t>
            </a:r>
            <a:endParaRPr lang="en-US">
              <a:solidFill>
                <a:srgbClr val="FF0000"/>
              </a:solidFill>
            </a:endParaRPr>
          </a:p>
        </p:txBody>
      </p:sp>
      <p:sp>
        <p:nvSpPr>
          <p:cNvPr id="5" name="Rectangle 4"/>
          <p:cNvSpPr/>
          <p:nvPr/>
        </p:nvSpPr>
        <p:spPr>
          <a:xfrm>
            <a:off x="2183586" y="728673"/>
            <a:ext cx="7706437" cy="522259"/>
          </a:xfrm>
          <a:prstGeom prst="rect">
            <a:avLst/>
          </a:prstGeom>
        </p:spPr>
        <p:txBody>
          <a:bodyPr wrap="square">
            <a:spAutoFit/>
          </a:bodyPr>
          <a:lstStyle/>
          <a:p>
            <a:pPr lvl="0" algn="ctr" fontAlgn="base">
              <a:lnSpc>
                <a:spcPct val="107000"/>
              </a:lnSpc>
            </a:pPr>
            <a:r>
              <a:rPr lang="vi-VN"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THIÊN NHIÊN DẠY NHỮNG ĐIỀU KÌ DIỆU</a:t>
            </a:r>
            <a:endParaRPr lang="en-US" sz="280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32497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Effect transition="in" filter="fade">
                                      <p:cBhvr>
                                        <p:cTn id="19" dur="1000"/>
                                        <p:tgtEl>
                                          <p:spTgt spid="2">
                                            <p:txEl>
                                              <p:pRg st="0" end="0"/>
                                            </p:txEl>
                                          </p:spTgt>
                                        </p:tgtEl>
                                      </p:cBhvr>
                                    </p:animEffect>
                                    <p:anim calcmode="lin" valueType="num">
                                      <p:cBhvr>
                                        <p:cTn id="20"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9809" y="545910"/>
            <a:ext cx="10536072" cy="5831853"/>
          </a:xfrm>
          <a:prstGeom prst="rect">
            <a:avLst/>
          </a:prstGeom>
        </p:spPr>
        <p:txBody>
          <a:bodyPr wrap="square">
            <a:spAutoFit/>
          </a:bodyPr>
          <a:lstStyle/>
          <a:p>
            <a:pPr algn="just" fontAlgn="base">
              <a:lnSpc>
                <a:spcPct val="150000"/>
              </a:lnSpc>
              <a:spcAft>
                <a:spcPts val="0"/>
              </a:spcAft>
            </a:pP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Vâng</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ở ngoài kia, đất lành… chim chết. Những chú chim bị săn đuổi bằng nhiều cách. Đôi bàn tay của một số người thực dụng, vì lợi nhuận đang tàn sát thiên nhiên. Điều đó đã khiến cuộc sống này buồn đi biết bao nhiêu, bớt đẹp biết bao bởi tiếng chim cứ bị vắng dần. Biết bao loài trở nên tuyệt chủng. Tại sao con người có thể vô tình đến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thế?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Họ đầu độc chính môi trường sống của mình. Lũ chim cứ bị săn đuổi, không có đường thoát. Chúng và đàn của chúng rời rạc, tan tác. Chúng bay đi đâu, tìm nơi đâu chỗ trú ngụ? Chúng biết đến vùng đất nào để sinh tồn, khi chỗ nào cũng thấy bẫy giăng ra, hiểm họa có thể ập đến?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1063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399" y="1187355"/>
            <a:ext cx="10563367" cy="4616648"/>
          </a:xfrm>
          <a:prstGeom prst="rect">
            <a:avLst/>
          </a:prstGeom>
        </p:spPr>
        <p:txBody>
          <a:bodyPr wrap="square">
            <a:spAutoFit/>
          </a:bodyPr>
          <a:lstStyle/>
          <a:p>
            <a:pPr algn="just" fontAlgn="base">
              <a:lnSpc>
                <a:spcPct val="150000"/>
              </a:lnSpc>
              <a:spcAft>
                <a:spcPts val="0"/>
              </a:spcAft>
            </a:pP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Tự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nhiên tôi thấy việc làm của bố có ý nghĩa. Những cử chỉ dịu dàng của ông với thiên nhiên, ít nhất là trong ngôi vườn nhà mình đã để lại trong tôi bài học sâu sắc. Rằng, con cá bơi dưới nước thì yêu nước, con chim ca yêu bầu trời. Con người ngoài yêu đồng loại, thì phải yêu cả tự nhiên nữa. Yêu lấy các loài chim nhỏ bé là ta đã yêu những điều giản dị. Biết quý những điều giản dị, là trái tim ta đã thật sự biết rung động trước ngay cả một tiếng lá rơi, một tiếng chim hót trong chiều bình yên.</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97729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6603" y="682388"/>
            <a:ext cx="11491415" cy="5543056"/>
          </a:xfrm>
          <a:prstGeom prst="rect">
            <a:avLst/>
          </a:prstGeom>
        </p:spPr>
        <p:txBody>
          <a:bodyPr wrap="square">
            <a:spAutoFit/>
          </a:bodyPr>
          <a:lstStyle/>
          <a:p>
            <a:pPr marL="463550" lvl="3" algn="just">
              <a:lnSpc>
                <a:spcPct val="115000"/>
              </a:lnSpc>
              <a:spcBef>
                <a:spcPts val="600"/>
              </a:spcBef>
              <a:spcAft>
                <a:spcPts val="600"/>
              </a:spcAft>
              <a:tabLst>
                <a:tab pos="400050" algn="l"/>
              </a:tabLst>
              <a:defRPr/>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Có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lẽ, trong tâm hồn những người già, sự thâm trầm của họ trở nên “vô lý” trong cuộc đời này, khi mà những người trẻ chọn cách sống thực dụng, ăn xổi. Họ không đủ nhẫn nại để học được cách lắng nghe người khác, nghe thiên nhiên thầm thì. Bố tôi đã vơi bệnh vì yêu tiếng chim. Đó không chỉ là bệnh viêm khớp, mà cả bệnh mất ngủ triền miên cũng được xua tan bởi ông đã chạm tay được vào sự kỳ diệu của tự nhiên. Ông quan sát chim và nghe tiếng chúng, trò chuyện với chúng. Rồi lại có những ngày bố đi dọc bờ đê để nghe tiếng những lũy tre rì rào, tiếp thêm năng lượng từ tiếng của tự nhiên. Bố đã dạy các con về bài học giá trị. Khi nhiều người dần trở nên ích kỷ, chỉ biết mỗi bản thân mình, thì mỗi lần chạm tay được vào thiên nhiên, với mối giao cảm nồng nàn, chúng ta có thể cứu được tiếng chim.</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553925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207" y="723332"/>
            <a:ext cx="11000095" cy="5593519"/>
          </a:xfrm>
          <a:prstGeom prst="rect">
            <a:avLst/>
          </a:prstGeom>
        </p:spPr>
        <p:txBody>
          <a:bodyPr wrap="square">
            <a:spAutoFit/>
          </a:bodyPr>
          <a:lstStyle/>
          <a:p>
            <a:pPr algn="just" fontAlgn="base">
              <a:lnSpc>
                <a:spcPct val="107000"/>
              </a:lnSpc>
              <a:spcAft>
                <a:spcPts val="0"/>
              </a:spcAft>
            </a:pPr>
            <a:r>
              <a:rPr kumimoji="0" lang="vi-VN" sz="2800" b="0"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Khoan nói đến những cống hiến to tát, khoan bàn đến những chuyện vĩ đại, sao chúng ta không thử ngồi lắng nghe tiếng thở của tự nhiên, tiếng động cựa của sự sinh sôi trong từng kẽ lá? Chúng ta sẽ thấy thiên nhiên sinh động và có hồn, vượt qua sự tưởng tượng của con người. Và biết đâu ở trong đó, chúng ta học được những bài học quý giá.</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Bố tôi đã dạy tôi cách yêu tự nhiên. Trong suốt tuổi thơ của mình, tôi đã du dương với cánh chuồn chuồn, cánh bướm… Tôi đã thả ước mơ theo con diều vào bầu trời. Ở đó, thiên nhiên cho tôi bài học nhẫn nại và biết yêu, ngay cả tiếng động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của một mầm xanh nhỏ. Bạn thử một lần lắng nghe thiên nhiên thầm thì mà xem, bạn sẽ nhận ra biết bao điều cần khám phá.</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fontAlgn="base">
              <a:lnSpc>
                <a:spcPct val="107000"/>
              </a:lnSpc>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(Theo Nguyễn Văn Học, </a:t>
            </a:r>
            <a:r>
              <a:rPr lang="en-US" sz="2800" i="1">
                <a:latin typeface="Times New Roman" panose="02020603050405020304" pitchFamily="18" charset="0"/>
                <a:ea typeface="Times New Roman" panose="02020603050405020304" pitchFamily="18" charset="0"/>
                <a:cs typeface="Times New Roman" panose="02020603050405020304" pitchFamily="18" charset="0"/>
              </a:rPr>
              <a:t>https://baohaiduong.vn/chuyen-trang/van-nghe/tan-van/thien-nhien-day-nhung-dieu-ky-</a:t>
            </a:r>
            <a:r>
              <a:rPr lang="vi-VN" sz="2800" i="1">
                <a:latin typeface="Times New Roman" panose="02020603050405020304" pitchFamily="18" charset="0"/>
                <a:ea typeface="Times New Roman" panose="02020603050405020304" pitchFamily="18" charset="0"/>
                <a:cs typeface="Times New Roman" panose="02020603050405020304" pitchFamily="18" charset="0"/>
              </a:rPr>
              <a:t>dieu</a:t>
            </a:r>
            <a:r>
              <a:rPr lang="vi-VN" sz="2800">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924027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398" y="655093"/>
            <a:ext cx="10590664" cy="5593519"/>
          </a:xfrm>
          <a:prstGeom prst="rect">
            <a:avLst/>
          </a:prstGeom>
        </p:spPr>
        <p:txBody>
          <a:bodyPr wrap="square">
            <a:spAutoFit/>
          </a:bodyPr>
          <a:lstStyle/>
          <a:p>
            <a:pPr>
              <a:lnSpc>
                <a:spcPct val="107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1.</a:t>
            </a:r>
            <a:r>
              <a:rPr lang="en-US" sz="2800">
                <a:latin typeface="Times New Roman" panose="02020603050405020304" pitchFamily="18" charset="0"/>
                <a:ea typeface="Times New Roman" panose="02020603050405020304" pitchFamily="18" charset="0"/>
                <a:cs typeface="Times New Roman" panose="02020603050405020304" pitchFamily="18" charset="0"/>
              </a:rPr>
              <a:t> </a:t>
            </a:r>
            <a:r>
              <a:rPr lang="vi-VN" sz="2800">
                <a:latin typeface="Times New Roman" panose="02020603050405020304" pitchFamily="18" charset="0"/>
                <a:ea typeface="Times New Roman" panose="02020603050405020304" pitchFamily="18" charset="0"/>
                <a:cs typeface="Times New Roman" panose="02020603050405020304" pitchFamily="18" charset="0"/>
              </a:rPr>
              <a:t>Văn bản trên thuộc thể loại gì?</a:t>
            </a:r>
            <a:r>
              <a:rPr lang="en-US" sz="2800">
                <a:latin typeface="Times New Roman" panose="02020603050405020304" pitchFamily="18" charset="0"/>
                <a:ea typeface="Times New Roman" panose="02020603050405020304" pitchFamily="18" charset="0"/>
                <a:cs typeface="Times New Roman" panose="02020603050405020304" pitchFamily="18" charset="0"/>
              </a:rPr>
              <a:t/>
            </a:r>
            <a:br>
              <a:rPr lang="en-US" sz="2800">
                <a:latin typeface="Times New Roman" panose="02020603050405020304" pitchFamily="18" charset="0"/>
                <a:ea typeface="Times New Roman" panose="02020603050405020304" pitchFamily="18" charset="0"/>
                <a:cs typeface="Times New Roman" panose="02020603050405020304" pitchFamily="18" charset="0"/>
              </a:rPr>
            </a:br>
            <a:r>
              <a:rPr lang="en-US" sz="2800" b="1">
                <a:latin typeface="Times New Roman" panose="02020603050405020304" pitchFamily="18" charset="0"/>
                <a:ea typeface="Times New Roman" panose="02020603050405020304" pitchFamily="18" charset="0"/>
                <a:cs typeface="Times New Roman" panose="02020603050405020304" pitchFamily="18" charset="0"/>
              </a:rPr>
              <a:t>Câu 2.</a:t>
            </a:r>
            <a:r>
              <a:rPr lang="vi-VN" sz="2800">
                <a:latin typeface="Times New Roman" panose="02020603050405020304" pitchFamily="18" charset="0"/>
                <a:ea typeface="Times New Roman" panose="02020603050405020304" pitchFamily="18" charset="0"/>
                <a:cs typeface="Times New Roman" panose="02020603050405020304" pitchFamily="18" charset="0"/>
              </a:rPr>
              <a:t> Xác định nội dung của văn bản trên</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3. </a:t>
            </a:r>
            <a:r>
              <a:rPr lang="en-US" sz="2800">
                <a:latin typeface="Times New Roman" panose="02020603050405020304" pitchFamily="18" charset="0"/>
                <a:ea typeface="Times New Roman" panose="02020603050405020304" pitchFamily="18" charset="0"/>
                <a:cs typeface="Times New Roman" panose="02020603050405020304" pitchFamily="18" charset="0"/>
              </a:rPr>
              <a:t>Nhận xét về </a:t>
            </a:r>
            <a:r>
              <a:rPr lang="vi-VN" sz="2800">
                <a:latin typeface="Times New Roman" panose="02020603050405020304" pitchFamily="18" charset="0"/>
                <a:ea typeface="Times New Roman" panose="02020603050405020304" pitchFamily="18" charset="0"/>
                <a:cs typeface="Times New Roman" panose="02020603050405020304" pitchFamily="18" charset="0"/>
              </a:rPr>
              <a:t>tác dụng của những câu hỏi tu từ trong đoạn văn: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Vâng, ở ngoài kia, đất lành… chim chết. Những chú chim bị săn đuổi bằng nhiều cách. Đôi bàn tay của một số người thực dụng, vì lợi nhuận đang tàn sát thiên nhiên. Điều đó đã khiến cuộc sống này buồn đi biết bao nhiêu, bớt đẹp biết bao bởi tiếng chim cứ bị vắng dần. Biết bao loài trở nên tuyệt chủng. Tại sao con người có thể vô tình đến </a:t>
            </a:r>
            <a:r>
              <a:rPr lang="vi-VN"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thế?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Họ đầu độc chính môi trường sống của mình. Lũ chim cứ bị săn đuổi, không có đường thoát. Chúng và đàn của chúng rời rạc, tan tác. Chúng bay đi đâu, tìm nơi đâu chỗ trú ngụ? Chúng biết đến vùng đất nào để sinh tồn, khi chỗ nào cũng thấy bẫy giăng ra, hiểm họa có thể ập đến?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4870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356" y="1351129"/>
            <a:ext cx="10058399" cy="4401205"/>
          </a:xfrm>
          <a:prstGeom prst="rect">
            <a:avLst/>
          </a:prstGeom>
        </p:spPr>
        <p:txBody>
          <a:bodyPr wrap="square">
            <a:spAutoFit/>
          </a:bodyPr>
          <a:lstStyle/>
          <a:p>
            <a:pPr algn="just">
              <a:lnSpc>
                <a:spcPct val="200000"/>
              </a:lnSpc>
              <a:spcAft>
                <a:spcPts val="0"/>
              </a:spcAft>
            </a:pPr>
            <a:r>
              <a:rPr kumimoji="0" lang="vi-VN" sz="2800" b="0"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vi-VN" sz="2800"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a:t>
            </a:r>
            <a:r>
              <a:rPr lang="vi-VN"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Theo tác giả, trong văn bản trên, thiên nhiên đem đến những bài học kì diệu nào?</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a:t>
            </a:r>
            <a:r>
              <a:rPr lang="vi-VN" sz="2800" b="1">
                <a:latin typeface="Times New Roman" panose="02020603050405020304" pitchFamily="18" charset="0"/>
                <a:ea typeface="Times New Roman" panose="02020603050405020304" pitchFamily="18" charset="0"/>
                <a:cs typeface="Times New Roman" panose="02020603050405020304" pitchFamily="18" charset="0"/>
              </a:rPr>
              <a:t>5.</a:t>
            </a:r>
            <a:r>
              <a:rPr lang="en-US" sz="2800">
                <a:latin typeface="Times New Roman" panose="02020603050405020304" pitchFamily="18" charset="0"/>
                <a:ea typeface="Times New Roman" panose="02020603050405020304" pitchFamily="18" charset="0"/>
                <a:cs typeface="Times New Roman" panose="02020603050405020304" pitchFamily="18" charset="0"/>
              </a:rPr>
              <a:t> Từ đoạn thơ trên, hãy viết đoạn văn ngắn (khoảng 5 – 7 câu) bày tỏ </a:t>
            </a:r>
            <a:r>
              <a:rPr lang="vi-VN" sz="2800">
                <a:latin typeface="Times New Roman" panose="02020603050405020304" pitchFamily="18" charset="0"/>
                <a:ea typeface="Times New Roman" panose="02020603050405020304" pitchFamily="18" charset="0"/>
                <a:cs typeface="Times New Roman" panose="02020603050405020304" pitchFamily="18" charset="0"/>
              </a:rPr>
              <a:t>suy nghĩ của em về ý nghĩa của thiên nhiên đối với cuộc sống con người.</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0462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46661" y="910566"/>
            <a:ext cx="291881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GỢI Ý ĐÁP </a:t>
            </a:r>
            <a:r>
              <a:rPr kumimoji="0" lang="en-US" sz="2800" b="1" i="0" u="none" strike="noStrike" kern="1200" cap="none" spc="0" normalizeH="0" baseline="0" noProof="0" smtClean="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ÁN </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1112289" y="1880330"/>
            <a:ext cx="9587556" cy="3246530"/>
          </a:xfrm>
          <a:prstGeom prst="rect">
            <a:avLst/>
          </a:prstGeom>
        </p:spPr>
        <p:txBody>
          <a:bodyPr wrap="square">
            <a:spAutoFit/>
          </a:bodyPr>
          <a:lstStyle/>
          <a:p>
            <a:pPr>
              <a:lnSpc>
                <a:spcPct val="150000"/>
              </a:lnSpc>
              <a:spcAft>
                <a:spcPts val="0"/>
              </a:spcAf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1</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Thể loại: Tản văn</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2</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Nội dung của văn bản: Từ tình yêu thiên nhiên của người bố, nhân vật trữ tình hiểu rằng thiên nhiên mang đến cho cuộc sống con người những điều kì diệu và con người cần phải yêu quý, trên trọng thiên </a:t>
            </a:r>
            <a:r>
              <a:rPr lang="vi-VN"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nhiên</a:t>
            </a:r>
            <a:r>
              <a:rPr lang="vi-VN" sz="280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1003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0878" y="1569492"/>
            <a:ext cx="10017456" cy="3970318"/>
          </a:xfrm>
          <a:prstGeom prst="rect">
            <a:avLst/>
          </a:prstGeom>
        </p:spPr>
        <p:txBody>
          <a:bodyPr wrap="square">
            <a:spAutoFit/>
          </a:bodyPr>
          <a:lstStyle/>
          <a:p>
            <a:pPr algn="just">
              <a:lnSpc>
                <a:spcPct val="150000"/>
              </a:lnSpc>
              <a:spcAft>
                <a:spcPts val="0"/>
              </a:spcAft>
            </a:pPr>
            <a:r>
              <a:rPr lang="en-US" sz="2800" b="1" smtClean="0">
                <a:latin typeface="Times New Roman" panose="02020603050405020304" pitchFamily="18" charset="0"/>
                <a:ea typeface="Times New Roman" panose="02020603050405020304" pitchFamily="18" charset="0"/>
                <a:cs typeface="Times New Roman" panose="02020603050405020304" pitchFamily="18" charset="0"/>
              </a:rPr>
              <a:t>1</a:t>
            </a:r>
            <a:r>
              <a:rPr lang="en-US" sz="2800" b="1">
                <a:latin typeface="Times New Roman" panose="02020603050405020304" pitchFamily="18" charset="0"/>
                <a:ea typeface="Times New Roman" panose="02020603050405020304" pitchFamily="18" charset="0"/>
                <a:cs typeface="Times New Roman" panose="02020603050405020304" pitchFamily="18" charset="0"/>
              </a:rPr>
              <a:t>. Thể loại:</a:t>
            </a:r>
            <a:r>
              <a:rPr lang="en-US" sz="2800">
                <a:latin typeface="Times New Roman" panose="02020603050405020304" pitchFamily="18" charset="0"/>
                <a:ea typeface="Times New Roman" panose="02020603050405020304" pitchFamily="18" charset="0"/>
                <a:cs typeface="Times New Roman" panose="02020603050405020304" pitchFamily="18" charset="0"/>
              </a:rPr>
              <a:t> Tản văn.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2. Phương thức biểu đạt:</a:t>
            </a:r>
            <a:r>
              <a:rPr lang="en-US" sz="2800">
                <a:latin typeface="Times New Roman" panose="02020603050405020304" pitchFamily="18" charset="0"/>
                <a:ea typeface="Times New Roman" panose="02020603050405020304" pitchFamily="18" charset="0"/>
                <a:cs typeface="Times New Roman" panose="02020603050405020304" pitchFamily="18" charset="0"/>
              </a:rPr>
              <a:t> Biểu cảm, tự sự, nghị luận, thuyết minh.</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R="28575" algn="just">
              <a:lnSpc>
                <a:spcPct val="150000"/>
              </a:lnSpc>
              <a:spcAft>
                <a:spcPts val="0"/>
              </a:spcAft>
            </a:pPr>
            <a:r>
              <a:rPr lang="en-US" sz="2800" b="1">
                <a:latin typeface="Times New Roman" panose="02020603050405020304" pitchFamily="18" charset="0"/>
                <a:ea typeface="Times New Roman" panose="02020603050405020304" pitchFamily="18" charset="0"/>
              </a:rPr>
              <a:t>3. Giá trị nghệ thuật:</a:t>
            </a:r>
            <a:r>
              <a:rPr lang="en-US" sz="2800" b="1">
                <a:solidFill>
                  <a:srgbClr val="000000"/>
                </a:solidFill>
                <a:latin typeface="Times New Roman" panose="02020603050405020304" pitchFamily="18" charset="0"/>
                <a:ea typeface="Times New Roman" panose="02020603050405020304" pitchFamily="18" charset="0"/>
              </a:rPr>
              <a:t> </a:t>
            </a:r>
            <a:endParaRPr lang="en-US" sz="2400">
              <a:latin typeface="Times New Roman" panose="02020603050405020304" pitchFamily="18" charset="0"/>
              <a:ea typeface="Times New Roman" panose="02020603050405020304" pitchFamily="18" charset="0"/>
            </a:endParaRPr>
          </a:p>
          <a:p>
            <a:pPr marR="28575" algn="just">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rPr>
              <a:t>- </a:t>
            </a:r>
            <a:r>
              <a:rPr lang="vi-VN" sz="2800">
                <a:solidFill>
                  <a:srgbClr val="000000"/>
                </a:solidFill>
                <a:latin typeface="Times New Roman" panose="02020603050405020304" pitchFamily="18" charset="0"/>
                <a:ea typeface="Times New Roman" panose="02020603050405020304" pitchFamily="18" charset="0"/>
              </a:rPr>
              <a:t>Lời văn nhẹ nhàng, tinh tế, tình cảm, giàu hình ảnh</a:t>
            </a:r>
            <a:r>
              <a:rPr lang="en-US" sz="2800">
                <a:solidFill>
                  <a:srgbClr val="000000"/>
                </a:solidFill>
                <a:latin typeface="Times New Roman" panose="02020603050405020304" pitchFamily="18" charset="0"/>
                <a:ea typeface="Times New Roman" panose="02020603050405020304" pitchFamily="18" charset="0"/>
              </a:rPr>
              <a:t> và cảm xúc</a:t>
            </a:r>
            <a:r>
              <a:rPr lang="vi-VN" sz="2800">
                <a:solidFill>
                  <a:srgbClr val="000000"/>
                </a:solidFill>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marR="28575"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Thông tin phong phú cuốn hút, thể hiện rõ quan điểm cá nhân người viết</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5483967" y="627486"/>
            <a:ext cx="1151277" cy="553357"/>
          </a:xfrm>
          <a:prstGeom prst="rect">
            <a:avLst/>
          </a:prstGeom>
        </p:spPr>
        <p:txBody>
          <a:bodyPr wrap="none">
            <a:spAutoFit/>
          </a:bodyPr>
          <a:lstStyle/>
          <a:p>
            <a:pPr lvl="0" algn="just">
              <a:lnSpc>
                <a:spcPct val="107000"/>
              </a:lnSpc>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416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3455" y="504967"/>
            <a:ext cx="10727141" cy="5909310"/>
          </a:xfrm>
          <a:prstGeom prst="rect">
            <a:avLst/>
          </a:prstGeom>
        </p:spPr>
        <p:txBody>
          <a:bodyPr wrap="square">
            <a:spAutoFit/>
          </a:bodyPr>
          <a:lstStyle/>
          <a:p>
            <a:pPr lvl="0" algn="just">
              <a:lnSpc>
                <a:spcPct val="150000"/>
              </a:lnSpc>
            </a:pPr>
            <a:r>
              <a:rPr lang="en-US" sz="2800" b="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Câu 3: </a:t>
            </a:r>
            <a:r>
              <a:rPr lang="vi-VN"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Những câu hỏi tu từ trong đoạn văn: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Tại sao con người có thể vô tình đến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vi-VN"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Chúng bay đi đâu, tìm nơi đâu chỗ trú ngụ? Chúng biết đến vùng đất nào để sinh tồn, khi chỗ nào cũng thấy bẫy giăng ra, hiểm họa có thể ập đến?</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pP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 dụng của những câu hỏi tu từ:</a:t>
            </a:r>
            <a:endPar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228600" lvl="0" algn="just">
              <a:lnSpc>
                <a:spcPct val="150000"/>
              </a:lnSpc>
            </a:pP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Thu hút sự chú ý của người đọc về vấn đề, tăng giá trị biểu cảm.</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228600" lvl="0" algn="just">
              <a:lnSpc>
                <a:spcPct val="150000"/>
              </a:lnSpc>
            </a:pP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Nhấn mạnh sự tàn ác, sự vô tình của con người trong cách ứng xử với thế giới tự nhiên, trong việc đuổi cùng giết tận các loài chim. Đồng thời, đây cũng là những câu hỏi thức tỉnh con người hãy yêu quý tự nhiên.</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3888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42030" y="1553025"/>
            <a:ext cx="9726304" cy="3408112"/>
          </a:xfrm>
          <a:prstGeom prst="rect">
            <a:avLst/>
          </a:prstGeom>
        </p:spPr>
        <p:txBody>
          <a:bodyPr wrap="square">
            <a:spAutoFit/>
          </a:bodyPr>
          <a:lstStyle/>
          <a:p>
            <a:pPr algn="just">
              <a:lnSpc>
                <a:spcPct val="200000"/>
              </a:lnSpc>
              <a:spcAft>
                <a:spcPts val="0"/>
              </a:spcAft>
            </a:pPr>
            <a:r>
              <a:rPr lang="vi-VN"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4: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Theo tác giả, trong văn bản, thiên nhiên mang đến những bài học kì diệu: B</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ài học nhẫn nại và biết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 yêu thiên nhiên, yêu những vẻ đẹp bình dị, tình yêu thương với các loài sinh vật; sự trân trọng, nâng niu và giữ gìn thế giới tự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nhiên</a:t>
            </a:r>
            <a:r>
              <a:rPr lang="vi-VN"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5509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9935" y="791570"/>
            <a:ext cx="10222172" cy="5262979"/>
          </a:xfrm>
          <a:prstGeom prst="rect">
            <a:avLst/>
          </a:prstGeom>
        </p:spPr>
        <p:txBody>
          <a:bodyPr wrap="square">
            <a:spAutoFit/>
          </a:bodyPr>
          <a:lstStyle/>
          <a:p>
            <a:pPr lvl="0">
              <a:lnSpc>
                <a:spcPct val="200000"/>
              </a:lnSpc>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a:t>
            </a:r>
            <a:r>
              <a:rPr lang="vi-VN"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5</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Viết đoạn văn ngắn theo yêu cầu của đề bài:</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200000"/>
              </a:lnSpc>
            </a:pP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*Về hình thức: đảm bảo hình thức đoạn văn, dung lượng khoảng 5-7 câu; đúng chính tả và ngữ pháp.</a:t>
            </a:r>
            <a:b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*Về nội dung: </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200000"/>
              </a:lnSpc>
            </a:pPr>
            <a:r>
              <a:rPr lang="vi-VN"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 Ý nghĩa của hình ảnh thiên nhiên đối với con người.</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200000"/>
              </a:lnSpc>
            </a:pPr>
            <a:r>
              <a:rPr lang="vi-VN"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Những việc cần làm để bảo vệ thiên nhiên.</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9396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9117" y="982640"/>
            <a:ext cx="10194878" cy="5132495"/>
          </a:xfrm>
          <a:prstGeom prst="rect">
            <a:avLst/>
          </a:prstGeom>
        </p:spPr>
        <p:txBody>
          <a:bodyPr wrap="square">
            <a:spAutoFit/>
          </a:bodyPr>
          <a:lstStyle/>
          <a:p>
            <a:pPr algn="just">
              <a:lnSpc>
                <a:spcPct val="107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4. Giá trị nội dung, thông điệp:</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4826000" algn="ctr"/>
              </a:tabLs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*Nội dung:</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Bài tản văn là sự tự hào và tình cảm trân trọng của tác giả dành cho bạn mình – một kí giả ở Đà Lạt và những bản tin về hoa anh đào mà anh ấy viết.</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*Thông điệp:</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Qua những suy ngẫm trước các bản tin về hoa anh đào, tác</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giả</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muốn</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ướng người đọc tới thái độ</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iết nâng niu từng vẻ đẹp của thiên nhiên, biết</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điều</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chỉnh thái độ sống, cách sống để tìm được niềm hạnh phúc trong sự giao hoà với tạo vật.</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00000"/>
                </a:solidFill>
                <a:latin typeface="Times New Roman" panose="02020603050405020304" pitchFamily="18" charset="0"/>
                <a:ea typeface="Microsoft Sans Serif" panose="020B0604020202020204" pitchFamily="34" charset="0"/>
                <a:cs typeface="Times New Roman" panose="02020603050405020304" pitchFamily="18" charset="0"/>
              </a:rPr>
              <a:t>H</a:t>
            </a:r>
            <a:r>
              <a:rPr lang="vi-VN" sz="2800">
                <a:solidFill>
                  <a:srgbClr val="000000"/>
                </a:solidFill>
                <a:latin typeface="Times New Roman" panose="02020603050405020304" pitchFamily="18" charset="0"/>
                <a:ea typeface="Microsoft Sans Serif" panose="020B0604020202020204" pitchFamily="34" charset="0"/>
                <a:cs typeface="Times New Roman" panose="02020603050405020304" pitchFamily="18" charset="0"/>
              </a:rPr>
              <a:t>oạt động báo chí cần phải có những thay đổi tích cực trong cách chọn và đưa thông tin tới độc giả</a:t>
            </a:r>
            <a:r>
              <a:rPr lang="en-US" sz="2800">
                <a:solidFill>
                  <a:srgbClr val="000000"/>
                </a:solidFill>
                <a:latin typeface="Times New Roman" panose="02020603050405020304" pitchFamily="18" charset="0"/>
                <a:ea typeface="Microsoft Sans Serif" panose="020B060402020202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2211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03996" y="2000473"/>
            <a:ext cx="10836774" cy="4539191"/>
          </a:xfrm>
          <a:prstGeom prst="rect">
            <a:avLst/>
          </a:prstGeom>
        </p:spPr>
        <p:txBody>
          <a:bodyPr wrap="square">
            <a:spAutoFit/>
          </a:bodyPr>
          <a:lstStyle/>
          <a:p>
            <a:pPr algn="just">
              <a:lnSpc>
                <a:spcPct val="150000"/>
              </a:lnSpc>
              <a:spcAft>
                <a:spcPts val="0"/>
              </a:spcAft>
            </a:pPr>
            <a:r>
              <a:rPr lang="en-US" sz="280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Bản </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tin về tình trạng hoa đào mỗi năm một lần, xuất hiện trên tờ báo T, với riêng tôi, là điều vô cùng ý nghĩa. Ý nghĩa trên bình diện tư duy trong nghề báo thì đã rồi, nhưng lớn lao hơn, đó là nó đã truyền đi một lối nghĩ khác, để hiểu rằng hoa cỏ - những nhân vật chính lặng lẽ làm nên nhan sắc Đà Lạt, cái hiện thực về xã hội thiên nhiên đó – cũng cần được truyền thông, nâng niu theo cách thế tự nhiên nhất, nghệ thuật nhất, chứ không nhất thiết thông qua những cuộc vận động rộn ràng nhất </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thời </a:t>
            </a:r>
            <a:r>
              <a:rPr lang="en-US" sz="280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kumimoji="0" lang="vi-VN" sz="2800" b="0"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mn-cs"/>
              </a:rPr>
              <a:t>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2" name="Rectangle 1"/>
          <p:cNvSpPr/>
          <p:nvPr/>
        </p:nvSpPr>
        <p:spPr>
          <a:xfrm>
            <a:off x="641533" y="522251"/>
            <a:ext cx="6590202" cy="522259"/>
          </a:xfrm>
          <a:prstGeom prst="rect">
            <a:avLst/>
          </a:prstGeom>
        </p:spPr>
        <p:txBody>
          <a:bodyPr wrap="none">
            <a:spAutoFit/>
          </a:bodyPr>
          <a:lstStyle/>
          <a:p>
            <a:pPr algn="just">
              <a:lnSpc>
                <a:spcPct val="107000"/>
              </a:lnSpc>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 LUYỆN ĐỀ ĐỌC HIỂU TRONG SGK</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Rectangle 9"/>
          <p:cNvSpPr/>
          <p:nvPr/>
        </p:nvSpPr>
        <p:spPr>
          <a:xfrm>
            <a:off x="503996" y="1284837"/>
            <a:ext cx="6865276" cy="587853"/>
          </a:xfrm>
          <a:prstGeom prst="rect">
            <a:avLst/>
          </a:prstGeom>
        </p:spPr>
        <p:txBody>
          <a:bodyPr wrap="square">
            <a:spAutoFit/>
          </a:bodyPr>
          <a:lstStyle/>
          <a:p>
            <a:pPr marL="101600" algn="just">
              <a:lnSpc>
                <a:spcPct val="115000"/>
              </a:lnSpc>
              <a:spcAft>
                <a:spcPts val="100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Đọc đoạn trích sau và trả lời các câu hỏi:</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6469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fade">
                                      <p:cBhvr>
                                        <p:cTn id="17" dur="1000"/>
                                        <p:tgtEl>
                                          <p:spTgt spid="7">
                                            <p:txEl>
                                              <p:pRg st="0" end="0"/>
                                            </p:txEl>
                                          </p:spTgt>
                                        </p:tgtEl>
                                      </p:cBhvr>
                                    </p:animEffect>
                                    <p:anim calcmode="lin" valueType="num">
                                      <p:cBhvr>
                                        <p:cTn id="1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6366" y="1457582"/>
            <a:ext cx="10332193" cy="3753913"/>
          </a:xfrm>
          <a:prstGeom prst="rect">
            <a:avLst/>
          </a:prstGeom>
        </p:spPr>
        <p:txBody>
          <a:bodyPr wrap="square">
            <a:spAutoFit/>
          </a:bodyPr>
          <a:lstStyle/>
          <a:p>
            <a:pPr lvl="0" algn="just">
              <a:lnSpc>
                <a:spcPct val="150000"/>
              </a:lnSpc>
            </a:pPr>
            <a:r>
              <a:rPr lang="en-US" sz="280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Tôi </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đã nghĩ đến một ngày nào đó, những bản tin về sự rối rắm hỗn loạn của xã hội loài người được giảm thiểu trên các tờ nhật báo chuyên về chính trị xã hội, thay vào đó là thông tin về tình trạng của những loài hoa, những mùa hoa nơi thành phố tôi yêu. Khi đó, tâm hồn con người sẽ được thanh lọc, tốt lành biết mấy.</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r">
              <a:lnSpc>
                <a:spcPct val="107000"/>
              </a:lnSpc>
            </a:pP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(Nguyễn Vĩnh Nguyên, </a:t>
            </a:r>
            <a:r>
              <a:rPr lang="en-US" sz="2800" i="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Với Đà Lạt ai cũng là lữ khách</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4155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5814" y="1173706"/>
            <a:ext cx="10426889" cy="5185522"/>
          </a:xfrm>
          <a:prstGeom prst="rect">
            <a:avLst/>
          </a:prstGeom>
        </p:spPr>
        <p:txBody>
          <a:bodyPr wrap="square">
            <a:spAutoFit/>
          </a:bodyPr>
          <a:lstStyle/>
          <a:p>
            <a:pPr algn="just">
              <a:lnSpc>
                <a:spcPct val="150000"/>
              </a:lnSpc>
              <a:spcAft>
                <a:spcPts val="0"/>
              </a:spcAf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1.</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Đoạn trích được viết theo thể loại nào?</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2.</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Theo tác giả, những nhân vật chính làm nên nhan sắc của Đà Lạt là gì?</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3.</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Nêu những ý kiến đề xuất của tác giả về những bản tin. Qua ý kiến đó, em hiểu tác giả là người như thế nào?</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4.</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Tại sao có thể cho rằng thông tin về tình trạng của những loài hoa lại giúp tâm hồn con người được thanh lọc và tốt lành?</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101600" algn="just">
              <a:lnSpc>
                <a:spcPct val="150000"/>
              </a:lnSpc>
              <a:spcAft>
                <a:spcPts val="1000"/>
              </a:spcAft>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56871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75706" y="610317"/>
            <a:ext cx="2949269" cy="822789"/>
          </a:xfrm>
          <a:prstGeom prst="rect">
            <a:avLst/>
          </a:prstGeom>
        </p:spPr>
        <p:txBody>
          <a:bodyPr wrap="none">
            <a:spAutoFit/>
          </a:bodyPr>
          <a:lstStyle/>
          <a:p>
            <a:pPr marL="0" marR="0" lvl="0" indent="0" algn="just" defTabSz="914400" rtl="0" eaLnBrk="1" fontAlgn="auto" latinLnBrk="0" hangingPunct="1">
              <a:lnSpc>
                <a:spcPct val="2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 Ý ĐÁP ÁN:</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1155512" y="2169994"/>
            <a:ext cx="10185778" cy="2677656"/>
          </a:xfrm>
          <a:prstGeom prst="rect">
            <a:avLst/>
          </a:prstGeom>
        </p:spPr>
        <p:txBody>
          <a:bodyPr wrap="square">
            <a:spAutoFit/>
          </a:bodyPr>
          <a:lstStyle/>
          <a:p>
            <a:pPr algn="just">
              <a:lnSpc>
                <a:spcPct val="200000"/>
              </a:lnSpc>
              <a:spcAft>
                <a:spcPts val="0"/>
              </a:spcAf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1.</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Đoạn trích được viết theo thể loại: Tản văn.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spcAft>
                <a:spcPts val="0"/>
              </a:spcAf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2.</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Theo tác giả, những nhân vật chính làm nên nhan sắc của Đà Lạt là hoa </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cỏ</a:t>
            </a:r>
            <a:r>
              <a:rPr lang="en-US" sz="280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1946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3" y="204716"/>
            <a:ext cx="10577015" cy="6478184"/>
          </a:xfrm>
          <a:prstGeom prst="rect">
            <a:avLst/>
          </a:prstGeom>
        </p:spPr>
        <p:txBody>
          <a:bodyPr wrap="square">
            <a:spAutoFit/>
          </a:bodyPr>
          <a:lstStyle/>
          <a:p>
            <a:pPr lvl="0" algn="just">
              <a:lnSpc>
                <a:spcPct val="150000"/>
              </a:lnSpc>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3.</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*Những ý kiến đề xuất của tác giả về những bản tin: </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Cần được truyền thông, nâng niu theo cách thế tự nhiên nhất, nghệ thuật nhất, chứ không nhất thiết thông qua những cuộc vận động rộn ràng nhất thời;</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Những bản tin về sự rối rắm hỗn loạn của xã hội loài người được giảm thiểu trên các tờ nhật báo, thay vào đó là thông tin về tình trạng của những loài hoa.</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*Tác giả là người yêu thiên nhiên, biết trân trọng, nâng niu những vẻ đẹp của hoa cỏ thiên nhiên, nhạy cảm với cái </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smtClean="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92810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937</TotalTime>
  <Words>3304</Words>
  <PresentationFormat>Widescreen</PresentationFormat>
  <Paragraphs>108</Paragraphs>
  <Slides>32</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32</vt:i4>
      </vt:variant>
    </vt:vector>
  </HeadingPairs>
  <TitlesOfParts>
    <vt:vector size="42" baseType="lpstr">
      <vt:lpstr>Arial</vt:lpstr>
      <vt:lpstr>Calibri</vt:lpstr>
      <vt:lpstr>Calibri Light</vt:lpstr>
      <vt:lpstr>Microsoft Sans Serif</vt:lpstr>
      <vt:lpstr>MS Mincho</vt:lpstr>
      <vt:lpstr>Times New Roman</vt:lpstr>
      <vt:lpstr>Wingdings</vt:lpstr>
      <vt:lpstr>Office Theme</vt:lpstr>
      <vt:lpstr>1_Office Theme</vt:lpstr>
      <vt:lpstr>4_Office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2022-06-20T07:41:40Z</dcterms:created>
  <dcterms:modified xsi:type="dcterms:W3CDTF">2023-02-04T02:34:16Z</dcterms:modified>
</cp:coreProperties>
</file>