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6" r:id="rId2"/>
    <p:sldId id="315" r:id="rId3"/>
    <p:sldId id="330" r:id="rId4"/>
    <p:sldId id="385" r:id="rId5"/>
    <p:sldId id="390" r:id="rId6"/>
    <p:sldId id="384" r:id="rId7"/>
    <p:sldId id="389" r:id="rId8"/>
    <p:sldId id="258" r:id="rId9"/>
    <p:sldId id="386" r:id="rId10"/>
    <p:sldId id="387" r:id="rId11"/>
    <p:sldId id="388" r:id="rId12"/>
    <p:sldId id="391" r:id="rId13"/>
    <p:sldId id="393" r:id="rId14"/>
    <p:sldId id="39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4153AB7-C1D0-4778-8BE3-4022A3DAF00D}">
          <p14:sldIdLst>
            <p14:sldId id="346"/>
            <p14:sldId id="315"/>
            <p14:sldId id="330"/>
            <p14:sldId id="385"/>
            <p14:sldId id="390"/>
            <p14:sldId id="384"/>
            <p14:sldId id="389"/>
            <p14:sldId id="258"/>
            <p14:sldId id="386"/>
            <p14:sldId id="387"/>
            <p14:sldId id="388"/>
            <p14:sldId id="391"/>
            <p14:sldId id="393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92AA2"/>
    <a:srgbClr val="660066"/>
    <a:srgbClr val="2B1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9" autoAdjust="0"/>
    <p:restoredTop sz="92883" autoAdjust="0"/>
  </p:normalViewPr>
  <p:slideViewPr>
    <p:cSldViewPr>
      <p:cViewPr varScale="1">
        <p:scale>
          <a:sx n="79" d="100"/>
          <a:sy n="79" d="100"/>
        </p:scale>
        <p:origin x="145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8ADD1-7B2A-4994-8D8F-05ADB9B275D5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97439-B30C-4BDD-97AA-520B2661F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7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A89B0-1E17-489D-A482-C8979446A37D}" type="slidenum">
              <a:rPr lang="en-US"/>
              <a:pPr/>
              <a:t>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7EE00-E298-4648-AE75-20873A3BA215}" type="slidenum">
              <a:rPr lang="en-US"/>
              <a:pPr/>
              <a:t>3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7EE00-E298-4648-AE75-20873A3BA215}" type="slidenum">
              <a:rPr lang="en-US"/>
              <a:pPr/>
              <a:t>4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3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7EE00-E298-4648-AE75-20873A3BA215}" type="slidenum">
              <a:rPr lang="en-US"/>
              <a:pPr/>
              <a:t>5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1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7EE00-E298-4648-AE75-20873A3BA215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20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7EE00-E298-4648-AE75-20873A3BA215}" type="slidenum">
              <a:rPr lang="en-US"/>
              <a:pPr/>
              <a:t>7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12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7EE00-E298-4648-AE75-20873A3BA215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79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7EE00-E298-4648-AE75-20873A3BA215}" type="slidenum">
              <a:rPr lang="en-US"/>
              <a:pPr/>
              <a:t>11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33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A89B0-1E17-489D-A482-C8979446A37D}" type="slidenum">
              <a:rPr lang="en-US"/>
              <a:pPr/>
              <a:t>12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9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0"/>
            <a:ext cx="7670800" cy="5067300"/>
          </a:xfrm>
          <a:prstGeom prst="rect">
            <a:avLst/>
          </a:prstGeom>
          <a:noFill/>
        </p:spPr>
      </p:pic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1476375" y="4724400"/>
            <a:ext cx="7667625" cy="720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1158875" y="5446713"/>
            <a:ext cx="322263" cy="3222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5764213"/>
            <a:ext cx="1157288" cy="11017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0513" y="4724400"/>
            <a:ext cx="7431087" cy="685800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171575" y="6553200"/>
            <a:ext cx="2057400" cy="152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550025"/>
            <a:ext cx="2895600" cy="171450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35738"/>
            <a:ext cx="2133600" cy="185737"/>
          </a:xfrm>
        </p:spPr>
        <p:txBody>
          <a:bodyPr/>
          <a:lstStyle>
            <a:lvl1pPr algn="r">
              <a:defRPr>
                <a:latin typeface="+mn-lt"/>
              </a:defRPr>
            </a:lvl1pPr>
          </a:lstStyle>
          <a:p>
            <a:fld id="{B9DF620E-8A23-4455-B2AC-060A07AC4A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905000" y="5715000"/>
            <a:ext cx="5791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76200" y="304800"/>
            <a:ext cx="1303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4308B-DB99-4982-AB5B-847614309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0050" y="76200"/>
            <a:ext cx="2089150" cy="6262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0" y="76200"/>
            <a:ext cx="6115050" cy="6262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57E7E-E686-4EC5-A6DC-A1599E059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305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2600" y="990600"/>
            <a:ext cx="8356600" cy="5348288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775" y="6519863"/>
            <a:ext cx="2514600" cy="1857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86525"/>
            <a:ext cx="2895600" cy="298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480175"/>
            <a:ext cx="1828800" cy="312738"/>
          </a:xfrm>
        </p:spPr>
        <p:txBody>
          <a:bodyPr/>
          <a:lstStyle>
            <a:lvl1pPr>
              <a:defRPr/>
            </a:lvl1pPr>
          </a:lstStyle>
          <a:p>
            <a:fld id="{EECC62C4-0436-40A3-95D8-402857265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AAF99-C28D-4D58-8982-376E6C05B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D7DB7-7E0E-4EAF-AB7D-D711934DC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990600"/>
            <a:ext cx="4102100" cy="534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990600"/>
            <a:ext cx="4102100" cy="534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D961C-CE46-438D-BD59-6CAB0830C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28A69-4098-4899-A31B-A13C81991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9B5D9-BD83-424A-8B88-BCB44F516A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3BF70-E41F-4BE9-89AD-DC69B1C288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5AD50-1B3C-4A94-AC67-7882C609F9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EB671-CA76-44CD-A10F-08FED72E6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8" name="Object 34"/>
          <p:cNvGraphicFramePr>
            <a:graphicFrameLocks noChangeAspect="1"/>
          </p:cNvGraphicFramePr>
          <p:nvPr/>
        </p:nvGraphicFramePr>
        <p:xfrm>
          <a:off x="501650" y="0"/>
          <a:ext cx="86423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Image" r:id="rId15" imgW="7606349" imgH="926657" progId="">
                  <p:embed/>
                </p:oleObj>
              </mc:Choice>
              <mc:Fallback>
                <p:oleObj name="Image" r:id="rId15" imgW="7606349" imgH="926657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0"/>
                        <a:ext cx="86423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BAE4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9" name="Rectangle 35"/>
          <p:cNvSpPr>
            <a:spLocks noChangeArrowheads="1"/>
          </p:cNvSpPr>
          <p:nvPr/>
        </p:nvSpPr>
        <p:spPr bwMode="gray">
          <a:xfrm>
            <a:off x="0" y="839788"/>
            <a:ext cx="317500" cy="60277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317500" y="658813"/>
            <a:ext cx="184150" cy="1809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990600"/>
            <a:ext cx="8356600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519863"/>
            <a:ext cx="2514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86525"/>
            <a:ext cx="28956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80175"/>
            <a:ext cx="18288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B9E0B209-0AE9-490B-8EA8-36CE108E65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76200"/>
            <a:ext cx="8305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1762125"/>
            <a:ext cx="918210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81200" y="4572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563563"/>
          </a:xfrm>
        </p:spPr>
        <p:txBody>
          <a:bodyPr/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II. ORBITAL NGUYÊN TỬ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823913"/>
            <a:ext cx="8305800" cy="287175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b="1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PHIẾU HỌC TẬP </a:t>
            </a: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SỐ</a:t>
            </a:r>
            <a:r>
              <a:rPr lang="vi-VN" b="1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3</a:t>
            </a:r>
          </a:p>
          <a:p>
            <a:pPr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b="1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(1 ) 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Nêu khái niệm orbital nguyên tử. Kí hiệu AO là viết tắt của từ tiếng Anh nào </a:t>
            </a: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Quan sát hình 4.3 SGK, mô tả 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orbital nguyên </a:t>
            </a: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tử hydrogen.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 sát hình </a:t>
            </a: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 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mô tả hình dạng AO s và AO p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 Tên gọi của các electron trong các AO s và AO p là gì? Số lượng electron trong một AO là bao nhiêu?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221088"/>
            <a:ext cx="1876425" cy="1781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25" y="4221088"/>
            <a:ext cx="5286375" cy="2324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5848" y="6019686"/>
            <a:ext cx="294126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4.3. </a:t>
            </a:r>
            <a:r>
              <a:rPr lang="en-US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họa đám mây electron của nguyên tử hydrogen</a:t>
            </a:r>
            <a:endParaRPr 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81200" y="4572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563563"/>
          </a:xfrm>
        </p:spPr>
        <p:txBody>
          <a:bodyPr/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II. ORBITAL NGUYÊN TỬ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64" y="4005064"/>
            <a:ext cx="187642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803392"/>
            <a:ext cx="3761000" cy="2232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899" y="2422872"/>
            <a:ext cx="3930871" cy="42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2100" cy="3333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76" y="1268760"/>
            <a:ext cx="8388424" cy="52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060848"/>
            <a:ext cx="8431088" cy="209288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R="0" lvl="0" algn="just" defTabSz="99218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</a:pPr>
            <a:r>
              <a:rPr lang="en-US" sz="2000" b="1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(1) Theo mô hình hiện đại, hình ảnh của nguyên tử (ví dụ nguyên tử N) có luôn là hình cầu như ở mô hình Rutherford – Bohr không ?</a:t>
            </a:r>
          </a:p>
          <a:p>
            <a:pPr marR="0" lvl="0" algn="just" defTabSz="99218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</a:pPr>
            <a:r>
              <a:rPr lang="en-US" sz="2000" b="1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(2) Nguyên tử P (Z = 15) có bao nhiêu AO s, bao nhiêu AO p chứa electron; có bao nhiêu AO chứa cặp electron ghép đôi, bao nhiêu AO chứa electron độc thân?</a:t>
            </a:r>
          </a:p>
        </p:txBody>
      </p:sp>
    </p:spTree>
    <p:extLst>
      <p:ext uri="{BB962C8B-B14F-4D97-AF65-F5344CB8AC3E}">
        <p14:creationId xmlns:p14="http://schemas.microsoft.com/office/powerpoint/2010/main" val="27479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24744"/>
            <a:ext cx="8334375" cy="46005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6634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9B7C7D-63FD-41AB-B459-B8CB6CB2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3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3384376" cy="331236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31" y="1126644"/>
            <a:ext cx="3343632" cy="316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14372" y="4869160"/>
            <a:ext cx="8082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/>
              <a:t>Hình 4.1. Hai mô hình nguyên tử của helium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67544" y="5589240"/>
            <a:ext cx="8575848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2800" b="1" i="0" u="none" strike="noStrike" kern="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ra đâu là mô hình hành tinh nguyên tử và đâu là mô hình hiện đại của nguyên tử.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907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81200" y="4572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563563"/>
          </a:xfrm>
        </p:spPr>
        <p:txBody>
          <a:bodyPr/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I. MÔ HÌNH NGUYÊN TỬ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728375"/>
            <a:ext cx="483068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 Mô hình Rutherford - Bohr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367611"/>
            <a:ext cx="8306766" cy="529375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PHIẾU HỌC TẬP </a:t>
            </a:r>
            <a:r>
              <a:rPr lang="en-US" sz="2000" b="1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SỐ</a:t>
            </a:r>
            <a:r>
              <a:rPr lang="vi-VN" sz="2000" b="1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b="1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1</a:t>
            </a:r>
          </a:p>
          <a:p>
            <a:pPr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000" b="1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   </a:t>
            </a:r>
            <a:r>
              <a:rPr lang="vi-VN" sz="2000" b="1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Trình </a:t>
            </a:r>
            <a:r>
              <a:rPr lang="vi-VN" sz="2000" b="1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bày nội dung chính mô hình nguyên tử </a:t>
            </a:r>
            <a:r>
              <a:rPr lang="vi-VN" sz="2000" b="1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của</a:t>
            </a:r>
            <a:r>
              <a:rPr lang="en-US" sz="2000" b="1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Rutherford </a:t>
            </a:r>
            <a:r>
              <a:rPr lang="vi-VN" sz="2000" b="1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– </a:t>
            </a:r>
            <a:r>
              <a:rPr lang="en-US" sz="2000" b="1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Bohr: </a:t>
            </a:r>
          </a:p>
          <a:p>
            <a:pPr marR="13970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 smtClean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</a:t>
            </a:r>
            <a:r>
              <a:rPr lang="vi-VN" sz="2000" b="1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1 ) Khối lượng nguyên tử được tính như thế </a:t>
            </a:r>
            <a:r>
              <a:rPr lang="vi-VN" sz="2000" b="1" smtClean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nào?</a:t>
            </a:r>
            <a:endParaRPr lang="en-US" sz="2000" b="1" smtClean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R="13970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3259138" algn="l"/>
              </a:tabLst>
            </a:pPr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</a:t>
            </a:r>
            <a:r>
              <a:rPr lang="vi-VN" sz="2000" b="1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2</a:t>
            </a:r>
            <a:r>
              <a:rPr lang="vi-VN" sz="2000" b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 Trong nguyên tử các </a:t>
            </a:r>
            <a:r>
              <a:rPr lang="en-US" sz="2000" b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electron </a:t>
            </a:r>
            <a:r>
              <a:rPr lang="vi-VN" sz="2000" b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chuyển động ra sao?</a:t>
            </a:r>
            <a:endParaRPr lang="en-US" sz="2000" b="1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R="0" lvl="0" algn="just" defTabSz="99218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</a:pPr>
            <a:r>
              <a:rPr lang="en-US" sz="2000" b="1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(3) </a:t>
            </a:r>
            <a:r>
              <a:rPr lang="vi-VN" sz="2000" b="1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Năng </a:t>
            </a:r>
            <a:r>
              <a:rPr lang="vi-VN" sz="2000" b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lượng của </a:t>
            </a:r>
            <a:r>
              <a:rPr lang="en-US" sz="2000" b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electron </a:t>
            </a:r>
            <a:r>
              <a:rPr lang="vi-VN" sz="2000" b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phụ thuộc vào yếu tố nào?</a:t>
            </a:r>
            <a:endParaRPr lang="en-US" sz="2000" b="1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(</a:t>
            </a:r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4</a:t>
            </a:r>
            <a:r>
              <a:rPr lang="en-US" sz="2000" b="1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) Sử dụng Hình 4.2 SGK, trình bày cách sắp xếp các electron trong các lớp và hoàn thành bảng sau:</a:t>
            </a:r>
          </a:p>
          <a:p>
            <a:pPr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>
              <a:solidFill>
                <a:srgbClr val="000000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marR="482600" lv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tabLst>
                <a:tab pos="0" algn="l"/>
                <a:tab pos="3375025" algn="l"/>
              </a:tabLst>
            </a:pPr>
            <a:endParaRPr lang="en-US" sz="2000" b="1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R="482600" lv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tabLst>
                <a:tab pos="0" algn="l"/>
                <a:tab pos="3375025" algn="l"/>
              </a:tabLst>
            </a:pPr>
            <a:endParaRPr lang="en-US" sz="2000" b="1" smtClean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R="482600" lv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tabLst>
                <a:tab pos="0" algn="l"/>
                <a:tab pos="3375025" algn="l"/>
              </a:tabLst>
            </a:pPr>
            <a:endParaRPr lang="en-US" sz="2000" b="1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R="482600" lv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tabLst>
                <a:tab pos="0" algn="l"/>
                <a:tab pos="3375025" algn="l"/>
              </a:tabLst>
            </a:pPr>
            <a:endParaRPr lang="en-US" sz="2000" b="1" smtClean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259788"/>
              </p:ext>
            </p:extLst>
          </p:nvPr>
        </p:nvGraphicFramePr>
        <p:xfrm>
          <a:off x="725859" y="4653136"/>
          <a:ext cx="7920882" cy="164819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1621187741"/>
                    </a:ext>
                  </a:extLst>
                </a:gridCol>
                <a:gridCol w="1253853">
                  <a:extLst>
                    <a:ext uri="{9D8B030D-6E8A-4147-A177-3AD203B41FA5}">
                      <a16:colId xmlns:a16="http://schemas.microsoft.com/office/drawing/2014/main" val="190144568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69764301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60672803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9895791"/>
                    </a:ext>
                  </a:extLst>
                </a:gridCol>
                <a:gridCol w="1194421">
                  <a:extLst>
                    <a:ext uri="{9D8B030D-6E8A-4147-A177-3AD203B41FA5}">
                      <a16:colId xmlns:a16="http://schemas.microsoft.com/office/drawing/2014/main" val="165643415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 lớp</a:t>
                      </a:r>
                      <a:r>
                        <a:rPr lang="en-US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935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lớp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39791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electron tối đa trong mỗi lớp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282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4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81200" y="4572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563563"/>
          </a:xfrm>
        </p:spPr>
        <p:txBody>
          <a:bodyPr/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I. MÔ HÌNH NGUYÊN TỬ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728375"/>
            <a:ext cx="483068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 Mô hình Rutherford - Bohr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930476"/>
              </p:ext>
            </p:extLst>
          </p:nvPr>
        </p:nvGraphicFramePr>
        <p:xfrm>
          <a:off x="725859" y="4941168"/>
          <a:ext cx="7920882" cy="164819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1621187741"/>
                    </a:ext>
                  </a:extLst>
                </a:gridCol>
                <a:gridCol w="1253853">
                  <a:extLst>
                    <a:ext uri="{9D8B030D-6E8A-4147-A177-3AD203B41FA5}">
                      <a16:colId xmlns:a16="http://schemas.microsoft.com/office/drawing/2014/main" val="190144568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69764301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60672803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9895791"/>
                    </a:ext>
                  </a:extLst>
                </a:gridCol>
                <a:gridCol w="1194421">
                  <a:extLst>
                    <a:ext uri="{9D8B030D-6E8A-4147-A177-3AD203B41FA5}">
                      <a16:colId xmlns:a16="http://schemas.microsoft.com/office/drawing/2014/main" val="165643415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 lớp</a:t>
                      </a:r>
                      <a:r>
                        <a:rPr lang="en-US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0099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>
                        <a:solidFill>
                          <a:srgbClr val="0099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0099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>
                        <a:solidFill>
                          <a:srgbClr val="0099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0099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>
                        <a:solidFill>
                          <a:srgbClr val="0099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0099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>
                        <a:solidFill>
                          <a:srgbClr val="0099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0099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>
                        <a:solidFill>
                          <a:srgbClr val="0099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935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lớp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39791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electron tối đa trong mỗi lớp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=</a:t>
                      </a:r>
                      <a:r>
                        <a:rPr lang="en-US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  <a:r>
                        <a:rPr lang="en-US" b="1" baseline="0" smtClean="0">
                          <a:solidFill>
                            <a:srgbClr val="0099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baseline="30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=</a:t>
                      </a:r>
                      <a:r>
                        <a:rPr lang="en-US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  <a:r>
                        <a:rPr lang="en-US" b="1" baseline="0" smtClean="0">
                          <a:solidFill>
                            <a:srgbClr val="0099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baseline="30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=</a:t>
                      </a:r>
                      <a:r>
                        <a:rPr lang="en-US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  <a:r>
                        <a:rPr lang="en-US" b="1" baseline="0" smtClean="0">
                          <a:solidFill>
                            <a:srgbClr val="0099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baseline="30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=</a:t>
                      </a:r>
                      <a:r>
                        <a:rPr lang="en-US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  <a:r>
                        <a:rPr lang="en-US" b="1" baseline="0" smtClean="0">
                          <a:solidFill>
                            <a:srgbClr val="0099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baseline="30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b="1" baseline="0" smtClean="0">
                          <a:solidFill>
                            <a:srgbClr val="0099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baseline="30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28254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531499"/>
            <a:ext cx="52387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81200" y="4572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563563"/>
          </a:xfrm>
        </p:spPr>
        <p:txBody>
          <a:bodyPr/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I. MÔ HÌNH NGUYÊN TỬ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728375"/>
            <a:ext cx="483068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 Mô hình Rutherford - Bohr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636912"/>
            <a:ext cx="3821179" cy="2195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2276872"/>
            <a:ext cx="3257500" cy="259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81200" y="4572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563563"/>
          </a:xfrm>
        </p:spPr>
        <p:txBody>
          <a:bodyPr/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I. MÔ HÌNH NGUYÊN TỬ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728375"/>
            <a:ext cx="540675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 Mô hình hiện đại về nguyên tử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367611"/>
            <a:ext cx="8306766" cy="249299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PHIẾU HỌC TẬP </a:t>
            </a:r>
            <a:r>
              <a:rPr lang="en-US" sz="2000" b="1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SỐ</a:t>
            </a:r>
            <a:r>
              <a:rPr lang="vi-VN" sz="2000" b="1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b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2</a:t>
            </a:r>
            <a:endParaRPr lang="en-US" sz="2000" b="1" smtClean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2000" b="1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   </a:t>
            </a:r>
            <a:r>
              <a:rPr lang="vi-VN" sz="2000" b="1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Trình </a:t>
            </a:r>
            <a:r>
              <a:rPr lang="vi-VN" sz="2000" b="1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bày nội dung chính mô hình </a:t>
            </a:r>
            <a:r>
              <a:rPr lang="en-US" sz="2000" b="1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hiện đại về </a:t>
            </a:r>
            <a:r>
              <a:rPr lang="vi-VN" sz="2000" b="1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nguyên tử</a:t>
            </a:r>
            <a:r>
              <a:rPr lang="en-US" sz="2000" b="1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:</a:t>
            </a:r>
          </a:p>
          <a:p>
            <a:pPr marR="0" lvl="0" algn="just" defTabSz="99218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</a:pPr>
            <a:r>
              <a:rPr lang="en-US" sz="2000" b="1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(1) Trong nguyên tử, các electron chuyển động như thế nào ? Chỉ ra điểm khác biệt với mô hình Rutherford – Bohr.</a:t>
            </a:r>
          </a:p>
          <a:p>
            <a:pPr marR="0" lvl="0" algn="just" defTabSz="99218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</a:pPr>
            <a:r>
              <a:rPr lang="en-US" sz="2000" b="1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(2) Xác suất tìm thấy electron trong đám mây electron ở hình 4.3 khoảng bao nhiêu phần trăm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442" y="4293096"/>
            <a:ext cx="558571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81200" y="4572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563563"/>
          </a:xfrm>
        </p:spPr>
        <p:txBody>
          <a:bodyPr/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I. MÔ HÌNH NGUYÊN TỬ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728375"/>
            <a:ext cx="540675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 Mô hình hiện đại về nguyên tử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442" y="4509120"/>
            <a:ext cx="5585716" cy="2232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1358707"/>
            <a:ext cx="3662139" cy="26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988840"/>
            <a:ext cx="3949134" cy="21783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96752"/>
            <a:ext cx="8229600" cy="46577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4089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023TGp_natural_diagram_v2">
  <a:themeElements>
    <a:clrScheme name="Office Theme 3">
      <a:dk1>
        <a:srgbClr val="000000"/>
      </a:dk1>
      <a:lt1>
        <a:srgbClr val="FFFFFF"/>
      </a:lt1>
      <a:dk2>
        <a:srgbClr val="0D466D"/>
      </a:dk2>
      <a:lt2>
        <a:srgbClr val="B2B2B2"/>
      </a:lt2>
      <a:accent1>
        <a:srgbClr val="5BAE4A"/>
      </a:accent1>
      <a:accent2>
        <a:srgbClr val="CDB331"/>
      </a:accent2>
      <a:accent3>
        <a:srgbClr val="FFFFFF"/>
      </a:accent3>
      <a:accent4>
        <a:srgbClr val="000000"/>
      </a:accent4>
      <a:accent5>
        <a:srgbClr val="B5D3B1"/>
      </a:accent5>
      <a:accent6>
        <a:srgbClr val="BAA22B"/>
      </a:accent6>
      <a:hlink>
        <a:srgbClr val="268CD2"/>
      </a:hlink>
      <a:folHlink>
        <a:srgbClr val="D38259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C42CA"/>
        </a:dk2>
        <a:lt2>
          <a:srgbClr val="B2B2B2"/>
        </a:lt2>
        <a:accent1>
          <a:srgbClr val="3C77EC"/>
        </a:accent1>
        <a:accent2>
          <a:srgbClr val="09B9E3"/>
        </a:accent2>
        <a:accent3>
          <a:srgbClr val="FFFFFF"/>
        </a:accent3>
        <a:accent4>
          <a:srgbClr val="000000"/>
        </a:accent4>
        <a:accent5>
          <a:srgbClr val="AFBDF4"/>
        </a:accent5>
        <a:accent6>
          <a:srgbClr val="07A7CE"/>
        </a:accent6>
        <a:hlink>
          <a:srgbClr val="69B58F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EF9E2"/>
        </a:lt1>
        <a:dk2>
          <a:srgbClr val="853F0F"/>
        </a:dk2>
        <a:lt2>
          <a:srgbClr val="808080"/>
        </a:lt2>
        <a:accent1>
          <a:srgbClr val="CC9636"/>
        </a:accent1>
        <a:accent2>
          <a:srgbClr val="DF713F"/>
        </a:accent2>
        <a:accent3>
          <a:srgbClr val="FEFBEE"/>
        </a:accent3>
        <a:accent4>
          <a:srgbClr val="000000"/>
        </a:accent4>
        <a:accent5>
          <a:srgbClr val="E2C9AE"/>
        </a:accent5>
        <a:accent6>
          <a:srgbClr val="CA6638"/>
        </a:accent6>
        <a:hlink>
          <a:srgbClr val="9B9D53"/>
        </a:hlink>
        <a:folHlink>
          <a:srgbClr val="6D9D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D466D"/>
        </a:dk2>
        <a:lt2>
          <a:srgbClr val="B2B2B2"/>
        </a:lt2>
        <a:accent1>
          <a:srgbClr val="5BAE4A"/>
        </a:accent1>
        <a:accent2>
          <a:srgbClr val="CDB331"/>
        </a:accent2>
        <a:accent3>
          <a:srgbClr val="FFFFFF"/>
        </a:accent3>
        <a:accent4>
          <a:srgbClr val="000000"/>
        </a:accent4>
        <a:accent5>
          <a:srgbClr val="B5D3B1"/>
        </a:accent5>
        <a:accent6>
          <a:srgbClr val="BAA22B"/>
        </a:accent6>
        <a:hlink>
          <a:srgbClr val="268CD2"/>
        </a:hlink>
        <a:folHlink>
          <a:srgbClr val="D382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c023TGp_natural_diagram_v2</Template>
  <TotalTime>2120</TotalTime>
  <Words>514</Words>
  <PresentationFormat>On-screen Show (4:3)</PresentationFormat>
  <Paragraphs>75</Paragraphs>
  <Slides>14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Courier New</vt:lpstr>
      <vt:lpstr>Segoe UI</vt:lpstr>
      <vt:lpstr>Times New Roman</vt:lpstr>
      <vt:lpstr>Verdana</vt:lpstr>
      <vt:lpstr>Wingdings</vt:lpstr>
      <vt:lpstr>c023TGp_natural_diagram_v2</vt:lpstr>
      <vt:lpstr>Image</vt:lpstr>
      <vt:lpstr>PowerPoint Presentation</vt:lpstr>
      <vt:lpstr>PowerPoint Presentation</vt:lpstr>
      <vt:lpstr>I. MÔ HÌNH NGUYÊN TỬ</vt:lpstr>
      <vt:lpstr>I. MÔ HÌNH NGUYÊN TỬ</vt:lpstr>
      <vt:lpstr>I. MÔ HÌNH NGUYÊN TỬ</vt:lpstr>
      <vt:lpstr>I. MÔ HÌNH NGUYÊN TỬ</vt:lpstr>
      <vt:lpstr>I. MÔ HÌNH NGUYÊN TỬ</vt:lpstr>
      <vt:lpstr>LUYỆN TẬP</vt:lpstr>
      <vt:lpstr>LUYỆN TẬP</vt:lpstr>
      <vt:lpstr>II. ORBITAL NGUYÊN TỬ</vt:lpstr>
      <vt:lpstr>II. ORBITAL NGUYÊN TỬ</vt:lpstr>
      <vt:lpstr>PowerPoint Presentation</vt:lpstr>
      <vt:lpstr>LUYỆN TẬP</vt:lpstr>
      <vt:lpstr>LUYỆN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2019-10-11T04:04:39Z</dcterms:created>
  <dcterms:modified xsi:type="dcterms:W3CDTF">2022-09-11T14:12:34Z</dcterms:modified>
</cp:coreProperties>
</file>