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0" r:id="rId2"/>
    <p:sldId id="353" r:id="rId3"/>
    <p:sldId id="302" r:id="rId4"/>
    <p:sldId id="292" r:id="rId5"/>
    <p:sldId id="407" r:id="rId6"/>
    <p:sldId id="406" r:id="rId7"/>
    <p:sldId id="416" r:id="rId8"/>
    <p:sldId id="417" r:id="rId9"/>
    <p:sldId id="418" r:id="rId10"/>
    <p:sldId id="411" r:id="rId11"/>
    <p:sldId id="412" r:id="rId12"/>
    <p:sldId id="413" r:id="rId13"/>
    <p:sldId id="414" r:id="rId14"/>
    <p:sldId id="415" r:id="rId15"/>
    <p:sldId id="420" r:id="rId16"/>
    <p:sldId id="419" r:id="rId17"/>
    <p:sldId id="422" r:id="rId18"/>
    <p:sldId id="423" r:id="rId19"/>
    <p:sldId id="421" r:id="rId20"/>
    <p:sldId id="424" r:id="rId21"/>
    <p:sldId id="425" r:id="rId22"/>
    <p:sldId id="426" r:id="rId23"/>
    <p:sldId id="404" r:id="rId24"/>
    <p:sldId id="315" r:id="rId25"/>
    <p:sldId id="367" r:id="rId26"/>
    <p:sldId id="331" r:id="rId27"/>
    <p:sldId id="295" r:id="rId28"/>
    <p:sldId id="329"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8" autoAdjust="0"/>
    <p:restoredTop sz="94657"/>
  </p:normalViewPr>
  <p:slideViewPr>
    <p:cSldViewPr snapToGrid="0">
      <p:cViewPr varScale="1">
        <p:scale>
          <a:sx n="69" d="100"/>
          <a:sy n="69" d="100"/>
        </p:scale>
        <p:origin x="51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6</a:t>
            </a:fld>
            <a:endParaRPr lang="en-US"/>
          </a:p>
        </p:txBody>
      </p:sp>
    </p:spTree>
    <p:extLst>
      <p:ext uri="{BB962C8B-B14F-4D97-AF65-F5344CB8AC3E}">
        <p14:creationId xmlns:p14="http://schemas.microsoft.com/office/powerpoint/2010/main" val="304463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282365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6: Community Services</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6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591261" y="-41098"/>
            <a:ext cx="157196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Review</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333"/>
          </a:xfrm>
          <a:prstGeom prst="rect">
            <a:avLst/>
          </a:prstGeom>
        </p:spPr>
      </p:pic>
      <p:sp>
        <p:nvSpPr>
          <p:cNvPr id="5" name="TextBox 4"/>
          <p:cNvSpPr txBox="1"/>
          <p:nvPr/>
        </p:nvSpPr>
        <p:spPr>
          <a:xfrm>
            <a:off x="5196114" y="2509937"/>
            <a:ext cx="6495143" cy="2123658"/>
          </a:xfrm>
          <a:prstGeom prst="rect">
            <a:avLst/>
          </a:prstGeom>
          <a:noFill/>
        </p:spPr>
        <p:txBody>
          <a:bodyPr wrap="square" rtlCol="0">
            <a:spAutoFit/>
          </a:bodyPr>
          <a:lstStyle/>
          <a:p>
            <a:pPr algn="ctr"/>
            <a:r>
              <a:rPr lang="en-US" sz="4400" dirty="0">
                <a:solidFill>
                  <a:srgbClr val="FF0000"/>
                </a:solidFill>
              </a:rPr>
              <a:t>Unit 6. Community Services</a:t>
            </a:r>
          </a:p>
          <a:p>
            <a:pPr algn="ctr"/>
            <a:r>
              <a:rPr lang="en-US" sz="4400" dirty="0">
                <a:solidFill>
                  <a:srgbClr val="00B050"/>
                </a:solidFill>
              </a:rPr>
              <a:t>Lesson: Review</a:t>
            </a:r>
          </a:p>
          <a:p>
            <a:pPr algn="ctr"/>
            <a:r>
              <a:rPr lang="en-US" sz="4400" dirty="0">
                <a:solidFill>
                  <a:srgbClr val="00B0F0"/>
                </a:solidFill>
              </a:rPr>
              <a:t>Pages 96 &amp; 97</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67</a:t>
            </a:r>
          </a:p>
        </p:txBody>
      </p:sp>
      <p:sp>
        <p:nvSpPr>
          <p:cNvPr id="6" name="Rectangle 5"/>
          <p:cNvSpPr/>
          <p:nvPr/>
        </p:nvSpPr>
        <p:spPr>
          <a:xfrm>
            <a:off x="1539552" y="299155"/>
            <a:ext cx="10549668" cy="1384995"/>
          </a:xfrm>
          <a:prstGeom prst="rect">
            <a:avLst/>
          </a:prstGeom>
        </p:spPr>
        <p:txBody>
          <a:bodyPr wrap="square">
            <a:spAutoFit/>
          </a:bodyPr>
          <a:lstStyle/>
          <a:p>
            <a:r>
              <a:rPr lang="en-US" sz="2800" dirty="0">
                <a:solidFill>
                  <a:srgbClr val="0070C0"/>
                </a:solidFill>
              </a:rPr>
              <a:t>You will hear five short conversations. You will hear each conversation twice. There is one question for each conversation. For questions 1-5, put a tick (</a:t>
            </a:r>
            <a:r>
              <a:rPr lang="en-US" sz="2800" dirty="0">
                <a:solidFill>
                  <a:srgbClr val="0070C0"/>
                </a:solidFill>
                <a:sym typeface="Wingdings" panose="05000000000000000000" pitchFamily="2" charset="2"/>
              </a:rPr>
              <a:t></a:t>
            </a:r>
            <a:r>
              <a:rPr lang="en-US" sz="2800" dirty="0">
                <a:solidFill>
                  <a:srgbClr val="0070C0"/>
                </a:solidFill>
              </a:rPr>
              <a:t>) in the box.</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02957" y="1633382"/>
            <a:ext cx="10428923" cy="4547557"/>
          </a:xfrm>
          <a:prstGeom prst="rect">
            <a:avLst/>
          </a:prstGeom>
        </p:spPr>
      </p:pic>
      <p:sp>
        <p:nvSpPr>
          <p:cNvPr id="9" name="Rectangle 8"/>
          <p:cNvSpPr/>
          <p:nvPr/>
        </p:nvSpPr>
        <p:spPr>
          <a:xfrm>
            <a:off x="2114549" y="2746106"/>
            <a:ext cx="292296" cy="28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45659" y="2641425"/>
            <a:ext cx="546945" cy="646331"/>
          </a:xfrm>
          <a:prstGeom prst="rect">
            <a:avLst/>
          </a:prstGeom>
        </p:spPr>
        <p:txBody>
          <a:bodyPr wrap="non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sp>
        <p:nvSpPr>
          <p:cNvPr id="11" name="Rectangle 10"/>
          <p:cNvSpPr/>
          <p:nvPr/>
        </p:nvSpPr>
        <p:spPr>
          <a:xfrm>
            <a:off x="7738866" y="2654240"/>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2" name="Rectangle 11"/>
          <p:cNvSpPr/>
          <p:nvPr/>
        </p:nvSpPr>
        <p:spPr>
          <a:xfrm>
            <a:off x="4817207" y="4151123"/>
            <a:ext cx="546945" cy="646331"/>
          </a:xfrm>
          <a:prstGeom prst="rect">
            <a:avLst/>
          </a:prstGeom>
        </p:spPr>
        <p:txBody>
          <a:bodyPr wrap="non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sp>
        <p:nvSpPr>
          <p:cNvPr id="13" name="Rectangle 12"/>
          <p:cNvSpPr/>
          <p:nvPr/>
        </p:nvSpPr>
        <p:spPr>
          <a:xfrm>
            <a:off x="9197552" y="4164977"/>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4" name="Rectangle 13"/>
          <p:cNvSpPr/>
          <p:nvPr/>
        </p:nvSpPr>
        <p:spPr>
          <a:xfrm>
            <a:off x="1960139" y="5688192"/>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5" name="Rectangle 14"/>
          <p:cNvSpPr/>
          <p:nvPr/>
        </p:nvSpPr>
        <p:spPr>
          <a:xfrm>
            <a:off x="10643370" y="5674336"/>
            <a:ext cx="546945" cy="646331"/>
          </a:xfrm>
          <a:prstGeom prst="rect">
            <a:avLst/>
          </a:prstGeom>
        </p:spPr>
        <p:txBody>
          <a:bodyPr wrap="squar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pic>
        <p:nvPicPr>
          <p:cNvPr id="16" name="TRACK 37">
            <a:hlinkClick r:id="" action="ppaction://media"/>
          </p:cNvPr>
          <p:cNvPicPr>
            <a:picLocks noChangeAspect="1"/>
          </p:cNvPicPr>
          <p:nvPr>
            <a:audioFile r:link="rId1"/>
            <p:extLst>
              <p:ext uri="{DAA4B4D4-6D71-4841-9C94-3DE7FCFB9230}">
                <p14:media xmlns:p14="http://schemas.microsoft.com/office/powerpoint/2010/main" r:embed="rId2">
                  <p14:trim st="267200" end="31147.6875"/>
                </p14:media>
              </p:ext>
            </p:extLst>
          </p:nvPr>
        </p:nvPicPr>
        <p:blipFill>
          <a:blip r:embed="rId6"/>
          <a:stretch>
            <a:fillRect/>
          </a:stretch>
        </p:blipFill>
        <p:spPr>
          <a:xfrm>
            <a:off x="11231880" y="5401756"/>
            <a:ext cx="609600" cy="609600"/>
          </a:xfrm>
          <a:prstGeom prst="rect">
            <a:avLst/>
          </a:prstGeom>
        </p:spPr>
      </p:pic>
      <p:pic>
        <p:nvPicPr>
          <p:cNvPr id="2" name="TRACK 37">
            <a:hlinkClick r:id="" action="ppaction://media"/>
            <a:extLst>
              <a:ext uri="{FF2B5EF4-FFF2-40B4-BE49-F238E27FC236}">
                <a16:creationId xmlns:a16="http://schemas.microsoft.com/office/drawing/2014/main" id="{32E18728-3AF2-292C-7A6F-5F5B4C9E45AA}"/>
              </a:ext>
            </a:extLst>
          </p:cNvPr>
          <p:cNvPicPr>
            <a:picLocks noChangeAspect="1"/>
          </p:cNvPicPr>
          <p:nvPr>
            <a:audioFile r:link="rId1"/>
            <p:extLst>
              <p:ext uri="{DAA4B4D4-6D71-4841-9C94-3DE7FCFB9230}">
                <p14:media xmlns:p14="http://schemas.microsoft.com/office/powerpoint/2010/main" r:embed="rId2">
                  <p14:trim st="221100" end="61247.6875"/>
                </p14:media>
              </p:ext>
            </p:extLst>
          </p:nvPr>
        </p:nvPicPr>
        <p:blipFill>
          <a:blip r:embed="rId6"/>
          <a:stretch>
            <a:fillRect/>
          </a:stretch>
        </p:blipFill>
        <p:spPr>
          <a:xfrm>
            <a:off x="5573416" y="5317367"/>
            <a:ext cx="609600" cy="609600"/>
          </a:xfrm>
          <a:prstGeom prst="rect">
            <a:avLst/>
          </a:prstGeom>
        </p:spPr>
      </p:pic>
      <p:pic>
        <p:nvPicPr>
          <p:cNvPr id="4" name="TRACK 37">
            <a:hlinkClick r:id="" action="ppaction://media"/>
            <a:extLst>
              <a:ext uri="{FF2B5EF4-FFF2-40B4-BE49-F238E27FC236}">
                <a16:creationId xmlns:a16="http://schemas.microsoft.com/office/drawing/2014/main" id="{804EFFFF-D8EC-FF2C-6EF8-638AE3557109}"/>
              </a:ext>
            </a:extLst>
          </p:cNvPr>
          <p:cNvPicPr>
            <a:picLocks noChangeAspect="1"/>
          </p:cNvPicPr>
          <p:nvPr>
            <a:audioFile r:link="rId1"/>
            <p:extLst>
              <p:ext uri="{DAA4B4D4-6D71-4841-9C94-3DE7FCFB9230}">
                <p14:media xmlns:p14="http://schemas.microsoft.com/office/powerpoint/2010/main" r:embed="rId2">
                  <p14:trim st="176400" end="127147.6875"/>
                </p14:media>
              </p:ext>
            </p:extLst>
          </p:nvPr>
        </p:nvPicPr>
        <p:blipFill>
          <a:blip r:embed="rId6"/>
          <a:stretch>
            <a:fillRect/>
          </a:stretch>
        </p:blipFill>
        <p:spPr>
          <a:xfrm>
            <a:off x="11231880" y="3723198"/>
            <a:ext cx="609600" cy="609600"/>
          </a:xfrm>
          <a:prstGeom prst="rect">
            <a:avLst/>
          </a:prstGeom>
        </p:spPr>
      </p:pic>
      <p:pic>
        <p:nvPicPr>
          <p:cNvPr id="5" name="TRACK 37">
            <a:hlinkClick r:id="" action="ppaction://media"/>
            <a:extLst>
              <a:ext uri="{FF2B5EF4-FFF2-40B4-BE49-F238E27FC236}">
                <a16:creationId xmlns:a16="http://schemas.microsoft.com/office/drawing/2014/main" id="{AB684939-1313-B5A2-D89B-A6091E9E6365}"/>
              </a:ext>
            </a:extLst>
          </p:cNvPr>
          <p:cNvPicPr>
            <a:picLocks noChangeAspect="1"/>
          </p:cNvPicPr>
          <p:nvPr>
            <a:audioFile r:link="rId1"/>
            <p:extLst>
              <p:ext uri="{DAA4B4D4-6D71-4841-9C94-3DE7FCFB9230}">
                <p14:media xmlns:p14="http://schemas.microsoft.com/office/powerpoint/2010/main" r:embed="rId2">
                  <p14:trim st="114400" end="180047.6875"/>
                </p14:media>
              </p:ext>
            </p:extLst>
          </p:nvPr>
        </p:nvPicPr>
        <p:blipFill>
          <a:blip r:embed="rId6"/>
          <a:stretch>
            <a:fillRect/>
          </a:stretch>
        </p:blipFill>
        <p:spPr>
          <a:xfrm>
            <a:off x="5573416" y="3753656"/>
            <a:ext cx="609600" cy="609600"/>
          </a:xfrm>
          <a:prstGeom prst="rect">
            <a:avLst/>
          </a:prstGeom>
        </p:spPr>
      </p:pic>
      <p:pic>
        <p:nvPicPr>
          <p:cNvPr id="8" name="TRACK 37">
            <a:hlinkClick r:id="" action="ppaction://media"/>
            <a:extLst>
              <a:ext uri="{FF2B5EF4-FFF2-40B4-BE49-F238E27FC236}">
                <a16:creationId xmlns:a16="http://schemas.microsoft.com/office/drawing/2014/main" id="{D9CFFE38-FC68-2B60-544E-1EC7028F4CB2}"/>
              </a:ext>
            </a:extLst>
          </p:cNvPr>
          <p:cNvPicPr>
            <a:picLocks noChangeAspect="1"/>
          </p:cNvPicPr>
          <p:nvPr>
            <a:audioFile r:link="rId1"/>
            <p:extLst>
              <p:ext uri="{DAA4B4D4-6D71-4841-9C94-3DE7FCFB9230}">
                <p14:media xmlns:p14="http://schemas.microsoft.com/office/powerpoint/2010/main" r:embed="rId2">
                  <p14:trim st="69600" end="232947.6875"/>
                </p14:media>
              </p:ext>
            </p:extLst>
          </p:nvPr>
        </p:nvPicPr>
        <p:blipFill>
          <a:blip r:embed="rId6"/>
          <a:stretch>
            <a:fillRect/>
          </a:stretch>
        </p:blipFill>
        <p:spPr>
          <a:xfrm>
            <a:off x="11235321" y="2367805"/>
            <a:ext cx="609600" cy="609600"/>
          </a:xfrm>
          <a:prstGeom prst="rect">
            <a:avLst/>
          </a:prstGeom>
        </p:spPr>
      </p:pic>
      <p:pic>
        <p:nvPicPr>
          <p:cNvPr id="17" name="TRACK 37">
            <a:hlinkClick r:id="" action="ppaction://media"/>
            <a:extLst>
              <a:ext uri="{FF2B5EF4-FFF2-40B4-BE49-F238E27FC236}">
                <a16:creationId xmlns:a16="http://schemas.microsoft.com/office/drawing/2014/main" id="{9A344616-C6A5-2623-C21E-FB5646D633FB}"/>
              </a:ext>
            </a:extLst>
          </p:cNvPr>
          <p:cNvPicPr>
            <a:picLocks noChangeAspect="1"/>
          </p:cNvPicPr>
          <p:nvPr>
            <a:audioFile r:link="rId1"/>
            <p:extLst>
              <p:ext uri="{DAA4B4D4-6D71-4841-9C94-3DE7FCFB9230}">
                <p14:media xmlns:p14="http://schemas.microsoft.com/office/powerpoint/2010/main" r:embed="rId2">
                  <p14:trim st="31097" end="270747.6875"/>
                </p14:media>
              </p:ext>
            </p:extLst>
          </p:nvPr>
        </p:nvPicPr>
        <p:blipFill>
          <a:blip r:embed="rId6"/>
          <a:stretch>
            <a:fillRect/>
          </a:stretch>
        </p:blipFill>
        <p:spPr>
          <a:xfrm>
            <a:off x="5486400" y="2189945"/>
            <a:ext cx="609600" cy="609600"/>
          </a:xfrm>
          <a:prstGeom prst="rect">
            <a:avLst/>
          </a:prstGeom>
        </p:spPr>
      </p:pic>
    </p:spTree>
    <p:extLst>
      <p:ext uri="{BB962C8B-B14F-4D97-AF65-F5344CB8AC3E}">
        <p14:creationId xmlns:p14="http://schemas.microsoft.com/office/powerpoint/2010/main" val="275729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8000" fill="hold"/>
                                        <p:tgtEl>
                                          <p:spTgt spid="16"/>
                                        </p:tgtEl>
                                      </p:cBhvr>
                                    </p:cmd>
                                  </p:childTnLst>
                                </p:cTn>
                              </p:par>
                            </p:childTnLst>
                          </p:cTn>
                        </p:par>
                      </p:childTnLst>
                    </p:cTn>
                  </p:par>
                </p:childTnLst>
              </p:cTn>
              <p:nextCondLst>
                <p:cond evt="onClick" delay="0">
                  <p:tgtEl>
                    <p:spTgt spid="16"/>
                  </p:tgtEl>
                </p:cond>
              </p:nextCondLst>
            </p:seq>
            <p:audio>
              <p:cMediaNode vol="80000">
                <p:cTn id="38" fill="hold" display="0">
                  <p:stCondLst>
                    <p:cond delay="indefinite"/>
                  </p:stCondLst>
                  <p:endCondLst>
                    <p:cond evt="onStopAudio" delay="0">
                      <p:tgtEl>
                        <p:sldTgt/>
                      </p:tgtEl>
                    </p:cond>
                  </p:endCondLst>
                </p:cTn>
                <p:tgtEl>
                  <p:spTgt spid="16"/>
                </p:tgtEl>
              </p:cMediaNode>
            </p:audi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4000" fill="hold"/>
                                        <p:tgtEl>
                                          <p:spTgt spid="2"/>
                                        </p:tgtEl>
                                      </p:cBhvr>
                                    </p:cmd>
                                  </p:childTnLst>
                                </p:cTn>
                              </p:par>
                            </p:childTnLst>
                          </p:cTn>
                        </p:par>
                      </p:childTnLst>
                    </p:cTn>
                  </p:par>
                </p:childTnLst>
              </p:cTn>
              <p:nextCondLst>
                <p:cond evt="onClick" delay="0">
                  <p:tgtEl>
                    <p:spTgt spid="2"/>
                  </p:tgtEl>
                </p:cond>
              </p:nextCondLst>
            </p:seq>
            <p:audio>
              <p:cMediaNode vol="80000">
                <p:cTn id="44" fill="hold" display="0">
                  <p:stCondLst>
                    <p:cond delay="indefinite"/>
                  </p:stCondLst>
                  <p:endCondLst>
                    <p:cond evt="onStopAudio" delay="0">
                      <p:tgtEl>
                        <p:sldTgt/>
                      </p:tgtEl>
                    </p:cond>
                  </p:endCondLst>
                </p:cTn>
                <p:tgtEl>
                  <p:spTgt spid="2"/>
                </p:tgtEl>
              </p:cMediaNode>
            </p:audio>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2800" fill="hold"/>
                                        <p:tgtEl>
                                          <p:spTgt spid="4"/>
                                        </p:tgtEl>
                                      </p:cBhvr>
                                    </p:cmd>
                                  </p:childTnLst>
                                </p:cTn>
                              </p:par>
                            </p:childTnLst>
                          </p:cTn>
                        </p:par>
                      </p:childTnLst>
                    </p:cTn>
                  </p:par>
                </p:childTnLst>
              </p:cTn>
              <p:nextCondLst>
                <p:cond evt="onClick" delay="0">
                  <p:tgtEl>
                    <p:spTgt spid="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31900" fill="hold"/>
                                        <p:tgtEl>
                                          <p:spTgt spid="5"/>
                                        </p:tgtEl>
                                      </p:cBhvr>
                                    </p:cmd>
                                  </p:childTnLst>
                                </p:cTn>
                              </p:par>
                            </p:childTnLst>
                          </p:cTn>
                        </p:par>
                      </p:childTnLst>
                    </p:cTn>
                  </p:par>
                </p:childTnLst>
              </p:cTn>
              <p:nextCondLst>
                <p:cond evt="onClick" delay="0">
                  <p:tgtEl>
                    <p:spTgt spid="5"/>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3800" fill="hold"/>
                                        <p:tgtEl>
                                          <p:spTgt spid="8"/>
                                        </p:tgtEl>
                                      </p:cBhvr>
                                    </p:cmd>
                                  </p:childTnLst>
                                </p:cTn>
                              </p:par>
                            </p:childTnLst>
                          </p:cTn>
                        </p:par>
                      </p:childTnLst>
                    </p:cTn>
                  </p:par>
                </p:childTnLst>
              </p:cTn>
              <p:nextCondLst>
                <p:cond evt="onClick" delay="0">
                  <p:tgtEl>
                    <p:spTgt spid="8"/>
                  </p:tgtEl>
                </p:cond>
              </p:nextCondLst>
            </p:seq>
            <p:audio>
              <p:cMediaNode vol="80000">
                <p:cTn id="62" fill="hold" display="0">
                  <p:stCondLst>
                    <p:cond delay="indefinite"/>
                  </p:stCondLst>
                  <p:endCondLst>
                    <p:cond evt="onStopAudio" delay="0">
                      <p:tgtEl>
                        <p:sldTgt/>
                      </p:tgtEl>
                    </p:cond>
                  </p:endCondLst>
                </p:cTn>
                <p:tgtEl>
                  <p:spTgt spid="8"/>
                </p:tgtEl>
              </p:cMediaNode>
            </p:audio>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4503" fill="hold"/>
                                        <p:tgtEl>
                                          <p:spTgt spid="17"/>
                                        </p:tgtEl>
                                      </p:cBhvr>
                                    </p:cmd>
                                  </p:childTnLst>
                                </p:cTn>
                              </p:par>
                            </p:childTnLst>
                          </p:cTn>
                        </p:par>
                      </p:childTnLst>
                    </p:cTn>
                  </p:par>
                </p:childTnLst>
              </p:cTn>
              <p:nextCondLst>
                <p:cond evt="onClick" delay="0">
                  <p:tgtEl>
                    <p:spTgt spid="17"/>
                  </p:tgtEl>
                </p:cond>
              </p:nextCondLst>
            </p:seq>
            <p:audio>
              <p:cMediaNode vol="80000">
                <p:cTn id="68" fill="hold" display="0">
                  <p:stCondLst>
                    <p:cond delay="indefinite"/>
                  </p:stCondLst>
                  <p:endCondLst>
                    <p:cond evt="onStopAudio" delay="0">
                      <p:tgtEl>
                        <p:sldTgt/>
                      </p:tgtEl>
                    </p:cond>
                  </p:endCondLst>
                </p:cTn>
                <p:tgtEl>
                  <p:spTgt spid="17"/>
                </p:tgtEl>
              </p:cMediaNode>
            </p:audio>
          </p:childTnLst>
        </p:cTn>
      </p:par>
    </p:tnLst>
    <p:bldLst>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0" y="747376"/>
            <a:ext cx="12192000" cy="5847755"/>
          </a:xfrm>
          <a:prstGeom prst="rect">
            <a:avLst/>
          </a:prstGeom>
        </p:spPr>
        <p:txBody>
          <a:bodyPr wrap="square">
            <a:spAutoFit/>
          </a:bodyPr>
          <a:lstStyle/>
          <a:p>
            <a:r>
              <a:rPr lang="en-US" sz="3350" i="1" dirty="0">
                <a:solidFill>
                  <a:srgbClr val="FF0000"/>
                </a:solidFill>
                <a:latin typeface="+mj-lt"/>
              </a:rPr>
              <a:t>0.</a:t>
            </a:r>
            <a:r>
              <a:rPr lang="en-US" sz="3350" i="1" dirty="0">
                <a:latin typeface="+mj-lt"/>
              </a:rPr>
              <a:t> Abby: Teacher, what can I do to help save the environment?</a:t>
            </a:r>
          </a:p>
          <a:p>
            <a:r>
              <a:rPr lang="en-US" sz="3350" i="1" dirty="0">
                <a:latin typeface="+mj-lt"/>
              </a:rPr>
              <a:t>Teacher: That’s a great question, Abby. You should start by recycling old newspapers and boxes.</a:t>
            </a:r>
          </a:p>
          <a:p>
            <a:r>
              <a:rPr lang="en-US" sz="3350" i="1" dirty="0">
                <a:latin typeface="+mj-lt"/>
              </a:rPr>
              <a:t>Abby: Oh yeah. I will collect the ones we have around the house.</a:t>
            </a:r>
          </a:p>
          <a:p>
            <a:r>
              <a:rPr lang="en-US" sz="3350" i="1" dirty="0">
                <a:latin typeface="+mj-lt"/>
              </a:rPr>
              <a:t>Teacher: Great!</a:t>
            </a:r>
          </a:p>
          <a:p>
            <a:endParaRPr lang="en-US" sz="3350" i="1" dirty="0">
              <a:latin typeface="+mj-lt"/>
            </a:endParaRPr>
          </a:p>
          <a:p>
            <a:r>
              <a:rPr lang="en-US" sz="3350" i="1" dirty="0">
                <a:solidFill>
                  <a:srgbClr val="FF0000"/>
                </a:solidFill>
                <a:latin typeface="+mj-lt"/>
              </a:rPr>
              <a:t>1.</a:t>
            </a:r>
            <a:r>
              <a:rPr lang="en-US" sz="3350" i="1" dirty="0">
                <a:latin typeface="+mj-lt"/>
              </a:rPr>
              <a:t> Father: Son, you should remember to always put the trash in the trash can.</a:t>
            </a:r>
          </a:p>
          <a:p>
            <a:r>
              <a:rPr lang="en-US" sz="3350" i="1" dirty="0">
                <a:latin typeface="+mj-lt"/>
              </a:rPr>
              <a:t>Son: Sure, Dad.</a:t>
            </a:r>
          </a:p>
          <a:p>
            <a:r>
              <a:rPr lang="en-US" sz="3350" i="1" dirty="0">
                <a:latin typeface="+mj-lt"/>
              </a:rPr>
              <a:t>Father: And make sure that you don’t put plastic in there.</a:t>
            </a:r>
          </a:p>
          <a:p>
            <a:r>
              <a:rPr lang="en-US" sz="3350" i="1" dirty="0">
                <a:latin typeface="+mj-lt"/>
              </a:rPr>
              <a:t>Son: I know. I never do that. Don’t worry.</a:t>
            </a:r>
          </a:p>
        </p:txBody>
      </p:sp>
    </p:spTree>
    <p:extLst>
      <p:ext uri="{BB962C8B-B14F-4D97-AF65-F5344CB8AC3E}">
        <p14:creationId xmlns:p14="http://schemas.microsoft.com/office/powerpoint/2010/main" val="370343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632311"/>
          </a:xfrm>
          <a:prstGeom prst="rect">
            <a:avLst/>
          </a:prstGeom>
        </p:spPr>
        <p:txBody>
          <a:bodyPr wrap="square">
            <a:spAutoFit/>
          </a:bodyPr>
          <a:lstStyle/>
          <a:p>
            <a:r>
              <a:rPr lang="en-US" sz="3600" i="1" dirty="0">
                <a:solidFill>
                  <a:srgbClr val="FF0000"/>
                </a:solidFill>
                <a:latin typeface="+mj-lt"/>
              </a:rPr>
              <a:t>2. </a:t>
            </a:r>
            <a:r>
              <a:rPr lang="en-US" sz="3600" i="1" dirty="0">
                <a:latin typeface="+mj-lt"/>
              </a:rPr>
              <a:t>Lily: Jacob, I want to help with the school Christmas party this weekend.</a:t>
            </a:r>
          </a:p>
          <a:p>
            <a:r>
              <a:rPr lang="en-US" sz="3600" i="1" dirty="0">
                <a:latin typeface="+mj-lt"/>
              </a:rPr>
              <a:t>Jacob: Can I help?</a:t>
            </a:r>
          </a:p>
          <a:p>
            <a:r>
              <a:rPr lang="en-US" sz="3600" i="1" dirty="0">
                <a:latin typeface="+mj-lt"/>
              </a:rPr>
              <a:t>Lily: Sure. What should we do, though?</a:t>
            </a:r>
          </a:p>
          <a:p>
            <a:r>
              <a:rPr lang="en-US" sz="3600" i="1" dirty="0">
                <a:latin typeface="+mj-lt"/>
              </a:rPr>
              <a:t>Jacob: Let’s help clean the classrooms before the parents get to the school.</a:t>
            </a:r>
          </a:p>
          <a:p>
            <a:r>
              <a:rPr lang="en-US" sz="3600" i="1" dirty="0">
                <a:latin typeface="+mj-lt"/>
              </a:rPr>
              <a:t>Lily: That’s a good idea. What else?</a:t>
            </a:r>
          </a:p>
          <a:p>
            <a:r>
              <a:rPr lang="en-US" sz="3600" i="1" dirty="0">
                <a:latin typeface="+mj-lt"/>
              </a:rPr>
              <a:t>Jacob: After the classrooms I think we can help with the tables in the cafeteria.</a:t>
            </a:r>
          </a:p>
          <a:p>
            <a:r>
              <a:rPr lang="en-US" sz="3600" i="1" dirty="0">
                <a:latin typeface="+mj-lt"/>
              </a:rPr>
              <a:t>Lily: Alright.</a:t>
            </a:r>
          </a:p>
        </p:txBody>
      </p:sp>
    </p:spTree>
    <p:extLst>
      <p:ext uri="{BB962C8B-B14F-4D97-AF65-F5344CB8AC3E}">
        <p14:creationId xmlns:p14="http://schemas.microsoft.com/office/powerpoint/2010/main" val="2795185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078313"/>
          </a:xfrm>
          <a:prstGeom prst="rect">
            <a:avLst/>
          </a:prstGeom>
        </p:spPr>
        <p:txBody>
          <a:bodyPr wrap="square">
            <a:spAutoFit/>
          </a:bodyPr>
          <a:lstStyle/>
          <a:p>
            <a:r>
              <a:rPr lang="en-US" sz="3600" i="1" dirty="0">
                <a:solidFill>
                  <a:srgbClr val="FF0000"/>
                </a:solidFill>
                <a:latin typeface="+mj-lt"/>
              </a:rPr>
              <a:t>3.</a:t>
            </a:r>
            <a:r>
              <a:rPr lang="en-US" sz="3600" i="1" dirty="0">
                <a:latin typeface="+mj-lt"/>
              </a:rPr>
              <a:t> M: When I am at home, I do my best to help the environment. I reuse glass bottles and jars. I also take showers instead of baths. That way I can save some water, too.</a:t>
            </a:r>
          </a:p>
          <a:p>
            <a:endParaRPr lang="en-US" sz="3600" i="1" dirty="0">
              <a:latin typeface="+mj-lt"/>
            </a:endParaRPr>
          </a:p>
          <a:p>
            <a:r>
              <a:rPr lang="en-US" sz="3600" i="1" dirty="0">
                <a:solidFill>
                  <a:srgbClr val="FF0000"/>
                </a:solidFill>
                <a:latin typeface="+mj-lt"/>
              </a:rPr>
              <a:t>4.</a:t>
            </a:r>
            <a:r>
              <a:rPr lang="en-US" sz="3600" i="1" dirty="0">
                <a:latin typeface="+mj-lt"/>
              </a:rPr>
              <a:t> Eric: Where are you going</a:t>
            </a:r>
            <a:r>
              <a:rPr lang="en-US" sz="3600" i="1">
                <a:latin typeface="+mj-lt"/>
              </a:rPr>
              <a:t>, </a:t>
            </a:r>
            <a:r>
              <a:rPr lang="en-US" sz="3600" i="1" smtClean="0">
                <a:latin typeface="+mj-lt"/>
              </a:rPr>
              <a:t>Aunt </a:t>
            </a:r>
            <a:r>
              <a:rPr lang="en-US" sz="3600" i="1" dirty="0">
                <a:latin typeface="+mj-lt"/>
              </a:rPr>
              <a:t>Jeannie?</a:t>
            </a:r>
          </a:p>
          <a:p>
            <a:r>
              <a:rPr lang="en-US" sz="3600" i="1" dirty="0">
                <a:latin typeface="+mj-lt"/>
              </a:rPr>
              <a:t>Jeannie: I’m going to the community center.</a:t>
            </a:r>
          </a:p>
          <a:p>
            <a:r>
              <a:rPr lang="en-US" sz="3600" i="1" dirty="0">
                <a:latin typeface="+mj-lt"/>
              </a:rPr>
              <a:t>Eric: What do you need to do there?</a:t>
            </a:r>
          </a:p>
          <a:p>
            <a:r>
              <a:rPr lang="en-US" sz="3600" i="1" dirty="0">
                <a:latin typeface="+mj-lt"/>
              </a:rPr>
              <a:t>Jeannie: I’m donating clothes for poor children.</a:t>
            </a:r>
          </a:p>
          <a:p>
            <a:r>
              <a:rPr lang="en-US" sz="3600" i="1" dirty="0">
                <a:latin typeface="+mj-lt"/>
              </a:rPr>
              <a:t>Eric: Oh, OK. I have some you can take, too.</a:t>
            </a:r>
          </a:p>
        </p:txBody>
      </p:sp>
    </p:spTree>
    <p:extLst>
      <p:ext uri="{BB962C8B-B14F-4D97-AF65-F5344CB8AC3E}">
        <p14:creationId xmlns:p14="http://schemas.microsoft.com/office/powerpoint/2010/main" val="4499593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21920" y="747376"/>
            <a:ext cx="12192000" cy="4278094"/>
          </a:xfrm>
          <a:prstGeom prst="rect">
            <a:avLst/>
          </a:prstGeom>
        </p:spPr>
        <p:txBody>
          <a:bodyPr wrap="square">
            <a:spAutoFit/>
          </a:bodyPr>
          <a:lstStyle/>
          <a:p>
            <a:r>
              <a:rPr lang="en-US" sz="3400" i="1" dirty="0">
                <a:solidFill>
                  <a:srgbClr val="FF0000"/>
                </a:solidFill>
                <a:latin typeface="+mj-lt"/>
              </a:rPr>
              <a:t>5.</a:t>
            </a:r>
            <a:r>
              <a:rPr lang="en-US" sz="3400" i="1" dirty="0">
                <a:latin typeface="+mj-lt"/>
              </a:rPr>
              <a:t> B1: I think that charities are great.</a:t>
            </a:r>
          </a:p>
          <a:p>
            <a:r>
              <a:rPr lang="en-US" sz="3400" i="1" dirty="0">
                <a:latin typeface="+mj-lt"/>
              </a:rPr>
              <a:t>B2: Why?</a:t>
            </a:r>
          </a:p>
          <a:p>
            <a:r>
              <a:rPr lang="en-US" sz="3400" i="1" dirty="0">
                <a:latin typeface="+mj-lt"/>
              </a:rPr>
              <a:t>B1: Because they help people and animals.</a:t>
            </a:r>
          </a:p>
          <a:p>
            <a:r>
              <a:rPr lang="en-US" sz="3400" i="1" dirty="0">
                <a:latin typeface="+mj-lt"/>
              </a:rPr>
              <a:t>B2: How do they help?</a:t>
            </a:r>
          </a:p>
          <a:p>
            <a:r>
              <a:rPr lang="en-US" sz="3400" i="1" dirty="0">
                <a:latin typeface="+mj-lt"/>
              </a:rPr>
              <a:t>B1: Some help to build houses for free, so poor people have somewhere to live.</a:t>
            </a:r>
          </a:p>
          <a:p>
            <a:r>
              <a:rPr lang="en-US" sz="3400" i="1" dirty="0">
                <a:latin typeface="+mj-lt"/>
              </a:rPr>
              <a:t>B2: Oh yeah. And some help animals that are hurt.</a:t>
            </a:r>
          </a:p>
          <a:p>
            <a:r>
              <a:rPr lang="en-US" sz="3400" i="1" dirty="0">
                <a:latin typeface="+mj-lt"/>
              </a:rPr>
              <a:t>B1: Yes, you’re right.</a:t>
            </a:r>
          </a:p>
        </p:txBody>
      </p:sp>
    </p:spTree>
    <p:extLst>
      <p:ext uri="{BB962C8B-B14F-4D97-AF65-F5344CB8AC3E}">
        <p14:creationId xmlns:p14="http://schemas.microsoft.com/office/powerpoint/2010/main" val="260984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24000" y="857249"/>
            <a:ext cx="9277349" cy="5255451"/>
          </a:xfrm>
          <a:prstGeom prst="rect">
            <a:avLst/>
          </a:prstGeom>
        </p:spPr>
      </p:pic>
      <p:pic>
        <p:nvPicPr>
          <p:cNvPr id="3" name="Picture 2"/>
          <p:cNvPicPr>
            <a:picLocks noChangeAspect="1"/>
          </p:cNvPicPr>
          <p:nvPr/>
        </p:nvPicPr>
        <p:blipFill>
          <a:blip r:embed="rId4"/>
          <a:stretch>
            <a:fillRect/>
          </a:stretch>
        </p:blipFill>
        <p:spPr>
          <a:xfrm>
            <a:off x="0" y="333374"/>
            <a:ext cx="11787188" cy="523875"/>
          </a:xfrm>
          <a:prstGeom prst="rect">
            <a:avLst/>
          </a:prstGeom>
        </p:spPr>
      </p:pic>
      <p:cxnSp>
        <p:nvCxnSpPr>
          <p:cNvPr id="4" name="Straight Connector 3"/>
          <p:cNvCxnSpPr/>
          <p:nvPr/>
        </p:nvCxnSpPr>
        <p:spPr>
          <a:xfrm>
            <a:off x="2477408" y="763073"/>
            <a:ext cx="701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26744" y="758372"/>
            <a:ext cx="28157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31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3374"/>
            <a:ext cx="11787188" cy="523875"/>
          </a:xfrm>
          <a:prstGeom prst="rect">
            <a:avLst/>
          </a:prstGeom>
        </p:spPr>
      </p:pic>
      <p:sp>
        <p:nvSpPr>
          <p:cNvPr id="3" name="Rectangle 2"/>
          <p:cNvSpPr/>
          <p:nvPr/>
        </p:nvSpPr>
        <p:spPr>
          <a:xfrm>
            <a:off x="0" y="857249"/>
            <a:ext cx="12192000" cy="5632311"/>
          </a:xfrm>
          <a:prstGeom prst="rect">
            <a:avLst/>
          </a:prstGeom>
        </p:spPr>
        <p:txBody>
          <a:bodyPr wrap="square">
            <a:spAutoFit/>
          </a:bodyPr>
          <a:lstStyle/>
          <a:p>
            <a:r>
              <a:rPr lang="en-US" sz="3600" dirty="0">
                <a:solidFill>
                  <a:srgbClr val="242021"/>
                </a:solidFill>
                <a:latin typeface="+mj-lt"/>
              </a:rPr>
              <a:t>Tom and Jenny are talking about different ways to (0) ________ the environment for Earth Day. Jenny says students shouldn't (1) _____________ food. They should eat everything on their plates. She also thinks everyone should (2) ________ trash and put it in the trash can to keep the school clean. Tom (3) ________ his water bottle and fills it with water every morning. He also takes his family's (4) ________ to the recycling bin because you can recycle metal. He thinks everyone should reuse and (5) ________everything they can. Tom and Jenny are trying their best to protect the environment.</a:t>
            </a:r>
            <a:r>
              <a:rPr lang="en-US" sz="3600" dirty="0">
                <a:latin typeface="+mj-lt"/>
              </a:rPr>
              <a:t> </a:t>
            </a:r>
          </a:p>
        </p:txBody>
      </p:sp>
      <p:sp>
        <p:nvSpPr>
          <p:cNvPr id="4" name="TextBox 3"/>
          <p:cNvSpPr txBox="1"/>
          <p:nvPr/>
        </p:nvSpPr>
        <p:spPr>
          <a:xfrm>
            <a:off x="9937750" y="871104"/>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C. protect </a:t>
            </a:r>
            <a:endParaRPr lang="en-US" sz="3600" dirty="0">
              <a:solidFill>
                <a:srgbClr val="FF0000"/>
              </a:solidFill>
            </a:endParaRPr>
          </a:p>
        </p:txBody>
      </p:sp>
      <p:sp>
        <p:nvSpPr>
          <p:cNvPr id="5" name="TextBox 4"/>
          <p:cNvSpPr txBox="1"/>
          <p:nvPr/>
        </p:nvSpPr>
        <p:spPr>
          <a:xfrm>
            <a:off x="190500" y="1953489"/>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A. throw away </a:t>
            </a:r>
            <a:endParaRPr lang="en-US" sz="3600" dirty="0">
              <a:solidFill>
                <a:srgbClr val="FF0000"/>
              </a:solidFill>
            </a:endParaRPr>
          </a:p>
        </p:txBody>
      </p:sp>
      <p:sp>
        <p:nvSpPr>
          <p:cNvPr id="6" name="TextBox 5"/>
          <p:cNvSpPr txBox="1"/>
          <p:nvPr/>
        </p:nvSpPr>
        <p:spPr>
          <a:xfrm>
            <a:off x="7958364" y="2496902"/>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B. pick up</a:t>
            </a:r>
            <a:endParaRPr lang="en-US" sz="3600" dirty="0">
              <a:solidFill>
                <a:srgbClr val="FF0000"/>
              </a:solidFill>
            </a:endParaRPr>
          </a:p>
        </p:txBody>
      </p:sp>
      <p:sp>
        <p:nvSpPr>
          <p:cNvPr id="7" name="TextBox 6"/>
          <p:cNvSpPr txBox="1"/>
          <p:nvPr/>
        </p:nvSpPr>
        <p:spPr>
          <a:xfrm>
            <a:off x="105439" y="3599527"/>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C. reuses </a:t>
            </a:r>
            <a:endParaRPr lang="en-US" sz="3600" dirty="0">
              <a:solidFill>
                <a:srgbClr val="FF0000"/>
              </a:solidFill>
            </a:endParaRPr>
          </a:p>
        </p:txBody>
      </p:sp>
      <p:sp>
        <p:nvSpPr>
          <p:cNvPr id="8" name="TextBox 7"/>
          <p:cNvSpPr txBox="1"/>
          <p:nvPr/>
        </p:nvSpPr>
        <p:spPr>
          <a:xfrm>
            <a:off x="5365750" y="4136555"/>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A. cans</a:t>
            </a:r>
            <a:endParaRPr lang="en-US" sz="3600" dirty="0">
              <a:solidFill>
                <a:srgbClr val="FF0000"/>
              </a:solidFill>
            </a:endParaRPr>
          </a:p>
        </p:txBody>
      </p:sp>
      <p:sp>
        <p:nvSpPr>
          <p:cNvPr id="9" name="TextBox 8"/>
          <p:cNvSpPr txBox="1"/>
          <p:nvPr/>
        </p:nvSpPr>
        <p:spPr>
          <a:xfrm>
            <a:off x="1365250" y="5264224"/>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B. recycle</a:t>
            </a:r>
            <a:endParaRPr lang="en-US" sz="3600" dirty="0">
              <a:solidFill>
                <a:srgbClr val="FF0000"/>
              </a:solidFill>
            </a:endParaRPr>
          </a:p>
        </p:txBody>
      </p:sp>
    </p:spTree>
    <p:extLst>
      <p:ext uri="{BB962C8B-B14F-4D97-AF65-F5344CB8AC3E}">
        <p14:creationId xmlns:p14="http://schemas.microsoft.com/office/powerpoint/2010/main" val="353314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a:t>
            </a:r>
            <a:r>
              <a:rPr lang="en-US">
                <a:solidFill>
                  <a:schemeClr val="bg1"/>
                </a:solidFill>
              </a:rPr>
              <a:t>, page 67</a:t>
            </a:r>
            <a:endParaRPr lang="en-US" dirty="0">
              <a:solidFill>
                <a:schemeClr val="bg1"/>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32718" y="1395249"/>
            <a:ext cx="6574753" cy="4983886"/>
          </a:xfrm>
          <a:prstGeom prst="rect">
            <a:avLst/>
          </a:prstGeom>
        </p:spPr>
      </p:pic>
      <p:sp>
        <p:nvSpPr>
          <p:cNvPr id="6" name="Rounded Rectangle 5"/>
          <p:cNvSpPr/>
          <p:nvPr/>
        </p:nvSpPr>
        <p:spPr>
          <a:xfrm>
            <a:off x="1937288" y="346363"/>
            <a:ext cx="10254712" cy="9399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a:solidFill>
                  <a:srgbClr val="0070C0"/>
                </a:solidFill>
              </a:rPr>
              <a:t>Read the article about a school recycling project. </a:t>
            </a:r>
          </a:p>
          <a:p>
            <a:pPr algn="ctr"/>
            <a:r>
              <a:rPr lang="en-US" sz="2800" i="1">
                <a:solidFill>
                  <a:srgbClr val="0070C0"/>
                </a:solidFill>
              </a:rPr>
              <a:t>Choose the correct answer (A, B, or C)</a:t>
            </a:r>
            <a:endParaRPr lang="en-US" sz="2800" i="1" dirty="0">
              <a:solidFill>
                <a:srgbClr val="0070C0"/>
              </a:solidFill>
            </a:endParaRPr>
          </a:p>
        </p:txBody>
      </p:sp>
      <p:cxnSp>
        <p:nvCxnSpPr>
          <p:cNvPr id="9" name="Straight Connector 8"/>
          <p:cNvCxnSpPr/>
          <p:nvPr/>
        </p:nvCxnSpPr>
        <p:spPr>
          <a:xfrm>
            <a:off x="3562290" y="754186"/>
            <a:ext cx="701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95500" y="1181253"/>
            <a:ext cx="951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21100" y="1206806"/>
            <a:ext cx="2106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1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5195"/>
            <a:ext cx="12192000" cy="6001643"/>
          </a:xfrm>
          <a:prstGeom prst="rect">
            <a:avLst/>
          </a:prstGeom>
        </p:spPr>
        <p:txBody>
          <a:bodyPr wrap="square">
            <a:spAutoFit/>
          </a:bodyPr>
          <a:lstStyle/>
          <a:p>
            <a:pPr algn="ctr"/>
            <a:r>
              <a:rPr lang="en-US" sz="3200" b="1" dirty="0"/>
              <a:t>Our Recycling Project</a:t>
            </a:r>
          </a:p>
          <a:p>
            <a:r>
              <a:rPr lang="en-US" sz="3200" dirty="0"/>
              <a:t>Jackson Harris, January </a:t>
            </a:r>
            <a:r>
              <a:rPr lang="en-US" sz="3200" dirty="0" smtClean="0"/>
              <a:t>30th</a:t>
            </a:r>
            <a:endParaRPr lang="en-US" sz="3200" dirty="0"/>
          </a:p>
          <a:p>
            <a:r>
              <a:rPr lang="en-US" sz="3200" dirty="0"/>
              <a:t>Last Thursday, my class learned about what we can do with things we normally throw away, like plastic bottles. Afterwards, our teacher asked us to make something useful out of trash and show the class on Monday. I made toys out of toilet paper rolls. I painted the paper rolls and added eyes, hair, and hats. My favorite toy is a silly monster with four eyes. I gave one (a cute witch) to my little sister. My friend, Riley, reused cans and plastic cups to make plant pots. She painted and drew eyes for them to make them look like rabbits and cats. I thought recycling would be boring but it is not. This project was really fun and useful. I did not know that we can make so many things from trash.</a:t>
            </a:r>
          </a:p>
        </p:txBody>
      </p:sp>
    </p:spTree>
    <p:extLst>
      <p:ext uri="{BB962C8B-B14F-4D97-AF65-F5344CB8AC3E}">
        <p14:creationId xmlns:p14="http://schemas.microsoft.com/office/powerpoint/2010/main" val="209053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06" y="304800"/>
            <a:ext cx="12496800" cy="6186309"/>
          </a:xfrm>
          <a:prstGeom prst="rect">
            <a:avLst/>
          </a:prstGeom>
          <a:ln w="38100">
            <a:solidFill>
              <a:schemeClr val="tx1"/>
            </a:solidFill>
          </a:ln>
        </p:spPr>
        <p:txBody>
          <a:bodyPr wrap="square">
            <a:spAutoFit/>
          </a:bodyPr>
          <a:lstStyle/>
          <a:p>
            <a:r>
              <a:rPr lang="en-US" sz="3600" dirty="0">
                <a:solidFill>
                  <a:srgbClr val="242021"/>
                </a:solidFill>
                <a:latin typeface="FuturaStd-Heavy"/>
              </a:rPr>
              <a:t>0. </a:t>
            </a:r>
            <a:r>
              <a:rPr lang="en-US" sz="3600" dirty="0">
                <a:solidFill>
                  <a:srgbClr val="242021"/>
                </a:solidFill>
                <a:latin typeface="FuturaLT-Book"/>
              </a:rPr>
              <a:t>When did Jackson learn about recycling</a:t>
            </a:r>
            <a:r>
              <a:rPr lang="en-US" sz="3600" dirty="0">
                <a:solidFill>
                  <a:srgbClr val="242021"/>
                </a:solidFill>
                <a:latin typeface="ArialMT"/>
              </a:rPr>
              <a:t>?</a:t>
            </a:r>
          </a:p>
          <a:p>
            <a:r>
              <a:rPr lang="en-US" sz="3600" dirty="0">
                <a:solidFill>
                  <a:srgbClr val="242021"/>
                </a:solidFill>
                <a:latin typeface="FuturaLT-Book"/>
              </a:rPr>
              <a:t>A. Monday		B. Wednesday		C. Thursday</a:t>
            </a:r>
            <a:br>
              <a:rPr lang="en-US" sz="3600" dirty="0">
                <a:solidFill>
                  <a:srgbClr val="242021"/>
                </a:solidFill>
                <a:latin typeface="FuturaLT-Book"/>
              </a:rPr>
            </a:br>
            <a:r>
              <a:rPr lang="en-US" sz="3600" dirty="0">
                <a:solidFill>
                  <a:srgbClr val="242021"/>
                </a:solidFill>
                <a:latin typeface="FuturaStd-Heavy"/>
              </a:rPr>
              <a:t>1. </a:t>
            </a:r>
            <a:r>
              <a:rPr lang="en-US" sz="3600" dirty="0">
                <a:solidFill>
                  <a:srgbClr val="242021"/>
                </a:solidFill>
                <a:latin typeface="FuturaLT-Book"/>
              </a:rPr>
              <a:t>What did he use to make his toys</a:t>
            </a:r>
            <a:r>
              <a:rPr lang="en-US" sz="3600" dirty="0">
                <a:solidFill>
                  <a:srgbClr val="242021"/>
                </a:solidFill>
                <a:latin typeface="ArialMT"/>
              </a:rPr>
              <a:t>?</a:t>
            </a:r>
          </a:p>
          <a:p>
            <a:r>
              <a:rPr lang="en-US" sz="3600" dirty="0">
                <a:solidFill>
                  <a:srgbClr val="242021"/>
                </a:solidFill>
                <a:latin typeface="FuturaLT-Book"/>
              </a:rPr>
              <a:t>A. toilet paper	B. plastic cups		C. toilet paper rolls</a:t>
            </a:r>
            <a:br>
              <a:rPr lang="en-US" sz="3600" dirty="0">
                <a:solidFill>
                  <a:srgbClr val="242021"/>
                </a:solidFill>
                <a:latin typeface="FuturaLT-Book"/>
              </a:rPr>
            </a:br>
            <a:r>
              <a:rPr lang="en-US" sz="3600" dirty="0">
                <a:solidFill>
                  <a:srgbClr val="242021"/>
                </a:solidFill>
                <a:latin typeface="FuturaStd-Heavy"/>
              </a:rPr>
              <a:t>2. </a:t>
            </a:r>
            <a:r>
              <a:rPr lang="en-US" sz="3600" dirty="0">
                <a:solidFill>
                  <a:srgbClr val="242021"/>
                </a:solidFill>
                <a:latin typeface="FuturaLT-Book"/>
              </a:rPr>
              <a:t>Which toy does Jackson like the most</a:t>
            </a:r>
            <a:r>
              <a:rPr lang="en-US" sz="3600" dirty="0">
                <a:solidFill>
                  <a:srgbClr val="242021"/>
                </a:solidFill>
                <a:latin typeface="ArialMT"/>
              </a:rPr>
              <a:t>?</a:t>
            </a:r>
          </a:p>
          <a:p>
            <a:r>
              <a:rPr lang="en-US" sz="3600" dirty="0">
                <a:solidFill>
                  <a:srgbClr val="242021"/>
                </a:solidFill>
                <a:latin typeface="FuturaLT-Book"/>
              </a:rPr>
              <a:t>A. a four-eyed monster	B. a cute witch	C. a rabbit</a:t>
            </a:r>
            <a:r>
              <a:rPr lang="en-US" sz="3600" dirty="0">
                <a:solidFill>
                  <a:srgbClr val="242021"/>
                </a:solidFill>
                <a:latin typeface="ArialMT"/>
              </a:rPr>
              <a:t/>
            </a:r>
            <a:br>
              <a:rPr lang="en-US" sz="3600" dirty="0">
                <a:solidFill>
                  <a:srgbClr val="242021"/>
                </a:solidFill>
                <a:latin typeface="ArialMT"/>
              </a:rPr>
            </a:br>
            <a:r>
              <a:rPr lang="en-US" sz="3600" dirty="0">
                <a:solidFill>
                  <a:srgbClr val="242021"/>
                </a:solidFill>
                <a:latin typeface="FuturaStd-Heavy"/>
              </a:rPr>
              <a:t>3. </a:t>
            </a:r>
            <a:r>
              <a:rPr lang="en-US" sz="3600" dirty="0">
                <a:solidFill>
                  <a:srgbClr val="242021"/>
                </a:solidFill>
                <a:latin typeface="FuturaLT-Book"/>
              </a:rPr>
              <a:t>What did Riley use to make plant pots</a:t>
            </a:r>
            <a:r>
              <a:rPr lang="en-US" sz="3600" dirty="0">
                <a:solidFill>
                  <a:srgbClr val="242021"/>
                </a:solidFill>
                <a:latin typeface="ArialMT"/>
              </a:rPr>
              <a:t>?</a:t>
            </a:r>
          </a:p>
          <a:p>
            <a:r>
              <a:rPr lang="en-US" sz="3600" dirty="0">
                <a:solidFill>
                  <a:srgbClr val="242021"/>
                </a:solidFill>
                <a:latin typeface="FuturaLT-Book"/>
              </a:rPr>
              <a:t>A. plastic bags	B. cans				C. plastic bottles</a:t>
            </a:r>
            <a:r>
              <a:rPr lang="en-US" sz="3600" dirty="0">
                <a:solidFill>
                  <a:srgbClr val="242021"/>
                </a:solidFill>
                <a:latin typeface="ArialMT"/>
              </a:rPr>
              <a:t/>
            </a:r>
            <a:br>
              <a:rPr lang="en-US" sz="3600" dirty="0">
                <a:solidFill>
                  <a:srgbClr val="242021"/>
                </a:solidFill>
                <a:latin typeface="ArialMT"/>
              </a:rPr>
            </a:br>
            <a:r>
              <a:rPr lang="en-US" sz="3600" dirty="0">
                <a:solidFill>
                  <a:srgbClr val="242021"/>
                </a:solidFill>
                <a:latin typeface="FuturaStd-Heavy"/>
              </a:rPr>
              <a:t>4. </a:t>
            </a:r>
            <a:r>
              <a:rPr lang="en-US" sz="3600" dirty="0">
                <a:solidFill>
                  <a:srgbClr val="242021"/>
                </a:solidFill>
                <a:latin typeface="FuturaLT-Book"/>
              </a:rPr>
              <a:t>What does Jackson think about the pro</a:t>
            </a:r>
            <a:r>
              <a:rPr lang="en-US" sz="3600" dirty="0">
                <a:solidFill>
                  <a:srgbClr val="242021"/>
                </a:solidFill>
                <a:latin typeface="ArialMT"/>
              </a:rPr>
              <a:t>j</a:t>
            </a:r>
            <a:r>
              <a:rPr lang="en-US" sz="3600" dirty="0">
                <a:solidFill>
                  <a:srgbClr val="242021"/>
                </a:solidFill>
                <a:latin typeface="FuturaLT-Book"/>
              </a:rPr>
              <a:t>ect</a:t>
            </a:r>
            <a:r>
              <a:rPr lang="en-US" sz="3600" dirty="0">
                <a:solidFill>
                  <a:srgbClr val="242021"/>
                </a:solidFill>
                <a:latin typeface="ArialMT"/>
              </a:rPr>
              <a:t>?</a:t>
            </a:r>
          </a:p>
          <a:p>
            <a:r>
              <a:rPr lang="en-US" sz="3600" dirty="0">
                <a:solidFill>
                  <a:srgbClr val="242021"/>
                </a:solidFill>
                <a:latin typeface="FuturaLT-Book"/>
              </a:rPr>
              <a:t>A. fun and useful	B. boring			C. difficult</a:t>
            </a:r>
          </a:p>
        </p:txBody>
      </p:sp>
      <p:sp>
        <p:nvSpPr>
          <p:cNvPr id="4" name="Oval 3"/>
          <p:cNvSpPr/>
          <p:nvPr/>
        </p:nvSpPr>
        <p:spPr>
          <a:xfrm>
            <a:off x="8216653" y="787648"/>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216653" y="1873497"/>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3606" y="3013325"/>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11362" y="4080505"/>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0" y="5188197"/>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64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3879" y="1039374"/>
            <a:ext cx="3256378" cy="602249"/>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286987" y="2376765"/>
            <a:ext cx="3256378" cy="602249"/>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9" name="Rounded Rectangle 8"/>
          <p:cNvSpPr/>
          <p:nvPr/>
        </p:nvSpPr>
        <p:spPr>
          <a:xfrm>
            <a:off x="286987" y="5084215"/>
            <a:ext cx="3256378" cy="602249"/>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299430" y="5777784"/>
            <a:ext cx="3256378" cy="602249"/>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283879" y="1723626"/>
            <a:ext cx="3256378" cy="602249"/>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299430" y="330814"/>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1" name="Rounded Rectangle 10"/>
          <p:cNvSpPr/>
          <p:nvPr/>
        </p:nvSpPr>
        <p:spPr>
          <a:xfrm>
            <a:off x="280769" y="3714152"/>
            <a:ext cx="3256378" cy="602249"/>
          </a:xfrm>
          <a:prstGeom prst="round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Grammar</a:t>
            </a:r>
            <a:endParaRPr lang="en-US" b="1" dirty="0"/>
          </a:p>
        </p:txBody>
      </p:sp>
      <p:sp>
        <p:nvSpPr>
          <p:cNvPr id="14" name="Rounded Rectangle 13"/>
          <p:cNvSpPr/>
          <p:nvPr/>
        </p:nvSpPr>
        <p:spPr>
          <a:xfrm>
            <a:off x="277661" y="3042353"/>
            <a:ext cx="3256378" cy="602249"/>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5" name="Rounded Rectangle 14"/>
          <p:cNvSpPr/>
          <p:nvPr/>
        </p:nvSpPr>
        <p:spPr>
          <a:xfrm>
            <a:off x="293205" y="4398401"/>
            <a:ext cx="3256378" cy="602249"/>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Pronunciation</a:t>
            </a:r>
            <a:endParaRPr lang="en-US" b="1" dirty="0"/>
          </a:p>
        </p:txBody>
      </p:sp>
      <p:pic>
        <p:nvPicPr>
          <p:cNvPr id="3" name="Picture 2"/>
          <p:cNvPicPr>
            <a:picLocks noChangeAspect="1"/>
          </p:cNvPicPr>
          <p:nvPr/>
        </p:nvPicPr>
        <p:blipFill>
          <a:blip r:embed="rId2"/>
          <a:stretch>
            <a:fillRect/>
          </a:stretch>
        </p:blipFill>
        <p:spPr>
          <a:xfrm>
            <a:off x="3640844" y="484814"/>
            <a:ext cx="4201181" cy="586971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7951587" y="475483"/>
            <a:ext cx="420118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0709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974" y="342899"/>
            <a:ext cx="8048625" cy="672875"/>
          </a:xfrm>
          <a:prstGeom prst="rect">
            <a:avLst/>
          </a:prstGeom>
        </p:spPr>
      </p:pic>
      <p:sp>
        <p:nvSpPr>
          <p:cNvPr id="3" name="Rectangle 2"/>
          <p:cNvSpPr/>
          <p:nvPr/>
        </p:nvSpPr>
        <p:spPr>
          <a:xfrm>
            <a:off x="180974" y="1015774"/>
            <a:ext cx="12011026" cy="5482142"/>
          </a:xfrm>
          <a:prstGeom prst="rect">
            <a:avLst/>
          </a:prstGeom>
        </p:spPr>
        <p:txBody>
          <a:bodyPr wrap="square">
            <a:spAutoFit/>
          </a:bodyPr>
          <a:lstStyle/>
          <a:p>
            <a:pPr>
              <a:lnSpc>
                <a:spcPct val="110000"/>
              </a:lnSpc>
            </a:pPr>
            <a:r>
              <a:rPr lang="en-US" sz="3200" dirty="0"/>
              <a:t>1. hospital 		a. give money, food, clothes, etc. to someone or 				something.</a:t>
            </a:r>
          </a:p>
          <a:p>
            <a:pPr>
              <a:lnSpc>
                <a:spcPct val="110000"/>
              </a:lnSpc>
            </a:pPr>
            <a:r>
              <a:rPr lang="en-US" sz="3200" dirty="0"/>
              <a:t>2. trash 		b. Some drinks such as cola come in these metal 				containers.</a:t>
            </a:r>
          </a:p>
          <a:p>
            <a:pPr>
              <a:lnSpc>
                <a:spcPct val="110000"/>
              </a:lnSpc>
            </a:pPr>
            <a:r>
              <a:rPr lang="en-US" sz="3200" dirty="0"/>
              <a:t>3. charity 		c. a place where doctors and nurses work.</a:t>
            </a:r>
          </a:p>
          <a:p>
            <a:pPr>
              <a:lnSpc>
                <a:spcPct val="110000"/>
              </a:lnSpc>
            </a:pPr>
            <a:r>
              <a:rPr lang="en-US" sz="3200" dirty="0"/>
              <a:t>4. donate 		d. make sure that somebody or something is safe.</a:t>
            </a:r>
          </a:p>
          <a:p>
            <a:pPr>
              <a:lnSpc>
                <a:spcPct val="110000"/>
              </a:lnSpc>
            </a:pPr>
            <a:r>
              <a:rPr lang="en-US" sz="3200" dirty="0"/>
              <a:t>5. library 		e. a place where you buy stamps and send letters.</a:t>
            </a:r>
          </a:p>
          <a:p>
            <a:pPr>
              <a:lnSpc>
                <a:spcPct val="110000"/>
              </a:lnSpc>
            </a:pPr>
            <a:r>
              <a:rPr lang="en-US" sz="3200" dirty="0"/>
              <a:t>6. can 		f. an organization for helping people or animals.</a:t>
            </a:r>
          </a:p>
          <a:p>
            <a:pPr>
              <a:lnSpc>
                <a:spcPct val="110000"/>
              </a:lnSpc>
            </a:pPr>
            <a:r>
              <a:rPr lang="en-US" sz="3200" dirty="0"/>
              <a:t>7. protect 		g. You throw this away.</a:t>
            </a:r>
          </a:p>
          <a:p>
            <a:pPr>
              <a:lnSpc>
                <a:spcPct val="110000"/>
              </a:lnSpc>
            </a:pPr>
            <a:r>
              <a:rPr lang="en-US" sz="3200" dirty="0"/>
              <a:t>8. post office 	h. People can come here to read books for free.</a:t>
            </a:r>
          </a:p>
        </p:txBody>
      </p:sp>
      <p:cxnSp>
        <p:nvCxnSpPr>
          <p:cNvPr id="5" name="Straight Connector 4"/>
          <p:cNvCxnSpPr/>
          <p:nvPr/>
        </p:nvCxnSpPr>
        <p:spPr>
          <a:xfrm>
            <a:off x="2019300" y="1390650"/>
            <a:ext cx="102870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04950" y="2457450"/>
            <a:ext cx="1543050" cy="3181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62125" y="3549426"/>
            <a:ext cx="1285875" cy="1575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955006" y="4131815"/>
            <a:ext cx="1092994" cy="14820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692563" y="4544291"/>
            <a:ext cx="1355437" cy="16469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77636" y="2457450"/>
            <a:ext cx="1870364" cy="2667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762125" y="1390652"/>
            <a:ext cx="1285875" cy="25994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24100" y="4641402"/>
            <a:ext cx="723900" cy="15386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9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35539"/>
            <a:ext cx="5953125" cy="561975"/>
          </a:xfrm>
          <a:prstGeom prst="rect">
            <a:avLst/>
          </a:prstGeom>
        </p:spPr>
      </p:pic>
      <p:sp>
        <p:nvSpPr>
          <p:cNvPr id="4" name="Rectangle 3"/>
          <p:cNvSpPr/>
          <p:nvPr/>
        </p:nvSpPr>
        <p:spPr>
          <a:xfrm>
            <a:off x="0" y="897514"/>
            <a:ext cx="12192000" cy="6740307"/>
          </a:xfrm>
          <a:prstGeom prst="rect">
            <a:avLst/>
          </a:prstGeom>
        </p:spPr>
        <p:txBody>
          <a:bodyPr wrap="square">
            <a:spAutoFit/>
          </a:bodyPr>
          <a:lstStyle/>
          <a:p>
            <a:pPr>
              <a:lnSpc>
                <a:spcPct val="200000"/>
              </a:lnSpc>
            </a:pPr>
            <a:r>
              <a:rPr lang="en-US" sz="3600" dirty="0">
                <a:solidFill>
                  <a:srgbClr val="242021"/>
                </a:solidFill>
                <a:latin typeface="+mj-lt"/>
              </a:rPr>
              <a:t>1. Is there </a:t>
            </a:r>
            <a:r>
              <a:rPr lang="en-US" sz="3600" i="1" dirty="0">
                <a:solidFill>
                  <a:srgbClr val="242021"/>
                </a:solidFill>
                <a:latin typeface="+mj-lt"/>
              </a:rPr>
              <a:t>a/the </a:t>
            </a:r>
            <a:r>
              <a:rPr lang="en-US" sz="3600" dirty="0">
                <a:solidFill>
                  <a:srgbClr val="242021"/>
                </a:solidFill>
                <a:latin typeface="+mj-lt"/>
              </a:rPr>
              <a:t>post office near here?</a:t>
            </a:r>
            <a:br>
              <a:rPr lang="en-US" sz="3600" dirty="0">
                <a:solidFill>
                  <a:srgbClr val="242021"/>
                </a:solidFill>
                <a:latin typeface="+mj-lt"/>
              </a:rPr>
            </a:br>
            <a:r>
              <a:rPr lang="en-US" sz="3600" dirty="0">
                <a:solidFill>
                  <a:srgbClr val="242021"/>
                </a:solidFill>
                <a:latin typeface="+mj-lt"/>
              </a:rPr>
              <a:t>Yes, </a:t>
            </a:r>
            <a:r>
              <a:rPr lang="en-US" sz="3600" i="1" dirty="0">
                <a:solidFill>
                  <a:srgbClr val="242021"/>
                </a:solidFill>
                <a:latin typeface="+mj-lt"/>
              </a:rPr>
              <a:t>a/the </a:t>
            </a:r>
            <a:r>
              <a:rPr lang="en-US" sz="3600" dirty="0">
                <a:solidFill>
                  <a:srgbClr val="242021"/>
                </a:solidFill>
                <a:latin typeface="+mj-lt"/>
              </a:rPr>
              <a:t>post office is on Magnolia Street. It's next to the park.</a:t>
            </a:r>
            <a:br>
              <a:rPr lang="en-US" sz="3600" dirty="0">
                <a:solidFill>
                  <a:srgbClr val="242021"/>
                </a:solidFill>
                <a:latin typeface="+mj-lt"/>
              </a:rPr>
            </a:br>
            <a:r>
              <a:rPr lang="en-US" sz="3600" dirty="0">
                <a:solidFill>
                  <a:srgbClr val="242021"/>
                </a:solidFill>
                <a:latin typeface="+mj-lt"/>
              </a:rPr>
              <a:t>2. What </a:t>
            </a:r>
            <a:r>
              <a:rPr lang="en-US" sz="3600" i="1" dirty="0">
                <a:solidFill>
                  <a:srgbClr val="242021"/>
                </a:solidFill>
                <a:latin typeface="+mj-lt"/>
              </a:rPr>
              <a:t>do/does </a:t>
            </a:r>
            <a:r>
              <a:rPr lang="en-US" sz="3600" dirty="0">
                <a:solidFill>
                  <a:srgbClr val="242021"/>
                </a:solidFill>
                <a:latin typeface="+mj-lt"/>
              </a:rPr>
              <a:t>WWF do?</a:t>
            </a:r>
            <a:br>
              <a:rPr lang="en-US" sz="3600" dirty="0">
                <a:solidFill>
                  <a:srgbClr val="242021"/>
                </a:solidFill>
                <a:latin typeface="+mj-lt"/>
              </a:rPr>
            </a:br>
            <a:r>
              <a:rPr lang="en-US" sz="3600" dirty="0">
                <a:solidFill>
                  <a:srgbClr val="242021"/>
                </a:solidFill>
                <a:latin typeface="+mj-lt"/>
              </a:rPr>
              <a:t>3. What can I do to help save the environment?</a:t>
            </a:r>
            <a:br>
              <a:rPr lang="en-US" sz="3600" dirty="0">
                <a:solidFill>
                  <a:srgbClr val="242021"/>
                </a:solidFill>
                <a:latin typeface="+mj-lt"/>
              </a:rPr>
            </a:br>
            <a:r>
              <a:rPr lang="en-US" sz="3600" i="1" dirty="0">
                <a:solidFill>
                  <a:srgbClr val="242021"/>
                </a:solidFill>
                <a:latin typeface="+mj-lt"/>
              </a:rPr>
              <a:t>Recycle/Recycles </a:t>
            </a:r>
            <a:r>
              <a:rPr lang="en-US" sz="3600" dirty="0">
                <a:solidFill>
                  <a:srgbClr val="242021"/>
                </a:solidFill>
                <a:latin typeface="+mj-lt"/>
              </a:rPr>
              <a:t>plastic bottles.</a:t>
            </a:r>
            <a:r>
              <a:rPr lang="en-US" sz="3200" dirty="0">
                <a:solidFill>
                  <a:srgbClr val="242021"/>
                </a:solidFill>
                <a:latin typeface="+mj-lt"/>
              </a:rPr>
              <a:t/>
            </a:r>
            <a:br>
              <a:rPr lang="en-US" sz="3200" dirty="0">
                <a:solidFill>
                  <a:srgbClr val="242021"/>
                </a:solidFill>
                <a:latin typeface="+mj-lt"/>
              </a:rPr>
            </a:br>
            <a:r>
              <a:rPr lang="en-US" dirty="0">
                <a:latin typeface="+mj-lt"/>
              </a:rPr>
              <a:t/>
            </a:r>
            <a:br>
              <a:rPr lang="en-US" dirty="0">
                <a:latin typeface="+mj-lt"/>
              </a:rPr>
            </a:br>
            <a:endParaRPr lang="en-US" dirty="0">
              <a:latin typeface="+mj-lt"/>
            </a:endParaRPr>
          </a:p>
        </p:txBody>
      </p:sp>
      <p:sp>
        <p:nvSpPr>
          <p:cNvPr id="6" name="Oval 5"/>
          <p:cNvSpPr/>
          <p:nvPr/>
        </p:nvSpPr>
        <p:spPr>
          <a:xfrm>
            <a:off x="1946562" y="1390214"/>
            <a:ext cx="429491"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89927" y="3578357"/>
            <a:ext cx="1077191"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391" y="5694632"/>
            <a:ext cx="1483036" cy="6680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76535" y="2485838"/>
            <a:ext cx="683882"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35539"/>
            <a:ext cx="5953125" cy="561975"/>
          </a:xfrm>
          <a:prstGeom prst="rect">
            <a:avLst/>
          </a:prstGeom>
        </p:spPr>
      </p:pic>
      <p:sp>
        <p:nvSpPr>
          <p:cNvPr id="4" name="Rectangle 3"/>
          <p:cNvSpPr/>
          <p:nvPr/>
        </p:nvSpPr>
        <p:spPr>
          <a:xfrm>
            <a:off x="0" y="635466"/>
            <a:ext cx="12192000" cy="6281848"/>
          </a:xfrm>
          <a:prstGeom prst="rect">
            <a:avLst/>
          </a:prstGeom>
        </p:spPr>
        <p:txBody>
          <a:bodyPr wrap="square">
            <a:spAutoFit/>
          </a:bodyPr>
          <a:lstStyle/>
          <a:p>
            <a:pPr>
              <a:lnSpc>
                <a:spcPct val="150000"/>
              </a:lnSpc>
            </a:pPr>
            <a:r>
              <a:rPr lang="en-US" sz="3600" dirty="0">
                <a:solidFill>
                  <a:srgbClr val="242021"/>
                </a:solidFill>
                <a:latin typeface="+mj-lt"/>
              </a:rPr>
              <a:t>4. You </a:t>
            </a:r>
            <a:r>
              <a:rPr lang="en-US" sz="3600" i="1" dirty="0">
                <a:solidFill>
                  <a:srgbClr val="242021"/>
                </a:solidFill>
                <a:latin typeface="+mj-lt"/>
              </a:rPr>
              <a:t>can/doesn't </a:t>
            </a:r>
            <a:r>
              <a:rPr lang="en-US" sz="3600" dirty="0">
                <a:solidFill>
                  <a:srgbClr val="242021"/>
                </a:solidFill>
                <a:latin typeface="+mj-lt"/>
              </a:rPr>
              <a:t>donate money.</a:t>
            </a:r>
            <a:br>
              <a:rPr lang="en-US" sz="3600" dirty="0">
                <a:solidFill>
                  <a:srgbClr val="242021"/>
                </a:solidFill>
                <a:latin typeface="+mj-lt"/>
              </a:rPr>
            </a:br>
            <a:r>
              <a:rPr lang="en-US" sz="3600" dirty="0">
                <a:solidFill>
                  <a:srgbClr val="242021"/>
                </a:solidFill>
                <a:latin typeface="+mj-lt"/>
              </a:rPr>
              <a:t>5. </a:t>
            </a:r>
            <a:r>
              <a:rPr lang="en-US" sz="3600" i="1" dirty="0">
                <a:solidFill>
                  <a:srgbClr val="242021"/>
                </a:solidFill>
                <a:latin typeface="+mj-lt"/>
              </a:rPr>
              <a:t>The/A </a:t>
            </a:r>
            <a:r>
              <a:rPr lang="en-US" sz="3600" dirty="0">
                <a:solidFill>
                  <a:srgbClr val="242021"/>
                </a:solidFill>
                <a:latin typeface="+mj-lt"/>
              </a:rPr>
              <a:t>library is on Pine Street. There's only one library on that street.</a:t>
            </a:r>
            <a:br>
              <a:rPr lang="en-US" sz="3600" dirty="0">
                <a:solidFill>
                  <a:srgbClr val="242021"/>
                </a:solidFill>
                <a:latin typeface="+mj-lt"/>
              </a:rPr>
            </a:br>
            <a:r>
              <a:rPr lang="en-US" sz="3600" dirty="0">
                <a:solidFill>
                  <a:srgbClr val="242021"/>
                </a:solidFill>
                <a:latin typeface="+mj-lt"/>
              </a:rPr>
              <a:t>6. </a:t>
            </a:r>
            <a:r>
              <a:rPr lang="en-US" sz="3600" i="1" dirty="0">
                <a:solidFill>
                  <a:srgbClr val="242021"/>
                </a:solidFill>
                <a:latin typeface="+mj-lt"/>
              </a:rPr>
              <a:t>Don't/Can't </a:t>
            </a:r>
            <a:r>
              <a:rPr lang="en-US" sz="3600" dirty="0">
                <a:solidFill>
                  <a:srgbClr val="242021"/>
                </a:solidFill>
                <a:latin typeface="+mj-lt"/>
              </a:rPr>
              <a:t>use plastic bags.</a:t>
            </a:r>
            <a:br>
              <a:rPr lang="en-US" sz="3600" dirty="0">
                <a:solidFill>
                  <a:srgbClr val="242021"/>
                </a:solidFill>
                <a:latin typeface="+mj-lt"/>
              </a:rPr>
            </a:br>
            <a:r>
              <a:rPr lang="en-US" sz="3600" dirty="0">
                <a:solidFill>
                  <a:srgbClr val="242021"/>
                </a:solidFill>
                <a:latin typeface="+mj-lt"/>
              </a:rPr>
              <a:t>7. The police station is </a:t>
            </a:r>
            <a:r>
              <a:rPr lang="en-US" sz="3600" i="1" dirty="0">
                <a:solidFill>
                  <a:srgbClr val="242021"/>
                </a:solidFill>
                <a:latin typeface="+mj-lt"/>
              </a:rPr>
              <a:t>opposite/between </a:t>
            </a:r>
            <a:r>
              <a:rPr lang="en-US" sz="3600" dirty="0">
                <a:solidFill>
                  <a:srgbClr val="242021"/>
                </a:solidFill>
                <a:latin typeface="+mj-lt"/>
              </a:rPr>
              <a:t>the bus station and the post office.</a:t>
            </a:r>
            <a:br>
              <a:rPr lang="en-US" sz="3600" dirty="0">
                <a:solidFill>
                  <a:srgbClr val="242021"/>
                </a:solidFill>
                <a:latin typeface="+mj-lt"/>
              </a:rPr>
            </a:br>
            <a:r>
              <a:rPr lang="en-US" sz="3600" dirty="0">
                <a:solidFill>
                  <a:srgbClr val="242021"/>
                </a:solidFill>
                <a:latin typeface="+mj-lt"/>
              </a:rPr>
              <a:t>8. Where </a:t>
            </a:r>
            <a:r>
              <a:rPr lang="en-US" sz="3600" i="1" dirty="0">
                <a:solidFill>
                  <a:srgbClr val="242021"/>
                </a:solidFill>
                <a:latin typeface="+mj-lt"/>
              </a:rPr>
              <a:t>do/are </a:t>
            </a:r>
            <a:r>
              <a:rPr lang="en-US" sz="3600" dirty="0">
                <a:solidFill>
                  <a:srgbClr val="242021"/>
                </a:solidFill>
                <a:latin typeface="+mj-lt"/>
              </a:rPr>
              <a:t>they work?</a:t>
            </a:r>
            <a:r>
              <a:rPr lang="en-US" sz="3600" dirty="0">
                <a:latin typeface="+mj-lt"/>
              </a:rPr>
              <a:t> </a:t>
            </a:r>
            <a:r>
              <a:rPr lang="en-US" dirty="0">
                <a:latin typeface="+mj-lt"/>
              </a:rPr>
              <a:t/>
            </a:r>
            <a:br>
              <a:rPr lang="en-US" dirty="0">
                <a:latin typeface="+mj-lt"/>
              </a:rPr>
            </a:br>
            <a:endParaRPr lang="en-US" dirty="0">
              <a:latin typeface="+mj-lt"/>
            </a:endParaRPr>
          </a:p>
        </p:txBody>
      </p:sp>
      <p:sp>
        <p:nvSpPr>
          <p:cNvPr id="8" name="Oval 7"/>
          <p:cNvSpPr/>
          <p:nvPr/>
        </p:nvSpPr>
        <p:spPr>
          <a:xfrm>
            <a:off x="1238248" y="952366"/>
            <a:ext cx="798369" cy="490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03526" y="1700878"/>
            <a:ext cx="776288" cy="5297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1961" y="3373764"/>
            <a:ext cx="1157288"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80834" y="4114800"/>
            <a:ext cx="1762125" cy="6373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05419" y="5845069"/>
            <a:ext cx="605271"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9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2079"/>
            <a:ext cx="2686050" cy="514350"/>
          </a:xfrm>
          <a:prstGeom prst="rect">
            <a:avLst/>
          </a:prstGeom>
        </p:spPr>
      </p:pic>
      <p:sp>
        <p:nvSpPr>
          <p:cNvPr id="5" name="Rectangle 4"/>
          <p:cNvSpPr/>
          <p:nvPr/>
        </p:nvSpPr>
        <p:spPr>
          <a:xfrm>
            <a:off x="0" y="1384217"/>
            <a:ext cx="12235543" cy="5078313"/>
          </a:xfrm>
          <a:prstGeom prst="rect">
            <a:avLst/>
          </a:prstGeom>
        </p:spPr>
        <p:txBody>
          <a:bodyPr wrap="square">
            <a:spAutoFit/>
          </a:bodyPr>
          <a:lstStyle/>
          <a:p>
            <a:pPr>
              <a:lnSpc>
                <a:spcPct val="150000"/>
              </a:lnSpc>
            </a:pPr>
            <a:r>
              <a:rPr lang="en-US" sz="3600" dirty="0"/>
              <a:t>1. A. cu</a:t>
            </a:r>
            <a:r>
              <a:rPr lang="en-US" sz="3600" u="sng" dirty="0"/>
              <a:t>st</a:t>
            </a:r>
            <a:r>
              <a:rPr lang="en-US" sz="3600" dirty="0"/>
              <a:t>omer 	B. </a:t>
            </a:r>
            <a:r>
              <a:rPr lang="en-US" sz="3600" u="sng" dirty="0"/>
              <a:t>st</a:t>
            </a:r>
            <a:r>
              <a:rPr lang="en-US" sz="3600" dirty="0"/>
              <a:t>icker 		C. </a:t>
            </a:r>
            <a:r>
              <a:rPr lang="en-US" sz="3600" u="sng" dirty="0"/>
              <a:t>st</a:t>
            </a:r>
            <a:r>
              <a:rPr lang="en-US" sz="3600" dirty="0"/>
              <a:t>udent 	D. que</a:t>
            </a:r>
            <a:r>
              <a:rPr lang="en-US" sz="3600" u="sng" dirty="0"/>
              <a:t>st</a:t>
            </a:r>
            <a:r>
              <a:rPr lang="en-US" sz="3600" dirty="0"/>
              <a:t>ion</a:t>
            </a:r>
          </a:p>
          <a:p>
            <a:pPr>
              <a:lnSpc>
                <a:spcPct val="150000"/>
              </a:lnSpc>
            </a:pPr>
            <a:r>
              <a:rPr lang="en-US" sz="3600" dirty="0"/>
              <a:t>2. A. </a:t>
            </a:r>
            <a:r>
              <a:rPr lang="en-US" sz="3600" u="sng" dirty="0"/>
              <a:t>st</a:t>
            </a:r>
            <a:r>
              <a:rPr lang="en-US" sz="3600" dirty="0"/>
              <a:t>ay 			B. li</a:t>
            </a:r>
            <a:r>
              <a:rPr lang="en-US" sz="3600" u="sng" dirty="0"/>
              <a:t>st</a:t>
            </a:r>
            <a:r>
              <a:rPr lang="en-US" sz="3600" dirty="0"/>
              <a:t>en 		C. </a:t>
            </a:r>
            <a:r>
              <a:rPr lang="en-US" sz="3600" u="sng" dirty="0"/>
              <a:t>st</a:t>
            </a:r>
            <a:r>
              <a:rPr lang="en-US" sz="3600" dirty="0"/>
              <a:t>udy 		D. </a:t>
            </a:r>
            <a:r>
              <a:rPr lang="en-US" sz="3600" u="sng" dirty="0"/>
              <a:t>st</a:t>
            </a:r>
            <a:r>
              <a:rPr lang="en-US" sz="3600" dirty="0"/>
              <a:t>art</a:t>
            </a:r>
          </a:p>
          <a:p>
            <a:pPr>
              <a:lnSpc>
                <a:spcPct val="150000"/>
              </a:lnSpc>
            </a:pPr>
            <a:r>
              <a:rPr lang="en-US" sz="3600" dirty="0"/>
              <a:t>3. A. </a:t>
            </a:r>
            <a:r>
              <a:rPr lang="en-US" sz="3600" u="sng" dirty="0"/>
              <a:t>st</a:t>
            </a:r>
            <a:r>
              <a:rPr lang="en-US" sz="3600" dirty="0"/>
              <a:t>op 		B. ca</a:t>
            </a:r>
            <a:r>
              <a:rPr lang="en-US" sz="3600" u="sng" dirty="0"/>
              <a:t>st</a:t>
            </a:r>
            <a:r>
              <a:rPr lang="en-US" sz="3600" dirty="0"/>
              <a:t>le 		C. </a:t>
            </a:r>
            <a:r>
              <a:rPr lang="en-US" sz="3600" u="sng" dirty="0"/>
              <a:t>st</a:t>
            </a:r>
            <a:r>
              <a:rPr lang="en-US" sz="3600" dirty="0"/>
              <a:t>ation 	D. </a:t>
            </a:r>
            <a:r>
              <a:rPr lang="en-US" sz="3600" u="sng" dirty="0"/>
              <a:t>st</a:t>
            </a:r>
            <a:r>
              <a:rPr lang="en-US" sz="3600" dirty="0"/>
              <a:t>amp</a:t>
            </a:r>
          </a:p>
          <a:p>
            <a:pPr>
              <a:lnSpc>
                <a:spcPct val="150000"/>
              </a:lnSpc>
            </a:pPr>
            <a:r>
              <a:rPr lang="en-US" sz="3600" dirty="0"/>
              <a:t>4. A. recyc</a:t>
            </a:r>
            <a:r>
              <a:rPr lang="en-US" sz="3600" u="sng" dirty="0"/>
              <a:t>l</a:t>
            </a:r>
            <a:r>
              <a:rPr lang="en-US" sz="3600" dirty="0"/>
              <a:t>e 		B. reusab</a:t>
            </a:r>
            <a:r>
              <a:rPr lang="en-US" sz="3600" u="sng" dirty="0"/>
              <a:t>l</a:t>
            </a:r>
            <a:r>
              <a:rPr lang="en-US" sz="3600" dirty="0"/>
              <a:t>e 	C. artic</a:t>
            </a:r>
            <a:r>
              <a:rPr lang="en-US" sz="3600" u="sng" dirty="0"/>
              <a:t>l</a:t>
            </a:r>
            <a:r>
              <a:rPr lang="en-US" sz="3600" dirty="0"/>
              <a:t>e 		D. usual</a:t>
            </a:r>
            <a:r>
              <a:rPr lang="en-US" sz="3600" u="sng" dirty="0"/>
              <a:t>l</a:t>
            </a:r>
            <a:r>
              <a:rPr lang="en-US" sz="3600" dirty="0"/>
              <a:t>y</a:t>
            </a:r>
          </a:p>
          <a:p>
            <a:pPr>
              <a:lnSpc>
                <a:spcPct val="150000"/>
              </a:lnSpc>
            </a:pPr>
            <a:r>
              <a:rPr lang="en-US" sz="3600" dirty="0"/>
              <a:t>5. A. sing</a:t>
            </a:r>
            <a:r>
              <a:rPr lang="en-US" sz="3600" u="sng" dirty="0"/>
              <a:t>l</a:t>
            </a:r>
            <a:r>
              <a:rPr lang="en-US" sz="3600" dirty="0"/>
              <a:t>e 		B. p</a:t>
            </a:r>
            <a:r>
              <a:rPr lang="en-US" sz="3600" u="sng" dirty="0"/>
              <a:t>l</a:t>
            </a:r>
            <a:r>
              <a:rPr lang="en-US" sz="3600" dirty="0"/>
              <a:t>astic 		C. simp</a:t>
            </a:r>
            <a:r>
              <a:rPr lang="en-US" sz="3600" u="sng" dirty="0"/>
              <a:t>l</a:t>
            </a:r>
            <a:r>
              <a:rPr lang="en-US" sz="3600" dirty="0"/>
              <a:t>e 		D. bott</a:t>
            </a:r>
            <a:r>
              <a:rPr lang="en-US" sz="3600" u="sng" dirty="0"/>
              <a:t>l</a:t>
            </a:r>
            <a:r>
              <a:rPr lang="en-US" sz="3600" dirty="0"/>
              <a:t>e</a:t>
            </a:r>
          </a:p>
          <a:p>
            <a:pPr>
              <a:lnSpc>
                <a:spcPct val="150000"/>
              </a:lnSpc>
            </a:pPr>
            <a:r>
              <a:rPr lang="en-US" sz="3600" dirty="0"/>
              <a:t>6. A. socia</a:t>
            </a:r>
            <a:r>
              <a:rPr lang="en-US" sz="3600" u="sng" dirty="0"/>
              <a:t>l</a:t>
            </a:r>
            <a:r>
              <a:rPr lang="en-US" sz="3600" dirty="0"/>
              <a:t>		B. peop</a:t>
            </a:r>
            <a:r>
              <a:rPr lang="en-US" sz="3600" u="sng" dirty="0"/>
              <a:t>l</a:t>
            </a:r>
            <a:r>
              <a:rPr lang="en-US" sz="3600" dirty="0"/>
              <a:t>e 	C. ta</a:t>
            </a:r>
            <a:r>
              <a:rPr lang="en-US" sz="3600" u="sng" dirty="0"/>
              <a:t>l</a:t>
            </a:r>
            <a:r>
              <a:rPr lang="en-US" sz="3600" dirty="0"/>
              <a:t>k 		D. usefu</a:t>
            </a:r>
            <a:r>
              <a:rPr lang="en-US" sz="3600" u="sng" dirty="0"/>
              <a:t>l</a:t>
            </a:r>
          </a:p>
        </p:txBody>
      </p:sp>
      <p:sp>
        <p:nvSpPr>
          <p:cNvPr id="6" name="Oval 5"/>
          <p:cNvSpPr/>
          <p:nvPr/>
        </p:nvSpPr>
        <p:spPr>
          <a:xfrm>
            <a:off x="9100295" y="1490833"/>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86050" y="264164"/>
            <a:ext cx="10267950" cy="1569660"/>
          </a:xfrm>
          <a:prstGeom prst="rect">
            <a:avLst/>
          </a:prstGeom>
        </p:spPr>
        <p:txBody>
          <a:bodyPr wrap="square">
            <a:spAutoFit/>
          </a:bodyPr>
          <a:lstStyle/>
          <a:p>
            <a:r>
              <a:rPr lang="en-US" sz="3200">
                <a:solidFill>
                  <a:srgbClr val="0070C0"/>
                </a:solidFill>
                <a:latin typeface="FuturaLT-Heavy"/>
              </a:rPr>
              <a:t>Circle the word which has the underlined part pronounced differently from the others.</a:t>
            </a:r>
            <a:r>
              <a:rPr lang="en-US" sz="3200">
                <a:solidFill>
                  <a:srgbClr val="0070C0"/>
                </a:solidFill>
              </a:rPr>
              <a:t> </a:t>
            </a:r>
            <a:br>
              <a:rPr lang="en-US" sz="3200">
                <a:solidFill>
                  <a:srgbClr val="0070C0"/>
                </a:solidFill>
              </a:rPr>
            </a:br>
            <a:endParaRPr lang="en-US" sz="3200">
              <a:solidFill>
                <a:srgbClr val="0070C0"/>
              </a:solidFill>
            </a:endParaRPr>
          </a:p>
        </p:txBody>
      </p:sp>
      <p:sp>
        <p:nvSpPr>
          <p:cNvPr id="9" name="Oval 8"/>
          <p:cNvSpPr/>
          <p:nvPr/>
        </p:nvSpPr>
        <p:spPr>
          <a:xfrm>
            <a:off x="3598305" y="2313845"/>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12160" y="3148370"/>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095512" y="3983609"/>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12160" y="4777821"/>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357176" y="5602498"/>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18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4243"/>
            <a:ext cx="4388550" cy="923330"/>
          </a:xfrm>
          <a:prstGeom prst="rect">
            <a:avLst/>
          </a:prstGeom>
        </p:spPr>
        <p:txBody>
          <a:bodyPr wrap="squar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8550" y="420924"/>
            <a:ext cx="2200936" cy="1403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9601" y="2220776"/>
            <a:ext cx="11205028" cy="646331"/>
          </a:xfrm>
          <a:prstGeom prst="rect">
            <a:avLst/>
          </a:prstGeom>
        </p:spPr>
        <p:txBody>
          <a:bodyPr wrap="square">
            <a:spAutoFit/>
          </a:bodyPr>
          <a:lstStyle/>
          <a:p>
            <a:pPr>
              <a:spcBef>
                <a:spcPts val="600"/>
              </a:spcBef>
              <a:spcAft>
                <a:spcPts val="600"/>
              </a:spcAft>
            </a:pPr>
            <a:r>
              <a:rPr lang="en-US" sz="3600">
                <a:solidFill>
                  <a:srgbClr val="0070C0"/>
                </a:solidFill>
                <a:latin typeface="+mj-lt"/>
                <a:ea typeface="Times New Roman" panose="02020603050405020304" pitchFamily="18" charset="0"/>
              </a:rPr>
              <a:t>Ask and answer about the way to protect the environment.</a:t>
            </a:r>
            <a:endParaRPr lang="en-US" sz="3600">
              <a:solidFill>
                <a:srgbClr val="0070C0"/>
              </a:solidFill>
              <a:effectLst/>
              <a:latin typeface="+mj-lt"/>
              <a:ea typeface="Times New Roman" panose="02020603050405020304" pitchFamily="18" charset="0"/>
            </a:endParaRPr>
          </a:p>
        </p:txBody>
      </p:sp>
    </p:spTree>
    <p:extLst>
      <p:ext uri="{BB962C8B-B14F-4D97-AF65-F5344CB8AC3E}">
        <p14:creationId xmlns:p14="http://schemas.microsoft.com/office/powerpoint/2010/main" val="1488463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1894"/>
            <a:ext cx="8927690" cy="608706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7" name="Rectangle 6"/>
          <p:cNvSpPr/>
          <p:nvPr/>
        </p:nvSpPr>
        <p:spPr>
          <a:xfrm>
            <a:off x="621752" y="2096379"/>
            <a:ext cx="11205028" cy="1831271"/>
          </a:xfrm>
          <a:prstGeom prst="rect">
            <a:avLst/>
          </a:prstGeom>
        </p:spPr>
        <p:txBody>
          <a:bodyPr wrap="square">
            <a:spAutoFit/>
          </a:bodyPr>
          <a:lstStyle/>
          <a:p>
            <a:pPr>
              <a:spcBef>
                <a:spcPts val="600"/>
              </a:spcBef>
              <a:spcAft>
                <a:spcPts val="600"/>
              </a:spcAft>
            </a:pPr>
            <a:r>
              <a:rPr lang="en-US" sz="3600" b="1" dirty="0">
                <a:solidFill>
                  <a:srgbClr val="0070C0"/>
                </a:solidFill>
                <a:latin typeface="+mj-lt"/>
                <a:ea typeface="Times New Roman" panose="02020603050405020304" pitchFamily="18" charset="0"/>
              </a:rPr>
              <a:t>* Grammar of Unit 6</a:t>
            </a:r>
            <a:r>
              <a:rPr lang="en-US" sz="3600" dirty="0">
                <a:solidFill>
                  <a:srgbClr val="0070C0"/>
                </a:solidFill>
                <a:latin typeface="+mj-lt"/>
                <a:ea typeface="Times New Roman" panose="02020603050405020304" pitchFamily="18" charset="0"/>
              </a:rPr>
              <a:t>: </a:t>
            </a:r>
            <a:r>
              <a:rPr lang="en-US" sz="3600" i="1" dirty="0">
                <a:solidFill>
                  <a:srgbClr val="0070C0"/>
                </a:solidFill>
                <a:latin typeface="+mj-lt"/>
                <a:ea typeface="Times New Roman" panose="02020603050405020304" pitchFamily="18" charset="0"/>
              </a:rPr>
              <a:t>A/ an/ the; prepositions of place </a:t>
            </a:r>
            <a:endParaRPr lang="en-US" sz="3600" dirty="0">
              <a:solidFill>
                <a:srgbClr val="0070C0"/>
              </a:solidFill>
              <a:latin typeface="+mj-lt"/>
              <a:ea typeface="Times New Roman" panose="02020603050405020304" pitchFamily="18" charset="0"/>
            </a:endParaRPr>
          </a:p>
          <a:p>
            <a:pPr>
              <a:spcAft>
                <a:spcPts val="0"/>
              </a:spcAft>
            </a:pPr>
            <a:r>
              <a:rPr lang="en-US" sz="3600" b="1" dirty="0">
                <a:solidFill>
                  <a:srgbClr val="0070C0"/>
                </a:solidFill>
                <a:latin typeface="+mj-lt"/>
                <a:ea typeface="Times New Roman" panose="02020603050405020304" pitchFamily="18" charset="0"/>
              </a:rPr>
              <a:t>* Vocabulary of Unit 6</a:t>
            </a:r>
            <a:r>
              <a:rPr lang="en-US" sz="3600" dirty="0">
                <a:solidFill>
                  <a:srgbClr val="0070C0"/>
                </a:solidFill>
                <a:latin typeface="+mj-lt"/>
                <a:ea typeface="Times New Roman" panose="02020603050405020304" pitchFamily="18" charset="0"/>
              </a:rPr>
              <a:t>: </a:t>
            </a:r>
            <a:r>
              <a:rPr lang="en-US" sz="3600" i="1" dirty="0">
                <a:solidFill>
                  <a:srgbClr val="0070C0"/>
                </a:solidFill>
                <a:latin typeface="+mj-lt"/>
                <a:ea typeface="Times New Roman" panose="02020603050405020304" pitchFamily="18" charset="0"/>
              </a:rPr>
              <a:t>Vocabulary about public places, </a:t>
            </a:r>
            <a:r>
              <a:rPr lang="en-US" sz="3600" i="1" dirty="0">
                <a:solidFill>
                  <a:srgbClr val="0070C0"/>
                </a:solidFill>
                <a:ea typeface="Times New Roman" panose="02020603050405020304" pitchFamily="18" charset="0"/>
              </a:rPr>
              <a:t>environmental charity.</a:t>
            </a:r>
          </a:p>
        </p:txBody>
      </p: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33425" y="1901939"/>
            <a:ext cx="1072515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Unit 6. </a:t>
            </a:r>
            <a:endParaRPr lang="en-US" sz="3600" i="1" dirty="0">
              <a:solidFill>
                <a:srgbClr val="FF0000"/>
              </a:solidFill>
            </a:endParaRPr>
          </a:p>
          <a:p>
            <a:pPr marL="571500" indent="-571500">
              <a:buFontTx/>
              <a:buChar char="-"/>
            </a:pPr>
            <a:r>
              <a:rPr lang="en-US" sz="3600" i="1" dirty="0">
                <a:solidFill>
                  <a:srgbClr val="0070C0"/>
                </a:solidFill>
              </a:rPr>
              <a:t>Prepare the next lesson (page 54 -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508000" y="1381472"/>
            <a:ext cx="11239241" cy="4247317"/>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baseline="-25000" dirty="0">
              <a:solidFill>
                <a:srgbClr val="FF0000"/>
              </a:solidFill>
              <a:ea typeface="Times New Roman" panose="02020603050405020304" pitchFamily="18" charset="0"/>
            </a:endParaRPr>
          </a:p>
          <a:p>
            <a:r>
              <a:rPr lang="en-US" sz="3600" dirty="0">
                <a:solidFill>
                  <a:srgbClr val="0070C0"/>
                </a:solidFill>
              </a:rPr>
              <a:t>- Review words related to environmental charity.</a:t>
            </a:r>
          </a:p>
          <a:p>
            <a:r>
              <a:rPr lang="en-US" sz="3600" dirty="0">
                <a:solidFill>
                  <a:srgbClr val="0070C0"/>
                </a:solidFill>
              </a:rPr>
              <a:t>- Review grammar: </a:t>
            </a:r>
            <a:r>
              <a:rPr lang="en-US" sz="3600" i="1" dirty="0">
                <a:solidFill>
                  <a:srgbClr val="0070C0"/>
                </a:solidFill>
              </a:rPr>
              <a:t>A/ an/ the</a:t>
            </a:r>
            <a:r>
              <a:rPr lang="en-US" sz="3600" dirty="0">
                <a:solidFill>
                  <a:srgbClr val="0070C0"/>
                </a:solidFill>
              </a:rPr>
              <a:t>; prepositions of place</a:t>
            </a:r>
          </a:p>
          <a:p>
            <a:r>
              <a:rPr lang="en-US" sz="3600" dirty="0">
                <a:solidFill>
                  <a:srgbClr val="0070C0"/>
                </a:solidFill>
              </a:rPr>
              <a:t>- Review pronunciation: /</a:t>
            </a:r>
            <a:r>
              <a:rPr lang="en-US" sz="3600" dirty="0" err="1">
                <a:solidFill>
                  <a:srgbClr val="0070C0"/>
                </a:solidFill>
              </a:rPr>
              <a:t>st</a:t>
            </a:r>
            <a:r>
              <a:rPr lang="en-US" sz="3600" dirty="0">
                <a:solidFill>
                  <a:srgbClr val="0070C0"/>
                </a:solidFill>
              </a:rPr>
              <a:t>/, /l/ </a:t>
            </a:r>
          </a:p>
          <a:p>
            <a:r>
              <a:rPr lang="en-US" sz="3600" dirty="0">
                <a:solidFill>
                  <a:srgbClr val="0070C0"/>
                </a:solidFill>
              </a:rPr>
              <a:t>- Improve the listening, reading, speaking, and writing skills. </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79" y="344130"/>
            <a:ext cx="8925676" cy="6085688"/>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657" y="1341699"/>
            <a:ext cx="11618686" cy="1668470"/>
          </a:xfrm>
          <a:prstGeom prst="rect">
            <a:avLst/>
          </a:prstGeom>
        </p:spPr>
        <p:txBody>
          <a:bodyPr wrap="square">
            <a:spAutoFit/>
          </a:bodyPr>
          <a:lstStyle/>
          <a:p>
            <a:pPr>
              <a:lnSpc>
                <a:spcPct val="150000"/>
              </a:lnSpc>
            </a:pPr>
            <a:r>
              <a:rPr lang="en-US" sz="3600" dirty="0">
                <a:solidFill>
                  <a:srgbClr val="002060"/>
                </a:solidFill>
                <a:latin typeface="+mj-lt"/>
                <a:ea typeface="Times New Roman" panose="02020603050405020304" pitchFamily="18" charset="0"/>
              </a:rPr>
              <a:t>Write down as many vocabularies in Unit 6 as possible in 1 minute (books closed).</a:t>
            </a:r>
            <a:endParaRPr lang="en-US" sz="3600" dirty="0">
              <a:solidFill>
                <a:srgbClr val="002060"/>
              </a:solidFill>
              <a:effectLst/>
              <a:latin typeface="+mj-lt"/>
              <a:ea typeface="Times New Roman" panose="02020603050405020304" pitchFamily="18" charset="0"/>
            </a:endParaRPr>
          </a:p>
        </p:txBody>
      </p:sp>
      <p:sp>
        <p:nvSpPr>
          <p:cNvPr id="4" name="Rectangle 3"/>
          <p:cNvSpPr/>
          <p:nvPr/>
        </p:nvSpPr>
        <p:spPr>
          <a:xfrm>
            <a:off x="0" y="174172"/>
            <a:ext cx="3991429" cy="923330"/>
          </a:xfrm>
          <a:prstGeom prst="rect">
            <a:avLst/>
          </a:prstGeom>
        </p:spPr>
        <p:txBody>
          <a:bodyPr wrap="squar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944" y="347653"/>
            <a:ext cx="1175657" cy="74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20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74171" y="304801"/>
            <a:ext cx="11567886" cy="6125028"/>
          </a:xfrm>
          <a:prstGeom prst="rect">
            <a:avLst/>
          </a:prstGeom>
        </p:spPr>
      </p:pic>
      <p:sp>
        <p:nvSpPr>
          <p:cNvPr id="3" name="Rectangle 2"/>
          <p:cNvSpPr/>
          <p:nvPr/>
        </p:nvSpPr>
        <p:spPr>
          <a:xfrm>
            <a:off x="5448300" y="2438399"/>
            <a:ext cx="167640" cy="14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96744" y="2187623"/>
            <a:ext cx="546945" cy="646331"/>
          </a:xfrm>
          <a:prstGeom prst="rect">
            <a:avLst/>
          </a:prstGeom>
        </p:spPr>
        <p:txBody>
          <a:bodyPr wrap="non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sp>
        <p:nvSpPr>
          <p:cNvPr id="6" name="Rectangle 5"/>
          <p:cNvSpPr/>
          <p:nvPr/>
        </p:nvSpPr>
        <p:spPr>
          <a:xfrm>
            <a:off x="5300212" y="4294871"/>
            <a:ext cx="546945" cy="646331"/>
          </a:xfrm>
          <a:prstGeom prst="rect">
            <a:avLst/>
          </a:prstGeom>
        </p:spPr>
        <p:txBody>
          <a:bodyPr wrap="non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sp>
        <p:nvSpPr>
          <p:cNvPr id="7" name="Rectangle 6"/>
          <p:cNvSpPr/>
          <p:nvPr/>
        </p:nvSpPr>
        <p:spPr>
          <a:xfrm>
            <a:off x="5296745" y="5847925"/>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8" name="Rectangle 7"/>
          <p:cNvSpPr/>
          <p:nvPr/>
        </p:nvSpPr>
        <p:spPr>
          <a:xfrm>
            <a:off x="11125570" y="2448788"/>
            <a:ext cx="546945" cy="646331"/>
          </a:xfrm>
          <a:prstGeom prst="rect">
            <a:avLst/>
          </a:prstGeom>
        </p:spPr>
        <p:txBody>
          <a:bodyPr wrap="non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sp>
        <p:nvSpPr>
          <p:cNvPr id="9" name="Rectangle 8"/>
          <p:cNvSpPr/>
          <p:nvPr/>
        </p:nvSpPr>
        <p:spPr>
          <a:xfrm>
            <a:off x="11125570" y="3765267"/>
            <a:ext cx="546945" cy="646331"/>
          </a:xfrm>
          <a:prstGeom prst="rect">
            <a:avLst/>
          </a:prstGeom>
        </p:spPr>
        <p:txBody>
          <a:bodyPr wrap="non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sp>
        <p:nvSpPr>
          <p:cNvPr id="10" name="Rectangle 9"/>
          <p:cNvSpPr/>
          <p:nvPr/>
        </p:nvSpPr>
        <p:spPr>
          <a:xfrm>
            <a:off x="11125570" y="5847924"/>
            <a:ext cx="546945" cy="646331"/>
          </a:xfrm>
          <a:prstGeom prst="rect">
            <a:avLst/>
          </a:prstGeom>
        </p:spPr>
        <p:txBody>
          <a:bodyPr wrap="none">
            <a:spAutoFit/>
          </a:bodyPr>
          <a:lstStyle/>
          <a:p>
            <a:r>
              <a:rPr lang="en-US" sz="3600" b="1" dirty="0">
                <a:solidFill>
                  <a:srgbClr val="FF0000"/>
                </a:solidFill>
                <a:ea typeface="Times New Roman" panose="02020603050405020304" pitchFamily="18" charset="0"/>
                <a:sym typeface="Wingdings" panose="05000000000000000000" pitchFamily="2" charset="2"/>
              </a:rPr>
              <a:t></a:t>
            </a:r>
            <a:endParaRPr lang="en-US" sz="3600" dirty="0"/>
          </a:p>
        </p:txBody>
      </p:sp>
      <p:cxnSp>
        <p:nvCxnSpPr>
          <p:cNvPr id="11" name="Straight Connector 10"/>
          <p:cNvCxnSpPr/>
          <p:nvPr/>
        </p:nvCxnSpPr>
        <p:spPr>
          <a:xfrm>
            <a:off x="3896592" y="696538"/>
            <a:ext cx="2626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59040" y="696538"/>
            <a:ext cx="579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90349" y="693421"/>
            <a:ext cx="6452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2800" y="984713"/>
            <a:ext cx="13335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58647" y="981596"/>
            <a:ext cx="19041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CD2-TRACK 68">
            <a:hlinkClick r:id="" action="ppaction://media"/>
          </p:cNvPr>
          <p:cNvPicPr>
            <a:picLocks noChangeAspect="1"/>
          </p:cNvPicPr>
          <p:nvPr>
            <a:audioFile r:link="rId1"/>
            <p:extLst>
              <p:ext uri="{DAA4B4D4-6D71-4841-9C94-3DE7FCFB9230}">
                <p14:media xmlns:p14="http://schemas.microsoft.com/office/powerpoint/2010/main" r:embed="rId2">
                  <p14:trim st="260595"/>
                </p14:media>
              </p:ext>
            </p:extLst>
          </p:nvPr>
        </p:nvPicPr>
        <p:blipFill>
          <a:blip r:embed="rId7"/>
          <a:stretch>
            <a:fillRect/>
          </a:stretch>
        </p:blipFill>
        <p:spPr>
          <a:xfrm>
            <a:off x="9725265" y="5483906"/>
            <a:ext cx="605111" cy="609600"/>
          </a:xfrm>
          <a:prstGeom prst="rect">
            <a:avLst/>
          </a:prstGeom>
        </p:spPr>
      </p:pic>
      <p:pic>
        <p:nvPicPr>
          <p:cNvPr id="4" name="CD2-TRACK 68">
            <a:hlinkClick r:id="" action="ppaction://media"/>
            <a:extLst>
              <a:ext uri="{FF2B5EF4-FFF2-40B4-BE49-F238E27FC236}">
                <a16:creationId xmlns:a16="http://schemas.microsoft.com/office/drawing/2014/main" id="{877EC614-9E72-34F0-A52E-98CA76A92B5C}"/>
              </a:ext>
            </a:extLst>
          </p:cNvPr>
          <p:cNvPicPr>
            <a:picLocks noChangeAspect="1"/>
          </p:cNvPicPr>
          <p:nvPr>
            <a:audioFile r:link="rId1"/>
            <p:extLst>
              <p:ext uri="{DAA4B4D4-6D71-4841-9C94-3DE7FCFB9230}">
                <p14:media xmlns:p14="http://schemas.microsoft.com/office/powerpoint/2010/main" r:embed="rId2">
                  <p14:trim st="215600" end="63073.375"/>
                </p14:media>
              </p:ext>
            </p:extLst>
          </p:nvPr>
        </p:nvPicPr>
        <p:blipFill>
          <a:blip r:embed="rId7"/>
          <a:stretch>
            <a:fillRect/>
          </a:stretch>
        </p:blipFill>
        <p:spPr>
          <a:xfrm>
            <a:off x="3594036" y="5582342"/>
            <a:ext cx="605111" cy="609600"/>
          </a:xfrm>
          <a:prstGeom prst="rect">
            <a:avLst/>
          </a:prstGeom>
        </p:spPr>
      </p:pic>
      <p:pic>
        <p:nvPicPr>
          <p:cNvPr id="12" name="CD2-TRACK 68">
            <a:hlinkClick r:id="" action="ppaction://media"/>
            <a:extLst>
              <a:ext uri="{FF2B5EF4-FFF2-40B4-BE49-F238E27FC236}">
                <a16:creationId xmlns:a16="http://schemas.microsoft.com/office/drawing/2014/main" id="{190C679D-C65E-33DD-D269-F47B6A7722C3}"/>
              </a:ext>
            </a:extLst>
          </p:cNvPr>
          <p:cNvPicPr>
            <a:picLocks noChangeAspect="1"/>
          </p:cNvPicPr>
          <p:nvPr>
            <a:audioFile r:link="rId1"/>
            <p:extLst>
              <p:ext uri="{DAA4B4D4-6D71-4841-9C94-3DE7FCFB9230}">
                <p14:media xmlns:p14="http://schemas.microsoft.com/office/powerpoint/2010/main" r:embed="rId2">
                  <p14:trim st="167128" end="111521.375"/>
                </p14:media>
              </p:ext>
            </p:extLst>
          </p:nvPr>
        </p:nvPicPr>
        <p:blipFill>
          <a:blip r:embed="rId7"/>
          <a:stretch>
            <a:fillRect/>
          </a:stretch>
        </p:blipFill>
        <p:spPr>
          <a:xfrm>
            <a:off x="9881125" y="3806832"/>
            <a:ext cx="594850" cy="609600"/>
          </a:xfrm>
          <a:prstGeom prst="rect">
            <a:avLst/>
          </a:prstGeom>
        </p:spPr>
      </p:pic>
      <p:pic>
        <p:nvPicPr>
          <p:cNvPr id="14" name="CD2-TRACK 68">
            <a:hlinkClick r:id="" action="ppaction://media"/>
            <a:extLst>
              <a:ext uri="{FF2B5EF4-FFF2-40B4-BE49-F238E27FC236}">
                <a16:creationId xmlns:a16="http://schemas.microsoft.com/office/drawing/2014/main" id="{B6B3ABDE-1935-4873-63C5-DBC2CB224198}"/>
              </a:ext>
            </a:extLst>
          </p:cNvPr>
          <p:cNvPicPr>
            <a:picLocks noChangeAspect="1"/>
          </p:cNvPicPr>
          <p:nvPr>
            <a:audioFile r:link="rId1"/>
            <p:extLst>
              <p:ext uri="{DAA4B4D4-6D71-4841-9C94-3DE7FCFB9230}">
                <p14:media xmlns:p14="http://schemas.microsoft.com/office/powerpoint/2010/main" r:embed="rId2">
                  <p14:trim st="110274" end="162395.375"/>
                </p14:media>
              </p:ext>
            </p:extLst>
          </p:nvPr>
        </p:nvPicPr>
        <p:blipFill>
          <a:blip r:embed="rId7"/>
          <a:stretch>
            <a:fillRect/>
          </a:stretch>
        </p:blipFill>
        <p:spPr>
          <a:xfrm>
            <a:off x="4081189" y="3876084"/>
            <a:ext cx="605111" cy="609600"/>
          </a:xfrm>
          <a:prstGeom prst="rect">
            <a:avLst/>
          </a:prstGeom>
        </p:spPr>
      </p:pic>
      <p:pic>
        <p:nvPicPr>
          <p:cNvPr id="15" name="CD2-TRACK 68">
            <a:hlinkClick r:id="" action="ppaction://media"/>
            <a:extLst>
              <a:ext uri="{FF2B5EF4-FFF2-40B4-BE49-F238E27FC236}">
                <a16:creationId xmlns:a16="http://schemas.microsoft.com/office/drawing/2014/main" id="{59AA62C0-1D6C-ABF3-9DE4-8CD36EC4EE2C}"/>
              </a:ext>
            </a:extLst>
          </p:cNvPr>
          <p:cNvPicPr>
            <a:picLocks noChangeAspect="1"/>
          </p:cNvPicPr>
          <p:nvPr>
            <a:audioFile r:link="rId1"/>
            <p:extLst>
              <p:ext uri="{DAA4B4D4-6D71-4841-9C94-3DE7FCFB9230}">
                <p14:media xmlns:p14="http://schemas.microsoft.com/office/powerpoint/2010/main" r:embed="rId2">
                  <p14:trim st="60339" end="216143.375"/>
                </p14:media>
              </p:ext>
            </p:extLst>
          </p:nvPr>
        </p:nvPicPr>
        <p:blipFill>
          <a:blip r:embed="rId7"/>
          <a:stretch>
            <a:fillRect/>
          </a:stretch>
        </p:blipFill>
        <p:spPr>
          <a:xfrm>
            <a:off x="9426186" y="2368205"/>
            <a:ext cx="605111" cy="609600"/>
          </a:xfrm>
          <a:prstGeom prst="rect">
            <a:avLst/>
          </a:prstGeom>
        </p:spPr>
      </p:pic>
      <p:pic>
        <p:nvPicPr>
          <p:cNvPr id="17" name="CD2-TRACK 68">
            <a:hlinkClick r:id="" action="ppaction://media"/>
            <a:extLst>
              <a:ext uri="{FF2B5EF4-FFF2-40B4-BE49-F238E27FC236}">
                <a16:creationId xmlns:a16="http://schemas.microsoft.com/office/drawing/2014/main" id="{3B009D71-628F-3A79-F633-2332584A2F4C}"/>
              </a:ext>
            </a:extLst>
          </p:cNvPr>
          <p:cNvPicPr>
            <a:picLocks noChangeAspect="1"/>
          </p:cNvPicPr>
          <p:nvPr>
            <a:audioFile r:link="rId1"/>
            <p:extLst>
              <p:ext uri="{DAA4B4D4-6D71-4841-9C94-3DE7FCFB9230}">
                <p14:media xmlns:p14="http://schemas.microsoft.com/office/powerpoint/2010/main" r:embed="rId2">
                  <p14:trim st="23200" end="256729.375"/>
                </p14:media>
              </p:ext>
            </p:extLst>
          </p:nvPr>
        </p:nvPicPr>
        <p:blipFill>
          <a:blip r:embed="rId7"/>
          <a:stretch>
            <a:fillRect/>
          </a:stretch>
        </p:blipFill>
        <p:spPr>
          <a:xfrm>
            <a:off x="4383745" y="2224354"/>
            <a:ext cx="605111" cy="609600"/>
          </a:xfrm>
          <a:prstGeom prst="rect">
            <a:avLst/>
          </a:prstGeom>
        </p:spPr>
      </p:pic>
    </p:spTree>
    <p:extLst>
      <p:ext uri="{BB962C8B-B14F-4D97-AF65-F5344CB8AC3E}">
        <p14:creationId xmlns:p14="http://schemas.microsoft.com/office/powerpoint/2010/main" val="13571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3078" fill="hold"/>
                                        <p:tgtEl>
                                          <p:spTgt spid="22"/>
                                        </p:tgtEl>
                                      </p:cBhvr>
                                    </p:cmd>
                                  </p:childTnLst>
                                </p:cTn>
                              </p:par>
                            </p:childTnLst>
                          </p:cTn>
                        </p:par>
                      </p:childTnLst>
                    </p:cTn>
                  </p:par>
                </p:childTnLst>
              </p:cTn>
              <p:nextCondLst>
                <p:cond evt="onClick" delay="0">
                  <p:tgtEl>
                    <p:spTgt spid="22"/>
                  </p:tgtEl>
                </p:cond>
              </p:nextCondLst>
            </p:seq>
            <p:audio>
              <p:cMediaNode vol="80000">
                <p:cTn id="45" fill="hold" display="0">
                  <p:stCondLst>
                    <p:cond delay="indefinite"/>
                  </p:stCondLst>
                  <p:endCondLst>
                    <p:cond evt="onStopAudio" delay="0">
                      <p:tgtEl>
                        <p:sldTgt/>
                      </p:tgtEl>
                    </p:cond>
                  </p:endCondLst>
                </p:cTn>
                <p:tgtEl>
                  <p:spTgt spid="22"/>
                </p:tgtEl>
              </p:cMediaNode>
            </p:audi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25000" fill="hold"/>
                                        <p:tgtEl>
                                          <p:spTgt spid="4"/>
                                        </p:tgtEl>
                                      </p:cBhvr>
                                    </p:cmd>
                                  </p:childTnLst>
                                </p:cTn>
                              </p:par>
                            </p:childTnLst>
                          </p:cTn>
                        </p:par>
                      </p:childTnLst>
                    </p:cTn>
                  </p:par>
                </p:childTnLst>
              </p:cTn>
              <p:nextCondLst>
                <p:cond evt="onClick" delay="0">
                  <p:tgtEl>
                    <p:spTgt spid="4"/>
                  </p:tgtEl>
                </p:cond>
              </p:nextCondLst>
            </p:seq>
            <p:audio>
              <p:cMediaNode vol="80000">
                <p:cTn id="51" fill="hold" display="0">
                  <p:stCondLst>
                    <p:cond delay="indefinite"/>
                  </p:stCondLst>
                  <p:endCondLst>
                    <p:cond evt="onStopAudio" delay="0">
                      <p:tgtEl>
                        <p:sldTgt/>
                      </p:tgtEl>
                    </p:cond>
                  </p:endCondLst>
                </p:cTn>
                <p:tgtEl>
                  <p:spTgt spid="4"/>
                </p:tgtEl>
              </p:cMediaNode>
            </p:audio>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25024" fill="hold"/>
                                        <p:tgtEl>
                                          <p:spTgt spid="12"/>
                                        </p:tgtEl>
                                      </p:cBhvr>
                                    </p:cmd>
                                  </p:childTnLst>
                                </p:cTn>
                              </p:par>
                            </p:childTnLst>
                          </p:cTn>
                        </p:par>
                      </p:childTnLst>
                    </p:cTn>
                  </p:par>
                </p:childTnLst>
              </p:cTn>
              <p:nextCondLst>
                <p:cond evt="onClick" delay="0">
                  <p:tgtEl>
                    <p:spTgt spid="12"/>
                  </p:tgtEl>
                </p:cond>
              </p:nextCondLst>
            </p:seq>
            <p:audio>
              <p:cMediaNode vol="80000">
                <p:cTn id="57" fill="hold" display="0">
                  <p:stCondLst>
                    <p:cond delay="indefinite"/>
                  </p:stCondLst>
                  <p:endCondLst>
                    <p:cond evt="onStopAudio" delay="0">
                      <p:tgtEl>
                        <p:sldTgt/>
                      </p:tgtEl>
                    </p:cond>
                  </p:endCondLst>
                </p:cTn>
                <p:tgtEl>
                  <p:spTgt spid="12"/>
                </p:tgtEl>
              </p:cMediaNode>
            </p:audio>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31004" fill="hold"/>
                                        <p:tgtEl>
                                          <p:spTgt spid="14"/>
                                        </p:tgtEl>
                                      </p:cBhvr>
                                    </p:cmd>
                                  </p:childTnLst>
                                </p:cTn>
                              </p:par>
                            </p:childTnLst>
                          </p:cTn>
                        </p:par>
                      </p:childTnLst>
                    </p:cTn>
                  </p:par>
                </p:childTnLst>
              </p:cTn>
              <p:nextCondLst>
                <p:cond evt="onClick" delay="0">
                  <p:tgtEl>
                    <p:spTgt spid="14"/>
                  </p:tgtEl>
                </p:cond>
              </p:nextCondLst>
            </p:seq>
            <p:audio>
              <p:cMediaNode vol="8000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7191" fill="hold"/>
                                        <p:tgtEl>
                                          <p:spTgt spid="15"/>
                                        </p:tgtEl>
                                      </p:cBhvr>
                                    </p:cmd>
                                  </p:childTnLst>
                                </p:cTn>
                              </p:par>
                            </p:childTnLst>
                          </p:cTn>
                        </p:par>
                      </p:childTnLst>
                    </p:cTn>
                  </p:par>
                </p:childTnLst>
              </p:cTn>
              <p:nextCondLst>
                <p:cond evt="onClick" delay="0">
                  <p:tgtEl>
                    <p:spTgt spid="15"/>
                  </p:tgtEl>
                </p:cond>
              </p:nextCondLst>
            </p:seq>
            <p:audio>
              <p:cMediaNode vol="80000">
                <p:cTn id="69" fill="hold" display="0">
                  <p:stCondLst>
                    <p:cond delay="indefinite"/>
                  </p:stCondLst>
                  <p:endCondLst>
                    <p:cond evt="onStopAudio" delay="0">
                      <p:tgtEl>
                        <p:sldTgt/>
                      </p:tgtEl>
                    </p:cond>
                  </p:endCondLst>
                </p:cTn>
                <p:tgtEl>
                  <p:spTgt spid="15"/>
                </p:tgtEl>
              </p:cMediaNode>
            </p:audio>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3744" fill="hold"/>
                                        <p:tgtEl>
                                          <p:spTgt spid="17"/>
                                        </p:tgtEl>
                                      </p:cBhvr>
                                    </p:cmd>
                                  </p:childTnLst>
                                </p:cTn>
                              </p:par>
                            </p:childTnLst>
                          </p:cTn>
                        </p:par>
                      </p:childTnLst>
                    </p:cTn>
                  </p:par>
                </p:childTnLst>
              </p:cTn>
              <p:nextCondLst>
                <p:cond evt="onClick" delay="0">
                  <p:tgtEl>
                    <p:spTgt spid="17"/>
                  </p:tgtEl>
                </p:cond>
              </p:nextCondLst>
            </p:seq>
            <p:audio>
              <p:cMediaNode vol="80000">
                <p:cTn id="75" fill="hold" display="0">
                  <p:stCondLst>
                    <p:cond delay="indefinite"/>
                  </p:stCondLst>
                  <p:endCondLst>
                    <p:cond evt="onStopAudio" delay="0">
                      <p:tgtEl>
                        <p:sldTgt/>
                      </p:tgtEl>
                    </p:cond>
                  </p:endCondLst>
                </p:cTn>
                <p:tgtEl>
                  <p:spTgt spid="17"/>
                </p:tgtEl>
              </p:cMediaNode>
            </p:audio>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170646"/>
          </a:xfrm>
          <a:prstGeom prst="rect">
            <a:avLst/>
          </a:prstGeom>
        </p:spPr>
        <p:txBody>
          <a:bodyPr wrap="square">
            <a:spAutoFit/>
          </a:bodyPr>
          <a:lstStyle/>
          <a:p>
            <a:r>
              <a:rPr lang="en-US" sz="3300" i="1" dirty="0">
                <a:solidFill>
                  <a:srgbClr val="FF0000"/>
                </a:solidFill>
                <a:latin typeface="+mj-lt"/>
              </a:rPr>
              <a:t>0.</a:t>
            </a:r>
            <a:r>
              <a:rPr lang="en-US" sz="3300" i="1" dirty="0">
                <a:latin typeface="+mj-lt"/>
              </a:rPr>
              <a:t> B: Are you tired?</a:t>
            </a:r>
          </a:p>
          <a:p>
            <a:r>
              <a:rPr lang="en-US" sz="3300" i="1" dirty="0">
                <a:latin typeface="+mj-lt"/>
              </a:rPr>
              <a:t>G: Yes. There was so much trash in the park.</a:t>
            </a:r>
          </a:p>
          <a:p>
            <a:r>
              <a:rPr lang="en-US" sz="3300" i="1" dirty="0">
                <a:latin typeface="+mj-lt"/>
              </a:rPr>
              <a:t>B: And along the river, too. There were cans and bottles everywhere.</a:t>
            </a:r>
          </a:p>
          <a:p>
            <a:r>
              <a:rPr lang="en-US" sz="3300" i="1" dirty="0">
                <a:latin typeface="+mj-lt"/>
              </a:rPr>
              <a:t>G: But I'm glad that we cleaned up our community.</a:t>
            </a:r>
          </a:p>
          <a:p>
            <a:r>
              <a:rPr lang="en-US" sz="3300" i="1" dirty="0">
                <a:latin typeface="+mj-lt"/>
              </a:rPr>
              <a:t>B: Me too.</a:t>
            </a:r>
          </a:p>
          <a:p>
            <a:endParaRPr lang="en-US" sz="3300" i="1" dirty="0">
              <a:latin typeface="+mj-lt"/>
            </a:endParaRPr>
          </a:p>
          <a:p>
            <a:r>
              <a:rPr lang="en-US" sz="3300" i="1" dirty="0">
                <a:solidFill>
                  <a:srgbClr val="FF0000"/>
                </a:solidFill>
                <a:latin typeface="+mj-lt"/>
              </a:rPr>
              <a:t>1.</a:t>
            </a:r>
            <a:r>
              <a:rPr lang="en-US" sz="3300" i="1" dirty="0">
                <a:latin typeface="+mj-lt"/>
              </a:rPr>
              <a:t> W: Good morning, class. For our field trip on Saturday, you'll see how we can recycle plastic, glass, and paper. You'll also find out what happens to the trash that we can't recycle. The bus leaves at 8:30, so don't be late.</a:t>
            </a:r>
          </a:p>
        </p:txBody>
      </p:sp>
    </p:spTree>
    <p:extLst>
      <p:ext uri="{BB962C8B-B14F-4D97-AF65-F5344CB8AC3E}">
        <p14:creationId xmlns:p14="http://schemas.microsoft.com/office/powerpoint/2010/main" val="1852548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0" y="747376"/>
            <a:ext cx="12820649" cy="5678478"/>
          </a:xfrm>
          <a:prstGeom prst="rect">
            <a:avLst/>
          </a:prstGeom>
        </p:spPr>
        <p:txBody>
          <a:bodyPr wrap="square">
            <a:spAutoFit/>
          </a:bodyPr>
          <a:lstStyle/>
          <a:p>
            <a:r>
              <a:rPr lang="en-US" sz="3300" i="1" dirty="0">
                <a:solidFill>
                  <a:srgbClr val="FF0000"/>
                </a:solidFill>
                <a:latin typeface="+mj-lt"/>
              </a:rPr>
              <a:t>2.</a:t>
            </a:r>
            <a:r>
              <a:rPr lang="en-US" sz="3300" i="1" dirty="0">
                <a:latin typeface="+mj-lt"/>
              </a:rPr>
              <a:t> Jane: You have so many dresses, Emma.</a:t>
            </a:r>
          </a:p>
          <a:p>
            <a:r>
              <a:rPr lang="en-US" sz="3300" i="1" dirty="0">
                <a:latin typeface="+mj-lt"/>
              </a:rPr>
              <a:t>Emma: I know. Most of them were birthday gifts.</a:t>
            </a:r>
          </a:p>
          <a:p>
            <a:r>
              <a:rPr lang="en-US" sz="3300" i="1" dirty="0">
                <a:latin typeface="+mj-lt"/>
              </a:rPr>
              <a:t>Jane: Are you throwing these jeans and T-shirts away?</a:t>
            </a:r>
          </a:p>
          <a:p>
            <a:r>
              <a:rPr lang="en-US" sz="3300" i="1" dirty="0">
                <a:latin typeface="+mj-lt"/>
              </a:rPr>
              <a:t>Emma: I don't know. I don't wear them anymore but they're still good.</a:t>
            </a:r>
          </a:p>
          <a:p>
            <a:r>
              <a:rPr lang="en-US" sz="3300" i="1" dirty="0">
                <a:latin typeface="+mj-lt"/>
              </a:rPr>
              <a:t>Jane: Why don't you donate them?</a:t>
            </a:r>
          </a:p>
          <a:p>
            <a:r>
              <a:rPr lang="en-US" sz="3300" i="1" dirty="0">
                <a:latin typeface="+mj-lt"/>
              </a:rPr>
              <a:t>Emma: That's a good idea!</a:t>
            </a:r>
          </a:p>
          <a:p>
            <a:endParaRPr lang="en-US" sz="3300" i="1" dirty="0">
              <a:latin typeface="+mj-lt"/>
            </a:endParaRPr>
          </a:p>
          <a:p>
            <a:r>
              <a:rPr lang="en-US" sz="3300" i="1" dirty="0">
                <a:solidFill>
                  <a:srgbClr val="FF0000"/>
                </a:solidFill>
                <a:latin typeface="+mj-lt"/>
              </a:rPr>
              <a:t>3.</a:t>
            </a:r>
            <a:r>
              <a:rPr lang="en-US" sz="3300" i="1" dirty="0">
                <a:latin typeface="+mj-lt"/>
              </a:rPr>
              <a:t> Lisa: Excuse me, where's the post office?</a:t>
            </a:r>
          </a:p>
          <a:p>
            <a:r>
              <a:rPr lang="en-US" sz="3300" i="1" dirty="0">
                <a:latin typeface="+mj-lt"/>
              </a:rPr>
              <a:t>Bob: There's a small one on King's Street, or a big one on New Street.</a:t>
            </a:r>
          </a:p>
          <a:p>
            <a:r>
              <a:rPr lang="en-US" sz="3300" i="1" dirty="0">
                <a:latin typeface="+mj-lt"/>
              </a:rPr>
              <a:t>Lisa: The post office on King's Street. Is it near the police station?</a:t>
            </a:r>
          </a:p>
          <a:p>
            <a:r>
              <a:rPr lang="en-US" sz="3300" i="1" dirty="0">
                <a:latin typeface="+mj-lt"/>
              </a:rPr>
              <a:t>Bob: No, it's opposite the supermarket.</a:t>
            </a:r>
          </a:p>
        </p:txBody>
      </p:sp>
    </p:spTree>
    <p:extLst>
      <p:ext uri="{BB962C8B-B14F-4D97-AF65-F5344CB8AC3E}">
        <p14:creationId xmlns:p14="http://schemas.microsoft.com/office/powerpoint/2010/main" val="2405216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816977"/>
          </a:xfrm>
          <a:prstGeom prst="rect">
            <a:avLst/>
          </a:prstGeom>
        </p:spPr>
        <p:txBody>
          <a:bodyPr wrap="square">
            <a:spAutoFit/>
          </a:bodyPr>
          <a:lstStyle/>
          <a:p>
            <a:r>
              <a:rPr lang="en-US" sz="3100" i="1" dirty="0">
                <a:solidFill>
                  <a:srgbClr val="FF0000"/>
                </a:solidFill>
                <a:latin typeface="+mj-lt"/>
              </a:rPr>
              <a:t>4. </a:t>
            </a:r>
            <a:r>
              <a:rPr lang="en-US" sz="3100" i="1" dirty="0">
                <a:latin typeface="+mj-lt"/>
              </a:rPr>
              <a:t>Jane: Do you need these books, Ken?</a:t>
            </a:r>
          </a:p>
          <a:p>
            <a:r>
              <a:rPr lang="en-US" sz="3100" i="1" dirty="0">
                <a:latin typeface="+mj-lt"/>
              </a:rPr>
              <a:t>Ken: No, I already read them.</a:t>
            </a:r>
          </a:p>
          <a:p>
            <a:r>
              <a:rPr lang="en-US" sz="3100" i="1" dirty="0">
                <a:latin typeface="+mj-lt"/>
              </a:rPr>
              <a:t>Jane: What about your old toys?</a:t>
            </a:r>
          </a:p>
          <a:p>
            <a:r>
              <a:rPr lang="en-US" sz="3100" i="1" dirty="0">
                <a:latin typeface="+mj-lt"/>
              </a:rPr>
              <a:t>Ken: No, I don't need them. Why are you collecting old stuﬀ?</a:t>
            </a:r>
          </a:p>
          <a:p>
            <a:r>
              <a:rPr lang="en-US" sz="3100" i="1" dirty="0">
                <a:latin typeface="+mj-lt"/>
              </a:rPr>
              <a:t>Jane: I'm going to donate them to Goodwill.</a:t>
            </a:r>
          </a:p>
          <a:p>
            <a:r>
              <a:rPr lang="en-US" sz="3100" i="1" dirty="0">
                <a:latin typeface="+mj-lt"/>
              </a:rPr>
              <a:t>Ken: I see. Let me help you.</a:t>
            </a:r>
          </a:p>
          <a:p>
            <a:endParaRPr lang="en-US" sz="3100" i="1" dirty="0">
              <a:latin typeface="+mj-lt"/>
            </a:endParaRPr>
          </a:p>
          <a:p>
            <a:r>
              <a:rPr lang="en-US" sz="3100" i="1" dirty="0">
                <a:solidFill>
                  <a:srgbClr val="FF0000"/>
                </a:solidFill>
                <a:latin typeface="+mj-lt"/>
              </a:rPr>
              <a:t>5.</a:t>
            </a:r>
            <a:r>
              <a:rPr lang="en-US" sz="3100" i="1" dirty="0">
                <a:latin typeface="+mj-lt"/>
              </a:rPr>
              <a:t> Mark: Excuse me, where is the mall?</a:t>
            </a:r>
            <a:br>
              <a:rPr lang="en-US" sz="3100" i="1" dirty="0">
                <a:latin typeface="+mj-lt"/>
              </a:rPr>
            </a:br>
            <a:r>
              <a:rPr lang="en-US" sz="3100" i="1" dirty="0">
                <a:latin typeface="+mj-lt"/>
              </a:rPr>
              <a:t>Tina: It's on Green Street, next to the bus station.</a:t>
            </a:r>
            <a:br>
              <a:rPr lang="en-US" sz="3100" i="1" dirty="0">
                <a:latin typeface="+mj-lt"/>
              </a:rPr>
            </a:br>
            <a:r>
              <a:rPr lang="en-US" sz="3100" i="1" dirty="0">
                <a:latin typeface="+mj-lt"/>
              </a:rPr>
              <a:t>Mark: Thanks. How about the library?</a:t>
            </a:r>
            <a:br>
              <a:rPr lang="en-US" sz="3100" i="1" dirty="0">
                <a:latin typeface="+mj-lt"/>
              </a:rPr>
            </a:br>
            <a:r>
              <a:rPr lang="en-US" sz="3100" i="1" dirty="0">
                <a:latin typeface="+mj-lt"/>
              </a:rPr>
              <a:t>Tina: That's near here. It's next to the park.</a:t>
            </a:r>
            <a:br>
              <a:rPr lang="en-US" sz="3100" i="1" dirty="0">
                <a:latin typeface="+mj-lt"/>
              </a:rPr>
            </a:br>
            <a:r>
              <a:rPr lang="en-US" sz="3100" i="1" dirty="0">
                <a:latin typeface="+mj-lt"/>
              </a:rPr>
              <a:t>Mark: OK. I'll go there first. Thank you. </a:t>
            </a:r>
          </a:p>
        </p:txBody>
      </p:sp>
    </p:spTree>
    <p:extLst>
      <p:ext uri="{BB962C8B-B14F-4D97-AF65-F5344CB8AC3E}">
        <p14:creationId xmlns:p14="http://schemas.microsoft.com/office/powerpoint/2010/main" val="4067687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7841</TotalTime>
  <Words>1305</Words>
  <Application>Microsoft Office PowerPoint</Application>
  <PresentationFormat>Widescreen</PresentationFormat>
  <Paragraphs>151</Paragraphs>
  <Slides>29</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ArialMT</vt:lpstr>
      <vt:lpstr>Calibri</vt:lpstr>
      <vt:lpstr>FuturaLT-Book</vt:lpstr>
      <vt:lpstr>FuturaLT-Heavy</vt:lpstr>
      <vt:lpstr>FuturaStd-Heavy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267</cp:revision>
  <dcterms:created xsi:type="dcterms:W3CDTF">2020-12-08T03:17:05Z</dcterms:created>
  <dcterms:modified xsi:type="dcterms:W3CDTF">2023-07-29T09:35:17Z</dcterms:modified>
</cp:coreProperties>
</file>