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5" r:id="rId10"/>
    <p:sldId id="263" r:id="rId11"/>
    <p:sldId id="264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>
        <p:scale>
          <a:sx n="75" d="100"/>
          <a:sy n="75" d="100"/>
        </p:scale>
        <p:origin x="552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F3DCB-2F87-CEFA-90D7-EB6DC50B7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C3608-199B-5DF7-3076-D6565B096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EBA8A-B0CB-6344-E484-3E0B95FDF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9F83-9737-4CC9-98B4-E18F67A55A3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689BA-AD5E-66F2-ED21-EE721CC9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F49F0-1708-B535-9383-312B54AD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5B9C-B5BB-49A9-B555-562113DBC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8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E046F-AAFF-87F6-0391-077AF4FD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0C40D-5C4D-AAB8-CB43-CD64DD931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2DBC5-0E7F-2A04-B496-39A6015EC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9F83-9737-4CC9-98B4-E18F67A55A3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D9CDB-B272-9AAA-B24D-51C2AC0A4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58EED-F005-814E-0538-AC76ABAD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5B9C-B5BB-49A9-B555-562113DBC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9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CD45DA-B2B8-0C13-4EBE-0D874C6DE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F0AAB-4B4F-5A4A-FCEA-135D3FA0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D2F3F-17EE-3559-66AD-7F666354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9F83-9737-4CC9-98B4-E18F67A55A3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DD6FD-D3F5-31A9-A90C-2B9B3881F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1D5A2-3F9D-A9EF-A093-A5C31C0CA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5B9C-B5BB-49A9-B555-562113DBC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4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D37A9-0127-863F-5FC8-D5A1B182A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50F60-B93C-0AD9-0D30-162E2B233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D1C3-F7D7-13D9-EA71-BA63EA01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9F83-9737-4CC9-98B4-E18F67A55A3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5D86C-139F-677B-E122-A815F2518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E6D4C-8A6D-D034-C31A-C1E72740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5B9C-B5BB-49A9-B555-562113DBC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3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9818-BC51-E3BA-9CB7-DEE9267B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ECECC-A52A-0F11-147F-1757105DB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4B711-E7C1-BB27-C007-209E5FCB3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9F83-9737-4CC9-98B4-E18F67A55A3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C16CD-64D1-923F-D046-6EF98FB3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AFCA6-A280-8E6A-CA0A-7203D12A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5B9C-B5BB-49A9-B555-562113DBC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1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A7A0F-1299-5DC7-2823-D1FCF8A6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D269F-6B6B-55D7-A8E6-F69928ADEE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F133F-305A-546D-2DFB-EEEA6ABA4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DA4A0E-1163-FA3F-6557-622B162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9F83-9737-4CC9-98B4-E18F67A55A3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D94B9-0944-5561-E52E-4575B3D0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E2169-926E-BBAF-6E98-AB855C1E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5B9C-B5BB-49A9-B555-562113DBC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9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9581A-AA63-D48B-D128-258DEFF0D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7FF09-56A9-A366-1475-0489ED97C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567DF-32A3-3427-C23E-558F292D8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63CB12-C38B-7AA8-DEC2-C2FBA9030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741D0-B7C2-10D8-4CA9-CC69DF7F29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4F716-760F-404B-817C-E0A731C1C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9F83-9737-4CC9-98B4-E18F67A55A3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4066D-C4F5-4FC7-731D-4571C949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98F84A-8AB6-1A84-D03D-913156A4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5B9C-B5BB-49A9-B555-562113DBC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2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592F3-F82A-3BF7-B5E2-7B5D28A5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A501F-D5E0-6896-9256-FF31CF7C4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9F83-9737-4CC9-98B4-E18F67A55A3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19FEA-FF16-98D2-9F3C-EB987C94C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0F49E-6A38-4C37-E061-4002F4A4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5B9C-B5BB-49A9-B555-562113DBC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8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7FF83F-45C5-A4E3-F411-F7644523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9F83-9737-4CC9-98B4-E18F67A55A3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095FB-A2EB-8015-11F4-4B2CF6C18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FC0F2-8F1A-318A-3CA8-480E584F7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5B9C-B5BB-49A9-B555-562113DBC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0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C63B8-4F87-E57C-619E-D0FE3F8E8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B37DF-C309-E14E-FE4E-79979EC3B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A3728-192F-8093-BABE-95801E627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E0CE5-45ED-5D59-25CC-2164FFF87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9F83-9737-4CC9-98B4-E18F67A55A3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1A93D-B55C-FD19-2657-7B801F13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F66B3-8A18-C998-9789-504A721A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5B9C-B5BB-49A9-B555-562113DBC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4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A5925-1628-28CF-BAF6-824A3D6F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493010-5EF8-285F-3F57-A426ABE2D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81A0A-5CFA-371F-EF87-8E07B39FB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521A6-5765-A0DD-88FC-733FDEAA0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9F83-9737-4CC9-98B4-E18F67A55A3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9E519-FFAA-9414-1D40-99015143C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E043F-2643-0524-4A4B-0C92DBA5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5B9C-B5BB-49A9-B555-562113DBC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F8C30F-5F43-39FC-B31F-6EED9FBB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751C6-BF88-C709-B201-795199E85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CB19C-32C6-1BDB-B13F-647C998D2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49F83-9737-4CC9-98B4-E18F67A55A3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12FA3-8FDE-1613-9AAA-5276156C4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83CEA-314D-EB99-2EF6-A98972E6E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B5B9C-B5BB-49A9-B555-562113DBC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8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grounds.com/art/view/inkubun/commission-thanks-for-watching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B5AC1-E311-C694-A420-08B27F5AE6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680AD7-6E03-CED9-D4DE-35AC2EE934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11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1E5AA-56D2-BE8B-3BE7-57313A2C8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4572"/>
            <a:ext cx="10515600" cy="5642391"/>
          </a:xfrm>
        </p:spPr>
        <p:txBody>
          <a:bodyPr>
            <a:normAutofit/>
          </a:bodyPr>
          <a:lstStyle/>
          <a:p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cứu nội dung mục II, kết hợp với quan sát Hình 15.2 trong SGK, thảo luận với các bạn để nêu các bước phát hiện sớm virus gây bệnh ở vật nuôi nhờ ứng dụng công nghệ sinh học: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1. Thu mẫu bệnh phẩm (từ vật nuôi nghi bị nhiễm bệnh).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2. Tách chiết RNA tổng số từ mẫu bệnh phẩm (gồm RNA của vật nuôi và RNA của virus gầy bệnh nếu có).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3. Tổng hợp cDNA (Sử dụng RNA tổng số làm khuôn để tổng hợp cDNA nhờ quá trình phiên mã ngược).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4. Khuếch đại cDNA bằng phản ứng PCR với cặp mồi đặc hiệu.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5. Điện d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kiểm tra sản phẩm PCR để xác định sự có mặt hay không của virus gầy bệnh.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CF97-AF45-2137-E99D-9FF33BAFC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WHO_ Cúm gia cầm H5N1 đáng lo ngại _ VTV24">
            <a:hlinkClick r:id="" action="ppaction://media"/>
            <a:extLst>
              <a:ext uri="{FF2B5EF4-FFF2-40B4-BE49-F238E27FC236}">
                <a16:creationId xmlns:a16="http://schemas.microsoft.com/office/drawing/2014/main" id="{626F85BC-3A93-23CD-5207-1F9963DF6E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822" y="787791"/>
            <a:ext cx="9861451" cy="5389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236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4B46-9148-7160-899D-AF87ECDB5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sớm</a:t>
            </a:r>
            <a:r>
              <a:rPr lang="en-US" dirty="0"/>
              <a:t> virus H5N1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 </a:t>
            </a:r>
            <a:r>
              <a:rPr lang="en-US" dirty="0" err="1"/>
              <a:t>cúm</a:t>
            </a:r>
            <a:r>
              <a:rPr lang="en-US" dirty="0"/>
              <a:t> ở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cầm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E94C59-2168-C4D3-1CAE-47F19A7C6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10" y="1690687"/>
            <a:ext cx="8918917" cy="4802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5471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7F108-085A-D757-468C-CBB60953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III.Vận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E5C4A-CAEE-5D10-2FFD-E7B5DA31E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loại vacxin đang được sử dụng trong phòng và trị bệnh cho vật nuôi ở gia định và địa phương.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499B9-6E32-51E7-0A1A-DA6A2DE33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1" y="2644725"/>
            <a:ext cx="3110272" cy="3848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798CB1-B56A-9DB0-CDE2-0CFA12FE1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73" y="2644725"/>
            <a:ext cx="2143125" cy="3848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1924A-2FF8-5BCA-3113-5DCEEDDE9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898" y="2644725"/>
            <a:ext cx="6771102" cy="38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2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012E3-EC29-48F2-AE47-71AAB81D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3B896DA-3F67-32A8-E27F-554358FC8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" y="365125"/>
            <a:ext cx="5273040" cy="612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8833A4-835D-C8AA-CB88-12B92E00A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5"/>
            <a:ext cx="5273040" cy="603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926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B8CF5-3961-B3AC-21B3-4B4E6A030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A56C82-D934-C525-C9D0-5BA8EEB2E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24944" y="14954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4801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91A30-513C-DE36-31CB-48D7CD007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" y="500062"/>
            <a:ext cx="12037255" cy="57037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15: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ỨNG DỤNG CÔNG NGHỆ SINH HỌC TRONG SẢN XUẤT VACXIN PHÒNG, TRỊ BỆNH CHO VẬT NUÔI</a:t>
            </a:r>
          </a:p>
        </p:txBody>
      </p:sp>
    </p:spTree>
    <p:extLst>
      <p:ext uri="{BB962C8B-B14F-4D97-AF65-F5344CB8AC3E}">
        <p14:creationId xmlns:p14="http://schemas.microsoft.com/office/powerpoint/2010/main" val="415775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4AD3C-AA05-642C-3813-A98EC6A9E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A.Khởi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Tiêm vắc xin phòng bệnh ít nhất 80_ trên tổng đàn vật nuôi _ THDT">
            <a:hlinkClick r:id="" action="ppaction://media"/>
            <a:extLst>
              <a:ext uri="{FF2B5EF4-FFF2-40B4-BE49-F238E27FC236}">
                <a16:creationId xmlns:a16="http://schemas.microsoft.com/office/drawing/2014/main" id="{E3EC9C19-4FAF-9038-241B-4054B161E0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738" y="1350498"/>
            <a:ext cx="10515599" cy="4826465"/>
          </a:xfr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54056A9D-2011-9DF5-F5EF-DD36B564ED30}"/>
              </a:ext>
            </a:extLst>
          </p:cNvPr>
          <p:cNvSpPr/>
          <p:nvPr/>
        </p:nvSpPr>
        <p:spPr>
          <a:xfrm>
            <a:off x="2276621" y="1114864"/>
            <a:ext cx="7638757" cy="462827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5D89E-ED2D-4DB8-96A4-BCB52B626B56}"/>
              </a:ext>
            </a:extLst>
          </p:cNvPr>
          <p:cNvSpPr txBox="1"/>
          <p:nvPr/>
        </p:nvSpPr>
        <p:spPr>
          <a:xfrm>
            <a:off x="3395002" y="2440427"/>
            <a:ext cx="5401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59785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736BC-D4A7-3CC1-4EC8-35ADF2C32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CNSH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F88CB-7738-E9A0-4315-48D6C86F1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6672"/>
            <a:ext cx="10515600" cy="3437923"/>
          </a:xfrm>
        </p:spPr>
        <p:txBody>
          <a:bodyPr/>
          <a:lstStyle/>
          <a:p>
            <a:r>
              <a:rPr lang="en-US" dirty="0"/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vsv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vsv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F9D7F6B-C2F9-22D1-8696-32F5DD8A89E8}"/>
              </a:ext>
            </a:extLst>
          </p:cNvPr>
          <p:cNvSpPr/>
          <p:nvPr/>
        </p:nvSpPr>
        <p:spPr>
          <a:xfrm>
            <a:off x="2744373" y="2273244"/>
            <a:ext cx="5978769" cy="364477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0B0768-6AE1-70C1-6C17-291CF254A6C7}"/>
              </a:ext>
            </a:extLst>
          </p:cNvPr>
          <p:cNvSpPr txBox="1"/>
          <p:nvPr/>
        </p:nvSpPr>
        <p:spPr>
          <a:xfrm>
            <a:off x="3785381" y="3093306"/>
            <a:ext cx="38967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92B72C-297A-6FB7-DFAA-F0C6A0B49BEE}"/>
              </a:ext>
            </a:extLst>
          </p:cNvPr>
          <p:cNvSpPr txBox="1"/>
          <p:nvPr/>
        </p:nvSpPr>
        <p:spPr>
          <a:xfrm>
            <a:off x="4147624" y="3130512"/>
            <a:ext cx="3896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DED3FA-A014-5392-BA23-6A90BE4EBD20}"/>
              </a:ext>
            </a:extLst>
          </p:cNvPr>
          <p:cNvSpPr txBox="1"/>
          <p:nvPr/>
        </p:nvSpPr>
        <p:spPr>
          <a:xfrm>
            <a:off x="942536" y="1767743"/>
            <a:ext cx="106504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CNSH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6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build="allAtOnce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85BD-BC03-3D35-76DF-11955B349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 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Vacxin</a:t>
            </a:r>
            <a:r>
              <a:rPr lang="en-US" dirty="0"/>
              <a:t> DNA </a:t>
            </a:r>
            <a:r>
              <a:rPr lang="en-US" dirty="0" err="1"/>
              <a:t>tái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38377E-E7C7-0851-53E1-44DBEC865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1373188"/>
            <a:ext cx="7048500" cy="464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ction Button: Help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306189D-C973-EF6F-95F3-495406588E65}"/>
              </a:ext>
            </a:extLst>
          </p:cNvPr>
          <p:cNvSpPr/>
          <p:nvPr/>
        </p:nvSpPr>
        <p:spPr>
          <a:xfrm>
            <a:off x="177800" y="280988"/>
            <a:ext cx="1066800" cy="1092200"/>
          </a:xfrm>
          <a:prstGeom prst="actionButtonHelp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2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20186-D833-E16D-1EFA-CD7A56044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Quy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Vacxin</a:t>
            </a:r>
            <a:r>
              <a:rPr lang="en-US" dirty="0"/>
              <a:t> DNA </a:t>
            </a:r>
            <a:r>
              <a:rPr lang="en-US" dirty="0" err="1"/>
              <a:t>tái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8224C5-EB84-6FD0-115B-E5E567810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409700"/>
            <a:ext cx="10160000" cy="179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6A01FD-4517-C952-0867-5A2EDD605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200400"/>
            <a:ext cx="102108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893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C1EF4-9304-714D-305E-6C31ECD40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vi-VN" dirty="0">
                <a:solidFill>
                  <a:srgbClr val="FF0000"/>
                </a:solidFill>
              </a:rPr>
              <a:t>Ưu điểm của Vacxin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vi-VN" dirty="0">
                <a:solidFill>
                  <a:srgbClr val="FF0000"/>
                </a:solidFill>
              </a:rPr>
              <a:t>tái tổ hợp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39D178-34D4-3A02-34A2-01BEE7CEA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-Quy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30E74-4216-EB64-1B6A-0FC2C91DFDA9}"/>
              </a:ext>
            </a:extLst>
          </p:cNvPr>
          <p:cNvSpPr txBox="1"/>
          <p:nvPr/>
        </p:nvSpPr>
        <p:spPr>
          <a:xfrm>
            <a:off x="2841674" y="2461846"/>
            <a:ext cx="6555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5469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85BD-BC03-3D35-76DF-11955B349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500062"/>
            <a:ext cx="10515600" cy="229940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br>
              <a:rPr lang="en-US" dirty="0"/>
            </a:b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Action Button: Help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306189D-C973-EF6F-95F3-495406588E65}"/>
              </a:ext>
            </a:extLst>
          </p:cNvPr>
          <p:cNvSpPr/>
          <p:nvPr/>
        </p:nvSpPr>
        <p:spPr>
          <a:xfrm>
            <a:off x="177800" y="1145270"/>
            <a:ext cx="1066800" cy="1513524"/>
          </a:xfrm>
          <a:prstGeom prst="actionButtonHelp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C6B9E-E15F-EA78-A12E-2CBB125B1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63441"/>
            <a:ext cx="10515600" cy="219138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549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9594C-1C6A-2605-56C1-963E21762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CNSH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virut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Cảnh báo dịch bệnh nguy hiểm trên vật nuôi">
            <a:hlinkClick r:id="" action="ppaction://media"/>
            <a:extLst>
              <a:ext uri="{FF2B5EF4-FFF2-40B4-BE49-F238E27FC236}">
                <a16:creationId xmlns:a16="http://schemas.microsoft.com/office/drawing/2014/main" id="{D05B6F0F-41AC-F930-653E-E69199CA8E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135" y="1690688"/>
            <a:ext cx="9087729" cy="434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AFF9B4-B99D-85F1-BA48-84C8DC82851E}"/>
              </a:ext>
            </a:extLst>
          </p:cNvPr>
          <p:cNvSpPr txBox="1"/>
          <p:nvPr/>
        </p:nvSpPr>
        <p:spPr>
          <a:xfrm>
            <a:off x="3727939" y="2532185"/>
            <a:ext cx="42203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virut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458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564</Words>
  <PresentationFormat>Widescreen</PresentationFormat>
  <Paragraphs>28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BÀI 15:  ỨNG DỤNG CÔNG NGHỆ SINH HỌC TRONG SẢN XUẤT VACXIN PHÒNG, TRỊ BỆNH CHO VẬT NUÔI</vt:lpstr>
      <vt:lpstr>A.Khởi động </vt:lpstr>
      <vt:lpstr>I. Ứng dụng CNSH trong sản xuất Vacxin phòng bệnh cho vật nuôi. </vt:lpstr>
      <vt:lpstr> Quan sát hình ảnh sau và cho biết quy trình sản xuất Vacxin DNA tái tổ hợp  </vt:lpstr>
      <vt:lpstr>Quy trình sản xuất Vacxin DNA tái tổ hợp </vt:lpstr>
      <vt:lpstr>2.Ưu điểm của Vacxin DNA tái tổ hợp</vt:lpstr>
      <vt:lpstr>  Thảo luận và cho biết tại sao vacxin DNA tái tổ hợp có những ưu điểm trên mà không thay thế hoàn toàn vacxin truyền thống?</vt:lpstr>
      <vt:lpstr>II. Ứng dụng CNSH trong phát hiện sớm virut gây bệnh ở vật nuôi.</vt:lpstr>
      <vt:lpstr>PowerPoint Presentation</vt:lpstr>
      <vt:lpstr>PowerPoint Presentation</vt:lpstr>
      <vt:lpstr>Quan sát hình sau và mô tả quá trình phát hiện sớm virus H5N1 gây bệnh cúm ở gia cầm</vt:lpstr>
      <vt:lpstr>III.Vận dụng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2023-07-19T14:38:29Z</dcterms:created>
  <dcterms:modified xsi:type="dcterms:W3CDTF">2023-07-20T16:17:49Z</dcterms:modified>
</cp:coreProperties>
</file>