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9"/>
  </p:notesMasterIdLst>
  <p:handoutMasterIdLst>
    <p:handoutMasterId r:id="rId20"/>
  </p:handoutMasterIdLst>
  <p:sldIdLst>
    <p:sldId id="405" r:id="rId3"/>
    <p:sldId id="406" r:id="rId4"/>
    <p:sldId id="427" r:id="rId5"/>
    <p:sldId id="374" r:id="rId6"/>
    <p:sldId id="428" r:id="rId7"/>
    <p:sldId id="407" r:id="rId8"/>
    <p:sldId id="412" r:id="rId9"/>
    <p:sldId id="413" r:id="rId10"/>
    <p:sldId id="414" r:id="rId11"/>
    <p:sldId id="416" r:id="rId12"/>
    <p:sldId id="418" r:id="rId13"/>
    <p:sldId id="419" r:id="rId14"/>
    <p:sldId id="422" r:id="rId15"/>
    <p:sldId id="424" r:id="rId16"/>
    <p:sldId id="425" r:id="rId17"/>
    <p:sldId id="426" r:id="rId18"/>
  </p:sldIdLst>
  <p:sldSz cx="24385588" cy="13717588"/>
  <p:notesSz cx="6797675" cy="99282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0000FF"/>
    <a:srgbClr val="00FFCC"/>
    <a:srgbClr val="F0FDFE"/>
    <a:srgbClr val="E6FDFE"/>
    <a:srgbClr val="B3FFF1"/>
    <a:srgbClr val="B7FA8A"/>
    <a:srgbClr val="006600"/>
    <a:srgbClr val="E98909"/>
    <a:srgbClr val="FF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5701" autoAdjust="0"/>
  </p:normalViewPr>
  <p:slideViewPr>
    <p:cSldViewPr>
      <p:cViewPr varScale="1">
        <p:scale>
          <a:sx n="34" d="100"/>
          <a:sy n="34" d="100"/>
        </p:scale>
        <p:origin x="24" y="24"/>
      </p:cViewPr>
      <p:guideLst>
        <p:guide orient="horz" pos="4321"/>
        <p:guide pos="76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9A84D0A-8BA1-4634-B064-6627BA8A274B}" type="datetimeFigureOut">
              <a:rPr lang="en-US" smtClean="0"/>
              <a:pPr/>
              <a:t>3/5/2020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E9A5E7-310C-4213-B765-A9D63F8F6214}" type="slidenum">
              <a:rPr lang="en-US" smtClean="0"/>
              <a:pPr/>
              <a:t>‹#›</a:t>
            </a:fld>
            <a:endParaRPr lang="en-US"/>
          </a:p>
        </p:txBody>
      </p:sp>
    </p:spTree>
    <p:extLst>
      <p:ext uri="{BB962C8B-B14F-4D97-AF65-F5344CB8AC3E}">
        <p14:creationId xmlns:p14="http://schemas.microsoft.com/office/powerpoint/2010/main" val="11820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4CBC77-23D7-449E-93CA-96A51588F891}" type="datetimeFigureOut">
              <a:rPr lang="en-US" smtClean="0"/>
              <a:pPr/>
              <a:t>3/5/2020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67C430-5FE5-4C20-A485-FA8033B71AFE}" type="slidenum">
              <a:rPr lang="en-US" smtClean="0"/>
              <a:pPr/>
              <a:t>‹#›</a:t>
            </a:fld>
            <a:endParaRPr lang="en-US"/>
          </a:p>
        </p:txBody>
      </p:sp>
    </p:spTree>
    <p:extLst>
      <p:ext uri="{BB962C8B-B14F-4D97-AF65-F5344CB8AC3E}">
        <p14:creationId xmlns:p14="http://schemas.microsoft.com/office/powerpoint/2010/main" val="3321088095"/>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42302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919" y="4261345"/>
            <a:ext cx="20727750" cy="294039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7838" y="7773300"/>
            <a:ext cx="17069912" cy="3505606"/>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280" y="3200772"/>
            <a:ext cx="21947029" cy="905297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9705" y="1098677"/>
            <a:ext cx="14631353" cy="2341198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412" y="1098677"/>
            <a:ext cx="43491867" cy="2341198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80" y="12714173"/>
            <a:ext cx="5689971" cy="730335"/>
          </a:xfrm>
          <a:prstGeom prst="rect">
            <a:avLst/>
          </a:prstGeom>
        </p:spPr>
        <p:txBody>
          <a:bodyPr/>
          <a:lstStyle/>
          <a:p>
            <a:fld id="{D15044BE-B3F3-4258-B55D-9238C2EBFDF1}"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2" cy="73033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19132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3988"/>
            <a:ext cx="17070388"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78974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0610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5388"/>
            <a:ext cx="20727987"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7987" cy="30019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8765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8188"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14083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9125"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57DF4E-E680-4232-8275-A833EE38158A}" type="datetimeFigureOut">
              <a:rPr lang="en-US" smtClean="0"/>
              <a:pPr/>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824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57DF4E-E680-4232-8275-A833EE38158A}" type="datetimeFigureOut">
              <a:rPr lang="en-US" smtClean="0"/>
              <a:pPr/>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69834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7DF4E-E680-4232-8275-A833EE38158A}" type="datetimeFigureOut">
              <a:rPr lang="en-US" smtClean="0"/>
              <a:pPr/>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8758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80" y="3200772"/>
            <a:ext cx="21947029" cy="90529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4525" y="546100"/>
            <a:ext cx="13631863"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3225" cy="9383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824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2788"/>
            <a:ext cx="14630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31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6263"/>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6850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81447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988" y="549275"/>
            <a:ext cx="5486400" cy="11704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8388" cy="11704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85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8814822"/>
            <a:ext cx="20727750" cy="2724465"/>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293" y="5814100"/>
            <a:ext cx="20727750" cy="3000721"/>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412" y="6401542"/>
            <a:ext cx="29059492"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717331" y="6401542"/>
            <a:ext cx="29063727"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80" y="3070582"/>
            <a:ext cx="10774536"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80" y="4350254"/>
            <a:ext cx="10774536"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541" y="3070582"/>
            <a:ext cx="10778769"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7541" y="4350254"/>
            <a:ext cx="10778769"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8" name="Footer Placeholder 7"/>
          <p:cNvSpPr>
            <a:spLocks noGrp="1"/>
          </p:cNvSpPr>
          <p:nvPr>
            <p:ph type="ftr" sz="quarter" idx="11"/>
          </p:nvPr>
        </p:nvSpPr>
        <p:spPr>
          <a:xfrm>
            <a:off x="8331743" y="12714173"/>
            <a:ext cx="7722103" cy="730335"/>
          </a:xfrm>
          <a:prstGeom prst="rect">
            <a:avLst/>
          </a:prstGeom>
        </p:spPr>
        <p:txBody>
          <a:bodyPr/>
          <a:lstStyle/>
          <a:p>
            <a:endParaRPr lang="en-US"/>
          </a:p>
        </p:txBody>
      </p:sp>
      <p:sp>
        <p:nvSpPr>
          <p:cNvPr id="9" name="Slide Number Placeholder 8"/>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4" name="Footer Placeholder 3"/>
          <p:cNvSpPr>
            <a:spLocks noGrp="1"/>
          </p:cNvSpPr>
          <p:nvPr>
            <p:ph type="ftr" sz="quarter" idx="11"/>
          </p:nvPr>
        </p:nvSpPr>
        <p:spPr>
          <a:xfrm>
            <a:off x="8331743" y="12714173"/>
            <a:ext cx="7722103" cy="730335"/>
          </a:xfrm>
          <a:prstGeom prst="rect">
            <a:avLst/>
          </a:prstGeom>
        </p:spPr>
        <p:txBody>
          <a:bodyPr/>
          <a:lstStyle/>
          <a:p>
            <a:endParaRPr lang="en-US"/>
          </a:p>
        </p:txBody>
      </p:sp>
      <p:sp>
        <p:nvSpPr>
          <p:cNvPr id="5" name="Slide Number Placeholder 4"/>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3" name="Footer Placeholder 2"/>
          <p:cNvSpPr>
            <a:spLocks noGrp="1"/>
          </p:cNvSpPr>
          <p:nvPr>
            <p:ph type="ftr" sz="quarter" idx="11"/>
          </p:nvPr>
        </p:nvSpPr>
        <p:spPr>
          <a:xfrm>
            <a:off x="8331743" y="12714173"/>
            <a:ext cx="7722103" cy="730335"/>
          </a:xfrm>
          <a:prstGeom prst="rect">
            <a:avLst/>
          </a:prstGeom>
        </p:spPr>
        <p:txBody>
          <a:bodyPr/>
          <a:lstStyle/>
          <a:p>
            <a:endParaRPr lang="en-US"/>
          </a:p>
        </p:txBody>
      </p:sp>
      <p:sp>
        <p:nvSpPr>
          <p:cNvPr id="4" name="Slide Number Placeholder 3"/>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81" y="546163"/>
            <a:ext cx="8022690" cy="2324369"/>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088" y="546164"/>
            <a:ext cx="13632221" cy="11707581"/>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81" y="2870533"/>
            <a:ext cx="8022690" cy="9383212"/>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746" y="9602312"/>
            <a:ext cx="14631353" cy="1133607"/>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9746" y="1225692"/>
            <a:ext cx="14631353" cy="8230553"/>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79746" y="10735919"/>
            <a:ext cx="14631353" cy="1609910"/>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 y="46609"/>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p:nvPr/>
        </p:nvSpPr>
        <p:spPr>
          <a:xfrm>
            <a:off x="11642043" y="403441"/>
            <a:ext cx="5813451" cy="92333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vi-VN" sz="5400" b="0" spc="0" baseline="0" smtClean="0">
                <a:solidFill>
                  <a:schemeClr val="bg1"/>
                </a:solidFill>
                <a:latin typeface="AvantGarde-Demi" pitchFamily="18" charset="0"/>
                <a:ea typeface="AvantGarde-Demi" pitchFamily="18" charset="0"/>
                <a:cs typeface="AvantGarde-Demi" pitchFamily="18" charset="0"/>
              </a:rPr>
              <a:t>BẤT </a:t>
            </a:r>
            <a:r>
              <a:rPr lang="en-US" sz="5400" b="0" spc="0" baseline="0" smtClean="0">
                <a:solidFill>
                  <a:schemeClr val="bg1"/>
                </a:solidFill>
                <a:latin typeface="AvantGarde-Demi" pitchFamily="18" charset="0"/>
                <a:ea typeface="AvantGarde-Demi" pitchFamily="18" charset="0"/>
                <a:cs typeface="AvantGarde-Demi" pitchFamily="18" charset="0"/>
              </a:rPr>
              <a:t>ĐẲNG THỨC</a:t>
            </a:r>
            <a:endParaRPr lang="en-US" sz="5400" b="1" spc="0" dirty="0">
              <a:solidFill>
                <a:schemeClr val="bg1"/>
              </a:solidFill>
              <a:latin typeface="Tahoma" pitchFamily="34" charset="0"/>
              <a:ea typeface="Tahoma" pitchFamily="34" charset="0"/>
              <a:cs typeface="Tahoma" pitchFamily="34" charset="0"/>
            </a:endParaRPr>
          </a:p>
        </p:txBody>
      </p:sp>
      <p:sp>
        <p:nvSpPr>
          <p:cNvPr id="14" name="TextBox 10"/>
          <p:cNvSpPr txBox="1"/>
          <p:nvPr/>
        </p:nvSpPr>
        <p:spPr>
          <a:xfrm>
            <a:off x="3576614" y="584061"/>
            <a:ext cx="1374094" cy="52322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0" baseline="0" dirty="0" smtClean="0">
                <a:solidFill>
                  <a:schemeClr val="bg1"/>
                </a:solidFill>
                <a:latin typeface="AvantGarde-Demi" pitchFamily="18" charset="0"/>
                <a:ea typeface="AvantGarde-Demi" pitchFamily="18" charset="0"/>
                <a:cs typeface="AvantGarde-Demi" pitchFamily="18" charset="0"/>
              </a:rPr>
              <a:t>ĐẠI SỐ</a:t>
            </a:r>
          </a:p>
        </p:txBody>
      </p:sp>
      <p:sp>
        <p:nvSpPr>
          <p:cNvPr id="15" name="TextBox 11"/>
          <p:cNvSpPr txBox="1"/>
          <p:nvPr/>
        </p:nvSpPr>
        <p:spPr>
          <a:xfrm>
            <a:off x="2132321" y="229032"/>
            <a:ext cx="873957" cy="1246495"/>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smtClean="0">
                <a:solidFill>
                  <a:schemeClr val="bg1"/>
                </a:solidFill>
                <a:latin typeface="AvantGarde-Demi" pitchFamily="18" charset="0"/>
                <a:ea typeface="AvantGarde-Demi" pitchFamily="18" charset="0"/>
                <a:cs typeface="AvantGarde-Demi" pitchFamily="18" charset="0"/>
              </a:rPr>
              <a:t>10</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6" name="TextBox 12"/>
          <p:cNvSpPr txBox="1"/>
          <p:nvPr/>
        </p:nvSpPr>
        <p:spPr>
          <a:xfrm>
            <a:off x="5207687" y="348184"/>
            <a:ext cx="2113079" cy="1077218"/>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3600" b="0" smtClean="0">
                <a:solidFill>
                  <a:schemeClr val="bg1"/>
                </a:solidFill>
                <a:latin typeface="AvantGarde-Demi" pitchFamily="18" charset="0"/>
                <a:ea typeface="AvantGarde-Demi" pitchFamily="18" charset="0"/>
                <a:cs typeface="AvantGarde-Demi" pitchFamily="18" charset="0"/>
              </a:rPr>
              <a:t>BÀI</a:t>
            </a:r>
            <a:r>
              <a:rPr lang="en-US" sz="3600" b="0" baseline="0" smtClean="0">
                <a:solidFill>
                  <a:schemeClr val="bg1"/>
                </a:solidFill>
                <a:latin typeface="AvantGarde-Demi" pitchFamily="18" charset="0"/>
                <a:ea typeface="AvantGarde-Demi" pitchFamily="18" charset="0"/>
                <a:cs typeface="AvantGarde-Demi" pitchFamily="18" charset="0"/>
              </a:rPr>
              <a:t> 1</a:t>
            </a:r>
            <a:r>
              <a:rPr lang="vi-VN" sz="3600" b="0" baseline="0" smtClean="0">
                <a:solidFill>
                  <a:schemeClr val="bg1"/>
                </a:solidFill>
                <a:latin typeface="AvantGarde-Demi" pitchFamily="18" charset="0"/>
                <a:ea typeface="AvantGarde-Demi" pitchFamily="18" charset="0"/>
                <a:cs typeface="AvantGarde-Demi" pitchFamily="18" charset="0"/>
              </a:rPr>
              <a:t>5</a:t>
            </a:r>
            <a:endParaRPr lang="en-US" sz="3600" b="0" baseline="0" dirty="0" smtClean="0">
              <a:solidFill>
                <a:schemeClr val="bg1"/>
              </a:solidFill>
              <a:latin typeface="AvantGarde-Demi" pitchFamily="18" charset="0"/>
              <a:ea typeface="AvantGarde-Demi" pitchFamily="18" charset="0"/>
              <a:cs typeface="AvantGarde-Demi" pitchFamily="18" charset="0"/>
            </a:endParaRPr>
          </a:p>
          <a:p>
            <a:pPr algn="ctr"/>
            <a:r>
              <a:rPr lang="en-US" sz="2800" b="0" baseline="0" dirty="0" smtClean="0">
                <a:solidFill>
                  <a:schemeClr val="bg1"/>
                </a:solidFill>
                <a:latin typeface="AvantGarde-Demi" pitchFamily="18" charset="0"/>
                <a:ea typeface="AvantGarde-Demi" pitchFamily="18" charset="0"/>
                <a:cs typeface="AvantGarde-Demi" pitchFamily="18" charset="0"/>
              </a:rPr>
              <a:t>CHƯƠNG 4</a:t>
            </a:r>
            <a:endParaRPr lang="en-US" sz="2800" b="1" dirty="0">
              <a:solidFill>
                <a:schemeClr val="bg1"/>
              </a:solidFill>
              <a:latin typeface="AvantGarde-Demi" pitchFamily="18" charset="0"/>
              <a:ea typeface="AvantGarde-Demi" pitchFamily="18" charset="0"/>
              <a:cs typeface="AvantGarde-Demi" pitchFamily="18" charset="0"/>
            </a:endParaRPr>
          </a:p>
        </p:txBody>
      </p:sp>
      <p:pic>
        <p:nvPicPr>
          <p:cNvPr id="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363146" y="0"/>
            <a:ext cx="24387048" cy="137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7188"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0"/>
            <a:ext cx="21947188" cy="90535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0" y="12714288"/>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957DF4E-E680-4232-8275-A833EE38158A}" type="datetimeFigureOut">
              <a:rPr lang="en-US" smtClean="0"/>
              <a:pPr/>
              <a:t>3/5/2020</a:t>
            </a:fld>
            <a:endParaRPr lang="en-US"/>
          </a:p>
        </p:txBody>
      </p:sp>
      <p:sp>
        <p:nvSpPr>
          <p:cNvPr id="5" name="Footer Placeholder 4"/>
          <p:cNvSpPr>
            <a:spLocks noGrp="1"/>
          </p:cNvSpPr>
          <p:nvPr>
            <p:ph type="ftr" sz="quarter" idx="3"/>
          </p:nvPr>
        </p:nvSpPr>
        <p:spPr>
          <a:xfrm>
            <a:off x="8331200" y="12714288"/>
            <a:ext cx="7723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4288"/>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015DDDE-EBD9-4735-820E-AB8D3B3AB3FC}" type="slidenum">
              <a:rPr lang="en-US" smtClean="0"/>
              <a:pPr/>
              <a:t>‹#›</a:t>
            </a:fld>
            <a:endParaRPr lang="en-US"/>
          </a:p>
        </p:txBody>
      </p:sp>
    </p:spTree>
    <p:extLst>
      <p:ext uri="{BB962C8B-B14F-4D97-AF65-F5344CB8AC3E}">
        <p14:creationId xmlns:p14="http://schemas.microsoft.com/office/powerpoint/2010/main" val="14277593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0.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29.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1.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3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31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290.png"/><Relationship Id="rId4" Type="http://schemas.openxmlformats.org/officeDocument/2006/relationships/image" Target="../media/image68.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6.png"/><Relationship Id="rId3" Type="http://schemas.openxmlformats.org/officeDocument/2006/relationships/image" Target="../media/image34.png"/><Relationship Id="rId21" Type="http://schemas.openxmlformats.org/officeDocument/2006/relationships/image" Target="../media/image46.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7.png"/><Relationship Id="rId25" Type="http://schemas.openxmlformats.org/officeDocument/2006/relationships/image" Target="../media/image95.png"/><Relationship Id="rId2" Type="http://schemas.openxmlformats.org/officeDocument/2006/relationships/image" Target="../media/image33.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4.png"/><Relationship Id="rId5" Type="http://schemas.openxmlformats.org/officeDocument/2006/relationships/image" Target="../media/image73.pn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79.png"/><Relationship Id="rId19" Type="http://schemas.openxmlformats.org/officeDocument/2006/relationships/image" Target="../media/image89.png"/><Relationship Id="rId4" Type="http://schemas.openxmlformats.org/officeDocument/2006/relationships/image" Target="../media/image35.png"/><Relationship Id="rId9" Type="http://schemas.openxmlformats.org/officeDocument/2006/relationships/image" Target="../media/image78.png"/><Relationship Id="rId14" Type="http://schemas.openxmlformats.org/officeDocument/2006/relationships/image" Target="../media/image84.png"/><Relationship Id="rId22"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47.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3.png"/><Relationship Id="rId21" Type="http://schemas.openxmlformats.org/officeDocument/2006/relationships/image" Target="../media/image25.png"/><Relationship Id="rId7" Type="http://schemas.openxmlformats.org/officeDocument/2006/relationships/oleObject" Target="../embeddings/oleObject3.bin"/><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8.wmf"/><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Word_Document3.docx"/><Relationship Id="rId13" Type="http://schemas.openxmlformats.org/officeDocument/2006/relationships/package" Target="../embeddings/Microsoft_Word_Document5.docx"/><Relationship Id="rId3" Type="http://schemas.openxmlformats.org/officeDocument/2006/relationships/image" Target="../media/image30.pn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slideLayout" Target="../slideLayouts/slideLayout7.xml"/><Relationship Id="rId16"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package" Target="../embeddings/Microsoft_Word_Document2.docx"/><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package" Target="../embeddings/Microsoft_Word_Document6.docx"/><Relationship Id="rId10" Type="http://schemas.openxmlformats.org/officeDocument/2006/relationships/package" Target="../embeddings/Microsoft_Word_Document4.docx"/><Relationship Id="rId4" Type="http://schemas.openxmlformats.org/officeDocument/2006/relationships/package" Target="../embeddings/Microsoft_Word_Document1.docx"/><Relationship Id="rId9" Type="http://schemas.openxmlformats.org/officeDocument/2006/relationships/image" Target="../media/image11.emf"/><Relationship Id="rId1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1" y="1241"/>
            <a:ext cx="24404559" cy="1382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6" name="Rounded Rectangle 15"/>
          <p:cNvSpPr/>
          <p:nvPr/>
        </p:nvSpPr>
        <p:spPr>
          <a:xfrm>
            <a:off x="1296170" y="6020054"/>
            <a:ext cx="22393796" cy="727747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TextBox 20"/>
          <p:cNvSpPr txBox="1"/>
          <p:nvPr/>
        </p:nvSpPr>
        <p:spPr>
          <a:xfrm>
            <a:off x="11063457" y="2106266"/>
            <a:ext cx="2425591" cy="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4" tIns="45702" rIns="91404" bIns="45702" rtlCol="0">
            <a:spAutoFit/>
          </a:bodyPr>
          <a:lstStyle/>
          <a:p>
            <a:pPr algn="ctr"/>
            <a:r>
              <a:rPr lang="en-US" sz="4800" b="1" dirty="0">
                <a:solidFill>
                  <a:srgbClr val="135F82"/>
                </a:solidFill>
                <a:latin typeface="Tahoma" pitchFamily="34" charset="0"/>
                <a:ea typeface="Tahoma" pitchFamily="34" charset="0"/>
                <a:cs typeface="Tahoma" pitchFamily="34" charset="0"/>
              </a:rPr>
              <a:t>ĐẠI SỐ</a:t>
            </a:r>
          </a:p>
        </p:txBody>
      </p:sp>
      <p:sp>
        <p:nvSpPr>
          <p:cNvPr id="22" name="TextBox 21"/>
          <p:cNvSpPr txBox="1"/>
          <p:nvPr/>
        </p:nvSpPr>
        <p:spPr>
          <a:xfrm>
            <a:off x="10894" y="3494918"/>
            <a:ext cx="24398907" cy="66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4" tIns="45702" rIns="91404" bIns="45702" rtlCol="0">
            <a:spAutoFit/>
          </a:bodyPr>
          <a:lstStyle/>
          <a:p>
            <a:pPr algn="ctr">
              <a:lnSpc>
                <a:spcPts val="4500"/>
              </a:lnSpc>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4: BẤT ĐẲNG THỨC – BẤT PHƯƠNG TRÌNH</a:t>
            </a:r>
          </a:p>
        </p:txBody>
      </p:sp>
      <p:grpSp>
        <p:nvGrpSpPr>
          <p:cNvPr id="10" name="Group 9"/>
          <p:cNvGrpSpPr/>
          <p:nvPr/>
        </p:nvGrpSpPr>
        <p:grpSpPr>
          <a:xfrm>
            <a:off x="3184699" y="4558794"/>
            <a:ext cx="18975066" cy="2015900"/>
            <a:chOff x="3024409" y="3659656"/>
            <a:chExt cx="18976301" cy="2016032"/>
          </a:xfrm>
        </p:grpSpPr>
        <p:sp>
          <p:nvSpPr>
            <p:cNvPr id="17" name="Rectangle 16"/>
            <p:cNvSpPr/>
            <p:nvPr/>
          </p:nvSpPr>
          <p:spPr>
            <a:xfrm>
              <a:off x="3344318" y="4469240"/>
              <a:ext cx="18438768"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3" name="TextBox 22"/>
            <p:cNvSpPr txBox="1"/>
            <p:nvPr/>
          </p:nvSpPr>
          <p:spPr>
            <a:xfrm>
              <a:off x="3024409" y="3659656"/>
              <a:ext cx="18976301" cy="2016032"/>
            </a:xfrm>
            <a:prstGeom prst="rect">
              <a:avLst/>
            </a:prstGeom>
            <a:noFill/>
          </p:spPr>
          <p:txBody>
            <a:bodyPr wrap="square" lIns="91404" tIns="45702" rIns="91404" bIns="45702" rtlCol="0">
              <a:spAutoFit/>
            </a:bodyPr>
            <a:lstStyle/>
            <a:p>
              <a:pPr algn="ctr">
                <a:lnSpc>
                  <a:spcPts val="6000"/>
                </a:lnSpc>
                <a:spcBef>
                  <a:spcPts val="3000"/>
                </a:spcBef>
              </a:pPr>
              <a:r>
                <a:rPr lang="en-US" sz="6600" b="1" err="1">
                  <a:solidFill>
                    <a:srgbClr val="135F82"/>
                  </a:solidFill>
                  <a:latin typeface="AvantGarde-Demi" pitchFamily="18" charset="0"/>
                  <a:ea typeface="AvantGarde-Demi" pitchFamily="18" charset="0"/>
                  <a:cs typeface="AvantGarde-Demi" pitchFamily="18" charset="0"/>
                </a:rPr>
                <a:t>Bài</a:t>
              </a:r>
              <a:r>
                <a:rPr lang="en-US" sz="6600" b="1">
                  <a:solidFill>
                    <a:srgbClr val="135F82"/>
                  </a:solidFill>
                  <a:latin typeface="AvantGarde-Demi" pitchFamily="18" charset="0"/>
                  <a:ea typeface="AvantGarde-Demi" pitchFamily="18" charset="0"/>
                  <a:cs typeface="AvantGarde-Demi" pitchFamily="18" charset="0"/>
                </a:rPr>
                <a:t> </a:t>
              </a:r>
              <a:r>
                <a:rPr lang="en-US" sz="6600" b="1" smtClean="0">
                  <a:solidFill>
                    <a:srgbClr val="135F82"/>
                  </a:solidFill>
                  <a:latin typeface="AvantGarde-Demi" pitchFamily="18" charset="0"/>
                  <a:ea typeface="AvantGarde-Demi" pitchFamily="18" charset="0"/>
                  <a:cs typeface="AvantGarde-Demi" pitchFamily="18" charset="0"/>
                </a:rPr>
                <a:t>1</a:t>
              </a:r>
              <a:endParaRPr lang="en-US" sz="6600" b="1" dirty="0">
                <a:solidFill>
                  <a:srgbClr val="135F82"/>
                </a:solidFill>
                <a:latin typeface="AvantGarde-Demi" pitchFamily="18" charset="0"/>
                <a:ea typeface="AvantGarde-Demi" pitchFamily="18" charset="0"/>
                <a:cs typeface="AvantGarde-Demi" pitchFamily="18" charset="0"/>
              </a:endParaRPr>
            </a:p>
            <a:p>
              <a:pPr algn="ctr">
                <a:lnSpc>
                  <a:spcPts val="6000"/>
                </a:lnSpc>
                <a:spcBef>
                  <a:spcPts val="3000"/>
                </a:spcBef>
              </a:pPr>
              <a:r>
                <a:rPr lang="en-US" sz="6600" b="1">
                  <a:solidFill>
                    <a:srgbClr val="135F82"/>
                  </a:solidFill>
                  <a:latin typeface="AvantGarde-Demi" pitchFamily="18" charset="0"/>
                  <a:ea typeface="AvantGarde-Demi" pitchFamily="18" charset="0"/>
                  <a:cs typeface="AvantGarde-Demi" pitchFamily="18" charset="0"/>
                </a:rPr>
                <a:t>BẤT </a:t>
              </a:r>
              <a:r>
                <a:rPr lang="en-US" sz="6600" b="1" smtClean="0">
                  <a:solidFill>
                    <a:srgbClr val="135F82"/>
                  </a:solidFill>
                  <a:latin typeface="AvantGarde-Demi" pitchFamily="18" charset="0"/>
                  <a:ea typeface="AvantGarde-Demi" pitchFamily="18" charset="0"/>
                  <a:cs typeface="AvantGarde-Demi" pitchFamily="18" charset="0"/>
                </a:rPr>
                <a:t>ĐẲNG THỨC</a:t>
              </a:r>
              <a:endParaRPr lang="en-US" sz="6600" b="1" dirty="0">
                <a:solidFill>
                  <a:srgbClr val="135F82"/>
                </a:solidFill>
                <a:latin typeface="AvantGarde-Demi" pitchFamily="18" charset="0"/>
                <a:ea typeface="AvantGarde-Demi" pitchFamily="18" charset="0"/>
                <a:cs typeface="AvantGarde-Demi" pitchFamily="18" charset="0"/>
              </a:endParaRPr>
            </a:p>
          </p:txBody>
        </p:sp>
      </p:grpSp>
      <p:grpSp>
        <p:nvGrpSpPr>
          <p:cNvPr id="3" name="Group 2"/>
          <p:cNvGrpSpPr/>
          <p:nvPr/>
        </p:nvGrpSpPr>
        <p:grpSpPr>
          <a:xfrm>
            <a:off x="11185664" y="162050"/>
            <a:ext cx="3412399" cy="1867608"/>
            <a:chOff x="11185664" y="-9644"/>
            <a:chExt cx="3412399" cy="1867608"/>
          </a:xfrm>
        </p:grpSpPr>
        <p:grpSp>
          <p:nvGrpSpPr>
            <p:cNvPr id="5" name="Group 4"/>
            <p:cNvGrpSpPr/>
            <p:nvPr/>
          </p:nvGrpSpPr>
          <p:grpSpPr>
            <a:xfrm>
              <a:off x="12784053" y="-9644"/>
              <a:ext cx="1814010" cy="1828617"/>
              <a:chOff x="12784885" y="1066801"/>
              <a:chExt cx="1814128" cy="1828736"/>
            </a:xfrm>
          </p:grpSpPr>
          <p:sp>
            <p:nvSpPr>
              <p:cNvPr id="24" name="TextBox 23"/>
              <p:cNvSpPr txBox="1"/>
              <p:nvPr/>
            </p:nvSpPr>
            <p:spPr>
              <a:xfrm>
                <a:off x="12784885" y="1066801"/>
                <a:ext cx="1814128" cy="754022"/>
              </a:xfrm>
              <a:prstGeom prst="rect">
                <a:avLst/>
              </a:prstGeom>
              <a:noFill/>
            </p:spPr>
            <p:txBody>
              <a:bodyPr wrap="square" lIns="91404" tIns="45702" rIns="91404" bIns="45702"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419" cy="1338750"/>
              </a:xfrm>
              <a:prstGeom prst="rect">
                <a:avLst/>
              </a:prstGeom>
              <a:noFill/>
            </p:spPr>
            <p:txBody>
              <a:bodyPr wrap="none" lIns="91404" tIns="45702" rIns="91404" bIns="45702" rtlCol="0">
                <a:spAutoFit/>
              </a:bodyPr>
              <a:lstStyle/>
              <a:p>
                <a:r>
                  <a:rPr lang="en-US" sz="8099" dirty="0" smtClean="0">
                    <a:solidFill>
                      <a:srgbClr val="135F82"/>
                    </a:solidFill>
                    <a:latin typeface="Times New Roman" panose="02020603050405020304" pitchFamily="18" charset="0"/>
                    <a:ea typeface="AvantGarde" pitchFamily="2" charset="0"/>
                    <a:cs typeface="Times New Roman" panose="02020603050405020304" pitchFamily="18" charset="0"/>
                  </a:rPr>
                  <a:t>10</a:t>
                </a:r>
                <a:endParaRPr lang="en-US" sz="8099"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5664" y="151048"/>
              <a:ext cx="2238229" cy="1706916"/>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7480" y="31289"/>
            <a:ext cx="5122455" cy="266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3" y="-28803"/>
            <a:ext cx="3154829" cy="3197581"/>
          </a:xfrm>
          <a:prstGeom prst="rect">
            <a:avLst/>
          </a:prstGeom>
          <a:noFill/>
        </p:spPr>
      </p:pic>
      <p:grpSp>
        <p:nvGrpSpPr>
          <p:cNvPr id="56" name="Group 60"/>
          <p:cNvGrpSpPr/>
          <p:nvPr/>
        </p:nvGrpSpPr>
        <p:grpSpPr>
          <a:xfrm>
            <a:off x="1116660" y="7257191"/>
            <a:ext cx="20008033" cy="922567"/>
            <a:chOff x="7459670" y="7086600"/>
            <a:chExt cx="20011654" cy="922734"/>
          </a:xfrm>
        </p:grpSpPr>
        <p:sp>
          <p:nvSpPr>
            <p:cNvPr id="57" name="Rectangle 56">
              <a:hlinkClick r:id="rId7" action="ppaction://hlinksldjump"/>
            </p:cNvPr>
            <p:cNvSpPr/>
            <p:nvPr/>
          </p:nvSpPr>
          <p:spPr>
            <a:xfrm>
              <a:off x="9092456" y="7178187"/>
              <a:ext cx="18378868" cy="831147"/>
            </a:xfrm>
            <a:prstGeom prst="rect">
              <a:avLst/>
            </a:prstGeom>
          </p:spPr>
          <p:txBody>
            <a:bodyPr wrap="non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NHẮC LẠI KHÁI NIỆM VÀ TÍNH CHẤT CỦA BẤT ĐẲNG THỨC</a:t>
              </a:r>
              <a:endParaRPr lang="en-US" sz="4800" b="1" dirty="0">
                <a:solidFill>
                  <a:srgbClr val="135F82"/>
                </a:solidFill>
                <a:latin typeface="Tahoma" pitchFamily="34" charset="0"/>
                <a:ea typeface="Tahoma" pitchFamily="34" charset="0"/>
                <a:cs typeface="Tahoma"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81" name="Group 74"/>
          <p:cNvGrpSpPr/>
          <p:nvPr/>
        </p:nvGrpSpPr>
        <p:grpSpPr>
          <a:xfrm>
            <a:off x="1116660" y="8649168"/>
            <a:ext cx="22573305" cy="957490"/>
            <a:chOff x="7459670" y="9982200"/>
            <a:chExt cx="22577386" cy="957663"/>
          </a:xfrm>
        </p:grpSpPr>
        <p:sp>
          <p:nvSpPr>
            <p:cNvPr id="82" name="Rectangle 81">
              <a:hlinkClick r:id="" action="ppaction://noaction"/>
            </p:cNvPr>
            <p:cNvSpPr/>
            <p:nvPr/>
          </p:nvSpPr>
          <p:spPr>
            <a:xfrm>
              <a:off x="9092455" y="10108716"/>
              <a:ext cx="20944601" cy="831147"/>
            </a:xfrm>
            <a:prstGeom prst="rect">
              <a:avLst/>
            </a:prstGeom>
          </p:spPr>
          <p:txBody>
            <a:bodyPr wrap="squar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BẤT ĐẲNG THỨC GIỮA TRUNG BÌNH CỘNG VÀ TRUNG BÌNH NHÂN</a:t>
              </a:r>
              <a:endParaRPr lang="en-US" sz="4800" b="1" dirty="0">
                <a:solidFill>
                  <a:srgbClr val="135F82"/>
                </a:solidFill>
                <a:latin typeface="Tahoma" pitchFamily="34" charset="0"/>
                <a:ea typeface="Tahoma" pitchFamily="34" charset="0"/>
                <a:cs typeface="Tahoma"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874519" y="7688759"/>
                  <a:ext cx="676092"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II</a:t>
                  </a:r>
                  <a:endParaRPr lang="en-US" sz="4000" b="1" dirty="0">
                    <a:solidFill>
                      <a:prstClr val="white"/>
                    </a:solidFill>
                    <a:latin typeface="Tahoma" pitchFamily="34" charset="0"/>
                    <a:ea typeface="Tahoma" pitchFamily="34" charset="0"/>
                    <a:cs typeface="Tahoma" pitchFamily="34" charset="0"/>
                  </a:endParaRPr>
                </a:p>
              </p:txBody>
            </p:sp>
          </p:grpSp>
        </p:grpSp>
      </p:grpSp>
      <p:grpSp>
        <p:nvGrpSpPr>
          <p:cNvPr id="65" name="Group 74"/>
          <p:cNvGrpSpPr/>
          <p:nvPr/>
        </p:nvGrpSpPr>
        <p:grpSpPr>
          <a:xfrm>
            <a:off x="1116660" y="10169700"/>
            <a:ext cx="21339695" cy="957490"/>
            <a:chOff x="7459670" y="9982200"/>
            <a:chExt cx="21343553" cy="957663"/>
          </a:xfrm>
        </p:grpSpPr>
        <p:sp>
          <p:nvSpPr>
            <p:cNvPr id="66" name="Rectangle 65">
              <a:hlinkClick r:id="" action="ppaction://noaction"/>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err="1">
                  <a:solidFill>
                    <a:srgbClr val="135F82"/>
                  </a:solidFill>
                  <a:latin typeface="Tahoma" pitchFamily="34" charset="0"/>
                  <a:ea typeface="Tahoma" pitchFamily="34" charset="0"/>
                  <a:cs typeface="Tahoma" pitchFamily="34" charset="0"/>
                </a:rPr>
                <a:t>BẤT</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ĐẲNG</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THỨC</a:t>
              </a:r>
              <a:r>
                <a:rPr lang="en-US" sz="4800" b="1" dirty="0">
                  <a:solidFill>
                    <a:srgbClr val="135F82"/>
                  </a:solidFill>
                  <a:latin typeface="Tahoma" pitchFamily="34" charset="0"/>
                  <a:ea typeface="Tahoma" pitchFamily="34" charset="0"/>
                  <a:cs typeface="Tahoma" pitchFamily="34" charset="0"/>
                </a:rPr>
                <a:t> </a:t>
              </a:r>
              <a:r>
                <a:rPr lang="en-US" sz="4800" b="1" dirty="0" err="1" smtClean="0">
                  <a:solidFill>
                    <a:srgbClr val="135F82"/>
                  </a:solidFill>
                  <a:latin typeface="Tahoma" pitchFamily="34" charset="0"/>
                  <a:ea typeface="Tahoma" pitchFamily="34" charset="0"/>
                  <a:cs typeface="Tahoma" pitchFamily="34" charset="0"/>
                </a:rPr>
                <a:t>BUNHIACOPXKI</a:t>
              </a:r>
              <a:endParaRPr lang="en-US" sz="4800" b="1" dirty="0">
                <a:solidFill>
                  <a:srgbClr val="135F82"/>
                </a:solidFill>
                <a:latin typeface="Tahoma" pitchFamily="34" charset="0"/>
                <a:ea typeface="Tahoma" pitchFamily="34" charset="0"/>
                <a:cs typeface="Tahoma" pitchFamily="34" charset="0"/>
              </a:endParaRPr>
            </a:p>
          </p:txBody>
        </p:sp>
        <p:grpSp>
          <p:nvGrpSpPr>
            <p:cNvPr id="67" name="Group 44"/>
            <p:cNvGrpSpPr/>
            <p:nvPr/>
          </p:nvGrpSpPr>
          <p:grpSpPr>
            <a:xfrm>
              <a:off x="7459670" y="9982200"/>
              <a:ext cx="1392615" cy="872846"/>
              <a:chOff x="7459669" y="7543800"/>
              <a:chExt cx="1381118" cy="872846"/>
            </a:xfrm>
          </p:grpSpPr>
          <p:sp>
            <p:nvSpPr>
              <p:cNvPr id="68"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9" name="Group 46"/>
              <p:cNvGrpSpPr/>
              <p:nvPr/>
            </p:nvGrpSpPr>
            <p:grpSpPr>
              <a:xfrm>
                <a:off x="7469187" y="7685126"/>
                <a:ext cx="1371600" cy="731520"/>
                <a:chOff x="7469187" y="7685126"/>
                <a:chExt cx="1371600" cy="731520"/>
              </a:xfrm>
            </p:grpSpPr>
            <p:sp>
              <p:nvSpPr>
                <p:cNvPr id="70" name="Round Same Side Corner Rectangle 69"/>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71" name="TextBox 70"/>
                <p:cNvSpPr txBox="1"/>
                <p:nvPr/>
              </p:nvSpPr>
              <p:spPr>
                <a:xfrm>
                  <a:off x="7751290" y="7688759"/>
                  <a:ext cx="922551"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III</a:t>
                  </a:r>
                  <a:endParaRPr lang="en-US" sz="4000" b="1" dirty="0">
                    <a:solidFill>
                      <a:prstClr val="white"/>
                    </a:solidFill>
                    <a:latin typeface="Tahoma" pitchFamily="34" charset="0"/>
                    <a:ea typeface="Tahoma" pitchFamily="34" charset="0"/>
                    <a:cs typeface="Tahoma" pitchFamily="34" charset="0"/>
                  </a:endParaRPr>
                </a:p>
              </p:txBody>
            </p:sp>
          </p:grpSp>
        </p:grpSp>
      </p:grpSp>
      <p:grpSp>
        <p:nvGrpSpPr>
          <p:cNvPr id="46" name="Group 74"/>
          <p:cNvGrpSpPr/>
          <p:nvPr/>
        </p:nvGrpSpPr>
        <p:grpSpPr>
          <a:xfrm>
            <a:off x="1148191" y="11746094"/>
            <a:ext cx="21339695" cy="957490"/>
            <a:chOff x="7459670" y="9982200"/>
            <a:chExt cx="21343553" cy="957663"/>
          </a:xfrm>
        </p:grpSpPr>
        <p:sp>
          <p:nvSpPr>
            <p:cNvPr id="47" name="Rectangle 46">
              <a:hlinkClick r:id="" action="ppaction://noaction"/>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BẤT ĐẲNG THỨC CHỨA DẤU GIÁ TRỊ TUYỆT ĐỐI</a:t>
              </a:r>
              <a:endParaRPr lang="en-US" sz="4800" b="1" dirty="0">
                <a:solidFill>
                  <a:srgbClr val="135F82"/>
                </a:solidFill>
                <a:latin typeface="Tahoma" pitchFamily="34" charset="0"/>
                <a:ea typeface="Tahoma" pitchFamily="34" charset="0"/>
                <a:cs typeface="Tahoma" pitchFamily="34" charset="0"/>
              </a:endParaRPr>
            </a:p>
          </p:txBody>
        </p:sp>
        <p:grpSp>
          <p:nvGrpSpPr>
            <p:cNvPr id="48" name="Group 44"/>
            <p:cNvGrpSpPr/>
            <p:nvPr/>
          </p:nvGrpSpPr>
          <p:grpSpPr>
            <a:xfrm>
              <a:off x="7459670" y="9982200"/>
              <a:ext cx="1392615" cy="872846"/>
              <a:chOff x="7459669" y="7543800"/>
              <a:chExt cx="1381118" cy="872846"/>
            </a:xfrm>
          </p:grpSpPr>
          <p:sp>
            <p:nvSpPr>
              <p:cNvPr id="4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50" name="Group 46"/>
              <p:cNvGrpSpPr/>
              <p:nvPr/>
            </p:nvGrpSpPr>
            <p:grpSpPr>
              <a:xfrm>
                <a:off x="7469187" y="7685126"/>
                <a:ext cx="1371600" cy="731520"/>
                <a:chOff x="7469187" y="7685126"/>
                <a:chExt cx="1371600" cy="731520"/>
              </a:xfrm>
            </p:grpSpPr>
            <p:sp>
              <p:nvSpPr>
                <p:cNvPr id="51" name="Round Same Side Corner Rectangle 5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52" name="TextBox 51"/>
                <p:cNvSpPr txBox="1"/>
                <p:nvPr/>
              </p:nvSpPr>
              <p:spPr>
                <a:xfrm>
                  <a:off x="7826023" y="7688759"/>
                  <a:ext cx="773086"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IV</a:t>
                  </a:r>
                  <a:endParaRPr lang="en-US" sz="4000" b="1" dirty="0">
                    <a:solidFill>
                      <a:prstClr val="white"/>
                    </a:solidFill>
                    <a:latin typeface="Tahoma" pitchFamily="34" charset="0"/>
                    <a:ea typeface="Tahoma" pitchFamily="34" charset="0"/>
                    <a:cs typeface="Tahoma" pitchFamily="34" charset="0"/>
                  </a:endParaRPr>
                </a:p>
              </p:txBody>
            </p:sp>
          </p:grpSp>
        </p:grpSp>
      </p:grpSp>
    </p:spTree>
    <p:extLst>
      <p:ext uri="{BB962C8B-B14F-4D97-AF65-F5344CB8AC3E}">
        <p14:creationId xmlns:p14="http://schemas.microsoft.com/office/powerpoint/2010/main" val="6361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left)">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44" y="1865561"/>
            <a:ext cx="6488521" cy="769441"/>
          </a:xfrm>
          <a:prstGeom prst="rect">
            <a:avLst/>
          </a:prstGeom>
          <a:noFill/>
        </p:spPr>
        <p:txBody>
          <a:bodyPr wrap="square" rtlCol="0">
            <a:spAutoFit/>
          </a:bodyPr>
          <a:lstStyle/>
          <a:p>
            <a:pPr>
              <a:spcAft>
                <a:spcPts val="0"/>
              </a:spcAft>
            </a:pPr>
            <a:r>
              <a:rPr lang="fr-FR" sz="4400" b="1" smtClean="0">
                <a:solidFill>
                  <a:srgbClr val="FF0000"/>
                </a:solidFill>
                <a:latin typeface="Times New Roman"/>
                <a:ea typeface="Calibri"/>
                <a:cs typeface="Times New Roman"/>
              </a:rPr>
              <a:t>CÁC DẠNG </a:t>
            </a:r>
            <a:r>
              <a:rPr lang="fr-FR" sz="4400" b="1">
                <a:solidFill>
                  <a:srgbClr val="FF0000"/>
                </a:solidFill>
                <a:latin typeface="Times New Roman"/>
                <a:ea typeface="Calibri"/>
                <a:cs typeface="Times New Roman"/>
              </a:rPr>
              <a:t>BÀI TẬP</a:t>
            </a:r>
            <a:endParaRPr lang="en-US" sz="4800">
              <a:effectLst/>
              <a:latin typeface="Times New Roman"/>
              <a:ea typeface="Calibri"/>
              <a:cs typeface="Times New Roman"/>
            </a:endParaRPr>
          </a:p>
        </p:txBody>
      </p:sp>
      <p:sp>
        <p:nvSpPr>
          <p:cNvPr id="3" name="Rectangle 2"/>
          <p:cNvSpPr/>
          <p:nvPr/>
        </p:nvSpPr>
        <p:spPr>
          <a:xfrm>
            <a:off x="972830" y="2635002"/>
            <a:ext cx="16188516" cy="769441"/>
          </a:xfrm>
          <a:prstGeom prst="rect">
            <a:avLst/>
          </a:prstGeom>
        </p:spPr>
        <p:txBody>
          <a:bodyPr wrap="square">
            <a:spAutoFit/>
          </a:bodyPr>
          <a:lstStyle/>
          <a:p>
            <a:r>
              <a:rPr lang="en-US" sz="4400" b="1" i="1" smtClean="0">
                <a:solidFill>
                  <a:srgbClr val="0000FF"/>
                </a:solidFill>
                <a:latin typeface="Times New Roman"/>
                <a:ea typeface="Calibri"/>
              </a:rPr>
              <a:t>Dạng 1: </a:t>
            </a:r>
            <a:r>
              <a:rPr lang="vi-VN" sz="4400" b="1" smtClean="0">
                <a:latin typeface="Times New Roman"/>
                <a:ea typeface="Calibri"/>
              </a:rPr>
              <a:t>Chứng </a:t>
            </a:r>
            <a:r>
              <a:rPr lang="vi-VN" sz="4400" b="1">
                <a:latin typeface="Times New Roman"/>
                <a:ea typeface="Calibri"/>
              </a:rPr>
              <a:t>minh bất đẳng thức bằng định nghĩa và tính chất</a:t>
            </a:r>
            <a:endParaRPr lang="en-US"/>
          </a:p>
        </p:txBody>
      </p:sp>
      <p:sp>
        <p:nvSpPr>
          <p:cNvPr id="4" name="Rectangle 3"/>
          <p:cNvSpPr/>
          <p:nvPr/>
        </p:nvSpPr>
        <p:spPr>
          <a:xfrm>
            <a:off x="972830" y="3508454"/>
            <a:ext cx="3570208" cy="769441"/>
          </a:xfrm>
          <a:prstGeom prst="rect">
            <a:avLst/>
          </a:prstGeom>
        </p:spPr>
        <p:txBody>
          <a:bodyPr wrap="none">
            <a:spAutoFit/>
          </a:bodyPr>
          <a:lstStyle/>
          <a:p>
            <a:pPr>
              <a:spcAft>
                <a:spcPts val="0"/>
              </a:spcAft>
            </a:pPr>
            <a:r>
              <a:rPr lang="vi-VN" sz="4400" b="1" i="1">
                <a:solidFill>
                  <a:srgbClr val="0000FF"/>
                </a:solidFill>
                <a:latin typeface="Times New Roman"/>
                <a:ea typeface="Calibri"/>
                <a:cs typeface="Times New Roman"/>
              </a:rPr>
              <a:t>Phương </a:t>
            </a:r>
            <a:r>
              <a:rPr lang="vi-VN" sz="4400" b="1" i="1" smtClean="0">
                <a:solidFill>
                  <a:srgbClr val="0000FF"/>
                </a:solidFill>
                <a:latin typeface="Times New Roman"/>
                <a:ea typeface="Calibri"/>
                <a:cs typeface="Times New Roman"/>
              </a:rPr>
              <a:t>pháp</a:t>
            </a:r>
            <a:r>
              <a:rPr lang="en-US" sz="4400" b="1" i="1" smtClean="0">
                <a:solidFill>
                  <a:srgbClr val="0000FF"/>
                </a:solidFill>
                <a:latin typeface="Times New Roman"/>
                <a:ea typeface="Calibri"/>
                <a:cs typeface="Times New Roman"/>
              </a:rPr>
              <a:t>:</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5" name="Rectangle 4"/>
              <p:cNvSpPr/>
              <p:nvPr/>
            </p:nvSpPr>
            <p:spPr>
              <a:xfrm>
                <a:off x="4151853" y="3427437"/>
                <a:ext cx="19070924" cy="922240"/>
              </a:xfrm>
              <a:prstGeom prst="rect">
                <a:avLst/>
              </a:prstGeom>
            </p:spPr>
            <p:txBody>
              <a:bodyPr wrap="square">
                <a:spAutoFit/>
              </a:bodyPr>
              <a:lstStyle/>
              <a:p>
                <a:pPr indent="457200">
                  <a:lnSpc>
                    <a:spcPct val="115000"/>
                  </a:lnSpc>
                  <a:spcAft>
                    <a:spcPts val="0"/>
                  </a:spcAft>
                </a:pPr>
                <a:r>
                  <a:rPr lang="fr-FR" sz="4400">
                    <a:latin typeface="Times New Roman"/>
                    <a:ea typeface="Calibri"/>
                    <a:cs typeface="Times New Roman"/>
                  </a:rPr>
                  <a:t>Để</a:t>
                </a:r>
                <a:r>
                  <a:rPr lang="vi-VN" sz="4400">
                    <a:effectLst/>
                    <a:latin typeface="Times New Roman"/>
                    <a:ea typeface="Calibri"/>
                    <a:cs typeface="Times New Roman"/>
                  </a:rPr>
                  <a:t> chứng minh </a:t>
                </a:r>
                <a14:m>
                  <m:oMath xmlns:m="http://schemas.openxmlformats.org/officeDocument/2006/math">
                    <m:r>
                      <a:rPr lang="en-US" sz="4800" i="1">
                        <a:effectLst/>
                        <a:latin typeface="Cambria Math"/>
                        <a:ea typeface="Calibri"/>
                        <a:cs typeface="Times New Roman"/>
                      </a:rPr>
                      <m:t>𝐴</m:t>
                    </m:r>
                    <m:r>
                      <a:rPr lang="fr-FR" sz="4800" i="1">
                        <a:effectLst/>
                        <a:latin typeface="Cambria Math"/>
                        <a:ea typeface="Calibri"/>
                        <a:cs typeface="Times New Roman"/>
                      </a:rPr>
                      <m:t>&gt;</m:t>
                    </m:r>
                    <m:r>
                      <a:rPr lang="en-US" sz="4800" i="1">
                        <a:effectLst/>
                        <a:latin typeface="Cambria Math"/>
                        <a:ea typeface="Calibri"/>
                        <a:cs typeface="Times New Roman"/>
                      </a:rPr>
                      <m:t>𝐵</m:t>
                    </m:r>
                  </m:oMath>
                </a14:m>
                <a:r>
                  <a:rPr lang="vi-VN" sz="4400">
                    <a:effectLst/>
                    <a:latin typeface="Times New Roman"/>
                    <a:ea typeface="Calibri"/>
                    <a:cs typeface="Times New Roman"/>
                  </a:rPr>
                  <a:t>, ta có thể thực hiện bởi một trong các hướng sau:</a:t>
                </a:r>
                <a:endParaRPr lang="en-US" sz="4800">
                  <a:effectLst/>
                  <a:latin typeface="Times New Roman"/>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4151853" y="3427437"/>
                <a:ext cx="19070924" cy="922240"/>
              </a:xfrm>
              <a:prstGeom prst="rect">
                <a:avLst/>
              </a:prstGeom>
              <a:blipFill rotWithShape="1">
                <a:blip r:embed="rId2"/>
                <a:stretch>
                  <a:fillRect t="-4605"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73735" y="4691138"/>
                <a:ext cx="8892306" cy="851580"/>
              </a:xfrm>
              <a:prstGeom prst="rect">
                <a:avLst/>
              </a:prstGeom>
            </p:spPr>
            <p:txBody>
              <a:bodyPr wrap="none">
                <a:spAutoFit/>
              </a:bodyPr>
              <a:lstStyle/>
              <a:p>
                <a:pPr indent="457200">
                  <a:lnSpc>
                    <a:spcPct val="115000"/>
                  </a:lnSpc>
                  <a:spcAft>
                    <a:spcPts val="0"/>
                  </a:spcAft>
                </a:pPr>
                <a:r>
                  <a:rPr lang="vi-VN" sz="4400" b="1">
                    <a:latin typeface="Times New Roman"/>
                    <a:ea typeface="Calibri"/>
                    <a:cs typeface="Times New Roman"/>
                  </a:rPr>
                  <a:t>Hướng 1:</a:t>
                </a:r>
                <a:r>
                  <a:rPr lang="vi-VN" sz="4400">
                    <a:effectLst/>
                    <a:latin typeface="Times New Roman"/>
                    <a:ea typeface="Calibri"/>
                    <a:cs typeface="Times New Roman"/>
                  </a:rPr>
                  <a:t> </a:t>
                </a:r>
                <a:r>
                  <a:rPr lang="en-US" sz="4400" smtClean="0">
                    <a:effectLst/>
                    <a:latin typeface="Times New Roman"/>
                    <a:ea typeface="Calibri"/>
                    <a:cs typeface="Times New Roman"/>
                  </a:rPr>
                  <a:t>C</a:t>
                </a:r>
                <a:r>
                  <a:rPr lang="vi-VN" sz="4400" smtClean="0">
                    <a:effectLst/>
                    <a:latin typeface="Times New Roman"/>
                    <a:ea typeface="Calibri"/>
                    <a:cs typeface="Times New Roman"/>
                  </a:rPr>
                  <a:t>hứng </a:t>
                </a:r>
                <a:r>
                  <a:rPr lang="vi-VN" sz="4400">
                    <a:effectLst/>
                    <a:latin typeface="Times New Roman"/>
                    <a:ea typeface="Calibri"/>
                    <a:cs typeface="Times New Roman"/>
                  </a:rPr>
                  <a:t>minh </a:t>
                </a:r>
                <a14:m>
                  <m:oMath xmlns:m="http://schemas.openxmlformats.org/officeDocument/2006/math">
                    <m:r>
                      <a:rPr lang="en-US" sz="4800" i="1">
                        <a:effectLst/>
                        <a:latin typeface="Cambria Math"/>
                        <a:ea typeface="Calibri"/>
                        <a:cs typeface="Times New Roman"/>
                      </a:rPr>
                      <m:t>𝐴</m:t>
                    </m:r>
                    <m:r>
                      <a:rPr lang="en-US" sz="4800" i="1">
                        <a:effectLst/>
                        <a:latin typeface="Cambria Math"/>
                        <a:ea typeface="Calibri"/>
                        <a:cs typeface="Times New Roman"/>
                      </a:rPr>
                      <m:t>−</m:t>
                    </m:r>
                    <m:r>
                      <a:rPr lang="en-US" sz="4800" i="1">
                        <a:effectLst/>
                        <a:latin typeface="Cambria Math"/>
                        <a:ea typeface="Calibri"/>
                        <a:cs typeface="Times New Roman"/>
                      </a:rPr>
                      <m:t>𝐵</m:t>
                    </m:r>
                    <m:r>
                      <a:rPr lang="en-US" sz="4800" i="1">
                        <a:effectLst/>
                        <a:latin typeface="Cambria Math"/>
                        <a:ea typeface="Calibri"/>
                        <a:cs typeface="Times New Roman"/>
                      </a:rPr>
                      <m:t>&gt;</m:t>
                    </m:r>
                    <m:r>
                      <a:rPr lang="en-US" sz="4800" i="1">
                        <a:effectLst/>
                        <a:latin typeface="Cambria Math"/>
                        <a:ea typeface="Calibri"/>
                        <a:cs typeface="Times New Roman"/>
                      </a:rPr>
                      <m:t>0</m:t>
                    </m:r>
                  </m:oMath>
                </a14:m>
                <a:r>
                  <a:rPr lang="vi-VN" sz="4400">
                    <a:effectLst/>
                    <a:latin typeface="Times New Roman"/>
                    <a:ea typeface="Calibri"/>
                    <a:cs typeface="Times New Roman"/>
                  </a:rPr>
                  <a:t>.</a:t>
                </a:r>
                <a:endParaRPr lang="en-US" sz="4800">
                  <a:effectLst/>
                  <a:latin typeface="Times New Roman"/>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973735" y="4691138"/>
                <a:ext cx="8892306" cy="851580"/>
              </a:xfrm>
              <a:prstGeom prst="rect">
                <a:avLst/>
              </a:prstGeom>
              <a:blipFill rotWithShape="1">
                <a:blip r:embed="rId3"/>
                <a:stretch>
                  <a:fillRect t="-5036" r="-1852" b="-33813"/>
                </a:stretch>
              </a:blipFill>
            </p:spPr>
            <p:txBody>
              <a:bodyPr/>
              <a:lstStyle/>
              <a:p>
                <a:r>
                  <a:rPr lang="en-US">
                    <a:noFill/>
                  </a:rPr>
                  <a:t> </a:t>
                </a:r>
              </a:p>
            </p:txBody>
          </p:sp>
        </mc:Fallback>
      </mc:AlternateContent>
      <p:sp>
        <p:nvSpPr>
          <p:cNvPr id="7" name="Rectangle 6"/>
          <p:cNvSpPr/>
          <p:nvPr/>
        </p:nvSpPr>
        <p:spPr>
          <a:xfrm>
            <a:off x="1957472" y="5644909"/>
            <a:ext cx="22428115" cy="871008"/>
          </a:xfrm>
          <a:prstGeom prst="rect">
            <a:avLst/>
          </a:prstGeom>
        </p:spPr>
        <p:txBody>
          <a:bodyPr wrap="square">
            <a:spAutoFit/>
          </a:bodyPr>
          <a:lstStyle/>
          <a:p>
            <a:pPr indent="457200">
              <a:lnSpc>
                <a:spcPct val="115000"/>
              </a:lnSpc>
              <a:spcAft>
                <a:spcPts val="0"/>
              </a:spcAft>
            </a:pPr>
            <a:r>
              <a:rPr lang="vi-VN" sz="4400" b="1">
                <a:latin typeface="Times New Roman"/>
                <a:ea typeface="Calibri"/>
                <a:cs typeface="Times New Roman"/>
              </a:rPr>
              <a:t>Hướng 2:</a:t>
            </a:r>
            <a:r>
              <a:rPr lang="vi-VN" sz="4400">
                <a:latin typeface="Times New Roman"/>
                <a:ea typeface="Calibri"/>
                <a:cs typeface="Times New Roman"/>
              </a:rPr>
              <a:t> </a:t>
            </a:r>
            <a:r>
              <a:rPr lang="en-US" sz="4400" smtClean="0">
                <a:latin typeface="Times New Roman"/>
                <a:ea typeface="Calibri"/>
                <a:cs typeface="Times New Roman"/>
              </a:rPr>
              <a:t>T</a:t>
            </a:r>
            <a:r>
              <a:rPr lang="vi-VN" sz="4400" smtClean="0">
                <a:latin typeface="Times New Roman"/>
                <a:ea typeface="Calibri"/>
                <a:cs typeface="Times New Roman"/>
              </a:rPr>
              <a:t>hực </a:t>
            </a:r>
            <a:r>
              <a:rPr lang="vi-VN" sz="4400">
                <a:latin typeface="Times New Roman"/>
                <a:ea typeface="Calibri"/>
                <a:cs typeface="Times New Roman"/>
              </a:rPr>
              <a:t>hiện phép biến đổi đại số để bất đẳng thức ban đầu trở thành bất đẳng thức đúng.</a:t>
            </a:r>
            <a:endParaRPr lang="en-US" sz="4800">
              <a:effectLst/>
              <a:latin typeface="Times New Roman"/>
              <a:ea typeface="Calibri"/>
              <a:cs typeface="Times New Roman"/>
            </a:endParaRPr>
          </a:p>
        </p:txBody>
      </p:sp>
      <p:sp>
        <p:nvSpPr>
          <p:cNvPr id="8" name="Rectangle 7"/>
          <p:cNvSpPr/>
          <p:nvPr/>
        </p:nvSpPr>
        <p:spPr>
          <a:xfrm>
            <a:off x="1931065" y="6564386"/>
            <a:ext cx="10512814" cy="871008"/>
          </a:xfrm>
          <a:prstGeom prst="rect">
            <a:avLst/>
          </a:prstGeom>
        </p:spPr>
        <p:txBody>
          <a:bodyPr wrap="none">
            <a:spAutoFit/>
          </a:bodyPr>
          <a:lstStyle/>
          <a:p>
            <a:pPr indent="457200">
              <a:lnSpc>
                <a:spcPct val="115000"/>
              </a:lnSpc>
              <a:spcAft>
                <a:spcPts val="0"/>
              </a:spcAft>
            </a:pPr>
            <a:r>
              <a:rPr lang="vi-VN" sz="4400" b="1">
                <a:latin typeface="Times New Roman"/>
                <a:ea typeface="Calibri"/>
                <a:cs typeface="Times New Roman"/>
              </a:rPr>
              <a:t>Hướng 3:</a:t>
            </a:r>
            <a:r>
              <a:rPr lang="vi-VN" sz="4400">
                <a:latin typeface="Times New Roman"/>
                <a:ea typeface="Calibri"/>
                <a:cs typeface="Times New Roman"/>
              </a:rPr>
              <a:t> </a:t>
            </a:r>
            <a:r>
              <a:rPr lang="en-US" sz="4400" smtClean="0">
                <a:latin typeface="Times New Roman"/>
                <a:ea typeface="Calibri"/>
                <a:cs typeface="Times New Roman"/>
              </a:rPr>
              <a:t>X</a:t>
            </a:r>
            <a:r>
              <a:rPr lang="vi-VN" sz="4400" smtClean="0">
                <a:latin typeface="Times New Roman"/>
                <a:ea typeface="Calibri"/>
                <a:cs typeface="Times New Roman"/>
              </a:rPr>
              <a:t>uất </a:t>
            </a:r>
            <a:r>
              <a:rPr lang="vi-VN" sz="4400">
                <a:latin typeface="Times New Roman"/>
                <a:ea typeface="Calibri"/>
                <a:cs typeface="Times New Roman"/>
              </a:rPr>
              <a:t>phát từ bất đẳng thức đúng.</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9" name="Rectangle 8"/>
              <p:cNvSpPr/>
              <p:nvPr/>
            </p:nvSpPr>
            <p:spPr>
              <a:xfrm>
                <a:off x="951744" y="7938914"/>
                <a:ext cx="21726433" cy="1535677"/>
              </a:xfrm>
              <a:prstGeom prst="rect">
                <a:avLst/>
              </a:prstGeom>
            </p:spPr>
            <p:txBody>
              <a:bodyPr wrap="square">
                <a:spAutoFit/>
              </a:bodyPr>
              <a:lstStyle/>
              <a:p>
                <a:pPr indent="457200">
                  <a:spcAft>
                    <a:spcPts val="0"/>
                  </a:spcAft>
                </a:pPr>
                <a:r>
                  <a:rPr lang="vi-VN" sz="4400" b="1" i="1">
                    <a:solidFill>
                      <a:srgbClr val="FF0000"/>
                    </a:solidFill>
                    <a:latin typeface="Times New Roman"/>
                    <a:ea typeface="Calibri"/>
                    <a:cs typeface="Times New Roman"/>
                  </a:rPr>
                  <a:t>Chú ý</a:t>
                </a:r>
                <a:r>
                  <a:rPr lang="vi-VN" sz="4400">
                    <a:solidFill>
                      <a:srgbClr val="FF0000"/>
                    </a:solidFill>
                    <a:effectLst/>
                    <a:latin typeface="Times New Roman"/>
                    <a:ea typeface="Calibri"/>
                    <a:cs typeface="Times New Roman"/>
                  </a:rPr>
                  <a:t>:</a:t>
                </a:r>
                <a:r>
                  <a:rPr lang="vi-VN" sz="4400">
                    <a:effectLst/>
                    <a:latin typeface="Times New Roman"/>
                    <a:ea typeface="Calibri"/>
                    <a:cs typeface="Times New Roman"/>
                  </a:rPr>
                  <a:t> </a:t>
                </a:r>
                <a:r>
                  <a:rPr lang="en-US" sz="4400" smtClean="0">
                    <a:effectLst/>
                    <a:latin typeface="Times New Roman"/>
                    <a:ea typeface="Calibri"/>
                    <a:cs typeface="Times New Roman"/>
                  </a:rPr>
                  <a:t>  </a:t>
                </a:r>
                <a:r>
                  <a:rPr lang="en-US" sz="4400">
                    <a:latin typeface="Times New Roman"/>
                    <a:ea typeface="Calibri"/>
                    <a:cs typeface="Times New Roman"/>
                  </a:rPr>
                  <a:t>V</a:t>
                </a:r>
                <a:r>
                  <a:rPr lang="vi-VN" sz="4400" smtClean="0">
                    <a:effectLst/>
                    <a:latin typeface="Times New Roman"/>
                    <a:ea typeface="Calibri"/>
                    <a:cs typeface="Times New Roman"/>
                  </a:rPr>
                  <a:t>ới </a:t>
                </a:r>
                <a:r>
                  <a:rPr lang="vi-VN" sz="4400">
                    <a:effectLst/>
                    <a:latin typeface="Times New Roman"/>
                    <a:ea typeface="Calibri"/>
                    <a:cs typeface="Times New Roman"/>
                  </a:rPr>
                  <a:t>hướng 1 và 2, thường là biến đổi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oMath>
                </a14:m>
                <a:r>
                  <a:rPr lang="vi-VN" sz="4400">
                    <a:effectLst/>
                    <a:latin typeface="Times New Roman"/>
                    <a:ea typeface="Calibri"/>
                    <a:cs typeface="Times New Roman"/>
                  </a:rPr>
                  <a:t> thành các đại lượng không âm; </a:t>
                </a:r>
                <a:endParaRPr lang="en-US" sz="4400" smtClean="0">
                  <a:effectLst/>
                  <a:latin typeface="Times New Roman"/>
                  <a:ea typeface="Calibri"/>
                  <a:cs typeface="Times New Roman"/>
                </a:endParaRPr>
              </a:p>
              <a:p>
                <a:pPr indent="457200">
                  <a:spcAft>
                    <a:spcPts val="0"/>
                  </a:spcAft>
                </a:pPr>
                <a:r>
                  <a:rPr lang="en-US" sz="4400">
                    <a:latin typeface="Times New Roman"/>
                    <a:ea typeface="Calibri"/>
                    <a:cs typeface="Times New Roman"/>
                  </a:rPr>
                  <a:t> </a:t>
                </a:r>
                <a:r>
                  <a:rPr lang="en-US" sz="4400" smtClean="0">
                    <a:latin typeface="Times New Roman"/>
                    <a:ea typeface="Calibri"/>
                    <a:cs typeface="Times New Roman"/>
                  </a:rPr>
                  <a:t>             </a:t>
                </a:r>
                <a:r>
                  <a:rPr lang="vi-VN" sz="4400" smtClean="0">
                    <a:effectLst/>
                    <a:latin typeface="Times New Roman"/>
                    <a:ea typeface="Calibri"/>
                    <a:cs typeface="Times New Roman"/>
                  </a:rPr>
                  <a:t>nếu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r>
                      <a:rPr lang="vi-VN" sz="4800" i="1">
                        <a:effectLst/>
                        <a:latin typeface="Cambria Math"/>
                        <a:ea typeface="Calibri"/>
                        <a:cs typeface="Times New Roman"/>
                      </a:rPr>
                      <m:t>≥</m:t>
                    </m:r>
                    <m:r>
                      <a:rPr lang="vi-VN" sz="4800" i="1">
                        <a:effectLst/>
                        <a:latin typeface="Cambria Math"/>
                        <a:ea typeface="Calibri"/>
                        <a:cs typeface="Times New Roman"/>
                      </a:rPr>
                      <m:t>0</m:t>
                    </m:r>
                  </m:oMath>
                </a14:m>
                <a:r>
                  <a:rPr lang="vi-VN" sz="4400">
                    <a:effectLst/>
                    <a:latin typeface="Times New Roman"/>
                    <a:ea typeface="Calibri"/>
                    <a:cs typeface="Times New Roman"/>
                  </a:rPr>
                  <a:t> thì phải chỉ ra </a:t>
                </a:r>
                <a14:m>
                  <m:oMath xmlns:m="http://schemas.openxmlformats.org/officeDocument/2006/math">
                    <m:r>
                      <a:rPr lang="vi-VN" sz="4800" i="1">
                        <a:effectLst/>
                        <a:latin typeface="Cambria Math"/>
                        <a:ea typeface="Calibri"/>
                        <a:cs typeface="Times New Roman"/>
                      </a:rPr>
                      <m:t>"="</m:t>
                    </m:r>
                  </m:oMath>
                </a14:m>
                <a:r>
                  <a:rPr lang="vi-VN" sz="4400">
                    <a:effectLst/>
                    <a:latin typeface="Times New Roman"/>
                    <a:ea typeface="Calibri"/>
                    <a:cs typeface="Times New Roman"/>
                  </a:rPr>
                  <a:t> xảy ra khi nào</a:t>
                </a:r>
                <a:endParaRPr lang="en-US" sz="480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951744" y="7938914"/>
                <a:ext cx="21726433" cy="1535677"/>
              </a:xfrm>
              <a:prstGeom prst="rect">
                <a:avLst/>
              </a:prstGeom>
              <a:blipFill rotWithShape="1">
                <a:blip r:embed="rId4"/>
                <a:stretch>
                  <a:fillRect t="-5159" b="-17857"/>
                </a:stretch>
              </a:blipFill>
            </p:spPr>
            <p:txBody>
              <a:bodyPr/>
              <a:lstStyle/>
              <a:p>
                <a:r>
                  <a:rPr lang="en-US">
                    <a:noFill/>
                  </a:rPr>
                  <a:t> </a:t>
                </a:r>
              </a:p>
            </p:txBody>
          </p:sp>
        </mc:Fallback>
      </mc:AlternateContent>
    </p:spTree>
    <p:extLst>
      <p:ext uri="{BB962C8B-B14F-4D97-AF65-F5344CB8AC3E}">
        <p14:creationId xmlns:p14="http://schemas.microsoft.com/office/powerpoint/2010/main" val="5118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810085" y="5267706"/>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smtClean="0">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31" name="TextBox 30"/>
              <p:cNvSpPr txBox="1"/>
              <p:nvPr/>
            </p:nvSpPr>
            <p:spPr>
              <a:xfrm>
                <a:off x="5784082" y="2294039"/>
                <a:ext cx="10153128" cy="922240"/>
              </a:xfrm>
              <a:prstGeom prst="rect">
                <a:avLst/>
              </a:prstGeom>
              <a:noFill/>
            </p:spPr>
            <p:txBody>
              <a:bodyPr wrap="square" rtlCol="0">
                <a:spAutoFit/>
              </a:bodyPr>
              <a:lstStyle/>
              <a:p>
                <a:pPr indent="35560" algn="just">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a:latin typeface="Times New Roman"/>
                    <a:ea typeface="Calibri"/>
                    <a:cs typeface="Times New Roman"/>
                  </a:rPr>
                  <a:t>Cho </a:t>
                </a:r>
                <a14:m>
                  <m:oMath xmlns:m="http://schemas.openxmlformats.org/officeDocument/2006/math">
                    <m:r>
                      <a:rPr lang="vi-VN" sz="4800" i="1">
                        <a:effectLst/>
                        <a:latin typeface="Cambria Math"/>
                        <a:ea typeface="Calibri"/>
                        <a:cs typeface="Times New Roman"/>
                      </a:rPr>
                      <m:t>𝑎</m:t>
                    </m:r>
                    <m:r>
                      <a:rPr lang="vi-VN" sz="4800" i="1">
                        <a:effectLst/>
                        <a:latin typeface="Cambria Math"/>
                        <a:ea typeface="Calibri"/>
                        <a:cs typeface="Times New Roman"/>
                      </a:rPr>
                      <m:t>,</m:t>
                    </m:r>
                    <m:r>
                      <a:rPr lang="vi-VN" sz="4800" i="1">
                        <a:effectLst/>
                        <a:latin typeface="Cambria Math"/>
                        <a:ea typeface="Calibri"/>
                        <a:cs typeface="Times New Roman"/>
                      </a:rPr>
                      <m:t>𝑏</m:t>
                    </m:r>
                  </m:oMath>
                </a14:m>
                <a:r>
                  <a:rPr lang="vi-VN" sz="4400">
                    <a:effectLst/>
                    <a:latin typeface="Times New Roman"/>
                    <a:ea typeface="Calibri"/>
                    <a:cs typeface="Times New Roman"/>
                  </a:rPr>
                  <a:t> là các số thực, chứng minh </a:t>
                </a:r>
                <a:endParaRPr lang="en-US" sz="4800">
                  <a:effectLst/>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84082" y="2294039"/>
                <a:ext cx="10153128" cy="922240"/>
              </a:xfrm>
              <a:prstGeom prst="rect">
                <a:avLst/>
              </a:prstGeom>
              <a:blipFill rotWithShape="1">
                <a:blip r:embed="rId2"/>
                <a:stretch>
                  <a:fillRect l="-2102" t="-4605" b="-22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3794089" y="3906466"/>
                <a:ext cx="4806572" cy="871008"/>
              </a:xfrm>
              <a:prstGeom prst="rect">
                <a:avLst/>
              </a:prstGeom>
            </p:spPr>
            <p:txBody>
              <a:bodyPr wrap="none">
                <a:spAutoFit/>
              </a:bodyPr>
              <a:lstStyle/>
              <a:p>
                <a:pPr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sSup>
                      <m:sSupPr>
                        <m:ctrlPr>
                          <a:rPr lang="en-US" sz="4400" i="1" smtClean="0">
                            <a:latin typeface="Cambria Math" panose="02040503050406030204" pitchFamily="18" charset="0"/>
                          </a:rPr>
                        </m:ctrlPr>
                      </m:sSupPr>
                      <m:e>
                        <m:r>
                          <a:rPr lang="en-US" sz="4400" i="1">
                            <a:effectLst/>
                            <a:latin typeface="Cambria Math"/>
                          </a:rPr>
                          <m:t>𝑎</m:t>
                        </m:r>
                        <m:r>
                          <a:rPr lang="en-US" sz="4400" b="0" i="1" smtClean="0">
                            <a:effectLst/>
                            <a:latin typeface="Cambria Math" panose="02040503050406030204" pitchFamily="18" charset="0"/>
                          </a:rPr>
                          <m:t>)</m:t>
                        </m:r>
                        <m:r>
                          <a:rPr lang="en-US" sz="4400" b="0" i="1" smtClean="0">
                            <a:effectLst/>
                            <a:latin typeface="Cambria Math"/>
                          </a:rPr>
                          <m:t>  </m:t>
                        </m:r>
                        <m:r>
                          <a:rPr lang="en-US" sz="4400" i="1">
                            <a:effectLst/>
                            <a:latin typeface="Cambria Math"/>
                          </a:rPr>
                          <m:t> </m:t>
                        </m:r>
                        <m:r>
                          <a:rPr lang="en-US" sz="4400" i="1">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i="1">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2</m:t>
                    </m:r>
                    <m:r>
                      <a:rPr lang="en-US" sz="4400" i="1">
                        <a:effectLst/>
                        <a:latin typeface="Cambria Math"/>
                      </a:rPr>
                      <m:t>𝑎𝑏</m:t>
                    </m:r>
                  </m:oMath>
                </a14:m>
                <a:r>
                  <a:rPr lang="vi-VN" sz="4400" dirty="0">
                    <a:effectLst/>
                    <a:ea typeface="Calibri"/>
                    <a:cs typeface="Times New Roman"/>
                  </a:rPr>
                  <a:t>.</a:t>
                </a:r>
                <a:endParaRPr lang="en-US" sz="4400" dirty="0">
                  <a:effectLst/>
                </a:endParaRPr>
              </a:p>
            </p:txBody>
          </p:sp>
        </mc:Choice>
        <mc:Fallback>
          <p:sp>
            <p:nvSpPr>
              <p:cNvPr id="54" name="Rectangle 53"/>
              <p:cNvSpPr>
                <a:spLocks noRot="1" noChangeAspect="1" noMove="1" noResize="1" noEditPoints="1" noAdjustHandles="1" noChangeArrowheads="1" noChangeShapeType="1" noTextEdit="1"/>
              </p:cNvSpPr>
              <p:nvPr/>
            </p:nvSpPr>
            <p:spPr>
              <a:xfrm>
                <a:off x="3794089" y="3906466"/>
                <a:ext cx="4806572" cy="871008"/>
              </a:xfrm>
              <a:prstGeom prst="rect">
                <a:avLst/>
              </a:prstGeom>
              <a:blipFill rotWithShape="0">
                <a:blip r:embed="rId3"/>
                <a:stretch>
                  <a:fillRect t="-11189" r="-4183" b="-24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10466479" y="3977887"/>
                <a:ext cx="4855047" cy="897682"/>
              </a:xfrm>
              <a:prstGeom prst="rect">
                <a:avLst/>
              </a:prstGeom>
            </p:spPr>
            <p:txBody>
              <a:bodyPr wrap="none">
                <a:spAutoFit/>
              </a:bodyPr>
              <a:lstStyle/>
              <a:p>
                <a:pPr indent="264160">
                  <a:spcAft>
                    <a:spcPts val="1000"/>
                  </a:spcAf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Times New Roman"/>
                        </a:rPr>
                        <m:t>𝑏</m:t>
                      </m:r>
                      <m:r>
                        <a:rPr lang="en-US" sz="4400" b="0" i="1" smtClean="0">
                          <a:latin typeface="Cambria Math" panose="02040503050406030204" pitchFamily="18" charset="0"/>
                          <a:ea typeface="Calibri"/>
                          <a:cs typeface="Times New Roman"/>
                        </a:rPr>
                        <m:t>)  </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en-US"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dirty="0">
                  <a:effectLst/>
                  <a:latin typeface="Times New Roman"/>
                  <a:ea typeface="Calibri"/>
                  <a:cs typeface="Times New Roman"/>
                </a:endParaRPr>
              </a:p>
            </p:txBody>
          </p:sp>
        </mc:Choice>
        <mc:Fallback>
          <p:sp>
            <p:nvSpPr>
              <p:cNvPr id="55" name="Rectangle 54"/>
              <p:cNvSpPr>
                <a:spLocks noRot="1" noChangeAspect="1" noMove="1" noResize="1" noEditPoints="1" noAdjustHandles="1" noChangeArrowheads="1" noChangeShapeType="1" noTextEdit="1"/>
              </p:cNvSpPr>
              <p:nvPr/>
            </p:nvSpPr>
            <p:spPr>
              <a:xfrm>
                <a:off x="10466479" y="3977887"/>
                <a:ext cx="4855047" cy="897682"/>
              </a:xfrm>
              <a:prstGeom prst="rect">
                <a:avLst/>
              </a:prstGeom>
              <a:blipFill rotWithShape="0">
                <a:blip r:embed="rId4"/>
                <a:stretch>
                  <a:fillRect/>
                </a:stretch>
              </a:blipFill>
            </p:spPr>
            <p:txBody>
              <a:bodyPr/>
              <a:lstStyle/>
              <a:p>
                <a:r>
                  <a:rPr lang="en-US">
                    <a:noFill/>
                  </a:rPr>
                  <a:t> </a:t>
                </a:r>
              </a:p>
            </p:txBody>
          </p:sp>
        </mc:Fallback>
      </mc:AlternateContent>
      <p:sp>
        <p:nvSpPr>
          <p:cNvPr id="56" name="Rectangle 55"/>
          <p:cNvSpPr/>
          <p:nvPr/>
        </p:nvSpPr>
        <p:spPr>
          <a:xfrm>
            <a:off x="1766441" y="6212014"/>
            <a:ext cx="2897862" cy="821700"/>
          </a:xfrm>
          <a:prstGeom prst="rect">
            <a:avLst/>
          </a:prstGeom>
        </p:spPr>
        <p:txBody>
          <a:bodyPr wrap="square">
            <a:spAutoFit/>
          </a:bodyPr>
          <a:lstStyle/>
          <a:p>
            <a:pPr marL="342900" lvl="0" indent="-342900">
              <a:lnSpc>
                <a:spcPct val="115000"/>
              </a:lnSpc>
              <a:spcAft>
                <a:spcPts val="1000"/>
              </a:spcAft>
              <a:buFont typeface="+mj-lt"/>
              <a:buAutoNum type="alphaLcParenR"/>
              <a:tabLst>
                <a:tab pos="3599815" algn="l"/>
                <a:tab pos="5039995" algn="l"/>
              </a:tabLst>
            </a:pPr>
            <a:r>
              <a:rPr lang="vi-VN" sz="4400">
                <a:latin typeface="+mj-lt"/>
                <a:ea typeface="Times New Roman"/>
                <a:cs typeface="Times New Roman"/>
              </a:rPr>
              <a:t> </a:t>
            </a:r>
            <a:r>
              <a:rPr lang="en-US" sz="4400" smtClean="0">
                <a:latin typeface="+mj-lt"/>
                <a:ea typeface="Times New Roman"/>
                <a:cs typeface="Times New Roman"/>
              </a:rPr>
              <a:t> </a:t>
            </a:r>
            <a:r>
              <a:rPr lang="vi-VN" sz="4400" smtClean="0">
                <a:latin typeface="+mj-lt"/>
                <a:ea typeface="Times New Roman"/>
                <a:cs typeface="Times New Roman"/>
              </a:rPr>
              <a:t>Ta </a:t>
            </a:r>
            <a:r>
              <a:rPr lang="vi-VN" sz="4400">
                <a:latin typeface="+mj-lt"/>
                <a:ea typeface="Times New Roman"/>
                <a:cs typeface="Times New Roman"/>
              </a:rPr>
              <a:t>có:</a:t>
            </a:r>
            <a:endParaRPr lang="en-US" sz="4800">
              <a:effectLst/>
              <a:latin typeface="+mj-lt"/>
              <a:ea typeface="Calibri"/>
              <a:cs typeface="Times New Roman"/>
            </a:endParaRPr>
          </a:p>
        </p:txBody>
      </p:sp>
      <mc:AlternateContent xmlns:mc="http://schemas.openxmlformats.org/markup-compatibility/2006" xmlns:a14="http://schemas.microsoft.com/office/drawing/2010/main">
        <mc:Choice Requires="a14">
          <p:sp>
            <p:nvSpPr>
              <p:cNvPr id="57" name="Rectangle 56"/>
              <p:cNvSpPr/>
              <p:nvPr/>
            </p:nvSpPr>
            <p:spPr>
              <a:xfrm>
                <a:off x="4919986" y="8226945"/>
                <a:ext cx="339477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4919986" y="8226945"/>
                <a:ext cx="3394775" cy="7694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8232354" y="8226946"/>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8232354" y="8226946"/>
                <a:ext cx="5559407" cy="7694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3553231" y="8154938"/>
                <a:ext cx="4593629" cy="871008"/>
              </a:xfrm>
              <a:prstGeom prst="rect">
                <a:avLst/>
              </a:prstGeom>
            </p:spPr>
            <p:txBody>
              <a:bodyPr wrap="none">
                <a:spAutoFit/>
              </a:bodyPr>
              <a:lstStyle/>
              <a:p>
                <a:pPr>
                  <a:lnSpc>
                    <a:spcPct val="115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a:ea typeface="Calibri"/>
                  <a:cs typeface="Times New Roman"/>
                </a:endParaRPr>
              </a:p>
            </p:txBody>
          </p:sp>
        </mc:Choice>
        <mc:Fallback xmlns="">
          <p:sp>
            <p:nvSpPr>
              <p:cNvPr id="59" name="Rectangle 58"/>
              <p:cNvSpPr>
                <a:spLocks noRot="1" noChangeAspect="1" noMove="1" noResize="1" noEditPoints="1" noAdjustHandles="1" noChangeArrowheads="1" noChangeShapeType="1" noTextEdit="1"/>
              </p:cNvSpPr>
              <p:nvPr/>
            </p:nvSpPr>
            <p:spPr>
              <a:xfrm>
                <a:off x="13553231" y="8154938"/>
                <a:ext cx="4593629" cy="871008"/>
              </a:xfrm>
              <a:prstGeom prst="rect">
                <a:avLst/>
              </a:prstGeom>
              <a:blipFill rotWithShape="1">
                <a:blip r:embed="rId7"/>
                <a:stretch>
                  <a:fillRect/>
                </a:stretch>
              </a:blipFill>
            </p:spPr>
            <p:txBody>
              <a:bodyPr/>
              <a:lstStyle/>
              <a:p>
                <a:r>
                  <a:rPr lang="en-US">
                    <a:noFill/>
                  </a:rPr>
                  <a:t> </a:t>
                </a:r>
              </a:p>
            </p:txBody>
          </p:sp>
        </mc:Fallback>
      </mc:AlternateContent>
      <p:sp>
        <p:nvSpPr>
          <p:cNvPr id="61" name="Rectangle 60"/>
          <p:cNvSpPr/>
          <p:nvPr/>
        </p:nvSpPr>
        <p:spPr>
          <a:xfrm>
            <a:off x="1806100" y="9237653"/>
            <a:ext cx="2897862" cy="871008"/>
          </a:xfrm>
          <a:prstGeom prst="rect">
            <a:avLst/>
          </a:prstGeom>
        </p:spPr>
        <p:txBody>
          <a:bodyPr wrap="square">
            <a:spAutoFit/>
          </a:bodyPr>
          <a:lstStyle/>
          <a:p>
            <a:pPr lvl="0">
              <a:lnSpc>
                <a:spcPct val="115000"/>
              </a:lnSpc>
              <a:spcAft>
                <a:spcPts val="1000"/>
              </a:spcAft>
              <a:tabLst>
                <a:tab pos="3599815" algn="l"/>
                <a:tab pos="5039995" algn="l"/>
              </a:tabLst>
            </a:pPr>
            <a:r>
              <a:rPr lang="en-US" sz="4400" smtClean="0">
                <a:latin typeface="Times New Roman" pitchFamily="18" charset="0"/>
                <a:ea typeface="Times New Roman"/>
                <a:cs typeface="Times New Roman" pitchFamily="18" charset="0"/>
              </a:rPr>
              <a:t>b)  </a:t>
            </a:r>
            <a:r>
              <a:rPr lang="vi-VN" sz="4400" smtClean="0">
                <a:latin typeface="Times New Roman" pitchFamily="18" charset="0"/>
                <a:ea typeface="Times New Roman"/>
                <a:cs typeface="Times New Roman" pitchFamily="18" charset="0"/>
              </a:rPr>
              <a:t>Ta </a:t>
            </a:r>
            <a:r>
              <a:rPr lang="vi-VN" sz="4400">
                <a:latin typeface="Times New Roman" pitchFamily="18" charset="0"/>
                <a:ea typeface="Times New Roman"/>
                <a:cs typeface="Times New Roman" pitchFamily="18" charset="0"/>
              </a:rPr>
              <a:t>có:</a:t>
            </a:r>
            <a:endParaRPr lang="en-US" sz="4800">
              <a:effectLst/>
              <a:latin typeface="Times New Roman" pitchFamily="18" charset="0"/>
              <a:ea typeface="Calibri"/>
              <a:cs typeface="Times New Roman" pitchFamily="18" charset="0"/>
            </a:endParaRPr>
          </a:p>
        </p:txBody>
      </p:sp>
      <mc:AlternateContent xmlns:mc="http://schemas.openxmlformats.org/markup-compatibility/2006" xmlns:a14="http://schemas.microsoft.com/office/drawing/2010/main">
        <mc:Choice Requires="a14">
          <p:sp>
            <p:nvSpPr>
              <p:cNvPr id="63" name="Rectangle 62"/>
              <p:cNvSpPr/>
              <p:nvPr/>
            </p:nvSpPr>
            <p:spPr>
              <a:xfrm>
                <a:off x="14425042" y="10502616"/>
                <a:ext cx="4317207" cy="871008"/>
              </a:xfrm>
              <a:prstGeom prst="rect">
                <a:avLst/>
              </a:prstGeom>
            </p:spPr>
            <p:txBody>
              <a:bodyPr wrap="none">
                <a:spAutoFit/>
              </a:bodyPr>
              <a:lstStyle/>
              <a:p>
                <a:pPr marL="457200">
                  <a:lnSpc>
                    <a:spcPct val="115000"/>
                  </a:lnSpc>
                  <a:spcAft>
                    <a:spcPts val="1000"/>
                  </a:spcAft>
                  <a:tabLst>
                    <a:tab pos="3599815" algn="l"/>
                    <a:tab pos="5039995" algn="l"/>
                  </a:tabLst>
                </a:pPr>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cs typeface="Cambria Math"/>
                          </a:rPr>
                          <m:t>⇔</m:t>
                        </m:r>
                        <m:r>
                          <a:rPr lang="en-US" sz="4400" b="0" i="1" smtClean="0">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0</m:t>
                    </m:r>
                  </m:oMath>
                </a14:m>
                <a:r>
                  <a:rPr lang="en-US" sz="4400" b="1">
                    <a:solidFill>
                      <a:srgbClr val="0000FF"/>
                    </a:solidFill>
                    <a:effectLst/>
                    <a:ea typeface="Times New Roman"/>
                    <a:cs typeface="Times New Roman"/>
                  </a:rPr>
                  <a:t> </a:t>
                </a:r>
                <a:endParaRPr lang="en-US" sz="4400">
                  <a:effectLst/>
                </a:endParaRPr>
              </a:p>
            </p:txBody>
          </p:sp>
        </mc:Choice>
        <mc:Fallback xmlns="">
          <p:sp>
            <p:nvSpPr>
              <p:cNvPr id="63" name="Rectangle 62"/>
              <p:cNvSpPr>
                <a:spLocks noRot="1" noChangeAspect="1" noMove="1" noResize="1" noEditPoints="1" noAdjustHandles="1" noChangeArrowheads="1" noChangeShapeType="1" noTextEdit="1"/>
              </p:cNvSpPr>
              <p:nvPr/>
            </p:nvSpPr>
            <p:spPr>
              <a:xfrm>
                <a:off x="14425042" y="10502616"/>
                <a:ext cx="4317207" cy="87100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8448378" y="10531202"/>
                <a:ext cx="6658618" cy="820674"/>
              </a:xfrm>
              <a:prstGeom prst="rect">
                <a:avLst/>
              </a:prstGeom>
            </p:spPr>
            <p:txBody>
              <a:bodyPr wrap="none">
                <a:spAutoFit/>
              </a:bodyPr>
              <a:lstStyle/>
              <a:p>
                <a:pPr marL="457200">
                  <a:lnSpc>
                    <a:spcPct val="115000"/>
                  </a:lnSpc>
                  <a:tabLst>
                    <a:tab pos="3599815" algn="l"/>
                    <a:tab pos="5039995" algn="l"/>
                  </a:tabLst>
                </a:pPr>
                <a14:m>
                  <m:oMath xmlns:m="http://schemas.openxmlformats.org/officeDocument/2006/math">
                    <m:r>
                      <a:rPr lang="en-US" sz="4400" i="1" smtClean="0">
                        <a:latin typeface="Cambria Math"/>
                        <a:cs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2</m:t>
                    </m:r>
                    <m:r>
                      <a:rPr lang="en-US" sz="4400" b="0" i="1" smtClean="0">
                        <a:effectLst/>
                        <a:latin typeface="Cambria Math"/>
                      </a:rPr>
                      <m:t>𝑎𝑏</m:t>
                    </m:r>
                    <m:r>
                      <a:rPr lang="en-US" sz="4400" i="1">
                        <a:effectLst/>
                        <a:latin typeface="Cambria Math"/>
                      </a:rPr>
                      <m:t>≥</m:t>
                    </m:r>
                    <m:r>
                      <a:rPr lang="en-US" sz="4400" i="1">
                        <a:effectLst/>
                        <a:latin typeface="Cambria Math"/>
                      </a:rPr>
                      <m:t>2</m:t>
                    </m:r>
                    <m:r>
                      <a:rPr lang="en-US" sz="4400" b="0" i="1" smtClean="0">
                        <a:effectLst/>
                        <a:latin typeface="Cambria Math"/>
                      </a:rPr>
                      <m:t>𝑎𝑏</m:t>
                    </m:r>
                  </m:oMath>
                </a14:m>
                <a:r>
                  <a:rPr lang="en-US" sz="4400" b="1">
                    <a:solidFill>
                      <a:srgbClr val="0000FF"/>
                    </a:solidFill>
                    <a:effectLst/>
                    <a:ea typeface="Times New Roman"/>
                    <a:cs typeface="Times New Roman"/>
                  </a:rPr>
                  <a:t> </a:t>
                </a:r>
                <a:endParaRPr lang="en-US" sz="4400">
                  <a:effectLst/>
                </a:endParaRPr>
              </a:p>
            </p:txBody>
          </p:sp>
        </mc:Choice>
        <mc:Fallback xmlns="">
          <p:sp>
            <p:nvSpPr>
              <p:cNvPr id="64" name="Rectangle 63"/>
              <p:cNvSpPr>
                <a:spLocks noRot="1" noChangeAspect="1" noMove="1" noResize="1" noEditPoints="1" noAdjustHandles="1" noChangeArrowheads="1" noChangeShapeType="1" noTextEdit="1"/>
              </p:cNvSpPr>
              <p:nvPr/>
            </p:nvSpPr>
            <p:spPr>
              <a:xfrm>
                <a:off x="8448378" y="10531202"/>
                <a:ext cx="6658618" cy="82067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4775970" y="10546185"/>
                <a:ext cx="4053994" cy="897682"/>
              </a:xfrm>
              <a:prstGeom prst="rect">
                <a:avLst/>
              </a:prstGeom>
            </p:spPr>
            <p:txBody>
              <a:bodyPr wrap="none">
                <a:spAutoFit/>
              </a:bodyPr>
              <a:lstStyle/>
              <a:p>
                <a:pPr indent="264160">
                  <a:spcAft>
                    <a:spcPts val="1000"/>
                  </a:spcAft>
                </a:pPr>
                <a14:m>
                  <m:oMathPara xmlns:m="http://schemas.openxmlformats.org/officeDocument/2006/math">
                    <m:oMathParaPr>
                      <m:jc m:val="left"/>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vi-VN"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vi-VN" sz="4400" i="1">
                              <a:effectLst/>
                              <a:latin typeface="Cambria Math"/>
                              <a:ea typeface="Calibri"/>
                              <a:cs typeface="Times New Roman"/>
                            </a:rPr>
                            <m:t>2</m:t>
                          </m:r>
                        </m:sup>
                      </m:sSup>
                      <m:r>
                        <a:rPr lang="vi-VN" sz="4400" i="1">
                          <a:effectLst/>
                          <a:latin typeface="Cambria Math"/>
                          <a:ea typeface="Calibri"/>
                          <a:cs typeface="Times New Roman"/>
                        </a:rPr>
                        <m:t>≥</m:t>
                      </m:r>
                      <m:r>
                        <a:rPr lang="vi-VN"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a:effectLst/>
                  <a:latin typeface="Times New Roman"/>
                  <a:ea typeface="Calibri"/>
                  <a:cs typeface="Times New Roman"/>
                </a:endParaRPr>
              </a:p>
            </p:txBody>
          </p:sp>
        </mc:Choice>
        <mc:Fallback xmlns="">
          <p:sp>
            <p:nvSpPr>
              <p:cNvPr id="65" name="Rectangle 64"/>
              <p:cNvSpPr>
                <a:spLocks noRot="1" noChangeAspect="1" noMove="1" noResize="1" noEditPoints="1" noAdjustHandles="1" noChangeArrowheads="1" noChangeShapeType="1" noTextEdit="1"/>
              </p:cNvSpPr>
              <p:nvPr/>
            </p:nvSpPr>
            <p:spPr>
              <a:xfrm>
                <a:off x="4775970" y="10546185"/>
                <a:ext cx="4053994" cy="89768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054491" y="7050456"/>
                <a:ext cx="384060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𝑎</m:t>
                          </m:r>
                        </m:e>
                        <m:sup>
                          <m:r>
                            <a:rPr lang="en-US" sz="4400" i="1">
                              <a:latin typeface="Cambria Math"/>
                              <a:ea typeface="Calibri"/>
                              <a:cs typeface="Times New Roman"/>
                            </a:rPr>
                            <m:t>2</m:t>
                          </m:r>
                        </m:sup>
                      </m:sSup>
                      <m:r>
                        <a:rPr lang="en-US"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𝑏</m:t>
                          </m:r>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𝑎𝑏</m:t>
                      </m:r>
                    </m:oMath>
                  </m:oMathPara>
                </a14:m>
                <a:endParaRPr lang="en-US" sz="4400"/>
              </a:p>
            </p:txBody>
          </p:sp>
        </mc:Choice>
        <mc:Fallback xmlns="">
          <p:sp>
            <p:nvSpPr>
              <p:cNvPr id="2" name="TextBox 1"/>
              <p:cNvSpPr txBox="1">
                <a:spLocks noRot="1" noChangeAspect="1" noMove="1" noResize="1" noEditPoints="1" noAdjustHandles="1" noChangeArrowheads="1" noChangeShapeType="1" noTextEdit="1"/>
              </p:cNvSpPr>
              <p:nvPr/>
            </p:nvSpPr>
            <p:spPr>
              <a:xfrm>
                <a:off x="5054491" y="7050456"/>
                <a:ext cx="3840603"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847337" y="7079031"/>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33" name="Rectangle 32"/>
              <p:cNvSpPr>
                <a:spLocks noRot="1" noChangeAspect="1" noMove="1" noResize="1" noEditPoints="1" noAdjustHandles="1" noChangeArrowheads="1" noChangeShapeType="1" noTextEdit="1"/>
              </p:cNvSpPr>
              <p:nvPr/>
            </p:nvSpPr>
            <p:spPr>
              <a:xfrm>
                <a:off x="8847337" y="7079031"/>
                <a:ext cx="5559407" cy="76944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175929" y="7054032"/>
                <a:ext cx="399352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Cambria Math"/>
                            </a:rPr>
                            <m:t>⇔</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a:p>
            </p:txBody>
          </p:sp>
        </mc:Choice>
        <mc:Fallback xmlns="">
          <p:sp>
            <p:nvSpPr>
              <p:cNvPr id="34" name="Rectangle 33"/>
              <p:cNvSpPr>
                <a:spLocks noRot="1" noChangeAspect="1" noMove="1" noResize="1" noEditPoints="1" noAdjustHandles="1" noChangeArrowheads="1" noChangeShapeType="1" noTextEdit="1"/>
              </p:cNvSpPr>
              <p:nvPr/>
            </p:nvSpPr>
            <p:spPr>
              <a:xfrm>
                <a:off x="14175929" y="7054032"/>
                <a:ext cx="3993529" cy="769441"/>
              </a:xfrm>
              <a:prstGeom prst="rect">
                <a:avLst/>
              </a:prstGeom>
              <a:blipFill rotWithShape="1">
                <a:blip r:embed="rId13"/>
                <a:stretch>
                  <a:fillRect/>
                </a:stretch>
              </a:blipFill>
            </p:spPr>
            <p:txBody>
              <a:bodyPr/>
              <a:lstStyle/>
              <a:p>
                <a:r>
                  <a:rPr lang="en-US">
                    <a:noFill/>
                  </a:rPr>
                  <a:t> </a:t>
                </a:r>
              </a:p>
            </p:txBody>
          </p:sp>
        </mc:Fallback>
      </mc:AlternateContent>
      <p:sp>
        <p:nvSpPr>
          <p:cNvPr id="3" name="TextBox 2"/>
          <p:cNvSpPr txBox="1"/>
          <p:nvPr/>
        </p:nvSpPr>
        <p:spPr>
          <a:xfrm>
            <a:off x="2543722" y="7002810"/>
            <a:ext cx="2481770" cy="769441"/>
          </a:xfrm>
          <a:prstGeom prst="rect">
            <a:avLst/>
          </a:prstGeom>
          <a:noFill/>
        </p:spPr>
        <p:txBody>
          <a:bodyPr wrap="none" rtlCol="0">
            <a:spAutoFit/>
          </a:bodyPr>
          <a:lstStyle/>
          <a:p>
            <a:r>
              <a:rPr lang="en-US" sz="4400" b="1">
                <a:solidFill>
                  <a:srgbClr val="FF0000"/>
                </a:solidFill>
                <a:latin typeface="Times New Roman" pitchFamily="18" charset="0"/>
                <a:cs typeface="Times New Roman" pitchFamily="18" charset="0"/>
              </a:rPr>
              <a:t>Hướng </a:t>
            </a:r>
            <a:r>
              <a:rPr lang="en-US" sz="4400" b="1" smtClean="0">
                <a:solidFill>
                  <a:srgbClr val="FF0000"/>
                </a:solidFill>
                <a:latin typeface="Times New Roman" pitchFamily="18" charset="0"/>
                <a:cs typeface="Times New Roman" pitchFamily="18" charset="0"/>
              </a:rPr>
              <a:t>1:</a:t>
            </a:r>
            <a:endParaRPr lang="en-US" sz="4400" b="1">
              <a:solidFill>
                <a:srgbClr val="FF0000"/>
              </a:solidFill>
              <a:latin typeface="Times New Roman" pitchFamily="18" charset="0"/>
              <a:cs typeface="Times New Roman" pitchFamily="18" charset="0"/>
            </a:endParaRPr>
          </a:p>
        </p:txBody>
      </p:sp>
      <p:sp>
        <p:nvSpPr>
          <p:cNvPr id="35" name="TextBox 34"/>
          <p:cNvSpPr txBox="1"/>
          <p:nvPr/>
        </p:nvSpPr>
        <p:spPr>
          <a:xfrm>
            <a:off x="2471714" y="8226946"/>
            <a:ext cx="2481770" cy="769441"/>
          </a:xfrm>
          <a:prstGeom prst="rect">
            <a:avLst/>
          </a:prstGeom>
          <a:noFill/>
        </p:spPr>
        <p:txBody>
          <a:bodyPr wrap="none" rtlCol="0">
            <a:spAutoFit/>
          </a:bodyPr>
          <a:lstStyle/>
          <a:p>
            <a:r>
              <a:rPr lang="en-US" sz="4400" b="1">
                <a:solidFill>
                  <a:srgbClr val="FF0000"/>
                </a:solidFill>
                <a:latin typeface="Times New Roman" pitchFamily="18" charset="0"/>
                <a:cs typeface="Times New Roman" pitchFamily="18" charset="0"/>
              </a:rPr>
              <a:t>Hướng </a:t>
            </a:r>
            <a:r>
              <a:rPr lang="en-US" sz="4400" b="1" smtClean="0">
                <a:solidFill>
                  <a:srgbClr val="FF0000"/>
                </a:solidFill>
                <a:latin typeface="Times New Roman" pitchFamily="18" charset="0"/>
                <a:cs typeface="Times New Roman" pitchFamily="18" charset="0"/>
              </a:rPr>
              <a:t>2:</a:t>
            </a:r>
            <a:endParaRPr lang="en-US" sz="4400" b="1">
              <a:solidFill>
                <a:srgbClr val="FF0000"/>
              </a:solidFill>
              <a:latin typeface="Times New Roman" pitchFamily="18" charset="0"/>
              <a:cs typeface="Times New Roman" pitchFamily="18" charset="0"/>
            </a:endParaRPr>
          </a:p>
        </p:txBody>
      </p:sp>
      <p:sp>
        <p:nvSpPr>
          <p:cNvPr id="36" name="TextBox 35"/>
          <p:cNvSpPr txBox="1"/>
          <p:nvPr/>
        </p:nvSpPr>
        <p:spPr>
          <a:xfrm>
            <a:off x="18690664" y="10546185"/>
            <a:ext cx="2847254" cy="769441"/>
          </a:xfrm>
          <a:prstGeom prst="rect">
            <a:avLst/>
          </a:prstGeom>
          <a:noFill/>
        </p:spPr>
        <p:txBody>
          <a:bodyPr wrap="none" rtlCol="0">
            <a:spAutoFit/>
          </a:bodyPr>
          <a:lstStyle/>
          <a:p>
            <a:r>
              <a:rPr lang="en-US" sz="4400" smtClean="0">
                <a:latin typeface="Times New Roman" pitchFamily="18" charset="0"/>
                <a:cs typeface="Times New Roman" pitchFamily="18" charset="0"/>
              </a:rPr>
              <a:t>(luôn đúng)</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41175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down)">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54" grpId="0"/>
      <p:bldP spid="55" grpId="0"/>
      <p:bldP spid="56" grpId="0"/>
      <p:bldP spid="57" grpId="0"/>
      <p:bldP spid="58" grpId="0"/>
      <p:bldP spid="59" grpId="0"/>
      <p:bldP spid="61" grpId="0"/>
      <p:bldP spid="63" grpId="0"/>
      <p:bldP spid="64" grpId="0"/>
      <p:bldP spid="65" grpId="0"/>
      <p:bldP spid="2" grpId="0"/>
      <p:bldP spid="33" grpId="0"/>
      <p:bldP spid="34" grpId="0"/>
      <p:bldP spid="3"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168458" y="4396698"/>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smtClean="0">
                  <a:solidFill>
                    <a:prstClr val="white"/>
                  </a:solidFill>
                  <a:latin typeface="Tahoma" pitchFamily="34" charset="0"/>
                  <a:ea typeface="Tahoma" pitchFamily="34" charset="0"/>
                  <a:cs typeface="Tahoma" pitchFamily="34" charset="0"/>
                </a:rPr>
                <a:t>Bài tập 2</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138560" y="3474418"/>
                <a:ext cx="19847321" cy="769441"/>
              </a:xfrm>
              <a:prstGeom prst="rect">
                <a:avLst/>
              </a:prstGeom>
            </p:spPr>
            <p:txBody>
              <a:bodyPr wrap="square">
                <a:spAutoFit/>
              </a:bodyPr>
              <a:lstStyle/>
              <a:p>
                <a:r>
                  <a:rPr lang="vi-VN" sz="4400">
                    <a:latin typeface="Times New Roman"/>
                    <a:ea typeface="Calibri"/>
                  </a:rPr>
                  <a:t>Cho </a:t>
                </a:r>
                <a14:m>
                  <m:oMath xmlns:m="http://schemas.openxmlformats.org/officeDocument/2006/math">
                    <m:r>
                      <a:rPr lang="vi-VN" sz="4400" i="1">
                        <a:effectLst/>
                        <a:latin typeface="Cambria Math"/>
                        <a:ea typeface="Calibri"/>
                        <a:cs typeface="Times New Roman"/>
                      </a:rPr>
                      <m:t>𝑎</m:t>
                    </m:r>
                    <m:r>
                      <a:rPr lang="vi-VN" sz="4400" i="1">
                        <a:effectLst/>
                        <a:latin typeface="Cambria Math"/>
                        <a:ea typeface="Calibri"/>
                        <a:cs typeface="Times New Roman"/>
                      </a:rPr>
                      <m:t>,</m:t>
                    </m:r>
                    <m:r>
                      <a:rPr lang="vi-VN" sz="4400" i="1">
                        <a:effectLst/>
                        <a:latin typeface="Cambria Math"/>
                        <a:ea typeface="Calibri"/>
                        <a:cs typeface="Times New Roman"/>
                      </a:rPr>
                      <m:t>𝑏</m:t>
                    </m:r>
                    <m:r>
                      <a:rPr lang="vi-VN" sz="4400" i="1">
                        <a:effectLst/>
                        <a:latin typeface="Cambria Math"/>
                        <a:ea typeface="Calibri"/>
                        <a:cs typeface="Times New Roman"/>
                      </a:rPr>
                      <m:t>,</m:t>
                    </m:r>
                    <m:r>
                      <a:rPr lang="vi-VN" sz="4400" i="1">
                        <a:effectLst/>
                        <a:latin typeface="Cambria Math"/>
                        <a:ea typeface="Calibri"/>
                        <a:cs typeface="Times New Roman"/>
                      </a:rPr>
                      <m:t>𝑐</m:t>
                    </m:r>
                  </m:oMath>
                </a14:m>
                <a:r>
                  <a:rPr lang="vi-VN" sz="4400">
                    <a:effectLst/>
                    <a:latin typeface="Times New Roman"/>
                    <a:ea typeface="Calibri"/>
                  </a:rPr>
                  <a:t> là các số thực, chứng minh </a:t>
                </a:r>
                <a14:m>
                  <m:oMath xmlns:m="http://schemas.openxmlformats.org/officeDocument/2006/math">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𝑐</m:t>
                        </m:r>
                      </m:e>
                      <m:sup>
                        <m:r>
                          <a:rPr lang="vi-VN" sz="4400" i="1">
                            <a:effectLst/>
                            <a:latin typeface="Cambria Math"/>
                            <a:ea typeface="Calibri"/>
                            <a:cs typeface="Times New Roman"/>
                          </a:rPr>
                          <m:t>2</m:t>
                        </m:r>
                      </m:sup>
                    </m:sSup>
                    <m:r>
                      <a:rPr lang="vi-VN" sz="4400" i="1">
                        <a:effectLst/>
                        <a:latin typeface="Cambria Math"/>
                        <a:ea typeface="Calibri"/>
                      </a:rPr>
                      <m:t>≥</m:t>
                    </m:r>
                    <m:r>
                      <a:rPr lang="vi-VN" sz="4400" i="1">
                        <a:effectLst/>
                        <a:latin typeface="Cambria Math"/>
                        <a:ea typeface="Calibri"/>
                        <a:cs typeface="Times New Roman"/>
                      </a:rPr>
                      <m:t>𝑎𝑏</m:t>
                    </m:r>
                    <m:r>
                      <a:rPr lang="vi-VN" sz="4400" i="1">
                        <a:effectLst/>
                        <a:latin typeface="Cambria Math"/>
                        <a:ea typeface="Calibri"/>
                        <a:cs typeface="Times New Roman"/>
                      </a:rPr>
                      <m:t>+</m:t>
                    </m:r>
                    <m:r>
                      <a:rPr lang="vi-VN" sz="4400" i="1">
                        <a:effectLst/>
                        <a:latin typeface="Cambria Math"/>
                        <a:ea typeface="Calibri"/>
                        <a:cs typeface="Times New Roman"/>
                      </a:rPr>
                      <m:t>𝑏𝑐</m:t>
                    </m:r>
                    <m:r>
                      <a:rPr lang="vi-VN" sz="4400" i="1">
                        <a:effectLst/>
                        <a:latin typeface="Cambria Math"/>
                        <a:ea typeface="Calibri"/>
                        <a:cs typeface="Times New Roman"/>
                      </a:rPr>
                      <m:t>+</m:t>
                    </m:r>
                    <m:r>
                      <a:rPr lang="vi-VN" sz="4400" i="1">
                        <a:effectLst/>
                        <a:latin typeface="Cambria Math"/>
                        <a:ea typeface="Calibri"/>
                        <a:cs typeface="Times New Roman"/>
                      </a:rPr>
                      <m:t>𝑐𝑎</m:t>
                    </m:r>
                  </m:oMath>
                </a14:m>
                <a:r>
                  <a:rPr lang="vi-VN" sz="4400">
                    <a:effectLst/>
                    <a:latin typeface="Times New Roman"/>
                    <a:ea typeface="Calibri"/>
                  </a:rPr>
                  <a:t>.</a:t>
                </a:r>
                <a:endParaRPr lang="en-US" sz="4400"/>
              </a:p>
            </p:txBody>
          </p:sp>
        </mc:Choice>
        <mc:Fallback xmlns="">
          <p:sp>
            <p:nvSpPr>
              <p:cNvPr id="2" name="Rectangle 1"/>
              <p:cNvSpPr>
                <a:spLocks noRot="1" noChangeAspect="1" noMove="1" noResize="1" noEditPoints="1" noAdjustHandles="1" noChangeArrowheads="1" noChangeShapeType="1" noTextEdit="1"/>
              </p:cNvSpPr>
              <p:nvPr/>
            </p:nvSpPr>
            <p:spPr>
              <a:xfrm>
                <a:off x="2138560" y="3474418"/>
                <a:ext cx="19847321" cy="769441"/>
              </a:xfrm>
              <a:prstGeom prst="rect">
                <a:avLst/>
              </a:prstGeom>
              <a:blipFill rotWithShape="1">
                <a:blip r:embed="rId2"/>
                <a:stretch>
                  <a:fillRect l="-1259" t="-16667" b="-36508"/>
                </a:stretch>
              </a:blipFill>
            </p:spPr>
            <p:txBody>
              <a:bodyPr/>
              <a:lstStyle/>
              <a:p>
                <a:r>
                  <a:rPr lang="en-US">
                    <a:noFill/>
                  </a:rPr>
                  <a:t> </a:t>
                </a:r>
              </a:p>
            </p:txBody>
          </p:sp>
        </mc:Fallback>
      </mc:AlternateContent>
      <p:sp>
        <p:nvSpPr>
          <p:cNvPr id="3" name="Rectangle 2"/>
          <p:cNvSpPr/>
          <p:nvPr/>
        </p:nvSpPr>
        <p:spPr>
          <a:xfrm>
            <a:off x="12048778" y="6302713"/>
            <a:ext cx="5103961" cy="871008"/>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r>
              <a:rPr lang="vi-VN" sz="4400">
                <a:latin typeface="Times New Roman"/>
                <a:ea typeface="Calibri"/>
                <a:cs typeface="Times New Roman"/>
              </a:rPr>
              <a:t>Dựa vào </a:t>
            </a:r>
            <a:r>
              <a:rPr lang="vi-VN" sz="4400" b="1">
                <a:solidFill>
                  <a:srgbClr val="FF0000"/>
                </a:solidFill>
                <a:latin typeface="Times New Roman"/>
                <a:ea typeface="Calibri"/>
                <a:cs typeface="Times New Roman"/>
              </a:rPr>
              <a:t>Bài 1</a:t>
            </a:r>
            <a:r>
              <a:rPr lang="vi-VN" sz="4400">
                <a:latin typeface="Times New Roman"/>
                <a:ea typeface="Calibri"/>
                <a:cs typeface="Times New Roman"/>
              </a:rPr>
              <a:t>, ta có:</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4" name="Rectangle 3"/>
              <p:cNvSpPr/>
              <p:nvPr/>
            </p:nvSpPr>
            <p:spPr>
              <a:xfrm>
                <a:off x="16994257" y="6379268"/>
                <a:ext cx="5112568" cy="2353465"/>
              </a:xfrm>
              <a:prstGeom prst="rect">
                <a:avLst/>
              </a:prstGeom>
            </p:spPr>
            <p:txBody>
              <a:bodyPr wrap="square">
                <a:spAutoFit/>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a:ea typeface="Calibri"/>
                  <a:cs typeface="Times New Roman"/>
                </a:endParaRPr>
              </a:p>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𝑎𝑐</m:t>
                      </m:r>
                    </m:oMath>
                  </m:oMathPara>
                </a14:m>
                <a:endParaRPr lang="en-US" sz="4400">
                  <a:effectLst/>
                  <a:latin typeface="Times New Roman"/>
                  <a:ea typeface="Calibri"/>
                  <a:cs typeface="Times New Roman"/>
                </a:endParaRPr>
              </a:p>
              <a:p>
                <a:pPr>
                  <a:spcAft>
                    <a:spcPts val="0"/>
                  </a:spcAf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𝑏𝑐</m:t>
                      </m:r>
                    </m:oMath>
                  </m:oMathPara>
                </a14:m>
                <a:endParaRPr lang="en-US" sz="4400">
                  <a:effectLst/>
                  <a:latin typeface="Times New Roman"/>
                  <a:ea typeface="Calibri"/>
                  <a:cs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6994257" y="6379268"/>
                <a:ext cx="5112568" cy="23534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992723" y="9028429"/>
                <a:ext cx="944143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p>
            </p:txBody>
          </p:sp>
        </mc:Choice>
        <mc:Fallback xmlns="">
          <p:sp>
            <p:nvSpPr>
              <p:cNvPr id="5" name="Rectangle 4"/>
              <p:cNvSpPr>
                <a:spLocks noRot="1" noChangeAspect="1" noMove="1" noResize="1" noEditPoints="1" noAdjustHandles="1" noChangeArrowheads="1" noChangeShapeType="1" noTextEdit="1"/>
              </p:cNvSpPr>
              <p:nvPr/>
            </p:nvSpPr>
            <p:spPr>
              <a:xfrm>
                <a:off x="14992723" y="9028429"/>
                <a:ext cx="9441431"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235521" y="10104353"/>
                <a:ext cx="9178025" cy="999248"/>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d>
                        <m:dPr>
                          <m:ctrlPr>
                            <a:rPr lang="en-US" sz="4400" i="1">
                              <a:effectLst/>
                              <a:latin typeface="Cambria Math" panose="02040503050406030204" pitchFamily="18" charset="0"/>
                              <a:ea typeface="Calibri"/>
                              <a:cs typeface="Times New Roman"/>
                            </a:rPr>
                          </m:ctrlPr>
                        </m:dPr>
                        <m:e>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cs typeface="Times New Roman"/>
                        </a:rPr>
                        <m:t>≥</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effectLst/>
                  <a:latin typeface="Times New Roman"/>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5235521" y="10104353"/>
                <a:ext cx="9178025" cy="999248"/>
              </a:xfrm>
              <a:prstGeom prst="rect">
                <a:avLst/>
              </a:prstGeom>
              <a:blipFill rotWithShape="1">
                <a:blip r:embed="rId5"/>
                <a:stretch>
                  <a:fillRect/>
                </a:stretch>
              </a:blipFill>
            </p:spPr>
            <p:txBody>
              <a:bodyPr/>
              <a:lstStyle/>
              <a:p>
                <a:r>
                  <a:rPr lang="en-US">
                    <a:noFill/>
                  </a:rPr>
                  <a:t> </a:t>
                </a:r>
              </a:p>
            </p:txBody>
          </p:sp>
        </mc:Fallback>
      </mc:AlternateContent>
      <p:cxnSp>
        <p:nvCxnSpPr>
          <p:cNvPr id="25" name="Straight Connector 24"/>
          <p:cNvCxnSpPr/>
          <p:nvPr/>
        </p:nvCxnSpPr>
        <p:spPr>
          <a:xfrm>
            <a:off x="12044988" y="5607442"/>
            <a:ext cx="0" cy="8317674"/>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08818" y="5490642"/>
            <a:ext cx="1861407"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Cách 2</a:t>
            </a:r>
            <a:endParaRPr lang="en-US" sz="4400" b="1">
              <a:solidFill>
                <a:srgbClr val="FF0000"/>
              </a:solidFill>
              <a:latin typeface="Times New Roman" pitchFamily="18" charset="0"/>
              <a:cs typeface="Times New Roman" pitchFamily="18" charset="0"/>
            </a:endParaRPr>
          </a:p>
        </p:txBody>
      </p:sp>
      <p:sp>
        <p:nvSpPr>
          <p:cNvPr id="28" name="TextBox 27"/>
          <p:cNvSpPr txBox="1"/>
          <p:nvPr/>
        </p:nvSpPr>
        <p:spPr>
          <a:xfrm>
            <a:off x="1303729" y="5540014"/>
            <a:ext cx="1861407"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Cách 1</a:t>
            </a:r>
            <a:endParaRPr lang="en-US" sz="4400" b="1">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1624090" y="7362850"/>
                <a:ext cx="726455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m:oMathPara>
                </a14:m>
                <a:endParaRPr lang="en-US" sz="4400"/>
              </a:p>
            </p:txBody>
          </p:sp>
        </mc:Choice>
        <mc:Fallback xmlns="">
          <p:sp>
            <p:nvSpPr>
              <p:cNvPr id="11" name="TextBox 10"/>
              <p:cNvSpPr txBox="1">
                <a:spLocks noRot="1" noChangeAspect="1" noMove="1" noResize="1" noEditPoints="1" noAdjustHandles="1" noChangeArrowheads="1" noChangeShapeType="1" noTextEdit="1"/>
              </p:cNvSpPr>
              <p:nvPr/>
            </p:nvSpPr>
            <p:spPr>
              <a:xfrm>
                <a:off x="1624090" y="7362850"/>
                <a:ext cx="7264553" cy="7694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474073" y="8514978"/>
                <a:ext cx="956659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p>
            </p:txBody>
          </p:sp>
        </mc:Choice>
        <mc:Fallback xmlns="">
          <p:sp>
            <p:nvSpPr>
              <p:cNvPr id="33" name="Rectangle 32"/>
              <p:cNvSpPr>
                <a:spLocks noRot="1" noChangeAspect="1" noMove="1" noResize="1" noEditPoints="1" noAdjustHandles="1" noChangeArrowheads="1" noChangeShapeType="1" noTextEdit="1"/>
              </p:cNvSpPr>
              <p:nvPr/>
            </p:nvSpPr>
            <p:spPr>
              <a:xfrm>
                <a:off x="1474073" y="8514978"/>
                <a:ext cx="9566593" cy="76944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600144" y="9667106"/>
                <a:ext cx="9152490" cy="769441"/>
              </a:xfrm>
              <a:prstGeom prst="rect">
                <a:avLst/>
              </a:prstGeom>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ea typeface="Calibri"/>
                            <a:cs typeface="Cambria Math"/>
                          </a:rPr>
                          <m:t>⇔</m:t>
                        </m:r>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b="0" i="1" smtClean="0">
                                <a:latin typeface="Cambria Math"/>
                                <a:ea typeface="Calibri"/>
                                <a:cs typeface="Times New Roman"/>
                              </a:rPr>
                              <m:t>−</m:t>
                            </m:r>
                            <m:r>
                              <a:rPr lang="en-US" sz="4400" i="1">
                                <a:latin typeface="Cambria Math"/>
                                <a:ea typeface="Calibri"/>
                                <a:cs typeface="Times New Roman"/>
                              </a:rPr>
                              <m:t>𝑏</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b="0" i="1" smtClean="0">
                                <a:latin typeface="Cambria Math"/>
                              </a:rPr>
                              <m:t>𝑏</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i="1" smtClean="0">
                        <a:effectLst/>
                        <a:latin typeface="Cambria Math"/>
                        <a:ea typeface="Calibri"/>
                      </a:rPr>
                      <m:t>≥</m:t>
                    </m:r>
                  </m:oMath>
                </a14:m>
                <a:r>
                  <a:rPr lang="en-US" sz="4400" smtClean="0"/>
                  <a:t>0</a:t>
                </a:r>
                <a:endParaRPr lang="en-US" sz="4400"/>
              </a:p>
            </p:txBody>
          </p:sp>
        </mc:Choice>
        <mc:Fallback xmlns="">
          <p:sp>
            <p:nvSpPr>
              <p:cNvPr id="34" name="Rectangle 33"/>
              <p:cNvSpPr>
                <a:spLocks noRot="1" noChangeAspect="1" noMove="1" noResize="1" noEditPoints="1" noAdjustHandles="1" noChangeArrowheads="1" noChangeShapeType="1" noTextEdit="1"/>
              </p:cNvSpPr>
              <p:nvPr/>
            </p:nvSpPr>
            <p:spPr>
              <a:xfrm>
                <a:off x="1600144" y="9667106"/>
                <a:ext cx="9152490" cy="769441"/>
              </a:xfrm>
              <a:prstGeom prst="rect">
                <a:avLst/>
              </a:prstGeom>
              <a:blipFill rotWithShape="1">
                <a:blip r:embed="rId8"/>
                <a:stretch>
                  <a:fillRect t="-15079" r="-1132" b="-38095"/>
                </a:stretch>
              </a:blipFill>
            </p:spPr>
            <p:txBody>
              <a:bodyPr/>
              <a:lstStyle/>
              <a:p>
                <a:r>
                  <a:rPr lang="en-US">
                    <a:noFill/>
                  </a:rPr>
                  <a:t> </a:t>
                </a:r>
              </a:p>
            </p:txBody>
          </p:sp>
        </mc:Fallback>
      </mc:AlternateContent>
      <p:sp>
        <p:nvSpPr>
          <p:cNvPr id="13" name="TextBox 12"/>
          <p:cNvSpPr txBox="1"/>
          <p:nvPr/>
        </p:nvSpPr>
        <p:spPr>
          <a:xfrm>
            <a:off x="8164118" y="10602414"/>
            <a:ext cx="2847254" cy="769441"/>
          </a:xfrm>
          <a:prstGeom prst="rect">
            <a:avLst/>
          </a:prstGeom>
          <a:noFill/>
        </p:spPr>
        <p:txBody>
          <a:bodyPr wrap="none" rtlCol="0">
            <a:spAutoFit/>
          </a:bodyPr>
          <a:lstStyle/>
          <a:p>
            <a:r>
              <a:rPr lang="en-US" sz="4400" smtClean="0">
                <a:latin typeface="Times New Roman" pitchFamily="18" charset="0"/>
                <a:cs typeface="Times New Roman" pitchFamily="18" charset="0"/>
              </a:rPr>
              <a:t>(luôn đúng)</a:t>
            </a:r>
            <a:endParaRPr lang="en-US" sz="4400">
              <a:latin typeface="Times New Roman" pitchFamily="18" charset="0"/>
              <a:cs typeface="Times New Roman" pitchFamily="18" charset="0"/>
            </a:endParaRPr>
          </a:p>
        </p:txBody>
      </p:sp>
      <p:sp>
        <p:nvSpPr>
          <p:cNvPr id="14" name="TextBox 13"/>
          <p:cNvSpPr txBox="1"/>
          <p:nvPr/>
        </p:nvSpPr>
        <p:spPr>
          <a:xfrm>
            <a:off x="1333396" y="6354738"/>
            <a:ext cx="1570366" cy="769441"/>
          </a:xfrm>
          <a:prstGeom prst="rect">
            <a:avLst/>
          </a:prstGeom>
          <a:noFill/>
        </p:spPr>
        <p:txBody>
          <a:bodyPr wrap="none" rtlCol="0">
            <a:spAutoFit/>
          </a:bodyPr>
          <a:lstStyle/>
          <a:p>
            <a:r>
              <a:rPr lang="en-US" sz="4400" smtClean="0">
                <a:latin typeface="Times New Roman" pitchFamily="18" charset="0"/>
                <a:cs typeface="Times New Roman" pitchFamily="18" charset="0"/>
              </a:rPr>
              <a:t>Ta có:</a:t>
            </a:r>
            <a:endParaRPr lang="en-US" sz="44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1427919" y="11827346"/>
                <a:ext cx="9863662" cy="769441"/>
              </a:xfrm>
              <a:prstGeom prst="rect">
                <a:avLst/>
              </a:prstGeom>
              <a:noFill/>
            </p:spPr>
            <p:txBody>
              <a:bodyPr wrap="none" rtlCol="0">
                <a:spAutoFit/>
              </a:bodyPr>
              <a:lstStyle/>
              <a:p>
                <a:r>
                  <a:rPr lang="en-US" sz="4400" smtClean="0">
                    <a:latin typeface="Times New Roman" pitchFamily="18" charset="0"/>
                    <a:cs typeface="Times New Roman" pitchFamily="18" charset="0"/>
                  </a:rPr>
                  <a:t>Vậy </a:t>
                </a:r>
                <a14:m>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a14:m>
                <a:r>
                  <a:rPr lang="en-US" sz="4400" smtClean="0">
                    <a:latin typeface="Times New Roman" pitchFamily="18" charset="0"/>
                    <a:cs typeface="Times New Roman" pitchFamily="18" charset="0"/>
                  </a:rPr>
                  <a:t> đúng.</a:t>
                </a:r>
                <a:endParaRPr lang="en-US" sz="4400">
                  <a:latin typeface="Times New Roman" pitchFamily="18" charset="0"/>
                  <a:cs typeface="Times New Roman"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27919" y="11827346"/>
                <a:ext cx="9863662" cy="769441"/>
              </a:xfrm>
              <a:prstGeom prst="rect">
                <a:avLst/>
              </a:prstGeom>
              <a:blipFill rotWithShape="1">
                <a:blip r:embed="rId9"/>
                <a:stretch>
                  <a:fillRect l="-2472" t="-15079" b="-38095"/>
                </a:stretch>
              </a:blipFill>
            </p:spPr>
            <p:txBody>
              <a:bodyPr/>
              <a:lstStyle/>
              <a:p>
                <a:r>
                  <a:rPr lang="en-US">
                    <a:noFill/>
                  </a:rPr>
                  <a:t> </a:t>
                </a:r>
              </a:p>
            </p:txBody>
          </p:sp>
        </mc:Fallback>
      </mc:AlternateContent>
      <p:sp>
        <p:nvSpPr>
          <p:cNvPr id="55" name="TextBox 54"/>
          <p:cNvSpPr txBox="1"/>
          <p:nvPr/>
        </p:nvSpPr>
        <p:spPr>
          <a:xfrm>
            <a:off x="20473714" y="11068519"/>
            <a:ext cx="1813317" cy="769441"/>
          </a:xfrm>
          <a:prstGeom prst="rect">
            <a:avLst/>
          </a:prstGeom>
          <a:noFill/>
        </p:spPr>
        <p:txBody>
          <a:bodyPr wrap="none" rtlCol="0">
            <a:spAutoFit/>
          </a:bodyPr>
          <a:lstStyle/>
          <a:p>
            <a:r>
              <a:rPr lang="en-US" sz="4400" smtClean="0">
                <a:latin typeface="Times New Roman" pitchFamily="18" charset="0"/>
                <a:cs typeface="Times New Roman" pitchFamily="18" charset="0"/>
              </a:rPr>
              <a:t>(đpcm)</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32423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0" end="0"/>
                                            </p:txEl>
                                          </p:spTgt>
                                        </p:tgtEl>
                                        <p:attrNameLst>
                                          <p:attrName>style.visibility</p:attrName>
                                        </p:attrNameLst>
                                      </p:cBhvr>
                                      <p:to>
                                        <p:strVal val="visible"/>
                                      </p:to>
                                    </p:set>
                                    <p:animEffect transition="in" filter="wipe(down)">
                                      <p:cBhvr>
                                        <p:cTn id="72" dur="500"/>
                                        <p:tgtEl>
                                          <p:spTgt spid="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wipe(down)">
                                      <p:cBhvr>
                                        <p:cTn id="77" dur="500"/>
                                        <p:tgtEl>
                                          <p:spTgt spid="4">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2" end="2"/>
                                            </p:txEl>
                                          </p:spTgt>
                                        </p:tgtEl>
                                        <p:attrNameLst>
                                          <p:attrName>style.visibility</p:attrName>
                                        </p:attrNameLst>
                                      </p:cBhvr>
                                      <p:to>
                                        <p:strVal val="visible"/>
                                      </p:to>
                                    </p:set>
                                    <p:animEffect transition="in" filter="wipe(down)">
                                      <p:cBhvr>
                                        <p:cTn id="82" dur="500"/>
                                        <p:tgtEl>
                                          <p:spTgt spid="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 grpId="0"/>
      <p:bldP spid="5" grpId="0"/>
      <p:bldP spid="6" grpId="0"/>
      <p:bldP spid="9" grpId="0"/>
      <p:bldP spid="28" grpId="0"/>
      <p:bldP spid="11" grpId="0"/>
      <p:bldP spid="33" grpId="0"/>
      <p:bldP spid="34" grpId="0"/>
      <p:bldP spid="13" grpId="0"/>
      <p:bldP spid="14" grpId="0"/>
      <p:bldP spid="15"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44" y="1865561"/>
            <a:ext cx="6488521" cy="769441"/>
          </a:xfrm>
          <a:prstGeom prst="rect">
            <a:avLst/>
          </a:prstGeom>
          <a:noFill/>
        </p:spPr>
        <p:txBody>
          <a:bodyPr wrap="square" rtlCol="0">
            <a:spAutoFit/>
          </a:bodyPr>
          <a:lstStyle/>
          <a:p>
            <a:r>
              <a:rPr lang="fr-FR" sz="4400" b="1" smtClean="0">
                <a:solidFill>
                  <a:srgbClr val="FF0000"/>
                </a:solidFill>
                <a:latin typeface="Times New Roman"/>
                <a:ea typeface="Calibri"/>
                <a:cs typeface="Times New Roman"/>
              </a:rPr>
              <a:t>CÁC DẠNG </a:t>
            </a:r>
            <a:r>
              <a:rPr lang="fr-FR" sz="4400" b="1">
                <a:solidFill>
                  <a:srgbClr val="FF0000"/>
                </a:solidFill>
                <a:latin typeface="Times New Roman"/>
                <a:ea typeface="Calibri"/>
                <a:cs typeface="Times New Roman"/>
              </a:rPr>
              <a:t>BÀI TẬP</a:t>
            </a:r>
            <a:endParaRPr lang="en-US" sz="4800">
              <a:solidFill>
                <a:prstClr val="black"/>
              </a:solidFill>
              <a:latin typeface="Times New Roman"/>
              <a:ea typeface="Calibri"/>
              <a:cs typeface="Times New Roman"/>
            </a:endParaRPr>
          </a:p>
        </p:txBody>
      </p:sp>
      <p:sp>
        <p:nvSpPr>
          <p:cNvPr id="3" name="Rectangle 2"/>
          <p:cNvSpPr/>
          <p:nvPr/>
        </p:nvSpPr>
        <p:spPr>
          <a:xfrm>
            <a:off x="951744" y="2635002"/>
            <a:ext cx="20026026" cy="769441"/>
          </a:xfrm>
          <a:prstGeom prst="rect">
            <a:avLst/>
          </a:prstGeom>
        </p:spPr>
        <p:txBody>
          <a:bodyPr wrap="square">
            <a:spAutoFit/>
          </a:bodyPr>
          <a:lstStyle/>
          <a:p>
            <a:pPr>
              <a:spcAft>
                <a:spcPts val="1000"/>
              </a:spcAft>
            </a:pPr>
            <a:r>
              <a:rPr lang="en-US" sz="4400" b="1" i="1" smtClean="0">
                <a:solidFill>
                  <a:srgbClr val="0000FF"/>
                </a:solidFill>
                <a:latin typeface="Times New Roman"/>
                <a:ea typeface="Calibri"/>
              </a:rPr>
              <a:t>Dạng 2: </a:t>
            </a:r>
            <a:r>
              <a:rPr lang="vi-VN" sz="4400" b="1">
                <a:latin typeface="Times New Roman"/>
                <a:ea typeface="Calibri"/>
                <a:cs typeface="Times New Roman"/>
              </a:rPr>
              <a:t>Tìm GTLN-GTNN </a:t>
            </a:r>
            <a:r>
              <a:rPr lang="en-US" sz="4400" b="1" smtClean="0">
                <a:latin typeface="Times New Roman"/>
                <a:ea typeface="Calibri"/>
                <a:cs typeface="Times New Roman"/>
              </a:rPr>
              <a:t>của một biểu thức.</a:t>
            </a:r>
            <a:endParaRPr lang="en-US" sz="4800">
              <a:latin typeface="Times New Roman"/>
              <a:ea typeface="Calibri"/>
              <a:cs typeface="Times New Roman"/>
            </a:endParaRPr>
          </a:p>
        </p:txBody>
      </p:sp>
      <p:sp>
        <p:nvSpPr>
          <p:cNvPr id="10" name="Rectangle 9"/>
          <p:cNvSpPr/>
          <p:nvPr/>
        </p:nvSpPr>
        <p:spPr>
          <a:xfrm>
            <a:off x="2777258" y="4626546"/>
            <a:ext cx="3055645" cy="808619"/>
          </a:xfrm>
          <a:prstGeom prst="rect">
            <a:avLst/>
          </a:prstGeom>
        </p:spPr>
        <p:txBody>
          <a:bodyPr wrap="none">
            <a:spAutoFit/>
          </a:bodyPr>
          <a:lstStyle/>
          <a:p>
            <a:pPr>
              <a:lnSpc>
                <a:spcPct val="115000"/>
              </a:lnSpc>
              <a:spcAft>
                <a:spcPts val="0"/>
              </a:spcAft>
            </a:pPr>
            <a:r>
              <a:rPr lang="en-US" sz="4400" b="1" smtClean="0">
                <a:latin typeface="Times New Roman"/>
                <a:ea typeface="Calibri"/>
                <a:cs typeface="Times New Roman"/>
              </a:rPr>
              <a:t>Định nghĩa</a:t>
            </a:r>
            <a:r>
              <a:rPr lang="vi-VN" sz="4400" b="1" smtClean="0">
                <a:latin typeface="Times New Roman"/>
                <a:ea typeface="Calibri"/>
                <a:cs typeface="Times New Roman"/>
              </a:rPr>
              <a:t>:</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11" name="Rectangle 10"/>
              <p:cNvSpPr/>
              <p:nvPr/>
            </p:nvSpPr>
            <p:spPr>
              <a:xfrm>
                <a:off x="4183356" y="6066924"/>
                <a:ext cx="18378589" cy="5832430"/>
              </a:xfrm>
              <a:prstGeom prst="rect">
                <a:avLst/>
              </a:prstGeom>
            </p:spPr>
            <p:txBody>
              <a:bodyPr wrap="square">
                <a:spAutoFit/>
              </a:bodyPr>
              <a:lstStyle/>
              <a:p>
                <a:pPr>
                  <a:lnSpc>
                    <a:spcPct val="115000"/>
                  </a:lnSpc>
                  <a:spcAft>
                    <a:spcPts val="0"/>
                  </a:spcAft>
                </a:pPr>
                <a:r>
                  <a:rPr lang="vi-VN" sz="4400">
                    <a:latin typeface="+mj-lt"/>
                    <a:ea typeface="Calibri"/>
                    <a:cs typeface="Times New Roman"/>
                  </a:rPr>
                  <a:t>Xét </a:t>
                </a:r>
                <a14:m>
                  <m:oMath xmlns:m="http://schemas.openxmlformats.org/officeDocument/2006/math">
                    <m:r>
                      <a:rPr lang="vi-VN" sz="4800" i="1">
                        <a:effectLst/>
                        <a:latin typeface="Cambria Math"/>
                        <a:ea typeface="Calibri"/>
                        <a:cs typeface="Times New Roman"/>
                      </a:rPr>
                      <m:t>𝑦</m:t>
                    </m:r>
                    <m:r>
                      <a:rPr lang="vi-VN" sz="4800" i="1">
                        <a:effectLst/>
                        <a:latin typeface="Cambria Math"/>
                        <a:ea typeface="Calibri"/>
                        <a:cs typeface="Times New Roman"/>
                      </a:rPr>
                      <m:t>=</m:t>
                    </m:r>
                    <m:r>
                      <a:rPr lang="vi-VN" sz="4800" i="1">
                        <a:effectLst/>
                        <a:latin typeface="Cambria Math"/>
                        <a:ea typeface="Calibri"/>
                        <a:cs typeface="Times New Roman"/>
                      </a:rPr>
                      <m:t>𝑓</m:t>
                    </m:r>
                    <m:d>
                      <m:dPr>
                        <m:ctrlPr>
                          <a:rPr lang="en-US" sz="4800" i="1">
                            <a:effectLst/>
                            <a:latin typeface="Cambria Math" panose="02040503050406030204" pitchFamily="18" charset="0"/>
                            <a:ea typeface="Calibri"/>
                            <a:cs typeface="Times New Roman"/>
                          </a:rPr>
                        </m:ctrlPr>
                      </m:dPr>
                      <m:e>
                        <m:r>
                          <a:rPr lang="vi-VN" sz="4800" i="1">
                            <a:effectLst/>
                            <a:latin typeface="Cambria Math"/>
                            <a:ea typeface="Calibri"/>
                            <a:cs typeface="Times New Roman"/>
                          </a:rPr>
                          <m:t>𝑥</m:t>
                        </m:r>
                      </m:e>
                    </m:d>
                  </m:oMath>
                </a14:m>
                <a:r>
                  <a:rPr lang="vi-VN" sz="4400">
                    <a:effectLst/>
                    <a:latin typeface="+mj-lt"/>
                    <a:ea typeface="Calibri"/>
                    <a:cs typeface="Times New Roman"/>
                  </a:rPr>
                  <a:t> có tập xác định </a:t>
                </a:r>
                <a14:m>
                  <m:oMath xmlns:m="http://schemas.openxmlformats.org/officeDocument/2006/math">
                    <m:r>
                      <a:rPr lang="vi-VN" sz="4800" i="1">
                        <a:effectLst/>
                        <a:latin typeface="Cambria Math"/>
                        <a:ea typeface="Calibri"/>
                        <a:cs typeface="Times New Roman"/>
                      </a:rPr>
                      <m:t>𝐷</m:t>
                    </m:r>
                  </m:oMath>
                </a14:m>
                <a:r>
                  <a:rPr lang="vi-VN" sz="4400" smtClean="0">
                    <a:effectLst/>
                    <a:latin typeface="+mj-lt"/>
                    <a:ea typeface="Calibri"/>
                    <a:cs typeface="Times New Roman"/>
                  </a:rPr>
                  <a:t>.</a:t>
                </a:r>
                <a:endParaRPr lang="en-US" sz="4400" smtClean="0">
                  <a:effectLst/>
                  <a:latin typeface="+mj-lt"/>
                  <a:ea typeface="Calibri"/>
                  <a:cs typeface="Times New Roman"/>
                </a:endParaRPr>
              </a:p>
              <a:p>
                <a:pPr>
                  <a:lnSpc>
                    <a:spcPct val="115000"/>
                  </a:lnSpc>
                  <a:spcAft>
                    <a:spcPts val="0"/>
                  </a:spcAft>
                </a:pPr>
                <a:endParaRPr lang="en-US" sz="4800">
                  <a:effectLst/>
                  <a:latin typeface="+mj-lt"/>
                  <a:ea typeface="Calibri"/>
                  <a:cs typeface="Times New Roman"/>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𝑀</m:t>
                    </m:r>
                  </m:oMath>
                </a14:m>
                <a:r>
                  <a:rPr lang="vi-VN" sz="4400">
                    <a:effectLst/>
                    <a:latin typeface="+mj-lt"/>
                    <a:ea typeface="Calibri"/>
                    <a:cs typeface="Times New Roman"/>
                  </a:rPr>
                  <a:t> là GTLN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a:effectLst/>
                    <a:latin typeface="+mj-lt"/>
                    <a:ea typeface="Calibri"/>
                    <a:cs typeface="Times New Roman"/>
                  </a:rPr>
                  <a:t> trên </a:t>
                </a:r>
                <a14:m>
                  <m:oMath xmlns:m="http://schemas.openxmlformats.org/officeDocument/2006/math">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𝑀</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𝑀</m:t>
                            </m:r>
                          </m:e>
                        </m:eqArr>
                      </m:e>
                    </m:d>
                  </m:oMath>
                </a14:m>
                <a:endParaRPr lang="en-US" smtClean="0">
                  <a:effectLst/>
                  <a:latin typeface="+mj-lt"/>
                </a:endParaRPr>
              </a:p>
              <a:p>
                <a:pPr lvl="0">
                  <a:lnSpc>
                    <a:spcPct val="115000"/>
                  </a:lnSpc>
                  <a:spcAft>
                    <a:spcPts val="1000"/>
                  </a:spcAft>
                </a:pPr>
                <a:endParaRPr lang="en-US">
                  <a:effectLst/>
                  <a:latin typeface="+mj-lt"/>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𝑚</m:t>
                    </m:r>
                  </m:oMath>
                </a14:m>
                <a:r>
                  <a:rPr lang="en-US" sz="4400" smtClean="0">
                    <a:effectLst/>
                    <a:latin typeface="+mj-lt"/>
                    <a:ea typeface="Calibri"/>
                    <a:cs typeface="Times New Roman"/>
                  </a:rPr>
                  <a:t> </a:t>
                </a:r>
                <a:r>
                  <a:rPr lang="vi-VN" sz="4400">
                    <a:effectLst/>
                    <a:latin typeface="+mj-lt"/>
                    <a:ea typeface="Calibri"/>
                    <a:cs typeface="Times New Roman"/>
                  </a:rPr>
                  <a:t>là GTNN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a:effectLst/>
                    <a:latin typeface="+mj-lt"/>
                    <a:ea typeface="Calibri"/>
                    <a:cs typeface="Times New Roman"/>
                  </a:rPr>
                  <a:t> trên </a:t>
                </a:r>
                <a14:m>
                  <m:oMath xmlns:m="http://schemas.openxmlformats.org/officeDocument/2006/math">
                    <m:r>
                      <a:rPr lang="en-US" i="1">
                        <a:effectLst/>
                        <a:latin typeface="Cambria Math"/>
                      </a:rPr>
                      <m:t>𝐷</m:t>
                    </m:r>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fr-FR" i="1">
                                <a:effectLst/>
                                <a:latin typeface="Cambria Math"/>
                              </a:rPr>
                              <m:t>&amp;</m:t>
                            </m:r>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𝑚</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rPr>
                              <m:t>&amp;</m:t>
                            </m:r>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𝑚</m:t>
                            </m:r>
                          </m:e>
                        </m:eqArr>
                      </m:e>
                    </m:d>
                  </m:oMath>
                </a14:m>
                <a:r>
                  <a:rPr lang="en-US" sz="4400">
                    <a:effectLst/>
                    <a:highlight>
                      <a:srgbClr val="FFFF00"/>
                    </a:highlight>
                    <a:latin typeface="+mj-lt"/>
                    <a:ea typeface="Calibri"/>
                    <a:cs typeface="Times New Roman"/>
                  </a:rPr>
                  <a:t> </a:t>
                </a:r>
                <a:endParaRPr lang="en-US">
                  <a:effectLst/>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4183356" y="6066924"/>
                <a:ext cx="18378589" cy="5832430"/>
              </a:xfrm>
              <a:prstGeom prst="rect">
                <a:avLst/>
              </a:prstGeom>
              <a:blipFill rotWithShape="1">
                <a:blip r:embed="rId2"/>
                <a:stretch>
                  <a:fillRect l="-1327" t="-731"/>
                </a:stretch>
              </a:blipFill>
            </p:spPr>
            <p:txBody>
              <a:bodyPr/>
              <a:lstStyle/>
              <a:p>
                <a:r>
                  <a:rPr lang="en-US">
                    <a:noFill/>
                  </a:rPr>
                  <a:t> </a:t>
                </a:r>
              </a:p>
            </p:txBody>
          </p:sp>
        </mc:Fallback>
      </mc:AlternateContent>
    </p:spTree>
    <p:extLst>
      <p:ext uri="{BB962C8B-B14F-4D97-AF65-F5344CB8AC3E}">
        <p14:creationId xmlns:p14="http://schemas.microsoft.com/office/powerpoint/2010/main" val="39957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3</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538581" y="3330402"/>
                <a:ext cx="22400781" cy="1472583"/>
              </a:xfrm>
              <a:prstGeom prst="rect">
                <a:avLst/>
              </a:prstGeom>
            </p:spPr>
            <p:txBody>
              <a:bodyPr wrap="square">
                <a:spAutoFit/>
              </a:bodyPr>
              <a:lstStyle/>
              <a:p>
                <a:pPr indent="38735" algn="just">
                  <a:lnSpc>
                    <a:spcPct val="115000"/>
                  </a:lnSpc>
                  <a:spcAft>
                    <a:spcPts val="1000"/>
                  </a:spcAft>
                  <a:tabLst>
                    <a:tab pos="629920" algn="l"/>
                  </a:tabLst>
                </a:pPr>
                <a:r>
                  <a:rPr lang="en-US" sz="5000" dirty="0" smtClean="0">
                    <a:latin typeface="Times New Roman"/>
                    <a:ea typeface="Calibri"/>
                    <a:cs typeface="Times New Roman"/>
                  </a:rPr>
                  <a:t>                                        </a:t>
                </a:r>
                <a14:m>
                  <m:oMath xmlns:m="http://schemas.openxmlformats.org/officeDocument/2006/math">
                    <m:r>
                      <a:rPr lang="en-US" sz="5000" i="1">
                        <a:effectLst/>
                        <a:latin typeface="Cambria Math"/>
                        <a:ea typeface="Calibri"/>
                        <a:cs typeface="Times New Roman"/>
                      </a:rPr>
                      <m:t>𝑃</m:t>
                    </m:r>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𝑎</m:t>
                            </m:r>
                          </m:e>
                          <m:sup>
                            <m:r>
                              <a:rPr lang="en-US" sz="5000" i="1">
                                <a:effectLst/>
                                <a:latin typeface="Cambria Math"/>
                                <a:ea typeface="Calibri"/>
                                <a:cs typeface="Times New Roman"/>
                              </a:rPr>
                              <m:t>2</m:t>
                            </m:r>
                          </m:sup>
                        </m:sSup>
                      </m:num>
                      <m:den>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𝑏</m:t>
                            </m:r>
                          </m:e>
                          <m:sup>
                            <m:r>
                              <a:rPr lang="en-US" sz="5000" i="1">
                                <a:effectLst/>
                                <a:latin typeface="Cambria Math"/>
                                <a:ea typeface="Calibri"/>
                                <a:cs typeface="Times New Roman"/>
                              </a:rPr>
                              <m:t>2</m:t>
                            </m:r>
                          </m:sup>
                        </m:sSup>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𝑏</m:t>
                            </m:r>
                          </m:e>
                          <m:sup>
                            <m:r>
                              <a:rPr lang="en-US" sz="5000" i="1">
                                <a:effectLst/>
                                <a:latin typeface="Cambria Math"/>
                                <a:ea typeface="Calibri"/>
                                <a:cs typeface="Times New Roman"/>
                              </a:rPr>
                              <m:t>2</m:t>
                            </m:r>
                          </m:sup>
                        </m:sSup>
                      </m:num>
                      <m:den>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𝑎</m:t>
                            </m:r>
                          </m:e>
                          <m:sup>
                            <m:r>
                              <a:rPr lang="en-US" sz="5000" i="1">
                                <a:effectLst/>
                                <a:latin typeface="Cambria Math"/>
                                <a:ea typeface="Calibri"/>
                                <a:cs typeface="Times New Roman"/>
                              </a:rPr>
                              <m:t>2</m:t>
                            </m:r>
                          </m:sup>
                        </m:sSup>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r>
                          <a:rPr lang="en-US" sz="5000" i="1">
                            <a:effectLst/>
                            <a:latin typeface="Cambria Math"/>
                            <a:ea typeface="Calibri"/>
                            <a:cs typeface="Times New Roman"/>
                          </a:rPr>
                          <m:t>2</m:t>
                        </m:r>
                        <m:r>
                          <a:rPr lang="en-US" sz="5000" i="1">
                            <a:effectLst/>
                            <a:latin typeface="Cambria Math"/>
                            <a:ea typeface="Calibri"/>
                            <a:cs typeface="Times New Roman"/>
                          </a:rPr>
                          <m:t>𝑎</m:t>
                        </m:r>
                      </m:num>
                      <m:den>
                        <m:r>
                          <a:rPr lang="en-US" sz="5000" i="1">
                            <a:effectLst/>
                            <a:latin typeface="Cambria Math"/>
                            <a:ea typeface="Calibri"/>
                            <a:cs typeface="Times New Roman"/>
                          </a:rPr>
                          <m:t>𝑏</m:t>
                        </m:r>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r>
                          <a:rPr lang="en-US" sz="5000" i="1">
                            <a:effectLst/>
                            <a:latin typeface="Cambria Math"/>
                            <a:ea typeface="Calibri"/>
                            <a:cs typeface="Times New Roman"/>
                          </a:rPr>
                          <m:t>2</m:t>
                        </m:r>
                        <m:r>
                          <a:rPr lang="en-US" sz="5000" i="1">
                            <a:effectLst/>
                            <a:latin typeface="Cambria Math"/>
                            <a:ea typeface="Calibri"/>
                            <a:cs typeface="Times New Roman"/>
                          </a:rPr>
                          <m:t>𝑏</m:t>
                        </m:r>
                      </m:num>
                      <m:den>
                        <m:r>
                          <a:rPr lang="en-US" sz="5000" i="1">
                            <a:effectLst/>
                            <a:latin typeface="Cambria Math"/>
                            <a:ea typeface="Calibri"/>
                            <a:cs typeface="Times New Roman"/>
                          </a:rPr>
                          <m:t>𝑎</m:t>
                        </m:r>
                      </m:den>
                    </m:f>
                    <m:r>
                      <a:rPr lang="en-US" sz="5000" i="1">
                        <a:effectLst/>
                        <a:latin typeface="Cambria Math"/>
                        <a:ea typeface="Calibri"/>
                        <a:cs typeface="Times New Roman"/>
                      </a:rPr>
                      <m:t>−</m:t>
                    </m:r>
                    <m:r>
                      <a:rPr lang="en-US" sz="5000" i="1">
                        <a:effectLst/>
                        <a:latin typeface="Cambria Math"/>
                        <a:ea typeface="Calibri"/>
                        <a:cs typeface="Times New Roman"/>
                      </a:rPr>
                      <m:t>1</m:t>
                    </m:r>
                  </m:oMath>
                </a14:m>
                <a:r>
                  <a:rPr lang="en-US" sz="5000" dirty="0">
                    <a:effectLst/>
                    <a:latin typeface="Times New Roman"/>
                    <a:ea typeface="Calibri"/>
                    <a:cs typeface="Times New Roman"/>
                  </a:rPr>
                  <a:t>.</a:t>
                </a:r>
              </a:p>
            </p:txBody>
          </p:sp>
        </mc:Choice>
        <mc:Fallback xmlns="">
          <p:sp>
            <p:nvSpPr>
              <p:cNvPr id="2" name="Rectangle 1"/>
              <p:cNvSpPr>
                <a:spLocks noRot="1" noChangeAspect="1" noMove="1" noResize="1" noEditPoints="1" noAdjustHandles="1" noChangeArrowheads="1" noChangeShapeType="1" noTextEdit="1"/>
              </p:cNvSpPr>
              <p:nvPr/>
            </p:nvSpPr>
            <p:spPr>
              <a:xfrm>
                <a:off x="1538581" y="3330402"/>
                <a:ext cx="22400781" cy="1472583"/>
              </a:xfrm>
              <a:prstGeom prst="rect">
                <a:avLst/>
              </a:prstGeom>
              <a:blipFill rotWithShape="1">
                <a:blip r:embed="rId2"/>
                <a:stretch>
                  <a:fillRect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7471" y="5050717"/>
                <a:ext cx="22250472" cy="871008"/>
              </a:xfrm>
              <a:prstGeom prst="rect">
                <a:avLst/>
              </a:prstGeom>
            </p:spPr>
            <p:txBody>
              <a:bodyPr wrap="square">
                <a:spAutoFit/>
              </a:bodyPr>
              <a:lstStyle/>
              <a:p>
                <a:pPr indent="38735" algn="just">
                  <a:lnSpc>
                    <a:spcPct val="115000"/>
                  </a:lnSpc>
                  <a:spcAft>
                    <a:spcPts val="1000"/>
                  </a:spcAft>
                  <a:tabLst>
                    <a:tab pos="3599815" algn="l"/>
                    <a:tab pos="5039995" algn="l"/>
                  </a:tabLst>
                </a:pPr>
                <a:r>
                  <a:rPr lang="en-US" sz="4400" b="1" dirty="0" smtClean="0">
                    <a:solidFill>
                      <a:srgbClr val="4401FF"/>
                    </a:solidFill>
                    <a:latin typeface="Times New Roman"/>
                    <a:ea typeface="Calibri"/>
                    <a:cs typeface="Times New Roman"/>
                  </a:rPr>
                  <a:t>       </a:t>
                </a:r>
                <a:r>
                  <a:rPr lang="en-US" sz="4400" b="1" dirty="0">
                    <a:solidFill>
                      <a:srgbClr val="4401FF"/>
                    </a:solidFill>
                    <a:latin typeface="Times New Roman"/>
                    <a:ea typeface="Calibri"/>
                    <a:cs typeface="Times New Roman"/>
                  </a:rPr>
                  <a:t>A.</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3</m:t>
                    </m:r>
                  </m:oMath>
                </a14:m>
                <a:r>
                  <a:rPr lang="en-US" sz="4400" dirty="0" smtClean="0">
                    <a:effectLst/>
                    <a:latin typeface="Times New Roman"/>
                    <a:ea typeface="Calibri"/>
                    <a:cs typeface="Times New Roman"/>
                  </a:rPr>
                  <a:t>.            </a:t>
                </a:r>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B.</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m:t>
                    </m:r>
                    <m:r>
                      <a:rPr lang="en-US" sz="4400" i="1">
                        <a:effectLst/>
                        <a:latin typeface="Cambria Math"/>
                        <a:ea typeface="Calibri"/>
                        <a:cs typeface="Times New Roman"/>
                      </a:rPr>
                      <m:t>1</m:t>
                    </m:r>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C.</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1</m:t>
                    </m:r>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D.</a:t>
                </a:r>
                <a:r>
                  <a:rPr lang="en-US" sz="4400" b="1" dirty="0" smtClean="0">
                    <a:solidFill>
                      <a:srgbClr val="4401FF"/>
                    </a:solidFill>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400" dirty="0">
                    <a:effectLst/>
                    <a:latin typeface="Times New Roman"/>
                    <a:ea typeface="Calibri"/>
                    <a:cs typeface="Times New Roman"/>
                  </a:rPr>
                  <a:t>.</a:t>
                </a:r>
              </a:p>
            </p:txBody>
          </p:sp>
        </mc:Choice>
        <mc:Fallback xmlns="">
          <p:sp>
            <p:nvSpPr>
              <p:cNvPr id="3" name="Rectangle 2"/>
              <p:cNvSpPr>
                <a:spLocks noRot="1" noChangeAspect="1" noMove="1" noResize="1" noEditPoints="1" noAdjustHandles="1" noChangeArrowheads="1" noChangeShapeType="1" noTextEdit="1"/>
              </p:cNvSpPr>
              <p:nvPr/>
            </p:nvSpPr>
            <p:spPr>
              <a:xfrm>
                <a:off x="1147471" y="5050717"/>
                <a:ext cx="22250472" cy="871008"/>
              </a:xfrm>
              <a:prstGeom prst="rect">
                <a:avLst/>
              </a:prstGeom>
              <a:blipFill rotWithShape="1">
                <a:blip r:embed="rId3"/>
                <a:stretch>
                  <a:fillRect t="-9155" b="-26761"/>
                </a:stretch>
              </a:blipFill>
            </p:spPr>
            <p:txBody>
              <a:bodyPr/>
              <a:lstStyle/>
              <a:p>
                <a:r>
                  <a:rPr lang="en-US">
                    <a:noFill/>
                  </a:rPr>
                  <a:t> </a:t>
                </a:r>
              </a:p>
            </p:txBody>
          </p:sp>
        </mc:Fallback>
      </mc:AlternateContent>
      <p:sp>
        <p:nvSpPr>
          <p:cNvPr id="4" name="Rectangle 3"/>
          <p:cNvSpPr/>
          <p:nvPr/>
        </p:nvSpPr>
        <p:spPr>
          <a:xfrm>
            <a:off x="9986057" y="6004488"/>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p:sp>
        <p:nvSpPr>
          <p:cNvPr id="5" name="Rectangle 4"/>
          <p:cNvSpPr/>
          <p:nvPr/>
        </p:nvSpPr>
        <p:spPr>
          <a:xfrm>
            <a:off x="885874" y="6772145"/>
            <a:ext cx="1554336" cy="871008"/>
          </a:xfrm>
          <a:prstGeom prst="rect">
            <a:avLst/>
          </a:prstGeom>
        </p:spPr>
        <p:txBody>
          <a:bodyPr wrap="none">
            <a:spAutoFit/>
          </a:bodyPr>
          <a:lstStyle/>
          <a:p>
            <a:pPr>
              <a:lnSpc>
                <a:spcPct val="115000"/>
              </a:lnSpc>
              <a:spcAft>
                <a:spcPts val="1000"/>
              </a:spcAft>
              <a:tabLst>
                <a:tab pos="165100" algn="l"/>
              </a:tabLst>
            </a:pPr>
            <a:r>
              <a:rPr lang="fr-FR" sz="4400" dirty="0">
                <a:latin typeface="Times New Roman"/>
                <a:ea typeface="Calibri"/>
                <a:cs typeface="Times New Roman"/>
              </a:rPr>
              <a:t>Ta </a:t>
            </a:r>
            <a:r>
              <a:rPr lang="fr-FR" sz="4400" dirty="0" err="1">
                <a:latin typeface="Times New Roman"/>
                <a:ea typeface="Calibri"/>
                <a:cs typeface="Times New Roman"/>
              </a:rPr>
              <a:t>có</a:t>
            </a:r>
            <a:r>
              <a:rPr lang="fr-FR" sz="4400" dirty="0">
                <a:latin typeface="Times New Roman"/>
                <a:ea typeface="Calibri"/>
                <a:cs typeface="Times New Roman"/>
              </a:rPr>
              <a:t> </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6" name="Rectangle 5"/>
              <p:cNvSpPr/>
              <p:nvPr/>
            </p:nvSpPr>
            <p:spPr>
              <a:xfrm>
                <a:off x="741742" y="7597082"/>
                <a:ext cx="6852452" cy="1451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𝑃</m:t>
                      </m:r>
                      <m:r>
                        <a:rPr lang="fr-FR" sz="4400" i="1">
                          <a:effectLst/>
                          <a:latin typeface="Cambria Math"/>
                          <a:ea typeface="Calibri"/>
                          <a:cs typeface="Times New Roman"/>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cs typeface="Times New Roman"/>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rPr>
                        <m:t>−</m:t>
                      </m:r>
                      <m:r>
                        <a:rPr lang="fr-FR" sz="4400" i="1">
                          <a:effectLst/>
                          <a:latin typeface="Cambria Math"/>
                          <a:ea typeface="Calibri"/>
                          <a:cs typeface="Times New Roman"/>
                        </a:rPr>
                        <m:t>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41742" y="7597082"/>
                <a:ext cx="6852452" cy="145103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311081" y="7621115"/>
                <a:ext cx="9562233" cy="1610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m:t>
                          </m:r>
                          <m:r>
                            <a:rPr lang="fr-FR" sz="4400" i="1">
                              <a:effectLst/>
                              <a:latin typeface="Cambria Math"/>
                              <a:ea typeface="Calibri"/>
                              <a:cs typeface="Times New Roman"/>
                            </a:rPr>
                            <m:t>1</m:t>
                          </m:r>
                        </m:e>
                      </m:d>
                      <m:r>
                        <a:rPr lang="fr-FR" sz="4400" i="1">
                          <a:effectLst/>
                          <a:latin typeface="Cambria Math"/>
                          <a:ea typeface="Calibri"/>
                          <a:cs typeface="Times New Roman"/>
                        </a:rPr>
                        <m:t>+</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m:t>
                          </m:r>
                          <m:r>
                            <a:rPr lang="fr-FR" sz="4400" i="1">
                              <a:effectLst/>
                              <a:latin typeface="Cambria Math"/>
                              <a:ea typeface="Calibri"/>
                              <a:cs typeface="Times New Roman"/>
                            </a:rPr>
                            <m:t>1</m:t>
                          </m:r>
                        </m:e>
                      </m:d>
                      <m:r>
                        <a:rPr lang="fr-FR" sz="4400" i="1">
                          <a:effectLst/>
                          <a:latin typeface="Cambria Math"/>
                          <a:ea typeface="Calibri"/>
                        </a:rPr>
                        <m:t>−</m:t>
                      </m:r>
                      <m:r>
                        <a:rPr lang="fr-FR" sz="4400" i="1">
                          <a:effectLst/>
                          <a:latin typeface="Cambria Math"/>
                          <a:ea typeface="Calibri"/>
                          <a:cs typeface="Times New Roman"/>
                        </a:rPr>
                        <m:t>3</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311081" y="7621115"/>
                <a:ext cx="9562233" cy="16109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243559" y="9035912"/>
                <a:ext cx="7074885" cy="2123915"/>
              </a:xfrm>
              <a:prstGeom prst="rect">
                <a:avLst/>
              </a:prstGeom>
            </p:spPr>
            <p:txBody>
              <a:bodyPr wrap="none">
                <a:spAutoFit/>
              </a:bodyPr>
              <a:lstStyle/>
              <a:p>
                <a:pPr marL="160655">
                  <a:lnSpc>
                    <a:spcPct val="115000"/>
                  </a:lnSpc>
                  <a:spcAft>
                    <a:spcPts val="1000"/>
                  </a:spcAft>
                  <a:tabLst>
                    <a:tab pos="165100" algn="l"/>
                  </a:tabLst>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m:t>
                              </m:r>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m:t>
                              </m:r>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m:t>
                      </m:r>
                      <m:r>
                        <a:rPr lang="fr-FR" sz="4400" i="1">
                          <a:effectLst/>
                          <a:latin typeface="Cambria Math"/>
                          <a:ea typeface="Calibri"/>
                          <a:cs typeface="Times New Roman"/>
                        </a:rPr>
                        <m:t>3</m:t>
                      </m:r>
                    </m:oMath>
                  </m:oMathPara>
                </a14:m>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7243559" y="9035912"/>
                <a:ext cx="7074885" cy="212391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2909" y="10535220"/>
                <a:ext cx="13240045" cy="2804294"/>
              </a:xfrm>
              <a:prstGeom prst="rect">
                <a:avLst/>
              </a:prstGeom>
            </p:spPr>
            <p:txBody>
              <a:bodyPr wrap="square">
                <a:spAutoFit/>
              </a:bodyPr>
              <a:lstStyle/>
              <a:p>
                <a:pPr marL="160655">
                  <a:lnSpc>
                    <a:spcPct val="115000"/>
                  </a:lnSpc>
                  <a:spcAft>
                    <a:spcPts val="1000"/>
                  </a:spcAft>
                  <a:tabLst>
                    <a:tab pos="165100" algn="l"/>
                  </a:tabLst>
                </a:pPr>
                <a:r>
                  <a:rPr lang="fr-FR" sz="4400" dirty="0" smtClean="0">
                    <a:latin typeface="Times New Roman"/>
                    <a:ea typeface="Calibri"/>
                    <a:cs typeface="Times New Roman"/>
                  </a:rPr>
                  <a:t> </a:t>
                </a:r>
                <a:r>
                  <a:rPr lang="fr-FR" sz="4400" dirty="0" err="1" smtClean="0">
                    <a:latin typeface="Times New Roman"/>
                    <a:ea typeface="Calibri"/>
                    <a:cs typeface="Times New Roman"/>
                  </a:rPr>
                  <a:t>Đẳng</a:t>
                </a:r>
                <a:r>
                  <a:rPr lang="fr-FR" sz="4400" dirty="0" smtClean="0">
                    <a:latin typeface="Times New Roman"/>
                    <a:ea typeface="Calibri"/>
                    <a:cs typeface="Times New Roman"/>
                  </a:rPr>
                  <a:t> </a:t>
                </a:r>
                <a:r>
                  <a:rPr lang="fr-FR" sz="4400" dirty="0" err="1" smtClean="0">
                    <a:latin typeface="Times New Roman"/>
                    <a:ea typeface="Calibri"/>
                    <a:cs typeface="Times New Roman"/>
                  </a:rPr>
                  <a:t>thức</a:t>
                </a:r>
                <a:r>
                  <a:rPr lang="fr-FR" sz="4400" dirty="0" smtClean="0">
                    <a:latin typeface="Times New Roman"/>
                    <a:ea typeface="Calibri"/>
                    <a:cs typeface="Times New Roman"/>
                  </a:rPr>
                  <a:t> </a:t>
                </a:r>
                <a:r>
                  <a:rPr lang="fr-FR" sz="4400" dirty="0" err="1" smtClean="0">
                    <a:latin typeface="Times New Roman"/>
                    <a:ea typeface="Calibri"/>
                    <a:cs typeface="Times New Roman"/>
                  </a:rPr>
                  <a:t>xảy</a:t>
                </a:r>
                <a:r>
                  <a:rPr lang="fr-FR" sz="4400" dirty="0" smtClean="0">
                    <a:latin typeface="Times New Roman"/>
                    <a:ea typeface="Calibri"/>
                    <a:cs typeface="Times New Roman"/>
                  </a:rPr>
                  <a:t> ra khi </a:t>
                </a:r>
                <a:r>
                  <a:rPr lang="fr-FR" sz="4400" dirty="0" err="1" smtClean="0">
                    <a:latin typeface="Times New Roman"/>
                    <a:ea typeface="Calibri"/>
                    <a:cs typeface="Times New Roman"/>
                  </a:rPr>
                  <a:t>và</a:t>
                </a:r>
                <a:r>
                  <a:rPr lang="fr-FR" sz="4400" dirty="0" smtClean="0">
                    <a:latin typeface="Times New Roman"/>
                    <a:ea typeface="Calibri"/>
                    <a:cs typeface="Times New Roman"/>
                  </a:rPr>
                  <a:t> </a:t>
                </a:r>
                <a:r>
                  <a:rPr lang="fr-FR" sz="4400" dirty="0" err="1" smtClean="0">
                    <a:latin typeface="Times New Roman"/>
                    <a:ea typeface="Calibri"/>
                    <a:cs typeface="Times New Roman"/>
                  </a:rPr>
                  <a:t>chỉ</a:t>
                </a:r>
                <a:r>
                  <a:rPr lang="fr-FR" sz="4400" dirty="0" smtClean="0">
                    <a:latin typeface="Times New Roman"/>
                    <a:ea typeface="Calibri"/>
                    <a:cs typeface="Times New Roman"/>
                  </a:rPr>
                  <a:t> khi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eqArr>
                          <m:eqArrPr>
                            <m:ctrlPr>
                              <a:rPr lang="en-US" sz="4800" i="1">
                                <a:effectLst/>
                                <a:latin typeface="Cambria Math" panose="02040503050406030204" pitchFamily="18" charset="0"/>
                                <a:ea typeface="Calibri"/>
                                <a:cs typeface="Times New Roman"/>
                              </a:rPr>
                            </m:ctrlPr>
                          </m:eqArrPr>
                          <m:e>
                            <m:r>
                              <a:rPr lang="fr-FR" sz="4800" i="1">
                                <a:effectLst/>
                                <a:latin typeface="Cambria Math"/>
                                <a:ea typeface="Calibri"/>
                                <a:cs typeface="Times New Roman"/>
                              </a:rPr>
                              <m:t>&amp;</m:t>
                            </m:r>
                            <m:f>
                              <m:fPr>
                                <m:ctrlPr>
                                  <a:rPr lang="en-US" sz="4800" i="1">
                                    <a:effectLst/>
                                    <a:latin typeface="Cambria Math" panose="02040503050406030204" pitchFamily="18" charset="0"/>
                                    <a:ea typeface="Calibri"/>
                                    <a:cs typeface="Times New Roman"/>
                                  </a:rPr>
                                </m:ctrlPr>
                              </m:fPr>
                              <m:num>
                                <m:r>
                                  <a:rPr lang="en-US" sz="4800" i="1">
                                    <a:effectLst/>
                                    <a:latin typeface="Cambria Math"/>
                                    <a:ea typeface="Calibri"/>
                                    <a:cs typeface="Times New Roman"/>
                                  </a:rPr>
                                  <m:t>𝑎</m:t>
                                </m:r>
                              </m:num>
                              <m:den>
                                <m:r>
                                  <a:rPr lang="en-US" sz="4800" i="1">
                                    <a:effectLst/>
                                    <a:latin typeface="Cambria Math"/>
                                    <a:ea typeface="Calibri"/>
                                    <a:cs typeface="Times New Roman"/>
                                  </a:rPr>
                                  <m:t>𝑏</m:t>
                                </m:r>
                              </m:den>
                            </m:f>
                            <m:r>
                              <a:rPr lang="fr-FR" sz="4800" i="1">
                                <a:effectLst/>
                                <a:latin typeface="Cambria Math"/>
                                <a:ea typeface="Calibri"/>
                                <a:cs typeface="Times New Roman"/>
                              </a:rPr>
                              <m:t>=</m:t>
                            </m:r>
                            <m:r>
                              <a:rPr lang="fr-FR" sz="4800" i="1">
                                <a:effectLst/>
                                <a:latin typeface="Cambria Math"/>
                                <a:ea typeface="Calibri"/>
                                <a:cs typeface="Times New Roman"/>
                              </a:rPr>
                              <m:t>1</m:t>
                            </m:r>
                          </m:e>
                          <m:e>
                            <m:r>
                              <a:rPr lang="fr-FR" sz="4800" i="1">
                                <a:effectLst/>
                                <a:latin typeface="Cambria Math"/>
                                <a:ea typeface="Calibri"/>
                                <a:cs typeface="Times New Roman"/>
                              </a:rPr>
                              <m:t>&amp;</m:t>
                            </m:r>
                            <m:f>
                              <m:fPr>
                                <m:ctrlPr>
                                  <a:rPr lang="en-US" sz="4800" i="1">
                                    <a:effectLst/>
                                    <a:latin typeface="Cambria Math" panose="02040503050406030204" pitchFamily="18" charset="0"/>
                                    <a:ea typeface="Calibri"/>
                                    <a:cs typeface="Times New Roman"/>
                                  </a:rPr>
                                </m:ctrlPr>
                              </m:fPr>
                              <m:num>
                                <m:r>
                                  <a:rPr lang="en-US" sz="4800" i="1">
                                    <a:effectLst/>
                                    <a:latin typeface="Cambria Math"/>
                                    <a:ea typeface="Calibri"/>
                                    <a:cs typeface="Times New Roman"/>
                                  </a:rPr>
                                  <m:t>𝑏</m:t>
                                </m:r>
                              </m:num>
                              <m:den>
                                <m:r>
                                  <a:rPr lang="en-US" sz="4800" i="1">
                                    <a:effectLst/>
                                    <a:latin typeface="Cambria Math"/>
                                    <a:ea typeface="Calibri"/>
                                    <a:cs typeface="Times New Roman"/>
                                  </a:rPr>
                                  <m:t>𝑎</m:t>
                                </m:r>
                              </m:den>
                            </m:f>
                            <m:r>
                              <a:rPr lang="fr-FR" sz="4800" i="1">
                                <a:effectLst/>
                                <a:latin typeface="Cambria Math"/>
                                <a:ea typeface="Calibri"/>
                                <a:cs typeface="Times New Roman"/>
                              </a:rPr>
                              <m:t>=</m:t>
                            </m:r>
                            <m:r>
                              <a:rPr lang="fr-FR" sz="4800" i="1">
                                <a:effectLst/>
                                <a:latin typeface="Cambria Math"/>
                                <a:ea typeface="Calibri"/>
                                <a:cs typeface="Times New Roman"/>
                              </a:rPr>
                              <m:t>1</m:t>
                            </m:r>
                          </m:e>
                        </m:eqArr>
                      </m:e>
                    </m:d>
                    <m:r>
                      <a:rPr lang="fr-FR" sz="4800" i="1">
                        <a:effectLst/>
                        <a:latin typeface="Cambria Math"/>
                        <a:ea typeface="Calibri"/>
                        <a:cs typeface="Cambria Math"/>
                      </a:rPr>
                      <m:t>⇔</m:t>
                    </m:r>
                    <m:r>
                      <a:rPr lang="en-US" sz="4800" i="1">
                        <a:effectLst/>
                        <a:latin typeface="Cambria Math"/>
                        <a:ea typeface="Calibri"/>
                        <a:cs typeface="Times New Roman"/>
                      </a:rPr>
                      <m:t>𝑎</m:t>
                    </m:r>
                    <m:r>
                      <a:rPr lang="fr-FR" sz="4800" i="1">
                        <a:effectLst/>
                        <a:latin typeface="Cambria Math"/>
                        <a:ea typeface="Calibri"/>
                        <a:cs typeface="Times New Roman"/>
                      </a:rPr>
                      <m:t>=</m:t>
                    </m:r>
                    <m:r>
                      <a:rPr lang="en-US" sz="4800" i="1">
                        <a:effectLst/>
                        <a:latin typeface="Cambria Math"/>
                        <a:ea typeface="Calibri"/>
                        <a:cs typeface="Times New Roman"/>
                      </a:rPr>
                      <m:t>𝑏</m:t>
                    </m:r>
                    <m:r>
                      <a:rPr lang="fr-FR" sz="4800" i="1">
                        <a:effectLst/>
                        <a:latin typeface="Cambria Math"/>
                        <a:ea typeface="Calibri"/>
                        <a:cs typeface="Times New Roman"/>
                      </a:rPr>
                      <m:t>≠</m:t>
                    </m:r>
                    <m:r>
                      <a:rPr lang="fr-FR" sz="4800" i="1">
                        <a:effectLst/>
                        <a:latin typeface="Cambria Math"/>
                        <a:ea typeface="Calibri"/>
                        <a:cs typeface="Times New Roman"/>
                      </a:rPr>
                      <m:t>0</m:t>
                    </m:r>
                  </m:oMath>
                </a14:m>
                <a:r>
                  <a:rPr lang="fr-FR"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392909" y="10535220"/>
                <a:ext cx="13240045" cy="2804294"/>
              </a:xfrm>
              <a:prstGeom prst="rect">
                <a:avLst/>
              </a:prstGeom>
              <a:blipFill rotWithShape="1">
                <a:blip r:embed="rId7"/>
                <a:stretch>
                  <a:fillRect r="-1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06763" y="2301229"/>
                <a:ext cx="18007310" cy="922240"/>
              </a:xfrm>
              <a:prstGeom prst="rect">
                <a:avLst/>
              </a:prstGeom>
              <a:noFill/>
            </p:spPr>
            <p:txBody>
              <a:bodyPr wrap="square" rtlCol="0">
                <a:spAutoFit/>
              </a:bodyPr>
              <a:lstStyle/>
              <a:p>
                <a:pPr lvl="0" indent="38735" algn="just">
                  <a:lnSpc>
                    <a:spcPct val="115000"/>
                  </a:lnSpc>
                  <a:spcAft>
                    <a:spcPts val="1000"/>
                  </a:spcAft>
                  <a:tabLst>
                    <a:tab pos="629920" algn="l"/>
                  </a:tabLst>
                </a:pPr>
                <a:r>
                  <a:rPr lang="en-US" sz="4400" dirty="0">
                    <a:solidFill>
                      <a:prstClr val="black"/>
                    </a:solidFill>
                    <a:latin typeface="Times New Roman"/>
                    <a:ea typeface="Calibri"/>
                    <a:cs typeface="Times New Roman"/>
                  </a:rPr>
                  <a:t>Cho </a:t>
                </a:r>
                <a:r>
                  <a:rPr lang="en-US" sz="4400" dirty="0" err="1">
                    <a:solidFill>
                      <a:prstClr val="black"/>
                    </a:solidFill>
                    <a:latin typeface="Times New Roman"/>
                    <a:ea typeface="Calibri"/>
                    <a:cs typeface="Times New Roman"/>
                  </a:rPr>
                  <a:t>các</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số</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thực</a:t>
                </a:r>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𝑎</m:t>
                    </m:r>
                  </m:oMath>
                </a14:m>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𝑏</m:t>
                    </m:r>
                  </m:oMath>
                </a14:m>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thỏa</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mãn</a:t>
                </a:r>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𝑎𝑏</m:t>
                    </m:r>
                    <m:r>
                      <a:rPr lang="en-US" sz="4800" i="1">
                        <a:solidFill>
                          <a:prstClr val="black"/>
                        </a:solidFill>
                        <a:latin typeface="Cambria Math"/>
                        <a:ea typeface="Calibri"/>
                        <a:cs typeface="Times New Roman"/>
                      </a:rPr>
                      <m:t>&gt;</m:t>
                    </m:r>
                    <m:r>
                      <a:rPr lang="en-US" sz="4800" i="1">
                        <a:solidFill>
                          <a:prstClr val="black"/>
                        </a:solidFill>
                        <a:latin typeface="Cambria Math"/>
                        <a:ea typeface="Calibri"/>
                        <a:cs typeface="Times New Roman"/>
                      </a:rPr>
                      <m:t>0</m:t>
                    </m:r>
                  </m:oMath>
                </a14:m>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Tìm</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giá</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trị</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nhỏ</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nhất</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của</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biểu</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thức</a:t>
                </a:r>
                <a:r>
                  <a:rPr lang="en-US" sz="4400" dirty="0">
                    <a:solidFill>
                      <a:prstClr val="black"/>
                    </a:solidFill>
                    <a:latin typeface="Times New Roman"/>
                    <a:ea typeface="Calibri"/>
                    <a:cs typeface="Times New Roman"/>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5706763" y="2301229"/>
                <a:ext cx="18007310" cy="922240"/>
              </a:xfrm>
              <a:prstGeom prst="rect">
                <a:avLst/>
              </a:prstGeom>
              <a:blipFill rotWithShape="1">
                <a:blip r:embed="rId8"/>
                <a:stretch>
                  <a:fillRect l="-1151" t="-4605"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731844" y="11714844"/>
                <a:ext cx="7714869" cy="788293"/>
              </a:xfrm>
              <a:prstGeom prst="rect">
                <a:avLst/>
              </a:prstGeom>
            </p:spPr>
            <p:txBody>
              <a:bodyPr wrap="none">
                <a:spAutoFit/>
              </a:bodyPr>
              <a:lstStyle/>
              <a:p>
                <a:pPr indent="38735" algn="just">
                  <a:lnSpc>
                    <a:spcPct val="115000"/>
                  </a:lnSpc>
                  <a:spcAft>
                    <a:spcPts val="1000"/>
                  </a:spcAft>
                  <a:tabLst>
                    <a:tab pos="3599815" algn="l"/>
                    <a:tab pos="5039995" algn="l"/>
                  </a:tabLst>
                </a:pPr>
                <a:r>
                  <a:rPr lang="en-US" sz="4000" dirty="0" err="1">
                    <a:latin typeface="Times New Roman"/>
                    <a:ea typeface="Calibri"/>
                    <a:cs typeface="Times New Roman"/>
                  </a:rPr>
                  <a:t>Vậy</a:t>
                </a:r>
                <a:r>
                  <a:rPr lang="en-US" sz="4000" dirty="0">
                    <a:latin typeface="Times New Roman"/>
                    <a:ea typeface="Calibri"/>
                    <a:cs typeface="Times New Roman"/>
                  </a:rPr>
                  <a:t> </a:t>
                </a:r>
                <a14:m>
                  <m:oMath xmlns:m="http://schemas.openxmlformats.org/officeDocument/2006/math">
                    <m:func>
                      <m:funcPr>
                        <m:ctrlPr>
                          <a:rPr lang="en-US" sz="4400" i="1">
                            <a:effectLst/>
                            <a:latin typeface="Cambria Math" panose="02040503050406030204" pitchFamily="18" charset="0"/>
                            <a:ea typeface="Calibri"/>
                            <a:cs typeface="Times New Roman"/>
                          </a:rPr>
                        </m:ctrlPr>
                      </m:funcPr>
                      <m:fName>
                        <m:r>
                          <a:rPr lang="en-US" sz="4400" i="1">
                            <a:effectLst/>
                            <a:latin typeface="Cambria Math"/>
                            <a:ea typeface="Calibri"/>
                            <a:cs typeface="Times New Roman"/>
                          </a:rPr>
                          <m:t>𝑚𝑖𝑛</m:t>
                        </m:r>
                      </m:fName>
                      <m:e>
                        <m:r>
                          <a:rPr lang="en-US" sz="4400" i="1">
                            <a:effectLst/>
                            <a:latin typeface="Cambria Math"/>
                            <a:ea typeface="Calibri"/>
                            <a:cs typeface="Times New Roman"/>
                          </a:rPr>
                          <m:t>𝑃</m:t>
                        </m:r>
                      </m:e>
                    </m:func>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000" dirty="0" smtClean="0">
                    <a:effectLst/>
                    <a:latin typeface="Times New Roman"/>
                    <a:ea typeface="Calibri"/>
                    <a:cs typeface="Times New Roman"/>
                  </a:rPr>
                  <a:t> </a:t>
                </a:r>
                <a:r>
                  <a:rPr lang="en-US" sz="4000" dirty="0">
                    <a:effectLst/>
                    <a:latin typeface="Times New Roman"/>
                    <a:ea typeface="Calibri"/>
                    <a:cs typeface="Times New Roman"/>
                  </a:rPr>
                  <a:t> </a:t>
                </a:r>
                <a:r>
                  <a:rPr lang="en-US" sz="4000" dirty="0" err="1">
                    <a:effectLst/>
                    <a:latin typeface="Times New Roman"/>
                    <a:ea typeface="Calibri"/>
                    <a:cs typeface="Times New Roman"/>
                  </a:rPr>
                  <a:t>khi</a:t>
                </a:r>
                <a:r>
                  <a:rPr lang="en-US" sz="4000" dirty="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0</m:t>
                    </m:r>
                  </m:oMath>
                </a14:m>
                <a:r>
                  <a:rPr lang="en-US" sz="4000" dirty="0">
                    <a:effectLst/>
                    <a:latin typeface="Times New Roman"/>
                    <a:ea typeface="Calibri"/>
                    <a:cs typeface="Times New Roman"/>
                  </a:rPr>
                  <a:t>.</a:t>
                </a:r>
                <a:endParaRPr lang="en-US" sz="4400" dirty="0">
                  <a:effectLst/>
                  <a:latin typeface="Times New Roman"/>
                  <a:ea typeface="Calibri"/>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13731844" y="11714844"/>
                <a:ext cx="7714869" cy="788293"/>
              </a:xfrm>
              <a:prstGeom prst="rect">
                <a:avLst/>
              </a:prstGeom>
              <a:blipFill rotWithShape="1">
                <a:blip r:embed="rId9"/>
                <a:stretch>
                  <a:fillRect l="-2372" t="-3876" r="-181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688249" y="6802440"/>
                <a:ext cx="3657989" cy="1395831"/>
              </a:xfrm>
              <a:prstGeom prst="rect">
                <a:avLst/>
              </a:prstGeom>
              <a:noFill/>
            </p:spPr>
            <p:txBody>
              <a:bodyPr wrap="none" rtlCol="0">
                <a:spAutoFit/>
              </a:bodyPr>
              <a:lstStyle/>
              <a:p>
                <a14:m>
                  <m:oMath xmlns:m="http://schemas.openxmlformats.org/officeDocument/2006/math">
                    <m:sSup>
                      <m:sSupPr>
                        <m:ctrlPr>
                          <a:rPr lang="en-US" sz="5000" i="1" smtClean="0">
                            <a:solidFill>
                              <a:srgbClr val="FF0000"/>
                            </a:solidFill>
                            <a:latin typeface="Cambria Math" panose="02040503050406030204" pitchFamily="18" charset="0"/>
                            <a:ea typeface="Calibri"/>
                            <a:cs typeface="Times New Roman"/>
                          </a:rPr>
                        </m:ctrlPr>
                      </m:sSupPr>
                      <m:e>
                        <m:d>
                          <m:dPr>
                            <m:ctrlPr>
                              <a:rPr lang="en-US" sz="5000" i="1">
                                <a:solidFill>
                                  <a:srgbClr val="FF0000"/>
                                </a:solidFill>
                                <a:latin typeface="Cambria Math" panose="02040503050406030204" pitchFamily="18" charset="0"/>
                                <a:ea typeface="Calibri"/>
                                <a:cs typeface="Times New Roman"/>
                              </a:rPr>
                            </m:ctrlPr>
                          </m:dPr>
                          <m:e>
                            <m:f>
                              <m:fPr>
                                <m:ctrlPr>
                                  <a:rPr lang="en-US" sz="5000" i="1">
                                    <a:solidFill>
                                      <a:srgbClr val="FF0000"/>
                                    </a:solidFill>
                                    <a:latin typeface="Cambria Math" panose="02040503050406030204" pitchFamily="18" charset="0"/>
                                    <a:ea typeface="Calibri"/>
                                    <a:cs typeface="Times New Roman"/>
                                  </a:rPr>
                                </m:ctrlPr>
                              </m:fPr>
                              <m:num>
                                <m:r>
                                  <a:rPr lang="en-US" sz="5000" i="1">
                                    <a:solidFill>
                                      <a:srgbClr val="FF0000"/>
                                    </a:solidFill>
                                    <a:latin typeface="Cambria Math"/>
                                    <a:ea typeface="Calibri"/>
                                    <a:cs typeface="Times New Roman"/>
                                  </a:rPr>
                                  <m:t>𝑎</m:t>
                                </m:r>
                              </m:num>
                              <m:den>
                                <m:r>
                                  <a:rPr lang="en-US" sz="5000" i="1">
                                    <a:solidFill>
                                      <a:srgbClr val="FF0000"/>
                                    </a:solidFill>
                                    <a:latin typeface="Cambria Math"/>
                                    <a:ea typeface="Calibri"/>
                                    <a:cs typeface="Times New Roman"/>
                                  </a:rPr>
                                  <m:t>𝑏</m:t>
                                </m:r>
                              </m:den>
                            </m:f>
                            <m:r>
                              <a:rPr lang="fr-FR" sz="5000" i="1">
                                <a:solidFill>
                                  <a:srgbClr val="FF0000"/>
                                </a:solidFill>
                                <a:latin typeface="Cambria Math"/>
                                <a:ea typeface="Calibri"/>
                                <a:cs typeface="Times New Roman"/>
                              </a:rPr>
                              <m:t>−</m:t>
                            </m:r>
                            <m:r>
                              <a:rPr lang="fr-FR" sz="5000" i="1">
                                <a:solidFill>
                                  <a:srgbClr val="FF0000"/>
                                </a:solidFill>
                                <a:latin typeface="Cambria Math"/>
                                <a:ea typeface="Calibri"/>
                                <a:cs typeface="Times New Roman"/>
                              </a:rPr>
                              <m:t>1</m:t>
                            </m:r>
                          </m:e>
                        </m:d>
                      </m:e>
                      <m:sup>
                        <m:r>
                          <a:rPr lang="fr-FR" sz="5000" i="1">
                            <a:solidFill>
                              <a:srgbClr val="FF0000"/>
                            </a:solidFill>
                            <a:latin typeface="Cambria Math"/>
                            <a:ea typeface="Calibri"/>
                            <a:cs typeface="Times New Roman"/>
                          </a:rPr>
                          <m:t>2</m:t>
                        </m:r>
                      </m:sup>
                    </m:sSup>
                    <m:r>
                      <a:rPr lang="fr-FR" sz="5000" i="1">
                        <a:solidFill>
                          <a:srgbClr val="FF0000"/>
                        </a:solidFill>
                        <a:latin typeface="Cambria Math"/>
                        <a:ea typeface="Calibri"/>
                        <a:cs typeface="Times New Roman"/>
                      </a:rPr>
                      <m:t>≥</m:t>
                    </m:r>
                    <m:r>
                      <a:rPr lang="en-US" sz="5000" b="0" i="1" smtClean="0">
                        <a:solidFill>
                          <a:srgbClr val="FF0000"/>
                        </a:solidFill>
                        <a:latin typeface="Cambria Math"/>
                        <a:ea typeface="Calibri"/>
                        <a:cs typeface="Times New Roman"/>
                      </a:rPr>
                      <m:t> </m:t>
                    </m:r>
                  </m:oMath>
                </a14:m>
                <a:r>
                  <a:rPr lang="en-US" sz="5000" dirty="0">
                    <a:solidFill>
                      <a:srgbClr val="FF0000"/>
                    </a:solidFill>
                    <a:latin typeface="Cambria Math"/>
                    <a:ea typeface="Calibri"/>
                    <a:cs typeface="Times New Roman"/>
                  </a:rPr>
                  <a:t>0</a:t>
                </a:r>
              </a:p>
            </p:txBody>
          </p:sp>
        </mc:Choice>
        <mc:Fallback xmlns="">
          <p:sp>
            <p:nvSpPr>
              <p:cNvPr id="13" name="TextBox 12"/>
              <p:cNvSpPr txBox="1">
                <a:spLocks noRot="1" noChangeAspect="1" noMove="1" noResize="1" noEditPoints="1" noAdjustHandles="1" noChangeArrowheads="1" noChangeShapeType="1" noTextEdit="1"/>
              </p:cNvSpPr>
              <p:nvPr/>
            </p:nvSpPr>
            <p:spPr>
              <a:xfrm>
                <a:off x="19688249" y="6802440"/>
                <a:ext cx="3657989" cy="1395831"/>
              </a:xfrm>
              <a:prstGeom prst="rect">
                <a:avLst/>
              </a:prstGeom>
              <a:blipFill rotWithShape="1">
                <a:blip r:embed="rId10"/>
                <a:stretch>
                  <a:fillRect r="-7833" b="-9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81378" y="9898571"/>
                <a:ext cx="1639808"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m:t>
                    </m:r>
                    <m:r>
                      <a:rPr lang="fr-FR" sz="4400" i="1">
                        <a:latin typeface="Cambria Math"/>
                        <a:ea typeface="Calibri"/>
                        <a:cs typeface="Times New Roman"/>
                      </a:rPr>
                      <m:t>3</m:t>
                    </m:r>
                  </m:oMath>
                </a14:m>
                <a:r>
                  <a:rPr lang="fr-FR" sz="4400" dirty="0">
                    <a:latin typeface="Times New Roman"/>
                    <a:ea typeface="Calibri"/>
                    <a:cs typeface="Times New Roman"/>
                  </a:rPr>
                  <a:t>.</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081378" y="9898571"/>
                <a:ext cx="1639808" cy="769441"/>
              </a:xfrm>
              <a:prstGeom prst="rect">
                <a:avLst/>
              </a:prstGeom>
              <a:blipFill rotWithShape="1">
                <a:blip r:embed="rId11"/>
                <a:stretch>
                  <a:fillRect t="-17460" r="-13755"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9753634" y="8198271"/>
                <a:ext cx="3661195" cy="1395831"/>
              </a:xfrm>
              <a:prstGeom prst="rect">
                <a:avLst/>
              </a:prstGeom>
              <a:noFill/>
            </p:spPr>
            <p:txBody>
              <a:bodyPr wrap="none" rtlCol="0">
                <a:spAutoFit/>
              </a:bodyPr>
              <a:lstStyle/>
              <a:p>
                <a14:m>
                  <m:oMath xmlns:m="http://schemas.openxmlformats.org/officeDocument/2006/math">
                    <m:sSup>
                      <m:sSupPr>
                        <m:ctrlPr>
                          <a:rPr lang="en-US" sz="5000" i="1" smtClean="0">
                            <a:solidFill>
                              <a:srgbClr val="FF0000"/>
                            </a:solidFill>
                            <a:latin typeface="Cambria Math" panose="02040503050406030204" pitchFamily="18" charset="0"/>
                            <a:ea typeface="Calibri"/>
                            <a:cs typeface="Times New Roman"/>
                          </a:rPr>
                        </m:ctrlPr>
                      </m:sSupPr>
                      <m:e>
                        <m:d>
                          <m:dPr>
                            <m:ctrlPr>
                              <a:rPr lang="en-US" sz="5000" i="1">
                                <a:solidFill>
                                  <a:srgbClr val="FF0000"/>
                                </a:solidFill>
                                <a:latin typeface="Cambria Math" panose="02040503050406030204" pitchFamily="18" charset="0"/>
                                <a:ea typeface="Calibri"/>
                                <a:cs typeface="Times New Roman"/>
                              </a:rPr>
                            </m:ctrlPr>
                          </m:dPr>
                          <m:e>
                            <m:f>
                              <m:fPr>
                                <m:ctrlPr>
                                  <a:rPr lang="en-US" sz="5000" i="1">
                                    <a:solidFill>
                                      <a:srgbClr val="FF0000"/>
                                    </a:solidFill>
                                    <a:latin typeface="Cambria Math" panose="02040503050406030204" pitchFamily="18" charset="0"/>
                                    <a:ea typeface="Calibri"/>
                                    <a:cs typeface="Times New Roman"/>
                                  </a:rPr>
                                </m:ctrlPr>
                              </m:fPr>
                              <m:num>
                                <m:r>
                                  <a:rPr lang="en-US" sz="5000" b="0" i="1" smtClean="0">
                                    <a:solidFill>
                                      <a:srgbClr val="FF0000"/>
                                    </a:solidFill>
                                    <a:latin typeface="Cambria Math"/>
                                    <a:ea typeface="Calibri"/>
                                    <a:cs typeface="Times New Roman"/>
                                  </a:rPr>
                                  <m:t>𝑏</m:t>
                                </m:r>
                              </m:num>
                              <m:den>
                                <m:r>
                                  <a:rPr lang="en-US" sz="5000" b="0" i="1" smtClean="0">
                                    <a:solidFill>
                                      <a:srgbClr val="FF0000"/>
                                    </a:solidFill>
                                    <a:latin typeface="Cambria Math"/>
                                    <a:ea typeface="Calibri"/>
                                    <a:cs typeface="Times New Roman"/>
                                  </a:rPr>
                                  <m:t>𝑎</m:t>
                                </m:r>
                              </m:den>
                            </m:f>
                            <m:r>
                              <a:rPr lang="fr-FR" sz="5000" i="1">
                                <a:solidFill>
                                  <a:srgbClr val="FF0000"/>
                                </a:solidFill>
                                <a:latin typeface="Cambria Math"/>
                                <a:ea typeface="Calibri"/>
                                <a:cs typeface="Times New Roman"/>
                              </a:rPr>
                              <m:t>−</m:t>
                            </m:r>
                            <m:r>
                              <a:rPr lang="fr-FR" sz="5000" i="1">
                                <a:solidFill>
                                  <a:srgbClr val="FF0000"/>
                                </a:solidFill>
                                <a:latin typeface="Cambria Math"/>
                                <a:ea typeface="Calibri"/>
                                <a:cs typeface="Times New Roman"/>
                              </a:rPr>
                              <m:t>1</m:t>
                            </m:r>
                          </m:e>
                        </m:d>
                      </m:e>
                      <m:sup>
                        <m:r>
                          <a:rPr lang="fr-FR" sz="5000" i="1">
                            <a:solidFill>
                              <a:srgbClr val="FF0000"/>
                            </a:solidFill>
                            <a:latin typeface="Cambria Math"/>
                            <a:ea typeface="Calibri"/>
                            <a:cs typeface="Times New Roman"/>
                          </a:rPr>
                          <m:t>2</m:t>
                        </m:r>
                      </m:sup>
                    </m:sSup>
                    <m:r>
                      <a:rPr lang="fr-FR" sz="5000" i="1">
                        <a:solidFill>
                          <a:srgbClr val="FF0000"/>
                        </a:solidFill>
                        <a:latin typeface="Cambria Math"/>
                        <a:ea typeface="Calibri"/>
                        <a:cs typeface="Times New Roman"/>
                      </a:rPr>
                      <m:t>≥</m:t>
                    </m:r>
                  </m:oMath>
                </a14:m>
                <a:r>
                  <a:rPr lang="en-US" sz="5000" dirty="0" smtClean="0">
                    <a:solidFill>
                      <a:srgbClr val="FF0000"/>
                    </a:solidFill>
                  </a:rPr>
                  <a:t> </a:t>
                </a:r>
                <a:r>
                  <a:rPr lang="en-US" sz="5000" dirty="0">
                    <a:solidFill>
                      <a:srgbClr val="FF0000"/>
                    </a:solidFill>
                    <a:latin typeface="Cambria Math"/>
                    <a:ea typeface="Calibri"/>
                    <a:cs typeface="Times New Roman"/>
                  </a:rPr>
                  <a:t>0</a:t>
                </a:r>
              </a:p>
            </p:txBody>
          </p:sp>
        </mc:Choice>
        <mc:Fallback xmlns="">
          <p:sp>
            <p:nvSpPr>
              <p:cNvPr id="31" name="TextBox 30"/>
              <p:cNvSpPr txBox="1">
                <a:spLocks noRot="1" noChangeAspect="1" noMove="1" noResize="1" noEditPoints="1" noAdjustHandles="1" noChangeArrowheads="1" noChangeShapeType="1" noTextEdit="1"/>
              </p:cNvSpPr>
              <p:nvPr/>
            </p:nvSpPr>
            <p:spPr>
              <a:xfrm>
                <a:off x="19753634" y="8198271"/>
                <a:ext cx="3661195" cy="1395831"/>
              </a:xfrm>
              <a:prstGeom prst="rect">
                <a:avLst/>
              </a:prstGeom>
              <a:blipFill rotWithShape="1">
                <a:blip r:embed="rId12"/>
                <a:stretch>
                  <a:fillRect r="-7820" b="-9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385392" y="9689753"/>
                <a:ext cx="252909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smtClean="0">
                          <a:solidFill>
                            <a:srgbClr val="FF0000"/>
                          </a:solidFill>
                          <a:latin typeface="Cambria Math"/>
                          <a:ea typeface="Calibri"/>
                          <a:cs typeface="Times New Roman"/>
                        </a:rPr>
                        <m:t>−</m:t>
                      </m:r>
                      <m:r>
                        <a:rPr lang="fr-FR" sz="4400" i="1" smtClean="0">
                          <a:solidFill>
                            <a:srgbClr val="FF0000"/>
                          </a:solidFill>
                          <a:latin typeface="Cambria Math"/>
                          <a:ea typeface="Calibri"/>
                          <a:cs typeface="Times New Roman"/>
                        </a:rPr>
                        <m:t>3</m:t>
                      </m:r>
                      <m:r>
                        <a:rPr lang="en-US" sz="4400" b="0" i="1" smtClean="0">
                          <a:solidFill>
                            <a:srgbClr val="FF0000"/>
                          </a:solidFill>
                          <a:latin typeface="Cambria Math"/>
                          <a:ea typeface="Calibri"/>
                          <a:cs typeface="Times New Roman"/>
                        </a:rPr>
                        <m:t>=</m:t>
                      </m:r>
                      <m:r>
                        <a:rPr lang="fr-FR" sz="4400" i="1">
                          <a:solidFill>
                            <a:srgbClr val="FF0000"/>
                          </a:solidFill>
                          <a:latin typeface="Cambria Math"/>
                          <a:ea typeface="Calibri"/>
                          <a:cs typeface="Times New Roman"/>
                        </a:rPr>
                        <m:t>−</m:t>
                      </m:r>
                      <m:r>
                        <a:rPr lang="fr-FR" sz="4400" i="1">
                          <a:solidFill>
                            <a:srgbClr val="FF0000"/>
                          </a:solidFill>
                          <a:latin typeface="Cambria Math"/>
                          <a:ea typeface="Calibri"/>
                          <a:cs typeface="Times New Roman"/>
                        </a:rPr>
                        <m:t>3</m:t>
                      </m:r>
                    </m:oMath>
                  </m:oMathPara>
                </a14:m>
                <a:endParaRPr lang="en-US" sz="4400" dirty="0">
                  <a:solidFill>
                    <a:srgbClr val="FF0000"/>
                  </a:solidFill>
                  <a:latin typeface="Times New Roman"/>
                  <a:ea typeface="Calibri"/>
                  <a:cs typeface="Times New Roman"/>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385392" y="9689753"/>
                <a:ext cx="2529090" cy="769441"/>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7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inVertical)">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P spid="14" grpId="0"/>
      <p:bldP spid="3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2</a:t>
              </a:r>
              <a:endParaRPr lang="en-US" sz="4600" b="1" dirty="0">
                <a:solidFill>
                  <a:prstClr val="white"/>
                </a:solidFill>
                <a:latin typeface="Tahoma" pitchFamily="34" charset="0"/>
                <a:ea typeface="Tahoma" pitchFamily="34" charset="0"/>
                <a:cs typeface="Tahoma" pitchFamily="34" charset="0"/>
              </a:endParaRPr>
            </a:p>
          </p:txBody>
        </p:sp>
      </p:grpSp>
      <p:sp>
        <p:nvSpPr>
          <p:cNvPr id="18" name="Rectangle 17"/>
          <p:cNvSpPr/>
          <p:nvPr/>
        </p:nvSpPr>
        <p:spPr>
          <a:xfrm>
            <a:off x="10140214" y="4404153"/>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 name="Rectangle 1"/>
              <p:cNvSpPr/>
              <p:nvPr/>
            </p:nvSpPr>
            <p:spPr>
              <a:xfrm>
                <a:off x="5239699" y="2309636"/>
                <a:ext cx="18762407" cy="833113"/>
              </a:xfrm>
              <a:prstGeom prst="rect">
                <a:avLst/>
              </a:prstGeom>
            </p:spPr>
            <p:txBody>
              <a:bodyPr wrap="square">
                <a:spAutoFit/>
              </a:bodyPr>
              <a:lstStyle/>
              <a:p>
                <a:r>
                  <a:rPr lang="en-US" sz="4400" dirty="0" err="1" smtClean="0">
                    <a:latin typeface="Times New Roman" pitchFamily="18" charset="0"/>
                    <a:ea typeface="Tahoma" pitchFamily="34" charset="0"/>
                    <a:cs typeface="Times New Roman" pitchFamily="18" charset="0"/>
                  </a:rPr>
                  <a:t>Tìm</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giá</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trị</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nhỏ</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nhất</a:t>
                </a:r>
                <a:r>
                  <a:rPr lang="en-US" sz="4400" dirty="0" smtClean="0">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𝑚</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và</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lớn</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nhất</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𝑀</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của</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hàm</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số</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𝑓</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𝑥</m:t>
                        </m:r>
                      </m:e>
                    </m: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3</m:t>
                        </m:r>
                      </m:e>
                    </m:ra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6</m:t>
                        </m:r>
                        <m:r>
                          <a:rPr lang="en-US" sz="4400" i="1">
                            <a:effectLst/>
                            <a:latin typeface="Cambria Math"/>
                            <a:ea typeface="Calibri"/>
                          </a:rPr>
                          <m:t>−</m:t>
                        </m:r>
                        <m:r>
                          <a:rPr lang="en-US" sz="4400" i="1">
                            <a:effectLst/>
                            <a:latin typeface="Cambria Math"/>
                            <a:ea typeface="Calibri"/>
                            <a:cs typeface="Times New Roman"/>
                          </a:rPr>
                          <m:t>𝑥</m:t>
                        </m:r>
                      </m:e>
                    </m:rad>
                    <m:r>
                      <a:rPr lang="en-US" sz="4400" i="1">
                        <a:effectLst/>
                        <a:latin typeface="Cambria Math"/>
                        <a:ea typeface="Calibri"/>
                        <a:cs typeface="Times New Roman"/>
                      </a:rPr>
                      <m:t>.</m:t>
                    </m:r>
                  </m:oMath>
                </a14:m>
                <a:endParaRPr lang="en-US" sz="4400" dirty="0">
                  <a:latin typeface="Times New Roman" pitchFamily="18" charset="0"/>
                  <a:ea typeface="Tahoma"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39699" y="2309636"/>
                <a:ext cx="18762407" cy="833113"/>
              </a:xfrm>
              <a:prstGeom prst="rect">
                <a:avLst/>
              </a:prstGeom>
              <a:blipFill rotWithShape="1">
                <a:blip r:embed="rId2"/>
                <a:stretch>
                  <a:fillRect l="-1332" t="-6569" b="-34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84987" y="3546426"/>
                <a:ext cx="23100601" cy="946734"/>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en-US" sz="4400" b="1" dirty="0" smtClean="0">
                    <a:solidFill>
                      <a:srgbClr val="4401FF"/>
                    </a:solidFill>
                    <a:latin typeface="Times New Roman"/>
                    <a:ea typeface="Calibri"/>
                    <a:cs typeface="Times New Roman"/>
                  </a:rPr>
                  <a:t>A. </a:t>
                </a:r>
                <a14:m>
                  <m:oMath xmlns:m="http://schemas.openxmlformats.org/officeDocument/2006/math">
                    <m:r>
                      <a:rPr lang="en-US" sz="4400" i="1">
                        <a:effectLst/>
                        <a:latin typeface="Cambria Math"/>
                        <a:ea typeface="Calibri"/>
                        <a:cs typeface="Times New Roman"/>
                      </a:rPr>
                      <m:t>𝑚</m:t>
                    </m:r>
                    <m:r>
                      <a:rPr lang="en-US" sz="4400" i="1">
                        <a:effectLst/>
                        <a:latin typeface="Cambria Math"/>
                        <a:ea typeface="Calibri"/>
                        <a:cs typeface="Times New Roman"/>
                      </a:rPr>
                      <m:t>=</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400" dirty="0">
                    <a:effectLst/>
                    <a:latin typeface="Times New Roman"/>
                    <a:ea typeface="Times New Roman"/>
                    <a:cs typeface="Times New Roman"/>
                  </a:rPr>
                  <a:t>     </a:t>
                </a:r>
                <a:r>
                  <a:rPr lang="en-US" sz="4400" dirty="0" smtClean="0">
                    <a:effectLst/>
                    <a:latin typeface="Times New Roman"/>
                    <a:ea typeface="Times New Roman"/>
                    <a:cs typeface="Times New Roman"/>
                  </a:rPr>
                  <a:t> </a:t>
                </a:r>
                <a:r>
                  <a:rPr lang="en-US" sz="4400" b="1" dirty="0" smtClean="0">
                    <a:solidFill>
                      <a:srgbClr val="4401FF"/>
                    </a:solidFill>
                    <a:effectLst/>
                    <a:latin typeface="Times New Roman"/>
                    <a:ea typeface="Calibri"/>
                    <a:cs typeface="Times New Roman"/>
                  </a:rPr>
                  <a:t>B</a:t>
                </a:r>
                <a:r>
                  <a:rPr lang="en-US" sz="4400" b="1" dirty="0">
                    <a:solidFill>
                      <a:srgbClr val="4401FF"/>
                    </a:solidFill>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𝑚</m:t>
                    </m:r>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oMath>
                </a14:m>
                <a:r>
                  <a:rPr lang="vi-VN" sz="4400" dirty="0">
                    <a:effectLst/>
                    <a:latin typeface="Times New Roman"/>
                    <a:ea typeface="Times New Roman"/>
                    <a:cs typeface="Times New Roman"/>
                  </a:rPr>
                  <a:t>.</a:t>
                </a:r>
                <a:r>
                  <a:rPr lang="en-US" sz="4400" dirty="0">
                    <a:effectLst/>
                    <a:latin typeface="Times New Roman"/>
                    <a:ea typeface="Times New Roman"/>
                    <a:cs typeface="Times New Roman"/>
                  </a:rPr>
                  <a:t>   </a:t>
                </a:r>
                <a:r>
                  <a:rPr lang="en-US" sz="4400" dirty="0">
                    <a:latin typeface="Times New Roman"/>
                    <a:ea typeface="Times New Roman"/>
                    <a:cs typeface="Times New Roman"/>
                  </a:rPr>
                  <a:t> </a:t>
                </a:r>
                <a:r>
                  <a:rPr lang="en-US" sz="4400" dirty="0" smtClean="0">
                    <a:latin typeface="Times New Roman"/>
                    <a:ea typeface="Times New Roman"/>
                    <a:cs typeface="Times New Roman"/>
                  </a:rPr>
                  <a:t> </a:t>
                </a:r>
                <a:r>
                  <a:rPr lang="en-US" sz="4400" b="1" dirty="0" smtClean="0">
                    <a:solidFill>
                      <a:srgbClr val="4401FF"/>
                    </a:solidFill>
                    <a:effectLst/>
                    <a:latin typeface="Times New Roman"/>
                    <a:ea typeface="Calibri"/>
                    <a:cs typeface="Times New Roman"/>
                  </a:rPr>
                  <a:t>C</a:t>
                </a:r>
                <a:r>
                  <a:rPr lang="en-US" sz="4400" b="1" dirty="0">
                    <a:solidFill>
                      <a:srgbClr val="4401FF"/>
                    </a:solidFill>
                    <a:effectLst/>
                    <a:latin typeface="Times New Roman"/>
                    <a:ea typeface="Calibri"/>
                    <a:cs typeface="Times New Roman"/>
                  </a:rPr>
                  <a:t>.</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𝑚</m:t>
                    </m:r>
                    <m:r>
                      <a:rPr lang="en-US" sz="4400" i="1">
                        <a:effectLst/>
                        <a:latin typeface="Cambria Math"/>
                        <a:ea typeface="Calibri"/>
                        <a:cs typeface="Times New Roman"/>
                      </a:rPr>
                      <m:t>=</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oMath>
                </a14:m>
                <a:r>
                  <a:rPr lang="vi-VN" sz="4400" dirty="0" smtClean="0">
                    <a:effectLst/>
                    <a:latin typeface="Times New Roman"/>
                    <a:ea typeface="Times New Roman"/>
                    <a:cs typeface="Times New Roman"/>
                  </a:rPr>
                  <a:t>.</a:t>
                </a:r>
                <a:r>
                  <a:rPr lang="en-US" sz="4400" dirty="0" smtClean="0">
                    <a:effectLst/>
                    <a:latin typeface="Times New Roman"/>
                    <a:ea typeface="Times New Roman"/>
                    <a:cs typeface="Times New Roman"/>
                  </a:rPr>
                  <a:t>       </a:t>
                </a:r>
                <a:r>
                  <a:rPr lang="en-US" sz="4400" b="1" dirty="0" smtClean="0">
                    <a:solidFill>
                      <a:srgbClr val="4401FF"/>
                    </a:solidFill>
                    <a:latin typeface="Times New Roman"/>
                    <a:ea typeface="Calibri"/>
                    <a:cs typeface="Times New Roman"/>
                  </a:rPr>
                  <a:t>D</a:t>
                </a:r>
                <a:r>
                  <a:rPr lang="en-US" sz="4400" b="1" dirty="0">
                    <a:solidFill>
                      <a:srgbClr val="4401FF"/>
                    </a:solidFill>
                    <a:latin typeface="Times New Roman"/>
                    <a:ea typeface="Calibri"/>
                    <a:cs typeface="Times New Roman"/>
                  </a:rPr>
                  <a:t>.</a:t>
                </a:r>
                <a14:m>
                  <m:oMath xmlns:m="http://schemas.openxmlformats.org/officeDocument/2006/math">
                    <m:r>
                      <a:rPr lang="en-US" sz="4400" b="1">
                        <a:latin typeface="Cambria Math"/>
                        <a:ea typeface="Calibri"/>
                        <a:cs typeface="Times New Roman"/>
                      </a:rPr>
                      <m:t>  </m:t>
                    </m:r>
                    <m:r>
                      <a:rPr lang="en-US" sz="4400" i="1">
                        <a:latin typeface="Cambria Math"/>
                        <a:ea typeface="Calibri"/>
                        <a:cs typeface="Times New Roman"/>
                      </a:rPr>
                      <m:t>𝑚</m:t>
                    </m:r>
                    <m:r>
                      <a:rPr lang="en-US" sz="4400" i="1">
                        <a:latin typeface="Cambria Math"/>
                        <a:ea typeface="Calibri"/>
                        <a:cs typeface="Times New Roman"/>
                      </a:rPr>
                      <m:t>=</m:t>
                    </m:r>
                    <m:rad>
                      <m:radPr>
                        <m:degHide m:val="on"/>
                        <m:ctrlPr>
                          <a:rPr lang="en-US" sz="4400" i="1">
                            <a:latin typeface="Cambria Math" panose="02040503050406030204" pitchFamily="18" charset="0"/>
                            <a:ea typeface="Calibri"/>
                            <a:cs typeface="Times New Roman"/>
                          </a:rPr>
                        </m:ctrlPr>
                      </m:radPr>
                      <m:deg/>
                      <m:e>
                        <m:r>
                          <a:rPr lang="en-US" sz="4400" i="1">
                            <a:latin typeface="Cambria Math"/>
                            <a:ea typeface="Calibri"/>
                            <a:cs typeface="Times New Roman"/>
                          </a:rPr>
                          <m:t>3</m:t>
                        </m:r>
                      </m:e>
                    </m:rad>
                    <m:r>
                      <a:rPr lang="en-US" sz="4400" i="1">
                        <a:latin typeface="Cambria Math"/>
                        <a:ea typeface="Calibri"/>
                        <a:cs typeface="Times New Roman"/>
                      </a:rPr>
                      <m:t>, </m:t>
                    </m:r>
                    <m:r>
                      <a:rPr lang="en-US" sz="4400" i="1">
                        <a:latin typeface="Cambria Math"/>
                        <a:ea typeface="Calibri"/>
                        <a:cs typeface="Times New Roman"/>
                      </a:rPr>
                      <m:t>𝑀</m:t>
                    </m:r>
                    <m:r>
                      <a:rPr lang="en-US" sz="4400" i="1">
                        <a:latin typeface="Cambria Math"/>
                        <a:ea typeface="Calibri"/>
                        <a:cs typeface="Times New Roman"/>
                      </a:rPr>
                      <m:t>=</m:t>
                    </m:r>
                    <m:r>
                      <a:rPr lang="en-US" sz="4400" i="1">
                        <a:latin typeface="Cambria Math"/>
                        <a:ea typeface="Calibri"/>
                        <a:cs typeface="Times New Roman"/>
                      </a:rPr>
                      <m:t>3</m:t>
                    </m:r>
                  </m:oMath>
                </a14:m>
                <a:r>
                  <a:rPr lang="vi-VN" sz="4400" dirty="0" smtClean="0">
                    <a:latin typeface="Times New Roman"/>
                    <a:ea typeface="Times New Roman"/>
                    <a:cs typeface="Times New Roman"/>
                  </a:rPr>
                  <a:t>.</a:t>
                </a:r>
                <a:r>
                  <a:rPr lang="en-US" sz="4400" dirty="0">
                    <a:effectLst/>
                    <a:latin typeface="Times New Roman"/>
                    <a:ea typeface="Calibri"/>
                    <a:cs typeface="Times New Roman"/>
                  </a:rPr>
                  <a:t>	</a:t>
                </a:r>
              </a:p>
            </p:txBody>
          </p:sp>
        </mc:Choice>
        <mc:Fallback xmlns="">
          <p:sp>
            <p:nvSpPr>
              <p:cNvPr id="3" name="Rectangle 2"/>
              <p:cNvSpPr>
                <a:spLocks noRot="1" noChangeAspect="1" noMove="1" noResize="1" noEditPoints="1" noAdjustHandles="1" noChangeArrowheads="1" noChangeShapeType="1" noTextEdit="1"/>
              </p:cNvSpPr>
              <p:nvPr/>
            </p:nvSpPr>
            <p:spPr>
              <a:xfrm>
                <a:off x="1284987" y="3546426"/>
                <a:ext cx="23100601" cy="946734"/>
              </a:xfrm>
              <a:prstGeom prst="rect">
                <a:avLst/>
              </a:prstGeom>
              <a:blipFill rotWithShape="1">
                <a:blip r:embed="rId3"/>
                <a:stretch>
                  <a:fillRect l="-924" t="-2581" b="-21935"/>
                </a:stretch>
              </a:blipFill>
            </p:spPr>
            <p:txBody>
              <a:bodyPr/>
              <a:lstStyle/>
              <a:p>
                <a:r>
                  <a:rPr lang="en-US">
                    <a:noFill/>
                  </a:rPr>
                  <a:t> </a:t>
                </a:r>
              </a:p>
            </p:txBody>
          </p:sp>
        </mc:Fallback>
      </mc:AlternateContent>
      <p:sp>
        <p:nvSpPr>
          <p:cNvPr id="4" name="Rectangle 3"/>
          <p:cNvSpPr/>
          <p:nvPr/>
        </p:nvSpPr>
        <p:spPr>
          <a:xfrm>
            <a:off x="726351" y="5691131"/>
            <a:ext cx="4854214" cy="769441"/>
          </a:xfrm>
          <a:prstGeom prst="rect">
            <a:avLst/>
          </a:prstGeom>
        </p:spPr>
        <p:txBody>
          <a:bodyPr wrap="none">
            <a:spAutoFit/>
          </a:bodyPr>
          <a:lstStyle/>
          <a:p>
            <a:r>
              <a:rPr lang="en-US" sz="4400" dirty="0" err="1">
                <a:latin typeface="Times New Roman"/>
                <a:ea typeface="Calibri"/>
              </a:rPr>
              <a:t>Hàm</a:t>
            </a:r>
            <a:r>
              <a:rPr lang="en-US" sz="4400" dirty="0">
                <a:latin typeface="Times New Roman"/>
                <a:ea typeface="Calibri"/>
              </a:rPr>
              <a:t> </a:t>
            </a:r>
            <a:r>
              <a:rPr lang="en-US" sz="4400" dirty="0" err="1">
                <a:latin typeface="Times New Roman"/>
                <a:ea typeface="Calibri"/>
              </a:rPr>
              <a:t>số</a:t>
            </a:r>
            <a:r>
              <a:rPr lang="en-US" sz="4400" dirty="0">
                <a:latin typeface="Times New Roman"/>
                <a:ea typeface="Calibri"/>
              </a:rPr>
              <a:t> </a:t>
            </a:r>
            <a:r>
              <a:rPr lang="en-US" sz="4400" dirty="0" err="1">
                <a:latin typeface="Times New Roman"/>
                <a:ea typeface="Calibri"/>
              </a:rPr>
              <a:t>xác</a:t>
            </a:r>
            <a:r>
              <a:rPr lang="en-US" sz="4400" dirty="0">
                <a:latin typeface="Times New Roman"/>
                <a:ea typeface="Calibri"/>
              </a:rPr>
              <a:t> </a:t>
            </a:r>
            <a:r>
              <a:rPr lang="en-US" sz="4400" dirty="0" err="1">
                <a:latin typeface="Times New Roman"/>
                <a:ea typeface="Calibri"/>
              </a:rPr>
              <a:t>định</a:t>
            </a:r>
            <a:r>
              <a:rPr lang="en-US" sz="4400" dirty="0">
                <a:latin typeface="Times New Roman"/>
                <a:ea typeface="Calibri"/>
              </a:rPr>
              <a:t> </a:t>
            </a:r>
            <a:r>
              <a:rPr lang="en-US" sz="4400" dirty="0" err="1" smtClean="0">
                <a:latin typeface="Times New Roman"/>
                <a:ea typeface="Calibri"/>
              </a:rPr>
              <a:t>khi</a:t>
            </a:r>
            <a:endParaRPr lang="en-US" sz="4400" dirty="0"/>
          </a:p>
        </p:txBody>
      </p:sp>
      <p:sp>
        <p:nvSpPr>
          <p:cNvPr id="5" name="Rectangle 4"/>
          <p:cNvSpPr/>
          <p:nvPr/>
        </p:nvSpPr>
        <p:spPr>
          <a:xfrm>
            <a:off x="12048778" y="5663640"/>
            <a:ext cx="2288832" cy="769441"/>
          </a:xfrm>
          <a:prstGeom prst="rect">
            <a:avLst/>
          </a:prstGeom>
        </p:spPr>
        <p:txBody>
          <a:bodyPr wrap="none">
            <a:spAutoFit/>
          </a:bodyPr>
          <a:lstStyle/>
          <a:p>
            <a:r>
              <a:rPr lang="en-US" sz="4400" dirty="0" err="1" smtClean="0">
                <a:latin typeface="Times New Roman"/>
                <a:ea typeface="Calibri"/>
              </a:rPr>
              <a:t>nên</a:t>
            </a:r>
            <a:r>
              <a:rPr lang="en-US" sz="4400" dirty="0" smtClean="0">
                <a:latin typeface="Times New Roman"/>
                <a:ea typeface="Calibri"/>
              </a:rPr>
              <a:t> </a:t>
            </a:r>
            <a:r>
              <a:rPr lang="en-US" sz="4400" dirty="0" err="1" smtClean="0">
                <a:latin typeface="Times New Roman"/>
                <a:ea typeface="Calibri"/>
              </a:rPr>
              <a:t>TXĐ</a:t>
            </a:r>
            <a:endParaRPr lang="en-US" sz="4400" dirty="0"/>
          </a:p>
        </p:txBody>
      </p:sp>
      <p:sp>
        <p:nvSpPr>
          <p:cNvPr id="6" name="Rectangle 5"/>
          <p:cNvSpPr/>
          <p:nvPr/>
        </p:nvSpPr>
        <p:spPr>
          <a:xfrm>
            <a:off x="787483" y="6877966"/>
            <a:ext cx="1537665" cy="74911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a:latin typeface="Times New Roman"/>
                <a:ea typeface="Calibri"/>
                <a:cs typeface="Times New Roman"/>
              </a:rPr>
              <a:t>Ta </a:t>
            </a:r>
            <a:r>
              <a:rPr lang="fr-FR" sz="4400" dirty="0" err="1" smtClean="0">
                <a:latin typeface="Times New Roman"/>
                <a:ea typeface="Calibri"/>
                <a:cs typeface="Times New Roman"/>
              </a:rPr>
              <a:t>có</a:t>
            </a:r>
            <a:endParaRPr lang="en-US" sz="44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7" name="Rectangle 6"/>
              <p:cNvSpPr/>
              <p:nvPr/>
            </p:nvSpPr>
            <p:spPr>
              <a:xfrm>
                <a:off x="631201" y="7758378"/>
                <a:ext cx="9761393" cy="887615"/>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 xmlns:m="http://schemas.openxmlformats.org/officeDocument/2006/math">
                    <m:r>
                      <a:rPr lang="fr-FR" sz="4400" i="1">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Vì</a:t>
                </a:r>
                <a:r>
                  <a:rPr lang="fr-FR" sz="4400" dirty="0">
                    <a:effectLst/>
                    <a:latin typeface="Times New Roman"/>
                    <a:ea typeface="Calibri"/>
                    <a:cs typeface="Times New Roman"/>
                  </a:rPr>
                  <a:t> </a:t>
                </a:r>
                <a14:m>
                  <m:oMath xmlns:m="http://schemas.openxmlformats.org/officeDocument/2006/math">
                    <m:rad>
                      <m:radPr>
                        <m:degHide m:val="on"/>
                        <m:ctrlPr>
                          <a:rPr lang="en-US" sz="4400" i="1">
                            <a:effectLst/>
                            <a:latin typeface="Cambria Math" panose="02040503050406030204" pitchFamily="18" charset="0"/>
                            <a:ea typeface="Calibri"/>
                            <a:cs typeface="Times New Roman"/>
                          </a:rPr>
                        </m:ctrlPr>
                      </m:radPr>
                      <m:deg/>
                      <m:e>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3</m:t>
                            </m:r>
                            <m:r>
                              <a:rPr lang="fr-FR" sz="4400" i="1">
                                <a:effectLst/>
                                <a:latin typeface="Cambria Math"/>
                                <a:ea typeface="Calibri"/>
                                <a:cs typeface="Times New Roman"/>
                              </a:rPr>
                              <m:t>+</m:t>
                            </m:r>
                            <m:r>
                              <a:rPr lang="en-US" sz="4400" i="1">
                                <a:effectLst/>
                                <a:latin typeface="Cambria Math"/>
                                <a:ea typeface="Calibri"/>
                                <a:cs typeface="Times New Roman"/>
                              </a:rPr>
                              <m:t>𝑥</m:t>
                            </m:r>
                          </m:e>
                        </m:d>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6</m:t>
                            </m:r>
                            <m:r>
                              <a:rPr lang="fr-FR" sz="4400" i="1">
                                <a:effectLst/>
                                <a:latin typeface="Cambria Math"/>
                                <a:ea typeface="Calibri"/>
                                <a:cs typeface="Times New Roman"/>
                              </a:rPr>
                              <m:t>−</m:t>
                            </m:r>
                            <m:r>
                              <a:rPr lang="en-US" sz="4400" i="1">
                                <a:effectLst/>
                                <a:latin typeface="Cambria Math"/>
                                <a:ea typeface="Calibri"/>
                                <a:cs typeface="Times New Roman"/>
                              </a:rPr>
                              <m:t>𝑥</m:t>
                            </m:r>
                          </m:e>
                        </m:d>
                      </m:e>
                    </m:rad>
                    <m:r>
                      <a:rPr lang="fr-FR" sz="4400" i="1">
                        <a:effectLst/>
                        <a:latin typeface="Cambria Math"/>
                        <a:ea typeface="Calibri"/>
                        <a:cs typeface="Times New Roman"/>
                      </a:rPr>
                      <m:t>≥</m:t>
                    </m:r>
                    <m:r>
                      <a:rPr lang="fr-FR" sz="4400" i="1">
                        <a:effectLst/>
                        <a:latin typeface="Cambria Math"/>
                        <a:ea typeface="Calibri"/>
                        <a:cs typeface="Times New Roman"/>
                      </a:rPr>
                      <m:t>0</m:t>
                    </m:r>
                    <m:r>
                      <a:rPr lang="fr-FR" sz="4400" i="1">
                        <a:effectLst/>
                        <a:latin typeface="Cambria Math"/>
                        <a:ea typeface="Calibri"/>
                        <a:cs typeface="Times New Roman"/>
                      </a:rPr>
                      <m:t>,∀</m:t>
                    </m:r>
                    <m:r>
                      <a:rPr lang="en-US" sz="4400" i="1">
                        <a:effectLst/>
                        <a:latin typeface="Cambria Math"/>
                        <a:ea typeface="Calibri"/>
                        <a:cs typeface="Times New Roman"/>
                      </a:rPr>
                      <m:t>𝑥</m:t>
                    </m:r>
                    <m:r>
                      <a:rPr lang="fr-FR" sz="4400" i="1">
                        <a:effectLst/>
                        <a:latin typeface="Cambria Math"/>
                        <a:ea typeface="Calibri"/>
                        <a:cs typeface="Times New Roman"/>
                      </a:rPr>
                      <m:t>∈</m:t>
                    </m:r>
                    <m:d>
                      <m:dPr>
                        <m:begChr m:val="["/>
                        <m:endChr m:val="]"/>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m:t>
                        </m:r>
                        <m:r>
                          <a:rPr lang="fr-FR" sz="4400" i="1">
                            <a:effectLst/>
                            <a:latin typeface="Cambria Math"/>
                            <a:ea typeface="Calibri"/>
                            <a:cs typeface="Times New Roman"/>
                          </a:rPr>
                          <m:t>3</m:t>
                        </m:r>
                        <m:r>
                          <a:rPr lang="fr-FR" sz="4400" i="1">
                            <a:effectLst/>
                            <a:latin typeface="Cambria Math"/>
                            <a:ea typeface="Calibri"/>
                            <a:cs typeface="Times New Roman"/>
                          </a:rPr>
                          <m:t>;</m:t>
                        </m:r>
                        <m:r>
                          <a:rPr lang="fr-FR" sz="4400" i="1">
                            <a:effectLst/>
                            <a:latin typeface="Cambria Math"/>
                            <a:ea typeface="Calibri"/>
                            <a:cs typeface="Times New Roman"/>
                          </a:rPr>
                          <m:t>6</m:t>
                        </m:r>
                      </m:e>
                    </m:d>
                  </m:oMath>
                </a14:m>
                <a:endParaRPr lang="en-US" sz="4400" dirty="0">
                  <a:effectLst/>
                  <a:latin typeface="Times New Roman"/>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631201" y="7758378"/>
                <a:ext cx="9761393" cy="887615"/>
              </a:xfrm>
              <a:prstGeom prst="rect">
                <a:avLst/>
              </a:prstGeom>
              <a:blipFill rotWithShape="1">
                <a:blip r:embed="rId4"/>
                <a:stretch>
                  <a:fillRect t="-2759" b="-3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21688" y="8862017"/>
                <a:ext cx="4258877"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a:ea typeface="Calibri"/>
                    <a:cs typeface="Times New Roman"/>
                  </a:rPr>
                  <a:t>Dấu</a:t>
                </a:r>
                <a:r>
                  <a:rPr lang="fr-FR" sz="4400" dirty="0">
                    <a:latin typeface="Times New Roman"/>
                    <a:ea typeface="Calibri"/>
                    <a:cs typeface="Times New Roman"/>
                  </a:rPr>
                  <a:t> </a:t>
                </a:r>
                <a14:m>
                  <m:oMath xmlns:m="http://schemas.openxmlformats.org/officeDocument/2006/math">
                    <m:r>
                      <a:rPr lang="fr-FR" sz="4400" i="1">
                        <a:effectLst/>
                        <a:latin typeface="Cambria Math"/>
                        <a:ea typeface="Calibri"/>
                        <a:cs typeface="Times New Roman"/>
                      </a:rPr>
                      <m:t>′′</m:t>
                    </m:r>
                    <m:r>
                      <a:rPr lang="fr-FR" sz="4400" i="1">
                        <a:effectLst/>
                        <a:latin typeface="Cambria Math"/>
                        <a:ea typeface="Calibri"/>
                        <a:cs typeface="Times New Roman"/>
                      </a:rPr>
                      <m:t>=</m:t>
                    </m:r>
                    <m:r>
                      <a:rPr lang="fr-FR" sz="4400" i="1">
                        <a:effectLst/>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xảy</a:t>
                </a:r>
                <a:r>
                  <a:rPr lang="fr-FR" sz="4400" dirty="0">
                    <a:effectLst/>
                    <a:latin typeface="Times New Roman"/>
                    <a:ea typeface="Calibri"/>
                    <a:cs typeface="Times New Roman"/>
                  </a:rPr>
                  <a:t> </a:t>
                </a:r>
                <a:r>
                  <a:rPr lang="fr-FR" sz="4400" dirty="0" smtClean="0">
                    <a:effectLst/>
                    <a:latin typeface="Times New Roman"/>
                    <a:ea typeface="Calibri"/>
                    <a:cs typeface="Times New Roman"/>
                  </a:rPr>
                  <a:t>ra</a:t>
                </a:r>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1321688" y="8862017"/>
                <a:ext cx="4258877" cy="749116"/>
              </a:xfrm>
              <a:prstGeom prst="rect">
                <a:avLst/>
              </a:prstGeom>
              <a:blipFill rotWithShape="1">
                <a:blip r:embed="rId5"/>
                <a:stretch>
                  <a:fillRect l="-3009" t="-18699" r="-4585"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665" y="10158161"/>
                <a:ext cx="2000869" cy="769441"/>
              </a:xfrm>
              <a:prstGeom prst="rect">
                <a:avLst/>
              </a:prstGeom>
            </p:spPr>
            <p:txBody>
              <a:bodyPr wrap="none">
                <a:spAutoFit/>
              </a:bodyPr>
              <a:lstStyle/>
              <a:p>
                <a14:m>
                  <m:oMath xmlns:m="http://schemas.openxmlformats.org/officeDocument/2006/math">
                    <m:r>
                      <a:rPr lang="fr-FR" sz="4400" i="1" smtClean="0">
                        <a:latin typeface="Cambria Math"/>
                        <a:ea typeface="Calibri"/>
                        <a:cs typeface="Times New Roman"/>
                      </a:rPr>
                      <m:t>•</m:t>
                    </m:r>
                  </m:oMath>
                </a14:m>
                <a:r>
                  <a:rPr lang="fr-FR" sz="4400" dirty="0">
                    <a:effectLst/>
                    <a:latin typeface="Times New Roman"/>
                    <a:ea typeface="Calibri"/>
                  </a:rPr>
                  <a:t> </a:t>
                </a:r>
                <a:r>
                  <a:rPr lang="fr-FR" sz="4400" dirty="0" err="1">
                    <a:effectLst/>
                    <a:latin typeface="Times New Roman"/>
                    <a:ea typeface="Calibri"/>
                  </a:rPr>
                  <a:t>Lại</a:t>
                </a:r>
                <a:r>
                  <a:rPr lang="fr-FR" sz="4400" dirty="0">
                    <a:effectLst/>
                    <a:latin typeface="Times New Roman"/>
                    <a:ea typeface="Calibri"/>
                  </a:rPr>
                  <a:t> </a:t>
                </a:r>
                <a:r>
                  <a:rPr lang="fr-FR" sz="4400" dirty="0" err="1" smtClean="0">
                    <a:effectLst/>
                    <a:latin typeface="Times New Roman"/>
                    <a:ea typeface="Calibri"/>
                  </a:rPr>
                  <a:t>có</a:t>
                </a:r>
                <a:endParaRPr lang="en-US" sz="4400" dirty="0"/>
              </a:p>
            </p:txBody>
          </p:sp>
        </mc:Choice>
        <mc:Fallback xmlns="">
          <p:sp>
            <p:nvSpPr>
              <p:cNvPr id="9" name="Rectangle 8"/>
              <p:cNvSpPr>
                <a:spLocks noRot="1" noChangeAspect="1" noMove="1" noResize="1" noEditPoints="1" noAdjustHandles="1" noChangeArrowheads="1" noChangeShapeType="1" noTextEdit="1"/>
              </p:cNvSpPr>
              <p:nvPr/>
            </p:nvSpPr>
            <p:spPr>
              <a:xfrm>
                <a:off x="805665" y="10158161"/>
                <a:ext cx="2000869" cy="769441"/>
              </a:xfrm>
              <a:prstGeom prst="rect">
                <a:avLst/>
              </a:prstGeom>
              <a:blipFill rotWithShape="1">
                <a:blip r:embed="rId6"/>
                <a:stretch>
                  <a:fillRect t="-17323" r="-11890" b="-34646"/>
                </a:stretch>
              </a:blipFill>
            </p:spPr>
            <p:txBody>
              <a:bodyPr/>
              <a:lstStyle/>
              <a:p>
                <a:r>
                  <a:rPr lang="en-US">
                    <a:noFill/>
                  </a:rPr>
                  <a:t> </a:t>
                </a:r>
              </a:p>
            </p:txBody>
          </p:sp>
        </mc:Fallback>
      </mc:AlternateContent>
      <p:sp>
        <p:nvSpPr>
          <p:cNvPr id="10" name="Rectangle 9"/>
          <p:cNvSpPr/>
          <p:nvPr/>
        </p:nvSpPr>
        <p:spPr>
          <a:xfrm>
            <a:off x="2737091" y="11416598"/>
            <a:ext cx="2502608" cy="769441"/>
          </a:xfrm>
          <a:prstGeom prst="rect">
            <a:avLst/>
          </a:prstGeom>
        </p:spPr>
        <p:txBody>
          <a:bodyPr wrap="none">
            <a:spAutoFit/>
          </a:bodyPr>
          <a:lstStyle/>
          <a:p>
            <a:r>
              <a:rPr lang="fr-FR" sz="4400" dirty="0" err="1">
                <a:latin typeface="Times New Roman"/>
                <a:ea typeface="Calibri"/>
              </a:rPr>
              <a:t>nên</a:t>
            </a:r>
            <a:r>
              <a:rPr lang="fr-FR" sz="4400" dirty="0">
                <a:latin typeface="Times New Roman"/>
                <a:ea typeface="Calibri"/>
              </a:rPr>
              <a:t> </a:t>
            </a:r>
            <a:r>
              <a:rPr lang="fr-FR" sz="4400" dirty="0" err="1">
                <a:latin typeface="Times New Roman"/>
                <a:ea typeface="Calibri"/>
              </a:rPr>
              <a:t>suy</a:t>
            </a:r>
            <a:r>
              <a:rPr lang="fr-FR" sz="4400" dirty="0">
                <a:latin typeface="Times New Roman"/>
                <a:ea typeface="Calibri"/>
              </a:rPr>
              <a:t> </a:t>
            </a:r>
            <a:r>
              <a:rPr lang="fr-FR" sz="4400" dirty="0" smtClean="0">
                <a:latin typeface="Times New Roman"/>
                <a:ea typeface="Calibri"/>
              </a:rPr>
              <a:t>ra</a:t>
            </a:r>
            <a:endParaRPr lang="en-US" sz="4400" dirty="0"/>
          </a:p>
        </p:txBody>
      </p:sp>
      <mc:AlternateContent xmlns:mc="http://schemas.openxmlformats.org/markup-compatibility/2006" xmlns:a14="http://schemas.microsoft.com/office/drawing/2010/main">
        <mc:Choice Requires="a14">
          <p:sp>
            <p:nvSpPr>
              <p:cNvPr id="11" name="Rectangle 10"/>
              <p:cNvSpPr/>
              <p:nvPr/>
            </p:nvSpPr>
            <p:spPr>
              <a:xfrm>
                <a:off x="8232354" y="11304774"/>
                <a:ext cx="4234493" cy="954620"/>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effectLst/>
                              <a:latin typeface="Cambria Math"/>
                              <a:ea typeface="Calibri"/>
                              <a:cs typeface="Times New Roman"/>
                            </a:rPr>
                            <m:t>  </m:t>
                          </m:r>
                        </m:e>
                      </m:groupChr>
                      <m:r>
                        <a:rPr lang="en-US" sz="4400" i="1">
                          <a:effectLst/>
                          <a:latin typeface="Cambria Math"/>
                          <a:ea typeface="Calibri"/>
                          <a:cs typeface="Times New Roman"/>
                        </a:rPr>
                        <m:t>𝑓</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e>
                      </m:d>
                      <m:r>
                        <a:rPr lang="fr-FR" sz="4400" i="1">
                          <a:effectLst/>
                          <a:latin typeface="Cambria Math"/>
                          <a:ea typeface="Calibri"/>
                          <a:cs typeface="Times New Roman"/>
                        </a:rPr>
                        <m:t>≤</m:t>
                      </m:r>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m:oMathPara>
                </a14:m>
                <a:endParaRPr lang="en-US" sz="4400" dirty="0">
                  <a:effectLst/>
                  <a:latin typeface="Times New Roman"/>
                  <a:ea typeface="Calibri"/>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8232354" y="11304774"/>
                <a:ext cx="4234493" cy="9546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65926" y="12446382"/>
                <a:ext cx="4424296"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a:ea typeface="Calibri"/>
                    <a:cs typeface="Times New Roman"/>
                  </a:rPr>
                  <a:t>Dấu</a:t>
                </a:r>
                <a:r>
                  <a:rPr lang="fr-FR" sz="4400" dirty="0">
                    <a:latin typeface="Times New Roman"/>
                    <a:ea typeface="Calibri"/>
                    <a:cs typeface="Times New Roman"/>
                  </a:rPr>
                  <a:t> </a:t>
                </a:r>
                <a14:m>
                  <m:oMath xmlns:m="http://schemas.openxmlformats.org/officeDocument/2006/math">
                    <m:r>
                      <a:rPr lang="fr-FR" sz="4400" i="1">
                        <a:effectLst/>
                        <a:latin typeface="Cambria Math"/>
                        <a:ea typeface="Calibri"/>
                        <a:cs typeface="Times New Roman"/>
                      </a:rPr>
                      <m:t>′′</m:t>
                    </m:r>
                    <m:r>
                      <a:rPr lang="fr-FR" sz="4400" i="1">
                        <a:effectLst/>
                        <a:latin typeface="Cambria Math"/>
                        <a:ea typeface="Calibri"/>
                        <a:cs typeface="Times New Roman"/>
                      </a:rPr>
                      <m:t>=</m:t>
                    </m:r>
                    <m:r>
                      <a:rPr lang="fr-FR" sz="4400" i="1">
                        <a:effectLst/>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xảy</a:t>
                </a:r>
                <a:r>
                  <a:rPr lang="fr-FR" sz="4400" dirty="0">
                    <a:effectLst/>
                    <a:latin typeface="Times New Roman"/>
                    <a:ea typeface="Calibri"/>
                    <a:cs typeface="Times New Roman"/>
                  </a:rPr>
                  <a:t> </a:t>
                </a:r>
                <a:r>
                  <a:rPr lang="fr-FR" sz="4400" dirty="0" smtClean="0">
                    <a:effectLst/>
                    <a:latin typeface="Times New Roman"/>
                    <a:ea typeface="Calibri"/>
                    <a:cs typeface="Times New Roman"/>
                  </a:rPr>
                  <a:t>ra</a:t>
                </a:r>
                <a:endParaRPr lang="en-US" sz="4400" dirty="0">
                  <a:effectLst/>
                  <a:latin typeface="Times New Roman"/>
                  <a:ea typeface="Calibri"/>
                  <a:cs typeface="Times New Roman"/>
                </a:endParaRPr>
              </a:p>
            </p:txBody>
          </p:sp>
        </mc:Choice>
        <mc:Fallback xmlns="">
          <p:sp>
            <p:nvSpPr>
              <p:cNvPr id="12" name="Rectangle 11"/>
              <p:cNvSpPr>
                <a:spLocks noRot="1" noChangeAspect="1" noMove="1" noResize="1" noEditPoints="1" noAdjustHandles="1" noChangeArrowheads="1" noChangeShapeType="1" noTextEdit="1"/>
              </p:cNvSpPr>
              <p:nvPr/>
            </p:nvSpPr>
            <p:spPr>
              <a:xfrm>
                <a:off x="865926" y="12446382"/>
                <a:ext cx="4424296" cy="749116"/>
              </a:xfrm>
              <a:prstGeom prst="rect">
                <a:avLst/>
              </a:prstGeom>
              <a:blipFill rotWithShape="1">
                <a:blip r:embed="rId8"/>
                <a:stretch>
                  <a:fillRect l="-2755" t="-18699" r="-689"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001106" y="12403295"/>
                <a:ext cx="5384616" cy="864211"/>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𝑚</m:t>
                    </m:r>
                    <m:r>
                      <a:rPr lang="fr-FR" sz="4400" i="1">
                        <a:effectLst/>
                        <a:latin typeface="Cambria Math"/>
                        <a:ea typeface="Calibri"/>
                        <a:cs typeface="Times New Roman"/>
                      </a:rPr>
                      <m:t>=</m:t>
                    </m:r>
                    <m:r>
                      <a:rPr lang="fr-FR" sz="4400" i="1">
                        <a:effectLst/>
                        <a:latin typeface="Cambria Math"/>
                        <a:ea typeface="Calibri"/>
                        <a:cs typeface="Times New Roman"/>
                      </a:rPr>
                      <m:t>3</m:t>
                    </m:r>
                    <m:r>
                      <a:rPr lang="fr-FR" sz="4400" i="1">
                        <a:effectLst/>
                        <a:latin typeface="Cambria Math"/>
                        <a:ea typeface="Calibri"/>
                        <a:cs typeface="Times New Roman"/>
                      </a:rPr>
                      <m:t>,</m:t>
                    </m:r>
                    <m:r>
                      <a:rPr lang="en-US" sz="4400" i="1">
                        <a:effectLst/>
                        <a:latin typeface="Cambria Math"/>
                        <a:ea typeface="Calibri"/>
                        <a:cs typeface="Times New Roman"/>
                      </a:rPr>
                      <m:t>𝑀</m:t>
                    </m:r>
                    <m:r>
                      <a:rPr lang="fr-FR" sz="4400" i="1">
                        <a:effectLst/>
                        <a:latin typeface="Cambria Math"/>
                        <a:ea typeface="Calibri"/>
                        <a:cs typeface="Times New Roman"/>
                      </a:rPr>
                      <m:t>=</m:t>
                    </m:r>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a14:m>
                <a:endParaRPr lang="en-US" sz="4400" dirty="0">
                  <a:effectLst/>
                  <a:latin typeface="Times New Roman"/>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15001106" y="12403295"/>
                <a:ext cx="5384616" cy="864211"/>
              </a:xfrm>
              <a:prstGeom prst="rect">
                <a:avLst/>
              </a:prstGeom>
              <a:blipFill rotWithShape="1">
                <a:blip r:embed="rId9"/>
                <a:stretch>
                  <a:fillRect l="-3964" t="-2837"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29200" y="5650232"/>
                <a:ext cx="3902735"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6</m:t>
                    </m:r>
                  </m:oMath>
                </a14:m>
                <a:r>
                  <a:rPr lang="en-US" sz="4400" dirty="0">
                    <a:latin typeface="Times New Roman"/>
                    <a:ea typeface="Calibri"/>
                  </a:rPr>
                  <a:t> </a:t>
                </a:r>
                <a:endParaRPr lang="en-US" sz="4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29200" y="5650232"/>
                <a:ext cx="3902735" cy="76944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51041" y="10038012"/>
                <a:ext cx="4229185" cy="9122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2</m:t>
                      </m:r>
                      <m:rad>
                        <m:radPr>
                          <m:degHide m:val="on"/>
                          <m:ctrlPr>
                            <a:rPr lang="en-US" sz="4400" i="1">
                              <a:latin typeface="Cambria Math" panose="02040503050406030204" pitchFamily="18" charset="0"/>
                            </a:rPr>
                          </m:ctrlPr>
                        </m:radPr>
                        <m:deg/>
                        <m:e>
                          <m:d>
                            <m:dPr>
                              <m:ctrlPr>
                                <a:rPr lang="en-US" sz="4400" i="1">
                                  <a:latin typeface="Cambria Math" panose="02040503050406030204" pitchFamily="18" charset="0"/>
                                </a:rPr>
                              </m:ctrlPr>
                            </m:dPr>
                            <m:e>
                              <m:r>
                                <a:rPr lang="fr-FR" sz="4400" i="1">
                                  <a:latin typeface="Cambria Math"/>
                                  <a:ea typeface="Calibri"/>
                                  <a:cs typeface="Times New Roman"/>
                                </a:rPr>
                                <m:t>3</m:t>
                              </m:r>
                              <m:r>
                                <a:rPr lang="fr-FR" sz="4400" i="1">
                                  <a:latin typeface="Cambria Math"/>
                                  <a:ea typeface="Calibri"/>
                                  <a:cs typeface="Times New Roman"/>
                                </a:rPr>
                                <m:t>+</m:t>
                              </m:r>
                              <m:r>
                                <a:rPr lang="en-US" sz="4400" i="1">
                                  <a:latin typeface="Cambria Math"/>
                                  <a:ea typeface="Calibri"/>
                                  <a:cs typeface="Times New Roman"/>
                                </a:rPr>
                                <m:t>𝑥</m:t>
                              </m:r>
                            </m:e>
                          </m:d>
                          <m:d>
                            <m:dPr>
                              <m:ctrlPr>
                                <a:rPr lang="en-US" sz="4400" i="1">
                                  <a:latin typeface="Cambria Math" panose="02040503050406030204" pitchFamily="18" charset="0"/>
                                </a:rPr>
                              </m:ctrlPr>
                            </m:dPr>
                            <m:e>
                              <m:r>
                                <a:rPr lang="fr-FR" sz="4400" i="1">
                                  <a:latin typeface="Cambria Math"/>
                                  <a:ea typeface="Calibri"/>
                                  <a:cs typeface="Times New Roman"/>
                                </a:rPr>
                                <m:t>6</m:t>
                              </m:r>
                              <m:r>
                                <a:rPr lang="fr-FR" sz="4400" i="1">
                                  <a:latin typeface="Cambria Math"/>
                                  <a:ea typeface="Calibri"/>
                                  <a:cs typeface="Times New Roman"/>
                                </a:rPr>
                                <m:t>−</m:t>
                              </m:r>
                              <m:r>
                                <a:rPr lang="en-US" sz="4400" i="1">
                                  <a:latin typeface="Cambria Math"/>
                                  <a:ea typeface="Calibri"/>
                                  <a:cs typeface="Times New Roman"/>
                                </a:rPr>
                                <m:t>𝑥</m:t>
                              </m:r>
                            </m:e>
                          </m:d>
                        </m:e>
                      </m:rad>
                    </m:oMath>
                  </m:oMathPara>
                </a14:m>
                <a:endParaRPr lang="en-US" sz="4400" dirty="0"/>
              </a:p>
            </p:txBody>
          </p:sp>
        </mc:Choice>
        <mc:Fallback xmlns="">
          <p:sp>
            <p:nvSpPr>
              <p:cNvPr id="16" name="Rectangle 15"/>
              <p:cNvSpPr>
                <a:spLocks noRot="1" noChangeAspect="1" noMove="1" noResize="1" noEditPoints="1" noAdjustHandles="1" noChangeArrowheads="1" noChangeShapeType="1" noTextEdit="1"/>
              </p:cNvSpPr>
              <p:nvPr/>
            </p:nvSpPr>
            <p:spPr>
              <a:xfrm>
                <a:off x="2851041" y="10038012"/>
                <a:ext cx="4229185" cy="912237"/>
              </a:xfrm>
              <a:prstGeom prst="rect">
                <a:avLst/>
              </a:prstGeom>
              <a:blipFill rotWithShape="1">
                <a:blip r:embed="rId11"/>
                <a:stretch>
                  <a:fillRect r="-2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16110" y="10013937"/>
                <a:ext cx="5182557" cy="931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e>
                            <m:sup>
                              <m:r>
                                <a:rPr lang="fr-FR"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18</m:t>
                          </m:r>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116110" y="10013937"/>
                <a:ext cx="5182557" cy="93102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2190775" y="9438081"/>
                <a:ext cx="5386603" cy="2092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r>
                                <a:rPr lang="en-US" sz="4400" i="1">
                                  <a:latin typeface="Cambria Math"/>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3</m:t>
                                  </m:r>
                                </m:num>
                                <m:den>
                                  <m:r>
                                    <a:rPr lang="en-US" sz="4400" i="1">
                                      <a:latin typeface="Cambria Math"/>
                                      <a:ea typeface="Calibri"/>
                                      <a:cs typeface="Times New Roman"/>
                                    </a:rPr>
                                    <m:t>2</m:t>
                                  </m:r>
                                </m:den>
                              </m:f>
                              <m:r>
                                <a:rPr lang="en-US" sz="4400" i="1">
                                  <a:latin typeface="Cambria Math"/>
                                </a:rPr>
                                <m:t>)</m:t>
                              </m:r>
                            </m:e>
                            <m:sup>
                              <m:r>
                                <a:rPr lang="fr-FR" sz="4400" i="1">
                                  <a:latin typeface="Cambria Math"/>
                                  <a:ea typeface="Calibri"/>
                                  <a:cs typeface="Times New Roman"/>
                                </a:rPr>
                                <m:t>2</m:t>
                              </m:r>
                            </m:sup>
                          </m:sSup>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81</m:t>
                              </m:r>
                            </m:num>
                            <m:den>
                              <m:r>
                                <a:rPr lang="en-US" sz="4400" i="1">
                                  <a:latin typeface="Cambria Math"/>
                                  <a:ea typeface="Calibri"/>
                                  <a:cs typeface="Times New Roman"/>
                                </a:rPr>
                                <m:t>4</m:t>
                              </m:r>
                            </m:den>
                          </m:f>
                        </m:e>
                      </m:rad>
                    </m:oMath>
                  </m:oMathPara>
                </a14:m>
                <a:endParaRPr lang="en-US" sz="4400" dirty="0"/>
              </a:p>
            </p:txBody>
          </p:sp>
        </mc:Choice>
        <mc:Fallback xmlns="">
          <p:sp>
            <p:nvSpPr>
              <p:cNvPr id="19" name="Rectangle 18"/>
              <p:cNvSpPr>
                <a:spLocks noRot="1" noChangeAspect="1" noMove="1" noResize="1" noEditPoints="1" noAdjustHandles="1" noChangeArrowheads="1" noChangeShapeType="1" noTextEdit="1"/>
              </p:cNvSpPr>
              <p:nvPr/>
            </p:nvSpPr>
            <p:spPr>
              <a:xfrm>
                <a:off x="12190775" y="9438081"/>
                <a:ext cx="5386603" cy="209281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7608038" y="9726113"/>
                <a:ext cx="172746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9</m:t>
                          </m:r>
                        </m:num>
                        <m:den>
                          <m:r>
                            <a:rPr lang="en-US" sz="4400" i="1">
                              <a:latin typeface="Cambria Math"/>
                              <a:ea typeface="Calibri"/>
                              <a:cs typeface="Times New Roman"/>
                            </a:rPr>
                            <m:t>2</m:t>
                          </m:r>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7608038" y="9726113"/>
                <a:ext cx="1727461" cy="135998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9393594" y="10125506"/>
                <a:ext cx="1122230" cy="707886"/>
              </a:xfrm>
              <a:prstGeom prst="rect">
                <a:avLst/>
              </a:prstGeom>
            </p:spPr>
            <p:txBody>
              <a:bodyPr wrap="none">
                <a:spAutoFit/>
              </a:bodyPr>
              <a:lstStyle/>
              <a:p>
                <a14:m>
                  <m:oMath xmlns:m="http://schemas.openxmlformats.org/officeDocument/2006/math">
                    <m:r>
                      <a:rPr lang="en-US" sz="4000" i="1">
                        <a:latin typeface="Cambria Math"/>
                        <a:ea typeface="Calibri"/>
                        <a:cs typeface="Times New Roman"/>
                      </a:rPr>
                      <m:t>=</m:t>
                    </m:r>
                    <m:r>
                      <a:rPr lang="fr-FR" sz="4000" i="1">
                        <a:latin typeface="Cambria Math"/>
                        <a:ea typeface="Calibri"/>
                        <a:cs typeface="Times New Roman"/>
                      </a:rPr>
                      <m:t>9</m:t>
                    </m:r>
                  </m:oMath>
                </a14:m>
                <a:r>
                  <a:rPr lang="fr-FR" sz="4000" dirty="0">
                    <a:latin typeface="Times New Roman"/>
                    <a:ea typeface="Calibri"/>
                  </a:rPr>
                  <a:t> </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9393594" y="10125506"/>
                <a:ext cx="1122230" cy="70788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269597" y="6765612"/>
                <a:ext cx="7834965" cy="101585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9</m:t>
                      </m:r>
                      <m:r>
                        <a:rPr lang="fr-FR" sz="4400" i="1">
                          <a:latin typeface="Cambria Math"/>
                          <a:ea typeface="Calibri"/>
                          <a:cs typeface="Times New Roman"/>
                        </a:rPr>
                        <m:t>+</m:t>
                      </m:r>
                      <m:r>
                        <a:rPr lang="fr-FR" sz="4400" i="1">
                          <a:latin typeface="Cambria Math"/>
                          <a:ea typeface="Calibri"/>
                          <a:cs typeface="Times New Roman"/>
                        </a:rPr>
                        <m:t>2</m:t>
                      </m:r>
                      <m:rad>
                        <m:radPr>
                          <m:degHide m:val="on"/>
                          <m:ctrlPr>
                            <a:rPr lang="en-US" sz="4400" i="1">
                              <a:latin typeface="Cambria Math" panose="02040503050406030204" pitchFamily="18" charset="0"/>
                              <a:ea typeface="Calibri"/>
                              <a:cs typeface="Times New Roman"/>
                            </a:rPr>
                          </m:ctrlPr>
                        </m:radPr>
                        <m:deg/>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3</m:t>
                              </m:r>
                            </m:e>
                          </m:d>
                          <m:d>
                            <m:dPr>
                              <m:ctrlPr>
                                <a:rPr lang="en-US" sz="4400" i="1">
                                  <a:latin typeface="Cambria Math" panose="02040503050406030204" pitchFamily="18" charset="0"/>
                                  <a:ea typeface="Calibri"/>
                                  <a:cs typeface="Times New Roman"/>
                                </a:rPr>
                              </m:ctrlPr>
                            </m:dPr>
                            <m:e>
                              <m:r>
                                <a:rPr lang="fr-FR" sz="4400" i="1">
                                  <a:latin typeface="Cambria Math"/>
                                  <a:ea typeface="Calibri"/>
                                  <a:cs typeface="Times New Roman"/>
                                </a:rPr>
                                <m:t>6</m:t>
                              </m:r>
                              <m:r>
                                <a:rPr lang="fr-FR" sz="4400" i="1">
                                  <a:latin typeface="Cambria Math"/>
                                  <a:ea typeface="Calibri"/>
                                  <a:cs typeface="Times New Roman"/>
                                </a:rPr>
                                <m:t>−</m:t>
                              </m:r>
                              <m:r>
                                <a:rPr lang="en-US" sz="4400" i="1">
                                  <a:latin typeface="Cambria Math"/>
                                  <a:ea typeface="Calibri"/>
                                  <a:cs typeface="Times New Roman"/>
                                </a:rPr>
                                <m:t>𝑥</m:t>
                              </m:r>
                            </m:e>
                          </m:d>
                        </m:e>
                      </m:rad>
                    </m:oMath>
                  </m:oMathPara>
                </a14:m>
                <a:endParaRPr lang="en-US" sz="4400" dirty="0">
                  <a:latin typeface="Times New Roman"/>
                  <a:ea typeface="Calibri"/>
                  <a:cs typeface="Times New Roman"/>
                </a:endParaRPr>
              </a:p>
            </p:txBody>
          </p:sp>
        </mc:Choice>
        <mc:Fallback xmlns="">
          <p:sp>
            <p:nvSpPr>
              <p:cNvPr id="22" name="Rectangle 21"/>
              <p:cNvSpPr>
                <a:spLocks noRot="1" noChangeAspect="1" noMove="1" noResize="1" noEditPoints="1" noAdjustHandles="1" noChangeArrowheads="1" noChangeShapeType="1" noTextEdit="1"/>
              </p:cNvSpPr>
              <p:nvPr/>
            </p:nvSpPr>
            <p:spPr>
              <a:xfrm>
                <a:off x="2269597" y="6765612"/>
                <a:ext cx="7834965" cy="1015856"/>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75397" y="5405633"/>
                <a:ext cx="2903102" cy="1247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ea typeface="Calibri"/>
                                  <a:cs typeface="Times New Roman"/>
                                </a:rPr>
                                <m:t>&amp;</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0</m:t>
                              </m:r>
                            </m:e>
                            <m:e>
                              <m:r>
                                <a:rPr lang="en-US" sz="4400" i="1">
                                  <a:latin typeface="Cambria Math"/>
                                  <a:ea typeface="Calibri"/>
                                  <a:cs typeface="Times New Roman"/>
                                </a:rPr>
                                <m:t>&amp;</m:t>
                              </m:r>
                              <m:r>
                                <a:rPr lang="en-US" sz="4400" i="1">
                                  <a:latin typeface="Cambria Math"/>
                                  <a:ea typeface="Calibri"/>
                                  <a:cs typeface="Times New Roman"/>
                                </a:rPr>
                                <m:t>6</m:t>
                              </m:r>
                              <m:r>
                                <a:rPr lang="en-US" sz="4400" i="1">
                                  <a:latin typeface="Cambria Math"/>
                                  <a:ea typeface="Calibri"/>
                                  <a:cs typeface="Times New Roman"/>
                                </a:rPr>
                                <m:t>−</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0</m:t>
                              </m:r>
                            </m:e>
                          </m:eqArr>
                        </m:e>
                      </m:d>
                    </m:oMath>
                  </m:oMathPara>
                </a14:m>
                <a:endParaRPr lang="en-US" sz="4400" dirty="0"/>
              </a:p>
            </p:txBody>
          </p:sp>
        </mc:Choice>
        <mc:Fallback xmlns="">
          <p:sp>
            <p:nvSpPr>
              <p:cNvPr id="23" name="Rectangle 22"/>
              <p:cNvSpPr>
                <a:spLocks noRot="1" noChangeAspect="1" noMove="1" noResize="1" noEditPoints="1" noAdjustHandles="1" noChangeArrowheads="1" noChangeShapeType="1" noTextEdit="1"/>
              </p:cNvSpPr>
              <p:nvPr/>
            </p:nvSpPr>
            <p:spPr>
              <a:xfrm>
                <a:off x="5475397" y="5405633"/>
                <a:ext cx="2903102" cy="124732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4446923" y="5695545"/>
                <a:ext cx="31406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𝐷</m:t>
                      </m:r>
                      <m:r>
                        <a:rPr lang="en-US" sz="4400" i="1">
                          <a:latin typeface="Cambria Math"/>
                          <a:ea typeface="Calibri"/>
                          <a:cs typeface="Times New Roman"/>
                        </a:rPr>
                        <m:t>=</m:t>
                      </m:r>
                      <m:d>
                        <m:dPr>
                          <m:begChr m:val="["/>
                          <m:endChr m:val="]"/>
                          <m:ctrlPr>
                            <a:rPr lang="en-US" sz="4400" i="1">
                              <a:latin typeface="Cambria Math" panose="02040503050406030204" pitchFamily="18" charset="0"/>
                            </a:rPr>
                          </m:ctrlPr>
                        </m:dPr>
                        <m:e>
                          <m:r>
                            <a:rPr lang="en-US" sz="4400" i="1">
                              <a:latin typeface="Cambria Math"/>
                              <a:ea typeface="Calibri"/>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6</m:t>
                          </m:r>
                        </m:e>
                      </m:d>
                    </m:oMath>
                  </m:oMathPara>
                </a14:m>
                <a:endParaRPr lang="en-US" sz="4400" dirty="0"/>
              </a:p>
            </p:txBody>
          </p:sp>
        </mc:Choice>
        <mc:Fallback xmlns="">
          <p:sp>
            <p:nvSpPr>
              <p:cNvPr id="24" name="Rectangle 23"/>
              <p:cNvSpPr>
                <a:spLocks noRot="1" noChangeAspect="1" noMove="1" noResize="1" noEditPoints="1" noAdjustHandles="1" noChangeArrowheads="1" noChangeShapeType="1" noTextEdit="1"/>
              </p:cNvSpPr>
              <p:nvPr/>
            </p:nvSpPr>
            <p:spPr>
              <a:xfrm>
                <a:off x="14446923" y="5695545"/>
                <a:ext cx="3140603" cy="769441"/>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290222" y="11416597"/>
                <a:ext cx="306750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rPr>
                          </m:ctrlPr>
                        </m:dPr>
                        <m:e>
                          <m:r>
                            <a:rPr lang="en-US" sz="4400" i="1">
                              <a:latin typeface="Cambria Math"/>
                              <a:ea typeface="Calibri"/>
                              <a:cs typeface="Times New Roman"/>
                            </a:rPr>
                            <m:t>𝑥</m:t>
                          </m:r>
                        </m:e>
                      </m:d>
                      <m:r>
                        <a:rPr lang="fr-FR" sz="4400" i="1">
                          <a:latin typeface="Cambria Math"/>
                          <a:ea typeface="Calibri"/>
                        </a:rPr>
                        <m:t>≤</m:t>
                      </m:r>
                      <m:r>
                        <a:rPr lang="fr-FR" sz="4400" i="1">
                          <a:latin typeface="Cambria Math"/>
                          <a:ea typeface="Calibri"/>
                          <a:cs typeface="Times New Roman"/>
                        </a:rPr>
                        <m:t>18</m:t>
                      </m:r>
                    </m:oMath>
                  </m:oMathPara>
                </a14:m>
                <a:endParaRPr lang="en-US" sz="4400" dirty="0"/>
              </a:p>
            </p:txBody>
          </p:sp>
        </mc:Choice>
        <mc:Fallback xmlns="">
          <p:sp>
            <p:nvSpPr>
              <p:cNvPr id="25" name="Rectangle 24"/>
              <p:cNvSpPr>
                <a:spLocks noRot="1" noChangeAspect="1" noMove="1" noResize="1" noEditPoints="1" noAdjustHandles="1" noChangeArrowheads="1" noChangeShapeType="1" noTextEdit="1"/>
              </p:cNvSpPr>
              <p:nvPr/>
            </p:nvSpPr>
            <p:spPr>
              <a:xfrm>
                <a:off x="5290222" y="11416597"/>
                <a:ext cx="3067506" cy="769441"/>
              </a:xfrm>
              <a:prstGeom prst="rect">
                <a:avLst/>
              </a:prstGeom>
              <a:blipFill rotWithShape="1">
                <a:blip r:embed="rId19"/>
                <a:stretch>
                  <a:fillRect/>
                </a:stretch>
              </a:blipFill>
            </p:spPr>
            <p:txBody>
              <a:bodyPr/>
              <a:lstStyle/>
              <a:p>
                <a:r>
                  <a:rPr lang="en-US">
                    <a:noFill/>
                  </a:rPr>
                  <a:t> </a:t>
                </a:r>
              </a:p>
            </p:txBody>
          </p:sp>
        </mc:Fallback>
      </mc:AlternateContent>
      <p:sp>
        <p:nvSpPr>
          <p:cNvPr id="26" name="TextBox 25"/>
          <p:cNvSpPr txBox="1"/>
          <p:nvPr/>
        </p:nvSpPr>
        <p:spPr>
          <a:xfrm>
            <a:off x="10392594" y="7848242"/>
            <a:ext cx="2502608" cy="769441"/>
          </a:xfrm>
          <a:prstGeom prst="rect">
            <a:avLst/>
          </a:prstGeom>
          <a:noFill/>
        </p:spPr>
        <p:txBody>
          <a:bodyPr wrap="none" rtlCol="0">
            <a:spAutoFit/>
          </a:bodyPr>
          <a:lstStyle/>
          <a:p>
            <a:r>
              <a:rPr lang="fr-FR" sz="4400" dirty="0" err="1">
                <a:latin typeface="Times New Roman"/>
                <a:ea typeface="Calibri"/>
                <a:cs typeface="Times New Roman"/>
              </a:rPr>
              <a:t>nên</a:t>
            </a:r>
            <a:r>
              <a:rPr lang="fr-FR" sz="4400" dirty="0">
                <a:latin typeface="Times New Roman"/>
                <a:ea typeface="Calibri"/>
                <a:cs typeface="Times New Roman"/>
              </a:rPr>
              <a:t> </a:t>
            </a:r>
            <a:r>
              <a:rPr lang="fr-FR" sz="4400" dirty="0" err="1">
                <a:latin typeface="Times New Roman"/>
                <a:ea typeface="Calibri"/>
                <a:cs typeface="Times New Roman"/>
              </a:rPr>
              <a:t>suy</a:t>
            </a:r>
            <a:r>
              <a:rPr lang="fr-FR" sz="4400" dirty="0">
                <a:latin typeface="Times New Roman"/>
                <a:ea typeface="Calibri"/>
                <a:cs typeface="Times New Roman"/>
              </a:rPr>
              <a:t> </a:t>
            </a:r>
            <a:r>
              <a:rPr lang="fr-FR" sz="4400" dirty="0" smtClean="0">
                <a:latin typeface="Times New Roman"/>
                <a:ea typeface="Calibri"/>
                <a:cs typeface="Times New Roman"/>
              </a:rPr>
              <a:t>ra</a:t>
            </a:r>
            <a:endParaRPr lang="en-US" sz="4400" dirty="0">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7" name="TextBox 26"/>
              <p:cNvSpPr txBox="1"/>
              <p:nvPr/>
            </p:nvSpPr>
            <p:spPr>
              <a:xfrm>
                <a:off x="13082734" y="7914964"/>
                <a:ext cx="276774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9</m:t>
                      </m:r>
                    </m:oMath>
                  </m:oMathPara>
                </a14:m>
                <a:endParaRPr lang="en-US" sz="4400" dirty="0">
                  <a:latin typeface="Times New Roman"/>
                  <a:ea typeface="Calibri"/>
                  <a:cs typeface="Times New Roman"/>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3082734" y="7914964"/>
                <a:ext cx="2767745" cy="769441"/>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16000790" y="7667371"/>
                <a:ext cx="3426964" cy="10336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latin typeface="Cambria Math"/>
                              <a:ea typeface="Calibri"/>
                              <a:cs typeface="Times New Roman"/>
                            </a:rPr>
                            <m:t>  </m:t>
                          </m:r>
                        </m:e>
                      </m:groupChr>
                      <m:r>
                        <a:rPr lang="en-US" sz="4400" i="1">
                          <a:latin typeface="Cambria Math"/>
                          <a:ea typeface="Calibri"/>
                          <a:cs typeface="Times New Roman"/>
                        </a:rPr>
                        <m:t>𝑓</m:t>
                      </m:r>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3</m:t>
                      </m:r>
                      <m:r>
                        <a:rPr lang="fr-FR" sz="4400" i="1">
                          <a:latin typeface="Cambria Math"/>
                          <a:ea typeface="Calibri"/>
                          <a:cs typeface="Times New Roman"/>
                        </a:rPr>
                        <m:t>.</m:t>
                      </m:r>
                    </m:oMath>
                  </m:oMathPara>
                </a14:m>
                <a:endParaRPr lang="en-US" sz="4400" dirty="0">
                  <a:latin typeface="Times New Roman"/>
                  <a:ea typeface="Calibri"/>
                  <a:cs typeface="Times New Roman"/>
                </a:endParaRPr>
              </a:p>
            </p:txBody>
          </p:sp>
        </mc:Choice>
        <mc:Fallback>
          <p:sp>
            <p:nvSpPr>
              <p:cNvPr id="28" name="TextBox 27"/>
              <p:cNvSpPr txBox="1">
                <a:spLocks noRot="1" noChangeAspect="1" noMove="1" noResize="1" noEditPoints="1" noAdjustHandles="1" noChangeArrowheads="1" noChangeShapeType="1" noTextEdit="1"/>
              </p:cNvSpPr>
              <p:nvPr/>
            </p:nvSpPr>
            <p:spPr>
              <a:xfrm>
                <a:off x="16000790" y="7667371"/>
                <a:ext cx="3426964" cy="1033616"/>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581500" y="8862017"/>
                <a:ext cx="5678286"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3</m:t>
                    </m:r>
                  </m:oMath>
                </a14:m>
                <a:r>
                  <a:rPr lang="fr-FR" sz="4400" dirty="0">
                    <a:latin typeface="Times New Roman"/>
                    <a:ea typeface="Calibri"/>
                    <a:cs typeface="Times New Roman"/>
                  </a:rPr>
                  <a:t> </a:t>
                </a:r>
                <a:r>
                  <a:rPr lang="fr-FR" sz="4400" dirty="0" err="1">
                    <a:latin typeface="Times New Roman"/>
                    <a:ea typeface="Calibri"/>
                    <a:cs typeface="Times New Roman"/>
                  </a:rPr>
                  <a:t>hoặc</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6</m:t>
                    </m:r>
                    <m:r>
                      <a:rPr lang="fr-FR" sz="4400" i="1">
                        <a:latin typeface="Cambria Math"/>
                        <a:ea typeface="Calibri"/>
                        <a:cs typeface="Times New Roman"/>
                      </a:rPr>
                      <m:t>.</m:t>
                    </m:r>
                  </m:oMath>
                </a14:m>
                <a:r>
                  <a:rPr lang="fr-FR" sz="4400" dirty="0">
                    <a:latin typeface="Times New Roman"/>
                    <a:ea typeface="Calibri"/>
                    <a:cs typeface="Times New Roman"/>
                  </a:rPr>
                  <a:t> </a:t>
                </a:r>
                <a:endParaRPr lang="en-US" sz="4400" dirty="0">
                  <a:latin typeface="Times New Roman"/>
                  <a:ea typeface="Calibri"/>
                  <a:cs typeface="Times New Roman"/>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581500" y="8862017"/>
                <a:ext cx="5678286" cy="769441"/>
              </a:xfrm>
              <a:prstGeom prst="rect">
                <a:avLst/>
              </a:prstGeom>
              <a:blipFill rotWithShape="1">
                <a:blip r:embed="rId22"/>
                <a:stretch>
                  <a:fillRect t="-15079"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184682" y="8884664"/>
                <a:ext cx="2910605" cy="769441"/>
              </a:xfrm>
              <a:prstGeom prst="rect">
                <a:avLst/>
              </a:prstGeom>
              <a:noFill/>
            </p:spPr>
            <p:txBody>
              <a:bodyPr wrap="none" rtlCol="0">
                <a:spAutoFit/>
              </a:bodyPr>
              <a:lstStyle/>
              <a:p>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𝑚</m:t>
                    </m:r>
                    <m:r>
                      <a:rPr lang="fr-FR" sz="4400" i="1">
                        <a:latin typeface="Cambria Math"/>
                        <a:ea typeface="Calibri"/>
                        <a:cs typeface="Times New Roman"/>
                      </a:rPr>
                      <m:t>=</m:t>
                    </m:r>
                    <m:r>
                      <a:rPr lang="fr-FR" sz="4400" i="1">
                        <a:latin typeface="Cambria Math"/>
                        <a:ea typeface="Calibri"/>
                        <a:cs typeface="Times New Roman"/>
                      </a:rPr>
                      <m:t>3</m:t>
                    </m:r>
                    <m:r>
                      <a:rPr lang="fr-FR" sz="4400" i="1">
                        <a:latin typeface="Cambria Math"/>
                        <a:ea typeface="Calibri"/>
                        <a:cs typeface="Times New Roman"/>
                      </a:rPr>
                      <m:t>.</m:t>
                    </m:r>
                  </m:oMath>
                </a14:m>
                <a:endParaRPr lang="en-US" sz="4400" dirty="0">
                  <a:latin typeface="Times New Roman"/>
                  <a:ea typeface="Calibri"/>
                  <a:cs typeface="Times New Roman"/>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184682" y="8884664"/>
                <a:ext cx="2910605" cy="769441"/>
              </a:xfrm>
              <a:prstGeom prst="rect">
                <a:avLst/>
              </a:prstGeom>
              <a:blipFill rotWithShape="1">
                <a:blip r:embed="rId23"/>
                <a:stretch>
                  <a:fillRect l="-8595"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111354" y="12123542"/>
                <a:ext cx="3402535" cy="13599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en-US" sz="4400" b="0" i="1" smtClean="0">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m:t>
                      </m:r>
                      <m:r>
                        <a:rPr lang="en-US" sz="4400" b="0" i="1" smtClean="0">
                          <a:latin typeface="Cambria Math"/>
                          <a:ea typeface="Calibri"/>
                          <a:cs typeface="Times New Roman"/>
                        </a:rPr>
                        <m:t>0</m:t>
                      </m:r>
                    </m:oMath>
                  </m:oMathPara>
                </a14:m>
                <a:endParaRPr lang="en-US" sz="4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111354" y="12123542"/>
                <a:ext cx="3402535" cy="1359988"/>
              </a:xfrm>
              <a:prstGeom prst="rect">
                <a:avLst/>
              </a:prstGeom>
              <a:blipFill rotWithShape="1">
                <a:blip r:embed="rId24"/>
                <a:stretch>
                  <a:fillRect/>
                </a:stretch>
              </a:blipFill>
            </p:spPr>
            <p:txBody>
              <a:bodyPr/>
              <a:lstStyle/>
              <a:p>
                <a:r>
                  <a:rPr lang="en-US">
                    <a:noFill/>
                  </a:rPr>
                  <a:t> </a:t>
                </a:r>
              </a:p>
            </p:txBody>
          </p:sp>
        </mc:Fallback>
      </mc:AlternateContent>
      <p:sp>
        <p:nvSpPr>
          <p:cNvPr id="32" name="TextBox 31"/>
          <p:cNvSpPr txBox="1"/>
          <p:nvPr/>
        </p:nvSpPr>
        <p:spPr>
          <a:xfrm>
            <a:off x="7116110" y="13195498"/>
            <a:ext cx="338554" cy="830997"/>
          </a:xfrm>
          <a:prstGeom prst="rect">
            <a:avLst/>
          </a:prstGeom>
          <a:noFill/>
        </p:spPr>
        <p:txBody>
          <a:bodyPr wrap="none" rtlCol="0">
            <a:spAutoFit/>
          </a:bodyPr>
          <a:lstStyle/>
          <a:p>
            <a:r>
              <a:rPr lang="fr-FR" sz="4800" smtClean="0">
                <a:latin typeface="Times New Roman"/>
                <a:ea typeface="Calibri"/>
                <a:cs typeface="Times New Roman"/>
              </a:rPr>
              <a:t> </a:t>
            </a:r>
            <a:endParaRPr lang="en-US" sz="4800">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3" name="TextBox 32"/>
              <p:cNvSpPr txBox="1"/>
              <p:nvPr/>
            </p:nvSpPr>
            <p:spPr>
              <a:xfrm>
                <a:off x="11184682" y="12403410"/>
                <a:ext cx="3605924" cy="835293"/>
              </a:xfrm>
              <a:prstGeom prst="rect">
                <a:avLst/>
              </a:prstGeom>
              <a:noFill/>
            </p:spPr>
            <p:txBody>
              <a:bodyPr wrap="none" rtlCol="0">
                <a:spAutoFit/>
              </a:bodyPr>
              <a:lstStyle/>
              <a:p>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𝑀</m:t>
                    </m:r>
                    <m:r>
                      <a:rPr lang="fr-FR" sz="4400" i="1">
                        <a:latin typeface="Cambria Math"/>
                        <a:ea typeface="Calibri"/>
                        <a:cs typeface="Times New Roman"/>
                      </a:rPr>
                      <m:t>=</m:t>
                    </m:r>
                    <m:r>
                      <a:rPr lang="fr-FR" sz="4400" i="1">
                        <a:latin typeface="Cambria Math"/>
                        <a:ea typeface="Calibri"/>
                        <a:cs typeface="Times New Roman"/>
                      </a:rPr>
                      <m:t>3</m:t>
                    </m:r>
                    <m:rad>
                      <m:radPr>
                        <m:degHide m:val="on"/>
                        <m:ctrlPr>
                          <a:rPr lang="en-US" sz="4400" i="1">
                            <a:latin typeface="Cambria Math" panose="02040503050406030204" pitchFamily="18" charset="0"/>
                            <a:ea typeface="Calibri"/>
                            <a:cs typeface="Times New Roman"/>
                          </a:rPr>
                        </m:ctrlPr>
                      </m:radPr>
                      <m:deg/>
                      <m:e>
                        <m:r>
                          <a:rPr lang="fr-FR" sz="4400" i="1">
                            <a:latin typeface="Cambria Math"/>
                            <a:ea typeface="Calibri"/>
                            <a:cs typeface="Times New Roman"/>
                          </a:rPr>
                          <m:t>2</m:t>
                        </m:r>
                      </m:e>
                    </m:rad>
                    <m:r>
                      <a:rPr lang="fr-FR" sz="4400" i="1">
                        <a:latin typeface="Cambria Math"/>
                        <a:ea typeface="Calibri"/>
                        <a:cs typeface="Times New Roman"/>
                      </a:rPr>
                      <m:t>.</m:t>
                    </m:r>
                  </m:oMath>
                </a14:m>
                <a:endParaRPr lang="en-US" sz="4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1184682" y="12403410"/>
                <a:ext cx="3605924" cy="835293"/>
              </a:xfrm>
              <a:prstGeom prst="rect">
                <a:avLst/>
              </a:prstGeom>
              <a:blipFill rotWithShape="1">
                <a:blip r:embed="rId25"/>
                <a:stretch>
                  <a:fillRect l="-6937" t="-8029" b="-32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376370" y="12123542"/>
                <a:ext cx="262700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m:t>
                      </m:r>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376370" y="12123542"/>
                <a:ext cx="2627001" cy="1359988"/>
              </a:xfrm>
              <a:prstGeom prst="rect">
                <a:avLst/>
              </a:prstGeom>
              <a:blipFill rotWithShape="1">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7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arn(inVertic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arn(inVertical)">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arn(inVertical)">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barn(inVertical)">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barn(inVertical)">
                                      <p:cBhvr>
                                        <p:cTn id="1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4" grpId="0"/>
      <p:bldP spid="5" grpId="0"/>
      <p:bldP spid="6" grpId="0"/>
      <p:bldP spid="7" grpId="0"/>
      <p:bldP spid="8" grpId="0"/>
      <p:bldP spid="9" grpId="0"/>
      <p:bldP spid="10" grpId="0"/>
      <p:bldP spid="11" grpId="0"/>
      <p:bldP spid="12" grpId="0"/>
      <p:bldP spid="13"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3</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5578296" y="2260879"/>
                <a:ext cx="22318484" cy="1839606"/>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a:latin typeface="Times New Roman"/>
                    <a:ea typeface="Calibri"/>
                    <a:cs typeface="Times New Roman"/>
                  </a:rPr>
                  <a:t>Cho hai số thực </a:t>
                </a:r>
                <a14:m>
                  <m:oMath xmlns:m="http://schemas.openxmlformats.org/officeDocument/2006/math">
                    <m:r>
                      <a:rPr lang="en-US" sz="4800" i="1">
                        <a:effectLst/>
                        <a:latin typeface="Cambria Math"/>
                        <a:ea typeface="Calibri"/>
                        <a:cs typeface="Times New Roman"/>
                      </a:rPr>
                      <m:t>𝑥</m:t>
                    </m:r>
                    <m:r>
                      <a:rPr lang="fr-FR" sz="4800" i="1">
                        <a:effectLst/>
                        <a:latin typeface="Cambria Math"/>
                        <a:ea typeface="Calibri"/>
                        <a:cs typeface="Times New Roman"/>
                      </a:rPr>
                      <m:t>, </m:t>
                    </m:r>
                    <m:r>
                      <a:rPr lang="en-US" sz="4800" i="1">
                        <a:effectLst/>
                        <a:latin typeface="Cambria Math"/>
                        <a:ea typeface="Calibri"/>
                        <a:cs typeface="Times New Roman"/>
                      </a:rPr>
                      <m:t>𝑦</m:t>
                    </m:r>
                  </m:oMath>
                </a14:m>
                <a:r>
                  <a:rPr lang="vi-VN" sz="4400" dirty="0">
                    <a:effectLst/>
                    <a:latin typeface="Times New Roman"/>
                    <a:ea typeface="Calibri"/>
                    <a:cs typeface="Times New Roman"/>
                  </a:rPr>
                  <a:t> thỏa mãn </a:t>
                </a:r>
                <a14:m>
                  <m:oMath xmlns:m="http://schemas.openxmlformats.org/officeDocument/2006/math">
                    <m:sSup>
                      <m:sSupPr>
                        <m:ctrlPr>
                          <a:rPr lang="en-US" sz="4800" i="1">
                            <a:effectLst/>
                            <a:latin typeface="Cambria Math" panose="02040503050406030204" pitchFamily="18" charset="0"/>
                            <a:ea typeface="Calibri"/>
                            <a:cs typeface="Times New Roman"/>
                          </a:rPr>
                        </m:ctrlPr>
                      </m:sSupPr>
                      <m:e>
                        <m:r>
                          <a:rPr lang="en-US" sz="4800" i="1">
                            <a:effectLst/>
                            <a:latin typeface="Cambria Math"/>
                            <a:ea typeface="Calibri"/>
                            <a:cs typeface="Times New Roman"/>
                          </a:rPr>
                          <m:t>𝑥</m:t>
                        </m:r>
                      </m:e>
                      <m:sup>
                        <m:r>
                          <a:rPr lang="fr-FR" sz="4800" i="1">
                            <a:effectLst/>
                            <a:latin typeface="Cambria Math"/>
                            <a:ea typeface="Calibri"/>
                            <a:cs typeface="Times New Roman"/>
                          </a:rPr>
                          <m:t>2</m:t>
                        </m:r>
                      </m:sup>
                    </m:sSup>
                    <m:r>
                      <a:rPr lang="fr-FR" sz="4800" i="1">
                        <a:effectLst/>
                        <a:latin typeface="Cambria Math"/>
                        <a:ea typeface="Calibri"/>
                        <a:cs typeface="Times New Roman"/>
                      </a:rPr>
                      <m:t>+</m:t>
                    </m:r>
                    <m:sSup>
                      <m:sSupPr>
                        <m:ctrlPr>
                          <a:rPr lang="en-US" sz="4800" i="1">
                            <a:effectLst/>
                            <a:latin typeface="Cambria Math" panose="02040503050406030204" pitchFamily="18" charset="0"/>
                            <a:ea typeface="Calibri"/>
                            <a:cs typeface="Times New Roman"/>
                          </a:rPr>
                        </m:ctrlPr>
                      </m:sSupPr>
                      <m:e>
                        <m:r>
                          <a:rPr lang="en-US" sz="4800" i="1">
                            <a:effectLst/>
                            <a:latin typeface="Cambria Math"/>
                            <a:ea typeface="Calibri"/>
                            <a:cs typeface="Times New Roman"/>
                          </a:rPr>
                          <m:t>𝑦</m:t>
                        </m:r>
                      </m:e>
                      <m:sup>
                        <m:r>
                          <a:rPr lang="fr-FR" sz="4800" i="1">
                            <a:effectLst/>
                            <a:latin typeface="Cambria Math"/>
                            <a:ea typeface="Calibri"/>
                            <a:cs typeface="Times New Roman"/>
                          </a:rPr>
                          <m:t>2</m:t>
                        </m:r>
                      </m:sup>
                    </m:sSup>
                    <m:r>
                      <a:rPr lang="fr-FR" sz="4800" i="1">
                        <a:effectLst/>
                        <a:latin typeface="Cambria Math"/>
                        <a:ea typeface="Calibri"/>
                        <a:cs typeface="Times New Roman"/>
                      </a:rPr>
                      <m:t>+</m:t>
                    </m:r>
                    <m:r>
                      <a:rPr lang="en-US" sz="4800" i="1">
                        <a:effectLst/>
                        <a:latin typeface="Cambria Math"/>
                        <a:ea typeface="Calibri"/>
                        <a:cs typeface="Times New Roman"/>
                      </a:rPr>
                      <m:t>𝑥𝑦</m:t>
                    </m:r>
                    <m:r>
                      <a:rPr lang="fr-FR" sz="4800" i="1">
                        <a:effectLst/>
                        <a:latin typeface="Cambria Math"/>
                        <a:ea typeface="Calibri"/>
                        <a:cs typeface="Times New Roman"/>
                      </a:rPr>
                      <m:t>=</m:t>
                    </m:r>
                    <m:r>
                      <a:rPr lang="fr-FR" sz="4800" i="1">
                        <a:effectLst/>
                        <a:latin typeface="Cambria Math"/>
                        <a:ea typeface="Calibri"/>
                        <a:cs typeface="Times New Roman"/>
                      </a:rPr>
                      <m:t>3</m:t>
                    </m:r>
                  </m:oMath>
                </a14:m>
                <a:r>
                  <a:rPr lang="vi-VN" sz="4400" dirty="0">
                    <a:effectLst/>
                    <a:latin typeface="Times New Roman"/>
                    <a:ea typeface="Calibri"/>
                    <a:cs typeface="Times New Roman"/>
                  </a:rPr>
                  <a:t>. </a:t>
                </a:r>
                <a:endParaRPr lang="en-US" sz="4400" dirty="0" smtClean="0">
                  <a:effectLst/>
                  <a:latin typeface="Times New Roman"/>
                  <a:ea typeface="Calibri"/>
                  <a:cs typeface="Times New Roman"/>
                </a:endParaRPr>
              </a:p>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smtClean="0">
                    <a:effectLst/>
                    <a:latin typeface="Times New Roman"/>
                    <a:ea typeface="Calibri"/>
                    <a:cs typeface="Times New Roman"/>
                  </a:rPr>
                  <a:t>Tập </a:t>
                </a:r>
                <a:r>
                  <a:rPr lang="vi-VN" sz="4400" dirty="0">
                    <a:effectLst/>
                    <a:latin typeface="Times New Roman"/>
                    <a:ea typeface="Calibri"/>
                    <a:cs typeface="Times New Roman"/>
                  </a:rPr>
                  <a:t>giá trị của biểu thức </a:t>
                </a:r>
                <a14:m>
                  <m:oMath xmlns:m="http://schemas.openxmlformats.org/officeDocument/2006/math">
                    <m:r>
                      <a:rPr lang="vi-VN" sz="4800" i="1">
                        <a:effectLst/>
                        <a:latin typeface="Cambria Math"/>
                        <a:ea typeface="Calibri"/>
                        <a:cs typeface="Times New Roman"/>
                      </a:rPr>
                      <m:t>𝑆</m:t>
                    </m:r>
                    <m:r>
                      <a:rPr lang="vi-VN" sz="4800" i="1">
                        <a:effectLst/>
                        <a:latin typeface="Cambria Math"/>
                        <a:ea typeface="Calibri"/>
                        <a:cs typeface="Times New Roman"/>
                      </a:rPr>
                      <m:t>=</m:t>
                    </m:r>
                    <m:r>
                      <a:rPr lang="vi-VN" sz="4800" i="1">
                        <a:effectLst/>
                        <a:latin typeface="Cambria Math"/>
                        <a:ea typeface="Calibri"/>
                        <a:cs typeface="Times New Roman"/>
                      </a:rPr>
                      <m:t>𝑥</m:t>
                    </m:r>
                    <m:r>
                      <a:rPr lang="vi-VN" sz="4800" i="1">
                        <a:effectLst/>
                        <a:latin typeface="Cambria Math"/>
                        <a:ea typeface="Calibri"/>
                        <a:cs typeface="Times New Roman"/>
                      </a:rPr>
                      <m:t>+</m:t>
                    </m:r>
                    <m:r>
                      <a:rPr lang="vi-VN" sz="4800" i="1">
                        <a:effectLst/>
                        <a:latin typeface="Cambria Math"/>
                        <a:ea typeface="Calibri"/>
                        <a:cs typeface="Times New Roman"/>
                      </a:rPr>
                      <m:t>𝑦</m:t>
                    </m:r>
                  </m:oMath>
                </a14:m>
                <a:r>
                  <a:rPr lang="vi-VN" sz="4400" dirty="0">
                    <a:effectLst/>
                    <a:latin typeface="Times New Roman"/>
                    <a:ea typeface="Calibri"/>
                    <a:cs typeface="Times New Roman"/>
                  </a:rPr>
                  <a:t> là:</a:t>
                </a:r>
                <a:endParaRPr lang="en-US" sz="4800" dirty="0">
                  <a:effectLst/>
                  <a:latin typeface="Times New Roman"/>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5578296" y="2260879"/>
                <a:ext cx="22318484" cy="1839606"/>
              </a:xfrm>
              <a:prstGeom prst="rect">
                <a:avLst/>
              </a:prstGeom>
              <a:blipFill rotWithShape="1">
                <a:blip r:embed="rId2"/>
                <a:stretch>
                  <a:fillRect l="-929" t="-1656" b="-14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793006" y="4194498"/>
                <a:ext cx="21937292" cy="922240"/>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b="1" dirty="0">
                    <a:solidFill>
                      <a:srgbClr val="4401FF"/>
                    </a:solidFill>
                    <a:latin typeface="Times New Roman"/>
                    <a:ea typeface="Calibri"/>
                    <a:cs typeface="Times New Roman"/>
                  </a:rPr>
                  <a:t>             A.</a:t>
                </a:r>
                <a:r>
                  <a:rPr lang="en-US" sz="4400" b="1" dirty="0" smtClean="0">
                    <a:solidFill>
                      <a:srgbClr val="4401FF"/>
                    </a:solidFill>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0</m:t>
                        </m:r>
                        <m:r>
                          <a:rPr lang="en-US" sz="4800" i="1">
                            <a:effectLst/>
                            <a:latin typeface="Cambria Math"/>
                            <a:ea typeface="Calibri"/>
                            <a:cs typeface="Times New Roman"/>
                          </a:rPr>
                          <m:t>;</m:t>
                        </m:r>
                        <m:r>
                          <a:rPr lang="en-US" sz="4800" i="1">
                            <a:effectLst/>
                            <a:latin typeface="Cambria Math"/>
                            <a:ea typeface="Calibri"/>
                            <a:cs typeface="Times New Roman"/>
                          </a:rPr>
                          <m:t>3</m:t>
                        </m:r>
                      </m:e>
                    </m:d>
                  </m:oMath>
                </a14:m>
                <a:r>
                  <a:rPr lang="en-US" sz="4400" b="1" dirty="0" smtClean="0">
                    <a:solidFill>
                      <a:srgbClr val="4401FF"/>
                    </a:solidFill>
                    <a:effectLst/>
                    <a:latin typeface="Times New Roman"/>
                    <a:ea typeface="Calibri"/>
                    <a:cs typeface="Times New Roman"/>
                  </a:rPr>
                  <a:t>             </a:t>
                </a:r>
                <a:r>
                  <a:rPr lang="vi-VN" sz="4400" b="1" dirty="0" smtClean="0">
                    <a:solidFill>
                      <a:srgbClr val="4401FF"/>
                    </a:solidFill>
                    <a:effectLst/>
                    <a:latin typeface="Times New Roman"/>
                    <a:ea typeface="Calibri"/>
                    <a:cs typeface="Times New Roman"/>
                  </a:rPr>
                  <a:t>B</a:t>
                </a:r>
                <a:r>
                  <a:rPr lang="vi-VN" sz="4400" b="1" dirty="0">
                    <a:solidFill>
                      <a:srgbClr val="4401FF"/>
                    </a:solidFill>
                    <a:effectLst/>
                    <a:latin typeface="Times New Roman"/>
                    <a:ea typeface="Calibri"/>
                    <a:cs typeface="Times New Roman"/>
                  </a:rPr>
                  <a:t>.</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0</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vi-VN" sz="4400" dirty="0">
                    <a:effectLst/>
                    <a:latin typeface="Times New Roman"/>
                    <a:ea typeface="Calibri"/>
                    <a:cs typeface="Times New Roman"/>
                  </a:rPr>
                  <a:t>.	</a:t>
                </a:r>
                <a:r>
                  <a:rPr lang="vi-VN" sz="4400" b="1" dirty="0">
                    <a:solidFill>
                      <a:srgbClr val="4401FF"/>
                    </a:solidFill>
                    <a:effectLst/>
                    <a:latin typeface="Times New Roman"/>
                    <a:ea typeface="Calibri"/>
                    <a:cs typeface="Times New Roman"/>
                  </a:rPr>
                  <a:t>C.</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m:t>
                        </m:r>
                        <m:r>
                          <a:rPr lang="en-US" sz="4800" i="1">
                            <a:effectLst/>
                            <a:latin typeface="Cambria Math"/>
                            <a:ea typeface="Calibri"/>
                            <a:cs typeface="Times New Roman"/>
                          </a:rPr>
                          <m:t>2</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vi-VN" sz="4400" dirty="0">
                    <a:effectLst/>
                    <a:latin typeface="Times New Roman"/>
                    <a:ea typeface="Calibri"/>
                    <a:cs typeface="Times New Roman"/>
                  </a:rPr>
                  <a:t>.	</a:t>
                </a:r>
                <a:r>
                  <a:rPr lang="en-US" sz="4400" dirty="0" smtClean="0">
                    <a:effectLst/>
                    <a:latin typeface="Times New Roman"/>
                    <a:ea typeface="Calibri"/>
                    <a:cs typeface="Times New Roman"/>
                  </a:rPr>
                  <a:t>          </a:t>
                </a:r>
                <a:r>
                  <a:rPr lang="vi-VN" sz="4400" b="1" dirty="0" smtClean="0">
                    <a:solidFill>
                      <a:srgbClr val="4401FF"/>
                    </a:solidFill>
                    <a:effectLst/>
                    <a:latin typeface="Times New Roman"/>
                    <a:ea typeface="Calibri"/>
                    <a:cs typeface="Times New Roman"/>
                  </a:rPr>
                  <a:t>D</a:t>
                </a:r>
                <a:r>
                  <a:rPr lang="vi-VN" sz="4400" b="1" dirty="0">
                    <a:solidFill>
                      <a:srgbClr val="4401FF"/>
                    </a:solidFill>
                    <a:effectLst/>
                    <a:latin typeface="Times New Roman"/>
                    <a:ea typeface="Calibri"/>
                    <a:cs typeface="Times New Roman"/>
                  </a:rPr>
                  <a:t>.</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m:t>
                        </m:r>
                        <m:r>
                          <a:rPr lang="en-US" sz="4800" i="1">
                            <a:effectLst/>
                            <a:latin typeface="Cambria Math"/>
                            <a:ea typeface="Calibri"/>
                            <a:cs typeface="Times New Roman"/>
                          </a:rPr>
                          <m:t>2</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en-US"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3793006" y="4194498"/>
                <a:ext cx="21937292" cy="922240"/>
              </a:xfrm>
              <a:prstGeom prst="rect">
                <a:avLst/>
              </a:prstGeom>
              <a:blipFill rotWithShape="1">
                <a:blip r:embed="rId3"/>
                <a:stretch>
                  <a:fillRect t="-4636" b="-23179"/>
                </a:stretch>
              </a:blipFill>
            </p:spPr>
            <p:txBody>
              <a:bodyPr/>
              <a:lstStyle/>
              <a:p>
                <a:r>
                  <a:rPr lang="en-US">
                    <a:noFill/>
                  </a:rPr>
                  <a:t> </a:t>
                </a:r>
              </a:p>
            </p:txBody>
          </p:sp>
        </mc:Fallback>
      </mc:AlternateContent>
      <p:sp>
        <p:nvSpPr>
          <p:cNvPr id="4" name="Rectangle 3"/>
          <p:cNvSpPr/>
          <p:nvPr/>
        </p:nvSpPr>
        <p:spPr>
          <a:xfrm>
            <a:off x="9528498" y="4986586"/>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p:sp>
        <p:nvSpPr>
          <p:cNvPr id="6" name="Rectangle 5"/>
          <p:cNvSpPr/>
          <p:nvPr/>
        </p:nvSpPr>
        <p:spPr>
          <a:xfrm>
            <a:off x="1815576" y="5274618"/>
            <a:ext cx="1413272" cy="87100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r>
              <a:rPr lang="fr-FR" sz="4400" dirty="0" smtClean="0">
                <a:latin typeface="Times New Roman"/>
                <a:ea typeface="Calibri"/>
                <a:cs typeface="Times New Roman"/>
              </a:rPr>
              <a:t>Ta</a:t>
            </a:r>
            <a:r>
              <a:rPr lang="vi-VN" sz="4400" dirty="0">
                <a:effectLst/>
                <a:latin typeface="Times New Roman"/>
                <a:ea typeface="Calibri"/>
                <a:cs typeface="Times New Roman"/>
              </a:rPr>
              <a:t> </a:t>
            </a:r>
            <a:r>
              <a:rPr lang="vi-VN" sz="4400" dirty="0" smtClean="0">
                <a:effectLst/>
                <a:latin typeface="Times New Roman"/>
                <a:ea typeface="Calibri"/>
                <a:cs typeface="Times New Roman"/>
              </a:rPr>
              <a:t>có</a:t>
            </a:r>
            <a:endParaRPr lang="en-US" sz="44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7" name="Rectangle 6"/>
              <p:cNvSpPr/>
              <p:nvPr/>
            </p:nvSpPr>
            <p:spPr>
              <a:xfrm>
                <a:off x="1679626" y="8957176"/>
                <a:ext cx="4723857"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𝑥</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𝑦</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𝑥𝑦</m:t>
                      </m:r>
                      <m:r>
                        <a:rPr lang="en-US" sz="4400" i="1">
                          <a:effectLst/>
                          <a:latin typeface="Cambria Math"/>
                          <a:ea typeface="Calibri"/>
                          <a:cs typeface="Times New Roman"/>
                        </a:rPr>
                        <m:t>=</m:t>
                      </m:r>
                      <m:r>
                        <a:rPr lang="en-US" sz="4400" i="1">
                          <a:effectLst/>
                          <a:latin typeface="Cambria Math"/>
                          <a:ea typeface="Calibri"/>
                          <a:cs typeface="Times New Roman"/>
                        </a:rPr>
                        <m:t>3</m:t>
                      </m:r>
                    </m:oMath>
                  </m:oMathPara>
                </a14:m>
                <a:endParaRPr lang="en-US" sz="4400" dirty="0">
                  <a:effectLst/>
                  <a:latin typeface="Times New Roman"/>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1679626" y="8957176"/>
                <a:ext cx="4723857" cy="9992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16130" y="8957176"/>
                <a:ext cx="6623480"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b="0" i="1" smtClean="0">
                          <a:effectLst/>
                          <a:latin typeface="Cambria Math"/>
                          <a:ea typeface="Calibri"/>
                          <a:cs typeface="Times New Roman"/>
                        </a:rPr>
                        <m:t>−</m:t>
                      </m:r>
                      <m:r>
                        <a:rPr lang="en-US" sz="4400" i="1">
                          <a:effectLst/>
                          <a:latin typeface="Cambria Math"/>
                          <a:ea typeface="Calibri"/>
                          <a:cs typeface="Times New Roman"/>
                        </a:rPr>
                        <m:t>𝑥𝑦</m:t>
                      </m:r>
                      <m:r>
                        <a:rPr lang="en-US" sz="4400" b="0" i="1" smtClean="0">
                          <a:effectLst/>
                          <a:latin typeface="Cambria Math"/>
                          <a:ea typeface="Calibri"/>
                          <a:cs typeface="Times New Roman"/>
                        </a:rPr>
                        <m:t>=</m:t>
                      </m:r>
                      <m:r>
                        <a:rPr lang="en-US" sz="4400" b="0" i="1" smtClean="0">
                          <a:effectLst/>
                          <a:latin typeface="Cambria Math"/>
                          <a:ea typeface="Calibri"/>
                          <a:cs typeface="Times New Roman"/>
                        </a:rPr>
                        <m:t>0</m:t>
                      </m:r>
                    </m:oMath>
                  </m:oMathPara>
                </a14:m>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6216130" y="8957176"/>
                <a:ext cx="6623480" cy="99924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01082" y="10987634"/>
                <a:ext cx="9763378" cy="871008"/>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en-US" sz="4400" dirty="0" err="1">
                    <a:latin typeface="Times New Roman"/>
                    <a:ea typeface="Calibri"/>
                    <a:cs typeface="Times New Roman"/>
                  </a:rPr>
                  <a:t>Suy</a:t>
                </a:r>
                <a:r>
                  <a:rPr lang="en-US" sz="4400" dirty="0">
                    <a:latin typeface="Times New Roman"/>
                    <a:ea typeface="Calibri"/>
                    <a:cs typeface="Times New Roman"/>
                  </a:rPr>
                  <a:t> </a:t>
                </a:r>
                <a:r>
                  <a:rPr lang="en-US" sz="4400" dirty="0" err="1">
                    <a:latin typeface="Times New Roman"/>
                    <a:ea typeface="Calibri"/>
                    <a:cs typeface="Times New Roman"/>
                  </a:rPr>
                  <a:t>ra</a:t>
                </a:r>
                <a:r>
                  <a:rPr lang="en-US" sz="4400" dirty="0">
                    <a:latin typeface="Times New Roman"/>
                    <a:ea typeface="Calibri"/>
                    <a:cs typeface="Times New Roman"/>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Cambria Math"/>
                      </a:rPr>
                      <m:t>⇔</m:t>
                    </m:r>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m:t>
                    </m:r>
                  </m:oMath>
                </a14:m>
                <a:endParaRPr lang="en-US" sz="4400" dirty="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2001082" y="10987634"/>
                <a:ext cx="9763378" cy="871008"/>
              </a:xfrm>
              <a:prstGeom prst="rect">
                <a:avLst/>
              </a:prstGeom>
              <a:blipFill rotWithShape="1">
                <a:blip r:embed="rId6"/>
                <a:stretch>
                  <a:fillRect l="-2122" t="-9091" b="-25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43638" y="6178423"/>
                <a:ext cx="340734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b="0" i="1" smtClean="0">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r>
                        <a:rPr lang="en-US" sz="4400" b="0" i="1" smtClean="0">
                          <a:latin typeface="Cambria Math"/>
                          <a:ea typeface="Calibri"/>
                          <a:cs typeface="Times New Roman"/>
                        </a:rPr>
                        <m:t>0</m:t>
                      </m:r>
                    </m:oMath>
                  </m:oMathPara>
                </a14:m>
                <a:endParaRPr lang="en-US"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1643638" y="6178423"/>
                <a:ext cx="3407343" cy="76944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28444" y="6170030"/>
                <a:ext cx="5426614"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en-US"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ea typeface="Calibri"/>
                    <a:cs typeface="Times New Roman"/>
                  </a:rPr>
                  <a:t> </a:t>
                </a:r>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0</m:t>
                    </m:r>
                  </m:oMath>
                </a14:m>
                <a:endParaRPr lang="en-US"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28444" y="6170030"/>
                <a:ext cx="5426614" cy="76944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206900" y="6168286"/>
                <a:ext cx="4598310"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ea typeface="Calibri"/>
                    <a:cs typeface="Times New Roman"/>
                  </a:rPr>
                  <a:t> </a:t>
                </a:r>
                <a:endParaRPr lang="en-US" sz="4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0206900" y="6168286"/>
                <a:ext cx="4598310" cy="76944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48923" y="7317206"/>
                <a:ext cx="657417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m:oMathPara>
                </a14:m>
                <a:endParaRPr lang="en-US"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48923" y="7317206"/>
                <a:ext cx="6574172" cy="76944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76334" y="7317206"/>
                <a:ext cx="183056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4</m:t>
                      </m:r>
                      <m:r>
                        <a:rPr lang="en-US" sz="4400" i="1">
                          <a:latin typeface="Cambria Math"/>
                          <a:ea typeface="Calibri"/>
                          <a:cs typeface="Times New Roman"/>
                        </a:rPr>
                        <m:t>𝑥𝑦</m:t>
                      </m:r>
                    </m:oMath>
                  </m:oMathPara>
                </a14:m>
                <a:endParaRPr lang="en-US"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376334" y="7317206"/>
                <a:ext cx="1830566"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032554" y="6875856"/>
                <a:ext cx="4460132"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latin typeface="Cambria Math"/>
                          <a:ea typeface="Calibri"/>
                          <a:cs typeface="Times New Roman"/>
                        </a:rPr>
                        <m:t>𝑥𝑦</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032554" y="6875856"/>
                <a:ext cx="4460132" cy="144661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14780430" y="6957827"/>
                <a:ext cx="7566880" cy="1302664"/>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 xmlns:m="http://schemas.openxmlformats.org/officeDocument/2006/math">
                    <m:r>
                      <a:rPr lang="en-US" sz="4400" i="1">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i="1">
                        <a:effectLst/>
                        <a:latin typeface="Cambria Math"/>
                        <a:ea typeface="Calibri"/>
                        <a:cs typeface="Times New Roman"/>
                      </a:rPr>
                      <m:t>=</m:t>
                    </m:r>
                    <m:r>
                      <a:rPr lang="en-US" sz="4400" i="1">
                        <a:effectLst/>
                        <a:latin typeface="Cambria Math"/>
                        <a:ea typeface="Calibri"/>
                        <a:cs typeface="Times New Roman"/>
                      </a:rPr>
                      <m:t>𝑥𝑦</m:t>
                    </m:r>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num>
                      <m:den>
                        <m:r>
                          <a:rPr lang="en-US" sz="4400" i="1">
                            <a:effectLst/>
                            <a:latin typeface="Cambria Math"/>
                            <a:ea typeface="Calibri"/>
                            <a:cs typeface="Times New Roman"/>
                          </a:rPr>
                          <m:t>4</m:t>
                        </m:r>
                      </m:den>
                    </m:f>
                  </m:oMath>
                </a14:m>
                <a:r>
                  <a:rPr lang="en-US" sz="4400" dirty="0">
                    <a:effectLst/>
                    <a:latin typeface="Times New Roman"/>
                    <a:ea typeface="Calibri"/>
                    <a:cs typeface="Times New Roman"/>
                  </a:rPr>
                  <a:t> </a:t>
                </a:r>
              </a:p>
            </p:txBody>
          </p:sp>
        </mc:Choice>
        <mc:Fallback>
          <p:sp>
            <p:nvSpPr>
              <p:cNvPr id="31" name="Rectangle 30"/>
              <p:cNvSpPr>
                <a:spLocks noRot="1" noChangeAspect="1" noMove="1" noResize="1" noEditPoints="1" noAdjustHandles="1" noChangeArrowheads="1" noChangeShapeType="1" noTextEdit="1"/>
              </p:cNvSpPr>
              <p:nvPr/>
            </p:nvSpPr>
            <p:spPr>
              <a:xfrm>
                <a:off x="14780430" y="6957827"/>
                <a:ext cx="7566880" cy="130266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2624842" y="8597594"/>
                <a:ext cx="8225393"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𝑥𝑦</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2624842" y="8597594"/>
                <a:ext cx="8225393" cy="144661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688743" y="9976524"/>
                <a:ext cx="6865213"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2688743" y="9976524"/>
                <a:ext cx="6865213" cy="1446614"/>
              </a:xfrm>
              <a:prstGeom prst="rect">
                <a:avLst/>
              </a:prstGeom>
              <a:blipFill rotWithShape="1">
                <a:blip r:embed="rId15"/>
                <a:stretch>
                  <a:fillRect/>
                </a:stretch>
              </a:blipFill>
            </p:spPr>
            <p:txBody>
              <a:bodyPr/>
              <a:lstStyle/>
              <a:p>
                <a:r>
                  <a:rPr lang="en-US">
                    <a:noFill/>
                  </a:rPr>
                  <a:t> </a:t>
                </a:r>
              </a:p>
            </p:txBody>
          </p:sp>
        </mc:Fallback>
      </mc:AlternateContent>
      <p:sp>
        <p:nvSpPr>
          <p:cNvPr id="15" name="TextBox 14"/>
          <p:cNvSpPr txBox="1"/>
          <p:nvPr/>
        </p:nvSpPr>
        <p:spPr>
          <a:xfrm>
            <a:off x="2138561" y="12331402"/>
            <a:ext cx="4796506" cy="754053"/>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Dấu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6792977" y="12044720"/>
                <a:ext cx="3299108" cy="13274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a:rPr>
                                <m:t>𝑥</m:t>
                              </m:r>
                              <m:r>
                                <a:rPr lang="en-US" b="0" i="1" smtClean="0">
                                  <a:latin typeface="Cambria Math"/>
                                </a:rPr>
                                <m:t>=</m:t>
                              </m:r>
                              <m:r>
                                <a:rPr lang="vi-VN" i="1">
                                  <a:latin typeface="Cambria Math"/>
                                </a:rPr>
                                <m:t>𝑦</m:t>
                              </m:r>
                              <m:r>
                                <a:rPr lang="vi-VN" i="1">
                                  <a:latin typeface="Cambria Math"/>
                                </a:rPr>
                                <m:t>=−</m:t>
                              </m:r>
                              <m:r>
                                <a:rPr lang="vi-VN" i="1">
                                  <a:latin typeface="Cambria Math"/>
                                </a:rPr>
                                <m:t>1</m:t>
                              </m:r>
                            </m:e>
                            <m:e>
                              <m:r>
                                <a:rPr lang="en-US" b="0" i="1" smtClean="0">
                                  <a:latin typeface="Cambria Math"/>
                                </a:rPr>
                                <m:t>𝑥</m:t>
                              </m:r>
                              <m:r>
                                <a:rPr lang="en-US" b="0" i="1" smtClean="0">
                                  <a:latin typeface="Cambria Math"/>
                                </a:rPr>
                                <m:t>=</m:t>
                              </m:r>
                              <m:r>
                                <a:rPr lang="vi-VN" i="1">
                                  <a:latin typeface="Cambria Math"/>
                                </a:rPr>
                                <m:t>𝑦</m:t>
                              </m:r>
                              <m:r>
                                <a:rPr lang="vi-VN" i="1">
                                  <a:latin typeface="Cambria Math"/>
                                </a:rPr>
                                <m:t>=</m:t>
                              </m:r>
                              <m:r>
                                <a:rPr lang="en-US" b="0" i="1" smtClean="0">
                                  <a:latin typeface="Cambria Math"/>
                                </a:rPr>
                                <m:t>1</m:t>
                              </m:r>
                            </m:e>
                          </m:eqArr>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792977" y="12044720"/>
                <a:ext cx="3299108" cy="1327415"/>
              </a:xfrm>
              <a:prstGeom prst="rect">
                <a:avLst/>
              </a:prstGeom>
              <a:blipFill rotWithShape="1">
                <a:blip r:embed="rId16"/>
                <a:stretch>
                  <a:fillRect/>
                </a:stretch>
              </a:blipFill>
            </p:spPr>
            <p:txBody>
              <a:bodyPr/>
              <a:lstStyle/>
              <a:p>
                <a:r>
                  <a:rPr lang="en-US">
                    <a:noFill/>
                  </a:rPr>
                  <a:t> </a:t>
                </a:r>
              </a:p>
            </p:txBody>
          </p:sp>
        </mc:Fallback>
      </mc:AlternateContent>
      <p:sp>
        <p:nvSpPr>
          <p:cNvPr id="53" name="Rounded Rectangle 52"/>
          <p:cNvSpPr/>
          <p:nvPr/>
        </p:nvSpPr>
        <p:spPr>
          <a:xfrm>
            <a:off x="1662455" y="6140590"/>
            <a:ext cx="3473554" cy="846503"/>
          </a:xfrm>
          <a:prstGeom prst="roundRect">
            <a:avLst/>
          </a:prstGeom>
          <a:ln w="5715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64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arn(inVertic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5" grpId="0"/>
      <p:bldP spid="10" grpId="0"/>
      <p:bldP spid="27" grpId="0"/>
      <p:bldP spid="11" grpId="0"/>
      <p:bldP spid="12" grpId="0"/>
      <p:bldP spid="13" grpId="0"/>
      <p:bldP spid="31" grpId="0"/>
      <p:bldP spid="14" grpId="0"/>
      <p:bldP spid="33" grpId="0"/>
      <p:bldP spid="15" grpId="0"/>
      <p:bldP spid="16" grpId="0"/>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3663576" y="6324843"/>
            <a:ext cx="806934" cy="1763594"/>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Hexagon 8"/>
          <p:cNvSpPr/>
          <p:nvPr/>
        </p:nvSpPr>
        <p:spPr>
          <a:xfrm>
            <a:off x="9456490" y="5510598"/>
            <a:ext cx="3925876" cy="3384376"/>
          </a:xfrm>
          <a:prstGeom prst="hexagon">
            <a:avLst/>
          </a:prstGeom>
          <a:gradFill flip="none" rotWithShape="1">
            <a:gsLst>
              <a:gs pos="0">
                <a:schemeClr val="bg1"/>
              </a:gs>
              <a:gs pos="76000">
                <a:srgbClr val="FFFF69"/>
              </a:gs>
              <a:gs pos="100000">
                <a:srgbClr val="FFFF00">
                  <a:shade val="100000"/>
                  <a:satMod val="115000"/>
                </a:srgbClr>
              </a:gs>
            </a:gsLst>
            <a:path path="circle">
              <a:fillToRect l="50000" t="50000" r="50000" b="50000"/>
            </a:path>
            <a:tileRect/>
          </a:gradFill>
          <a:ln>
            <a:solidFill>
              <a:srgbClr val="E989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smtClean="0"/>
          </a:p>
          <a:p>
            <a:pPr algn="ctr"/>
            <a:r>
              <a:rPr lang="en-US" sz="6000" b="1" smtClean="0">
                <a:solidFill>
                  <a:srgbClr val="C00000"/>
                </a:solidFill>
                <a:latin typeface="Times New Roman" pitchFamily="18" charset="0"/>
                <a:cs typeface="Times New Roman" pitchFamily="18" charset="0"/>
              </a:rPr>
              <a:t>CÁC</a:t>
            </a:r>
          </a:p>
          <a:p>
            <a:pPr algn="ctr"/>
            <a:r>
              <a:rPr lang="en-US" sz="6000" b="1" smtClean="0">
                <a:solidFill>
                  <a:srgbClr val="C00000"/>
                </a:solidFill>
                <a:latin typeface="Times New Roman" pitchFamily="18" charset="0"/>
                <a:cs typeface="Times New Roman" pitchFamily="18" charset="0"/>
              </a:rPr>
              <a:t> </a:t>
            </a:r>
            <a:r>
              <a:rPr lang="en-US" sz="6000" b="1">
                <a:solidFill>
                  <a:srgbClr val="C00000"/>
                </a:solidFill>
                <a:latin typeface="Times New Roman" pitchFamily="18" charset="0"/>
                <a:cs typeface="Times New Roman" pitchFamily="18" charset="0"/>
              </a:rPr>
              <a:t>DẠNG TOÁN</a:t>
            </a:r>
          </a:p>
          <a:p>
            <a:pPr algn="ctr"/>
            <a:endParaRPr lang="en-US" sz="6000"/>
          </a:p>
        </p:txBody>
      </p:sp>
      <p:grpSp>
        <p:nvGrpSpPr>
          <p:cNvPr id="13" name="Group 12"/>
          <p:cNvGrpSpPr/>
          <p:nvPr/>
        </p:nvGrpSpPr>
        <p:grpSpPr>
          <a:xfrm>
            <a:off x="3983882" y="5346626"/>
            <a:ext cx="4195186" cy="3835834"/>
            <a:chOff x="3983882" y="5592911"/>
            <a:chExt cx="4195186" cy="3835834"/>
          </a:xfrm>
        </p:grpSpPr>
        <p:sp>
          <p:nvSpPr>
            <p:cNvPr id="4" name="Oval 3"/>
            <p:cNvSpPr/>
            <p:nvPr/>
          </p:nvSpPr>
          <p:spPr>
            <a:xfrm>
              <a:off x="4173263" y="5592911"/>
              <a:ext cx="3816424" cy="3835834"/>
            </a:xfrm>
            <a:prstGeom prst="ellipse">
              <a:avLst/>
            </a:prstGeom>
            <a:gradFill flip="none" rotWithShape="1">
              <a:gsLst>
                <a:gs pos="0">
                  <a:schemeClr val="bg1"/>
                </a:gs>
                <a:gs pos="89000">
                  <a:srgbClr val="B7FA8A"/>
                </a:gs>
                <a:gs pos="100000">
                  <a:srgbClr val="92D050">
                    <a:shade val="100000"/>
                    <a:satMod val="115000"/>
                  </a:srgbClr>
                </a:gs>
              </a:gsLst>
              <a:path path="circle">
                <a:fillToRect l="50000" t="50000" r="50000" b="50000"/>
              </a:path>
              <a:tileRect/>
            </a:gradFill>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TextBox 10"/>
            <p:cNvSpPr txBox="1"/>
            <p:nvPr/>
          </p:nvSpPr>
          <p:spPr>
            <a:xfrm>
              <a:off x="3983882" y="6745039"/>
              <a:ext cx="4195186" cy="1569660"/>
            </a:xfrm>
            <a:prstGeom prst="rect">
              <a:avLst/>
            </a:prstGeom>
            <a:noFill/>
          </p:spPr>
          <p:txBody>
            <a:bodyPr wrap="square" rtlCol="0">
              <a:spAutoFit/>
            </a:bodyPr>
            <a:lstStyle/>
            <a:p>
              <a:pPr algn="ctr"/>
              <a:r>
                <a:rPr lang="en-US" sz="4800">
                  <a:latin typeface="Times New Roman" pitchFamily="18" charset="0"/>
                  <a:cs typeface="Times New Roman" pitchFamily="18" charset="0"/>
                </a:rPr>
                <a:t>GTLN (Max) GTNN (Min)  </a:t>
              </a:r>
            </a:p>
          </p:txBody>
        </p:sp>
      </p:grpSp>
      <p:grpSp>
        <p:nvGrpSpPr>
          <p:cNvPr id="14" name="Group 13"/>
          <p:cNvGrpSpPr/>
          <p:nvPr/>
        </p:nvGrpSpPr>
        <p:grpSpPr>
          <a:xfrm>
            <a:off x="14667073" y="5276411"/>
            <a:ext cx="3862425" cy="3852750"/>
            <a:chOff x="14569058" y="5526324"/>
            <a:chExt cx="3862425" cy="3852750"/>
          </a:xfrm>
        </p:grpSpPr>
        <p:sp>
          <p:nvSpPr>
            <p:cNvPr id="2" name="Oval 1"/>
            <p:cNvSpPr/>
            <p:nvPr/>
          </p:nvSpPr>
          <p:spPr>
            <a:xfrm>
              <a:off x="14569058" y="5526324"/>
              <a:ext cx="3862425" cy="3852750"/>
            </a:xfrm>
            <a:prstGeom prst="ellipse">
              <a:avLst/>
            </a:prstGeom>
            <a:gradFill flip="none" rotWithShape="1">
              <a:gsLst>
                <a:gs pos="0">
                  <a:schemeClr val="bg1"/>
                </a:gs>
                <a:gs pos="60000">
                  <a:srgbClr val="FF1D1D">
                    <a:tint val="44500"/>
                    <a:satMod val="160000"/>
                  </a:srgbClr>
                </a:gs>
                <a:gs pos="100000">
                  <a:srgbClr val="C00000"/>
                </a:gs>
              </a:gsLst>
              <a:path path="circle">
                <a:fillToRect l="50000" t="50000" r="50000" b="50000"/>
              </a:path>
              <a:tileRect/>
            </a:gra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4713073" y="6611616"/>
              <a:ext cx="3672409" cy="2585323"/>
            </a:xfrm>
            <a:prstGeom prst="rect">
              <a:avLst/>
            </a:prstGeom>
            <a:noFill/>
          </p:spPr>
          <p:txBody>
            <a:bodyPr wrap="square" rtlCol="0">
              <a:spAutoFit/>
            </a:bodyPr>
            <a:lstStyle/>
            <a:p>
              <a:pPr algn="ctr"/>
              <a:r>
                <a:rPr lang="en-US" sz="5400">
                  <a:latin typeface="Times New Roman" pitchFamily="18" charset="0"/>
                  <a:cs typeface="Times New Roman" pitchFamily="18" charset="0"/>
                </a:rPr>
                <a:t>Chứng </a:t>
              </a:r>
              <a:r>
                <a:rPr lang="en-US" sz="5400" smtClean="0">
                  <a:latin typeface="Times New Roman" pitchFamily="18" charset="0"/>
                  <a:cs typeface="Times New Roman" pitchFamily="18" charset="0"/>
                </a:rPr>
                <a:t>minh</a:t>
              </a:r>
            </a:p>
            <a:p>
              <a:pPr algn="ctr"/>
              <a:r>
                <a:rPr lang="en-US" sz="5400" smtClean="0">
                  <a:latin typeface="Times New Roman" pitchFamily="18" charset="0"/>
                  <a:cs typeface="Times New Roman" pitchFamily="18" charset="0"/>
                </a:rPr>
                <a:t>BĐT</a:t>
              </a:r>
              <a:endParaRPr lang="en-US" sz="5400">
                <a:latin typeface="Times New Roman" pitchFamily="18" charset="0"/>
                <a:cs typeface="Times New Roman" pitchFamily="18" charset="0"/>
              </a:endParaRPr>
            </a:p>
            <a:p>
              <a:endParaRPr lang="en-US" sz="5400">
                <a:latin typeface="Times New Roman" pitchFamily="18" charset="0"/>
                <a:cs typeface="Times New Roman" pitchFamily="18" charset="0"/>
              </a:endParaRPr>
            </a:p>
          </p:txBody>
        </p:sp>
      </p:grpSp>
      <p:sp>
        <p:nvSpPr>
          <p:cNvPr id="15" name="Right Arrow 14"/>
          <p:cNvSpPr/>
          <p:nvPr/>
        </p:nvSpPr>
        <p:spPr>
          <a:xfrm flipH="1" flipV="1">
            <a:off x="8448378" y="6324843"/>
            <a:ext cx="806934" cy="1789880"/>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p:cNvSpPr/>
          <p:nvPr/>
        </p:nvSpPr>
        <p:spPr>
          <a:xfrm rot="13542345">
            <a:off x="14549479" y="4498883"/>
            <a:ext cx="806934" cy="1555055"/>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Arrow 16"/>
          <p:cNvSpPr/>
          <p:nvPr/>
        </p:nvSpPr>
        <p:spPr>
          <a:xfrm rot="7521761">
            <a:off x="14731752" y="8485228"/>
            <a:ext cx="806934" cy="1575868"/>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Arrow 19"/>
          <p:cNvSpPr/>
          <p:nvPr/>
        </p:nvSpPr>
        <p:spPr>
          <a:xfrm rot="7822758" flipH="1" flipV="1">
            <a:off x="7534343" y="4568771"/>
            <a:ext cx="819672"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Arrow 20"/>
          <p:cNvSpPr/>
          <p:nvPr/>
        </p:nvSpPr>
        <p:spPr>
          <a:xfrm rot="13542345" flipH="1">
            <a:off x="7144590" y="8559549"/>
            <a:ext cx="820562"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ounded Rectangle 21"/>
          <p:cNvSpPr/>
          <p:nvPr/>
        </p:nvSpPr>
        <p:spPr>
          <a:xfrm>
            <a:off x="8448378" y="2770634"/>
            <a:ext cx="581077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mtClean="0">
              <a:latin typeface="Times New Roman" pitchFamily="18" charset="0"/>
              <a:cs typeface="Times New Roman" pitchFamily="18" charset="0"/>
            </a:endParaRPr>
          </a:p>
          <a:p>
            <a:pPr algn="ctr"/>
            <a:r>
              <a:rPr lang="en-US" sz="5400" smtClean="0">
                <a:latin typeface="Times New Roman" pitchFamily="18" charset="0"/>
                <a:cs typeface="Times New Roman" pitchFamily="18" charset="0"/>
              </a:rPr>
              <a:t>Biến </a:t>
            </a:r>
            <a:r>
              <a:rPr lang="en-US" sz="5400">
                <a:latin typeface="Times New Roman" pitchFamily="18" charset="0"/>
                <a:cs typeface="Times New Roman" pitchFamily="18" charset="0"/>
              </a:rPr>
              <a:t>đổi </a:t>
            </a:r>
            <a:endParaRPr lang="en-US" sz="5400" smtClean="0">
              <a:latin typeface="Times New Roman" pitchFamily="18" charset="0"/>
              <a:cs typeface="Times New Roman" pitchFamily="18" charset="0"/>
            </a:endParaRPr>
          </a:p>
          <a:p>
            <a:pPr algn="ctr"/>
            <a:r>
              <a:rPr lang="en-US" sz="5400" smtClean="0">
                <a:latin typeface="Times New Roman" pitchFamily="18" charset="0"/>
                <a:cs typeface="Times New Roman" pitchFamily="18" charset="0"/>
              </a:rPr>
              <a:t>tương </a:t>
            </a:r>
            <a:r>
              <a:rPr lang="en-US" sz="5400">
                <a:latin typeface="Times New Roman" pitchFamily="18" charset="0"/>
                <a:cs typeface="Times New Roman" pitchFamily="18" charset="0"/>
              </a:rPr>
              <a:t>đương</a:t>
            </a:r>
          </a:p>
          <a:p>
            <a:pPr algn="ctr"/>
            <a:endParaRPr lang="en-US"/>
          </a:p>
        </p:txBody>
      </p:sp>
      <p:sp>
        <p:nvSpPr>
          <p:cNvPr id="23" name="Rounded Rectangle 22"/>
          <p:cNvSpPr/>
          <p:nvPr/>
        </p:nvSpPr>
        <p:spPr>
          <a:xfrm>
            <a:off x="7944179" y="9489201"/>
            <a:ext cx="684076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latin typeface="Times New Roman" pitchFamily="18" charset="0"/>
              <a:cs typeface="Times New Roman" pitchFamily="18" charset="0"/>
            </a:endParaRPr>
          </a:p>
          <a:p>
            <a:pPr algn="ctr"/>
            <a:r>
              <a:rPr lang="en-US" sz="5400" dirty="0" err="1">
                <a:latin typeface="Times New Roman" pitchFamily="18" charset="0"/>
                <a:cs typeface="Times New Roman" pitchFamily="18" charset="0"/>
              </a:rPr>
              <a:t>Dùng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BĐT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phụ</a:t>
            </a:r>
            <a:r>
              <a:rPr lang="en-US" sz="5400"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Côsi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Bunhiacopxki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6967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43522" y="1584528"/>
            <a:ext cx="18459212" cy="809770"/>
            <a:chOff x="472288" y="1892299"/>
            <a:chExt cx="18898387" cy="830899"/>
          </a:xfrm>
        </p:grpSpPr>
        <p:sp>
          <p:nvSpPr>
            <p:cNvPr id="3"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79622" y="1913523"/>
              <a:ext cx="450793" cy="753964"/>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pPr>
                <a:lnSpc>
                  <a:spcPct val="100000"/>
                </a:lnSpc>
                <a:spcBef>
                  <a:spcPct val="0"/>
                </a:spcBef>
                <a:buFontTx/>
                <a:buNone/>
                <a:defRPr/>
              </a:pPr>
              <a:r>
                <a:rPr lang="en-US" sz="4800" b="1" smtClean="0">
                  <a:solidFill>
                    <a:srgbClr val="135F82"/>
                  </a:solidFill>
                  <a:latin typeface="Tahoma" pitchFamily="34" charset="0"/>
                  <a:ea typeface="Tahoma" pitchFamily="34" charset="0"/>
                  <a:cs typeface="Tahoma" pitchFamily="34" charset="0"/>
                </a:rPr>
                <a:t>KHÁI NIỆM</a:t>
              </a:r>
              <a:endParaRPr lang="en-US" sz="4800" b="1" dirty="0">
                <a:solidFill>
                  <a:srgbClr val="135F82"/>
                </a:solidFill>
                <a:latin typeface="Tahoma" pitchFamily="34" charset="0"/>
                <a:ea typeface="Tahoma" pitchFamily="34" charset="0"/>
                <a:cs typeface="Tahoma" pitchFamily="34" charset="0"/>
              </a:endParaRPr>
            </a:p>
          </p:txBody>
        </p:sp>
      </p:grpSp>
      <p:sp>
        <p:nvSpPr>
          <p:cNvPr id="88" name="Freeform 36"/>
          <p:cNvSpPr>
            <a:spLocks/>
          </p:cNvSpPr>
          <p:nvPr/>
        </p:nvSpPr>
        <p:spPr bwMode="auto">
          <a:xfrm>
            <a:off x="2279069" y="3279219"/>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nvGrpSpPr>
          <p:cNvPr id="6" name="Group 5"/>
          <p:cNvGrpSpPr/>
          <p:nvPr/>
        </p:nvGrpSpPr>
        <p:grpSpPr>
          <a:xfrm>
            <a:off x="6229053" y="2394298"/>
            <a:ext cx="10369152" cy="7704856"/>
            <a:chOff x="5558156" y="2806012"/>
            <a:chExt cx="10369152" cy="7704856"/>
          </a:xfrm>
        </p:grpSpPr>
        <p:sp>
          <p:nvSpPr>
            <p:cNvPr id="9" name="Oval Callout 8"/>
            <p:cNvSpPr/>
            <p:nvPr/>
          </p:nvSpPr>
          <p:spPr>
            <a:xfrm>
              <a:off x="5558156" y="2806012"/>
              <a:ext cx="10369152" cy="7704856"/>
            </a:xfrm>
            <a:prstGeom prst="wedgeEllipseCallout">
              <a:avLst>
                <a:gd name="adj1" fmla="val -45635"/>
                <a:gd name="adj2" fmla="val 72884"/>
              </a:avLst>
            </a:prstGeom>
            <a:blipFill>
              <a:blip r:embed="rId2"/>
              <a:tile tx="0" ty="0" sx="100000" sy="100000" flip="none" algn="tl"/>
            </a:blip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50124" y="6150608"/>
              <a:ext cx="9223743" cy="1015663"/>
            </a:xfrm>
            <a:prstGeom prst="rect">
              <a:avLst/>
            </a:prstGeom>
            <a:noFill/>
          </p:spPr>
          <p:txBody>
            <a:bodyPr wrap="square" rtlCol="0">
              <a:spAutoFit/>
            </a:bodyPr>
            <a:lstStyle/>
            <a:p>
              <a:r>
                <a:rPr lang="en-US" sz="6000" b="1" smtClean="0">
                  <a:solidFill>
                    <a:srgbClr val="FF0000"/>
                  </a:solidFill>
                  <a:latin typeface="Times New Roman" pitchFamily="18" charset="0"/>
                  <a:cs typeface="Times New Roman" pitchFamily="18" charset="0"/>
                </a:rPr>
                <a:t>BẤT ĐẲNG THỨC </a:t>
              </a:r>
              <a:r>
                <a:rPr lang="en-US" sz="6000" smtClean="0">
                  <a:solidFill>
                    <a:srgbClr val="FF0000"/>
                  </a:solidFill>
                  <a:latin typeface="Times New Roman" pitchFamily="18" charset="0"/>
                  <a:cs typeface="Times New Roman" pitchFamily="18" charset="0"/>
                </a:rPr>
                <a:t>LÀ GÌ?</a:t>
              </a:r>
              <a:endParaRPr lang="en-US" sz="6000">
                <a:solidFill>
                  <a:srgbClr val="FF0000"/>
                </a:solidFill>
                <a:latin typeface="Times New Roman" pitchFamily="18" charset="0"/>
                <a:cs typeface="Times New Roman" pitchFamily="18" charset="0"/>
              </a:endParaRPr>
            </a:p>
          </p:txBody>
        </p:sp>
      </p:grpSp>
      <p:sp>
        <p:nvSpPr>
          <p:cNvPr id="79" name="Hexagon 78"/>
          <p:cNvSpPr/>
          <p:nvPr/>
        </p:nvSpPr>
        <p:spPr>
          <a:xfrm>
            <a:off x="1434418" y="4822989"/>
            <a:ext cx="3925876" cy="3384376"/>
          </a:xfrm>
          <a:prstGeom prst="hexagon">
            <a:avLst/>
          </a:prstGeom>
          <a:gradFill flip="none" rotWithShape="1">
            <a:gsLst>
              <a:gs pos="0">
                <a:schemeClr val="bg1"/>
              </a:gs>
              <a:gs pos="76000">
                <a:srgbClr val="FFFF69"/>
              </a:gs>
              <a:gs pos="100000">
                <a:srgbClr val="FFFF00">
                  <a:shade val="100000"/>
                  <a:satMod val="115000"/>
                </a:srgbClr>
              </a:gs>
            </a:gsLst>
            <a:path path="circle">
              <a:fillToRect l="50000" t="50000" r="50000" b="50000"/>
            </a:path>
            <a:tileRect/>
          </a:gradFill>
          <a:ln>
            <a:solidFill>
              <a:srgbClr val="E989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smtClean="0"/>
          </a:p>
          <a:p>
            <a:pPr algn="ctr"/>
            <a:r>
              <a:rPr lang="en-US" sz="6000" b="1" smtClean="0">
                <a:solidFill>
                  <a:srgbClr val="C00000"/>
                </a:solidFill>
                <a:latin typeface="Times New Roman" pitchFamily="18" charset="0"/>
                <a:cs typeface="Times New Roman" pitchFamily="18" charset="0"/>
              </a:rPr>
              <a:t>BẤT ĐẲNG THỨC</a:t>
            </a:r>
            <a:endParaRPr lang="en-US" sz="6000" b="1">
              <a:solidFill>
                <a:srgbClr val="C00000"/>
              </a:solidFill>
              <a:latin typeface="Times New Roman" pitchFamily="18" charset="0"/>
              <a:cs typeface="Times New Roman" pitchFamily="18" charset="0"/>
            </a:endParaRPr>
          </a:p>
          <a:p>
            <a:pPr algn="ctr"/>
            <a:endParaRPr lang="en-US" sz="6000"/>
          </a:p>
        </p:txBody>
      </p:sp>
      <p:sp>
        <p:nvSpPr>
          <p:cNvPr id="80" name="Rounded Rectangle 79"/>
          <p:cNvSpPr/>
          <p:nvPr/>
        </p:nvSpPr>
        <p:spPr>
          <a:xfrm>
            <a:off x="6216130" y="2840249"/>
            <a:ext cx="581077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mtClean="0">
              <a:latin typeface="Times New Roman" pitchFamily="18" charset="0"/>
              <a:cs typeface="Times New Roman" pitchFamily="18" charset="0"/>
            </a:endParaRPr>
          </a:p>
          <a:p>
            <a:pPr algn="ctr"/>
            <a:r>
              <a:rPr lang="en-US" sz="6000" b="1">
                <a:solidFill>
                  <a:srgbClr val="C00000"/>
                </a:solidFill>
                <a:latin typeface="Times New Roman" pitchFamily="18" charset="0"/>
                <a:cs typeface="Times New Roman" pitchFamily="18" charset="0"/>
              </a:rPr>
              <a:t>BẤT:</a:t>
            </a:r>
            <a:r>
              <a:rPr lang="en-US" sz="5400" smtClean="0">
                <a:latin typeface="Times New Roman" pitchFamily="18" charset="0"/>
                <a:cs typeface="Times New Roman" pitchFamily="18" charset="0"/>
              </a:rPr>
              <a:t> Không</a:t>
            </a:r>
            <a:endParaRPr lang="en-US" sz="5400">
              <a:latin typeface="Times New Roman" pitchFamily="18" charset="0"/>
              <a:cs typeface="Times New Roman" pitchFamily="18" charset="0"/>
            </a:endParaRPr>
          </a:p>
          <a:p>
            <a:pPr algn="ctr"/>
            <a:endParaRPr lang="en-US"/>
          </a:p>
        </p:txBody>
      </p:sp>
      <p:sp>
        <p:nvSpPr>
          <p:cNvPr id="83" name="Rounded Rectangle 82"/>
          <p:cNvSpPr/>
          <p:nvPr/>
        </p:nvSpPr>
        <p:spPr>
          <a:xfrm>
            <a:off x="6229053" y="7530840"/>
            <a:ext cx="10131771"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6000" b="1" smtClean="0">
                <a:solidFill>
                  <a:srgbClr val="C00000"/>
                </a:solidFill>
                <a:latin typeface="Times New Roman" pitchFamily="18" charset="0"/>
                <a:cs typeface="Times New Roman" pitchFamily="18" charset="0"/>
              </a:rPr>
              <a:t>ĐẲNG THỨC:</a:t>
            </a:r>
            <a:r>
              <a:rPr lang="en-US" sz="5400" smtClean="0">
                <a:latin typeface="Times New Roman" pitchFamily="18" charset="0"/>
                <a:cs typeface="Times New Roman" pitchFamily="18" charset="0"/>
              </a:rPr>
              <a:t> Các biểu thức bằng nhau</a:t>
            </a:r>
            <a:endParaRPr lang="en-US" sz="5400">
              <a:latin typeface="Times New Roman" pitchFamily="18" charset="0"/>
              <a:cs typeface="Times New Roman" pitchFamily="18" charset="0"/>
            </a:endParaRPr>
          </a:p>
          <a:p>
            <a:pPr algn="ctr"/>
            <a:endParaRPr lang="en-US"/>
          </a:p>
        </p:txBody>
      </p:sp>
      <p:grpSp>
        <p:nvGrpSpPr>
          <p:cNvPr id="87" name="Group 86"/>
          <p:cNvGrpSpPr/>
          <p:nvPr/>
        </p:nvGrpSpPr>
        <p:grpSpPr>
          <a:xfrm>
            <a:off x="17737410" y="3695006"/>
            <a:ext cx="4195186" cy="3835834"/>
            <a:chOff x="3983882" y="5592911"/>
            <a:chExt cx="4195186" cy="3835834"/>
          </a:xfrm>
        </p:grpSpPr>
        <p:sp>
          <p:nvSpPr>
            <p:cNvPr id="118" name="Oval 117"/>
            <p:cNvSpPr/>
            <p:nvPr/>
          </p:nvSpPr>
          <p:spPr>
            <a:xfrm>
              <a:off x="4173263" y="5592911"/>
              <a:ext cx="3816424" cy="3835834"/>
            </a:xfrm>
            <a:prstGeom prst="ellipse">
              <a:avLst/>
            </a:prstGeom>
            <a:gradFill flip="none" rotWithShape="1">
              <a:gsLst>
                <a:gs pos="0">
                  <a:schemeClr val="bg1"/>
                </a:gs>
                <a:gs pos="89000">
                  <a:srgbClr val="B7FA8A"/>
                </a:gs>
                <a:gs pos="100000">
                  <a:srgbClr val="92D050">
                    <a:shade val="100000"/>
                    <a:satMod val="115000"/>
                  </a:srgbClr>
                </a:gs>
              </a:gsLst>
              <a:path path="circle">
                <a:fillToRect l="50000" t="50000" r="50000" b="50000"/>
              </a:path>
              <a:tileRect/>
            </a:gradFill>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9" name="TextBox 118"/>
            <p:cNvSpPr txBox="1"/>
            <p:nvPr/>
          </p:nvSpPr>
          <p:spPr>
            <a:xfrm>
              <a:off x="3983882" y="6745039"/>
              <a:ext cx="4195186" cy="2308324"/>
            </a:xfrm>
            <a:prstGeom prst="rect">
              <a:avLst/>
            </a:prstGeom>
            <a:noFill/>
          </p:spPr>
          <p:txBody>
            <a:bodyPr wrap="square" rtlCol="0">
              <a:spAutoFit/>
            </a:bodyPr>
            <a:lstStyle/>
            <a:p>
              <a:pPr algn="ctr"/>
              <a:r>
                <a:rPr lang="en-US" sz="4800" smtClean="0">
                  <a:latin typeface="Times New Roman" pitchFamily="18" charset="0"/>
                  <a:cs typeface="Times New Roman" pitchFamily="18" charset="0"/>
                </a:rPr>
                <a:t>Hai biểu thức không bằng nhau</a:t>
              </a:r>
              <a:endParaRPr lang="en-US" sz="4800">
                <a:latin typeface="Times New Roman" pitchFamily="18" charset="0"/>
                <a:cs typeface="Times New Roman" pitchFamily="18" charset="0"/>
              </a:endParaRPr>
            </a:p>
          </p:txBody>
        </p:sp>
      </p:grpSp>
      <p:sp>
        <p:nvSpPr>
          <p:cNvPr id="124" name="Right Arrow 123"/>
          <p:cNvSpPr/>
          <p:nvPr/>
        </p:nvSpPr>
        <p:spPr>
          <a:xfrm rot="7822758" flipH="1" flipV="1">
            <a:off x="5187225" y="4086464"/>
            <a:ext cx="819672"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Right Arrow 124"/>
          <p:cNvSpPr/>
          <p:nvPr/>
        </p:nvSpPr>
        <p:spPr>
          <a:xfrm rot="13542345" flipH="1">
            <a:off x="5275002" y="6757119"/>
            <a:ext cx="820562"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Right Arrow 125"/>
          <p:cNvSpPr/>
          <p:nvPr/>
        </p:nvSpPr>
        <p:spPr>
          <a:xfrm rot="7822758" flipH="1" flipV="1">
            <a:off x="16305861" y="6610305"/>
            <a:ext cx="2124185"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ight Arrow 126"/>
          <p:cNvSpPr/>
          <p:nvPr/>
        </p:nvSpPr>
        <p:spPr>
          <a:xfrm rot="11479725" flipH="1">
            <a:off x="12179248" y="3987287"/>
            <a:ext cx="5608124"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73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down)">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down)">
                                      <p:cBhvr>
                                        <p:cTn id="27" dur="500"/>
                                        <p:tgtEl>
                                          <p:spTgt spid="8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down)">
                                      <p:cBhvr>
                                        <p:cTn id="30" dur="500"/>
                                        <p:tgtEl>
                                          <p:spTgt spid="12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wipe(down)">
                                      <p:cBhvr>
                                        <p:cTn id="33" dur="500"/>
                                        <p:tgtEl>
                                          <p:spTgt spid="1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wipe(down)">
                                      <p:cBhvr>
                                        <p:cTn id="38" dur="500"/>
                                        <p:tgtEl>
                                          <p:spTgt spid="1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wipe(down)">
                                      <p:cBhvr>
                                        <p:cTn id="41" dur="500"/>
                                        <p:tgtEl>
                                          <p:spTgt spid="1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3" grpId="0" animBg="1"/>
      <p:bldP spid="124" grpId="0" animBg="1"/>
      <p:bldP spid="125" grpId="0" animBg="1"/>
      <p:bldP spid="126" grpId="0" animBg="1"/>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43522" y="1584528"/>
            <a:ext cx="18459212" cy="809770"/>
            <a:chOff x="472288" y="1892299"/>
            <a:chExt cx="18898387" cy="830899"/>
          </a:xfrm>
        </p:grpSpPr>
        <p:sp>
          <p:nvSpPr>
            <p:cNvPr id="3"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79622" y="1913523"/>
              <a:ext cx="450793" cy="753964"/>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pPr>
                <a:lnSpc>
                  <a:spcPct val="100000"/>
                </a:lnSpc>
                <a:spcBef>
                  <a:spcPct val="0"/>
                </a:spcBef>
                <a:buFontTx/>
                <a:buNone/>
                <a:defRPr/>
              </a:pPr>
              <a:r>
                <a:rPr lang="en-US" sz="4800" b="1" smtClean="0">
                  <a:solidFill>
                    <a:srgbClr val="135F82"/>
                  </a:solidFill>
                  <a:latin typeface="Tahoma" pitchFamily="34" charset="0"/>
                  <a:ea typeface="Tahoma" pitchFamily="34" charset="0"/>
                  <a:cs typeface="Tahoma" pitchFamily="34" charset="0"/>
                </a:rPr>
                <a:t>KHÁI NIỆM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Hình chữ nhật 6"/>
              <p:cNvSpPr/>
              <p:nvPr/>
            </p:nvSpPr>
            <p:spPr>
              <a:xfrm>
                <a:off x="5871721" y="1584528"/>
                <a:ext cx="18058377" cy="851580"/>
              </a:xfrm>
              <a:prstGeom prst="rect">
                <a:avLst/>
              </a:prstGeom>
            </p:spPr>
            <p:txBody>
              <a:bodyPr wrap="square">
                <a:spAutoFit/>
              </a:bodyPr>
              <a:lstStyle/>
              <a:p>
                <a:pPr indent="457200">
                  <a:lnSpc>
                    <a:spcPct val="115000"/>
                  </a:lnSpc>
                  <a:spcAft>
                    <a:spcPts val="0"/>
                  </a:spcAft>
                </a:pPr>
                <a:r>
                  <a:rPr lang="en-US" sz="4400" i="1" smtClean="0">
                    <a:latin typeface="Times New Roman"/>
                    <a:ea typeface="Calibri"/>
                    <a:cs typeface="Times New Roman"/>
                  </a:rPr>
                  <a:t>Các mệnh đề dạng</a:t>
                </a:r>
                <a14:m>
                  <m:oMath xmlns:m="http://schemas.openxmlformats.org/officeDocument/2006/math">
                    <m:r>
                      <a:rPr lang="en-US" sz="4800" b="0" i="1" smtClean="0">
                        <a:effectLst/>
                        <a:latin typeface="Cambria Math"/>
                        <a:ea typeface="Calibri"/>
                        <a:cs typeface="Times New Roman"/>
                      </a:rPr>
                      <m:t> </m:t>
                    </m:r>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oMath>
                </a14:m>
                <a:r>
                  <a:rPr lang="en-US" sz="4400" i="1">
                    <a:effectLst/>
                    <a:latin typeface="Times New Roman"/>
                    <a:ea typeface="Calibri"/>
                    <a:cs typeface="Times New Roman"/>
                  </a:rPr>
                  <a:t> </a:t>
                </a:r>
                <a:r>
                  <a:rPr lang="en-US" sz="4400" i="1" smtClean="0">
                    <a:effectLst/>
                    <a:latin typeface="Times New Roman"/>
                    <a:ea typeface="Calibri"/>
                    <a:cs typeface="Times New Roman"/>
                  </a:rPr>
                  <a:t>hoặc  </a:t>
                </a:r>
                <a14:m>
                  <m:oMath xmlns:m="http://schemas.openxmlformats.org/officeDocument/2006/math">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&gt;</m:t>
                    </m:r>
                    <m:r>
                      <a:rPr lang="en-US" sz="4800" i="1">
                        <a:effectLst/>
                        <a:latin typeface="Cambria Math"/>
                        <a:ea typeface="Calibri"/>
                        <a:cs typeface="Times New Roman"/>
                      </a:rPr>
                      <m:t>𝑏</m:t>
                    </m:r>
                    <m:r>
                      <a:rPr lang="en-US" sz="4800" i="1" smtClean="0">
                        <a:effectLst/>
                        <a:latin typeface="Cambria Math"/>
                        <a:ea typeface="Calibri"/>
                        <a:cs typeface="Times New Roman"/>
                      </a:rPr>
                      <m:t>“</m:t>
                    </m:r>
                  </m:oMath>
                </a14:m>
                <a:r>
                  <a:rPr lang="en-US" sz="4400" i="1" smtClean="0">
                    <a:effectLst/>
                    <a:latin typeface="Times New Roman"/>
                    <a:ea typeface="Calibri"/>
                    <a:cs typeface="Times New Roman"/>
                  </a:rPr>
                  <a:t> </a:t>
                </a:r>
                <a:r>
                  <a:rPr lang="en-US" sz="4400" i="1">
                    <a:effectLst/>
                    <a:latin typeface="Times New Roman"/>
                    <a:ea typeface="Calibri"/>
                    <a:cs typeface="Times New Roman"/>
                  </a:rPr>
                  <a:t>được</a:t>
                </a:r>
                <a:r>
                  <a:rPr lang="vi-VN" sz="4400" i="1">
                    <a:effectLst/>
                    <a:latin typeface="Times New Roman"/>
                    <a:ea typeface="Calibri"/>
                    <a:cs typeface="Times New Roman"/>
                  </a:rPr>
                  <a:t> gọi là Bất đẳng thức</a:t>
                </a:r>
                <a:r>
                  <a:rPr lang="en-US" sz="4400" i="1" smtClean="0">
                    <a:effectLst/>
                    <a:latin typeface="Times New Roman"/>
                    <a:ea typeface="Calibri"/>
                    <a:cs typeface="Times New Roman"/>
                  </a:rPr>
                  <a:t>.</a:t>
                </a:r>
                <a:endParaRPr lang="vi-VN" sz="4800">
                  <a:effectLst/>
                  <a:latin typeface="Times New Roman"/>
                  <a:ea typeface="Calibri"/>
                  <a:cs typeface="Times New Roman"/>
                </a:endParaRPr>
              </a:p>
            </p:txBody>
          </p:sp>
        </mc:Choice>
        <mc:Fallback xmlns="">
          <p:sp>
            <p:nvSpPr>
              <p:cNvPr id="7" name="Hình chữ nhật 6"/>
              <p:cNvSpPr>
                <a:spLocks noRot="1" noChangeAspect="1" noMove="1" noResize="1" noEditPoints="1" noAdjustHandles="1" noChangeArrowheads="1" noChangeShapeType="1" noTextEdit="1"/>
              </p:cNvSpPr>
              <p:nvPr/>
            </p:nvSpPr>
            <p:spPr>
              <a:xfrm>
                <a:off x="5871721" y="1584528"/>
                <a:ext cx="18058377" cy="851580"/>
              </a:xfrm>
              <a:prstGeom prst="rect">
                <a:avLst/>
              </a:prstGeom>
              <a:blipFill rotWithShape="1">
                <a:blip r:embed="rId2"/>
                <a:stretch>
                  <a:fillRect t="-5000" b="-32857"/>
                </a:stretch>
              </a:blipFill>
            </p:spPr>
            <p:txBody>
              <a:bodyPr/>
              <a:lstStyle/>
              <a:p>
                <a:r>
                  <a:rPr lang="vi-VN">
                    <a:noFill/>
                  </a:rPr>
                  <a:t> </a:t>
                </a:r>
              </a:p>
            </p:txBody>
          </p:sp>
        </mc:Fallback>
      </mc:AlternateContent>
      <p:grpSp>
        <p:nvGrpSpPr>
          <p:cNvPr id="47" name="Group 48"/>
          <p:cNvGrpSpPr/>
          <p:nvPr/>
        </p:nvGrpSpPr>
        <p:grpSpPr>
          <a:xfrm>
            <a:off x="2437119" y="4164037"/>
            <a:ext cx="2687116" cy="940513"/>
            <a:chOff x="2067302" y="5922690"/>
            <a:chExt cx="2687116" cy="940513"/>
          </a:xfrm>
        </p:grpSpPr>
        <p:sp>
          <p:nvSpPr>
            <p:cNvPr id="48"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0" name="TextBox 50"/>
            <p:cNvSpPr txBox="1"/>
            <p:nvPr/>
          </p:nvSpPr>
          <p:spPr>
            <a:xfrm>
              <a:off x="3006015" y="6002305"/>
              <a:ext cx="1748403" cy="800219"/>
            </a:xfrm>
            <a:prstGeom prst="rect">
              <a:avLst/>
            </a:prstGeom>
            <a:noFill/>
          </p:spPr>
          <p:txBody>
            <a:bodyPr wrap="square" rtlCol="0">
              <a:spAutoFit/>
            </a:bodyPr>
            <a:lstStyle/>
            <a:p>
              <a:r>
                <a:rPr lang="en-US" sz="4600" b="1" smtClean="0">
                  <a:solidFill>
                    <a:schemeClr val="accent6">
                      <a:lumMod val="75000"/>
                    </a:schemeClr>
                  </a:solidFill>
                  <a:latin typeface="Times New Roman" pitchFamily="18" charset="0"/>
                  <a:ea typeface="Tahoma" pitchFamily="34" charset="0"/>
                  <a:cs typeface="Times New Roman" pitchFamily="18" charset="0"/>
                </a:rPr>
                <a:t>Chú ý</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1" name="Group 70"/>
            <p:cNvGrpSpPr/>
            <p:nvPr/>
          </p:nvGrpSpPr>
          <p:grpSpPr>
            <a:xfrm>
              <a:off x="2067302" y="5922690"/>
              <a:ext cx="950173" cy="940513"/>
              <a:chOff x="1311958" y="3405486"/>
              <a:chExt cx="950173" cy="940513"/>
            </a:xfrm>
          </p:grpSpPr>
          <p:sp>
            <p:nvSpPr>
              <p:cNvPr id="5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8" name="Hình chữ nhật 7"/>
              <p:cNvSpPr/>
              <p:nvPr/>
            </p:nvSpPr>
            <p:spPr>
              <a:xfrm>
                <a:off x="5252656" y="2891871"/>
                <a:ext cx="4082721" cy="769441"/>
              </a:xfrm>
              <a:prstGeom prst="rect">
                <a:avLst/>
              </a:prstGeom>
            </p:spPr>
            <p:txBody>
              <a:bodyPr wrap="none">
                <a:spAutoFit/>
              </a:bodyPr>
              <a:lstStyle/>
              <a:p>
                <a14:m>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&lt;</m:t>
                    </m:r>
                    <m:r>
                      <a:rPr lang="en-US" sz="4400" i="1">
                        <a:latin typeface="Cambria Math"/>
                        <a:ea typeface="Calibri"/>
                        <a:cs typeface="Times New Roman"/>
                      </a:rPr>
                      <m:t>1</m:t>
                    </m:r>
                    <m:r>
                      <a:rPr lang="en-US" sz="4400" i="1">
                        <a:latin typeface="Cambria Math"/>
                        <a:ea typeface="Calibri"/>
                        <a:cs typeface="Times New Roman"/>
                      </a:rPr>
                      <m:t>"</m:t>
                    </m:r>
                  </m:oMath>
                </a14:m>
                <a:r>
                  <a:rPr lang="en-US" sz="4000" i="1">
                    <a:effectLst/>
                    <a:latin typeface="Times New Roman"/>
                    <a:ea typeface="Calibri"/>
                  </a:rPr>
                  <a:t>, </a:t>
                </a:r>
                <a14:m>
                  <m:oMath xmlns:m="http://schemas.openxmlformats.org/officeDocument/2006/math">
                    <m:r>
                      <a:rPr lang="en-US" sz="4400" i="1">
                        <a:effectLst/>
                        <a:latin typeface="Cambria Math"/>
                        <a:ea typeface="Calibri"/>
                        <a:cs typeface="Times New Roman"/>
                      </a:rPr>
                      <m:t>"</m:t>
                    </m:r>
                    <m:func>
                      <m:funcPr>
                        <m:ctrlPr>
                          <a:rPr lang="vi-VN" i="1">
                            <a:effectLst/>
                            <a:latin typeface="Cambria Math" panose="02040503050406030204" pitchFamily="18" charset="0"/>
                          </a:rPr>
                        </m:ctrlPr>
                      </m:funcPr>
                      <m:fName>
                        <m:r>
                          <a:rPr lang="en-US" sz="4400" i="1">
                            <a:effectLst/>
                            <a:latin typeface="Cambria Math"/>
                            <a:ea typeface="Calibri"/>
                            <a:cs typeface="Times New Roman"/>
                          </a:rPr>
                          <m:t>𝑥</m:t>
                        </m:r>
                      </m:fName>
                      <m:e>
                        <m:r>
                          <a:rPr lang="en-US" sz="4400" i="1">
                            <a:effectLst/>
                            <a:latin typeface="Cambria Math"/>
                            <a:ea typeface="Calibri"/>
                            <a:cs typeface="Times New Roman"/>
                          </a:rPr>
                          <m:t>&gt;</m:t>
                        </m:r>
                      </m:e>
                    </m:func>
                    <m:r>
                      <a:rPr lang="en-US" sz="4400" i="1">
                        <a:effectLst/>
                        <a:latin typeface="Cambria Math"/>
                        <a:ea typeface="Calibri"/>
                        <a:cs typeface="Times New Roman"/>
                      </a:rPr>
                      <m:t>𝑦</m:t>
                    </m:r>
                    <m:r>
                      <a:rPr lang="en-US" sz="4400" i="1">
                        <a:effectLst/>
                        <a:latin typeface="Cambria Math"/>
                        <a:ea typeface="Calibri"/>
                        <a:cs typeface="Times New Roman"/>
                      </a:rPr>
                      <m:t>"</m:t>
                    </m:r>
                  </m:oMath>
                </a14:m>
                <a:endParaRPr lang="vi-VN"/>
              </a:p>
            </p:txBody>
          </p:sp>
        </mc:Choice>
        <mc:Fallback xmlns="">
          <p:sp>
            <p:nvSpPr>
              <p:cNvPr id="8" name="Hình chữ nhật 7"/>
              <p:cNvSpPr>
                <a:spLocks noRot="1" noChangeAspect="1" noMove="1" noResize="1" noEditPoints="1" noAdjustHandles="1" noChangeArrowheads="1" noChangeShapeType="1" noTextEdit="1"/>
              </p:cNvSpPr>
              <p:nvPr/>
            </p:nvSpPr>
            <p:spPr>
              <a:xfrm>
                <a:off x="5252656" y="2891871"/>
                <a:ext cx="4082721" cy="769441"/>
              </a:xfrm>
              <a:prstGeom prst="rect">
                <a:avLst/>
              </a:prstGeom>
              <a:blipFill rotWithShape="1">
                <a:blip r:embed="rId3"/>
                <a:stretch>
                  <a:fillRect t="-7087" b="-31496"/>
                </a:stretch>
              </a:blipFill>
            </p:spPr>
            <p:txBody>
              <a:bodyPr/>
              <a:lstStyle/>
              <a:p>
                <a:r>
                  <a:rPr lang="vi-VN">
                    <a:noFill/>
                  </a:rPr>
                  <a:t> </a:t>
                </a:r>
              </a:p>
            </p:txBody>
          </p:sp>
        </mc:Fallback>
      </mc:AlternateContent>
      <p:sp>
        <p:nvSpPr>
          <p:cNvPr id="88" name="Freeform 36"/>
          <p:cNvSpPr>
            <a:spLocks/>
          </p:cNvSpPr>
          <p:nvPr/>
        </p:nvSpPr>
        <p:spPr bwMode="auto">
          <a:xfrm>
            <a:off x="2279069" y="3279219"/>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nvGrpSpPr>
          <p:cNvPr id="89" name="Group 48"/>
          <p:cNvGrpSpPr/>
          <p:nvPr/>
        </p:nvGrpSpPr>
        <p:grpSpPr>
          <a:xfrm>
            <a:off x="2399938" y="2677583"/>
            <a:ext cx="2687116" cy="940513"/>
            <a:chOff x="2067302" y="5922690"/>
            <a:chExt cx="2687116" cy="940513"/>
          </a:xfrm>
        </p:grpSpPr>
        <p:sp>
          <p:nvSpPr>
            <p:cNvPr id="9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1" name="TextBox 50"/>
            <p:cNvSpPr txBox="1"/>
            <p:nvPr/>
          </p:nvSpPr>
          <p:spPr>
            <a:xfrm>
              <a:off x="3006015" y="6002305"/>
              <a:ext cx="174840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92" name="Group 70"/>
            <p:cNvGrpSpPr/>
            <p:nvPr/>
          </p:nvGrpSpPr>
          <p:grpSpPr>
            <a:xfrm>
              <a:off x="2067302" y="5922690"/>
              <a:ext cx="950173" cy="940513"/>
              <a:chOff x="1311958" y="3405486"/>
              <a:chExt cx="950173" cy="940513"/>
            </a:xfrm>
          </p:grpSpPr>
          <p:sp>
            <p:nvSpPr>
              <p:cNvPr id="9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0" name="Hình chữ nhật 29"/>
              <p:cNvSpPr/>
              <p:nvPr/>
            </p:nvSpPr>
            <p:spPr>
              <a:xfrm>
                <a:off x="5558156" y="4290161"/>
                <a:ext cx="16975407" cy="2889894"/>
              </a:xfrm>
              <a:prstGeom prst="rect">
                <a:avLst/>
              </a:prstGeom>
            </p:spPr>
            <p:txBody>
              <a:bodyPr wrap="square">
                <a:spAutoFit/>
              </a:bodyPr>
              <a:lstStyle/>
              <a:p>
                <a:pPr>
                  <a:spcAft>
                    <a:spcPts val="0"/>
                  </a:spcAft>
                </a:pPr>
                <a:r>
                  <a:rPr lang="en-US" sz="4400">
                    <a:latin typeface="Times New Roman"/>
                    <a:ea typeface="Calibri"/>
                    <a:cs typeface="Times New Roman"/>
                  </a:rPr>
                  <a:t>Ta còn gặp các mệnh đề dạng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oMath>
                </a14:m>
                <a:r>
                  <a:rPr lang="en-US" sz="4400">
                    <a:effectLst/>
                    <a:latin typeface="Times New Roman"/>
                    <a:ea typeface="Calibri"/>
                    <a:cs typeface="Times New Roman"/>
                  </a:rPr>
                  <a:t> hoặc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m:t>
                    </m:r>
                  </m:oMath>
                </a14:m>
                <a:r>
                  <a:rPr lang="en-US" sz="4400">
                    <a:effectLst/>
                    <a:latin typeface="Times New Roman"/>
                    <a:ea typeface="Calibri"/>
                    <a:cs typeface="Times New Roman"/>
                  </a:rPr>
                  <a:t> Các mệnh đề dạng này cũng được gọi là bất đẳng thức. Để phân biệt, ta gọi chúng là các </a:t>
                </a:r>
                <a:r>
                  <a:rPr lang="en-US" sz="4400" b="1">
                    <a:effectLst/>
                    <a:latin typeface="Times New Roman"/>
                    <a:ea typeface="Calibri"/>
                    <a:cs typeface="Times New Roman"/>
                  </a:rPr>
                  <a:t>bất đẳng thức không ngặt</a:t>
                </a:r>
                <a:r>
                  <a:rPr lang="en-US" sz="4400">
                    <a:effectLst/>
                    <a:latin typeface="Times New Roman"/>
                    <a:ea typeface="Calibri"/>
                    <a:cs typeface="Times New Roman"/>
                  </a:rPr>
                  <a:t> và gọi các bất đẳng thức dạng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en-US" sz="4400">
                    <a:effectLst/>
                    <a:latin typeface="Times New Roman"/>
                    <a:ea typeface="Calibri"/>
                    <a:cs typeface="Times New Roman"/>
                  </a:rPr>
                  <a:t> hoặc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&gt;</m:t>
                    </m:r>
                    <m:r>
                      <a:rPr lang="en-US" sz="4800" i="1">
                        <a:effectLst/>
                        <a:latin typeface="Cambria Math"/>
                        <a:ea typeface="Calibri"/>
                        <a:cs typeface="Times New Roman"/>
                      </a:rPr>
                      <m:t>𝑏</m:t>
                    </m:r>
                  </m:oMath>
                </a14:m>
                <a:r>
                  <a:rPr lang="en-US" sz="4400">
                    <a:effectLst/>
                    <a:latin typeface="Times New Roman"/>
                    <a:ea typeface="Calibri"/>
                    <a:cs typeface="Times New Roman"/>
                  </a:rPr>
                  <a:t> là các </a:t>
                </a:r>
                <a:r>
                  <a:rPr lang="en-US" sz="4400" b="1">
                    <a:effectLst/>
                    <a:latin typeface="Times New Roman"/>
                    <a:ea typeface="Calibri"/>
                    <a:cs typeface="Times New Roman"/>
                  </a:rPr>
                  <a:t>bất đẳng thức ngặt</a:t>
                </a:r>
                <a:r>
                  <a:rPr lang="en-US" sz="4400">
                    <a:effectLst/>
                    <a:latin typeface="Times New Roman"/>
                    <a:ea typeface="Calibri"/>
                    <a:cs typeface="Times New Roman"/>
                  </a:rPr>
                  <a:t>.</a:t>
                </a:r>
                <a:endParaRPr lang="vi-VN" sz="4800">
                  <a:effectLst/>
                  <a:latin typeface="Times New Roman"/>
                  <a:ea typeface="Calibri"/>
                  <a:cs typeface="Times New Roman"/>
                </a:endParaRPr>
              </a:p>
            </p:txBody>
          </p:sp>
        </mc:Choice>
        <mc:Fallback xmlns="">
          <p:sp>
            <p:nvSpPr>
              <p:cNvPr id="30" name="Hình chữ nhật 29"/>
              <p:cNvSpPr>
                <a:spLocks noRot="1" noChangeAspect="1" noMove="1" noResize="1" noEditPoints="1" noAdjustHandles="1" noChangeArrowheads="1" noChangeShapeType="1" noTextEdit="1"/>
              </p:cNvSpPr>
              <p:nvPr/>
            </p:nvSpPr>
            <p:spPr>
              <a:xfrm>
                <a:off x="5558156" y="4290161"/>
                <a:ext cx="16975407" cy="2889894"/>
              </a:xfrm>
              <a:prstGeom prst="rect">
                <a:avLst/>
              </a:prstGeom>
              <a:blipFill rotWithShape="1">
                <a:blip r:embed="rId4"/>
                <a:stretch>
                  <a:fillRect l="-1473" t="-2743" r="-2083" b="-9283"/>
                </a:stretch>
              </a:blipFill>
            </p:spPr>
            <p:txBody>
              <a:bodyPr/>
              <a:lstStyle/>
              <a:p>
                <a:r>
                  <a:rPr lang="en-US">
                    <a:noFill/>
                  </a:rPr>
                  <a:t> </a:t>
                </a:r>
              </a:p>
            </p:txBody>
          </p:sp>
        </mc:Fallback>
      </mc:AlternateContent>
      <p:grpSp>
        <p:nvGrpSpPr>
          <p:cNvPr id="120" name="Group 4"/>
          <p:cNvGrpSpPr/>
          <p:nvPr/>
        </p:nvGrpSpPr>
        <p:grpSpPr>
          <a:xfrm>
            <a:off x="743522" y="7274648"/>
            <a:ext cx="22034448" cy="1456354"/>
            <a:chOff x="472288" y="1892299"/>
            <a:chExt cx="18898387" cy="1610617"/>
          </a:xfrm>
        </p:grpSpPr>
        <p:sp>
          <p:nvSpPr>
            <p:cNvPr id="121"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3"/>
            <p:cNvSpPr txBox="1"/>
            <p:nvPr/>
          </p:nvSpPr>
          <p:spPr>
            <a:xfrm>
              <a:off x="1179622" y="1913523"/>
              <a:ext cx="733918" cy="773728"/>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II</a:t>
              </a:r>
              <a:endParaRPr lang="en-US" b="1">
                <a:solidFill>
                  <a:schemeClr val="bg1"/>
                </a:solidFill>
                <a:latin typeface="Tahoma" pitchFamily="34" charset="0"/>
                <a:ea typeface="Tahoma" pitchFamily="34" charset="0"/>
                <a:cs typeface="Tahoma" pitchFamily="34" charset="0"/>
              </a:endParaRPr>
            </a:p>
          </p:txBody>
        </p:sp>
        <p:sp>
          <p:nvSpPr>
            <p:cNvPr id="123" name="TextBox 4"/>
            <p:cNvSpPr txBox="1"/>
            <p:nvPr/>
          </p:nvSpPr>
          <p:spPr>
            <a:xfrm>
              <a:off x="2087561" y="1892299"/>
              <a:ext cx="17283114" cy="1610617"/>
            </a:xfrm>
            <a:prstGeom prst="rect">
              <a:avLst/>
            </a:prstGeom>
            <a:noFill/>
          </p:spPr>
          <p:txBody>
            <a:bodyPr wrap="square" rtlCol="0">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 </a:t>
              </a:r>
              <a:r>
                <a:rPr lang="en-US" sz="4800" b="1" smtClean="0">
                  <a:solidFill>
                    <a:srgbClr val="135F82"/>
                  </a:solidFill>
                  <a:latin typeface="Tahoma" pitchFamily="34" charset="0"/>
                  <a:ea typeface="Tahoma" pitchFamily="34" charset="0"/>
                  <a:cs typeface="Tahoma" pitchFamily="34" charset="0"/>
                </a:rPr>
                <a:t>BẤT ĐẲNG THỨC HỆ QUẢ, BẤT ĐẲNG THỨC TƯƠNG ĐƯƠNG</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31" name="Hình chữ nhật 30"/>
              <p:cNvSpPr/>
              <p:nvPr/>
            </p:nvSpPr>
            <p:spPr>
              <a:xfrm>
                <a:off x="2877452" y="8196312"/>
                <a:ext cx="20255199" cy="1446550"/>
              </a:xfrm>
              <a:prstGeom prst="rect">
                <a:avLst/>
              </a:prstGeom>
            </p:spPr>
            <p:txBody>
              <a:bodyPr wrap="square">
                <a:spAutoFit/>
              </a:bodyPr>
              <a:lstStyle/>
              <a:p>
                <a:r>
                  <a:rPr lang="en-US" sz="4400" i="1">
                    <a:latin typeface="Times New Roman" pitchFamily="18" charset="0"/>
                    <a:cs typeface="Times New Roman" pitchFamily="18" charset="0"/>
                    <a:sym typeface="Symbol"/>
                  </a:rPr>
                  <a:t></a:t>
                </a:r>
                <a:r>
                  <a:rPr lang="en-US" sz="4400" i="1">
                    <a:latin typeface="Times New Roman" pitchFamily="18" charset="0"/>
                    <a:cs typeface="Times New Roman" pitchFamily="18" charset="0"/>
                  </a:rPr>
                  <a:t> Nếu mệnh đề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 đúng thì ta nói BĐT </a:t>
                </a:r>
                <a14:m>
                  <m:oMath xmlns:m="http://schemas.openxmlformats.org/officeDocument/2006/math">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 là BĐT hệ quả của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oMath>
                </a14:m>
                <a:r>
                  <a:rPr lang="en-US" sz="4400" i="1">
                    <a:latin typeface="Times New Roman" pitchFamily="18" charset="0"/>
                    <a:cs typeface="Times New Roman" pitchFamily="18" charset="0"/>
                  </a:rPr>
                  <a:t>. Ta viết: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a:t>
                </a:r>
                <a:endParaRPr lang="vi-VN" sz="4400">
                  <a:latin typeface="Times New Roman" pitchFamily="18" charset="0"/>
                  <a:cs typeface="Times New Roman" pitchFamily="18" charset="0"/>
                </a:endParaRPr>
              </a:p>
            </p:txBody>
          </p:sp>
        </mc:Choice>
        <mc:Fallback xmlns="">
          <p:sp>
            <p:nvSpPr>
              <p:cNvPr id="31" name="Hình chữ nhật 30"/>
              <p:cNvSpPr>
                <a:spLocks noRot="1" noChangeAspect="1" noMove="1" noResize="1" noEditPoints="1" noAdjustHandles="1" noChangeArrowheads="1" noChangeShapeType="1" noTextEdit="1"/>
              </p:cNvSpPr>
              <p:nvPr/>
            </p:nvSpPr>
            <p:spPr>
              <a:xfrm>
                <a:off x="2877452" y="8196312"/>
                <a:ext cx="20255199" cy="1446550"/>
              </a:xfrm>
              <a:prstGeom prst="rect">
                <a:avLst/>
              </a:prstGeom>
              <a:blipFill rotWithShape="1">
                <a:blip r:embed="rId5"/>
                <a:stretch>
                  <a:fillRect l="-1204" t="-8861"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Hình chữ nhật 31"/>
              <p:cNvSpPr/>
              <p:nvPr/>
            </p:nvSpPr>
            <p:spPr>
              <a:xfrm>
                <a:off x="2321362" y="9612084"/>
                <a:ext cx="19390678" cy="1587294"/>
              </a:xfrm>
              <a:prstGeom prst="rect">
                <a:avLst/>
              </a:prstGeom>
            </p:spPr>
            <p:txBody>
              <a:bodyPr wrap="square">
                <a:spAutoFit/>
              </a:bodyPr>
              <a:lstStyle/>
              <a:p>
                <a:pPr indent="457200">
                  <a:lnSpc>
                    <a:spcPct val="115000"/>
                  </a:lnSpc>
                  <a:spcAft>
                    <a:spcPts val="0"/>
                  </a:spcAft>
                </a:pPr>
                <a:r>
                  <a:rPr lang="en-US" sz="4400" i="1" smtClean="0">
                    <a:effectLst/>
                    <a:latin typeface="Times New Roman" pitchFamily="18" charset="0"/>
                    <a:ea typeface="Calibri"/>
                    <a:cs typeface="Times New Roman" pitchFamily="18" charset="0"/>
                  </a:rPr>
                  <a:t> </a:t>
                </a:r>
                <a:r>
                  <a:rPr lang="en-US" sz="4400" i="1">
                    <a:solidFill>
                      <a:prstClr val="black"/>
                    </a:solidFill>
                    <a:latin typeface="Times New Roman" pitchFamily="18" charset="0"/>
                    <a:cs typeface="Times New Roman" pitchFamily="18" charset="0"/>
                    <a:sym typeface="Symbol"/>
                  </a:rPr>
                  <a:t> </a:t>
                </a:r>
                <a:r>
                  <a:rPr lang="en-US" sz="4400" i="1" smtClean="0">
                    <a:effectLst/>
                    <a:latin typeface="Times New Roman" pitchFamily="18" charset="0"/>
                    <a:ea typeface="Calibri"/>
                    <a:cs typeface="Times New Roman" pitchFamily="18" charset="0"/>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oMath>
                </a14:m>
                <a:r>
                  <a:rPr lang="en-US" sz="4400" i="1">
                    <a:effectLst/>
                    <a:latin typeface="Times New Roman" pitchFamily="18" charset="0"/>
                    <a:ea typeface="Calibri"/>
                    <a:cs typeface="Times New Roman" pitchFamily="18" charset="0"/>
                  </a:rPr>
                  <a:t> là hệ quả của </a:t>
                </a:r>
                <a14:m>
                  <m:oMath xmlns:m="http://schemas.openxmlformats.org/officeDocument/2006/math">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 và ngược lại thì hai BĐT tương đương nhau. </a:t>
                </a:r>
                <a:endParaRPr lang="en-US" sz="4400" i="1" smtClean="0">
                  <a:effectLst/>
                  <a:latin typeface="Times New Roman" pitchFamily="18" charset="0"/>
                  <a:ea typeface="Calibri"/>
                  <a:cs typeface="Times New Roman" pitchFamily="18" charset="0"/>
                </a:endParaRPr>
              </a:p>
              <a:p>
                <a:pPr indent="457200">
                  <a:lnSpc>
                    <a:spcPct val="115000"/>
                  </a:lnSpc>
                  <a:spcAft>
                    <a:spcPts val="0"/>
                  </a:spcAft>
                </a:pPr>
                <a:r>
                  <a:rPr lang="en-US" sz="4400" i="1" smtClean="0">
                    <a:effectLst/>
                    <a:latin typeface="Times New Roman" pitchFamily="18" charset="0"/>
                    <a:ea typeface="Calibri"/>
                    <a:cs typeface="Times New Roman" pitchFamily="18" charset="0"/>
                  </a:rPr>
                  <a:t>Ta </a:t>
                </a:r>
                <a:r>
                  <a:rPr lang="en-US" sz="4400" i="1">
                    <a:effectLst/>
                    <a:latin typeface="Times New Roman" pitchFamily="18" charset="0"/>
                    <a:ea typeface="Calibri"/>
                    <a:cs typeface="Times New Roman" pitchFamily="18" charset="0"/>
                  </a:rPr>
                  <a:t>viết: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r>
                      <a:rPr lang="en-US" sz="4400" i="1">
                        <a:effectLst/>
                        <a:latin typeface="Cambria Math"/>
                        <a:ea typeface="Calibri"/>
                        <a:cs typeface="Cambria Math"/>
                      </a:rPr>
                      <m:t>⇔</m:t>
                    </m:r>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a:t>
                </a:r>
                <a:endParaRPr lang="vi-VN" sz="4400">
                  <a:effectLst/>
                  <a:latin typeface="Times New Roman" pitchFamily="18" charset="0"/>
                  <a:ea typeface="Calibri"/>
                  <a:cs typeface="Times New Roman" pitchFamily="18" charset="0"/>
                </a:endParaRPr>
              </a:p>
            </p:txBody>
          </p:sp>
        </mc:Choice>
        <mc:Fallback xmlns="">
          <p:sp>
            <p:nvSpPr>
              <p:cNvPr id="32" name="Hình chữ nhật 31"/>
              <p:cNvSpPr>
                <a:spLocks noRot="1" noChangeAspect="1" noMove="1" noResize="1" noEditPoints="1" noAdjustHandles="1" noChangeArrowheads="1" noChangeShapeType="1" noTextEdit="1"/>
              </p:cNvSpPr>
              <p:nvPr/>
            </p:nvSpPr>
            <p:spPr>
              <a:xfrm>
                <a:off x="2321362" y="9612084"/>
                <a:ext cx="19390678" cy="1587294"/>
              </a:xfrm>
              <a:prstGeom prst="rect">
                <a:avLst/>
              </a:prstGeom>
              <a:blipFill rotWithShape="1">
                <a:blip r:embed="rId6"/>
                <a:stretch>
                  <a:fillRect t="-5769" b="-1769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2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2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heckerboard(across)">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checkerboard(across)">
                                      <p:cBhvr>
                                        <p:cTn id="37" dur="500"/>
                                        <p:tgtEl>
                                          <p:spTgt spid="1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a:spLocks noChangeArrowheads="1"/>
          </p:cNvSpPr>
          <p:nvPr/>
        </p:nvSpPr>
        <p:spPr bwMode="auto">
          <a:xfrm>
            <a:off x="0" y="194132"/>
            <a:ext cx="2936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grpSp>
        <p:nvGrpSpPr>
          <p:cNvPr id="49" name="Group 48"/>
          <p:cNvGrpSpPr/>
          <p:nvPr/>
        </p:nvGrpSpPr>
        <p:grpSpPr>
          <a:xfrm>
            <a:off x="1028964" y="1962250"/>
            <a:ext cx="3170923" cy="940513"/>
            <a:chOff x="2067302" y="5922690"/>
            <a:chExt cx="3170923" cy="940513"/>
          </a:xfrm>
        </p:grpSpPr>
        <p:sp>
          <p:nvSpPr>
            <p:cNvPr id="5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1" name="TextBox 50"/>
            <p:cNvSpPr txBox="1"/>
            <p:nvPr/>
          </p:nvSpPr>
          <p:spPr>
            <a:xfrm>
              <a:off x="2789972" y="6002305"/>
              <a:ext cx="244825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 1</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2" name="Group 70"/>
            <p:cNvGrpSpPr/>
            <p:nvPr/>
          </p:nvGrpSpPr>
          <p:grpSpPr>
            <a:xfrm>
              <a:off x="2067302" y="5922690"/>
              <a:ext cx="950173" cy="940513"/>
              <a:chOff x="1311958" y="3405486"/>
              <a:chExt cx="950173" cy="940513"/>
            </a:xfrm>
          </p:grpSpPr>
          <p:sp>
            <p:nvSpPr>
              <p:cNvPr id="5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p:sp>
        <p:nvSpPr>
          <p:cNvPr id="4" name="Hình chữ nhật 3"/>
          <p:cNvSpPr/>
          <p:nvPr/>
        </p:nvSpPr>
        <p:spPr>
          <a:xfrm>
            <a:off x="11115911" y="4523646"/>
            <a:ext cx="2050561" cy="871008"/>
          </a:xfrm>
          <a:prstGeom prst="rect">
            <a:avLst/>
          </a:prstGeom>
        </p:spPr>
        <p:txBody>
          <a:bodyPr wrap="none">
            <a:spAutoFit/>
          </a:bodyPr>
          <a:lstStyle/>
          <a:p>
            <a:pPr algn="ctr">
              <a:lnSpc>
                <a:spcPct val="115000"/>
              </a:lnSpc>
              <a:spcAft>
                <a:spcPts val="600"/>
              </a:spcAft>
            </a:pPr>
            <a:r>
              <a:rPr lang="en-US" sz="4400" b="1">
                <a:solidFill>
                  <a:srgbClr val="0000FF"/>
                </a:solidFill>
                <a:latin typeface="Times New Roman"/>
                <a:ea typeface="Calibri"/>
                <a:cs typeface="Times New Roman"/>
              </a:rPr>
              <a:t>Lời giải</a:t>
            </a:r>
            <a:endParaRPr lang="vi-VN"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 name="Hình chữ nhật 1"/>
              <p:cNvSpPr/>
              <p:nvPr/>
            </p:nvSpPr>
            <p:spPr>
              <a:xfrm>
                <a:off x="3932103" y="2256556"/>
                <a:ext cx="20358035" cy="2162708"/>
              </a:xfrm>
              <a:prstGeom prst="rect">
                <a:avLst/>
              </a:prstGeom>
            </p:spPr>
            <p:txBody>
              <a:bodyPr wrap="square">
                <a:spAutoFit/>
              </a:bodyPr>
              <a:lstStyle/>
              <a:p>
                <a:pPr marL="180340"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en-US" sz="4400" smtClean="0">
                    <a:latin typeface="Times New Roman"/>
                    <a:ea typeface="Calibri"/>
                    <a:cs typeface="Times New Roman"/>
                  </a:rPr>
                  <a:t>Mệnh đề nào sau đây đúng với </a:t>
                </a:r>
                <a14:m>
                  <m:oMath xmlns:m="http://schemas.openxmlformats.org/officeDocument/2006/math">
                    <m:r>
                      <a:rPr lang="en-US" sz="4400" b="0" i="1" smtClean="0">
                        <a:latin typeface="Cambria Math"/>
                        <a:ea typeface="Calibri"/>
                        <a:cs typeface="Times New Roman"/>
                      </a:rPr>
                      <m:t>𝑎</m:t>
                    </m:r>
                    <m:r>
                      <a:rPr lang="en-US" sz="4400" b="0" i="1" smtClean="0">
                        <a:latin typeface="Cambria Math"/>
                        <a:ea typeface="Calibri"/>
                        <a:cs typeface="Times New Roman"/>
                      </a:rPr>
                      <m:t>,</m:t>
                    </m:r>
                    <m:r>
                      <a:rPr lang="en-US" sz="4400" b="0" i="1" smtClean="0">
                        <a:latin typeface="Cambria Math"/>
                        <a:ea typeface="Calibri"/>
                        <a:cs typeface="Times New Roman"/>
                      </a:rPr>
                      <m:t>𝑏</m:t>
                    </m:r>
                    <m:r>
                      <a:rPr lang="en-US" sz="4400" b="0" i="1" smtClean="0">
                        <a:latin typeface="Cambria Math"/>
                        <a:ea typeface="Calibri"/>
                        <a:cs typeface="Times New Roman"/>
                      </a:rPr>
                      <m:t>,</m:t>
                    </m:r>
                    <m:r>
                      <a:rPr lang="en-US" sz="4400" b="0" i="1" smtClean="0">
                        <a:latin typeface="Cambria Math"/>
                        <a:ea typeface="Calibri"/>
                        <a:cs typeface="Times New Roman"/>
                      </a:rPr>
                      <m:t>𝑐</m:t>
                    </m:r>
                  </m:oMath>
                </a14:m>
                <a:r>
                  <a:rPr lang="en-US" sz="4400">
                    <a:latin typeface="Times New Roman"/>
                    <a:ea typeface="Calibri"/>
                    <a:cs typeface="Times New Roman"/>
                  </a:rPr>
                  <a:t> </a:t>
                </a:r>
                <a:r>
                  <a:rPr lang="en-US" sz="4400" smtClean="0">
                    <a:latin typeface="Times New Roman"/>
                    <a:ea typeface="Calibri"/>
                    <a:cs typeface="Times New Roman"/>
                  </a:rPr>
                  <a:t>tùy ý?</a:t>
                </a:r>
                <a:endParaRPr lang="vi-VN" sz="4400">
                  <a:effectLst/>
                  <a:latin typeface="Times New Roman"/>
                  <a:ea typeface="Calibri"/>
                  <a:cs typeface="Times New Roman"/>
                </a:endParaRPr>
              </a:p>
              <a:p>
                <a:pPr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vi-VN" sz="4400" b="1" smtClean="0">
                    <a:solidFill>
                      <a:srgbClr val="0000FF"/>
                    </a:solidFill>
                    <a:effectLst/>
                    <a:latin typeface="Times New Roman"/>
                    <a:ea typeface="Calibri"/>
                    <a:cs typeface="Times New Roman"/>
                  </a:rPr>
                  <a:t>A.</a:t>
                </a:r>
                <a:r>
                  <a:rPr lang="en-US" sz="4400" b="1" smtClean="0">
                    <a:solidFill>
                      <a:srgbClr val="0000FF"/>
                    </a:solidFill>
                    <a:effectLst/>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&lt;</m:t>
                            </m:r>
                            <m:r>
                              <a:rPr lang="en-US" sz="4400" b="0" i="1" smtClean="0">
                                <a:latin typeface="Cambria Math"/>
                              </a:rPr>
                              <m:t>𝑏</m:t>
                            </m:r>
                          </m:e>
                          <m:e>
                            <m:r>
                              <a:rPr lang="en-US" sz="4400" b="0" i="1" smtClean="0">
                                <a:latin typeface="Cambria Math"/>
                              </a:rPr>
                              <m:t>𝑏</m:t>
                            </m:r>
                            <m:r>
                              <a:rPr lang="en-US" sz="4400" b="0" i="1" smtClean="0">
                                <a:latin typeface="Cambria Math"/>
                              </a:rPr>
                              <m:t>&lt;</m:t>
                            </m:r>
                            <m:r>
                              <a:rPr lang="en-US" sz="4400" b="0" i="1" smtClean="0">
                                <a:latin typeface="Cambria Math"/>
                              </a:rPr>
                              <m:t>𝑐</m:t>
                            </m:r>
                          </m:e>
                        </m:eqArr>
                        <m:r>
                          <a:rPr lang="en-US" sz="4400" i="1">
                            <a:latin typeface="Cambria Math"/>
                          </a:rPr>
                          <m:t>⇒</m:t>
                        </m:r>
                        <m:r>
                          <a:rPr lang="en-US" sz="4400" b="0" i="1" smtClean="0">
                            <a:latin typeface="Cambria Math"/>
                          </a:rPr>
                          <m:t>𝑎</m:t>
                        </m:r>
                        <m:r>
                          <a:rPr lang="en-US" sz="4400" b="0" i="1" smtClean="0">
                            <a:latin typeface="Cambria Math"/>
                          </a:rPr>
                          <m:t>&lt;</m:t>
                        </m:r>
                        <m:r>
                          <a:rPr lang="en-US" sz="4400" b="0" i="1" smtClean="0">
                            <a:latin typeface="Cambria Math"/>
                          </a:rPr>
                          <m:t>𝑐</m:t>
                        </m:r>
                      </m:e>
                    </m:d>
                  </m:oMath>
                </a14:m>
                <a:r>
                  <a:rPr lang="vi-VN" sz="4400">
                    <a:latin typeface="Times New Roman"/>
                    <a:ea typeface="Calibri"/>
                    <a:cs typeface="Times New Roman"/>
                  </a:rPr>
                  <a:t> . </a:t>
                </a:r>
                <a:r>
                  <a:rPr lang="en-US" sz="4400" smtClean="0">
                    <a:latin typeface="Times New Roman"/>
                    <a:ea typeface="Calibri"/>
                    <a:cs typeface="Times New Roman"/>
                  </a:rPr>
                  <a:t>  </a:t>
                </a:r>
                <a:r>
                  <a:rPr lang="en-US" sz="4400" b="1" smtClean="0">
                    <a:solidFill>
                      <a:srgbClr val="0000FF"/>
                    </a:solidFill>
                    <a:latin typeface="Times New Roman"/>
                    <a:ea typeface="Calibri"/>
                    <a:cs typeface="Times New Roman"/>
                  </a:rPr>
                  <a:t>B</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𝑐</m:t>
                    </m:r>
                    <m:r>
                      <a:rPr lang="en-US" sz="4400" i="1">
                        <a:latin typeface="Cambria Math"/>
                      </a:rPr>
                      <m:t>⇒</m:t>
                    </m:r>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e>
                    </m:d>
                  </m:oMath>
                </a14:m>
                <a:r>
                  <a:rPr lang="vi-VN" sz="4400" smtClean="0">
                    <a:solidFill>
                      <a:schemeClr val="tx1"/>
                    </a:solidFill>
                    <a:effectLst/>
                    <a:latin typeface="Times New Roman"/>
                    <a:ea typeface="Calibri"/>
                    <a:cs typeface="Times New Roman"/>
                  </a:rPr>
                  <a:t>.</a:t>
                </a:r>
                <a:r>
                  <a:rPr lang="en-US" sz="4400" smtClean="0">
                    <a:solidFill>
                      <a:schemeClr val="tx1"/>
                    </a:solidFill>
                    <a:effectLst/>
                    <a:latin typeface="Times New Roman"/>
                    <a:ea typeface="Calibri"/>
                    <a:cs typeface="Times New Roman"/>
                  </a:rPr>
                  <a:t>   </a:t>
                </a:r>
                <a:r>
                  <a:rPr lang="en-US" sz="4400" b="1" smtClean="0">
                    <a:solidFill>
                      <a:srgbClr val="0000FF"/>
                    </a:solidFill>
                    <a:latin typeface="Times New Roman"/>
                    <a:ea typeface="Calibri"/>
                    <a:cs typeface="Times New Roman"/>
                  </a:rPr>
                  <a:t>C</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&gt;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r>
                          <a:rPr lang="en-US" sz="4400" i="1">
                            <a:latin typeface="Cambria Math"/>
                          </a:rPr>
                          <m:t>⇒</m:t>
                        </m:r>
                        <m:r>
                          <a:rPr lang="en-US" sz="4400" i="1">
                            <a:latin typeface="Cambria Math"/>
                          </a:rPr>
                          <m:t>𝑎</m:t>
                        </m:r>
                        <m:r>
                          <a:rPr lang="en-US" sz="4400" i="1">
                            <a:latin typeface="Cambria Math"/>
                          </a:rPr>
                          <m:t>&lt;</m:t>
                        </m:r>
                        <m:r>
                          <a:rPr lang="en-US" sz="4400" i="1">
                            <a:latin typeface="Cambria Math"/>
                          </a:rPr>
                          <m:t>𝑐</m:t>
                        </m:r>
                      </m:e>
                    </m:d>
                  </m:oMath>
                </a14:m>
                <a:r>
                  <a:rPr lang="vi-VN" sz="4400">
                    <a:latin typeface="Times New Roman"/>
                    <a:ea typeface="Calibri"/>
                    <a:cs typeface="Times New Roman"/>
                  </a:rPr>
                  <a:t> </a:t>
                </a:r>
                <a:r>
                  <a:rPr lang="vi-VN" sz="4400" smtClean="0">
                    <a:latin typeface="Times New Roman"/>
                    <a:ea typeface="Calibri"/>
                    <a:cs typeface="Times New Roman"/>
                  </a:rPr>
                  <a:t>.</a:t>
                </a:r>
                <a:r>
                  <a:rPr lang="en-US" sz="4400" smtClean="0">
                    <a:latin typeface="Times New Roman"/>
                    <a:ea typeface="Calibri"/>
                    <a:cs typeface="Times New Roman"/>
                  </a:rPr>
                  <a:t>	</a:t>
                </a:r>
                <a:r>
                  <a:rPr lang="vi-VN" sz="4400" b="1">
                    <a:solidFill>
                      <a:srgbClr val="0000FF"/>
                    </a:solidFill>
                    <a:latin typeface="Times New Roman"/>
                    <a:ea typeface="Calibri"/>
                    <a:cs typeface="Times New Roman"/>
                  </a:rPr>
                  <a:t> </a:t>
                </a:r>
                <a:r>
                  <a:rPr lang="en-US" sz="4400" b="1" smtClean="0">
                    <a:solidFill>
                      <a:srgbClr val="0000FF"/>
                    </a:solidFill>
                    <a:latin typeface="Times New Roman"/>
                    <a:ea typeface="Calibri"/>
                    <a:cs typeface="Times New Roman"/>
                  </a:rPr>
                  <a:t>D</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b="0" i="1" smtClean="0">
                                <a:latin typeface="Cambria Math"/>
                              </a:rPr>
                              <m:t>&gt;</m:t>
                            </m:r>
                            <m:r>
                              <a:rPr lang="en-US" sz="4400" b="0" i="1" smtClean="0">
                                <a:latin typeface="Cambria Math"/>
                              </a:rPr>
                              <m:t>𝑐</m:t>
                            </m:r>
                          </m:e>
                        </m:eqArr>
                        <m:r>
                          <a:rPr lang="en-US" sz="4400" i="1">
                            <a:latin typeface="Cambria Math"/>
                          </a:rPr>
                          <m:t>⇒</m:t>
                        </m:r>
                        <m:r>
                          <a:rPr lang="en-US" sz="4400" i="1">
                            <a:latin typeface="Cambria Math"/>
                          </a:rPr>
                          <m:t>𝑎</m:t>
                        </m:r>
                        <m:r>
                          <a:rPr lang="en-US" sz="4400" b="0" i="1" smtClean="0">
                            <a:latin typeface="Cambria Math"/>
                          </a:rPr>
                          <m:t>&gt;</m:t>
                        </m:r>
                        <m:r>
                          <a:rPr lang="en-US" sz="4400" b="0" i="1" smtClean="0">
                            <a:latin typeface="Cambria Math"/>
                          </a:rPr>
                          <m:t>𝑐</m:t>
                        </m:r>
                      </m:e>
                    </m:d>
                  </m:oMath>
                </a14:m>
                <a:r>
                  <a:rPr lang="vi-VN" sz="4400">
                    <a:latin typeface="Times New Roman"/>
                    <a:ea typeface="Calibri"/>
                    <a:cs typeface="Times New Roman"/>
                  </a:rPr>
                  <a:t> . </a:t>
                </a:r>
                <a:endParaRPr lang="vi-VN" sz="4400">
                  <a:solidFill>
                    <a:schemeClr val="tx1"/>
                  </a:solidFill>
                  <a:effectLst/>
                  <a:latin typeface="Times New Roman"/>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3932103" y="2256556"/>
                <a:ext cx="20358035" cy="2162708"/>
              </a:xfrm>
              <a:prstGeom prst="rect">
                <a:avLst/>
              </a:prstGeom>
              <a:blipFill rotWithShape="1">
                <a:blip r:embed="rId3"/>
                <a:stretch>
                  <a:fillRect l="-1198" t="-5915" r="-150" b="-1690"/>
                </a:stretch>
              </a:blipFill>
            </p:spPr>
            <p:txBody>
              <a:bodyPr/>
              <a:lstStyle/>
              <a:p>
                <a:r>
                  <a:rPr lang="en-US">
                    <a:noFill/>
                  </a:rPr>
                  <a:t> </a:t>
                </a:r>
              </a:p>
            </p:txBody>
          </p:sp>
        </mc:Fallback>
      </mc:AlternateContent>
      <p:sp>
        <p:nvSpPr>
          <p:cNvPr id="12" name="Rectangle 2"/>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Đối tượng 12"/>
          <p:cNvGraphicFramePr>
            <a:graphicFrameLocks noChangeAspect="1"/>
          </p:cNvGraphicFramePr>
          <p:nvPr/>
        </p:nvGraphicFramePr>
        <p:xfrm>
          <a:off x="0" y="457200"/>
          <a:ext cx="114300" cy="123825"/>
        </p:xfrm>
        <a:graphic>
          <a:graphicData uri="http://schemas.openxmlformats.org/presentationml/2006/ole">
            <mc:AlternateContent xmlns:mc="http://schemas.openxmlformats.org/markup-compatibility/2006">
              <mc:Choice xmlns:v="urn:schemas-microsoft-com:vml" Requires="v">
                <p:oleObj spid="_x0000_s12385" name="Equation" r:id="rId4" imgW="114102" imgH="126780" progId="Equation.DSMT4">
                  <p:embed/>
                </p:oleObj>
              </mc:Choice>
              <mc:Fallback>
                <p:oleObj name="Equation" r:id="rId4"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Đối tượng 15"/>
          <p:cNvGraphicFramePr>
            <a:graphicFrameLocks noChangeAspect="1"/>
          </p:cNvGraphicFramePr>
          <p:nvPr/>
        </p:nvGraphicFramePr>
        <p:xfrm>
          <a:off x="152400" y="609600"/>
          <a:ext cx="114300" cy="123825"/>
        </p:xfrm>
        <a:graphic>
          <a:graphicData uri="http://schemas.openxmlformats.org/presentationml/2006/ole">
            <mc:AlternateContent xmlns:mc="http://schemas.openxmlformats.org/markup-compatibility/2006">
              <mc:Choice xmlns:v="urn:schemas-microsoft-com:vml" Requires="v">
                <p:oleObj spid="_x0000_s12386" name="Equation" r:id="rId6" imgW="114102" imgH="126780" progId="Equation.DSMT4">
                  <p:embed/>
                </p:oleObj>
              </mc:Choice>
              <mc:Fallback>
                <p:oleObj name="Equation" r:id="rId6"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Đối tượng 18"/>
          <p:cNvGraphicFramePr>
            <a:graphicFrameLocks noChangeAspect="1"/>
          </p:cNvGraphicFramePr>
          <p:nvPr/>
        </p:nvGraphicFramePr>
        <p:xfrm>
          <a:off x="304800" y="762000"/>
          <a:ext cx="114300" cy="123825"/>
        </p:xfrm>
        <a:graphic>
          <a:graphicData uri="http://schemas.openxmlformats.org/presentationml/2006/ole">
            <mc:AlternateContent xmlns:mc="http://schemas.openxmlformats.org/markup-compatibility/2006">
              <mc:Choice xmlns:v="urn:schemas-microsoft-com:vml" Requires="v">
                <p:oleObj spid="_x0000_s12387" name="Equation" r:id="rId7" imgW="114102" imgH="126780" progId="Equation.DSMT4">
                  <p:embed/>
                </p:oleObj>
              </mc:Choice>
              <mc:Fallback>
                <p:oleObj name="Equation" r:id="rId7"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Đối tượng 21"/>
          <p:cNvGraphicFramePr>
            <a:graphicFrameLocks noChangeAspect="1"/>
          </p:cNvGraphicFramePr>
          <p:nvPr/>
        </p:nvGraphicFramePr>
        <p:xfrm>
          <a:off x="457200" y="914400"/>
          <a:ext cx="114300" cy="123825"/>
        </p:xfrm>
        <a:graphic>
          <a:graphicData uri="http://schemas.openxmlformats.org/presentationml/2006/ole">
            <mc:AlternateContent xmlns:mc="http://schemas.openxmlformats.org/markup-compatibility/2006">
              <mc:Choice xmlns:v="urn:schemas-microsoft-com:vml" Requires="v">
                <p:oleObj spid="_x0000_s12388" name="Equation" r:id="rId8" imgW="114102" imgH="126780" progId="Equation.DSMT4">
                  <p:embed/>
                </p:oleObj>
              </mc:Choice>
              <mc:Fallback>
                <p:oleObj name="Equation" r:id="rId8"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4"/>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5" name="Đối tượng 24"/>
          <p:cNvGraphicFramePr>
            <a:graphicFrameLocks noChangeAspect="1"/>
          </p:cNvGraphicFramePr>
          <p:nvPr/>
        </p:nvGraphicFramePr>
        <p:xfrm>
          <a:off x="0" y="457200"/>
          <a:ext cx="114300" cy="123825"/>
        </p:xfrm>
        <a:graphic>
          <a:graphicData uri="http://schemas.openxmlformats.org/presentationml/2006/ole">
            <mc:AlternateContent xmlns:mc="http://schemas.openxmlformats.org/markup-compatibility/2006">
              <mc:Choice xmlns:v="urn:schemas-microsoft-com:vml" Requires="v">
                <p:oleObj spid="_x0000_s12389" name="Equation" r:id="rId9" imgW="114102" imgH="126780" progId="Equation.DSMT4">
                  <p:embed/>
                </p:oleObj>
              </mc:Choice>
              <mc:Fallback>
                <p:oleObj name="Equation" r:id="rId9"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1118714" y="5479818"/>
                <a:ext cx="11434120" cy="909801"/>
              </a:xfrm>
              <a:prstGeom prst="rect">
                <a:avLst/>
              </a:prstGeom>
              <a:noFill/>
            </p:spPr>
            <p:txBody>
              <a:bodyPr wrap="square" rtlCol="0">
                <a:spAutoFit/>
              </a:bodyPr>
              <a:lstStyle/>
              <a:p>
                <a:pPr indent="27305"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r>
                      <m:rPr>
                        <m:nor/>
                      </m:rPr>
                      <a:rPr lang="en-US" sz="4400" b="0" i="0" smtClean="0">
                        <a:solidFill>
                          <a:prstClr val="black"/>
                        </a:solidFill>
                        <a:latin typeface="Times New Roman" pitchFamily="18" charset="0"/>
                        <a:ea typeface="Calibri"/>
                        <a:cs typeface="Times New Roman" pitchFamily="18" charset="0"/>
                      </a:rPr>
                      <m:t>Theo</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t</m:t>
                    </m:r>
                    <m:r>
                      <m:rPr>
                        <m:nor/>
                      </m:rPr>
                      <a:rPr lang="en-US" sz="4400" b="0" i="0" smtClean="0">
                        <a:solidFill>
                          <a:prstClr val="black"/>
                        </a:solidFill>
                        <a:latin typeface="Times New Roman" pitchFamily="18" charset="0"/>
                        <a:ea typeface="Calibri"/>
                        <a:cs typeface="Times New Roman" pitchFamily="18" charset="0"/>
                      </a:rPr>
                      <m:t>í</m:t>
                    </m:r>
                    <m:r>
                      <m:rPr>
                        <m:nor/>
                      </m:rPr>
                      <a:rPr lang="en-US" sz="4400" b="0" i="0" smtClean="0">
                        <a:solidFill>
                          <a:prstClr val="black"/>
                        </a:solidFill>
                        <a:latin typeface="Times New Roman" pitchFamily="18" charset="0"/>
                        <a:ea typeface="Calibri"/>
                        <a:cs typeface="Times New Roman" pitchFamily="18" charset="0"/>
                      </a:rPr>
                      <m:t>nh</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ch</m:t>
                    </m:r>
                    <m:r>
                      <m:rPr>
                        <m:nor/>
                      </m:rPr>
                      <a:rPr lang="en-US" sz="4400" b="0" i="0" smtClean="0">
                        <a:solidFill>
                          <a:prstClr val="black"/>
                        </a:solidFill>
                        <a:latin typeface="Times New Roman" pitchFamily="18" charset="0"/>
                        <a:ea typeface="Calibri"/>
                        <a:cs typeface="Times New Roman" pitchFamily="18" charset="0"/>
                      </a:rPr>
                      <m:t>ấ</m:t>
                    </m:r>
                    <m:r>
                      <m:rPr>
                        <m:nor/>
                      </m:rPr>
                      <a:rPr lang="en-US" sz="4400" b="0" i="0" smtClean="0">
                        <a:solidFill>
                          <a:prstClr val="black"/>
                        </a:solidFill>
                        <a:latin typeface="Times New Roman" pitchFamily="18" charset="0"/>
                        <a:ea typeface="Calibri"/>
                        <a:cs typeface="Times New Roman" pitchFamily="18" charset="0"/>
                      </a:rPr>
                      <m:t>t</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b</m:t>
                    </m:r>
                    <m:r>
                      <m:rPr>
                        <m:nor/>
                      </m:rPr>
                      <a:rPr lang="en-US" sz="4400" b="0" i="0" smtClean="0">
                        <a:solidFill>
                          <a:prstClr val="black"/>
                        </a:solidFill>
                        <a:latin typeface="Times New Roman" pitchFamily="18" charset="0"/>
                        <a:ea typeface="Calibri"/>
                        <a:cs typeface="Times New Roman" pitchFamily="18" charset="0"/>
                      </a:rPr>
                      <m:t>ắ</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ầ</m:t>
                    </m:r>
                    <m:r>
                      <m:rPr>
                        <m:nor/>
                      </m:rPr>
                      <a:rPr lang="en-US" sz="4400" b="0" i="0" smtClean="0">
                        <a:solidFill>
                          <a:prstClr val="black"/>
                        </a:solidFill>
                        <a:latin typeface="Times New Roman" pitchFamily="18" charset="0"/>
                        <a:ea typeface="Calibri"/>
                        <a:cs typeface="Times New Roman" pitchFamily="18" charset="0"/>
                      </a:rPr>
                      <m:t>u</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ta</m:t>
                    </m:r>
                    <m:r>
                      <m:rPr>
                        <m:nor/>
                      </m:rPr>
                      <a:rPr lang="en-US" sz="4400" b="0" i="0" smtClean="0">
                        <a:solidFill>
                          <a:prstClr val="black"/>
                        </a:solidFill>
                        <a:latin typeface="Times New Roman" pitchFamily="18" charset="0"/>
                        <a:ea typeface="Calibri"/>
                        <a:cs typeface="Times New Roman" pitchFamily="18" charset="0"/>
                      </a:rPr>
                      <m:t> đượ</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 </m:t>
                    </m:r>
                    <m:r>
                      <a:rPr lang="en-US" sz="4400" i="1">
                        <a:latin typeface="Cambria Math"/>
                      </a:rPr>
                      <m:t>𝑎</m:t>
                    </m:r>
                    <m:r>
                      <a:rPr lang="en-US" sz="4400" i="1">
                        <a:latin typeface="Cambria Math"/>
                      </a:rPr>
                      <m:t>&lt;</m:t>
                    </m:r>
                    <m:r>
                      <a:rPr lang="en-US" sz="4400" i="1">
                        <a:latin typeface="Cambria Math"/>
                      </a:rPr>
                      <m:t>𝑏</m:t>
                    </m:r>
                  </m:oMath>
                </a14:m>
                <a:r>
                  <a:rPr lang="en-US" sz="4400" smtClean="0">
                    <a:latin typeface="Times New Roman"/>
                    <a:ea typeface="Calibri"/>
                    <a:cs typeface="Times New Roman"/>
                  </a:rPr>
                  <a:t> và </a:t>
                </a:r>
                <a14:m>
                  <m:oMath xmlns:m="http://schemas.openxmlformats.org/officeDocument/2006/math">
                    <m:r>
                      <a:rPr lang="en-US" sz="4400" i="1">
                        <a:latin typeface="Cambria Math"/>
                      </a:rPr>
                      <m:t>𝑏</m:t>
                    </m:r>
                    <m:r>
                      <a:rPr lang="en-US" sz="4400" i="1">
                        <a:latin typeface="Cambria Math"/>
                      </a:rPr>
                      <m:t>&lt;</m:t>
                    </m:r>
                    <m:r>
                      <a:rPr lang="en-US" sz="4400" i="1">
                        <a:latin typeface="Cambria Math"/>
                      </a:rPr>
                      <m:t>𝑐</m:t>
                    </m:r>
                  </m:oMath>
                </a14:m>
                <a:endParaRPr lang="en-US" sz="4400">
                  <a:effectLst/>
                  <a:latin typeface="Times New Roman"/>
                  <a:ea typeface="Calibri"/>
                  <a:cs typeface="Times New Roman"/>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8714" y="5479818"/>
                <a:ext cx="11434120" cy="909801"/>
              </a:xfrm>
              <a:prstGeom prst="rect">
                <a:avLst/>
              </a:prstGeom>
              <a:blipFill rotWithShape="1">
                <a:blip r:embed="rId10"/>
                <a:stretch>
                  <a:fillRect t="-5369" b="-24161"/>
                </a:stretch>
              </a:blipFill>
            </p:spPr>
            <p:txBody>
              <a:bodyPr/>
              <a:lstStyle/>
              <a:p>
                <a:r>
                  <a:rPr lang="en-US">
                    <a:noFill/>
                  </a:rPr>
                  <a:t> </a:t>
                </a:r>
              </a:p>
            </p:txBody>
          </p:sp>
        </mc:Fallback>
      </mc:AlternateContent>
      <p:sp>
        <p:nvSpPr>
          <p:cNvPr id="7" name="TextBox 6"/>
          <p:cNvSpPr txBox="1"/>
          <p:nvPr/>
        </p:nvSpPr>
        <p:spPr>
          <a:xfrm>
            <a:off x="15064076" y="5513289"/>
            <a:ext cx="6120722" cy="769441"/>
          </a:xfrm>
          <a:prstGeom prst="rect">
            <a:avLst/>
          </a:prstGeom>
          <a:noFill/>
        </p:spPr>
        <p:txBody>
          <a:bodyPr wrap="square" rtlCol="0">
            <a:spAutoFit/>
          </a:bodyPr>
          <a:lstStyle/>
          <a:p>
            <a:r>
              <a:rPr lang="en-US" sz="4400" b="1" smtClean="0">
                <a:latin typeface="Times New Roman"/>
                <a:ea typeface="Calibri"/>
              </a:rPr>
              <a:t>Đáp án A đúng</a:t>
            </a:r>
            <a:r>
              <a:rPr lang="en-US" sz="4400" b="1">
                <a:latin typeface="Times New Roman"/>
                <a:ea typeface="Calibri"/>
              </a:rPr>
              <a:t>.</a:t>
            </a:r>
            <a:endParaRPr lang="en-US"/>
          </a:p>
        </p:txBody>
      </p:sp>
      <mc:AlternateContent xmlns:mc="http://schemas.openxmlformats.org/markup-compatibility/2006" xmlns:a14="http://schemas.microsoft.com/office/drawing/2010/main">
        <mc:Choice Requires="a14">
          <p:sp>
            <p:nvSpPr>
              <p:cNvPr id="78" name="TextBox 77"/>
              <p:cNvSpPr txBox="1"/>
              <p:nvPr/>
            </p:nvSpPr>
            <p:spPr>
              <a:xfrm>
                <a:off x="1175570" y="6354738"/>
                <a:ext cx="11017224" cy="1038041"/>
              </a:xfrm>
              <a:prstGeom prst="rect">
                <a:avLst/>
              </a:prstGeom>
              <a:noFill/>
            </p:spPr>
            <p:txBody>
              <a:bodyPr wrap="square" rtlCol="0">
                <a:spAutoFit/>
              </a:bodyPr>
              <a:lstStyle/>
              <a:p>
                <a:pPr indent="27305"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Para xmlns:m="http://schemas.openxmlformats.org/officeDocument/2006/math">
                    <m:oMathParaPr>
                      <m:jc m:val="left"/>
                    </m:oMathParaPr>
                    <m:oMath xmlns:m="http://schemas.openxmlformats.org/officeDocument/2006/math">
                      <m:r>
                        <a:rPr lang="en-US" sz="4400" i="1" smtClean="0">
                          <a:solidFill>
                            <a:prstClr val="black"/>
                          </a:solidFill>
                          <a:latin typeface="Cambria Math"/>
                          <a:ea typeface="Calibri"/>
                          <a:cs typeface="Times New Roman"/>
                        </a:rPr>
                        <m:t>•</m:t>
                      </m:r>
                      <m:r>
                        <m:rPr>
                          <m:nor/>
                        </m:rPr>
                        <a:rPr lang="en-US" sz="4400" b="0" i="0" smtClean="0">
                          <a:solidFill>
                            <a:prstClr val="black"/>
                          </a:solidFill>
                          <a:latin typeface="Times New Roman" pitchFamily="18" charset="0"/>
                          <a:ea typeface="Calibri"/>
                          <a:cs typeface="Times New Roman" pitchFamily="18" charset="0"/>
                        </a:rPr>
                        <m:t>Đá</m:t>
                      </m:r>
                      <m:r>
                        <m:rPr>
                          <m:nor/>
                        </m:rPr>
                        <a:rPr lang="en-US" sz="4400" b="0" i="0" smtClean="0">
                          <a:solidFill>
                            <a:prstClr val="black"/>
                          </a:solidFill>
                          <a:latin typeface="Times New Roman" pitchFamily="18" charset="0"/>
                          <a:ea typeface="Calibri"/>
                          <a:cs typeface="Times New Roman" pitchFamily="18" charset="0"/>
                        </a:rPr>
                        <m:t>p</m:t>
                      </m:r>
                      <m:r>
                        <m:rPr>
                          <m:nor/>
                        </m:rPr>
                        <a:rPr lang="en-US" sz="4400" b="0" i="0" smtClean="0">
                          <a:solidFill>
                            <a:prstClr val="black"/>
                          </a:solidFill>
                          <a:latin typeface="Times New Roman" pitchFamily="18" charset="0"/>
                          <a:ea typeface="Calibri"/>
                          <a:cs typeface="Times New Roman" pitchFamily="18" charset="0"/>
                        </a:rPr>
                        <m:t> á</m:t>
                      </m:r>
                      <m:r>
                        <m:rPr>
                          <m:nor/>
                        </m:rPr>
                        <a:rPr lang="en-US" sz="4400" b="0" i="0" smtClean="0">
                          <a:solidFill>
                            <a:prstClr val="black"/>
                          </a:solidFill>
                          <a:latin typeface="Times New Roman" pitchFamily="18" charset="0"/>
                          <a:ea typeface="Calibri"/>
                          <a:cs typeface="Times New Roman" pitchFamily="18" charset="0"/>
                        </a:rPr>
                        <m:t>n</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B</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l</m:t>
                      </m:r>
                      <m:r>
                        <m:rPr>
                          <m:nor/>
                        </m:rPr>
                        <a:rPr lang="en-US" sz="4400" b="0" i="0" smtClean="0">
                          <a:solidFill>
                            <a:prstClr val="black"/>
                          </a:solidFill>
                          <a:latin typeface="Times New Roman" pitchFamily="18" charset="0"/>
                          <a:ea typeface="Calibri"/>
                          <a:cs typeface="Times New Roman" pitchFamily="18" charset="0"/>
                        </a:rPr>
                        <m:t>à </m:t>
                      </m:r>
                      <m:r>
                        <m:rPr>
                          <m:nor/>
                        </m:rPr>
                        <a:rPr lang="en-US" sz="4400" b="0" i="0" smtClean="0">
                          <a:solidFill>
                            <a:prstClr val="black"/>
                          </a:solidFill>
                          <a:latin typeface="Times New Roman" pitchFamily="18" charset="0"/>
                          <a:ea typeface="Calibri"/>
                          <a:cs typeface="Times New Roman" pitchFamily="18" charset="0"/>
                        </a:rPr>
                        <m:t>m</m:t>
                      </m:r>
                      <m:r>
                        <m:rPr>
                          <m:nor/>
                        </m:rPr>
                        <a:rPr lang="en-US" sz="4400" b="0" i="0" smtClean="0">
                          <a:solidFill>
                            <a:prstClr val="black"/>
                          </a:solidFill>
                          <a:latin typeface="Times New Roman" pitchFamily="18" charset="0"/>
                          <a:ea typeface="Calibri"/>
                          <a:cs typeface="Times New Roman" pitchFamily="18" charset="0"/>
                        </a:rPr>
                        <m:t>ệ</m:t>
                      </m:r>
                      <m:r>
                        <m:rPr>
                          <m:nor/>
                        </m:rPr>
                        <a:rPr lang="en-US" sz="4400" b="0" i="0" smtClean="0">
                          <a:solidFill>
                            <a:prstClr val="black"/>
                          </a:solidFill>
                          <a:latin typeface="Times New Roman" pitchFamily="18" charset="0"/>
                          <a:ea typeface="Calibri"/>
                          <a:cs typeface="Times New Roman" pitchFamily="18" charset="0"/>
                        </a:rPr>
                        <m:t>nh</m:t>
                      </m:r>
                      <m:r>
                        <m:rPr>
                          <m:nor/>
                        </m:rPr>
                        <a:rPr lang="en-US" sz="4400" b="0" i="0" smtClean="0">
                          <a:solidFill>
                            <a:prstClr val="black"/>
                          </a:solidFill>
                          <a:latin typeface="Times New Roman" pitchFamily="18" charset="0"/>
                          <a:ea typeface="Calibri"/>
                          <a:cs typeface="Times New Roman" pitchFamily="18" charset="0"/>
                        </a:rPr>
                        <m:t> đề đả</m:t>
                      </m:r>
                      <m:r>
                        <m:rPr>
                          <m:nor/>
                        </m:rPr>
                        <a:rPr lang="en-US" sz="4400" b="0" i="0" smtClean="0">
                          <a:solidFill>
                            <a:prstClr val="black"/>
                          </a:solidFill>
                          <a:latin typeface="Times New Roman" pitchFamily="18" charset="0"/>
                          <a:ea typeface="Calibri"/>
                          <a:cs typeface="Times New Roman" pitchFamily="18" charset="0"/>
                        </a:rPr>
                        <m:t>o</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ủ</m:t>
                      </m:r>
                      <m:r>
                        <m:rPr>
                          <m:nor/>
                        </m:rPr>
                        <a:rPr lang="en-US" sz="4400" b="0" i="0" smtClean="0">
                          <a:solidFill>
                            <a:prstClr val="black"/>
                          </a:solidFill>
                          <a:latin typeface="Times New Roman" pitchFamily="18" charset="0"/>
                          <a:ea typeface="Calibri"/>
                          <a:cs typeface="Times New Roman" pitchFamily="18" charset="0"/>
                        </a:rPr>
                        <m:t>a</m:t>
                      </m:r>
                      <m:r>
                        <m:rPr>
                          <m:nor/>
                        </m:rPr>
                        <a:rPr lang="en-US" sz="4400" b="0" i="0" smtClean="0">
                          <a:solidFill>
                            <a:prstClr val="black"/>
                          </a:solidFill>
                          <a:latin typeface="Times New Roman" pitchFamily="18" charset="0"/>
                          <a:ea typeface="Calibri"/>
                          <a:cs typeface="Times New Roman" pitchFamily="18" charset="0"/>
                        </a:rPr>
                        <m:t> đá</m:t>
                      </m:r>
                      <m:r>
                        <m:rPr>
                          <m:nor/>
                        </m:rPr>
                        <a:rPr lang="en-US" sz="4400" b="0" i="0" smtClean="0">
                          <a:solidFill>
                            <a:prstClr val="black"/>
                          </a:solidFill>
                          <a:latin typeface="Times New Roman" pitchFamily="18" charset="0"/>
                          <a:ea typeface="Calibri"/>
                          <a:cs typeface="Times New Roman" pitchFamily="18" charset="0"/>
                        </a:rPr>
                        <m:t>p</m:t>
                      </m:r>
                      <m:r>
                        <m:rPr>
                          <m:nor/>
                        </m:rPr>
                        <a:rPr lang="en-US" sz="4400" b="0" i="0" smtClean="0">
                          <a:solidFill>
                            <a:prstClr val="black"/>
                          </a:solidFill>
                          <a:latin typeface="Times New Roman" pitchFamily="18" charset="0"/>
                          <a:ea typeface="Calibri"/>
                          <a:cs typeface="Times New Roman" pitchFamily="18" charset="0"/>
                        </a:rPr>
                        <m:t> á</m:t>
                      </m:r>
                      <m:r>
                        <m:rPr>
                          <m:nor/>
                        </m:rPr>
                        <a:rPr lang="en-US" sz="4400" b="0" i="0" smtClean="0">
                          <a:solidFill>
                            <a:prstClr val="black"/>
                          </a:solidFill>
                          <a:latin typeface="Times New Roman" pitchFamily="18" charset="0"/>
                          <a:ea typeface="Calibri"/>
                          <a:cs typeface="Times New Roman" pitchFamily="18" charset="0"/>
                        </a:rPr>
                        <m:t>n</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A</m:t>
                      </m:r>
                    </m:oMath>
                  </m:oMathPara>
                </a14:m>
                <a:endParaRPr lang="en-US" sz="4400" smtClean="0">
                  <a:effectLst/>
                  <a:latin typeface="Times New Roman"/>
                  <a:ea typeface="Calibri"/>
                  <a:cs typeface="Times New Roman"/>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175570" y="6354738"/>
                <a:ext cx="11017224" cy="1038041"/>
              </a:xfrm>
              <a:prstGeom prst="rect">
                <a:avLst/>
              </a:prstGeom>
              <a:blipFill rotWithShape="1">
                <a:blip r:embed="rId11"/>
                <a:stretch>
                  <a:fillRect/>
                </a:stretch>
              </a:blipFill>
            </p:spPr>
            <p:txBody>
              <a:bodyPr/>
              <a:lstStyle/>
              <a:p>
                <a:r>
                  <a:rPr lang="en-US">
                    <a:noFill/>
                  </a:rPr>
                  <a:t> </a:t>
                </a:r>
              </a:p>
            </p:txBody>
          </p:sp>
        </mc:Fallback>
      </mc:AlternateContent>
      <p:sp>
        <p:nvSpPr>
          <p:cNvPr id="79" name="TextBox 78"/>
          <p:cNvSpPr txBox="1"/>
          <p:nvPr/>
        </p:nvSpPr>
        <p:spPr>
          <a:xfrm>
            <a:off x="15145122" y="8875018"/>
            <a:ext cx="6120722" cy="769441"/>
          </a:xfrm>
          <a:prstGeom prst="rect">
            <a:avLst/>
          </a:prstGeom>
          <a:noFill/>
        </p:spPr>
        <p:txBody>
          <a:bodyPr wrap="square" rtlCol="0">
            <a:spAutoFit/>
          </a:bodyPr>
          <a:lstStyle/>
          <a:p>
            <a:r>
              <a:rPr lang="en-US" sz="4400" b="1" smtClean="0">
                <a:latin typeface="Times New Roman"/>
                <a:ea typeface="Calibri"/>
              </a:rPr>
              <a:t>Đáp án B sai.</a:t>
            </a:r>
            <a:endParaRPr lang="en-US"/>
          </a:p>
        </p:txBody>
      </p:sp>
      <mc:AlternateContent xmlns:mc="http://schemas.openxmlformats.org/markup-compatibility/2006" xmlns:a14="http://schemas.microsoft.com/office/drawing/2010/main">
        <mc:Choice Requires="a14">
          <p:sp>
            <p:nvSpPr>
              <p:cNvPr id="80" name="TextBox 79"/>
              <p:cNvSpPr txBox="1"/>
              <p:nvPr/>
            </p:nvSpPr>
            <p:spPr>
              <a:xfrm>
                <a:off x="1244766" y="9765417"/>
                <a:ext cx="13193106" cy="909801"/>
              </a:xfrm>
              <a:prstGeom prst="rect">
                <a:avLst/>
              </a:prstGeom>
              <a:noFill/>
            </p:spPr>
            <p:txBody>
              <a:bodyPr wrap="square" rtlCol="0">
                <a:spAutoFit/>
              </a:bodyPr>
              <a:lstStyle/>
              <a:p>
                <a:pPr indent="27305">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oMath>
                </a14:m>
                <a:r>
                  <a:rPr lang="en-US" sz="4400" smtClean="0">
                    <a:effectLst/>
                    <a:latin typeface="Times New Roman"/>
                    <a:ea typeface="Calibri"/>
                    <a:cs typeface="Times New Roman"/>
                  </a:rPr>
                  <a:t> 	Đáp án C: Chọn </a:t>
                </a:r>
                <a14:m>
                  <m:oMath xmlns:m="http://schemas.openxmlformats.org/officeDocument/2006/math">
                    <m:r>
                      <a:rPr lang="en-US" sz="4400" i="1">
                        <a:latin typeface="Cambria Math"/>
                      </a:rPr>
                      <m:t>𝑎</m:t>
                    </m:r>
                    <m:r>
                      <a:rPr lang="en-US" sz="4400" b="0" i="1" smtClean="0">
                        <a:latin typeface="Cambria Math"/>
                      </a:rPr>
                      <m:t>=</m:t>
                    </m:r>
                    <m:r>
                      <a:rPr lang="en-US" sz="4400" b="0" i="1" smtClean="0">
                        <a:latin typeface="Cambria Math"/>
                      </a:rPr>
                      <m:t>3</m:t>
                    </m:r>
                    <m:r>
                      <a:rPr lang="en-US" sz="4400" b="0" i="1" smtClean="0">
                        <a:latin typeface="Cambria Math"/>
                      </a:rPr>
                      <m:t>, </m:t>
                    </m:r>
                    <m:r>
                      <a:rPr lang="en-US" sz="4400" b="0" i="1" smtClean="0">
                        <a:latin typeface="Cambria Math"/>
                      </a:rPr>
                      <m:t>𝑏</m:t>
                    </m:r>
                    <m:r>
                      <a:rPr lang="en-US" sz="4400" b="0" i="1" smtClean="0">
                        <a:latin typeface="Cambria Math"/>
                      </a:rPr>
                      <m:t>=</m:t>
                    </m:r>
                    <m:r>
                      <a:rPr lang="en-US" sz="4400" b="0" i="1" smtClean="0">
                        <a:latin typeface="Cambria Math"/>
                      </a:rPr>
                      <m:t>1</m:t>
                    </m:r>
                    <m:r>
                      <a:rPr lang="en-US" sz="4400" b="0" i="1" smtClean="0">
                        <a:latin typeface="Cambria Math"/>
                      </a:rPr>
                      <m:t>, </m:t>
                    </m:r>
                    <m:r>
                      <a:rPr lang="en-US" sz="4400" b="0" i="1" smtClean="0">
                        <a:latin typeface="Cambria Math"/>
                      </a:rPr>
                      <m:t>𝑐</m:t>
                    </m:r>
                    <m:r>
                      <a:rPr lang="en-US" sz="4400" b="0" i="1" smtClean="0">
                        <a:latin typeface="Cambria Math"/>
                      </a:rPr>
                      <m:t>=</m:t>
                    </m:r>
                    <m:r>
                      <a:rPr lang="en-US" sz="4400" b="0" i="1" smtClean="0">
                        <a:latin typeface="Cambria Math"/>
                      </a:rPr>
                      <m:t>2</m:t>
                    </m:r>
                  </m:oMath>
                </a14:m>
                <a:r>
                  <a:rPr lang="en-US" sz="4400" smtClean="0">
                    <a:effectLst/>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oMath>
                </a14:m>
                <a:r>
                  <a:rPr lang="en-US" sz="4400" smtClean="0">
                    <a:effectLst/>
                    <a:latin typeface="Times New Roman"/>
                    <a:ea typeface="Calibri"/>
                    <a:cs typeface="Times New Roman"/>
                  </a:rPr>
                  <a:t>có dạng:</a:t>
                </a:r>
                <a:endParaRPr lang="en-US" sz="4400">
                  <a:effectLst/>
                  <a:latin typeface="Times New Roman"/>
                  <a:ea typeface="Calibri"/>
                  <a:cs typeface="Times New Roman"/>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244766" y="9765417"/>
                <a:ext cx="13193106" cy="909801"/>
              </a:xfrm>
              <a:prstGeom prst="rect">
                <a:avLst/>
              </a:prstGeom>
              <a:blipFill rotWithShape="1">
                <a:blip r:embed="rId12"/>
                <a:stretch>
                  <a:fillRect t="-5369" b="-24161"/>
                </a:stretch>
              </a:blipFill>
            </p:spPr>
            <p:txBody>
              <a:bodyPr/>
              <a:lstStyle/>
              <a:p>
                <a:r>
                  <a:rPr lang="en-US">
                    <a:noFill/>
                  </a:rPr>
                  <a:t> </a:t>
                </a:r>
              </a:p>
            </p:txBody>
          </p:sp>
        </mc:Fallback>
      </mc:AlternateContent>
      <p:sp>
        <p:nvSpPr>
          <p:cNvPr id="81" name="TextBox 80"/>
          <p:cNvSpPr txBox="1"/>
          <p:nvPr/>
        </p:nvSpPr>
        <p:spPr>
          <a:xfrm>
            <a:off x="15170621" y="10961216"/>
            <a:ext cx="6120722" cy="769441"/>
          </a:xfrm>
          <a:prstGeom prst="rect">
            <a:avLst/>
          </a:prstGeom>
          <a:noFill/>
        </p:spPr>
        <p:txBody>
          <a:bodyPr wrap="square" rtlCol="0">
            <a:spAutoFit/>
          </a:bodyPr>
          <a:lstStyle/>
          <a:p>
            <a:r>
              <a:rPr lang="en-US" sz="4400" b="1" smtClean="0">
                <a:latin typeface="Times New Roman"/>
                <a:ea typeface="Calibri"/>
              </a:rPr>
              <a:t>Đáp án C sai.</a:t>
            </a:r>
            <a:endParaRPr lang="en-US"/>
          </a:p>
        </p:txBody>
      </p:sp>
      <mc:AlternateContent xmlns:mc="http://schemas.openxmlformats.org/markup-compatibility/2006" xmlns:a14="http://schemas.microsoft.com/office/drawing/2010/main">
        <mc:Choice Requires="a14">
          <p:sp>
            <p:nvSpPr>
              <p:cNvPr id="82" name="TextBox 81"/>
              <p:cNvSpPr txBox="1"/>
              <p:nvPr/>
            </p:nvSpPr>
            <p:spPr>
              <a:xfrm>
                <a:off x="1219225" y="11681058"/>
                <a:ext cx="13218647" cy="909801"/>
              </a:xfrm>
              <a:prstGeom prst="rect">
                <a:avLst/>
              </a:prstGeom>
              <a:noFill/>
            </p:spPr>
            <p:txBody>
              <a:bodyPr wrap="square" rtlCol="0">
                <a:spAutoFit/>
              </a:bodyPr>
              <a:lstStyle/>
              <a:p>
                <a:pPr indent="27305">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oMath>
                </a14:m>
                <a:r>
                  <a:rPr lang="en-US" sz="4400" smtClean="0">
                    <a:effectLst/>
                    <a:latin typeface="Times New Roman"/>
                    <a:ea typeface="Calibri"/>
                    <a:cs typeface="Times New Roman"/>
                  </a:rPr>
                  <a:t> 	Đáp án D: Chọn </a:t>
                </a:r>
                <a14:m>
                  <m:oMath xmlns:m="http://schemas.openxmlformats.org/officeDocument/2006/math">
                    <m:r>
                      <a:rPr lang="en-US" sz="4400" i="1">
                        <a:latin typeface="Cambria Math"/>
                      </a:rPr>
                      <m:t>𝑎</m:t>
                    </m:r>
                    <m:r>
                      <a:rPr lang="en-US" sz="4400" b="0" i="1" smtClean="0">
                        <a:latin typeface="Cambria Math"/>
                      </a:rPr>
                      <m:t>=</m:t>
                    </m:r>
                    <m:r>
                      <a:rPr lang="en-US" sz="4400" b="0" i="1" smtClean="0">
                        <a:latin typeface="Cambria Math"/>
                      </a:rPr>
                      <m:t>3</m:t>
                    </m:r>
                    <m:r>
                      <a:rPr lang="en-US" sz="4400" b="0" i="1" smtClean="0">
                        <a:latin typeface="Cambria Math"/>
                      </a:rPr>
                      <m:t>, </m:t>
                    </m:r>
                    <m:r>
                      <a:rPr lang="en-US" sz="4400" b="0" i="1" smtClean="0">
                        <a:latin typeface="Cambria Math"/>
                      </a:rPr>
                      <m:t>𝑏</m:t>
                    </m:r>
                    <m:r>
                      <a:rPr lang="en-US" sz="4400" b="0" i="1" smtClean="0">
                        <a:latin typeface="Cambria Math"/>
                      </a:rPr>
                      <m:t>=</m:t>
                    </m:r>
                    <m:r>
                      <a:rPr lang="en-US" sz="4400" b="0" i="1" smtClean="0">
                        <a:latin typeface="Cambria Math"/>
                      </a:rPr>
                      <m:t>5</m:t>
                    </m:r>
                    <m:r>
                      <a:rPr lang="en-US" sz="4400" b="0" i="1" smtClean="0">
                        <a:latin typeface="Cambria Math"/>
                      </a:rPr>
                      <m:t>, </m:t>
                    </m:r>
                    <m:r>
                      <a:rPr lang="en-US" sz="4400" b="0" i="1" smtClean="0">
                        <a:latin typeface="Cambria Math"/>
                      </a:rPr>
                      <m:t>𝑐</m:t>
                    </m:r>
                    <m:r>
                      <a:rPr lang="en-US" sz="4400" b="0" i="1" smtClean="0">
                        <a:latin typeface="Cambria Math"/>
                      </a:rPr>
                      <m:t>=</m:t>
                    </m:r>
                    <m:r>
                      <a:rPr lang="en-US" sz="4400" b="0" i="1" smtClean="0">
                        <a:latin typeface="Cambria Math"/>
                      </a:rPr>
                      <m:t>4</m:t>
                    </m:r>
                  </m:oMath>
                </a14:m>
                <a:r>
                  <a:rPr lang="en-US" sz="4400" smtClean="0">
                    <a:effectLst/>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oMath>
                </a14:m>
                <a:r>
                  <a:rPr lang="en-US" sz="4400" smtClean="0">
                    <a:effectLst/>
                    <a:latin typeface="Times New Roman"/>
                    <a:ea typeface="Calibri"/>
                    <a:cs typeface="Times New Roman"/>
                  </a:rPr>
                  <a:t>có dạng:</a:t>
                </a:r>
                <a:endParaRPr lang="en-US" sz="4400">
                  <a:effectLst/>
                  <a:latin typeface="Times New Roman"/>
                  <a:ea typeface="Calibri"/>
                  <a:cs typeface="Times New Roman"/>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219225" y="11681058"/>
                <a:ext cx="13218647" cy="909801"/>
              </a:xfrm>
              <a:prstGeom prst="rect">
                <a:avLst/>
              </a:prstGeom>
              <a:blipFill rotWithShape="1">
                <a:blip r:embed="rId13"/>
                <a:stretch>
                  <a:fillRect t="-5369" r="-46" b="-24161"/>
                </a:stretch>
              </a:blipFill>
            </p:spPr>
            <p:txBody>
              <a:bodyPr/>
              <a:lstStyle/>
              <a:p>
                <a:r>
                  <a:rPr lang="en-US">
                    <a:noFill/>
                  </a:rPr>
                  <a:t> </a:t>
                </a:r>
              </a:p>
            </p:txBody>
          </p:sp>
        </mc:Fallback>
      </mc:AlternateContent>
      <p:sp>
        <p:nvSpPr>
          <p:cNvPr id="83" name="TextBox 82"/>
          <p:cNvSpPr txBox="1"/>
          <p:nvPr/>
        </p:nvSpPr>
        <p:spPr>
          <a:xfrm>
            <a:off x="15145080" y="12905432"/>
            <a:ext cx="6120722" cy="769441"/>
          </a:xfrm>
          <a:prstGeom prst="rect">
            <a:avLst/>
          </a:prstGeom>
          <a:noFill/>
        </p:spPr>
        <p:txBody>
          <a:bodyPr wrap="square" rtlCol="0">
            <a:spAutoFit/>
          </a:bodyPr>
          <a:lstStyle/>
          <a:p>
            <a:r>
              <a:rPr lang="en-US" sz="4400" b="1" smtClean="0">
                <a:latin typeface="Times New Roman"/>
                <a:ea typeface="Calibri"/>
              </a:rPr>
              <a:t>Đáp án D sai.</a:t>
            </a:r>
            <a:endParaRPr lang="en-US"/>
          </a:p>
        </p:txBody>
      </p:sp>
      <p:sp>
        <p:nvSpPr>
          <p:cNvPr id="20" name="Oval 19"/>
          <p:cNvSpPr/>
          <p:nvPr/>
        </p:nvSpPr>
        <p:spPr>
          <a:xfrm>
            <a:off x="3932103" y="3337910"/>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17421988" y="7736697"/>
                <a:ext cx="3696846" cy="803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r>
                        <m:rPr>
                          <m:nor/>
                        </m:rPr>
                        <a:rPr lang="en-US" sz="4400" b="0" i="0" smtClean="0">
                          <a:solidFill>
                            <a:prstClr val="black"/>
                          </a:solidFill>
                          <a:latin typeface="Times New Roman" pitchFamily="18" charset="0"/>
                          <a:ea typeface="Calibri"/>
                          <a:cs typeface="Times New Roman" pitchFamily="18" charset="0"/>
                        </a:rPr>
                        <m:t>.</m:t>
                      </m:r>
                    </m:oMath>
                  </m:oMathPara>
                </a14:m>
                <a:endParaRPr lang="en-US" sz="4400"/>
              </a:p>
            </p:txBody>
          </p:sp>
        </mc:Choice>
        <mc:Fallback xmlns="">
          <p:sp>
            <p:nvSpPr>
              <p:cNvPr id="23" name="TextBox 22"/>
              <p:cNvSpPr txBox="1">
                <a:spLocks noRot="1" noChangeAspect="1" noMove="1" noResize="1" noEditPoints="1" noAdjustHandles="1" noChangeArrowheads="1" noChangeShapeType="1" noTextEdit="1"/>
              </p:cNvSpPr>
              <p:nvPr/>
            </p:nvSpPr>
            <p:spPr>
              <a:xfrm>
                <a:off x="17421988" y="7736697"/>
                <a:ext cx="3696846" cy="803169"/>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8203845" y="9784419"/>
                <a:ext cx="3696846" cy="803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r>
                        <m:rPr>
                          <m:nor/>
                        </m:rPr>
                        <a:rPr lang="en-US" sz="4400" b="0" i="0" smtClean="0">
                          <a:solidFill>
                            <a:prstClr val="black"/>
                          </a:solidFill>
                          <a:latin typeface="Times New Roman" pitchFamily="18" charset="0"/>
                          <a:ea typeface="Calibri"/>
                          <a:cs typeface="Times New Roman" pitchFamily="18" charset="0"/>
                        </a:rPr>
                        <m:t>.</m:t>
                      </m:r>
                    </m:oMath>
                  </m:oMathPara>
                </a14:m>
                <a:endParaRPr lang="en-US" sz="4400"/>
              </a:p>
            </p:txBody>
          </p:sp>
        </mc:Choice>
        <mc:Fallback xmlns="">
          <p:sp>
            <p:nvSpPr>
              <p:cNvPr id="84" name="TextBox 83"/>
              <p:cNvSpPr txBox="1">
                <a:spLocks noRot="1" noChangeAspect="1" noMove="1" noResize="1" noEditPoints="1" noAdjustHandles="1" noChangeArrowheads="1" noChangeShapeType="1" noTextEdit="1"/>
              </p:cNvSpPr>
              <p:nvPr/>
            </p:nvSpPr>
            <p:spPr>
              <a:xfrm>
                <a:off x="18203845" y="9784419"/>
                <a:ext cx="3696846" cy="803169"/>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18070060" y="11744257"/>
                <a:ext cx="3555782" cy="803169"/>
              </a:xfrm>
              <a:prstGeom prst="rect">
                <a:avLst/>
              </a:prstGeom>
              <a:noFill/>
            </p:spPr>
            <p:txBody>
              <a:bodyPr wrap="none" rtlCol="0">
                <a:spAutoFit/>
              </a:bodyPr>
              <a:lstStyle/>
              <a:p>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oMath>
                </a14:m>
                <a:r>
                  <a:rPr lang="en-US" sz="4400" smtClean="0"/>
                  <a:t>.</a:t>
                </a:r>
                <a:endParaRPr lang="en-US" sz="4400"/>
              </a:p>
            </p:txBody>
          </p:sp>
        </mc:Choice>
        <mc:Fallback xmlns="">
          <p:sp>
            <p:nvSpPr>
              <p:cNvPr id="85" name="TextBox 84"/>
              <p:cNvSpPr txBox="1">
                <a:spLocks noRot="1" noChangeAspect="1" noMove="1" noResize="1" noEditPoints="1" noAdjustHandles="1" noChangeArrowheads="1" noChangeShapeType="1" noTextEdit="1"/>
              </p:cNvSpPr>
              <p:nvPr/>
            </p:nvSpPr>
            <p:spPr>
              <a:xfrm>
                <a:off x="18070060" y="11744257"/>
                <a:ext cx="3555782" cy="803169"/>
              </a:xfrm>
              <a:prstGeom prst="rect">
                <a:avLst/>
              </a:prstGeom>
              <a:blipFill rotWithShape="1">
                <a:blip r:embed="rId16"/>
                <a:stretch>
                  <a:fillRect t="-10687" r="-6336" b="-36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2962571" y="7504063"/>
                <a:ext cx="4203010" cy="1226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a:latin typeface="Cambria Math"/>
                        </a:rPr>
                        <m:t>1</m:t>
                      </m:r>
                      <m:r>
                        <a:rPr lang="en-US" sz="4400" i="1">
                          <a:latin typeface="Cambria Math"/>
                        </a:rPr>
                        <m:t>&lt;</m:t>
                      </m:r>
                      <m:r>
                        <a:rPr lang="en-US" sz="4400" i="1">
                          <a:latin typeface="Cambria Math"/>
                        </a:rPr>
                        <m:t>5</m:t>
                      </m:r>
                      <m:r>
                        <a:rPr lang="en-US" sz="4400" i="1">
                          <a:latin typeface="Cambria Math"/>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1</m:t>
                              </m:r>
                              <m:r>
                                <a:rPr lang="en-US" sz="4400" i="1">
                                  <a:latin typeface="Cambria Math"/>
                                </a:rPr>
                                <m:t>&lt;</m:t>
                              </m:r>
                              <m:r>
                                <a:rPr lang="en-US" sz="4400" i="1">
                                  <a:latin typeface="Cambria Math"/>
                                </a:rPr>
                                <m:t>6</m:t>
                              </m:r>
                            </m:e>
                            <m:e>
                              <m:r>
                                <a:rPr lang="en-US" sz="4400" i="1">
                                  <a:latin typeface="Cambria Math"/>
                                </a:rPr>
                                <m:t>6</m:t>
                              </m:r>
                              <m:r>
                                <a:rPr lang="en-US" sz="4400" i="1">
                                  <a:latin typeface="Cambria Math"/>
                                </a:rPr>
                                <m:t>&lt;</m:t>
                              </m:r>
                              <m:r>
                                <a:rPr lang="en-US" sz="4400" i="1">
                                  <a:latin typeface="Cambria Math"/>
                                </a:rPr>
                                <m:t>5</m:t>
                              </m:r>
                            </m:e>
                          </m:eqArr>
                          <m:r>
                            <m:rPr>
                              <m:nor/>
                            </m:rPr>
                            <a:rPr lang="en-US" sz="4400">
                              <a:latin typeface="Cambria Math"/>
                            </a:rPr>
                            <m:t> </m:t>
                          </m:r>
                        </m:e>
                      </m:d>
                    </m:oMath>
                  </m:oMathPara>
                </a14:m>
                <a:endParaRPr lang="en-US" sz="4400"/>
              </a:p>
            </p:txBody>
          </p:sp>
        </mc:Choice>
        <mc:Fallback xmlns="">
          <p:sp>
            <p:nvSpPr>
              <p:cNvPr id="26" name="TextBox 25"/>
              <p:cNvSpPr txBox="1">
                <a:spLocks noRot="1" noChangeAspect="1" noMove="1" noResize="1" noEditPoints="1" noAdjustHandles="1" noChangeArrowheads="1" noChangeShapeType="1" noTextEdit="1"/>
              </p:cNvSpPr>
              <p:nvPr/>
            </p:nvSpPr>
            <p:spPr>
              <a:xfrm>
                <a:off x="12962571" y="7504063"/>
                <a:ext cx="4203010" cy="122693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911498" y="7679457"/>
                <a:ext cx="11124199" cy="803169"/>
              </a:xfrm>
              <a:prstGeom prst="rect">
                <a:avLst/>
              </a:prstGeom>
              <a:noFill/>
            </p:spPr>
            <p:txBody>
              <a:bodyPr wrap="none" rtlCol="0">
                <a:spAutoFit/>
              </a:bodyPr>
              <a:lstStyle/>
              <a:p>
                <a:r>
                  <a:rPr lang="en-US" sz="4400">
                    <a:latin typeface="Times New Roman"/>
                    <a:ea typeface="Calibri"/>
                    <a:cs typeface="Times New Roman"/>
                  </a:rPr>
                  <a:t>Chọn </a:t>
                </a:r>
                <a14:m>
                  <m:oMath xmlns:m="http://schemas.openxmlformats.org/officeDocument/2006/math">
                    <m:r>
                      <a:rPr lang="en-US" sz="4400" i="1">
                        <a:latin typeface="Cambria Math"/>
                      </a:rPr>
                      <m:t>𝑎</m:t>
                    </m:r>
                    <m:r>
                      <a:rPr lang="en-US" sz="4400" i="1">
                        <a:latin typeface="Cambria Math"/>
                      </a:rPr>
                      <m:t>=</m:t>
                    </m:r>
                    <m:r>
                      <a:rPr lang="en-US" sz="4400" i="1">
                        <a:latin typeface="Cambria Math"/>
                      </a:rPr>
                      <m:t>1</m:t>
                    </m:r>
                    <m:r>
                      <a:rPr lang="en-US" sz="4400" i="1">
                        <a:latin typeface="Cambria Math"/>
                      </a:rPr>
                      <m:t>, </m:t>
                    </m:r>
                    <m:r>
                      <a:rPr lang="en-US" sz="4400" i="1">
                        <a:latin typeface="Cambria Math"/>
                      </a:rPr>
                      <m:t>𝑏</m:t>
                    </m:r>
                    <m:r>
                      <a:rPr lang="en-US" sz="4400" i="1">
                        <a:latin typeface="Cambria Math"/>
                      </a:rPr>
                      <m:t>=</m:t>
                    </m:r>
                    <m:r>
                      <a:rPr lang="en-US" sz="4400" i="1">
                        <a:latin typeface="Cambria Math"/>
                      </a:rPr>
                      <m:t>6</m:t>
                    </m:r>
                    <m:r>
                      <a:rPr lang="en-US" sz="4400" i="1">
                        <a:latin typeface="Cambria Math"/>
                      </a:rPr>
                      <m:t>, </m:t>
                    </m:r>
                    <m:r>
                      <a:rPr lang="en-US" sz="4400" i="1">
                        <a:latin typeface="Cambria Math"/>
                      </a:rPr>
                      <m:t>𝑐</m:t>
                    </m:r>
                    <m:r>
                      <a:rPr lang="en-US" sz="4400" i="1">
                        <a:latin typeface="Cambria Math"/>
                      </a:rPr>
                      <m:t>=</m:t>
                    </m:r>
                    <m:r>
                      <a:rPr lang="en-US" sz="4400" i="1">
                        <a:latin typeface="Cambria Math"/>
                      </a:rPr>
                      <m:t>5</m:t>
                    </m:r>
                  </m:oMath>
                </a14:m>
                <a:r>
                  <a:rPr lang="en-US" sz="4400">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đả</m:t>
                    </m:r>
                    <m:r>
                      <m:rPr>
                        <m:nor/>
                      </m:rPr>
                      <a:rPr lang="en-US" sz="4400">
                        <a:solidFill>
                          <a:prstClr val="black"/>
                        </a:solidFill>
                        <a:latin typeface="Times New Roman" pitchFamily="18" charset="0"/>
                        <a:ea typeface="Calibri"/>
                        <a:cs typeface="Times New Roman" pitchFamily="18" charset="0"/>
                      </a:rPr>
                      <m:t>o</m:t>
                    </m:r>
                    <m:r>
                      <m:rPr>
                        <m:nor/>
                      </m:rPr>
                      <a:rPr lang="en-US" sz="4400">
                        <a:solidFill>
                          <a:prstClr val="black"/>
                        </a:solidFill>
                        <a:latin typeface="Times New Roman" pitchFamily="18" charset="0"/>
                        <a:ea typeface="Calibri"/>
                        <a:cs typeface="Times New Roman" pitchFamily="18" charset="0"/>
                      </a:rPr>
                      <m:t> </m:t>
                    </m:r>
                  </m:oMath>
                </a14:m>
                <a:r>
                  <a:rPr lang="en-US" sz="4400">
                    <a:latin typeface="Times New Roman"/>
                    <a:ea typeface="Calibri"/>
                    <a:cs typeface="Times New Roman"/>
                  </a:rPr>
                  <a:t>có dạng</a:t>
                </a:r>
                <a:r>
                  <a:rPr lang="en-US" sz="4400" smtClean="0">
                    <a:latin typeface="Times New Roman"/>
                    <a:ea typeface="Calibri"/>
                    <a:cs typeface="Times New Roman"/>
                  </a:rPr>
                  <a:t>:</a:t>
                </a:r>
                <a:endParaRPr lang="en-US" sz="4400">
                  <a:latin typeface="Times New Roman"/>
                  <a:ea typeface="Calibri"/>
                  <a:cs typeface="Times New Roman"/>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11498" y="7679457"/>
                <a:ext cx="11124199" cy="803169"/>
              </a:xfrm>
              <a:prstGeom prst="rect">
                <a:avLst/>
              </a:prstGeom>
              <a:blipFill rotWithShape="1">
                <a:blip r:embed="rId18"/>
                <a:stretch>
                  <a:fillRect l="-2248" t="-10606" r="-1261" b="-35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3992994" y="9606847"/>
                <a:ext cx="4203010" cy="1226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3</m:t>
                              </m:r>
                              <m:r>
                                <a:rPr lang="en-US" sz="4400" i="1">
                                  <a:latin typeface="Cambria Math"/>
                                </a:rPr>
                                <m:t>&gt;</m:t>
                              </m:r>
                              <m:r>
                                <a:rPr lang="en-US" sz="4400" i="1">
                                  <a:latin typeface="Cambria Math"/>
                                </a:rPr>
                                <m:t>1</m:t>
                              </m:r>
                            </m:e>
                            <m:e>
                              <m:r>
                                <a:rPr lang="en-US" sz="4400" i="1">
                                  <a:latin typeface="Cambria Math"/>
                                </a:rPr>
                                <m:t>1</m:t>
                              </m:r>
                              <m:r>
                                <a:rPr lang="en-US" sz="4400" i="1">
                                  <a:latin typeface="Cambria Math"/>
                                </a:rPr>
                                <m:t>&lt;</m:t>
                              </m:r>
                              <m:r>
                                <a:rPr lang="en-US" sz="4400" i="1">
                                  <a:latin typeface="Cambria Math"/>
                                </a:rPr>
                                <m:t>2</m:t>
                              </m:r>
                            </m:e>
                          </m:eqArr>
                          <m:r>
                            <a:rPr lang="en-US" sz="4400" i="1">
                              <a:latin typeface="Cambria Math"/>
                            </a:rPr>
                            <m:t>⇒</m:t>
                          </m:r>
                          <m:r>
                            <a:rPr lang="en-US" sz="4400" i="1">
                              <a:latin typeface="Cambria Math"/>
                            </a:rPr>
                            <m:t>3</m:t>
                          </m:r>
                          <m:r>
                            <a:rPr lang="en-US" sz="4400" i="1">
                              <a:latin typeface="Cambria Math"/>
                            </a:rPr>
                            <m:t>&lt;</m:t>
                          </m:r>
                          <m:r>
                            <a:rPr lang="en-US" sz="4400" i="1">
                              <a:latin typeface="Cambria Math"/>
                            </a:rPr>
                            <m:t>2</m:t>
                          </m:r>
                        </m:e>
                      </m:d>
                    </m:oMath>
                  </m:oMathPara>
                </a14:m>
                <a:endParaRPr lang="en-US" sz="4400"/>
              </a:p>
            </p:txBody>
          </p:sp>
        </mc:Choice>
        <mc:Fallback xmlns="">
          <p:sp>
            <p:nvSpPr>
              <p:cNvPr id="86" name="TextBox 85"/>
              <p:cNvSpPr txBox="1">
                <a:spLocks noRot="1" noChangeAspect="1" noMove="1" noResize="1" noEditPoints="1" noAdjustHandles="1" noChangeArrowheads="1" noChangeShapeType="1" noTextEdit="1"/>
              </p:cNvSpPr>
              <p:nvPr/>
            </p:nvSpPr>
            <p:spPr>
              <a:xfrm>
                <a:off x="13992994" y="9606847"/>
                <a:ext cx="4203010" cy="1226939"/>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14065002" y="11515596"/>
                <a:ext cx="4077976" cy="1240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3</m:t>
                              </m:r>
                              <m:r>
                                <a:rPr lang="en-US" sz="4400" i="1">
                                  <a:latin typeface="Cambria Math"/>
                                </a:rPr>
                                <m:t>&lt;</m:t>
                              </m:r>
                              <m:r>
                                <a:rPr lang="en-US" sz="4400" i="1">
                                  <a:latin typeface="Cambria Math"/>
                                </a:rPr>
                                <m:t>5</m:t>
                              </m:r>
                            </m:e>
                            <m:e>
                              <m:r>
                                <a:rPr lang="en-US" sz="4400" i="1">
                                  <a:latin typeface="Cambria Math"/>
                                </a:rPr>
                                <m:t>5</m:t>
                              </m:r>
                              <m:r>
                                <a:rPr lang="en-US" sz="4400" i="1">
                                  <a:latin typeface="Cambria Math"/>
                                </a:rPr>
                                <m:t>&gt;</m:t>
                              </m:r>
                              <m:r>
                                <a:rPr lang="en-US" sz="4400" i="1">
                                  <a:latin typeface="Cambria Math"/>
                                </a:rPr>
                                <m:t>4</m:t>
                              </m:r>
                            </m:e>
                          </m:eqArr>
                          <m:r>
                            <a:rPr lang="en-US" sz="4400" i="1">
                              <a:latin typeface="Cambria Math"/>
                            </a:rPr>
                            <m:t>⇒</m:t>
                          </m:r>
                          <m:r>
                            <a:rPr lang="en-US" sz="4400" i="1">
                              <a:latin typeface="Cambria Math"/>
                            </a:rPr>
                            <m:t>3</m:t>
                          </m:r>
                          <m:r>
                            <a:rPr lang="en-US" sz="4400" i="1">
                              <a:latin typeface="Cambria Math"/>
                            </a:rPr>
                            <m:t>&gt;</m:t>
                          </m:r>
                          <m:r>
                            <a:rPr lang="en-US" sz="4400" i="1">
                              <a:latin typeface="Cambria Math"/>
                            </a:rPr>
                            <m:t>4</m:t>
                          </m:r>
                        </m:e>
                      </m:d>
                    </m:oMath>
                  </m:oMathPara>
                </a14:m>
                <a:endParaRPr lang="en-US" sz="4400"/>
              </a:p>
            </p:txBody>
          </p:sp>
        </mc:Choice>
        <mc:Fallback xmlns="">
          <p:sp>
            <p:nvSpPr>
              <p:cNvPr id="87" name="TextBox 86"/>
              <p:cNvSpPr txBox="1">
                <a:spLocks noRot="1" noChangeAspect="1" noMove="1" noResize="1" noEditPoints="1" noAdjustHandles="1" noChangeArrowheads="1" noChangeShapeType="1" noTextEdit="1"/>
              </p:cNvSpPr>
              <p:nvPr/>
            </p:nvSpPr>
            <p:spPr>
              <a:xfrm>
                <a:off x="14065002" y="11515596"/>
                <a:ext cx="4077976" cy="1240724"/>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12193091" y="5556722"/>
                <a:ext cx="250786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smtClean="0">
                          <a:latin typeface="Times New Roman"/>
                          <a:ea typeface="Calibri"/>
                          <a:cs typeface="Times New Roman"/>
                        </a:rPr>
                        <m:t>th</m:t>
                      </m:r>
                      <m:r>
                        <m:rPr>
                          <m:nor/>
                        </m:rPr>
                        <a:rPr lang="en-US" sz="4400" smtClean="0">
                          <a:latin typeface="Times New Roman"/>
                          <a:ea typeface="Calibri"/>
                          <a:cs typeface="Times New Roman"/>
                        </a:rPr>
                        <m:t>ì </m:t>
                      </m:r>
                      <m:r>
                        <a:rPr lang="en-US" sz="4400" i="1">
                          <a:latin typeface="Cambria Math"/>
                        </a:rPr>
                        <m:t>𝑎</m:t>
                      </m:r>
                      <m:r>
                        <a:rPr lang="en-US" sz="4400" i="1">
                          <a:latin typeface="Cambria Math"/>
                        </a:rPr>
                        <m:t>&lt;</m:t>
                      </m:r>
                      <m:r>
                        <a:rPr lang="en-US" sz="4400" i="1">
                          <a:latin typeface="Cambria Math"/>
                        </a:rPr>
                        <m:t>𝑐</m:t>
                      </m:r>
                      <m:r>
                        <a:rPr lang="en-US" sz="4400" b="0" i="1" smtClean="0">
                          <a:latin typeface="Cambria Math"/>
                        </a:rPr>
                        <m:t>.</m:t>
                      </m:r>
                    </m:oMath>
                  </m:oMathPara>
                </a14:m>
                <a:endParaRPr lang="en-US" sz="4400"/>
              </a:p>
            </p:txBody>
          </p:sp>
        </mc:Choice>
        <mc:Fallback xmlns="">
          <p:sp>
            <p:nvSpPr>
              <p:cNvPr id="90" name="TextBox 89"/>
              <p:cNvSpPr txBox="1">
                <a:spLocks noRot="1" noChangeAspect="1" noMove="1" noResize="1" noEditPoints="1" noAdjustHandles="1" noChangeArrowheads="1" noChangeShapeType="1" noTextEdit="1"/>
              </p:cNvSpPr>
              <p:nvPr/>
            </p:nvSpPr>
            <p:spPr>
              <a:xfrm>
                <a:off x="12193091" y="5556722"/>
                <a:ext cx="2507866" cy="769441"/>
              </a:xfrm>
              <a:prstGeom prst="rect">
                <a:avLst/>
              </a:prstGeom>
              <a:blipFill rotWithShape="1">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55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down)">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down)">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wipe(down)">
                                      <p:cBhvr>
                                        <p:cTn id="72" dur="500"/>
                                        <p:tgtEl>
                                          <p:spTgt spid="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down)">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down)">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down)">
                                      <p:cBhvr>
                                        <p:cTn id="92" dur="500"/>
                                        <p:tgtEl>
                                          <p:spTgt spid="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78" grpId="0"/>
      <p:bldP spid="79" grpId="0"/>
      <p:bldP spid="80" grpId="0"/>
      <p:bldP spid="81" grpId="0"/>
      <p:bldP spid="82" grpId="0"/>
      <p:bldP spid="83" grpId="0"/>
      <p:bldP spid="20" grpId="0" animBg="1"/>
      <p:bldP spid="23" grpId="0"/>
      <p:bldP spid="84" grpId="0"/>
      <p:bldP spid="85" grpId="0"/>
      <p:bldP spid="26" grpId="0"/>
      <p:bldP spid="30" grpId="0"/>
      <p:bldP spid="86" grpId="0"/>
      <p:bldP spid="87"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a:spLocks noChangeArrowheads="1"/>
          </p:cNvSpPr>
          <p:nvPr/>
        </p:nvSpPr>
        <p:spPr bwMode="auto">
          <a:xfrm>
            <a:off x="0" y="194132"/>
            <a:ext cx="2936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grpSp>
        <p:nvGrpSpPr>
          <p:cNvPr id="49" name="Group 48"/>
          <p:cNvGrpSpPr/>
          <p:nvPr/>
        </p:nvGrpSpPr>
        <p:grpSpPr>
          <a:xfrm>
            <a:off x="1028964" y="1962250"/>
            <a:ext cx="3170923" cy="940513"/>
            <a:chOff x="2067302" y="5922690"/>
            <a:chExt cx="3170923" cy="940513"/>
          </a:xfrm>
        </p:grpSpPr>
        <p:sp>
          <p:nvSpPr>
            <p:cNvPr id="5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1" name="TextBox 50"/>
            <p:cNvSpPr txBox="1"/>
            <p:nvPr/>
          </p:nvSpPr>
          <p:spPr>
            <a:xfrm>
              <a:off x="2789972" y="6002305"/>
              <a:ext cx="244825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 2</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2" name="Group 70"/>
            <p:cNvGrpSpPr/>
            <p:nvPr/>
          </p:nvGrpSpPr>
          <p:grpSpPr>
            <a:xfrm>
              <a:off x="2067302" y="5922690"/>
              <a:ext cx="950173" cy="940513"/>
              <a:chOff x="1311958" y="3405486"/>
              <a:chExt cx="950173" cy="940513"/>
            </a:xfrm>
          </p:grpSpPr>
          <p:sp>
            <p:nvSpPr>
              <p:cNvPr id="5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 name="Hình chữ nhật 2"/>
              <p:cNvSpPr/>
              <p:nvPr/>
            </p:nvSpPr>
            <p:spPr>
              <a:xfrm>
                <a:off x="4127898" y="2200338"/>
                <a:ext cx="19874208" cy="1730795"/>
              </a:xfrm>
              <a:prstGeom prst="rect">
                <a:avLst/>
              </a:prstGeom>
            </p:spPr>
            <p:txBody>
              <a:bodyPr wrap="square">
                <a:spAutoFit/>
              </a:bodyPr>
              <a:lstStyle/>
              <a:p>
                <a:pPr algn="just">
                  <a:lnSpc>
                    <a:spcPct val="115000"/>
                  </a:lnSpc>
                  <a:spcAft>
                    <a:spcPts val="0"/>
                  </a:spcAft>
                </a:pPr>
                <a:r>
                  <a:rPr lang="en-US" sz="4400" smtClean="0">
                    <a:latin typeface="Times New Roman"/>
                    <a:ea typeface="Calibri"/>
                    <a:cs typeface="Times New Roman"/>
                  </a:rPr>
                  <a:t>B</a:t>
                </a:r>
                <a:r>
                  <a:rPr lang="vi-VN" sz="4400" smtClean="0">
                    <a:latin typeface="Times New Roman"/>
                    <a:ea typeface="Calibri"/>
                    <a:cs typeface="Times New Roman"/>
                  </a:rPr>
                  <a:t>ất </a:t>
                </a:r>
                <a:r>
                  <a:rPr lang="vi-VN" sz="4400">
                    <a:latin typeface="Times New Roman"/>
                    <a:ea typeface="Calibri"/>
                    <a:cs typeface="Times New Roman"/>
                  </a:rPr>
                  <a:t>đẳng thức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r>
                      <a:rPr lang="en-US" sz="4400" i="1">
                        <a:effectLst/>
                        <a:latin typeface="Cambria Math"/>
                        <a:ea typeface="Calibri"/>
                        <a:cs typeface="Times New Roman"/>
                      </a:rPr>
                      <m:t>&gt;</m:t>
                    </m:r>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oMath>
                </a14:m>
                <a:r>
                  <a:rPr lang="vi-VN" sz="4400">
                    <a:effectLst/>
                    <a:latin typeface="Times New Roman"/>
                    <a:ea typeface="Calibri"/>
                    <a:cs typeface="Times New Roman"/>
                  </a:rPr>
                  <a:t>  có bất đẳng thức tương đương là</a:t>
                </a:r>
              </a:p>
              <a:p>
                <a:pPr marL="228600" algn="just">
                  <a:lnSpc>
                    <a:spcPct val="115000"/>
                  </a:lnSpc>
                  <a:spcAft>
                    <a:spcPts val="0"/>
                  </a:spcAft>
                </a:pPr>
                <a:r>
                  <a:rPr lang="en-US" sz="4400" b="1">
                    <a:solidFill>
                      <a:srgbClr val="4401FF"/>
                    </a:solidFill>
                    <a:effectLst/>
                    <a:latin typeface="Times New Roman"/>
                    <a:ea typeface="Calibri"/>
                    <a:cs typeface="Times New Roman"/>
                  </a:rPr>
                  <a:t>A</a:t>
                </a:r>
                <a:r>
                  <a:rPr lang="vi-VN" sz="4400" b="1">
                    <a:solidFill>
                      <a:srgbClr val="4401FF"/>
                    </a:solidFill>
                    <a:effectLst/>
                    <a:latin typeface="Times New Roman"/>
                    <a:ea typeface="Calibri"/>
                    <a:cs typeface="Times New Roman"/>
                  </a:rPr>
                  <a:t>.</a:t>
                </a:r>
                <a:r>
                  <a:rPr lang="vi-VN" sz="4400">
                    <a:effectLst/>
                    <a:latin typeface="Times New Roman"/>
                    <a:ea typeface="Calibri"/>
                    <a:cs typeface="Times New Roman"/>
                  </a:rPr>
                  <a:t> </a:t>
                </a:r>
                <a14:m>
                  <m:oMath xmlns:m="http://schemas.openxmlformats.org/officeDocument/2006/math">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&gt;</m:t>
                    </m:r>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e>
                        </m:d>
                      </m:e>
                      <m:sup>
                        <m:r>
                          <a:rPr lang="en-US" sz="4400" i="1">
                            <a:effectLst/>
                            <a:latin typeface="Cambria Math"/>
                            <a:ea typeface="Calibri"/>
                            <a:cs typeface="Times New Roman"/>
                          </a:rPr>
                          <m:t>2</m:t>
                        </m:r>
                      </m:sup>
                    </m:sSup>
                  </m:oMath>
                </a14:m>
                <a:r>
                  <a:rPr lang="en-US" sz="4400">
                    <a:effectLst/>
                    <a:latin typeface="Times New Roman"/>
                    <a:ea typeface="Calibri"/>
                    <a:cs typeface="Times New Roman"/>
                  </a:rPr>
                  <a:t>    </a:t>
                </a:r>
                <a:r>
                  <a:rPr lang="en-US" sz="4400" smtClean="0">
                    <a:effectLst/>
                    <a:latin typeface="Times New Roman"/>
                    <a:ea typeface="Calibri"/>
                    <a:cs typeface="Times New Roman"/>
                  </a:rPr>
                  <a:t> </a:t>
                </a:r>
                <a:r>
                  <a:rPr lang="en-US" sz="4400" b="1">
                    <a:solidFill>
                      <a:srgbClr val="4401FF"/>
                    </a:solidFill>
                    <a:effectLst/>
                    <a:latin typeface="Times New Roman"/>
                    <a:ea typeface="Calibri"/>
                    <a:cs typeface="Times New Roman"/>
                  </a:rPr>
                  <a:t>B</a:t>
                </a:r>
                <a:r>
                  <a:rPr lang="vi-VN" sz="4400" b="1">
                    <a:solidFill>
                      <a:srgbClr val="4401FF"/>
                    </a:solidFill>
                    <a:effectLst/>
                    <a:latin typeface="Times New Roman"/>
                    <a:ea typeface="Calibri"/>
                    <a:cs typeface="Times New Roman"/>
                  </a:rPr>
                  <a:t>.</a:t>
                </a:r>
                <a:r>
                  <a:rPr lang="vi-VN" sz="440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m:t>
                    </m:r>
                    <m:r>
                      <a:rPr lang="en-US" sz="4400" i="1">
                        <a:effectLst/>
                        <a:latin typeface="Cambria Math"/>
                        <a:ea typeface="Calibri"/>
                        <a:cs typeface="Times New Roman"/>
                      </a:rPr>
                      <m:t>𝑥</m:t>
                    </m:r>
                    <m:r>
                      <a:rPr lang="en-US" sz="4400" i="1">
                        <a:effectLst/>
                        <a:latin typeface="Cambria Math"/>
                        <a:ea typeface="Calibri"/>
                        <a:cs typeface="Times New Roman"/>
                      </a:rPr>
                      <m:t>&gt;−</m:t>
                    </m:r>
                    <m:r>
                      <a:rPr lang="en-US" sz="4400" i="1">
                        <a:effectLst/>
                        <a:latin typeface="Cambria Math"/>
                        <a:ea typeface="Calibri"/>
                        <a:cs typeface="Times New Roman"/>
                      </a:rPr>
                      <m:t>4</m:t>
                    </m:r>
                  </m:oMath>
                </a14:m>
                <a:r>
                  <a:rPr lang="en-US" sz="4400">
                    <a:effectLst/>
                    <a:latin typeface="Times New Roman"/>
                    <a:ea typeface="Calibri"/>
                    <a:cs typeface="Times New Roman"/>
                  </a:rPr>
                  <a:t>      </a:t>
                </a:r>
                <a:r>
                  <a:rPr lang="en-US" sz="4400" b="1">
                    <a:solidFill>
                      <a:srgbClr val="4401FF"/>
                    </a:solidFill>
                    <a:effectLst/>
                    <a:latin typeface="Times New Roman"/>
                    <a:ea typeface="Calibri"/>
                    <a:cs typeface="Times New Roman"/>
                  </a:rPr>
                  <a:t>C</a:t>
                </a:r>
                <a:r>
                  <a:rPr lang="vi-VN" sz="4400" b="1">
                    <a:solidFill>
                      <a:srgbClr val="4401FF"/>
                    </a:solidFill>
                    <a:effectLst/>
                    <a:latin typeface="Times New Roman"/>
                    <a:ea typeface="Calibri"/>
                    <a:cs typeface="Times New Roman"/>
                  </a:rPr>
                  <a:t>.</a:t>
                </a:r>
                <a14:m>
                  <m:oMath xmlns:m="http://schemas.openxmlformats.org/officeDocument/2006/math">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e>
                    </m:rad>
                    <m:r>
                      <a:rPr lang="en-US" sz="4400" i="1">
                        <a:effectLst/>
                        <a:latin typeface="Cambria Math"/>
                        <a:ea typeface="Calibri"/>
                        <a:cs typeface="Times New Roman"/>
                      </a:rPr>
                      <m:t>&gt;</m:t>
                    </m:r>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e>
                    </m:rad>
                  </m:oMath>
                </a14:m>
                <a:r>
                  <a:rPr lang="en-US" sz="4400">
                    <a:effectLst/>
                    <a:latin typeface="Times New Roman"/>
                    <a:ea typeface="Calibri"/>
                    <a:cs typeface="Times New Roman"/>
                  </a:rPr>
                  <a:t>        </a:t>
                </a:r>
                <a:r>
                  <a:rPr lang="en-US" sz="4400" b="1">
                    <a:solidFill>
                      <a:srgbClr val="4401FF"/>
                    </a:solidFill>
                    <a:effectLst/>
                    <a:latin typeface="Times New Roman"/>
                    <a:ea typeface="Calibri"/>
                    <a:cs typeface="Times New Roman"/>
                  </a:rPr>
                  <a:t>D</a:t>
                </a:r>
                <a:r>
                  <a:rPr lang="vi-VN" sz="4400" b="1">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&gt;</m:t>
                    </m:r>
                    <m:r>
                      <a:rPr lang="en-US" sz="4400" i="1">
                        <a:effectLst/>
                        <a:latin typeface="Cambria Math"/>
                        <a:ea typeface="Calibri"/>
                        <a:cs typeface="Times New Roman"/>
                      </a:rPr>
                      <m:t>4</m:t>
                    </m:r>
                  </m:oMath>
                </a14:m>
                <a:r>
                  <a:rPr lang="en-US" sz="4400">
                    <a:effectLst/>
                    <a:latin typeface="Times New Roman"/>
                    <a:ea typeface="Calibri"/>
                    <a:cs typeface="Times New Roman"/>
                  </a:rPr>
                  <a:t> </a:t>
                </a:r>
                <a:endParaRPr lang="vi-VN" sz="4400">
                  <a:effectLst/>
                  <a:latin typeface="Times New Roman"/>
                  <a:ea typeface="Calibri"/>
                  <a:cs typeface="Times New Roman"/>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4127898" y="2200338"/>
                <a:ext cx="19874208" cy="1730795"/>
              </a:xfrm>
              <a:prstGeom prst="rect">
                <a:avLst/>
              </a:prstGeom>
              <a:blipFill rotWithShape="1">
                <a:blip r:embed="rId2"/>
                <a:stretch>
                  <a:fillRect l="-1227" t="-4577" b="-11268"/>
                </a:stretch>
              </a:blipFill>
            </p:spPr>
            <p:txBody>
              <a:bodyPr/>
              <a:lstStyle/>
              <a:p>
                <a:r>
                  <a:rPr lang="en-US">
                    <a:noFill/>
                  </a:rPr>
                  <a:t> </a:t>
                </a:r>
              </a:p>
            </p:txBody>
          </p:sp>
        </mc:Fallback>
      </mc:AlternateContent>
      <p:sp>
        <p:nvSpPr>
          <p:cNvPr id="4" name="Hình chữ nhật 3"/>
          <p:cNvSpPr/>
          <p:nvPr/>
        </p:nvSpPr>
        <p:spPr>
          <a:xfrm>
            <a:off x="11166719" y="4110862"/>
            <a:ext cx="2050561" cy="871008"/>
          </a:xfrm>
          <a:prstGeom prst="rect">
            <a:avLst/>
          </a:prstGeom>
        </p:spPr>
        <p:txBody>
          <a:bodyPr wrap="none">
            <a:spAutoFit/>
          </a:bodyPr>
          <a:lstStyle/>
          <a:p>
            <a:pPr algn="ctr">
              <a:lnSpc>
                <a:spcPct val="115000"/>
              </a:lnSpc>
              <a:spcAft>
                <a:spcPts val="600"/>
              </a:spcAft>
            </a:pPr>
            <a:r>
              <a:rPr lang="en-US" sz="4400" b="1">
                <a:solidFill>
                  <a:srgbClr val="0000FF"/>
                </a:solidFill>
                <a:latin typeface="Times New Roman"/>
                <a:ea typeface="Calibri"/>
                <a:cs typeface="Times New Roman"/>
              </a:rPr>
              <a:t>Lời giải</a:t>
            </a:r>
            <a:endParaRPr lang="vi-VN" sz="4800">
              <a:effectLst/>
              <a:latin typeface="Times New Roman"/>
              <a:ea typeface="Calibri"/>
              <a:cs typeface="Times New Roman"/>
            </a:endParaRPr>
          </a:p>
        </p:txBody>
      </p:sp>
      <p:sp>
        <p:nvSpPr>
          <p:cNvPr id="7" name="Hình chữ nhật 6"/>
          <p:cNvSpPr/>
          <p:nvPr/>
        </p:nvSpPr>
        <p:spPr>
          <a:xfrm>
            <a:off x="1935035" y="5641570"/>
            <a:ext cx="16376502" cy="808619"/>
          </a:xfrm>
          <a:prstGeom prst="rect">
            <a:avLst/>
          </a:prstGeom>
        </p:spPr>
        <p:txBody>
          <a:bodyPr wrap="square">
            <a:spAutoFit/>
          </a:bodyPr>
          <a:lstStyle/>
          <a:p>
            <a:pPr indent="27305">
              <a:lnSpc>
                <a:spcPct val="115000"/>
              </a:lnSpc>
              <a:spcAft>
                <a:spcPts val="0"/>
              </a:spcAft>
              <a:tabLst>
                <a:tab pos="104775" algn="l"/>
              </a:tabLst>
            </a:pPr>
            <a:r>
              <a:rPr lang="en-US" sz="4400">
                <a:latin typeface="Times New Roman"/>
                <a:ea typeface="Calibri"/>
                <a:cs typeface="Times New Roman"/>
              </a:rPr>
              <a:t>Câu</a:t>
            </a:r>
            <a:r>
              <a:rPr lang="vi-VN" sz="4400">
                <a:latin typeface="Times New Roman"/>
                <a:ea typeface="Calibri"/>
                <a:cs typeface="Times New Roman"/>
              </a:rPr>
              <a:t> A và C: </a:t>
            </a:r>
            <a:r>
              <a:rPr lang="en-US" sz="4400">
                <a:latin typeface="Times New Roman"/>
                <a:ea typeface="Calibri"/>
                <a:cs typeface="Times New Roman"/>
              </a:rPr>
              <a:t>Sai. </a:t>
            </a:r>
            <a:r>
              <a:rPr lang="vi-VN" sz="4400">
                <a:latin typeface="Times New Roman"/>
                <a:ea typeface="Calibri"/>
                <a:cs typeface="Times New Roman"/>
              </a:rPr>
              <a:t>Vì hai vế chưa thỏa điều kiện không âm.</a:t>
            </a:r>
            <a:endParaRPr lang="vi-VN" sz="44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8" name="Hình chữ nhật 7"/>
              <p:cNvSpPr/>
              <p:nvPr/>
            </p:nvSpPr>
            <p:spPr>
              <a:xfrm>
                <a:off x="2012773" y="6488569"/>
                <a:ext cx="16032310" cy="1649682"/>
              </a:xfrm>
              <a:prstGeom prst="rect">
                <a:avLst/>
              </a:prstGeom>
            </p:spPr>
            <p:txBody>
              <a:bodyPr wrap="square">
                <a:spAutoFit/>
              </a:bodyPr>
              <a:lstStyle/>
              <a:p>
                <a:pPr indent="27305">
                  <a:lnSpc>
                    <a:spcPct val="115000"/>
                  </a:lnSpc>
                  <a:spcAft>
                    <a:spcPts val="0"/>
                  </a:spcAft>
                  <a:tabLst>
                    <a:tab pos="104775" algn="l"/>
                  </a:tabLst>
                </a:pPr>
                <a:r>
                  <a:rPr lang="vi-VN" sz="4400">
                    <a:latin typeface="Times New Roman"/>
                    <a:ea typeface="Calibri"/>
                    <a:cs typeface="Times New Roman"/>
                  </a:rPr>
                  <a:t>Câu </a:t>
                </a:r>
                <a:r>
                  <a:rPr lang="vi-VN" sz="4400" smtClean="0">
                    <a:latin typeface="Times New Roman"/>
                    <a:ea typeface="Calibri"/>
                    <a:cs typeface="Times New Roman"/>
                  </a:rPr>
                  <a:t>B</a:t>
                </a:r>
                <a:r>
                  <a:rPr lang="en-US" sz="4400" smtClean="0">
                    <a:latin typeface="Times New Roman"/>
                    <a:ea typeface="Calibri"/>
                    <a:cs typeface="Times New Roman"/>
                  </a:rPr>
                  <a:t>:</a:t>
                </a:r>
                <a:r>
                  <a:rPr lang="vi-VN" sz="4400" smtClean="0">
                    <a:latin typeface="Times New Roman"/>
                    <a:ea typeface="Calibri"/>
                    <a:cs typeface="Times New Roman"/>
                  </a:rPr>
                  <a:t> </a:t>
                </a:r>
                <a:r>
                  <a:rPr lang="vi-VN" sz="4400">
                    <a:latin typeface="Times New Roman"/>
                    <a:ea typeface="Calibri"/>
                    <a:cs typeface="Times New Roman"/>
                  </a:rPr>
                  <a:t>Đúng. Vì</a:t>
                </a:r>
                <a:endParaRPr lang="vi-VN" sz="4400">
                  <a:effectLst/>
                  <a:latin typeface="Times New Roman"/>
                  <a:ea typeface="Calibri"/>
                  <a:cs typeface="Times New Roman"/>
                </a:endParaRPr>
              </a:p>
              <a:p>
                <a:pPr indent="27305">
                  <a:lnSpc>
                    <a:spcPct val="115000"/>
                  </a:lnSpc>
                  <a:tabLst>
                    <a:tab pos="104775" algn="l"/>
                  </a:tabLst>
                </a:pPr>
                <a14:m>
                  <m:oMathPara xmlns:m="http://schemas.openxmlformats.org/officeDocument/2006/math">
                    <m:oMathParaPr>
                      <m:jc m:val="centerGroup"/>
                    </m:oMathParaPr>
                    <m:oMath xmlns:m="http://schemas.openxmlformats.org/officeDocument/2006/math">
                      <m:r>
                        <a:rPr lang="en-US" sz="4400" i="1">
                          <a:effectLst/>
                          <a:latin typeface="Cambria Math"/>
                        </a:rPr>
                        <m:t>𝑥</m:t>
                      </m:r>
                      <m:r>
                        <a:rPr lang="en-US" sz="4400" i="1">
                          <a:effectLst/>
                          <a:latin typeface="Cambria Math"/>
                        </a:rPr>
                        <m:t>−</m:t>
                      </m:r>
                      <m:r>
                        <a:rPr lang="en-US" sz="4400" i="1">
                          <a:effectLst/>
                          <a:latin typeface="Cambria Math"/>
                        </a:rPr>
                        <m:t>1</m:t>
                      </m:r>
                      <m:r>
                        <a:rPr lang="en-US" sz="4400" i="1">
                          <a:effectLst/>
                          <a:latin typeface="Cambria Math"/>
                        </a:rPr>
                        <m:t>&gt;</m:t>
                      </m:r>
                      <m:r>
                        <a:rPr lang="en-US" sz="4400" i="1">
                          <a:effectLst/>
                          <a:latin typeface="Cambria Math"/>
                        </a:rPr>
                        <m:t>2</m:t>
                      </m:r>
                      <m:r>
                        <a:rPr lang="en-US" sz="4400" i="1">
                          <a:effectLst/>
                          <a:latin typeface="Cambria Math"/>
                        </a:rPr>
                        <m:t>𝑥</m:t>
                      </m:r>
                      <m:r>
                        <a:rPr lang="en-US" sz="4400" i="1">
                          <a:effectLst/>
                          <a:latin typeface="Cambria Math"/>
                        </a:rPr>
                        <m:t>−</m:t>
                      </m:r>
                      <m:r>
                        <a:rPr lang="en-US" sz="4400" i="1">
                          <a:effectLst/>
                          <a:latin typeface="Cambria Math"/>
                        </a:rPr>
                        <m:t>5</m:t>
                      </m:r>
                      <m:r>
                        <a:rPr lang="en-US" sz="4400" i="1">
                          <a:effectLst/>
                          <a:latin typeface="Cambria Math"/>
                        </a:rPr>
                        <m:t>⇔</m:t>
                      </m:r>
                      <m:r>
                        <a:rPr lang="en-US" sz="4400" i="1">
                          <a:effectLst/>
                          <a:latin typeface="Cambria Math"/>
                        </a:rPr>
                        <m:t>𝑥</m:t>
                      </m:r>
                      <m:r>
                        <a:rPr lang="en-US" sz="4400" i="1">
                          <a:effectLst/>
                          <a:latin typeface="Cambria Math"/>
                        </a:rPr>
                        <m:t>−</m:t>
                      </m:r>
                      <m:r>
                        <a:rPr lang="en-US" sz="4400" i="1">
                          <a:effectLst/>
                          <a:latin typeface="Cambria Math"/>
                        </a:rPr>
                        <m:t>2</m:t>
                      </m:r>
                      <m:r>
                        <a:rPr lang="en-US" sz="4400" i="1">
                          <a:effectLst/>
                          <a:latin typeface="Cambria Math"/>
                        </a:rPr>
                        <m:t>𝑥</m:t>
                      </m:r>
                      <m:r>
                        <a:rPr lang="en-US" sz="4400" i="1">
                          <a:effectLst/>
                          <a:latin typeface="Cambria Math"/>
                        </a:rPr>
                        <m:t>&gt;−</m:t>
                      </m:r>
                      <m:r>
                        <a:rPr lang="en-US" sz="4400" i="1">
                          <a:effectLst/>
                          <a:latin typeface="Cambria Math"/>
                        </a:rPr>
                        <m:t>5</m:t>
                      </m:r>
                      <m:r>
                        <a:rPr lang="en-US" sz="4400" i="1">
                          <a:effectLst/>
                          <a:latin typeface="Cambria Math"/>
                        </a:rPr>
                        <m:t>+</m:t>
                      </m:r>
                      <m:r>
                        <a:rPr lang="en-US" sz="4400" i="1">
                          <a:effectLst/>
                          <a:latin typeface="Cambria Math"/>
                        </a:rPr>
                        <m:t>1</m:t>
                      </m:r>
                      <m:r>
                        <a:rPr lang="en-US" sz="4400" i="1">
                          <a:effectLst/>
                          <a:latin typeface="Cambria Math"/>
                        </a:rPr>
                        <m:t>⇔−</m:t>
                      </m:r>
                      <m:r>
                        <a:rPr lang="en-US" sz="4400" i="1">
                          <a:effectLst/>
                          <a:latin typeface="Cambria Math"/>
                        </a:rPr>
                        <m:t>𝑥</m:t>
                      </m:r>
                      <m:r>
                        <a:rPr lang="en-US" sz="4400" i="1">
                          <a:effectLst/>
                          <a:latin typeface="Cambria Math"/>
                        </a:rPr>
                        <m:t>&gt;−</m:t>
                      </m:r>
                      <m:r>
                        <a:rPr lang="en-US" sz="4400" i="1">
                          <a:effectLst/>
                          <a:latin typeface="Cambria Math"/>
                        </a:rPr>
                        <m:t>4</m:t>
                      </m:r>
                    </m:oMath>
                  </m:oMathPara>
                </a14:m>
                <a:endParaRPr lang="vi-VN" sz="4400">
                  <a:effectLst/>
                </a:endParaRPr>
              </a:p>
            </p:txBody>
          </p:sp>
        </mc:Choice>
        <mc:Fallback xmlns="">
          <p:sp>
            <p:nvSpPr>
              <p:cNvPr id="8" name="Hình chữ nhật 7"/>
              <p:cNvSpPr>
                <a:spLocks noRot="1" noChangeAspect="1" noMove="1" noResize="1" noEditPoints="1" noAdjustHandles="1" noChangeArrowheads="1" noChangeShapeType="1" noTextEdit="1"/>
              </p:cNvSpPr>
              <p:nvPr/>
            </p:nvSpPr>
            <p:spPr>
              <a:xfrm>
                <a:off x="2012773" y="6488569"/>
                <a:ext cx="16032310" cy="1649682"/>
              </a:xfrm>
              <a:prstGeom prst="rect">
                <a:avLst/>
              </a:prstGeom>
              <a:blipFill rotWithShape="1">
                <a:blip r:embed="rId3"/>
                <a:stretch>
                  <a:fillRect l="-1369" t="-4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ình chữ nhật 8"/>
              <p:cNvSpPr/>
              <p:nvPr/>
            </p:nvSpPr>
            <p:spPr>
              <a:xfrm>
                <a:off x="2049875" y="8442970"/>
                <a:ext cx="7955319" cy="769441"/>
              </a:xfrm>
              <a:prstGeom prst="rect">
                <a:avLst/>
              </a:prstGeom>
            </p:spPr>
            <p:txBody>
              <a:bodyPr wrap="none">
                <a:spAutoFit/>
              </a:bodyPr>
              <a:lstStyle/>
              <a:p>
                <a:r>
                  <a:rPr lang="vi-VN" sz="4400">
                    <a:latin typeface="+mj-lt"/>
                  </a:rPr>
                  <a:t>Câu </a:t>
                </a:r>
                <a:r>
                  <a:rPr lang="vi-VN" sz="4400" smtClean="0">
                    <a:latin typeface="+mj-lt"/>
                  </a:rPr>
                  <a:t>D</a:t>
                </a:r>
                <a:r>
                  <a:rPr lang="en-US" sz="4400" smtClean="0">
                    <a:latin typeface="+mj-lt"/>
                  </a:rPr>
                  <a:t>:</a:t>
                </a:r>
                <a:r>
                  <a:rPr lang="vi-VN" sz="4400" smtClean="0">
                    <a:latin typeface="+mj-lt"/>
                  </a:rPr>
                  <a:t> </a:t>
                </a:r>
                <a:r>
                  <a:rPr lang="vi-VN" sz="4400">
                    <a:latin typeface="+mj-lt"/>
                  </a:rPr>
                  <a:t>Sai vì </a:t>
                </a:r>
                <a14:m>
                  <m:oMath xmlns:m="http://schemas.openxmlformats.org/officeDocument/2006/math">
                    <m:r>
                      <a:rPr lang="fr-FR" sz="4400" i="1">
                        <a:latin typeface="Cambria Math"/>
                      </a:rPr>
                      <m:t>−</m:t>
                    </m:r>
                    <m:r>
                      <a:rPr lang="en-US" sz="4400" i="1">
                        <a:latin typeface="Cambria Math"/>
                      </a:rPr>
                      <m:t>𝑥</m:t>
                    </m:r>
                    <m:r>
                      <a:rPr lang="fr-FR" sz="4400" i="1">
                        <a:latin typeface="Cambria Math"/>
                      </a:rPr>
                      <m:t>&gt;−</m:t>
                    </m:r>
                    <m:r>
                      <a:rPr lang="fr-FR" sz="4400" i="1">
                        <a:latin typeface="Cambria Math"/>
                      </a:rPr>
                      <m:t>4</m:t>
                    </m:r>
                    <m:r>
                      <a:rPr lang="fr-FR" sz="4400" i="1">
                        <a:latin typeface="Cambria Math"/>
                      </a:rPr>
                      <m:t>⇔</m:t>
                    </m:r>
                    <m:r>
                      <a:rPr lang="en-US" sz="4400" i="1">
                        <a:latin typeface="Cambria Math"/>
                      </a:rPr>
                      <m:t>𝑥</m:t>
                    </m:r>
                    <m:r>
                      <a:rPr lang="fr-FR" sz="4400" i="1">
                        <a:latin typeface="Cambria Math"/>
                      </a:rPr>
                      <m:t>&lt;</m:t>
                    </m:r>
                    <m:r>
                      <a:rPr lang="fr-FR" sz="4400" i="1">
                        <a:latin typeface="Cambria Math"/>
                      </a:rPr>
                      <m:t>4</m:t>
                    </m:r>
                  </m:oMath>
                </a14:m>
                <a:r>
                  <a:rPr lang="vi-VN" sz="4400">
                    <a:latin typeface="+mj-lt"/>
                  </a:rPr>
                  <a:t>.</a:t>
                </a:r>
              </a:p>
            </p:txBody>
          </p:sp>
        </mc:Choice>
        <mc:Fallback xmlns="">
          <p:sp>
            <p:nvSpPr>
              <p:cNvPr id="9" name="Hình chữ nhật 8"/>
              <p:cNvSpPr>
                <a:spLocks noRot="1" noChangeAspect="1" noMove="1" noResize="1" noEditPoints="1" noAdjustHandles="1" noChangeArrowheads="1" noChangeShapeType="1" noTextEdit="1"/>
              </p:cNvSpPr>
              <p:nvPr/>
            </p:nvSpPr>
            <p:spPr>
              <a:xfrm>
                <a:off x="2049875" y="8442970"/>
                <a:ext cx="7955319" cy="769441"/>
              </a:xfrm>
              <a:prstGeom prst="rect">
                <a:avLst/>
              </a:prstGeom>
              <a:blipFill rotWithShape="1">
                <a:blip r:embed="rId4"/>
                <a:stretch>
                  <a:fillRect l="-3065" t="-17460" r="-2146" b="-37302"/>
                </a:stretch>
              </a:blipFill>
            </p:spPr>
            <p:txBody>
              <a:bodyPr/>
              <a:lstStyle/>
              <a:p>
                <a:r>
                  <a:rPr lang="en-US">
                    <a:noFill/>
                  </a:rPr>
                  <a:t> </a:t>
                </a:r>
              </a:p>
            </p:txBody>
          </p:sp>
        </mc:Fallback>
      </mc:AlternateContent>
      <p:sp>
        <p:nvSpPr>
          <p:cNvPr id="38" name="Oval 37"/>
          <p:cNvSpPr/>
          <p:nvPr/>
        </p:nvSpPr>
        <p:spPr>
          <a:xfrm>
            <a:off x="10608618" y="2969128"/>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21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25439" y="1576005"/>
            <a:ext cx="17356531" cy="843443"/>
            <a:chOff x="-288924" y="1905000"/>
            <a:chExt cx="18464214" cy="843343"/>
          </a:xfrm>
        </p:grpSpPr>
        <p:sp>
          <p:nvSpPr>
            <p:cNvPr id="3" name="Rounded Rectangle 2"/>
            <p:cNvSpPr/>
            <p:nvPr/>
          </p:nvSpPr>
          <p:spPr>
            <a:xfrm>
              <a:off x="-288924" y="1905000"/>
              <a:ext cx="11811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94180" y="1948014"/>
              <a:ext cx="1045693" cy="753964"/>
            </a:xfrm>
            <a:prstGeom prst="rect">
              <a:avLst/>
            </a:prstGeom>
            <a:noFill/>
          </p:spPr>
          <p:txBody>
            <a:bodyPr wrap="none" rtlCol="0">
              <a:spAutoFit/>
            </a:bodyPr>
            <a:lstStyle/>
            <a:p>
              <a:r>
                <a:rPr lang="en-US" b="1" smtClean="0">
                  <a:solidFill>
                    <a:prstClr val="white"/>
                  </a:solidFill>
                  <a:latin typeface="Tahoma" pitchFamily="34" charset="0"/>
                  <a:ea typeface="Tahoma" pitchFamily="34" charset="0"/>
                  <a:cs typeface="Tahoma" pitchFamily="34" charset="0"/>
                </a:rPr>
                <a:t>III</a:t>
              </a:r>
              <a:endParaRPr lang="en-US" b="1">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892176" y="1978993"/>
              <a:ext cx="17283114" cy="769350"/>
            </a:xfrm>
            <a:prstGeom prst="rect">
              <a:avLst/>
            </a:prstGeom>
            <a:noFill/>
          </p:spPr>
          <p:txBody>
            <a:bodyPr wrap="square" rtlCol="0">
              <a:spAutoFit/>
            </a:bodyPr>
            <a:lstStyle/>
            <a:p>
              <a:pPr>
                <a:spcBef>
                  <a:spcPct val="0"/>
                </a:spcBef>
                <a:defRPr/>
              </a:pPr>
              <a:r>
                <a:rPr lang="vi-VN" sz="4400" b="1">
                  <a:solidFill>
                    <a:schemeClr val="tx2"/>
                  </a:solidFill>
                  <a:latin typeface="Times New Roman"/>
                  <a:ea typeface="Calibri"/>
                  <a:cs typeface="Times New Roman"/>
                </a:rPr>
                <a:t>TÍNH CHẤT CỦA BẤT ĐẲNG </a:t>
              </a:r>
              <a:r>
                <a:rPr lang="vi-VN" sz="4400" b="1" smtClean="0">
                  <a:solidFill>
                    <a:schemeClr val="tx2"/>
                  </a:solidFill>
                  <a:latin typeface="Times New Roman"/>
                  <a:ea typeface="Calibri"/>
                  <a:cs typeface="Times New Roman"/>
                </a:rPr>
                <a:t>THỨC</a:t>
              </a:r>
              <a:endParaRPr lang="en-US" sz="4800" b="1" dirty="0">
                <a:solidFill>
                  <a:schemeClr val="tx2"/>
                </a:solidFill>
                <a:latin typeface="Tahoma" pitchFamily="34" charset="0"/>
                <a:ea typeface="Tahoma" pitchFamily="34" charset="0"/>
                <a:cs typeface="Tahoma" pitchFamily="34" charset="0"/>
              </a:endParaRPr>
            </a:p>
          </p:txBody>
        </p:sp>
      </p:grpSp>
      <p:sp>
        <p:nvSpPr>
          <p:cNvPr id="62" name="Action Button: Forward or Next 61">
            <a:hlinkClick r:id="" action="ppaction://hlinkshowjump?jump=nextslide" highlightClick="1"/>
          </p:cNvPr>
          <p:cNvSpPr/>
          <p:nvPr/>
        </p:nvSpPr>
        <p:spPr>
          <a:xfrm>
            <a:off x="23132653" y="12470321"/>
            <a:ext cx="1017783" cy="1162322"/>
          </a:xfrm>
          <a:prstGeom prst="actionButtonForwardNext">
            <a:avLst/>
          </a:prstGeom>
          <a:solidFill>
            <a:srgbClr val="FAC090"/>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endParaRPr>
          </a:p>
        </p:txBody>
      </p:sp>
      <mc:AlternateContent xmlns:mc="http://schemas.openxmlformats.org/markup-compatibility/2006" xmlns:a14="http://schemas.microsoft.com/office/drawing/2010/main">
        <mc:Choice Requires="a14">
          <p:sp>
            <p:nvSpPr>
              <p:cNvPr id="46" name="TextBox 45"/>
              <p:cNvSpPr txBox="1"/>
              <p:nvPr/>
            </p:nvSpPr>
            <p:spPr>
              <a:xfrm>
                <a:off x="1012867" y="2620080"/>
                <a:ext cx="22826536" cy="2168222"/>
              </a:xfrm>
              <a:prstGeom prst="rect">
                <a:avLst/>
              </a:prstGeom>
              <a:noFill/>
            </p:spPr>
            <p:txBody>
              <a:bodyPr wrap="square" rtlCol="0">
                <a:spAutoFit/>
              </a:bodyPr>
              <a:lstStyle/>
              <a:p>
                <a:pPr indent="180340">
                  <a:spcBef>
                    <a:spcPts val="200"/>
                  </a:spcBef>
                  <a:spcAft>
                    <a:spcPts val="0"/>
                  </a:spcAft>
                  <a:tabLst>
                    <a:tab pos="180340" algn="l"/>
                    <a:tab pos="288290" algn="l"/>
                    <a:tab pos="467995" algn="l"/>
                    <a:tab pos="540385" algn="l"/>
                    <a:tab pos="648335" algn="l"/>
                    <a:tab pos="1260475" algn="l"/>
                    <a:tab pos="3780790" algn="l"/>
                  </a:tabLst>
                </a:pPr>
                <a:r>
                  <a:rPr lang="en-US" sz="4400">
                    <a:latin typeface="Times New Roman"/>
                    <a:ea typeface="Calibri"/>
                    <a:cs typeface="Times New Roman"/>
                  </a:rPr>
                  <a:t>Để chứng minh bất đẳng thức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en-US" sz="4400">
                    <a:effectLst/>
                    <a:latin typeface="Times New Roman"/>
                    <a:ea typeface="Calibri"/>
                    <a:cs typeface="Times New Roman"/>
                  </a:rPr>
                  <a:t> ta chỉ cần chứng minh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&lt;0.</m:t>
                    </m:r>
                  </m:oMath>
                </a14:m>
                <a:r>
                  <a:rPr lang="en-US" sz="4400">
                    <a:effectLst/>
                    <a:latin typeface="Times New Roman"/>
                    <a:ea typeface="Calibri"/>
                    <a:cs typeface="Times New Roman"/>
                  </a:rPr>
                  <a:t> Tổng quát hơn, khi so sánh hai số, hai biểu thức hoặc chứng minh một bất đẳng thức, ta có thể sử dụng các tính chất sau đây của bất đẳng thức</a:t>
                </a:r>
                <a:endParaRPr lang="en-US" sz="4800">
                  <a:effectLst/>
                  <a:latin typeface="Times New Roman"/>
                  <a:ea typeface="Calibri"/>
                  <a:cs typeface="Times New Roman"/>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012867" y="2620080"/>
                <a:ext cx="22826536" cy="2168222"/>
              </a:xfrm>
              <a:prstGeom prst="rect">
                <a:avLst/>
              </a:prstGeom>
              <a:blipFill rotWithShape="1">
                <a:blip r:embed="rId3"/>
                <a:stretch>
                  <a:fillRect l="-1068" t="-3662" r="-1389" b="-12958"/>
                </a:stretch>
              </a:blipFill>
            </p:spPr>
            <p:txBody>
              <a:bodyPr/>
              <a:lstStyle/>
              <a:p>
                <a:r>
                  <a:rPr lang="en-US">
                    <a:noFill/>
                  </a:rPr>
                  <a:t> </a:t>
                </a:r>
              </a:p>
            </p:txBody>
          </p:sp>
        </mc:Fallback>
      </mc:AlternateContent>
      <p:graphicFrame>
        <p:nvGraphicFramePr>
          <p:cNvPr id="56" name="Object 55"/>
          <p:cNvGraphicFramePr>
            <a:graphicFrameLocks noChangeAspect="1"/>
          </p:cNvGraphicFramePr>
          <p:nvPr>
            <p:extLst>
              <p:ext uri="{D42A27DB-BD31-4B8C-83A1-F6EECF244321}">
                <p14:modId xmlns:p14="http://schemas.microsoft.com/office/powerpoint/2010/main" val="658791660"/>
              </p:ext>
            </p:extLst>
          </p:nvPr>
        </p:nvGraphicFramePr>
        <p:xfrm>
          <a:off x="1028486" y="4986586"/>
          <a:ext cx="22064415" cy="1496175"/>
        </p:xfrm>
        <a:graphic>
          <a:graphicData uri="http://schemas.openxmlformats.org/presentationml/2006/ole">
            <mc:AlternateContent xmlns:mc="http://schemas.openxmlformats.org/markup-compatibility/2006">
              <mc:Choice xmlns:v="urn:schemas-microsoft-com:vml" Requires="v">
                <p:oleObj spid="_x0000_s11404" name="Document" r:id="rId4" imgW="6391589" imgH="432855" progId="Word.Document.12">
                  <p:embed/>
                </p:oleObj>
              </mc:Choice>
              <mc:Fallback>
                <p:oleObj name="Document" r:id="rId4" imgW="6391589" imgH="432855" progId="Word.Document.12">
                  <p:embed/>
                  <p:pic>
                    <p:nvPicPr>
                      <p:cNvPr id="0" name=""/>
                      <p:cNvPicPr/>
                      <p:nvPr/>
                    </p:nvPicPr>
                    <p:blipFill>
                      <a:blip r:embed="rId5"/>
                      <a:stretch>
                        <a:fillRect/>
                      </a:stretch>
                    </p:blipFill>
                    <p:spPr>
                      <a:xfrm>
                        <a:off x="1028486" y="4986586"/>
                        <a:ext cx="22064415" cy="1496175"/>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658939654"/>
              </p:ext>
            </p:extLst>
          </p:nvPr>
        </p:nvGraphicFramePr>
        <p:xfrm>
          <a:off x="1033669" y="5632264"/>
          <a:ext cx="22067453" cy="1507131"/>
        </p:xfrm>
        <a:graphic>
          <a:graphicData uri="http://schemas.openxmlformats.org/presentationml/2006/ole">
            <mc:AlternateContent xmlns:mc="http://schemas.openxmlformats.org/markup-compatibility/2006">
              <mc:Choice xmlns:v="urn:schemas-microsoft-com:vml" Requires="v">
                <p:oleObj spid="_x0000_s11405" name="Document" r:id="rId6" imgW="6391589" imgH="436813" progId="Word.Document.12">
                  <p:embed/>
                </p:oleObj>
              </mc:Choice>
              <mc:Fallback>
                <p:oleObj name="Document" r:id="rId6" imgW="6391589" imgH="436813" progId="Word.Document.12">
                  <p:embed/>
                  <p:pic>
                    <p:nvPicPr>
                      <p:cNvPr id="0" name=""/>
                      <p:cNvPicPr/>
                      <p:nvPr/>
                    </p:nvPicPr>
                    <p:blipFill>
                      <a:blip r:embed="rId7"/>
                      <a:stretch>
                        <a:fillRect/>
                      </a:stretch>
                    </p:blipFill>
                    <p:spPr>
                      <a:xfrm>
                        <a:off x="1033669" y="5632264"/>
                        <a:ext cx="22067453" cy="1507131"/>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1298242268"/>
              </p:ext>
            </p:extLst>
          </p:nvPr>
        </p:nvGraphicFramePr>
        <p:xfrm>
          <a:off x="1019825" y="7880408"/>
          <a:ext cx="22064415" cy="1507131"/>
        </p:xfrm>
        <a:graphic>
          <a:graphicData uri="http://schemas.openxmlformats.org/presentationml/2006/ole">
            <mc:AlternateContent xmlns:mc="http://schemas.openxmlformats.org/markup-compatibility/2006">
              <mc:Choice xmlns:v="urn:schemas-microsoft-com:vml" Requires="v">
                <p:oleObj spid="_x0000_s11406" name="Document" r:id="rId8" imgW="6391589" imgH="436813" progId="Word.Document.12">
                  <p:embed/>
                </p:oleObj>
              </mc:Choice>
              <mc:Fallback>
                <p:oleObj name="Document" r:id="rId8" imgW="6391589" imgH="436813" progId="Word.Document.12">
                  <p:embed/>
                  <p:pic>
                    <p:nvPicPr>
                      <p:cNvPr id="0" name=""/>
                      <p:cNvPicPr/>
                      <p:nvPr/>
                    </p:nvPicPr>
                    <p:blipFill>
                      <a:blip r:embed="rId9"/>
                      <a:stretch>
                        <a:fillRect/>
                      </a:stretch>
                    </p:blipFill>
                    <p:spPr>
                      <a:xfrm>
                        <a:off x="1019825" y="7880408"/>
                        <a:ext cx="22064415" cy="1507131"/>
                      </a:xfrm>
                      <a:prstGeom prst="rect">
                        <a:avLst/>
                      </a:prstGeom>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1489536316"/>
              </p:ext>
            </p:extLst>
          </p:nvPr>
        </p:nvGraphicFramePr>
        <p:xfrm>
          <a:off x="1028486" y="9396086"/>
          <a:ext cx="22064415" cy="2263439"/>
        </p:xfrm>
        <a:graphic>
          <a:graphicData uri="http://schemas.openxmlformats.org/presentationml/2006/ole">
            <mc:AlternateContent xmlns:mc="http://schemas.openxmlformats.org/markup-compatibility/2006">
              <mc:Choice xmlns:v="urn:schemas-microsoft-com:vml" Requires="v">
                <p:oleObj spid="_x0000_s11407" name="Document" r:id="rId10" imgW="6400212" imgH="655608" progId="Word.Document.12">
                  <p:embed/>
                </p:oleObj>
              </mc:Choice>
              <mc:Fallback>
                <p:oleObj name="Document" r:id="rId10" imgW="6400212" imgH="655608" progId="Word.Document.12">
                  <p:embed/>
                  <p:pic>
                    <p:nvPicPr>
                      <p:cNvPr id="0" name=""/>
                      <p:cNvPicPr/>
                      <p:nvPr/>
                    </p:nvPicPr>
                    <p:blipFill>
                      <a:blip r:embed="rId11"/>
                      <a:stretch>
                        <a:fillRect/>
                      </a:stretch>
                    </p:blipFill>
                    <p:spPr>
                      <a:xfrm>
                        <a:off x="1028486" y="9396086"/>
                        <a:ext cx="22064415" cy="2263439"/>
                      </a:xfrm>
                      <a:prstGeom prst="rect">
                        <a:avLst/>
                      </a:prstGeom>
                    </p:spPr>
                  </p:pic>
                </p:oleObj>
              </mc:Fallback>
            </mc:AlternateContent>
          </a:graphicData>
        </a:graphic>
      </p:graphicFrame>
      <p:sp>
        <p:nvSpPr>
          <p:cNvPr id="85" name="Rectangle 6"/>
          <p:cNvSpPr>
            <a:spLocks noChangeArrowheads="1"/>
          </p:cNvSpPr>
          <p:nvPr/>
        </p:nvSpPr>
        <p:spPr bwMode="auto">
          <a:xfrm>
            <a:off x="8996363" y="7485063"/>
            <a:ext cx="2438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7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331" y="10870002"/>
            <a:ext cx="22064415" cy="248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6" name="Object 85"/>
          <p:cNvGraphicFramePr>
            <a:graphicFrameLocks noChangeAspect="1"/>
          </p:cNvGraphicFramePr>
          <p:nvPr>
            <p:extLst>
              <p:ext uri="{D42A27DB-BD31-4B8C-83A1-F6EECF244321}">
                <p14:modId xmlns:p14="http://schemas.microsoft.com/office/powerpoint/2010/main" val="435861986"/>
              </p:ext>
            </p:extLst>
          </p:nvPr>
        </p:nvGraphicFramePr>
        <p:xfrm>
          <a:off x="1044398" y="6381234"/>
          <a:ext cx="22064415" cy="2246999"/>
        </p:xfrm>
        <a:graphic>
          <a:graphicData uri="http://schemas.openxmlformats.org/presentationml/2006/ole">
            <mc:AlternateContent xmlns:mc="http://schemas.openxmlformats.org/markup-compatibility/2006">
              <mc:Choice xmlns:v="urn:schemas-microsoft-com:vml" Requires="v">
                <p:oleObj spid="_x0000_s11408" name="Document" r:id="rId13" imgW="6400212" imgH="650575" progId="Word.Document.12">
                  <p:embed/>
                </p:oleObj>
              </mc:Choice>
              <mc:Fallback>
                <p:oleObj name="Document" r:id="rId13" imgW="6400212" imgH="650575" progId="Word.Document.12">
                  <p:embed/>
                  <p:pic>
                    <p:nvPicPr>
                      <p:cNvPr id="0" name=""/>
                      <p:cNvPicPr/>
                      <p:nvPr/>
                    </p:nvPicPr>
                    <p:blipFill>
                      <a:blip r:embed="rId14"/>
                      <a:stretch>
                        <a:fillRect/>
                      </a:stretch>
                    </p:blipFill>
                    <p:spPr>
                      <a:xfrm>
                        <a:off x="1044398" y="6381234"/>
                        <a:ext cx="22064415" cy="2246999"/>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2384496799"/>
              </p:ext>
            </p:extLst>
          </p:nvPr>
        </p:nvGraphicFramePr>
        <p:xfrm>
          <a:off x="1068729" y="8683276"/>
          <a:ext cx="22015511" cy="2177254"/>
        </p:xfrm>
        <a:graphic>
          <a:graphicData uri="http://schemas.openxmlformats.org/presentationml/2006/ole">
            <mc:AlternateContent xmlns:mc="http://schemas.openxmlformats.org/markup-compatibility/2006">
              <mc:Choice xmlns:v="urn:schemas-microsoft-com:vml" Requires="v">
                <p:oleObj spid="_x0000_s11409" name="Document" r:id="rId15" imgW="6394598" imgH="637393" progId="Word.Document.12">
                  <p:embed/>
                </p:oleObj>
              </mc:Choice>
              <mc:Fallback>
                <p:oleObj name="Document" r:id="rId15" imgW="6394598" imgH="637393" progId="Word.Document.12">
                  <p:embed/>
                  <p:pic>
                    <p:nvPicPr>
                      <p:cNvPr id="0" name=""/>
                      <p:cNvPicPr/>
                      <p:nvPr/>
                    </p:nvPicPr>
                    <p:blipFill>
                      <a:blip r:embed="rId16"/>
                      <a:stretch>
                        <a:fillRect/>
                      </a:stretch>
                    </p:blipFill>
                    <p:spPr>
                      <a:xfrm>
                        <a:off x="1068729" y="8683276"/>
                        <a:ext cx="22015511" cy="2177254"/>
                      </a:xfrm>
                      <a:prstGeom prst="rect">
                        <a:avLst/>
                      </a:prstGeom>
                    </p:spPr>
                  </p:pic>
                </p:oleObj>
              </mc:Fallback>
            </mc:AlternateContent>
          </a:graphicData>
        </a:graphic>
      </p:graphicFrame>
    </p:spTree>
    <p:extLst>
      <p:ext uri="{BB962C8B-B14F-4D97-AF65-F5344CB8AC3E}">
        <p14:creationId xmlns:p14="http://schemas.microsoft.com/office/powerpoint/2010/main" val="14996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arn(inVertical)">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arn(inVertical)">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arn(inVertical)">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271"/>
                                        </p:tgtEl>
                                        <p:attrNameLst>
                                          <p:attrName>style.visibility</p:attrName>
                                        </p:attrNameLst>
                                      </p:cBhvr>
                                      <p:to>
                                        <p:strVal val="visible"/>
                                      </p:to>
                                    </p:set>
                                    <p:animEffect transition="in" filter="barn(inVertical)">
                                      <p:cBhvr>
                                        <p:cTn id="5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964" y="1962250"/>
            <a:ext cx="3895715" cy="940513"/>
            <a:chOff x="2067302" y="5922690"/>
            <a:chExt cx="3895715" cy="940513"/>
          </a:xfrm>
        </p:grpSpPr>
        <p:sp>
          <p:nvSpPr>
            <p:cNvPr id="3"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extBox 3"/>
            <p:cNvSpPr txBox="1"/>
            <p:nvPr/>
          </p:nvSpPr>
          <p:spPr>
            <a:xfrm>
              <a:off x="2796926" y="6033836"/>
              <a:ext cx="3166091" cy="800219"/>
            </a:xfrm>
            <a:prstGeom prst="rect">
              <a:avLst/>
            </a:prstGeom>
            <a:noFill/>
          </p:spPr>
          <p:txBody>
            <a:bodyPr wrap="square" rtlCol="0">
              <a:spAutoFit/>
            </a:bodyPr>
            <a:lstStyle/>
            <a:p>
              <a:r>
                <a:rPr lang="en-US" sz="4600" b="1" dirty="0" err="1" smtClean="0">
                  <a:solidFill>
                    <a:schemeClr val="accent6">
                      <a:lumMod val="75000"/>
                    </a:schemeClr>
                  </a:solidFill>
                  <a:latin typeface="Times New Roman" pitchFamily="18" charset="0"/>
                  <a:ea typeface="Tahoma" pitchFamily="34" charset="0"/>
                  <a:cs typeface="Times New Roman" pitchFamily="18" charset="0"/>
                </a:rPr>
                <a:t>Ví</a:t>
              </a:r>
              <a:r>
                <a:rPr lang="en-US" sz="4600" b="1" dirty="0" smtClean="0">
                  <a:solidFill>
                    <a:schemeClr val="accent6">
                      <a:lumMod val="75000"/>
                    </a:schemeClr>
                  </a:solidFill>
                  <a:latin typeface="Times New Roman" pitchFamily="18" charset="0"/>
                  <a:ea typeface="Tahoma" pitchFamily="34" charset="0"/>
                  <a:cs typeface="Times New Roman" pitchFamily="18" charset="0"/>
                </a:rPr>
                <a:t> </a:t>
              </a:r>
              <a:r>
                <a:rPr lang="en-US" sz="4600" b="1" dirty="0" err="1" smtClean="0">
                  <a:solidFill>
                    <a:schemeClr val="accent6">
                      <a:lumMod val="75000"/>
                    </a:schemeClr>
                  </a:solidFill>
                  <a:latin typeface="Times New Roman" pitchFamily="18" charset="0"/>
                  <a:ea typeface="Tahoma" pitchFamily="34" charset="0"/>
                  <a:cs typeface="Times New Roman" pitchFamily="18" charset="0"/>
                </a:rPr>
                <a:t>dụ</a:t>
              </a:r>
              <a:r>
                <a:rPr lang="en-US" sz="4600" b="1" dirty="0" smtClean="0">
                  <a:solidFill>
                    <a:schemeClr val="accent6">
                      <a:lumMod val="75000"/>
                    </a:schemeClr>
                  </a:solidFill>
                  <a:latin typeface="Times New Roman" pitchFamily="18" charset="0"/>
                  <a:ea typeface="Tahoma" pitchFamily="34" charset="0"/>
                  <a:cs typeface="Times New Roman" pitchFamily="18" charset="0"/>
                </a:rPr>
                <a:t> 3</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 name="Group 70"/>
            <p:cNvGrpSpPr/>
            <p:nvPr/>
          </p:nvGrpSpPr>
          <p:grpSpPr>
            <a:xfrm>
              <a:off x="2067302" y="5922690"/>
              <a:ext cx="950173" cy="940513"/>
              <a:chOff x="1311958" y="3405486"/>
              <a:chExt cx="950173" cy="940513"/>
            </a:xfrm>
          </p:grpSpPr>
          <p:sp>
            <p:nvSpPr>
              <p:cNvPr id="6"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3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1" name="TextBox 30"/>
              <p:cNvSpPr txBox="1"/>
              <p:nvPr/>
            </p:nvSpPr>
            <p:spPr>
              <a:xfrm>
                <a:off x="4199906" y="2231281"/>
                <a:ext cx="19421931" cy="2128531"/>
              </a:xfrm>
              <a:prstGeom prst="rect">
                <a:avLst/>
              </a:prstGeom>
              <a:noFill/>
            </p:spPr>
            <p:txBody>
              <a:bodyPr wrap="square" rtlCol="0">
                <a:spAutoFit/>
              </a:bodyPr>
              <a:lstStyle/>
              <a:p>
                <a:pPr marL="180340"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dirty="0" smtClean="0">
                    <a:latin typeface="Times New Roman"/>
                    <a:ea typeface="Calibri"/>
                    <a:cs typeface="Times New Roman"/>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r>
                      <a:rPr lang="en-US" sz="4400" i="1">
                        <a:effectLst/>
                        <a:latin typeface="Cambria Math"/>
                        <a:ea typeface="Calibri"/>
                        <a:cs typeface="Times New Roman"/>
                      </a:rPr>
                      <m:t>&gt;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oMath>
                </a14:m>
                <a:r>
                  <a:rPr lang="vi-VN" sz="4400" dirty="0">
                    <a:effectLst/>
                    <a:latin typeface="Times New Roman"/>
                    <a:ea typeface="Calibri"/>
                    <a:cs typeface="Times New Roman"/>
                  </a:rPr>
                  <a:t> thì bất đẳng thức nào sau đây đúng?</a:t>
                </a:r>
                <a:endParaRPr lang="en-US" sz="4400" dirty="0">
                  <a:effectLst/>
                  <a:latin typeface="Times New Roman"/>
                  <a:ea typeface="Calibri"/>
                  <a:cs typeface="Times New Roman"/>
                </a:endParaRPr>
              </a:p>
              <a:p>
                <a:pPr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b="1" dirty="0">
                    <a:solidFill>
                      <a:srgbClr val="4401FF"/>
                    </a:solidFill>
                    <a:effectLst/>
                    <a:latin typeface="Times New Roman"/>
                    <a:ea typeface="Calibri"/>
                    <a:cs typeface="Times New Roman"/>
                  </a:rPr>
                  <a:t>A. </a:t>
                </a:r>
                <a14:m>
                  <m:oMath xmlns:m="http://schemas.openxmlformats.org/officeDocument/2006/math">
                    <m:r>
                      <a:rPr lang="vi-VN" sz="4400" i="1">
                        <a:effectLst/>
                        <a:latin typeface="Cambria Math"/>
                        <a:ea typeface="Calibri"/>
                        <a:cs typeface="Times New Roman"/>
                      </a:rPr>
                      <m:t>−</m:t>
                    </m:r>
                    <m:r>
                      <a:rPr lang="vi-VN" sz="4400" i="1">
                        <a:effectLst/>
                        <a:latin typeface="Cambria Math"/>
                        <a:ea typeface="Calibri"/>
                        <a:cs typeface="Times New Roman"/>
                      </a:rPr>
                      <m:t>3</m:t>
                    </m:r>
                    <m:r>
                      <a:rPr lang="vi-VN" sz="4400" i="1">
                        <a:effectLst/>
                        <a:latin typeface="Cambria Math"/>
                        <a:ea typeface="Calibri"/>
                        <a:cs typeface="Times New Roman"/>
                      </a:rPr>
                      <m:t>𝑎</m:t>
                    </m:r>
                    <m:r>
                      <a:rPr lang="vi-VN" sz="4400" i="1">
                        <a:effectLst/>
                        <a:latin typeface="Cambria Math"/>
                        <a:ea typeface="Calibri"/>
                        <a:cs typeface="Times New Roman"/>
                      </a:rPr>
                      <m:t>&gt;−</m:t>
                    </m:r>
                    <m:r>
                      <a:rPr lang="vi-VN" sz="4400" i="1">
                        <a:effectLst/>
                        <a:latin typeface="Cambria Math"/>
                        <a:ea typeface="Calibri"/>
                        <a:cs typeface="Times New Roman"/>
                      </a:rPr>
                      <m:t>3</m:t>
                    </m:r>
                    <m:r>
                      <a:rPr lang="vi-VN" sz="4400" i="1">
                        <a:effectLst/>
                        <a:latin typeface="Cambria Math"/>
                        <a:ea typeface="Calibri"/>
                        <a:cs typeface="Times New Roman"/>
                      </a:rPr>
                      <m:t>𝑏</m:t>
                    </m:r>
                  </m:oMath>
                </a14:m>
                <a:r>
                  <a:rPr lang="vi-VN" sz="4400" dirty="0" smtClean="0">
                    <a:effectLst/>
                    <a:latin typeface="Times New Roman"/>
                    <a:ea typeface="Times New Roman"/>
                    <a:cs typeface="Times New Roman"/>
                  </a:rPr>
                  <a:t>.</a:t>
                </a:r>
                <a:r>
                  <a:rPr lang="en-US" sz="4400" dirty="0" smtClean="0">
                    <a:latin typeface="Times New Roman"/>
                    <a:ea typeface="Times New Roman"/>
                    <a:cs typeface="Times New Roman"/>
                  </a:rPr>
                  <a:t>       </a:t>
                </a:r>
                <a:r>
                  <a:rPr lang="vi-VN" sz="4400" b="1" dirty="0" smtClean="0">
                    <a:solidFill>
                      <a:srgbClr val="4401FF"/>
                    </a:solidFill>
                    <a:effectLst/>
                    <a:latin typeface="Times New Roman"/>
                    <a:ea typeface="Calibri"/>
                    <a:cs typeface="Times New Roman"/>
                  </a:rPr>
                  <a:t>B</a:t>
                </a:r>
                <a:r>
                  <a:rPr lang="vi-VN" sz="4400" b="1" dirty="0">
                    <a:solidFill>
                      <a:srgbClr val="4401FF"/>
                    </a:solidFill>
                    <a:effectLst/>
                    <a:latin typeface="Times New Roman"/>
                    <a:ea typeface="Calibri"/>
                    <a:cs typeface="Times New Roman"/>
                  </a:rPr>
                  <a:t>.</a:t>
                </a:r>
                <a:r>
                  <a:rPr lang="vi-VN" sz="4400" b="1" dirty="0">
                    <a:effectLst/>
                    <a:latin typeface="Times New Roman"/>
                    <a:ea typeface="Calibri"/>
                    <a:cs typeface="Times New Roman"/>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&gt;</m:t>
                    </m:r>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oMath>
                </a14:m>
                <a:r>
                  <a:rPr lang="vi-VN" sz="4400" dirty="0">
                    <a:effectLst/>
                    <a:latin typeface="Times New Roman"/>
                    <a:ea typeface="Times New Roman"/>
                    <a:cs typeface="Times New Roman"/>
                  </a:rPr>
                  <a:t>.</a:t>
                </a:r>
                <a:r>
                  <a:rPr lang="vi-VN" sz="4400" b="1" dirty="0">
                    <a:effectLst/>
                    <a:latin typeface="Times New Roman"/>
                    <a:ea typeface="Times New Roman"/>
                    <a:cs typeface="Times New Roman"/>
                  </a:rPr>
                  <a:t>           </a:t>
                </a:r>
                <a:r>
                  <a:rPr lang="vi-VN" sz="4400" b="1" dirty="0">
                    <a:solidFill>
                      <a:srgbClr val="4401FF"/>
                    </a:solidFill>
                    <a:effectLst/>
                    <a:latin typeface="Times New Roman"/>
                    <a:ea typeface="Calibri"/>
                    <a:cs typeface="Times New Roman"/>
                  </a:rPr>
                  <a:t>C.</a:t>
                </a:r>
                <a:r>
                  <a:rPr lang="en-US" sz="4400" b="1" dirty="0" smtClean="0">
                    <a:solidFill>
                      <a:srgbClr val="4401FF"/>
                    </a:solidFill>
                    <a:effectLst/>
                    <a:latin typeface="Times New Roman"/>
                    <a:ea typeface="Calibri"/>
                    <a:cs typeface="Times New Roman"/>
                  </a:rPr>
                  <a:t> </a:t>
                </a:r>
                <a14:m>
                  <m:oMath xmlns:m="http://schemas.openxmlformats.org/officeDocument/2006/math">
                    <m:r>
                      <a:rPr lang="vi-VN" sz="4400" i="1">
                        <a:effectLst/>
                        <a:latin typeface="Cambria Math"/>
                        <a:ea typeface="Calibri"/>
                        <a:cs typeface="Times New Roman"/>
                      </a:rPr>
                      <m:t>2</m:t>
                    </m:r>
                    <m:r>
                      <a:rPr lang="vi-VN" sz="4400" i="1">
                        <a:effectLst/>
                        <a:latin typeface="Cambria Math"/>
                        <a:ea typeface="Calibri"/>
                        <a:cs typeface="Times New Roman"/>
                      </a:rPr>
                      <m:t>𝑎</m:t>
                    </m:r>
                    <m:r>
                      <a:rPr lang="vi-VN" sz="4400" i="1">
                        <a:effectLst/>
                        <a:latin typeface="Cambria Math"/>
                        <a:ea typeface="Calibri"/>
                        <a:cs typeface="Times New Roman"/>
                      </a:rPr>
                      <m:t>&gt;</m:t>
                    </m:r>
                    <m:r>
                      <a:rPr lang="vi-VN" sz="4400" i="1">
                        <a:effectLst/>
                        <a:latin typeface="Cambria Math"/>
                        <a:ea typeface="Calibri"/>
                        <a:cs typeface="Times New Roman"/>
                      </a:rPr>
                      <m:t>2</m:t>
                    </m:r>
                    <m:r>
                      <a:rPr lang="vi-VN" sz="4400" i="1">
                        <a:effectLst/>
                        <a:latin typeface="Cambria Math"/>
                        <a:ea typeface="Calibri"/>
                        <a:cs typeface="Times New Roman"/>
                      </a:rPr>
                      <m:t>𝑏</m:t>
                    </m:r>
                  </m:oMath>
                </a14:m>
                <a:r>
                  <a:rPr lang="vi-VN" sz="4400" dirty="0" smtClean="0">
                    <a:effectLst/>
                    <a:latin typeface="Times New Roman"/>
                    <a:ea typeface="Times New Roman"/>
                    <a:cs typeface="Times New Roman"/>
                  </a:rPr>
                  <a:t>.</a:t>
                </a:r>
                <a:r>
                  <a:rPr lang="en-US" sz="4400" dirty="0" smtClean="0">
                    <a:latin typeface="Times New Roman"/>
                    <a:ea typeface="Times New Roman"/>
                    <a:cs typeface="Times New Roman"/>
                  </a:rPr>
                  <a:t>          </a:t>
                </a:r>
                <a:r>
                  <a:rPr lang="vi-VN" sz="4400" b="1" dirty="0" smtClean="0">
                    <a:solidFill>
                      <a:srgbClr val="4401FF"/>
                    </a:solidFill>
                    <a:effectLst/>
                    <a:latin typeface="Times New Roman"/>
                    <a:ea typeface="Calibri"/>
                    <a:cs typeface="Times New Roman"/>
                  </a:rPr>
                  <a:t>D</a:t>
                </a:r>
                <a:r>
                  <a:rPr lang="vi-VN" sz="4400" b="1" dirty="0">
                    <a:solidFill>
                      <a:srgbClr val="4401FF"/>
                    </a:solidFill>
                    <a:effectLst/>
                    <a:latin typeface="Times New Roman"/>
                    <a:ea typeface="Calibri"/>
                    <a:cs typeface="Times New Roman"/>
                  </a:rPr>
                  <a:t>.</a:t>
                </a:r>
                <a14:m>
                  <m:oMath xmlns:m="http://schemas.openxmlformats.org/officeDocument/2006/math">
                    <m:r>
                      <a:rPr lang="en-US" sz="4400" b="1" i="0" smtClean="0">
                        <a:effectLst/>
                        <a:latin typeface="Cambria Math"/>
                        <a:ea typeface="Calibri"/>
                        <a:cs typeface="Times New Roman"/>
                      </a:rPr>
                      <m:t>  </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𝑎</m:t>
                        </m:r>
                      </m:den>
                    </m:f>
                    <m:r>
                      <a:rPr lang="vi-VN" sz="4400" i="1">
                        <a:effectLst/>
                        <a:latin typeface="Cambria Math"/>
                        <a:ea typeface="Calibri"/>
                        <a:cs typeface="Times New Roman"/>
                      </a:rPr>
                      <m:t>&lt;</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𝑏</m:t>
                        </m:r>
                      </m:den>
                    </m:f>
                  </m:oMath>
                </a14:m>
                <a:r>
                  <a:rPr lang="vi-VN" sz="4400" dirty="0">
                    <a:effectLst/>
                    <a:latin typeface="Times New Roman"/>
                    <a:ea typeface="Times New Roman"/>
                    <a:cs typeface="Times New Roman"/>
                  </a:rPr>
                  <a:t>.</a:t>
                </a:r>
                <a:endParaRPr lang="en-US" sz="4400" dirty="0">
                  <a:effectLst/>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199906" y="2231281"/>
                <a:ext cx="19421931" cy="2128531"/>
              </a:xfrm>
              <a:prstGeom prst="rect">
                <a:avLst/>
              </a:prstGeom>
              <a:blipFill rotWithShape="1">
                <a:blip r:embed="rId2"/>
                <a:stretch>
                  <a:fillRect l="-1287" t="-3725" b="-5731"/>
                </a:stretch>
              </a:blipFill>
            </p:spPr>
            <p:txBody>
              <a:bodyPr/>
              <a:lstStyle/>
              <a:p>
                <a:r>
                  <a:rPr lang="en-US">
                    <a:noFill/>
                  </a:rPr>
                  <a:t> </a:t>
                </a:r>
              </a:p>
            </p:txBody>
          </p:sp>
        </mc:Fallback>
      </mc:AlternateContent>
      <p:sp>
        <p:nvSpPr>
          <p:cNvPr id="32" name="Rectangle 31"/>
          <p:cNvSpPr/>
          <p:nvPr/>
        </p:nvSpPr>
        <p:spPr>
          <a:xfrm>
            <a:off x="9115828" y="4842570"/>
            <a:ext cx="2050561" cy="871008"/>
          </a:xfrm>
          <a:prstGeom prst="rect">
            <a:avLst/>
          </a:prstGeom>
        </p:spPr>
        <p:txBody>
          <a:bodyPr wrap="none">
            <a:spAutoFit/>
          </a:bodyPr>
          <a:lstStyle/>
          <a:p>
            <a:pPr algn="ctr">
              <a:lnSpc>
                <a:spcPct val="115000"/>
              </a:lnSpc>
              <a:spcAft>
                <a:spcPts val="600"/>
              </a:spcAft>
            </a:pPr>
            <a:r>
              <a:rPr lang="vi-VN" sz="4400" b="1" dirty="0">
                <a:solidFill>
                  <a:srgbClr val="0000FF"/>
                </a:solidFill>
                <a:latin typeface="Times New Roman"/>
                <a:ea typeface="Calibri"/>
                <a:cs typeface="Times New Roman"/>
              </a:rPr>
              <a:t>Lời giải</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4" name="Rectangle 33"/>
              <p:cNvSpPr/>
              <p:nvPr/>
            </p:nvSpPr>
            <p:spPr>
              <a:xfrm>
                <a:off x="383482" y="7234104"/>
                <a:ext cx="8325098" cy="808619"/>
              </a:xfrm>
              <a:prstGeom prst="rect">
                <a:avLst/>
              </a:prstGeom>
            </p:spPr>
            <p:txBody>
              <a:bodyPr wrap="square">
                <a:spAutoFit/>
              </a:bodyPr>
              <a:lstStyle/>
              <a:p>
                <a:pPr indent="27305" algn="just">
                  <a:lnSpc>
                    <a:spcPct val="115000"/>
                  </a:lnSpc>
                  <a:spcBef>
                    <a:spcPts val="200"/>
                  </a:spcBef>
                  <a:spcAft>
                    <a:spcPts val="1000"/>
                  </a:spcAft>
                  <a:tabLst>
                    <a:tab pos="15240" algn="l"/>
                    <a:tab pos="288290" algn="l"/>
                    <a:tab pos="467995" algn="l"/>
                    <a:tab pos="540385" algn="l"/>
                    <a:tab pos="648335" algn="l"/>
                    <a:tab pos="1260475" algn="l"/>
                    <a:tab pos="3780790" algn="l"/>
                  </a:tabLst>
                </a:pPr>
                <a:r>
                  <a:rPr lang="vi-VN" sz="4400" dirty="0">
                    <a:latin typeface="Times New Roman"/>
                    <a:ea typeface="Calibri"/>
                    <a:cs typeface="Times New Roman"/>
                  </a:rPr>
                  <a:t>Từ giả thiết, </a:t>
                </a:r>
                <a:r>
                  <a:rPr lang="vi-VN" sz="4400" dirty="0" smtClean="0">
                    <a:latin typeface="Times New Roman"/>
                    <a:ea typeface="Calibri"/>
                    <a:cs typeface="Times New Roman"/>
                  </a:rPr>
                  <a:t>ta </a:t>
                </a:r>
                <a:r>
                  <a:rPr lang="vi-VN" sz="4400" dirty="0">
                    <a:latin typeface="Times New Roman"/>
                    <a:ea typeface="Calibri"/>
                    <a:cs typeface="Times New Roman"/>
                  </a:rPr>
                  <a:t>có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r>
                      <a:rPr lang="en-US" sz="4400" i="1">
                        <a:effectLst/>
                        <a:latin typeface="Cambria Math"/>
                        <a:ea typeface="Calibri"/>
                        <a:cs typeface="Times New Roman"/>
                      </a:rPr>
                      <m:t>&gt;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oMath>
                </a14:m>
                <a:endParaRPr lang="en-US" sz="4400" dirty="0">
                  <a:effectLst/>
                  <a:latin typeface="Times New Roman"/>
                  <a:ea typeface="Calibri"/>
                  <a:cs typeface="Times New Roman"/>
                </a:endParaRPr>
              </a:p>
            </p:txBody>
          </p:sp>
        </mc:Choice>
        <mc:Fallback xmlns="">
          <p:sp>
            <p:nvSpPr>
              <p:cNvPr id="34" name="Rectangle 33"/>
              <p:cNvSpPr>
                <a:spLocks noRot="1" noChangeAspect="1" noMove="1" noResize="1" noEditPoints="1" noAdjustHandles="1" noChangeArrowheads="1" noChangeShapeType="1" noTextEdit="1"/>
              </p:cNvSpPr>
              <p:nvPr/>
            </p:nvSpPr>
            <p:spPr>
              <a:xfrm>
                <a:off x="383482" y="7234104"/>
                <a:ext cx="8325098" cy="808619"/>
              </a:xfrm>
              <a:prstGeom prst="rect">
                <a:avLst/>
              </a:prstGeom>
              <a:blipFill rotWithShape="1">
                <a:blip r:embed="rId3"/>
                <a:stretch>
                  <a:fillRect l="-2709" t="-9848"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708580" y="7273282"/>
                <a:ext cx="506036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ea typeface="Calibri"/>
                          <a:cs typeface="Cambria Math"/>
                        </a:rPr>
                        <m:t>       </m:t>
                      </m:r>
                      <m:r>
                        <a:rPr lang="en-US" sz="4400" i="1" smtClean="0">
                          <a:latin typeface="Cambria Math"/>
                          <a:ea typeface="Calibri"/>
                          <a:cs typeface="Cambria Math"/>
                        </a:rPr>
                        <m:t>⇔</m:t>
                      </m:r>
                      <m:r>
                        <a:rPr lang="en-US" sz="4400" b="0" i="1" smtClean="0">
                          <a:latin typeface="Cambria Math"/>
                          <a:ea typeface="Calibri"/>
                          <a:cs typeface="Cambria Math"/>
                        </a:rPr>
                        <m:t>              </m:t>
                      </m:r>
                      <m:r>
                        <a:rPr lang="en-US" sz="4400" i="1">
                          <a:latin typeface="Cambria Math"/>
                          <a:ea typeface="Calibri"/>
                          <a:cs typeface="Times New Roman"/>
                        </a:rPr>
                        <m:t>𝑎</m:t>
                      </m:r>
                      <m:r>
                        <a:rPr lang="en-US" sz="4400" i="1">
                          <a:latin typeface="Cambria Math"/>
                          <a:ea typeface="Calibri"/>
                          <a:cs typeface="Times New Roman"/>
                        </a:rPr>
                        <m:t>&gt;</m:t>
                      </m:r>
                      <m:r>
                        <a:rPr lang="en-US" sz="4400" i="1">
                          <a:latin typeface="Cambria Math"/>
                          <a:ea typeface="Calibri"/>
                          <a:cs typeface="Times New Roman"/>
                        </a:rPr>
                        <m:t>𝑏</m:t>
                      </m:r>
                    </m:oMath>
                  </m:oMathPara>
                </a14:m>
                <a:endParaRPr lang="en-US" sz="4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708580" y="7273282"/>
                <a:ext cx="5060360"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4873307" y="7247409"/>
                <a:ext cx="4675639"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Cambria Math"/>
                        </a:rPr>
                        <m:t>⇔</m:t>
                      </m:r>
                      <m:r>
                        <a:rPr lang="en-US" sz="4400" b="0" i="1" smtClean="0">
                          <a:latin typeface="Cambria Math"/>
                          <a:ea typeface="Calibri"/>
                          <a:cs typeface="Cambria Math"/>
                        </a:rPr>
                        <m:t>            </m:t>
                      </m:r>
                      <m:r>
                        <a:rPr lang="en-US" sz="4400" i="1">
                          <a:latin typeface="Cambria Math"/>
                          <a:ea typeface="Calibri"/>
                          <a:cs typeface="Times New Roman"/>
                        </a:rPr>
                        <m:t>2</m:t>
                      </m:r>
                      <m:r>
                        <a:rPr lang="en-US" sz="4400" i="1">
                          <a:latin typeface="Cambria Math"/>
                          <a:ea typeface="Calibri"/>
                          <a:cs typeface="Times New Roman"/>
                        </a:rPr>
                        <m:t>𝑎</m:t>
                      </m:r>
                      <m:r>
                        <a:rPr lang="en-US" sz="4400" i="1">
                          <a:latin typeface="Cambria Math"/>
                          <a:ea typeface="Calibri"/>
                          <a:cs typeface="Times New Roman"/>
                        </a:rPr>
                        <m:t>&gt;</m:t>
                      </m:r>
                      <m:r>
                        <a:rPr lang="en-US" sz="4400" i="1">
                          <a:latin typeface="Cambria Math"/>
                          <a:ea typeface="Calibri"/>
                          <a:cs typeface="Times New Roman"/>
                        </a:rPr>
                        <m:t>2</m:t>
                      </m:r>
                      <m:r>
                        <a:rPr lang="en-US" sz="4400" i="1">
                          <a:latin typeface="Cambria Math"/>
                          <a:ea typeface="Calibri"/>
                          <a:cs typeface="Times New Roman"/>
                        </a:rPr>
                        <m:t>𝑏</m:t>
                      </m:r>
                      <m:r>
                        <a:rPr lang="en-US" sz="4400" i="1">
                          <a:latin typeface="Cambria Math"/>
                          <a:ea typeface="Calibri"/>
                          <a:cs typeface="Times New Roman"/>
                        </a:rPr>
                        <m:t>.</m:t>
                      </m:r>
                    </m:oMath>
                  </m:oMathPara>
                </a14:m>
                <a:endParaRPr lang="en-US" sz="4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4873307" y="7247409"/>
                <a:ext cx="4675639" cy="769441"/>
              </a:xfrm>
              <a:prstGeom prst="rect">
                <a:avLst/>
              </a:prstGeom>
              <a:blipFill rotWithShape="1">
                <a:blip r:embed="rId5"/>
                <a:stretch>
                  <a:fillRect/>
                </a:stretch>
              </a:blipFill>
            </p:spPr>
            <p:txBody>
              <a:bodyPr/>
              <a:lstStyle/>
              <a:p>
                <a:r>
                  <a:rPr lang="en-US">
                    <a:noFill/>
                  </a:rPr>
                  <a:t> </a:t>
                </a:r>
              </a:p>
            </p:txBody>
          </p:sp>
        </mc:Fallback>
      </mc:AlternateContent>
      <p:sp>
        <p:nvSpPr>
          <p:cNvPr id="37" name="Right Arrow 36"/>
          <p:cNvSpPr/>
          <p:nvPr/>
        </p:nvSpPr>
        <p:spPr>
          <a:xfrm rot="5400000" flipH="1" flipV="1">
            <a:off x="9590258" y="6439697"/>
            <a:ext cx="806934"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Arrow 38"/>
          <p:cNvSpPr/>
          <p:nvPr/>
        </p:nvSpPr>
        <p:spPr>
          <a:xfrm rot="16200000" flipH="1" flipV="1">
            <a:off x="14942838" y="7847325"/>
            <a:ext cx="806934"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6180382" y="5801321"/>
            <a:ext cx="7854458" cy="769441"/>
          </a:xfrm>
          <a:prstGeom prst="rect">
            <a:avLst/>
          </a:prstGeom>
          <a:noFill/>
        </p:spPr>
        <p:txBody>
          <a:bodyPr wrap="none" rtlCol="0">
            <a:spAutoFit/>
          </a:bodyPr>
          <a:lstStyle/>
          <a:p>
            <a:r>
              <a:rPr lang="en-US" sz="4400" b="1" dirty="0" err="1" smtClean="0">
                <a:solidFill>
                  <a:srgbClr val="FF0000"/>
                </a:solidFill>
                <a:latin typeface="Times New Roman" pitchFamily="18" charset="0"/>
                <a:cs typeface="Times New Roman" pitchFamily="18" charset="0"/>
              </a:rPr>
              <a:t>Cộng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hai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vế</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BĐT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với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 </a:t>
            </a:r>
            <a:r>
              <a:rPr lang="en-US" sz="4400" b="1" dirty="0" err="1" smtClean="0">
                <a:solidFill>
                  <a:srgbClr val="FF0000"/>
                </a:solidFill>
                <a:latin typeface="Times New Roman" pitchFamily="18" charset="0"/>
                <a:cs typeface="Times New Roman" pitchFamily="18" charset="0"/>
              </a:rPr>
              <a:t>4c</a:t>
            </a:r>
            <a:endParaRPr lang="en-US" sz="4400" b="1" dirty="0">
              <a:solidFill>
                <a:srgbClr val="FF0000"/>
              </a:solidFill>
              <a:latin typeface="Times New Roman" pitchFamily="18" charset="0"/>
              <a:cs typeface="Times New Roman" pitchFamily="18" charset="0"/>
            </a:endParaRPr>
          </a:p>
        </p:txBody>
      </p:sp>
      <p:sp>
        <p:nvSpPr>
          <p:cNvPr id="41" name="TextBox 40"/>
          <p:cNvSpPr txBox="1"/>
          <p:nvPr/>
        </p:nvSpPr>
        <p:spPr>
          <a:xfrm>
            <a:off x="10896650" y="9019034"/>
            <a:ext cx="9667455" cy="769441"/>
          </a:xfrm>
          <a:prstGeom prst="rect">
            <a:avLst/>
          </a:prstGeom>
          <a:noFill/>
        </p:spPr>
        <p:txBody>
          <a:bodyPr wrap="none" rtlCol="0">
            <a:spAutoFit/>
          </a:bodyPr>
          <a:lstStyle/>
          <a:p>
            <a:r>
              <a:rPr lang="en-US" sz="4400" b="1" dirty="0" err="1" smtClean="0">
                <a:solidFill>
                  <a:srgbClr val="FF0000"/>
                </a:solidFill>
                <a:latin typeface="Times New Roman" pitchFamily="18" charset="0"/>
                <a:cs typeface="Times New Roman" pitchFamily="18" charset="0"/>
              </a:rPr>
              <a:t>Nhân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hai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về</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BĐT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với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một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dương</a:t>
            </a:r>
            <a:endParaRPr lang="en-US" sz="4400" b="1" dirty="0">
              <a:solidFill>
                <a:srgbClr val="FF0000"/>
              </a:solidFill>
              <a:latin typeface="Times New Roman" pitchFamily="18" charset="0"/>
              <a:cs typeface="Times New Roman" pitchFamily="18" charset="0"/>
            </a:endParaRPr>
          </a:p>
        </p:txBody>
      </p:sp>
      <p:sp>
        <p:nvSpPr>
          <p:cNvPr id="42" name="Oval 41"/>
          <p:cNvSpPr/>
          <p:nvPr/>
        </p:nvSpPr>
        <p:spPr>
          <a:xfrm>
            <a:off x="12946614" y="3295546"/>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9" grpId="0" animBg="1"/>
      <p:bldP spid="40"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964" y="1962250"/>
            <a:ext cx="3895715" cy="940513"/>
            <a:chOff x="2067302" y="5922690"/>
            <a:chExt cx="3895715" cy="940513"/>
          </a:xfrm>
        </p:grpSpPr>
        <p:sp>
          <p:nvSpPr>
            <p:cNvPr id="3"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4" name="TextBox 3"/>
            <p:cNvSpPr txBox="1"/>
            <p:nvPr/>
          </p:nvSpPr>
          <p:spPr>
            <a:xfrm>
              <a:off x="2796926" y="6033836"/>
              <a:ext cx="3166091" cy="800219"/>
            </a:xfrm>
            <a:prstGeom prst="rect">
              <a:avLst/>
            </a:prstGeom>
            <a:noFill/>
          </p:spPr>
          <p:txBody>
            <a:bodyPr wrap="square" rtlCol="0">
              <a:spAutoFit/>
            </a:bodyPr>
            <a:lstStyle/>
            <a:p>
              <a:r>
                <a:rPr lang="en-US" sz="4600" b="1" err="1" smtClean="0">
                  <a:solidFill>
                    <a:srgbClr val="A5C249">
                      <a:lumMod val="75000"/>
                    </a:srgbClr>
                  </a:solidFill>
                  <a:latin typeface="Times New Roman" pitchFamily="18" charset="0"/>
                  <a:ea typeface="Tahoma" pitchFamily="34" charset="0"/>
                  <a:cs typeface="Times New Roman" pitchFamily="18" charset="0"/>
                </a:rPr>
                <a:t>Ví</a:t>
              </a:r>
              <a:r>
                <a:rPr lang="en-US" sz="4600" b="1" smtClean="0">
                  <a:solidFill>
                    <a:srgbClr val="A5C249">
                      <a:lumMod val="75000"/>
                    </a:srgbClr>
                  </a:solidFill>
                  <a:latin typeface="Times New Roman" pitchFamily="18" charset="0"/>
                  <a:ea typeface="Tahoma" pitchFamily="34" charset="0"/>
                  <a:cs typeface="Times New Roman" pitchFamily="18" charset="0"/>
                </a:rPr>
                <a:t> dụ 4</a:t>
              </a:r>
              <a:endParaRPr lang="en-US" sz="4600" b="1" dirty="0">
                <a:solidFill>
                  <a:srgbClr val="A5C249">
                    <a:lumMod val="75000"/>
                  </a:srgbClr>
                </a:solidFill>
                <a:latin typeface="Times New Roman" pitchFamily="18" charset="0"/>
                <a:ea typeface="Tahoma" pitchFamily="34" charset="0"/>
                <a:cs typeface="Times New Roman" pitchFamily="18" charset="0"/>
              </a:endParaRPr>
            </a:p>
          </p:txBody>
        </p:sp>
        <p:grpSp>
          <p:nvGrpSpPr>
            <p:cNvPr id="5" name="Group 70"/>
            <p:cNvGrpSpPr/>
            <p:nvPr/>
          </p:nvGrpSpPr>
          <p:grpSpPr>
            <a:xfrm>
              <a:off x="2067302" y="5922690"/>
              <a:ext cx="950173" cy="940513"/>
              <a:chOff x="1311958" y="3405486"/>
              <a:chExt cx="950173" cy="940513"/>
            </a:xfrm>
          </p:grpSpPr>
          <p:sp>
            <p:nvSpPr>
              <p:cNvPr id="6"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3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grpSp>
      </p:grpSp>
      <p:sp>
        <p:nvSpPr>
          <p:cNvPr id="32" name="Rectangle 31"/>
          <p:cNvSpPr/>
          <p:nvPr/>
        </p:nvSpPr>
        <p:spPr>
          <a:xfrm>
            <a:off x="9456490" y="6138714"/>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5" name="TextBox 34"/>
              <p:cNvSpPr txBox="1"/>
              <p:nvPr/>
            </p:nvSpPr>
            <p:spPr>
              <a:xfrm>
                <a:off x="1898410" y="3330402"/>
                <a:ext cx="21887672" cy="2380203"/>
              </a:xfrm>
              <a:prstGeom prst="rect">
                <a:avLst/>
              </a:prstGeom>
              <a:noFill/>
            </p:spPr>
            <p:txBody>
              <a:bodyPr wrap="square" rtlCol="0">
                <a:spAutoFit/>
              </a:bodyPr>
              <a:lstStyle/>
              <a:p>
                <a:pPr marL="41275">
                  <a:lnSpc>
                    <a:spcPct val="115000"/>
                  </a:lnSpc>
                  <a:spcAft>
                    <a:spcPts val="1000"/>
                  </a:spcAft>
                  <a:tabLst>
                    <a:tab pos="41275" algn="l"/>
                  </a:tabLst>
                </a:pPr>
                <a:r>
                  <a:rPr lang="vi-VN" sz="4400" smtClean="0">
                    <a:latin typeface="Times New Roman"/>
                    <a:ea typeface="Calibri"/>
                    <a:cs typeface="Times New Roman"/>
                  </a:rPr>
                  <a:t>Cho </a:t>
                </a:r>
                <a14:m>
                  <m:oMath xmlns:m="http://schemas.openxmlformats.org/officeDocument/2006/math">
                    <m:r>
                      <a:rPr lang="en-US" sz="4800" i="1">
                        <a:effectLst/>
                        <a:latin typeface="Cambria Math"/>
                        <a:ea typeface="Calibri"/>
                        <a:cs typeface="Times New Roman"/>
                      </a:rPr>
                      <m:t>4</m:t>
                    </m:r>
                  </m:oMath>
                </a14:m>
                <a:r>
                  <a:rPr lang="vi-VN" sz="4400">
                    <a:effectLst/>
                    <a:latin typeface="Times New Roman"/>
                    <a:ea typeface="Calibri"/>
                    <a:cs typeface="Times New Roman"/>
                  </a:rPr>
                  <a:t> số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r>
                      <a:rPr lang="en-US" sz="4800" i="1">
                        <a:effectLst/>
                        <a:latin typeface="Cambria Math"/>
                        <a:ea typeface="Calibri"/>
                        <a:cs typeface="Times New Roman"/>
                      </a:rPr>
                      <m:t>,</m:t>
                    </m:r>
                    <m:r>
                      <a:rPr lang="en-US" sz="4800" i="1">
                        <a:effectLst/>
                        <a:latin typeface="Cambria Math"/>
                        <a:ea typeface="Calibri"/>
                        <a:cs typeface="Times New Roman"/>
                      </a:rPr>
                      <m:t>𝑑</m:t>
                    </m:r>
                  </m:oMath>
                </a14:m>
                <a:r>
                  <a:rPr lang="vi-VN" sz="4400">
                    <a:effectLst/>
                    <a:latin typeface="Times New Roman"/>
                    <a:ea typeface="Calibri"/>
                    <a:cs typeface="Times New Roman"/>
                  </a:rPr>
                  <a:t> khác </a:t>
                </a:r>
                <a14:m>
                  <m:oMath xmlns:m="http://schemas.openxmlformats.org/officeDocument/2006/math">
                    <m:r>
                      <a:rPr lang="en-US" sz="4800" i="1">
                        <a:effectLst/>
                        <a:latin typeface="Cambria Math"/>
                        <a:ea typeface="Calibri"/>
                        <a:cs typeface="Times New Roman"/>
                      </a:rPr>
                      <m:t>0</m:t>
                    </m:r>
                  </m:oMath>
                </a14:m>
                <a:r>
                  <a:rPr lang="vi-VN" sz="4400">
                    <a:effectLst/>
                    <a:latin typeface="Times New Roman"/>
                    <a:ea typeface="Calibri"/>
                    <a:cs typeface="Times New Roman"/>
                  </a:rPr>
                  <a:t> thỏa mãn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vi-VN" sz="4400">
                    <a:effectLst/>
                    <a:latin typeface="Times New Roman"/>
                    <a:ea typeface="Calibri"/>
                    <a:cs typeface="Times New Roman"/>
                  </a:rPr>
                  <a:t> và </a:t>
                </a:r>
                <a14:m>
                  <m:oMath xmlns:m="http://schemas.openxmlformats.org/officeDocument/2006/math">
                    <m:r>
                      <a:rPr lang="en-US" sz="4800" i="1">
                        <a:effectLst/>
                        <a:latin typeface="Cambria Math"/>
                        <a:ea typeface="Calibri"/>
                        <a:cs typeface="Times New Roman"/>
                      </a:rPr>
                      <m:t>𝑐</m:t>
                    </m:r>
                    <m:r>
                      <a:rPr lang="en-US" sz="4800" i="1">
                        <a:effectLst/>
                        <a:latin typeface="Cambria Math"/>
                        <a:ea typeface="Calibri"/>
                        <a:cs typeface="Times New Roman"/>
                      </a:rPr>
                      <m:t>&lt;</m:t>
                    </m:r>
                    <m:r>
                      <a:rPr lang="en-US" sz="4800" i="1">
                        <a:effectLst/>
                        <a:latin typeface="Cambria Math"/>
                        <a:ea typeface="Calibri"/>
                        <a:cs typeface="Times New Roman"/>
                      </a:rPr>
                      <m:t>𝑑</m:t>
                    </m:r>
                  </m:oMath>
                </a14:m>
                <a:r>
                  <a:rPr lang="vi-VN" sz="4400">
                    <a:effectLst/>
                    <a:latin typeface="Times New Roman"/>
                    <a:ea typeface="Calibri"/>
                    <a:cs typeface="Times New Roman"/>
                  </a:rPr>
                  <a:t>. Kết quả nào sau đây đúng nhất?</a:t>
                </a:r>
                <a:endParaRPr lang="en-US" sz="4800">
                  <a:effectLst/>
                  <a:latin typeface="Times New Roman"/>
                  <a:ea typeface="Calibri"/>
                  <a:cs typeface="Times New Roman"/>
                </a:endParaRPr>
              </a:p>
              <a:p>
                <a:pPr marL="221615" indent="-90170">
                  <a:lnSpc>
                    <a:spcPct val="115000"/>
                  </a:lnSpc>
                  <a:spcAft>
                    <a:spcPts val="1000"/>
                  </a:spcAft>
                  <a:tabLst>
                    <a:tab pos="221615" algn="l"/>
                    <a:tab pos="3599815" algn="l"/>
                    <a:tab pos="5039995" algn="l"/>
                  </a:tabLst>
                </a:pPr>
                <a:r>
                  <a:rPr lang="vi-VN" sz="4400" b="1">
                    <a:solidFill>
                      <a:srgbClr val="4401FF"/>
                    </a:solidFill>
                    <a:effectLst/>
                    <a:latin typeface="Times New Roman"/>
                    <a:ea typeface="Calibri"/>
                    <a:cs typeface="Times New Roman"/>
                  </a:rPr>
                  <a:t>A.</a:t>
                </a:r>
                <a:r>
                  <a:rPr lang="vi-VN" sz="4400" b="1">
                    <a:effectLst/>
                    <a:latin typeface="Times New Roman"/>
                    <a:ea typeface="Calibri"/>
                    <a:cs typeface="Times New Roman"/>
                  </a:rPr>
                  <a:t> </a:t>
                </a:r>
                <a14:m>
                  <m:oMath xmlns:m="http://schemas.openxmlformats.org/officeDocument/2006/math">
                    <m:f>
                      <m:fPr>
                        <m:ctrlPr>
                          <a:rPr lang="en-US" sz="5200" i="1">
                            <a:effectLst/>
                            <a:latin typeface="Cambria Math" panose="02040503050406030204" pitchFamily="18" charset="0"/>
                            <a:ea typeface="Calibri"/>
                            <a:cs typeface="Times New Roman"/>
                          </a:rPr>
                        </m:ctrlPr>
                      </m:fPr>
                      <m:num>
                        <m:r>
                          <a:rPr lang="en-US" sz="5200" i="1">
                            <a:effectLst/>
                            <a:latin typeface="Cambria Math"/>
                            <a:ea typeface="Calibri"/>
                            <a:cs typeface="Times New Roman"/>
                          </a:rPr>
                          <m:t>1</m:t>
                        </m:r>
                      </m:num>
                      <m:den>
                        <m:r>
                          <a:rPr lang="en-US" sz="5200" i="1">
                            <a:effectLst/>
                            <a:latin typeface="Cambria Math"/>
                            <a:ea typeface="Calibri"/>
                            <a:cs typeface="Times New Roman"/>
                          </a:rPr>
                          <m:t>𝑏</m:t>
                        </m:r>
                      </m:den>
                    </m:f>
                    <m:r>
                      <a:rPr lang="en-US" sz="5200" i="1">
                        <a:effectLst/>
                        <a:latin typeface="Cambria Math"/>
                        <a:ea typeface="Calibri"/>
                        <a:cs typeface="Times New Roman"/>
                      </a:rPr>
                      <m:t>&lt;</m:t>
                    </m:r>
                    <m:f>
                      <m:fPr>
                        <m:ctrlPr>
                          <a:rPr lang="en-US" sz="5200" i="1">
                            <a:effectLst/>
                            <a:latin typeface="Cambria Math" panose="02040503050406030204" pitchFamily="18" charset="0"/>
                            <a:ea typeface="Calibri"/>
                            <a:cs typeface="Times New Roman"/>
                          </a:rPr>
                        </m:ctrlPr>
                      </m:fPr>
                      <m:num>
                        <m:r>
                          <a:rPr lang="en-US" sz="5200" b="0" i="1">
                            <a:effectLst/>
                            <a:latin typeface="Cambria Math"/>
                            <a:ea typeface="Calibri"/>
                            <a:cs typeface="Times New Roman"/>
                          </a:rPr>
                          <m:t>1</m:t>
                        </m:r>
                      </m:num>
                      <m:den>
                        <m:r>
                          <a:rPr lang="en-US" sz="5200" b="0" i="1">
                            <a:effectLst/>
                            <a:latin typeface="Cambria Math"/>
                            <a:ea typeface="Calibri"/>
                            <a:cs typeface="Times New Roman"/>
                          </a:rPr>
                          <m:t>𝑎</m:t>
                        </m:r>
                      </m:den>
                    </m:f>
                    <m:r>
                      <a:rPr lang="en-US" sz="5200" b="0" i="1" smtClean="0">
                        <a:effectLst/>
                        <a:latin typeface="Cambria Math"/>
                        <a:ea typeface="Calibri"/>
                        <a:cs typeface="Times New Roman"/>
                      </a:rPr>
                      <m:t>.</m:t>
                    </m:r>
                  </m:oMath>
                </a14:m>
                <a:r>
                  <a:rPr lang="vi-VN" sz="4400">
                    <a:effectLst/>
                    <a:latin typeface="Times New Roman"/>
                    <a:ea typeface="Times New Roman"/>
                    <a:cs typeface="Times New Roman"/>
                  </a:rPr>
                  <a:t>          </a:t>
                </a:r>
                <a:r>
                  <a:rPr lang="en-US" sz="4400" smtClean="0">
                    <a:effectLst/>
                    <a:latin typeface="Times New Roman"/>
                    <a:ea typeface="Times New Roman"/>
                    <a:cs typeface="Times New Roman"/>
                  </a:rPr>
                  <a:t>          </a:t>
                </a:r>
                <a:r>
                  <a:rPr lang="vi-VN" sz="4400" b="1" smtClean="0">
                    <a:solidFill>
                      <a:srgbClr val="4401FF"/>
                    </a:solidFill>
                    <a:effectLst/>
                    <a:latin typeface="Times New Roman"/>
                    <a:ea typeface="Calibri"/>
                    <a:cs typeface="Times New Roman"/>
                  </a:rPr>
                  <a:t>B</a:t>
                </a:r>
                <a:r>
                  <a:rPr lang="vi-VN" sz="4400" b="1">
                    <a:solidFill>
                      <a:srgbClr val="4401FF"/>
                    </a:solidFill>
                    <a:effectLst/>
                    <a:latin typeface="Times New Roman"/>
                    <a:ea typeface="Calibri"/>
                    <a:cs typeface="Times New Roman"/>
                  </a:rPr>
                  <a:t>. </a:t>
                </a:r>
                <a14:m>
                  <m:oMath xmlns:m="http://schemas.openxmlformats.org/officeDocument/2006/math">
                    <m:r>
                      <a:rPr lang="en-US" sz="4800" i="1">
                        <a:effectLst/>
                        <a:latin typeface="Cambria Math"/>
                        <a:ea typeface="Calibri"/>
                        <a:cs typeface="Times New Roman"/>
                      </a:rPr>
                      <m:t>𝑎𝑐</m:t>
                    </m:r>
                    <m:r>
                      <a:rPr lang="en-US" sz="4800" i="1">
                        <a:effectLst/>
                        <a:latin typeface="Cambria Math"/>
                        <a:ea typeface="Calibri"/>
                        <a:cs typeface="Times New Roman"/>
                      </a:rPr>
                      <m:t>&lt;</m:t>
                    </m:r>
                    <m:r>
                      <a:rPr lang="en-US" sz="4800" i="1">
                        <a:effectLst/>
                        <a:latin typeface="Cambria Math"/>
                        <a:ea typeface="Calibri"/>
                        <a:cs typeface="Times New Roman"/>
                      </a:rPr>
                      <m:t>𝑏𝑑</m:t>
                    </m:r>
                  </m:oMath>
                </a14:m>
                <a:r>
                  <a:rPr lang="vi-VN" sz="4400">
                    <a:effectLst/>
                    <a:latin typeface="Times New Roman"/>
                    <a:ea typeface="Calibri"/>
                    <a:cs typeface="Times New Roman"/>
                  </a:rPr>
                  <a:t>.	     </a:t>
                </a:r>
                <a:r>
                  <a:rPr lang="vi-VN" sz="4400" b="1">
                    <a:solidFill>
                      <a:srgbClr val="4401FF"/>
                    </a:solidFill>
                    <a:effectLst/>
                    <a:latin typeface="Times New Roman"/>
                    <a:ea typeface="Calibri"/>
                    <a:cs typeface="Times New Roman"/>
                  </a:rPr>
                  <a:t>C.</a:t>
                </a:r>
                <a14:m>
                  <m:oMath xmlns:m="http://schemas.openxmlformats.org/officeDocument/2006/math">
                    <m:r>
                      <a:rPr lang="en-US" sz="4800" b="1" i="0" smtClean="0">
                        <a:effectLst/>
                        <a:latin typeface="Cambria Math"/>
                        <a:ea typeface="Calibri"/>
                        <a:cs typeface="Times New Roman"/>
                      </a:rPr>
                      <m:t>  </m:t>
                    </m:r>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𝑑</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oMath>
                </a14:m>
                <a:r>
                  <a:rPr lang="vi-VN" sz="4400">
                    <a:effectLst/>
                    <a:latin typeface="Times New Roman"/>
                    <a:ea typeface="Calibri"/>
                    <a:cs typeface="Times New Roman"/>
                  </a:rPr>
                  <a:t>.     </a:t>
                </a:r>
                <a:r>
                  <a:rPr lang="en-US" sz="4400" smtClean="0">
                    <a:effectLst/>
                    <a:latin typeface="Times New Roman"/>
                    <a:ea typeface="Calibri"/>
                    <a:cs typeface="Times New Roman"/>
                  </a:rPr>
                  <a:t>     </a:t>
                </a:r>
                <a:r>
                  <a:rPr lang="vi-VN" sz="4400" smtClean="0">
                    <a:effectLst/>
                    <a:latin typeface="Times New Roman"/>
                    <a:ea typeface="Calibri"/>
                    <a:cs typeface="Times New Roman"/>
                  </a:rPr>
                  <a:t>    </a:t>
                </a:r>
                <a:r>
                  <a:rPr lang="vi-VN" sz="4400" b="1">
                    <a:solidFill>
                      <a:srgbClr val="4401FF"/>
                    </a:solidFill>
                    <a:effectLst/>
                    <a:latin typeface="Times New Roman"/>
                    <a:ea typeface="Calibri"/>
                    <a:cs typeface="Times New Roman"/>
                  </a:rPr>
                  <a:t>D. </a:t>
                </a:r>
                <a14:m>
                  <m:oMath xmlns:m="http://schemas.openxmlformats.org/officeDocument/2006/math">
                    <m:r>
                      <a:rPr lang="vi-VN" sz="4800" i="1">
                        <a:effectLst/>
                        <a:latin typeface="Cambria Math"/>
                        <a:ea typeface="Calibri"/>
                        <a:cs typeface="Times New Roman"/>
                      </a:rPr>
                      <m:t>𝑎</m:t>
                    </m:r>
                    <m:r>
                      <a:rPr lang="vi-VN" sz="4800" i="1">
                        <a:effectLst/>
                        <a:latin typeface="Cambria Math"/>
                        <a:ea typeface="Calibri"/>
                        <a:cs typeface="Times New Roman"/>
                      </a:rPr>
                      <m:t>−</m:t>
                    </m:r>
                    <m:r>
                      <a:rPr lang="vi-VN" sz="4800" i="1">
                        <a:effectLst/>
                        <a:latin typeface="Cambria Math"/>
                        <a:ea typeface="Calibri"/>
                        <a:cs typeface="Times New Roman"/>
                      </a:rPr>
                      <m:t>𝑐</m:t>
                    </m:r>
                    <m:r>
                      <a:rPr lang="vi-VN" sz="4800" i="1">
                        <a:effectLst/>
                        <a:latin typeface="Cambria Math"/>
                        <a:ea typeface="Calibri"/>
                        <a:cs typeface="Times New Roman"/>
                      </a:rPr>
                      <m:t>&lt;</m:t>
                    </m:r>
                    <m:r>
                      <a:rPr lang="vi-VN" sz="4800" i="1">
                        <a:effectLst/>
                        <a:latin typeface="Cambria Math"/>
                        <a:ea typeface="Calibri"/>
                        <a:cs typeface="Times New Roman"/>
                      </a:rPr>
                      <m:t>𝑏</m:t>
                    </m:r>
                    <m:r>
                      <a:rPr lang="vi-VN" sz="4800" i="1">
                        <a:effectLst/>
                        <a:latin typeface="Cambria Math"/>
                        <a:ea typeface="Calibri"/>
                        <a:cs typeface="Times New Roman"/>
                      </a:rPr>
                      <m:t>−</m:t>
                    </m:r>
                    <m:r>
                      <a:rPr lang="vi-VN" sz="4800" i="1">
                        <a:effectLst/>
                        <a:latin typeface="Cambria Math"/>
                        <a:ea typeface="Calibri"/>
                        <a:cs typeface="Times New Roman"/>
                      </a:rPr>
                      <m:t>𝑑</m:t>
                    </m:r>
                  </m:oMath>
                </a14:m>
                <a:r>
                  <a:rPr lang="vi-VN" sz="4400">
                    <a:effectLst/>
                    <a:latin typeface="Times New Roman"/>
                    <a:ea typeface="Calibri"/>
                    <a:cs typeface="Times New Roman"/>
                  </a:rPr>
                  <a:t>.</a:t>
                </a:r>
                <a:endParaRPr lang="en-US" sz="4800">
                  <a:effectLst/>
                  <a:latin typeface="Times New Roman"/>
                  <a:ea typeface="Calibri"/>
                  <a:cs typeface="Times New Roman"/>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898410" y="3330402"/>
                <a:ext cx="21887672" cy="2380203"/>
              </a:xfrm>
              <a:prstGeom prst="rect">
                <a:avLst/>
              </a:prstGeom>
              <a:blipFill rotWithShape="1">
                <a:blip r:embed="rId2"/>
                <a:stretch>
                  <a:fillRect l="-919" t="-1790" r="-724" b="-1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7114" y="8614452"/>
                <a:ext cx="3799256" cy="1412694"/>
              </a:xfrm>
              <a:prstGeom prst="rect">
                <a:avLst/>
              </a:prstGeom>
              <a:noFill/>
            </p:spPr>
            <p:txBody>
              <a:bodyPr wrap="square" rtlCol="0">
                <a:spAutoFit/>
              </a:bodyPr>
              <a:lstStyle/>
              <a:p>
                <a:pPr indent="27305">
                  <a:lnSpc>
                    <a:spcPct val="115000"/>
                  </a:lnSpc>
                  <a:spcAft>
                    <a:spcPts val="1000"/>
                  </a:spcAft>
                  <a:tabLst>
                    <a:tab pos="221615" algn="l"/>
                    <a:tab pos="3599815" algn="l"/>
                    <a:tab pos="5039995" algn="l"/>
                  </a:tabLst>
                </a:pPr>
                <a:r>
                  <a:rPr lang="vi-VN" sz="4400">
                    <a:latin typeface="Times New Roman"/>
                    <a:ea typeface="Calibri"/>
                    <a:cs typeface="Times New Roman"/>
                  </a:rPr>
                  <a:t>Từ </a:t>
                </a:r>
                <a:r>
                  <a:rPr lang="en-US" sz="4400" smtClean="0">
                    <a:latin typeface="Times New Roman"/>
                    <a:ea typeface="Calibri"/>
                    <a:cs typeface="Times New Roman"/>
                  </a:rPr>
                  <a:t> </a:t>
                </a:r>
                <a14:m>
                  <m:oMath xmlns:m="http://schemas.openxmlformats.org/officeDocument/2006/math">
                    <m:d>
                      <m:dPr>
                        <m:begChr m:val="{"/>
                        <m:endChr m:val=""/>
                        <m:ctrlPr>
                          <a:rPr lang="en-US" sz="4400" i="1">
                            <a:effectLst/>
                            <a:latin typeface="Cambria Math" panose="02040503050406030204" pitchFamily="18" charset="0"/>
                            <a:ea typeface="Calibri"/>
                            <a:cs typeface="Times New Roman"/>
                          </a:rPr>
                        </m:ctrlPr>
                      </m:dPr>
                      <m:e>
                        <m:eqArr>
                          <m:eqArrPr>
                            <m:ctrlPr>
                              <a:rPr lang="en-US" sz="4400" i="1">
                                <a:effectLst/>
                                <a:latin typeface="Cambria Math" panose="02040503050406030204" pitchFamily="18" charset="0"/>
                                <a:ea typeface="Calibri"/>
                                <a:cs typeface="Times New Roman"/>
                              </a:rPr>
                            </m:ctrlPr>
                          </m:eqArrPr>
                          <m:e>
                            <m:r>
                              <a:rPr lang="vi-VN" sz="4400" i="1">
                                <a:effectLst/>
                                <a:latin typeface="Cambria Math"/>
                                <a:ea typeface="Calibri"/>
                                <a:cs typeface="Times New Roman"/>
                              </a:rPr>
                              <m:t>&amp;</m:t>
                            </m:r>
                            <m:r>
                              <a:rPr lang="vi-VN" sz="4400" i="1">
                                <a:effectLst/>
                                <a:latin typeface="Cambria Math"/>
                                <a:ea typeface="Calibri"/>
                                <a:cs typeface="Times New Roman"/>
                              </a:rPr>
                              <m:t>𝑎</m:t>
                            </m:r>
                            <m:r>
                              <a:rPr lang="vi-VN" sz="4400" i="1">
                                <a:effectLst/>
                                <a:latin typeface="Cambria Math"/>
                                <a:ea typeface="Calibri"/>
                                <a:cs typeface="Times New Roman"/>
                              </a:rPr>
                              <m:t>&lt;</m:t>
                            </m:r>
                            <m:r>
                              <a:rPr lang="vi-VN" sz="4400" i="1">
                                <a:effectLst/>
                                <a:latin typeface="Cambria Math"/>
                                <a:ea typeface="Calibri"/>
                                <a:cs typeface="Times New Roman"/>
                              </a:rPr>
                              <m:t>𝑏</m:t>
                            </m:r>
                          </m:e>
                          <m:e>
                            <m:r>
                              <a:rPr lang="vi-VN" sz="4400" i="1">
                                <a:effectLst/>
                                <a:latin typeface="Cambria Math"/>
                                <a:ea typeface="Calibri"/>
                                <a:cs typeface="Times New Roman"/>
                              </a:rPr>
                              <m:t>&amp;</m:t>
                            </m:r>
                            <m:r>
                              <a:rPr lang="vi-VN" sz="4400" i="1">
                                <a:effectLst/>
                                <a:latin typeface="Cambria Math"/>
                                <a:ea typeface="Calibri"/>
                                <a:cs typeface="Times New Roman"/>
                              </a:rPr>
                              <m:t>𝑐</m:t>
                            </m:r>
                            <m:r>
                              <a:rPr lang="vi-VN" sz="4400" i="1">
                                <a:effectLst/>
                                <a:latin typeface="Cambria Math"/>
                                <a:ea typeface="Calibri"/>
                                <a:cs typeface="Times New Roman"/>
                              </a:rPr>
                              <m:t>&lt;</m:t>
                            </m:r>
                            <m:r>
                              <a:rPr lang="vi-VN" sz="4400" i="1">
                                <a:effectLst/>
                                <a:latin typeface="Cambria Math"/>
                                <a:ea typeface="Calibri"/>
                                <a:cs typeface="Times New Roman"/>
                              </a:rPr>
                              <m:t>𝑑</m:t>
                            </m:r>
                          </m:e>
                        </m:eqArr>
                      </m:e>
                    </m:d>
                  </m:oMath>
                </a14:m>
                <a:endParaRPr lang="en-US" sz="4400">
                  <a:effectLst/>
                  <a:latin typeface="Times New Roman"/>
                  <a:ea typeface="Calibri"/>
                  <a:cs typeface="Times New Roman"/>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7114" y="8614452"/>
                <a:ext cx="3799256" cy="1412694"/>
              </a:xfrm>
              <a:prstGeom prst="rect">
                <a:avLst/>
              </a:prstGeom>
              <a:blipFill rotWithShape="1">
                <a:blip r:embed="rId3"/>
                <a:stretch>
                  <a:fillRect l="-5939" b="-3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376370" y="9062235"/>
                <a:ext cx="544553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4400" i="1" smtClean="0">
                          <a:latin typeface="Cambria Math"/>
                          <a:ea typeface="Calibri"/>
                          <a:cs typeface="Cambria Math"/>
                        </a:rPr>
                        <m:t>⇒</m:t>
                      </m:r>
                      <m:r>
                        <a:rPr lang="en-US" sz="4400" b="0" i="1" smtClean="0">
                          <a:latin typeface="Cambria Math"/>
                          <a:ea typeface="Calibri"/>
                          <a:cs typeface="Cambria Math"/>
                        </a:rPr>
                        <m:t>         </m:t>
                      </m:r>
                      <m:r>
                        <a:rPr lang="vi-VN" sz="4400" i="1">
                          <a:latin typeface="Cambria Math"/>
                          <a:ea typeface="Calibri"/>
                          <a:cs typeface="Times New Roman"/>
                        </a:rPr>
                        <m:t>𝑎</m:t>
                      </m:r>
                      <m:r>
                        <a:rPr lang="vi-VN" sz="4400" i="1">
                          <a:latin typeface="Cambria Math"/>
                          <a:ea typeface="Calibri"/>
                          <a:cs typeface="Times New Roman"/>
                        </a:rPr>
                        <m:t>+</m:t>
                      </m:r>
                      <m:r>
                        <a:rPr lang="vi-VN" sz="4400" i="1">
                          <a:latin typeface="Cambria Math"/>
                          <a:ea typeface="Calibri"/>
                          <a:cs typeface="Times New Roman"/>
                        </a:rPr>
                        <m:t>𝑐</m:t>
                      </m:r>
                      <m:r>
                        <a:rPr lang="vi-VN" sz="4400" i="1">
                          <a:latin typeface="Cambria Math"/>
                          <a:ea typeface="Calibri"/>
                          <a:cs typeface="Times New Roman"/>
                        </a:rPr>
                        <m:t>&lt;</m:t>
                      </m:r>
                      <m:r>
                        <a:rPr lang="vi-VN" sz="4400" i="1">
                          <a:latin typeface="Cambria Math"/>
                          <a:ea typeface="Calibri"/>
                          <a:cs typeface="Times New Roman"/>
                        </a:rPr>
                        <m:t>𝑏</m:t>
                      </m:r>
                      <m:r>
                        <a:rPr lang="vi-VN" sz="4400" i="1">
                          <a:latin typeface="Cambria Math"/>
                          <a:ea typeface="Calibri"/>
                          <a:cs typeface="Times New Roman"/>
                        </a:rPr>
                        <m:t>+</m:t>
                      </m:r>
                      <m:r>
                        <a:rPr lang="vi-VN" sz="4400" i="1">
                          <a:latin typeface="Cambria Math"/>
                          <a:ea typeface="Calibri"/>
                          <a:cs typeface="Times New Roman"/>
                        </a:rPr>
                        <m:t>𝑑</m:t>
                      </m:r>
                    </m:oMath>
                  </m:oMathPara>
                </a14:m>
                <a:endParaRPr lang="en-US" sz="4400">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376370" y="9062235"/>
                <a:ext cx="5445530"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4269501" y="9062235"/>
                <a:ext cx="6808082" cy="753861"/>
              </a:xfrm>
              <a:prstGeom prst="rect">
                <a:avLst/>
              </a:prstGeom>
              <a:noFill/>
            </p:spPr>
            <p:txBody>
              <a:bodyPr wrap="none" rtlCol="0">
                <a:spAutoFit/>
              </a:bodyPr>
              <a:lstStyle/>
              <a:p>
                <a14:m>
                  <m:oMath xmlns:m="http://schemas.openxmlformats.org/officeDocument/2006/math">
                    <m:r>
                      <a:rPr lang="en-US" sz="4400" b="0" i="1" smtClean="0">
                        <a:latin typeface="Cambria Math"/>
                        <a:ea typeface="Calibri"/>
                        <a:cs typeface="Cambria Math"/>
                      </a:rPr>
                      <m:t>       </m:t>
                    </m:r>
                    <m:r>
                      <a:rPr lang="vi-VN" sz="4400" i="1">
                        <a:latin typeface="Cambria Math"/>
                        <a:ea typeface="Calibri"/>
                        <a:cs typeface="Cambria Math"/>
                      </a:rPr>
                      <m:t>⇒</m:t>
                    </m:r>
                    <m:r>
                      <a:rPr lang="en-US" sz="4400" b="0" i="1" smtClean="0">
                        <a:latin typeface="Cambria Math"/>
                        <a:ea typeface="Calibri"/>
                        <a:cs typeface="Cambria Math"/>
                      </a:rPr>
                      <m:t>             </m:t>
                    </m:r>
                    <m:r>
                      <a:rPr lang="vi-VN" sz="4400" i="1">
                        <a:latin typeface="Cambria Math"/>
                        <a:ea typeface="Calibri"/>
                        <a:cs typeface="Times New Roman"/>
                      </a:rPr>
                      <m:t>𝑎</m:t>
                    </m:r>
                    <m:r>
                      <a:rPr lang="vi-VN" sz="4400" i="1">
                        <a:latin typeface="Cambria Math"/>
                        <a:ea typeface="Calibri"/>
                        <a:cs typeface="Times New Roman"/>
                      </a:rPr>
                      <m:t>−</m:t>
                    </m:r>
                    <m:r>
                      <a:rPr lang="vi-VN" sz="4400" i="1">
                        <a:latin typeface="Cambria Math"/>
                        <a:ea typeface="Calibri"/>
                        <a:cs typeface="Times New Roman"/>
                      </a:rPr>
                      <m:t>𝑑</m:t>
                    </m:r>
                    <m:r>
                      <a:rPr lang="vi-VN" sz="4400" i="1">
                        <a:latin typeface="Cambria Math"/>
                        <a:ea typeface="Calibri"/>
                        <a:cs typeface="Times New Roman"/>
                      </a:rPr>
                      <m:t>&lt;</m:t>
                    </m:r>
                    <m:r>
                      <a:rPr lang="vi-VN" sz="4400" i="1">
                        <a:latin typeface="Cambria Math"/>
                        <a:ea typeface="Calibri"/>
                        <a:cs typeface="Times New Roman"/>
                      </a:rPr>
                      <m:t>𝑏</m:t>
                    </m:r>
                    <m:r>
                      <a:rPr lang="vi-VN" sz="4400" i="1">
                        <a:latin typeface="Cambria Math"/>
                        <a:ea typeface="Calibri"/>
                        <a:cs typeface="Times New Roman"/>
                      </a:rPr>
                      <m:t>−</m:t>
                    </m:r>
                    <m:r>
                      <a:rPr lang="vi-VN" sz="4400" i="1">
                        <a:latin typeface="Cambria Math"/>
                        <a:ea typeface="Calibri"/>
                        <a:cs typeface="Times New Roman"/>
                      </a:rPr>
                      <m:t>𝑐</m:t>
                    </m:r>
                  </m:oMath>
                </a14:m>
                <a:r>
                  <a:rPr lang="vi-VN" sz="4000">
                    <a:latin typeface="Times New Roman"/>
                    <a:ea typeface="Times New Roman"/>
                    <a:cs typeface="Times New Roman"/>
                  </a:rPr>
                  <a:t>.</a:t>
                </a:r>
                <a:endParaRPr lang="en-US"/>
              </a:p>
            </p:txBody>
          </p:sp>
        </mc:Choice>
        <mc:Fallback xmlns="">
          <p:sp>
            <p:nvSpPr>
              <p:cNvPr id="34" name="TextBox 33"/>
              <p:cNvSpPr txBox="1">
                <a:spLocks noRot="1" noChangeAspect="1" noMove="1" noResize="1" noEditPoints="1" noAdjustHandles="1" noChangeArrowheads="1" noChangeShapeType="1" noTextEdit="1"/>
              </p:cNvSpPr>
              <p:nvPr/>
            </p:nvSpPr>
            <p:spPr>
              <a:xfrm>
                <a:off x="14269501" y="9062235"/>
                <a:ext cx="6808082" cy="753861"/>
              </a:xfrm>
              <a:prstGeom prst="rect">
                <a:avLst/>
              </a:prstGeom>
              <a:blipFill rotWithShape="1">
                <a:blip r:embed="rId5"/>
                <a:stretch>
                  <a:fillRect t="-9756" r="-2149" b="-33333"/>
                </a:stretch>
              </a:blipFill>
            </p:spPr>
            <p:txBody>
              <a:bodyPr/>
              <a:lstStyle/>
              <a:p>
                <a:r>
                  <a:rPr lang="en-US">
                    <a:noFill/>
                  </a:rPr>
                  <a:t> </a:t>
                </a:r>
              </a:p>
            </p:txBody>
          </p:sp>
        </mc:Fallback>
      </mc:AlternateContent>
      <p:sp>
        <p:nvSpPr>
          <p:cNvPr id="37" name="Right Arrow 36"/>
          <p:cNvSpPr/>
          <p:nvPr/>
        </p:nvSpPr>
        <p:spPr>
          <a:xfrm rot="5400000" flipH="1" flipV="1">
            <a:off x="8165309" y="7895478"/>
            <a:ext cx="1187528"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4631954" y="7066805"/>
            <a:ext cx="9220216"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Cộng theo vế của hai BĐT cùng chiều</a:t>
            </a:r>
            <a:endParaRPr lang="en-US" sz="4400" b="1">
              <a:solidFill>
                <a:srgbClr val="FF0000"/>
              </a:solidFill>
              <a:latin typeface="Times New Roman" pitchFamily="18" charset="0"/>
              <a:cs typeface="Times New Roman" pitchFamily="18" charset="0"/>
            </a:endParaRPr>
          </a:p>
        </p:txBody>
      </p:sp>
      <p:sp>
        <p:nvSpPr>
          <p:cNvPr id="39" name="Right Arrow 38"/>
          <p:cNvSpPr/>
          <p:nvPr/>
        </p:nvSpPr>
        <p:spPr>
          <a:xfrm rot="16200000" flipH="1" flipV="1">
            <a:off x="14888449" y="10037641"/>
            <a:ext cx="1166975"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11022283" y="11389370"/>
            <a:ext cx="8277651" cy="1446550"/>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Cộng hai vế của BĐT với (– c – d)</a:t>
            </a:r>
          </a:p>
          <a:p>
            <a:pPr algn="ctr"/>
            <a:r>
              <a:rPr lang="en-US" sz="4400" b="1" smtClean="0">
                <a:solidFill>
                  <a:srgbClr val="0000FF"/>
                </a:solidFill>
                <a:latin typeface="Times New Roman" pitchFamily="18" charset="0"/>
                <a:cs typeface="Times New Roman" pitchFamily="18" charset="0"/>
              </a:rPr>
              <a:t>Chuyển vế đổi dấu</a:t>
            </a:r>
            <a:endParaRPr lang="en-US" sz="4400" b="1">
              <a:solidFill>
                <a:srgbClr val="0000FF"/>
              </a:solidFill>
              <a:latin typeface="Times New Roman" pitchFamily="18" charset="0"/>
              <a:cs typeface="Times New Roman" pitchFamily="18" charset="0"/>
            </a:endParaRPr>
          </a:p>
        </p:txBody>
      </p:sp>
      <p:sp>
        <p:nvSpPr>
          <p:cNvPr id="43" name="Oval 42"/>
          <p:cNvSpPr/>
          <p:nvPr/>
        </p:nvSpPr>
        <p:spPr>
          <a:xfrm>
            <a:off x="11022283" y="4520503"/>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37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wipe(down)">
                                      <p:cBhvr>
                                        <p:cTn id="40" dur="500"/>
                                        <p:tgtEl>
                                          <p:spTgt spid="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0">
                                            <p:txEl>
                                              <p:pRg st="1" end="1"/>
                                            </p:txEl>
                                          </p:spTgt>
                                        </p:tgtEl>
                                        <p:attrNameLst>
                                          <p:attrName>style.visibility</p:attrName>
                                        </p:attrNameLst>
                                      </p:cBhvr>
                                      <p:to>
                                        <p:strVal val="visible"/>
                                      </p:to>
                                    </p:set>
                                    <p:animEffect transition="in" filter="wipe(down)">
                                      <p:cBhvr>
                                        <p:cTn id="53" dur="500"/>
                                        <p:tgtEl>
                                          <p:spTgt spid="4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31" grpId="0"/>
      <p:bldP spid="34" grpId="0"/>
      <p:bldP spid="37" grpId="0" animBg="1"/>
      <p:bldP spid="38" grpId="0"/>
      <p:bldP spid="39" grpId="0" animBg="1"/>
      <p:bldP spid="43" grpId="0"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15943</TotalTime>
  <Words>1154</Words>
  <Application>Microsoft Office PowerPoint</Application>
  <PresentationFormat>Custom</PresentationFormat>
  <Paragraphs>222</Paragraphs>
  <Slides>16</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3</vt:i4>
      </vt:variant>
      <vt:variant>
        <vt:lpstr>Slide Titles</vt:lpstr>
      </vt:variant>
      <vt:variant>
        <vt:i4>16</vt:i4>
      </vt:variant>
    </vt:vector>
  </HeadingPairs>
  <TitlesOfParts>
    <vt:vector size="29" baseType="lpstr">
      <vt:lpstr>Arial</vt:lpstr>
      <vt:lpstr>AvantGarde</vt:lpstr>
      <vt:lpstr>AvantGarde-Demi</vt:lpstr>
      <vt:lpstr>Calibri</vt:lpstr>
      <vt:lpstr>Cambria Math</vt:lpstr>
      <vt:lpstr>Symbol</vt:lpstr>
      <vt:lpstr>Tahoma</vt:lpstr>
      <vt:lpstr>Times New Roman</vt:lpstr>
      <vt:lpstr>Office Theme</vt:lpstr>
      <vt:lpstr>Custom Design</vt:lpstr>
      <vt:lpstr>Equation</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Windows User</cp:lastModifiedBy>
  <cp:revision>833</cp:revision>
  <dcterms:created xsi:type="dcterms:W3CDTF">2013-08-07T06:38:09Z</dcterms:created>
  <dcterms:modified xsi:type="dcterms:W3CDTF">2020-03-05T13:27:58Z</dcterms:modified>
</cp:coreProperties>
</file>