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5" r:id="rId2"/>
    <p:sldId id="268" r:id="rId3"/>
    <p:sldId id="276" r:id="rId4"/>
    <p:sldId id="277" r:id="rId5"/>
    <p:sldId id="291" r:id="rId6"/>
    <p:sldId id="278" r:id="rId7"/>
    <p:sldId id="279" r:id="rId8"/>
    <p:sldId id="292" r:id="rId9"/>
    <p:sldId id="293" r:id="rId10"/>
    <p:sldId id="296" r:id="rId11"/>
    <p:sldId id="297" r:id="rId12"/>
    <p:sldId id="298" r:id="rId13"/>
    <p:sldId id="281" r:id="rId14"/>
    <p:sldId id="299" r:id="rId15"/>
    <p:sldId id="304" r:id="rId16"/>
    <p:sldId id="300" r:id="rId17"/>
    <p:sldId id="306" r:id="rId18"/>
    <p:sldId id="307" r:id="rId19"/>
    <p:sldId id="308" r:id="rId20"/>
    <p:sldId id="309" r:id="rId21"/>
    <p:sldId id="310" r:id="rId22"/>
    <p:sldId id="311" r:id="rId23"/>
    <p:sldId id="313" r:id="rId24"/>
    <p:sldId id="314" r:id="rId25"/>
    <p:sldId id="315" r:id="rId26"/>
    <p:sldId id="316" r:id="rId27"/>
    <p:sldId id="317" r:id="rId28"/>
    <p:sldId id="285" r:id="rId29"/>
    <p:sldId id="301" r:id="rId30"/>
    <p:sldId id="286" r:id="rId31"/>
    <p:sldId id="287" r:id="rId32"/>
    <p:sldId id="288" r:id="rId33"/>
    <p:sldId id="290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FF0000"/>
    <a:srgbClr val="0000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537" autoAdjust="0"/>
  </p:normalViewPr>
  <p:slideViewPr>
    <p:cSldViewPr snapToGrid="0">
      <p:cViewPr varScale="1">
        <p:scale>
          <a:sx n="72" d="100"/>
          <a:sy n="72" d="100"/>
        </p:scale>
        <p:origin x="1027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AB796D-A6E7-4186-AD55-D5B2D0C618CE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971759-E72D-43F0-8434-6DD5A8D05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3574A-FEC9-418B-9F08-C32924A0FB9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71759-E72D-43F0-8434-6DD5A8D056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9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71759-E72D-43F0-8434-6DD5A8D056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1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71759-E72D-43F0-8434-6DD5A8D056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02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71759-E72D-43F0-8434-6DD5A8D056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08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71759-E72D-43F0-8434-6DD5A8D0564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4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D2271-E29A-4DCB-B303-ED8D93F587B6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FC1A6-49A3-4004-AC88-CEB46F1D7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47D420-21AF-A821-E596-B875E05091F4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  <p:extLst>
      <p:ext uri="{BB962C8B-B14F-4D97-AF65-F5344CB8AC3E}">
        <p14:creationId xmlns:p14="http://schemas.microsoft.com/office/powerpoint/2010/main" val="4023454795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1609F0-9DE6-731A-6A8C-39F2C4368D04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10F954-B9FF-40CF-9BE7-0C353C3BAC70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E986EB-DA2F-49DC-B214-3CD15F728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6" r:id="rId2"/>
    <p:sldLayoutId id="2147483674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364163" y="2092325"/>
            <a:ext cx="6343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alibri" pitchFamily="34" charset="0"/>
              </a:rPr>
              <a:t>Hello 1</a:t>
            </a:r>
            <a:endParaRPr lang="en-US" sz="6000" b="1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en-US" sz="6000" b="1">
                <a:solidFill>
                  <a:srgbClr val="0070C0"/>
                </a:solidFill>
                <a:latin typeface="Calibri" pitchFamily="34" charset="0"/>
              </a:rPr>
              <a:t>Pages 4 - 5 - 6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2857155" y="588963"/>
            <a:ext cx="67149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Look at Exercise 1. Listen and repeat.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069" y="1192695"/>
            <a:ext cx="5326408" cy="522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192695"/>
            <a:ext cx="5807075" cy="507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D1-2">
            <a:hlinkClick r:id="" action="ppaction://media"/>
            <a:extLst>
              <a:ext uri="{FF2B5EF4-FFF2-40B4-BE49-F238E27FC236}">
                <a16:creationId xmlns:a16="http://schemas.microsoft.com/office/drawing/2014/main" id="{410E059E-8250-40B3-AB58-15BF1BF0D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3386" y="400086"/>
            <a:ext cx="492051" cy="49205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57150" y="619125"/>
            <a:ext cx="2965450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Further practice</a:t>
            </a:r>
          </a:p>
        </p:txBody>
      </p:sp>
      <p:sp>
        <p:nvSpPr>
          <p:cNvPr id="28674" name="Rectangle 6"/>
          <p:cNvSpPr>
            <a:spLocks noChangeArrowheads="1"/>
          </p:cNvSpPr>
          <p:nvPr/>
        </p:nvSpPr>
        <p:spPr bwMode="auto">
          <a:xfrm>
            <a:off x="2781300" y="1355725"/>
            <a:ext cx="6948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Match the countries to the nationalities. </a:t>
            </a:r>
          </a:p>
        </p:txBody>
      </p:sp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800" y="2398713"/>
            <a:ext cx="65944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5383213" y="2816225"/>
            <a:ext cx="1401762" cy="109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5387975" y="3397250"/>
            <a:ext cx="1401763" cy="1047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V="1">
            <a:off x="5402263" y="3425825"/>
            <a:ext cx="1417637" cy="530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V="1">
            <a:off x="5416550" y="2836863"/>
            <a:ext cx="1373188" cy="1622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 animBg="1"/>
      <p:bldP spid="48137" grpId="0" animBg="1"/>
      <p:bldP spid="48138" grpId="0" animBg="1"/>
      <p:bldP spid="481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4"/>
          <p:cNvSpPr txBox="1">
            <a:spLocks noChangeArrowheads="1"/>
          </p:cNvSpPr>
          <p:nvPr/>
        </p:nvSpPr>
        <p:spPr bwMode="auto">
          <a:xfrm>
            <a:off x="57150" y="619125"/>
            <a:ext cx="2965450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Further practice</a:t>
            </a:r>
          </a:p>
        </p:txBody>
      </p: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3249613" y="646113"/>
            <a:ext cx="4092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Write the nationalities. </a:t>
            </a: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950" y="1868488"/>
            <a:ext cx="6597650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975350" y="1930400"/>
            <a:ext cx="2581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Greek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83288" y="2508250"/>
            <a:ext cx="2581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Spanish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999163" y="3084513"/>
            <a:ext cx="2581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Turkish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5876925" y="3675063"/>
            <a:ext cx="2892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New Zealander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6040438" y="4251325"/>
            <a:ext cx="2581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British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6042025" y="4810125"/>
            <a:ext cx="2581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Brazilian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9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822" y="636103"/>
            <a:ext cx="9143853" cy="573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4741182" y="3232162"/>
            <a:ext cx="32940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itchFamily="34" charset="0"/>
              </a:rPr>
              <a:t>Speaking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9238" y="479425"/>
            <a:ext cx="118745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4003675" y="512763"/>
            <a:ext cx="6653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 Act out dialogues as in the example.</a:t>
            </a:r>
            <a:r>
              <a:rPr lang="en-US" dirty="0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9050"/>
            <a:ext cx="545465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3" y="2854325"/>
            <a:ext cx="3538537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775" y="4597400"/>
            <a:ext cx="34099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220663" y="619125"/>
            <a:ext cx="2532062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5780088" y="1312863"/>
            <a:ext cx="60039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First, find Ann and John on the map. </a:t>
            </a:r>
            <a:r>
              <a:rPr lang="en-US" sz="3200" dirty="0" err="1">
                <a:latin typeface="Calibri" pitchFamily="34" charset="0"/>
              </a:rPr>
              <a:t>Practise</a:t>
            </a:r>
            <a:r>
              <a:rPr lang="en-US" sz="3200" dirty="0">
                <a:latin typeface="Calibri" pitchFamily="34" charset="0"/>
              </a:rPr>
              <a:t> the sample dialogue with partners.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613" y="536575"/>
            <a:ext cx="118745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4903788" y="542925"/>
            <a:ext cx="6653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 Act out dialogues as in the example.</a:t>
            </a:r>
            <a:r>
              <a:rPr lang="en-US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1289050"/>
            <a:ext cx="545465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288" y="2662238"/>
            <a:ext cx="3538537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650" y="4362450"/>
            <a:ext cx="34099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20663" y="619125"/>
            <a:ext cx="2782887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6032500" y="1416050"/>
            <a:ext cx="5635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Now, ask and answer about other people.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3365500" y="674688"/>
            <a:ext cx="4729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4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Complete the sentences. </a:t>
            </a:r>
          </a:p>
        </p:txBody>
      </p:sp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884238" y="1908175"/>
            <a:ext cx="10885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I’m from ___________ (country). I’m ___________ (nationality).</a:t>
            </a:r>
            <a:r>
              <a:rPr lang="en-US" dirty="0"/>
              <a:t> 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105400" y="2697163"/>
            <a:ext cx="166052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368601" y="3598450"/>
            <a:ext cx="74547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Calibri" pitchFamily="34" charset="0"/>
              </a:rPr>
              <a:t>I’m from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Vietnam</a:t>
            </a:r>
            <a:r>
              <a:rPr lang="en-US" sz="4000" dirty="0">
                <a:latin typeface="Calibri" pitchFamily="34" charset="0"/>
              </a:rPr>
              <a:t>. I’m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Vietnamese</a:t>
            </a:r>
            <a:r>
              <a:rPr lang="en-US" sz="4000" dirty="0">
                <a:latin typeface="Calibri" pitchFamily="34" charset="0"/>
              </a:rPr>
              <a:t>.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220663" y="619125"/>
            <a:ext cx="2782887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534544"/>
            <a:ext cx="7605637" cy="578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4288593" y="3624166"/>
            <a:ext cx="26860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Reading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1438" y="576263"/>
            <a:ext cx="238760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Pre-reading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513013" y="454025"/>
            <a:ext cx="8759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Look at the pictures. Where is each person from? 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1406525"/>
            <a:ext cx="11180763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846388" y="503238"/>
            <a:ext cx="62245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Now, listen and read to find out.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31" y="1108516"/>
            <a:ext cx="11818937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1711325" y="1770063"/>
            <a:ext cx="973138" cy="412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3712102" y="3492148"/>
            <a:ext cx="1168736" cy="412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CD1-3">
            <a:hlinkClick r:id="" action="ppaction://media"/>
            <a:extLst>
              <a:ext uri="{FF2B5EF4-FFF2-40B4-BE49-F238E27FC236}">
                <a16:creationId xmlns:a16="http://schemas.microsoft.com/office/drawing/2014/main" id="{3218AC99-71F8-AB9A-284A-D5C99B8C1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0975" y="458788"/>
            <a:ext cx="513700" cy="513700"/>
          </a:xfrm>
          <a:prstGeom prst="rect">
            <a:avLst/>
          </a:prstGeom>
        </p:spPr>
      </p:pic>
      <p:sp>
        <p:nvSpPr>
          <p:cNvPr id="3" name="Oval 7">
            <a:extLst>
              <a:ext uri="{FF2B5EF4-FFF2-40B4-BE49-F238E27FC236}">
                <a16:creationId xmlns:a16="http://schemas.microsoft.com/office/drawing/2014/main" id="{61820B02-0D38-A328-A20F-58539B9E7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1" y="1852082"/>
            <a:ext cx="973139" cy="412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1FEAD9A2-EEE2-B508-15A5-6732DFF21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8993" y="3629098"/>
            <a:ext cx="617675" cy="412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AF587650-1165-7FEB-E94F-7D811831C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649" y="3904898"/>
            <a:ext cx="816499" cy="4127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6" grpId="0" animBg="1"/>
      <p:bldP spid="46087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517650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738" y="2428875"/>
            <a:ext cx="3257550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8913" y="4906963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4049713"/>
            <a:ext cx="3257550" cy="661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Speaking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5"/>
          <p:cNvSpPr/>
          <p:nvPr/>
        </p:nvSpPr>
        <p:spPr>
          <a:xfrm>
            <a:off x="203200" y="3248025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FFFFFF"/>
                </a:solidFill>
                <a:cs typeface="Arial" charset="0"/>
              </a:rPr>
              <a:t>Reading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661" y="516282"/>
            <a:ext cx="4174591" cy="58187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801" y="522937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233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1438" y="576263"/>
            <a:ext cx="288925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While-reading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068638" y="503238"/>
            <a:ext cx="9123362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Read the text. Decide if the sentences are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R (right)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or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W (wrong).</a:t>
            </a:r>
            <a:r>
              <a:rPr lang="en-US" dirty="0"/>
              <a:t> 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3122613"/>
            <a:ext cx="11041063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565525" y="1981200"/>
            <a:ext cx="5713413" cy="588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First, underline the keys words.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1111250" y="3657600"/>
            <a:ext cx="6556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282824" y="3641724"/>
            <a:ext cx="30797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2803525" y="3643313"/>
            <a:ext cx="1112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V="1">
            <a:off x="1065213" y="4221162"/>
            <a:ext cx="37799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1935163" y="4206875"/>
            <a:ext cx="6556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>
            <a:off x="3151188" y="4221163"/>
            <a:ext cx="823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6970655" y="3641724"/>
            <a:ext cx="895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V="1">
            <a:off x="8410575" y="3641725"/>
            <a:ext cx="1265238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6970655" y="4221162"/>
            <a:ext cx="895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>
            <a:off x="8534400" y="4205288"/>
            <a:ext cx="5492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V="1">
            <a:off x="9278937" y="4221162"/>
            <a:ext cx="823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3438525" y="4956175"/>
            <a:ext cx="6156325" cy="588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Now, read the text and do the task.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/>
      <p:bldP spid="47112" grpId="0" animBg="1"/>
      <p:bldP spid="47113" grpId="0" animBg="1"/>
      <p:bldP spid="47114" grpId="0" animBg="1"/>
      <p:bldP spid="47115" grpId="0" animBg="1"/>
      <p:bldP spid="47116" grpId="0" animBg="1"/>
      <p:bldP spid="47117" grpId="0" animBg="1"/>
      <p:bldP spid="47118" grpId="0" animBg="1"/>
      <p:bldP spid="47119" grpId="0" animBg="1"/>
      <p:bldP spid="47120" grpId="0" animBg="1"/>
      <p:bldP spid="47121" grpId="0" animBg="1"/>
      <p:bldP spid="47122" grpId="0" animBg="1"/>
      <p:bldP spid="471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517525"/>
            <a:ext cx="5800725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3FD6F2-06EE-4DA4-84C4-CDD19E56C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009" y="427454"/>
            <a:ext cx="6482741" cy="5913021"/>
          </a:xfrm>
          <a:prstGeom prst="rect">
            <a:avLst/>
          </a:prstGeom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" y="1214438"/>
            <a:ext cx="4964113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0" y="2309813"/>
            <a:ext cx="503237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618038" y="1152525"/>
            <a:ext cx="384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4656138" y="2308225"/>
            <a:ext cx="384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R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4652963" y="1717675"/>
            <a:ext cx="384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R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619625" y="2868613"/>
            <a:ext cx="323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V="1">
            <a:off x="7462838" y="1281113"/>
            <a:ext cx="3303587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>
            <a:off x="8647114" y="4310062"/>
            <a:ext cx="3173986" cy="158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8783558" y="1296988"/>
            <a:ext cx="1995488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V="1">
            <a:off x="7555206" y="1632389"/>
            <a:ext cx="806450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V="1">
            <a:off x="6909357" y="4989242"/>
            <a:ext cx="2681287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  <p:bldP spid="48136" grpId="0"/>
      <p:bldP spid="48137" grpId="0"/>
      <p:bldP spid="48138" grpId="0"/>
      <p:bldP spid="48139" grpId="0" animBg="1"/>
      <p:bldP spid="48139" grpId="1" animBg="1"/>
      <p:bldP spid="48140" grpId="0" animBg="1"/>
      <p:bldP spid="48140" grpId="1" animBg="1"/>
      <p:bldP spid="48142" grpId="0" animBg="1"/>
      <p:bldP spid="48143" grpId="0" animBg="1"/>
      <p:bldP spid="481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1438" y="576263"/>
            <a:ext cx="238760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934244" y="1974533"/>
            <a:ext cx="103235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Work in pairs. Talk about yourself as examples in the text.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2" y="636104"/>
            <a:ext cx="10353675" cy="572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5020090" y="3036610"/>
            <a:ext cx="3294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Speaking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71438" y="576263"/>
            <a:ext cx="238760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606675" y="496888"/>
            <a:ext cx="5837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Complete the personal profiles. </a:t>
            </a: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1176338"/>
            <a:ext cx="51149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813" y="1285875"/>
            <a:ext cx="5711825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988" y="3762375"/>
            <a:ext cx="5713412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535863" y="2895600"/>
            <a:ext cx="3009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basketball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7835900" y="3636963"/>
            <a:ext cx="3009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8642350" y="4431983"/>
            <a:ext cx="3009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Wellington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7378700" y="4814888"/>
            <a:ext cx="3009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New Zealand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7600950" y="5200650"/>
            <a:ext cx="3009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tennis</a:t>
            </a: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4276725" y="2773363"/>
            <a:ext cx="944563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 flipV="1">
            <a:off x="1981200" y="3089275"/>
            <a:ext cx="1254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4084320" y="3411538"/>
            <a:ext cx="784543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>
            <a:off x="3474720" y="4032250"/>
            <a:ext cx="1143000" cy="79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 flipV="1">
            <a:off x="2329370" y="4337049"/>
            <a:ext cx="1142999" cy="79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>
            <a:off x="3078480" y="4678361"/>
            <a:ext cx="2223770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Line 16">
            <a:extLst>
              <a:ext uri="{FF2B5EF4-FFF2-40B4-BE49-F238E27FC236}">
                <a16:creationId xmlns:a16="http://schemas.microsoft.com/office/drawing/2014/main" id="{E4DC35EC-D52A-9BFF-D89B-B20FC84CA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11" y="4948608"/>
            <a:ext cx="475139" cy="82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Line 18">
            <a:extLst>
              <a:ext uri="{FF2B5EF4-FFF2-40B4-BE49-F238E27FC236}">
                <a16:creationId xmlns:a16="http://schemas.microsoft.com/office/drawing/2014/main" id="{31097051-06D6-8225-D8CC-7B73E08D0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2381" y="4341017"/>
            <a:ext cx="1408907" cy="142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3" grpId="0"/>
      <p:bldP spid="52234" grpId="0"/>
      <p:bldP spid="52235" grpId="0"/>
      <p:bldP spid="52236" grpId="0"/>
      <p:bldP spid="52237" grpId="0"/>
      <p:bldP spid="52238" grpId="0" animBg="1"/>
      <p:bldP spid="52239" grpId="0" animBg="1"/>
      <p:bldP spid="52240" grpId="0" animBg="1"/>
      <p:bldP spid="52241" grpId="0" animBg="1"/>
      <p:bldP spid="52242" grpId="0" animBg="1"/>
      <p:bldP spid="52243" grpId="0" animBg="1"/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603885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913" y="1063625"/>
            <a:ext cx="57753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088" y="3514725"/>
            <a:ext cx="5837237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9055100" y="915988"/>
            <a:ext cx="1504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9767888" y="1714500"/>
            <a:ext cx="1873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Stittsville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7659688" y="2101850"/>
            <a:ext cx="1504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Canada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7775575" y="2528888"/>
            <a:ext cx="24939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martial arts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8072438" y="3886200"/>
            <a:ext cx="25066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South African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9737725" y="4298950"/>
            <a:ext cx="2109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Worcester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7553899" y="4737100"/>
            <a:ext cx="25066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South Africa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7296150" y="5143500"/>
            <a:ext cx="2506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basketball</a:t>
            </a:r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1582738" y="1435100"/>
            <a:ext cx="12239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>
            <a:off x="3868738" y="1435097"/>
            <a:ext cx="1104900" cy="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>
            <a:off x="1687513" y="1789113"/>
            <a:ext cx="781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 flipV="1">
            <a:off x="3786187" y="2431944"/>
            <a:ext cx="1266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 flipV="1">
            <a:off x="1582738" y="2815500"/>
            <a:ext cx="16065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1454227" y="3852862"/>
            <a:ext cx="1872867" cy="158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>
            <a:off x="852488" y="4183063"/>
            <a:ext cx="692150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 flipV="1">
            <a:off x="1961002" y="5230812"/>
            <a:ext cx="1736286" cy="158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>
            <a:off x="812800" y="5575300"/>
            <a:ext cx="104775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Line 25">
            <a:extLst>
              <a:ext uri="{FF2B5EF4-FFF2-40B4-BE49-F238E27FC236}">
                <a16:creationId xmlns:a16="http://schemas.microsoft.com/office/drawing/2014/main" id="{A56FB7A2-4C88-ABF3-8C8F-25CC19505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4412" y="2187358"/>
            <a:ext cx="82626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Line 25">
            <a:extLst>
              <a:ext uri="{FF2B5EF4-FFF2-40B4-BE49-F238E27FC236}">
                <a16:creationId xmlns:a16="http://schemas.microsoft.com/office/drawing/2014/main" id="{9D63D151-58F3-DBF2-B50C-39A4140727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4137" y="4759842"/>
            <a:ext cx="646650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Line 25">
            <a:extLst>
              <a:ext uri="{FF2B5EF4-FFF2-40B4-BE49-F238E27FC236}">
                <a16:creationId xmlns:a16="http://schemas.microsoft.com/office/drawing/2014/main" id="{1249723B-0189-2A5E-5EB3-6F6ABFD3C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2298" y="2147602"/>
            <a:ext cx="72632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Line 25">
            <a:extLst>
              <a:ext uri="{FF2B5EF4-FFF2-40B4-BE49-F238E27FC236}">
                <a16:creationId xmlns:a16="http://schemas.microsoft.com/office/drawing/2014/main" id="{17139288-4ECE-656A-62E7-70B12CB01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4502943"/>
            <a:ext cx="601739" cy="1032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3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/>
      <p:bldP spid="53257" grpId="0"/>
      <p:bldP spid="53258" grpId="0"/>
      <p:bldP spid="53259" grpId="0"/>
      <p:bldP spid="53260" grpId="0"/>
      <p:bldP spid="53262" grpId="0"/>
      <p:bldP spid="53264" grpId="0" animBg="1"/>
      <p:bldP spid="53265" grpId="0" animBg="1"/>
      <p:bldP spid="53266" grpId="0" animBg="1"/>
      <p:bldP spid="53267" grpId="0" animBg="1"/>
      <p:bldP spid="53268" grpId="0" animBg="1"/>
      <p:bldP spid="53270" grpId="0" animBg="1"/>
      <p:bldP spid="53271" grpId="0" animBg="1"/>
      <p:bldP spid="53272" grpId="0" animBg="1"/>
      <p:bldP spid="53273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1438" y="576263"/>
            <a:ext cx="288925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065463" y="547688"/>
            <a:ext cx="8569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Choose a person and present him/her to the class.</a:t>
            </a:r>
            <a:r>
              <a:rPr lang="en-US"/>
              <a:t> </a:t>
            </a: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613" y="1392238"/>
            <a:ext cx="938371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31750" y="5546725"/>
            <a:ext cx="1206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>
                <a:solidFill>
                  <a:schemeClr val="hlink"/>
                </a:solidFill>
                <a:latin typeface="Calibri" pitchFamily="34" charset="0"/>
              </a:rPr>
              <a:t>… is … years old. He/She is … (nationality). He/She is from … . He/She can … .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1438" y="576263"/>
            <a:ext cx="260985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690688" y="2168525"/>
            <a:ext cx="840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Work in pairs. Talk about your best friend.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6530"/>
            <a:ext cx="9229725" cy="572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4"/>
          <p:cNvSpPr txBox="1">
            <a:spLocks noChangeArrowheads="1"/>
          </p:cNvSpPr>
          <p:nvPr/>
        </p:nvSpPr>
        <p:spPr bwMode="auto">
          <a:xfrm>
            <a:off x="400050" y="604838"/>
            <a:ext cx="113839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Calibri" pitchFamily="34" charset="0"/>
              </a:rPr>
              <a:t>Work in pairs. Look at the pictures, ask and answer the questions.</a:t>
            </a:r>
          </a:p>
        </p:txBody>
      </p:sp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6305550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080" y="1254125"/>
            <a:ext cx="615473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51C4AB-C2F9-E351-AA87-67F9C35F6C02}"/>
              </a:ext>
            </a:extLst>
          </p:cNvPr>
          <p:cNvSpPr txBox="1"/>
          <p:nvPr/>
        </p:nvSpPr>
        <p:spPr>
          <a:xfrm>
            <a:off x="803163" y="5462536"/>
            <a:ext cx="234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South Africa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6B105-0947-C8D1-77E0-3C663B5385ED}"/>
              </a:ext>
            </a:extLst>
          </p:cNvPr>
          <p:cNvSpPr txBox="1"/>
          <p:nvPr/>
        </p:nvSpPr>
        <p:spPr>
          <a:xfrm flipH="1">
            <a:off x="4289797" y="5491759"/>
            <a:ext cx="174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Greece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82582-8C1C-A735-A578-65F51105ABCB}"/>
              </a:ext>
            </a:extLst>
          </p:cNvPr>
          <p:cNvSpPr txBox="1"/>
          <p:nvPr/>
        </p:nvSpPr>
        <p:spPr>
          <a:xfrm flipH="1">
            <a:off x="7069096" y="5503503"/>
            <a:ext cx="1882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the USA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653D0-783D-01D6-5E55-1A8DA9829473}"/>
              </a:ext>
            </a:extLst>
          </p:cNvPr>
          <p:cNvSpPr txBox="1"/>
          <p:nvPr/>
        </p:nvSpPr>
        <p:spPr>
          <a:xfrm flipH="1">
            <a:off x="10198016" y="5491759"/>
            <a:ext cx="1906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Egypt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Review vocabulary about </a:t>
            </a:r>
            <a:r>
              <a:rPr lang="en-GB" sz="3600" i="1" dirty="0">
                <a:solidFill>
                  <a:srgbClr val="0070C0"/>
                </a:solidFill>
                <a:latin typeface="Calibri" pitchFamily="34" charset="0"/>
              </a:rPr>
              <a:t>countries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and nationalities.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reading and speaking about countries and nationalities.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78" y="586409"/>
            <a:ext cx="10058400" cy="573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4344987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Countries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Nationalities</a:t>
            </a:r>
          </a:p>
        </p:txBody>
      </p:sp>
      <p:sp>
        <p:nvSpPr>
          <p:cNvPr id="2" name="Rectangle 2"/>
          <p:cNvSpPr/>
          <p:nvPr/>
        </p:nvSpPr>
        <p:spPr>
          <a:xfrm>
            <a:off x="6640513" y="1812925"/>
            <a:ext cx="4344987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Structure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Structures to talk about countries and nationality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675" y="1815856"/>
            <a:ext cx="11871325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</a:t>
            </a: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p. 4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Notebook (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pp. 2-5)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(pp. 7-9 SB)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79" y="467138"/>
            <a:ext cx="10058400" cy="591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Tập tin:A large blank world map with oceans marked in blue.svg – Wikivoy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703" y="1341783"/>
            <a:ext cx="10502900" cy="486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336550" y="501650"/>
            <a:ext cx="118554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 pitchFamily="34" charset="0"/>
              </a:rPr>
              <a:t>Look at the map. Find the countries: </a:t>
            </a:r>
            <a:r>
              <a:rPr lang="en-US" sz="2800" b="1" i="1" dirty="0">
                <a:latin typeface="Calibri" pitchFamily="34" charset="0"/>
              </a:rPr>
              <a:t>Vietnam, the USA, the UK, Australia, Spain </a:t>
            </a:r>
            <a:r>
              <a:rPr lang="en-US" sz="2800" dirty="0">
                <a:latin typeface="Calibri" pitchFamily="34" charset="0"/>
              </a:rPr>
              <a:t>and </a:t>
            </a:r>
            <a:r>
              <a:rPr lang="en-US" sz="2800" b="1" i="1" dirty="0">
                <a:latin typeface="Calibri" pitchFamily="34" charset="0"/>
              </a:rPr>
              <a:t>Brazil</a:t>
            </a:r>
            <a:r>
              <a:rPr lang="en-US" sz="2800" dirty="0">
                <a:latin typeface="Calibri" pitchFamily="34" charset="0"/>
              </a:rPr>
              <a:t>.</a:t>
            </a:r>
          </a:p>
        </p:txBody>
      </p:sp>
      <p:pic>
        <p:nvPicPr>
          <p:cNvPr id="39943" name="Picture 11" descr="Flag of Vietnam.sv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5369" y="3298765"/>
            <a:ext cx="7540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2905125" y="3703638"/>
            <a:ext cx="1268413" cy="14462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1524000" y="2087563"/>
            <a:ext cx="1770063" cy="8556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4995362" y="1906587"/>
            <a:ext cx="382588" cy="619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8618538" y="4400550"/>
            <a:ext cx="1738312" cy="10033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4978779" y="2571750"/>
            <a:ext cx="382588" cy="4413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8454612" y="3212695"/>
            <a:ext cx="382587" cy="619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51" name="Picture 21" descr="File:Flag of the United States.sv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788" y="2308225"/>
            <a:ext cx="814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13" descr="Flag of Australia (converted).sv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1925" y="4654550"/>
            <a:ext cx="87312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4" name="Picture 15" descr="Flag of the United Kingdom.sv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063" y="1931737"/>
            <a:ext cx="9286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19" descr="Flag of Spai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562" y="2558256"/>
            <a:ext cx="8651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17" descr="Centered red circle on a white rectangle.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513" y="4059238"/>
            <a:ext cx="86201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  <p:bldP spid="39946" grpId="0" animBg="1"/>
      <p:bldP spid="39947" grpId="0" animBg="1"/>
      <p:bldP spid="39948" grpId="0" animBg="1"/>
      <p:bldP spid="39949" grpId="0" animBg="1"/>
      <p:bldP spid="399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511" y="606288"/>
            <a:ext cx="9400736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642727" y="3980087"/>
            <a:ext cx="3751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Vocabulary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0" y="392113"/>
            <a:ext cx="12165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Calibri" pitchFamily="34" charset="0"/>
              </a:rPr>
              <a:t>1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Look at the map. Match the countries on the map to the nationalities.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41475"/>
            <a:ext cx="121920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811213" y="2254250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the UK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87400" y="2890838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Australia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819150" y="3511550"/>
            <a:ext cx="21542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South Africa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98513" y="4146550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the USA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785813" y="4778375"/>
            <a:ext cx="22272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New Zealand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831850" y="5414963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Brazil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58100" y="1639888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Vietnam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7658100" y="2259013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Russia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7629525" y="2892425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Spain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7673975" y="3513138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Egypt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7716838" y="4159250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Greece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7716838" y="4751388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Turkey</a:t>
            </a:r>
          </a:p>
        </p:txBody>
      </p:sp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7716838" y="5414963"/>
            <a:ext cx="2051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Argentina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1" grpId="0"/>
      <p:bldP spid="41992" grpId="0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/>
      <p:bldP spid="420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"/>
          <p:cNvSpPr txBox="1">
            <a:spLocks noChangeArrowheads="1"/>
          </p:cNvSpPr>
          <p:nvPr/>
        </p:nvSpPr>
        <p:spPr bwMode="auto">
          <a:xfrm>
            <a:off x="5280025" y="915988"/>
            <a:ext cx="1724025" cy="579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NOTE!</a:t>
            </a:r>
          </a:p>
        </p:txBody>
      </p:sp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763588" y="2168714"/>
            <a:ext cx="106822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We do not use </a:t>
            </a:r>
            <a:r>
              <a:rPr lang="en-US" sz="3200" b="1" i="1" dirty="0">
                <a:latin typeface="Calibri" pitchFamily="34" charset="0"/>
              </a:rPr>
              <a:t>the </a:t>
            </a:r>
            <a:r>
              <a:rPr lang="en-US" sz="3200" dirty="0">
                <a:latin typeface="Calibri" pitchFamily="34" charset="0"/>
              </a:rPr>
              <a:t>with most names of countries, e.g. </a:t>
            </a:r>
            <a:r>
              <a:rPr lang="en-US" sz="3200" dirty="0">
                <a:solidFill>
                  <a:srgbClr val="0000FF"/>
                </a:solidFill>
                <a:latin typeface="Calibri" pitchFamily="34" charset="0"/>
              </a:rPr>
              <a:t>Poland.</a:t>
            </a:r>
            <a:r>
              <a:rPr lang="en-US" sz="3200" dirty="0">
                <a:latin typeface="Calibri" pitchFamily="34" charset="0"/>
              </a:rPr>
              <a:t> </a:t>
            </a:r>
          </a:p>
          <a:p>
            <a:r>
              <a:rPr lang="en-US" sz="3200" dirty="0">
                <a:latin typeface="Calibri" pitchFamily="34" charset="0"/>
              </a:rPr>
              <a:t>Countries with </a:t>
            </a:r>
            <a:r>
              <a:rPr lang="en-US" sz="3200" i="1" dirty="0">
                <a:latin typeface="Calibri" pitchFamily="34" charset="0"/>
              </a:rPr>
              <a:t>State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i="1" dirty="0">
                <a:latin typeface="Calibri" pitchFamily="34" charset="0"/>
              </a:rPr>
              <a:t>Kingdom </a:t>
            </a:r>
            <a:r>
              <a:rPr lang="en-US" sz="3200" dirty="0">
                <a:latin typeface="Calibri" pitchFamily="34" charset="0"/>
              </a:rPr>
              <a:t>or </a:t>
            </a:r>
            <a:r>
              <a:rPr lang="en-US" sz="3200" i="1" dirty="0">
                <a:latin typeface="Calibri" pitchFamily="34" charset="0"/>
              </a:rPr>
              <a:t>Republic </a:t>
            </a:r>
            <a:r>
              <a:rPr lang="en-US" sz="3200" dirty="0">
                <a:latin typeface="Calibri" pitchFamily="34" charset="0"/>
              </a:rPr>
              <a:t>in their name take </a:t>
            </a:r>
            <a:r>
              <a:rPr lang="en-US" sz="3200" b="1" i="1" dirty="0">
                <a:latin typeface="Calibri" pitchFamily="34" charset="0"/>
              </a:rPr>
              <a:t>the, </a:t>
            </a:r>
            <a:r>
              <a:rPr lang="en-US" sz="3200" dirty="0">
                <a:latin typeface="Calibri" pitchFamily="34" charset="0"/>
              </a:rPr>
              <a:t>e.g. </a:t>
            </a:r>
            <a:r>
              <a:rPr lang="en-US" sz="3200" dirty="0">
                <a:solidFill>
                  <a:srgbClr val="0000FF"/>
                </a:solidFill>
                <a:latin typeface="Calibri" pitchFamily="34" charset="0"/>
              </a:rPr>
              <a:t>the USA.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504</Words>
  <Application>Microsoft Office PowerPoint</Application>
  <PresentationFormat>Widescreen</PresentationFormat>
  <Paragraphs>120</Paragraphs>
  <Slides>33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84</cp:revision>
  <dcterms:created xsi:type="dcterms:W3CDTF">2021-09-24T06:18:33Z</dcterms:created>
  <dcterms:modified xsi:type="dcterms:W3CDTF">2023-08-02T06:30:55Z</dcterms:modified>
</cp:coreProperties>
</file>