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9" r:id="rId3"/>
    <p:sldMasterId id="2147483694" r:id="rId4"/>
    <p:sldMasterId id="2147483709" r:id="rId5"/>
    <p:sldMasterId id="2147483723" r:id="rId6"/>
    <p:sldMasterId id="2147483737" r:id="rId7"/>
    <p:sldMasterId id="2147483751" r:id="rId8"/>
    <p:sldMasterId id="2147483765" r:id="rId9"/>
    <p:sldMasterId id="2147483780" r:id="rId10"/>
  </p:sldMasterIdLst>
  <p:notesMasterIdLst>
    <p:notesMasterId r:id="rId81"/>
  </p:notesMasterIdLst>
  <p:sldIdLst>
    <p:sldId id="256" r:id="rId11"/>
    <p:sldId id="321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267" r:id="rId34"/>
    <p:sldId id="407" r:id="rId35"/>
    <p:sldId id="408" r:id="rId36"/>
    <p:sldId id="409" r:id="rId37"/>
    <p:sldId id="410" r:id="rId38"/>
    <p:sldId id="412" r:id="rId39"/>
    <p:sldId id="411" r:id="rId40"/>
    <p:sldId id="413" r:id="rId41"/>
    <p:sldId id="414" r:id="rId42"/>
    <p:sldId id="415" r:id="rId43"/>
    <p:sldId id="416" r:id="rId44"/>
    <p:sldId id="417" r:id="rId45"/>
    <p:sldId id="419" r:id="rId46"/>
    <p:sldId id="421" r:id="rId47"/>
    <p:sldId id="422" r:id="rId48"/>
    <p:sldId id="423" r:id="rId49"/>
    <p:sldId id="275" r:id="rId50"/>
    <p:sldId id="424" r:id="rId51"/>
    <p:sldId id="425" r:id="rId52"/>
    <p:sldId id="426" r:id="rId53"/>
    <p:sldId id="428" r:id="rId54"/>
    <p:sldId id="427" r:id="rId55"/>
    <p:sldId id="429" r:id="rId56"/>
    <p:sldId id="430" r:id="rId57"/>
    <p:sldId id="431" r:id="rId58"/>
    <p:sldId id="432" r:id="rId59"/>
    <p:sldId id="418" r:id="rId60"/>
    <p:sldId id="433" r:id="rId61"/>
    <p:sldId id="434" r:id="rId62"/>
    <p:sldId id="435" r:id="rId63"/>
    <p:sldId id="436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46" r:id="rId73"/>
    <p:sldId id="447" r:id="rId74"/>
    <p:sldId id="448" r:id="rId75"/>
    <p:sldId id="449" r:id="rId76"/>
    <p:sldId id="450" r:id="rId77"/>
    <p:sldId id="451" r:id="rId78"/>
    <p:sldId id="452" r:id="rId79"/>
    <p:sldId id="453" r:id="rId80"/>
  </p:sldIdLst>
  <p:sldSz cx="24387175" cy="13716000"/>
  <p:notesSz cx="6858000" cy="9144000"/>
  <p:custDataLst>
    <p:tags r:id="rId8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7" autoAdjust="0"/>
    <p:restoredTop sz="86355" autoAdjust="0"/>
  </p:normalViewPr>
  <p:slideViewPr>
    <p:cSldViewPr>
      <p:cViewPr>
        <p:scale>
          <a:sx n="30" d="100"/>
          <a:sy n="30" d="100"/>
        </p:scale>
        <p:origin x="638" y="4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tags" Target="tags/tag1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01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756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756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0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05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361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75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05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88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291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616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756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555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350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345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391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95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308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289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22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49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8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66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0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01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0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8"/>
            </a:lvl1pPr>
            <a:lvl2pPr marL="1088422" indent="0">
              <a:buNone/>
              <a:defRPr sz="6698"/>
            </a:lvl2pPr>
            <a:lvl3pPr marL="2176842" indent="0">
              <a:buNone/>
              <a:defRPr sz="5698"/>
            </a:lvl3pPr>
            <a:lvl4pPr marL="3265264" indent="0">
              <a:buNone/>
              <a:defRPr sz="4800"/>
            </a:lvl4pPr>
            <a:lvl5pPr marL="4353686" indent="0">
              <a:buNone/>
              <a:defRPr sz="4800"/>
            </a:lvl5pPr>
            <a:lvl6pPr marL="5442106" indent="0">
              <a:buNone/>
              <a:defRPr sz="4800"/>
            </a:lvl6pPr>
            <a:lvl7pPr marL="6530528" indent="0">
              <a:buNone/>
              <a:defRPr sz="4800"/>
            </a:lvl7pPr>
            <a:lvl8pPr marL="7618948" indent="0">
              <a:buNone/>
              <a:defRPr sz="4800"/>
            </a:lvl8pPr>
            <a:lvl9pPr marL="870737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091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4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9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9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754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99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1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7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343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507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811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4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6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68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0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2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4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37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818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02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6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6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9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113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29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  <a:prstGeom prst="rect">
            <a:avLst/>
          </a:prstGeom>
        </p:spPr>
        <p:txBody>
          <a:bodyPr/>
          <a:lstStyle>
            <a:lvl1pPr>
              <a:defRPr sz="7598"/>
            </a:lvl1pPr>
            <a:lvl2pPr>
              <a:defRPr sz="6698"/>
            </a:lvl2pPr>
            <a:lvl3pPr>
              <a:defRPr sz="5698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166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8"/>
            </a:lvl1pPr>
            <a:lvl2pPr marL="1088422" indent="0">
              <a:buNone/>
              <a:defRPr sz="6698"/>
            </a:lvl2pPr>
            <a:lvl3pPr marL="2176842" indent="0">
              <a:buNone/>
              <a:defRPr sz="5698"/>
            </a:lvl3pPr>
            <a:lvl4pPr marL="3265264" indent="0">
              <a:buNone/>
              <a:defRPr sz="4800"/>
            </a:lvl4pPr>
            <a:lvl5pPr marL="4353686" indent="0">
              <a:buNone/>
              <a:defRPr sz="4800"/>
            </a:lvl5pPr>
            <a:lvl6pPr marL="5442106" indent="0">
              <a:buNone/>
              <a:defRPr sz="4800"/>
            </a:lvl6pPr>
            <a:lvl7pPr marL="6530528" indent="0">
              <a:buNone/>
              <a:defRPr sz="4800"/>
            </a:lvl7pPr>
            <a:lvl8pPr marL="7618948" indent="0">
              <a:buNone/>
              <a:defRPr sz="4800"/>
            </a:lvl8pPr>
            <a:lvl9pPr marL="870737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374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036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9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9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713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75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1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7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745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68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9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71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4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6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68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0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2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4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37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86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155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6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6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31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71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76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  <a:prstGeom prst="rect">
            <a:avLst/>
          </a:prstGeom>
        </p:spPr>
        <p:txBody>
          <a:bodyPr/>
          <a:lstStyle>
            <a:lvl1pPr>
              <a:defRPr sz="7598"/>
            </a:lvl1pPr>
            <a:lvl2pPr>
              <a:defRPr sz="6698"/>
            </a:lvl2pPr>
            <a:lvl3pPr>
              <a:defRPr sz="5698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031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8"/>
            </a:lvl1pPr>
            <a:lvl2pPr marL="1088422" indent="0">
              <a:buNone/>
              <a:defRPr sz="6698"/>
            </a:lvl2pPr>
            <a:lvl3pPr marL="2176842" indent="0">
              <a:buNone/>
              <a:defRPr sz="5698"/>
            </a:lvl3pPr>
            <a:lvl4pPr marL="3265264" indent="0">
              <a:buNone/>
              <a:defRPr sz="4800"/>
            </a:lvl4pPr>
            <a:lvl5pPr marL="4353686" indent="0">
              <a:buNone/>
              <a:defRPr sz="4800"/>
            </a:lvl5pPr>
            <a:lvl6pPr marL="5442106" indent="0">
              <a:buNone/>
              <a:defRPr sz="4800"/>
            </a:lvl6pPr>
            <a:lvl7pPr marL="6530528" indent="0">
              <a:buNone/>
              <a:defRPr sz="4800"/>
            </a:lvl7pPr>
            <a:lvl8pPr marL="7618948" indent="0">
              <a:buNone/>
              <a:defRPr sz="4800"/>
            </a:lvl8pPr>
            <a:lvl9pPr marL="870737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63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84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9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9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66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06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79755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1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7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1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61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4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0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27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0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4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2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39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93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07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33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2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79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5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77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4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6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68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0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2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4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37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5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71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6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6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90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2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05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  <a:prstGeom prst="rect">
            <a:avLst/>
          </a:prstGeom>
        </p:spPr>
        <p:txBody>
          <a:bodyPr/>
          <a:lstStyle>
            <a:lvl1pPr>
              <a:defRPr sz="7598"/>
            </a:lvl1pPr>
            <a:lvl2pPr>
              <a:defRPr sz="6698"/>
            </a:lvl2pPr>
            <a:lvl3pPr>
              <a:defRPr sz="5698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7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8"/>
            </a:lvl1pPr>
            <a:lvl2pPr marL="1088422" indent="0">
              <a:buNone/>
              <a:defRPr sz="6698"/>
            </a:lvl2pPr>
            <a:lvl3pPr marL="2176842" indent="0">
              <a:buNone/>
              <a:defRPr sz="5698"/>
            </a:lvl3pPr>
            <a:lvl4pPr marL="3265264" indent="0">
              <a:buNone/>
              <a:defRPr sz="4800"/>
            </a:lvl4pPr>
            <a:lvl5pPr marL="4353686" indent="0">
              <a:buNone/>
              <a:defRPr sz="4800"/>
            </a:lvl5pPr>
            <a:lvl6pPr marL="5442106" indent="0">
              <a:buNone/>
              <a:defRPr sz="4800"/>
            </a:lvl6pPr>
            <a:lvl7pPr marL="6530528" indent="0">
              <a:buNone/>
              <a:defRPr sz="4800"/>
            </a:lvl7pPr>
            <a:lvl8pPr marL="7618948" indent="0">
              <a:buNone/>
              <a:defRPr sz="4800"/>
            </a:lvl8pPr>
            <a:lvl9pPr marL="870737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15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24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9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9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29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4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1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7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5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3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8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4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6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68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0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2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4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37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98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59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6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6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95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70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15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  <a:prstGeom prst="rect">
            <a:avLst/>
          </a:prstGeom>
        </p:spPr>
        <p:txBody>
          <a:bodyPr/>
          <a:lstStyle>
            <a:lvl1pPr>
              <a:defRPr sz="7598"/>
            </a:lvl1pPr>
            <a:lvl2pPr>
              <a:defRPr sz="6698"/>
            </a:lvl2pPr>
            <a:lvl3pPr>
              <a:defRPr sz="5698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16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8"/>
            </a:lvl1pPr>
            <a:lvl2pPr marL="1088422" indent="0">
              <a:buNone/>
              <a:defRPr sz="6698"/>
            </a:lvl2pPr>
            <a:lvl3pPr marL="2176842" indent="0">
              <a:buNone/>
              <a:defRPr sz="5698"/>
            </a:lvl3pPr>
            <a:lvl4pPr marL="3265264" indent="0">
              <a:buNone/>
              <a:defRPr sz="4800"/>
            </a:lvl4pPr>
            <a:lvl5pPr marL="4353686" indent="0">
              <a:buNone/>
              <a:defRPr sz="4800"/>
            </a:lvl5pPr>
            <a:lvl6pPr marL="5442106" indent="0">
              <a:buNone/>
              <a:defRPr sz="4800"/>
            </a:lvl6pPr>
            <a:lvl7pPr marL="6530528" indent="0">
              <a:buNone/>
              <a:defRPr sz="4800"/>
            </a:lvl7pPr>
            <a:lvl8pPr marL="7618948" indent="0">
              <a:buNone/>
              <a:defRPr sz="4800"/>
            </a:lvl8pPr>
            <a:lvl9pPr marL="870737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4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2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9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9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81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70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1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7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15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07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4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4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6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68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0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2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4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37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123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17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6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6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00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888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  <a:prstGeom prst="rect">
            <a:avLst/>
          </a:prstGeom>
        </p:spPr>
        <p:txBody>
          <a:bodyPr/>
          <a:lstStyle>
            <a:lvl1pPr>
              <a:defRPr sz="7598"/>
            </a:lvl1pPr>
            <a:lvl2pPr>
              <a:defRPr sz="6698"/>
            </a:lvl2pPr>
            <a:lvl3pPr>
              <a:defRPr sz="5698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4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8"/>
            </a:lvl1pPr>
            <a:lvl2pPr marL="1088422" indent="0">
              <a:buNone/>
              <a:defRPr sz="6698"/>
            </a:lvl2pPr>
            <a:lvl3pPr marL="2176842" indent="0">
              <a:buNone/>
              <a:defRPr sz="5698"/>
            </a:lvl3pPr>
            <a:lvl4pPr marL="3265264" indent="0">
              <a:buNone/>
              <a:defRPr sz="4800"/>
            </a:lvl4pPr>
            <a:lvl5pPr marL="4353686" indent="0">
              <a:buNone/>
              <a:defRPr sz="4800"/>
            </a:lvl5pPr>
            <a:lvl6pPr marL="5442106" indent="0">
              <a:buNone/>
              <a:defRPr sz="4800"/>
            </a:lvl6pPr>
            <a:lvl7pPr marL="6530528" indent="0">
              <a:buNone/>
              <a:defRPr sz="4800"/>
            </a:lvl7pPr>
            <a:lvl8pPr marL="7618948" indent="0">
              <a:buNone/>
              <a:defRPr sz="4800"/>
            </a:lvl8pPr>
            <a:lvl9pPr marL="870737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37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62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9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9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269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18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3044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335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309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4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6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68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0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2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4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37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729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7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6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6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9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117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3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  <a:prstGeom prst="rect">
            <a:avLst/>
          </a:prstGeom>
        </p:spPr>
        <p:txBody>
          <a:bodyPr/>
          <a:lstStyle>
            <a:lvl1pPr>
              <a:defRPr sz="7598"/>
            </a:lvl1pPr>
            <a:lvl2pPr>
              <a:defRPr sz="6698"/>
            </a:lvl2pPr>
            <a:lvl3pPr>
              <a:defRPr sz="5698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642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8"/>
            </a:lvl1pPr>
            <a:lvl2pPr marL="1088422" indent="0">
              <a:buNone/>
              <a:defRPr sz="6698"/>
            </a:lvl2pPr>
            <a:lvl3pPr marL="2176842" indent="0">
              <a:buNone/>
              <a:defRPr sz="5698"/>
            </a:lvl3pPr>
            <a:lvl4pPr marL="3265264" indent="0">
              <a:buNone/>
              <a:defRPr sz="4800"/>
            </a:lvl4pPr>
            <a:lvl5pPr marL="4353686" indent="0">
              <a:buNone/>
              <a:defRPr sz="4800"/>
            </a:lvl5pPr>
            <a:lvl6pPr marL="5442106" indent="0">
              <a:buNone/>
              <a:defRPr sz="4800"/>
            </a:lvl6pPr>
            <a:lvl7pPr marL="6530528" indent="0">
              <a:buNone/>
              <a:defRPr sz="4800"/>
            </a:lvl7pPr>
            <a:lvl8pPr marL="7618948" indent="0">
              <a:buNone/>
              <a:defRPr sz="4800"/>
            </a:lvl8pPr>
            <a:lvl9pPr marL="870737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905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475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9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9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658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71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0820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0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07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4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6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68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0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2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4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37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784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72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6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6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891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403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  <a:prstGeom prst="rect">
            <a:avLst/>
          </a:prstGeom>
        </p:spPr>
        <p:txBody>
          <a:bodyPr/>
          <a:lstStyle>
            <a:lvl1pPr>
              <a:defRPr sz="7598"/>
            </a:lvl1pPr>
            <a:lvl2pPr>
              <a:defRPr sz="6698"/>
            </a:lvl2pPr>
            <a:lvl3pPr>
              <a:defRPr sz="5698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404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8"/>
            </a:lvl1pPr>
            <a:lvl2pPr marL="1088422" indent="0">
              <a:buNone/>
              <a:defRPr sz="6698"/>
            </a:lvl2pPr>
            <a:lvl3pPr marL="2176842" indent="0">
              <a:buNone/>
              <a:defRPr sz="5698"/>
            </a:lvl3pPr>
            <a:lvl4pPr marL="3265264" indent="0">
              <a:buNone/>
              <a:defRPr sz="4800"/>
            </a:lvl4pPr>
            <a:lvl5pPr marL="4353686" indent="0">
              <a:buNone/>
              <a:defRPr sz="4800"/>
            </a:lvl5pPr>
            <a:lvl6pPr marL="5442106" indent="0">
              <a:buNone/>
              <a:defRPr sz="4800"/>
            </a:lvl6pPr>
            <a:lvl7pPr marL="6530528" indent="0">
              <a:buNone/>
              <a:defRPr sz="4800"/>
            </a:lvl7pPr>
            <a:lvl8pPr marL="7618948" indent="0">
              <a:buNone/>
              <a:defRPr sz="4800"/>
            </a:lvl8pPr>
            <a:lvl9pPr marL="870737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321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22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9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9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0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9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11/03/2020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92080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23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624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4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6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68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0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2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4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37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190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8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83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69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8" b="1"/>
            </a:lvl1pPr>
            <a:lvl2pPr marL="1088422" indent="0">
              <a:buNone/>
              <a:defRPr sz="4800" b="1"/>
            </a:lvl2pPr>
            <a:lvl3pPr marL="2176842" indent="0">
              <a:buNone/>
              <a:defRPr sz="4300" b="1"/>
            </a:lvl3pPr>
            <a:lvl4pPr marL="3265264" indent="0">
              <a:buNone/>
              <a:defRPr sz="3800" b="1"/>
            </a:lvl4pPr>
            <a:lvl5pPr marL="4353686" indent="0">
              <a:buNone/>
              <a:defRPr sz="3800" b="1"/>
            </a:lvl5pPr>
            <a:lvl6pPr marL="5442106" indent="0">
              <a:buNone/>
              <a:defRPr sz="3800" b="1"/>
            </a:lvl6pPr>
            <a:lvl7pPr marL="6530528" indent="0">
              <a:buNone/>
              <a:defRPr sz="3800" b="1"/>
            </a:lvl7pPr>
            <a:lvl8pPr marL="7618948" indent="0">
              <a:buNone/>
              <a:defRPr sz="3800" b="1"/>
            </a:lvl8pPr>
            <a:lvl9pPr marL="870737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69" cy="7902576"/>
          </a:xfrm>
          <a:prstGeom prst="rect">
            <a:avLst/>
          </a:prstGeom>
        </p:spPr>
        <p:txBody>
          <a:bodyPr/>
          <a:lstStyle>
            <a:lvl1pPr>
              <a:defRPr sz="5698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65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240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272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  <a:prstGeom prst="rect">
            <a:avLst/>
          </a:prstGeom>
        </p:spPr>
        <p:txBody>
          <a:bodyPr/>
          <a:lstStyle>
            <a:lvl1pPr>
              <a:defRPr sz="7598"/>
            </a:lvl1pPr>
            <a:lvl2pPr>
              <a:defRPr sz="6698"/>
            </a:lvl2pPr>
            <a:lvl3pPr>
              <a:defRPr sz="5698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422" indent="0">
              <a:buNone/>
              <a:defRPr sz="2900"/>
            </a:lvl2pPr>
            <a:lvl3pPr marL="2176842" indent="0">
              <a:buNone/>
              <a:defRPr sz="2400"/>
            </a:lvl3pPr>
            <a:lvl4pPr marL="3265264" indent="0">
              <a:buNone/>
              <a:defRPr sz="2100"/>
            </a:lvl4pPr>
            <a:lvl5pPr marL="4353686" indent="0">
              <a:buNone/>
              <a:defRPr sz="2100"/>
            </a:lvl5pPr>
            <a:lvl6pPr marL="5442106" indent="0">
              <a:buNone/>
              <a:defRPr sz="2100"/>
            </a:lvl6pPr>
            <a:lvl7pPr marL="6530528" indent="0">
              <a:buNone/>
              <a:defRPr sz="2100"/>
            </a:lvl7pPr>
            <a:lvl8pPr marL="7618948" indent="0">
              <a:buNone/>
              <a:defRPr sz="2100"/>
            </a:lvl8pPr>
            <a:lvl9pPr marL="870737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3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F7A3597-1A9A-4609-AEE7-BB178AF54DC2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6D94C1B1-4722-4451-89FC-FDB1187E6912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5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1163671" y="333377"/>
            <a:ext cx="8544840" cy="876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98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098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098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70207" y="455251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50" y="185947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64257" y="276524"/>
            <a:ext cx="2005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6"/>
            <a:ext cx="21948776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86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defTabSz="2176842" rtl="0" eaLnBrk="1" latinLnBrk="0" hangingPunct="1">
        <a:spcBef>
          <a:spcPct val="0"/>
        </a:spcBef>
        <a:buNone/>
        <a:defRPr sz="104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16" indent="-816316" algn="l" defTabSz="2176842" rtl="0" eaLnBrk="1" latinLnBrk="0" hangingPunct="1">
        <a:spcBef>
          <a:spcPct val="20000"/>
        </a:spcBef>
        <a:buFont typeface="Arial" pitchFamily="34" charset="0"/>
        <a:buChar char="•"/>
        <a:defRPr sz="7598" kern="1200">
          <a:solidFill>
            <a:schemeClr val="tx1"/>
          </a:solidFill>
          <a:latin typeface="+mn-lt"/>
          <a:ea typeface="+mn-ea"/>
          <a:cs typeface="+mn-cs"/>
        </a:defRPr>
      </a:lvl1pPr>
      <a:lvl2pPr marL="1768684" indent="-680262" algn="l" defTabSz="2176842" rtl="0" eaLnBrk="1" latinLnBrk="0" hangingPunct="1">
        <a:spcBef>
          <a:spcPct val="20000"/>
        </a:spcBef>
        <a:buFont typeface="Arial" pitchFamily="34" charset="0"/>
        <a:buChar char="–"/>
        <a:defRPr sz="6698" kern="1200">
          <a:solidFill>
            <a:schemeClr val="tx1"/>
          </a:solidFill>
          <a:latin typeface="+mn-lt"/>
          <a:ea typeface="+mn-ea"/>
          <a:cs typeface="+mn-cs"/>
        </a:defRPr>
      </a:lvl2pPr>
      <a:lvl3pPr marL="2721052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5698" kern="1200">
          <a:solidFill>
            <a:schemeClr val="tx1"/>
          </a:solidFill>
          <a:latin typeface="+mn-lt"/>
          <a:ea typeface="+mn-ea"/>
          <a:cs typeface="+mn-cs"/>
        </a:defRPr>
      </a:lvl3pPr>
      <a:lvl4pPr marL="3809474" indent="-544210" algn="l" defTabSz="2176842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896" indent="-544210" algn="l" defTabSz="2176842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16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38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16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58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4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64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68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0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2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4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37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DA64EFB4-F83A-4378-A3E3-D42B55E930AC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64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87B5A0E-BF0B-438E-AB9C-B2EDB8979594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5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1163671" y="333377"/>
            <a:ext cx="8544840" cy="876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98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098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098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70207" y="455251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50" y="185947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64257" y="276524"/>
            <a:ext cx="2005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6"/>
            <a:ext cx="21948776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12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ctr" defTabSz="2176842" rtl="0" eaLnBrk="1" latinLnBrk="0" hangingPunct="1">
        <a:spcBef>
          <a:spcPct val="0"/>
        </a:spcBef>
        <a:buNone/>
        <a:defRPr sz="104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16" indent="-816316" algn="l" defTabSz="2176842" rtl="0" eaLnBrk="1" latinLnBrk="0" hangingPunct="1">
        <a:spcBef>
          <a:spcPct val="20000"/>
        </a:spcBef>
        <a:buFont typeface="Arial" pitchFamily="34" charset="0"/>
        <a:buChar char="•"/>
        <a:defRPr sz="7598" kern="1200">
          <a:solidFill>
            <a:schemeClr val="tx1"/>
          </a:solidFill>
          <a:latin typeface="+mn-lt"/>
          <a:ea typeface="+mn-ea"/>
          <a:cs typeface="+mn-cs"/>
        </a:defRPr>
      </a:lvl1pPr>
      <a:lvl2pPr marL="1768684" indent="-680262" algn="l" defTabSz="2176842" rtl="0" eaLnBrk="1" latinLnBrk="0" hangingPunct="1">
        <a:spcBef>
          <a:spcPct val="20000"/>
        </a:spcBef>
        <a:buFont typeface="Arial" pitchFamily="34" charset="0"/>
        <a:buChar char="–"/>
        <a:defRPr sz="6698" kern="1200">
          <a:solidFill>
            <a:schemeClr val="tx1"/>
          </a:solidFill>
          <a:latin typeface="+mn-lt"/>
          <a:ea typeface="+mn-ea"/>
          <a:cs typeface="+mn-cs"/>
        </a:defRPr>
      </a:lvl2pPr>
      <a:lvl3pPr marL="2721052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5698" kern="1200">
          <a:solidFill>
            <a:schemeClr val="tx1"/>
          </a:solidFill>
          <a:latin typeface="+mn-lt"/>
          <a:ea typeface="+mn-ea"/>
          <a:cs typeface="+mn-cs"/>
        </a:defRPr>
      </a:lvl3pPr>
      <a:lvl4pPr marL="3809474" indent="-544210" algn="l" defTabSz="2176842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896" indent="-544210" algn="l" defTabSz="2176842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16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38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16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58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4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64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68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0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2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4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37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33B02D60-40C4-412E-AB6D-19DC35A88422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5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1163671" y="333377"/>
            <a:ext cx="8544840" cy="876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98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098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098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70207" y="455251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50" y="185947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64257" y="276524"/>
            <a:ext cx="2005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6"/>
            <a:ext cx="21948776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96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2176842" rtl="0" eaLnBrk="1" latinLnBrk="0" hangingPunct="1">
        <a:spcBef>
          <a:spcPct val="0"/>
        </a:spcBef>
        <a:buNone/>
        <a:defRPr sz="104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16" indent="-816316" algn="l" defTabSz="2176842" rtl="0" eaLnBrk="1" latinLnBrk="0" hangingPunct="1">
        <a:spcBef>
          <a:spcPct val="20000"/>
        </a:spcBef>
        <a:buFont typeface="Arial" pitchFamily="34" charset="0"/>
        <a:buChar char="•"/>
        <a:defRPr sz="7598" kern="1200">
          <a:solidFill>
            <a:schemeClr val="tx1"/>
          </a:solidFill>
          <a:latin typeface="+mn-lt"/>
          <a:ea typeface="+mn-ea"/>
          <a:cs typeface="+mn-cs"/>
        </a:defRPr>
      </a:lvl1pPr>
      <a:lvl2pPr marL="1768684" indent="-680262" algn="l" defTabSz="2176842" rtl="0" eaLnBrk="1" latinLnBrk="0" hangingPunct="1">
        <a:spcBef>
          <a:spcPct val="20000"/>
        </a:spcBef>
        <a:buFont typeface="Arial" pitchFamily="34" charset="0"/>
        <a:buChar char="–"/>
        <a:defRPr sz="6698" kern="1200">
          <a:solidFill>
            <a:schemeClr val="tx1"/>
          </a:solidFill>
          <a:latin typeface="+mn-lt"/>
          <a:ea typeface="+mn-ea"/>
          <a:cs typeface="+mn-cs"/>
        </a:defRPr>
      </a:lvl2pPr>
      <a:lvl3pPr marL="2721052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5698" kern="1200">
          <a:solidFill>
            <a:schemeClr val="tx1"/>
          </a:solidFill>
          <a:latin typeface="+mn-lt"/>
          <a:ea typeface="+mn-ea"/>
          <a:cs typeface="+mn-cs"/>
        </a:defRPr>
      </a:lvl3pPr>
      <a:lvl4pPr marL="3809474" indent="-544210" algn="l" defTabSz="2176842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896" indent="-544210" algn="l" defTabSz="2176842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16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38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16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58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4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64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68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0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2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4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37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4BB71E19-6B29-48AF-98F5-50B94473E714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5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1111031" y="333377"/>
            <a:ext cx="8650124" cy="876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98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098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098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70207" y="455251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50" y="185947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64257" y="276524"/>
            <a:ext cx="2005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6"/>
            <a:ext cx="21948776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077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defTabSz="2176842" rtl="0" eaLnBrk="1" latinLnBrk="0" hangingPunct="1">
        <a:spcBef>
          <a:spcPct val="0"/>
        </a:spcBef>
        <a:buNone/>
        <a:defRPr sz="104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16" indent="-816316" algn="l" defTabSz="2176842" rtl="0" eaLnBrk="1" latinLnBrk="0" hangingPunct="1">
        <a:spcBef>
          <a:spcPct val="20000"/>
        </a:spcBef>
        <a:buFont typeface="Arial" pitchFamily="34" charset="0"/>
        <a:buChar char="•"/>
        <a:defRPr sz="7598" kern="1200">
          <a:solidFill>
            <a:schemeClr val="tx1"/>
          </a:solidFill>
          <a:latin typeface="+mn-lt"/>
          <a:ea typeface="+mn-ea"/>
          <a:cs typeface="+mn-cs"/>
        </a:defRPr>
      </a:lvl1pPr>
      <a:lvl2pPr marL="1768684" indent="-680262" algn="l" defTabSz="2176842" rtl="0" eaLnBrk="1" latinLnBrk="0" hangingPunct="1">
        <a:spcBef>
          <a:spcPct val="20000"/>
        </a:spcBef>
        <a:buFont typeface="Arial" pitchFamily="34" charset="0"/>
        <a:buChar char="–"/>
        <a:defRPr sz="6698" kern="1200">
          <a:solidFill>
            <a:schemeClr val="tx1"/>
          </a:solidFill>
          <a:latin typeface="+mn-lt"/>
          <a:ea typeface="+mn-ea"/>
          <a:cs typeface="+mn-cs"/>
        </a:defRPr>
      </a:lvl2pPr>
      <a:lvl3pPr marL="2721052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5698" kern="1200">
          <a:solidFill>
            <a:schemeClr val="tx1"/>
          </a:solidFill>
          <a:latin typeface="+mn-lt"/>
          <a:ea typeface="+mn-ea"/>
          <a:cs typeface="+mn-cs"/>
        </a:defRPr>
      </a:lvl3pPr>
      <a:lvl4pPr marL="3809474" indent="-544210" algn="l" defTabSz="2176842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896" indent="-544210" algn="l" defTabSz="2176842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16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38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16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58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4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64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68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0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2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4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37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8F02FC89-1EA7-4830-93B0-16880343EDCD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5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1111031" y="333377"/>
            <a:ext cx="8650124" cy="876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98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098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098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70207" y="455251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50" y="185947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64257" y="276524"/>
            <a:ext cx="2005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6"/>
            <a:ext cx="21948776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80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defTabSz="2176842" rtl="0" eaLnBrk="1" latinLnBrk="0" hangingPunct="1">
        <a:spcBef>
          <a:spcPct val="0"/>
        </a:spcBef>
        <a:buNone/>
        <a:defRPr sz="104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16" indent="-816316" algn="l" defTabSz="2176842" rtl="0" eaLnBrk="1" latinLnBrk="0" hangingPunct="1">
        <a:spcBef>
          <a:spcPct val="20000"/>
        </a:spcBef>
        <a:buFont typeface="Arial" pitchFamily="34" charset="0"/>
        <a:buChar char="•"/>
        <a:defRPr sz="7598" kern="1200">
          <a:solidFill>
            <a:schemeClr val="tx1"/>
          </a:solidFill>
          <a:latin typeface="+mn-lt"/>
          <a:ea typeface="+mn-ea"/>
          <a:cs typeface="+mn-cs"/>
        </a:defRPr>
      </a:lvl1pPr>
      <a:lvl2pPr marL="1768684" indent="-680262" algn="l" defTabSz="2176842" rtl="0" eaLnBrk="1" latinLnBrk="0" hangingPunct="1">
        <a:spcBef>
          <a:spcPct val="20000"/>
        </a:spcBef>
        <a:buFont typeface="Arial" pitchFamily="34" charset="0"/>
        <a:buChar char="–"/>
        <a:defRPr sz="6698" kern="1200">
          <a:solidFill>
            <a:schemeClr val="tx1"/>
          </a:solidFill>
          <a:latin typeface="+mn-lt"/>
          <a:ea typeface="+mn-ea"/>
          <a:cs typeface="+mn-cs"/>
        </a:defRPr>
      </a:lvl2pPr>
      <a:lvl3pPr marL="2721052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5698" kern="1200">
          <a:solidFill>
            <a:schemeClr val="tx1"/>
          </a:solidFill>
          <a:latin typeface="+mn-lt"/>
          <a:ea typeface="+mn-ea"/>
          <a:cs typeface="+mn-cs"/>
        </a:defRPr>
      </a:lvl3pPr>
      <a:lvl4pPr marL="3809474" indent="-544210" algn="l" defTabSz="2176842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896" indent="-544210" algn="l" defTabSz="2176842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16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38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16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58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4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64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68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0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2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4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37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1ACFC0DC-A799-49AE-B213-6E8C7A358D3F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5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1111029" y="333377"/>
            <a:ext cx="8650124" cy="876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98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098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098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70207" y="455251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50" y="185947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64257" y="276524"/>
            <a:ext cx="2005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6"/>
            <a:ext cx="21948776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25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defTabSz="2176842" rtl="0" eaLnBrk="1" latinLnBrk="0" hangingPunct="1">
        <a:spcBef>
          <a:spcPct val="0"/>
        </a:spcBef>
        <a:buNone/>
        <a:defRPr sz="104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16" indent="-816316" algn="l" defTabSz="2176842" rtl="0" eaLnBrk="1" latinLnBrk="0" hangingPunct="1">
        <a:spcBef>
          <a:spcPct val="20000"/>
        </a:spcBef>
        <a:buFont typeface="Arial" pitchFamily="34" charset="0"/>
        <a:buChar char="•"/>
        <a:defRPr sz="7598" kern="1200">
          <a:solidFill>
            <a:schemeClr val="tx1"/>
          </a:solidFill>
          <a:latin typeface="+mn-lt"/>
          <a:ea typeface="+mn-ea"/>
          <a:cs typeface="+mn-cs"/>
        </a:defRPr>
      </a:lvl1pPr>
      <a:lvl2pPr marL="1768684" indent="-680262" algn="l" defTabSz="2176842" rtl="0" eaLnBrk="1" latinLnBrk="0" hangingPunct="1">
        <a:spcBef>
          <a:spcPct val="20000"/>
        </a:spcBef>
        <a:buFont typeface="Arial" pitchFamily="34" charset="0"/>
        <a:buChar char="–"/>
        <a:defRPr sz="6698" kern="1200">
          <a:solidFill>
            <a:schemeClr val="tx1"/>
          </a:solidFill>
          <a:latin typeface="+mn-lt"/>
          <a:ea typeface="+mn-ea"/>
          <a:cs typeface="+mn-cs"/>
        </a:defRPr>
      </a:lvl2pPr>
      <a:lvl3pPr marL="2721052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5698" kern="1200">
          <a:solidFill>
            <a:schemeClr val="tx1"/>
          </a:solidFill>
          <a:latin typeface="+mn-lt"/>
          <a:ea typeface="+mn-ea"/>
          <a:cs typeface="+mn-cs"/>
        </a:defRPr>
      </a:lvl3pPr>
      <a:lvl4pPr marL="3809474" indent="-544210" algn="l" defTabSz="2176842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896" indent="-544210" algn="l" defTabSz="2176842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16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38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16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58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4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64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68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0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2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4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37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40A84209-E678-46F0-89C4-7BE53D46D181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5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1111031" y="333377"/>
            <a:ext cx="8650125" cy="876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98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098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098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70207" y="455251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50" y="185947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64257" y="276524"/>
            <a:ext cx="2005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6"/>
            <a:ext cx="21948776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105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ctr" defTabSz="2176842" rtl="0" eaLnBrk="1" latinLnBrk="0" hangingPunct="1">
        <a:spcBef>
          <a:spcPct val="0"/>
        </a:spcBef>
        <a:buNone/>
        <a:defRPr sz="104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16" indent="-816316" algn="l" defTabSz="2176842" rtl="0" eaLnBrk="1" latinLnBrk="0" hangingPunct="1">
        <a:spcBef>
          <a:spcPct val="20000"/>
        </a:spcBef>
        <a:buFont typeface="Arial" pitchFamily="34" charset="0"/>
        <a:buChar char="•"/>
        <a:defRPr sz="7598" kern="1200">
          <a:solidFill>
            <a:schemeClr val="tx1"/>
          </a:solidFill>
          <a:latin typeface="+mn-lt"/>
          <a:ea typeface="+mn-ea"/>
          <a:cs typeface="+mn-cs"/>
        </a:defRPr>
      </a:lvl1pPr>
      <a:lvl2pPr marL="1768684" indent="-680262" algn="l" defTabSz="2176842" rtl="0" eaLnBrk="1" latinLnBrk="0" hangingPunct="1">
        <a:spcBef>
          <a:spcPct val="20000"/>
        </a:spcBef>
        <a:buFont typeface="Arial" pitchFamily="34" charset="0"/>
        <a:buChar char="–"/>
        <a:defRPr sz="6698" kern="1200">
          <a:solidFill>
            <a:schemeClr val="tx1"/>
          </a:solidFill>
          <a:latin typeface="+mn-lt"/>
          <a:ea typeface="+mn-ea"/>
          <a:cs typeface="+mn-cs"/>
        </a:defRPr>
      </a:lvl2pPr>
      <a:lvl3pPr marL="2721052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5698" kern="1200">
          <a:solidFill>
            <a:schemeClr val="tx1"/>
          </a:solidFill>
          <a:latin typeface="+mn-lt"/>
          <a:ea typeface="+mn-ea"/>
          <a:cs typeface="+mn-cs"/>
        </a:defRPr>
      </a:lvl3pPr>
      <a:lvl4pPr marL="3809474" indent="-544210" algn="l" defTabSz="2176842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896" indent="-544210" algn="l" defTabSz="2176842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16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38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16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58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4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64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68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0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2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4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37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50307A-AA81-49FE-A5F8-D8D454C8A236}"/>
              </a:ext>
            </a:extLst>
          </p:cNvPr>
          <p:cNvSpPr txBox="1"/>
          <p:nvPr userDrawn="1"/>
        </p:nvSpPr>
        <p:spPr>
          <a:xfrm>
            <a:off x="-1" y="-1279514"/>
            <a:ext cx="24387175" cy="7080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001">
                <a:solidFill>
                  <a:srgbClr val="C3C3C3"/>
                </a:solidFill>
              </a:rPr>
              <a:t>www.9slide.vn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5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1111031" y="333377"/>
            <a:ext cx="8650125" cy="876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98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098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098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70207" y="455251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50" y="185947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64257" y="276524"/>
            <a:ext cx="2005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2" y="549276"/>
            <a:ext cx="21948776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83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p:txStyles>
    <p:titleStyle>
      <a:lvl1pPr algn="ctr" defTabSz="2176842" rtl="0" eaLnBrk="1" latinLnBrk="0" hangingPunct="1">
        <a:spcBef>
          <a:spcPct val="0"/>
        </a:spcBef>
        <a:buNone/>
        <a:defRPr sz="104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16" indent="-816316" algn="l" defTabSz="2176842" rtl="0" eaLnBrk="1" latinLnBrk="0" hangingPunct="1">
        <a:spcBef>
          <a:spcPct val="20000"/>
        </a:spcBef>
        <a:buFont typeface="Arial" pitchFamily="34" charset="0"/>
        <a:buChar char="•"/>
        <a:defRPr sz="7598" kern="1200">
          <a:solidFill>
            <a:schemeClr val="tx1"/>
          </a:solidFill>
          <a:latin typeface="+mn-lt"/>
          <a:ea typeface="+mn-ea"/>
          <a:cs typeface="+mn-cs"/>
        </a:defRPr>
      </a:lvl1pPr>
      <a:lvl2pPr marL="1768684" indent="-680262" algn="l" defTabSz="2176842" rtl="0" eaLnBrk="1" latinLnBrk="0" hangingPunct="1">
        <a:spcBef>
          <a:spcPct val="20000"/>
        </a:spcBef>
        <a:buFont typeface="Arial" pitchFamily="34" charset="0"/>
        <a:buChar char="–"/>
        <a:defRPr sz="6698" kern="1200">
          <a:solidFill>
            <a:schemeClr val="tx1"/>
          </a:solidFill>
          <a:latin typeface="+mn-lt"/>
          <a:ea typeface="+mn-ea"/>
          <a:cs typeface="+mn-cs"/>
        </a:defRPr>
      </a:lvl2pPr>
      <a:lvl3pPr marL="2721052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5698" kern="1200">
          <a:solidFill>
            <a:schemeClr val="tx1"/>
          </a:solidFill>
          <a:latin typeface="+mn-lt"/>
          <a:ea typeface="+mn-ea"/>
          <a:cs typeface="+mn-cs"/>
        </a:defRPr>
      </a:lvl3pPr>
      <a:lvl4pPr marL="3809474" indent="-544210" algn="l" defTabSz="2176842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896" indent="-544210" algn="l" defTabSz="2176842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16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38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16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580" indent="-544210" algn="l" defTabSz="2176842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42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64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68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06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2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48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370" algn="l" defTabSz="217684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10" Type="http://schemas.openxmlformats.org/officeDocument/2006/relationships/image" Target="../media/image200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9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217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Relationship Id="rId9" Type="http://schemas.openxmlformats.org/officeDocument/2006/relationships/image" Target="../media/image22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10" Type="http://schemas.openxmlformats.org/officeDocument/2006/relationships/image" Target="../media/image231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9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8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81" y="0"/>
            <a:ext cx="24406147" cy="1382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4" y="7622411"/>
            <a:ext cx="15138801" cy="374013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44621" y="3807869"/>
            <a:ext cx="886486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7717" y="4503554"/>
            <a:ext cx="3001785" cy="12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7" tIns="45698" rIns="91397" bIns="4569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69578" y="6853527"/>
            <a:ext cx="9737862" cy="3077736"/>
            <a:chOff x="8447138" y="4371559"/>
            <a:chExt cx="8222944" cy="1500303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47138" y="4371559"/>
              <a:ext cx="8222944" cy="1500303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56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/>
              <a:r>
                <a:rPr lang="en-US" sz="72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7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 CẦU KHỐI CẦU</a:t>
              </a:r>
              <a:endPara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1743251"/>
            <a:ext cx="1814128" cy="1813395"/>
            <a:chOff x="12784885" y="1066801"/>
            <a:chExt cx="1814128" cy="1813395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10527" cy="1323409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865008"/>
            <a:ext cx="2238375" cy="1707028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7126605" y="2329714"/>
            <a:ext cx="7214113" cy="415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6" y="1682609"/>
            <a:ext cx="5222238" cy="5310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22811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387" y="1649743"/>
            <a:ext cx="23392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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7974" y="4628994"/>
                <a:ext cx="23392264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/>
                  </a:rPr>
                  <a:t>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Trục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giác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đáy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là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đường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thẳng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đường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tròn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ngoại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tiếp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giác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đáy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góc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phẳng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chứa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giác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đáy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Bất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nào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nằm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trục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giác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đều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đỉnh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giác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́.</a:t>
                </a:r>
              </a:p>
              <a:p>
                <a:pPr algn="just"/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/>
                  </a:rPr>
                  <a:t>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Đường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trực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đoạn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thẳng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là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đường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thẳng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đoạn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thẳng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góc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đoạn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thẳng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Bất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nào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nằm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đường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trực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đều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đầu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mút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đoạn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thẳng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4" y="4628994"/>
                <a:ext cx="23392264" cy="7478970"/>
              </a:xfrm>
              <a:prstGeom prst="rect">
                <a:avLst/>
              </a:prstGeom>
              <a:blipFill>
                <a:blip r:embed="rId2"/>
                <a:stretch>
                  <a:fillRect l="-1590" t="-2526" r="-2398" b="-4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9C2FFD9-7750-4FBA-9D03-FEFEF3A70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13" y="0"/>
            <a:ext cx="24410988" cy="153281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1" descr="FIREWRK8">
            <a:extLst>
              <a:ext uri="{FF2B5EF4-FFF2-40B4-BE49-F238E27FC236}">
                <a16:creationId xmlns:a16="http://schemas.microsoft.com/office/drawing/2014/main" id="{3B5D12B3-C9BA-4EF4-8C98-316A4787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116929"/>
            <a:ext cx="1380998" cy="12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7BEEBA-BB27-4A5B-81D9-CA518662255B}"/>
              </a:ext>
            </a:extLst>
          </p:cNvPr>
          <p:cNvSpPr txBox="1"/>
          <p:nvPr/>
        </p:nvSpPr>
        <p:spPr>
          <a:xfrm>
            <a:off x="1143512" y="182507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 – KHỐI CẦU (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55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9468" y="1600200"/>
                <a:ext cx="22928238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/>
                  </a:rPr>
                  <a:t></a:t>
                </a:r>
                <a:r>
                  <a:rPr lang="en-US" sz="6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trực</a:t>
                </a:r>
                <a:r>
                  <a:rPr lang="en-US" sz="6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6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đoạn</a:t>
                </a:r>
                <a:r>
                  <a:rPr lang="en-US" sz="6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thẳng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là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phẳng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đoạn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thẳng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góc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đoạn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thẳng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́.</a:t>
                </a:r>
              </a:p>
              <a:p>
                <a14:m>
                  <m:oMath xmlns:m="http://schemas.openxmlformats.org/officeDocument/2006/math">
                    <m:r>
                      <a:rPr lang="en-US" sz="68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Bất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nào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nằm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trực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cách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đều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đầu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mút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đoạn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thẳng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68" y="1600200"/>
                <a:ext cx="22928238" cy="4278094"/>
              </a:xfrm>
              <a:prstGeom prst="rect">
                <a:avLst/>
              </a:prstGeom>
              <a:blipFill>
                <a:blip r:embed="rId2"/>
                <a:stretch>
                  <a:fillRect l="-1888" t="-5278" b="-10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4">
            <a:extLst>
              <a:ext uri="{FF2B5EF4-FFF2-40B4-BE49-F238E27FC236}">
                <a16:creationId xmlns:a16="http://schemas.microsoft.com/office/drawing/2014/main" id="{FB07C878-4A50-47AC-A035-F8FD2AD5F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1363"/>
            <a:ext cx="24388762" cy="157910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FIREWRK8">
            <a:extLst>
              <a:ext uri="{FF2B5EF4-FFF2-40B4-BE49-F238E27FC236}">
                <a16:creationId xmlns:a16="http://schemas.microsoft.com/office/drawing/2014/main" id="{9360D160-D81C-488A-B47E-362D99D4C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116929"/>
            <a:ext cx="1380998" cy="12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43616F-0182-4167-A5B6-7FB0899F8171}"/>
              </a:ext>
            </a:extLst>
          </p:cNvPr>
          <p:cNvSpPr txBox="1"/>
          <p:nvPr/>
        </p:nvSpPr>
        <p:spPr>
          <a:xfrm>
            <a:off x="1057786" y="182507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 – KHỐI CẦU (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40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187" y="1675354"/>
            <a:ext cx="231738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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DẠNG TOÁN.  </a:t>
            </a:r>
            <a:endParaRPr lang="en-US" sz="6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</a:t>
            </a:r>
            <a:r>
              <a:rPr lang="en-US" sz="6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6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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mặt cầu</a:t>
            </a:r>
            <a:endParaRPr lang="en-US" sz="6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8382025"/>
                  </p:ext>
                </p:extLst>
              </p:nvPr>
            </p:nvGraphicFramePr>
            <p:xfrm>
              <a:off x="-1" y="3509722"/>
              <a:ext cx="24385587" cy="102062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3855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206278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Wingdings 2"/>
                            </a:rPr>
                            <a:t></a:t>
                          </a:r>
                          <a:r>
                            <a:rPr lang="nl-NL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 </a:t>
                          </a:r>
                          <a:r>
                            <a:rPr lang="vi-VN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Phương pháp giải: </a:t>
                          </a:r>
                          <a:endParaRPr lang="en-US" sz="5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indent="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Muốn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xác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định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tâm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bán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kính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mặt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cầu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chúng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cần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dựa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mệnh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đề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sau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đây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</a:p>
                        <a:p>
                          <a:pPr marL="1270000" indent="-81280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Tập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hợp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tất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cả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những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trong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không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cách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𝑂</m:t>
                              </m:r>
                            </m:oMath>
                          </a14:m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cố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định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khoảng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bằng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trước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mặt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cầu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tâm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𝑂</m:t>
                              </m:r>
                            </m:oMath>
                          </a14:m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bán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kính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  <a:p>
                          <a:pPr marL="1143000" indent="-68580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</a:t>
                          </a:r>
                          <a:r>
                            <a:rPr lang="en-US" sz="50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Tập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hợp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tất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cả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những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𝑀</m:t>
                              </m:r>
                            </m:oMath>
                          </a14:m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nhìn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đoạn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thẳng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cố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định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dưới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vuông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mặt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cầu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kính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</a:p>
                        <a:p>
                          <a:pPr marL="1193800" indent="-73660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c)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Tập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hợp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tất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cả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những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sz="5000" b="1" i="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sao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bình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phương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khoảng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cách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tới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lang="vi-VN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5000">
                                  <a:effectLst/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lang="vi-VN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cố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định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bằng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hằng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5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5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mặt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cầu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tâm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𝑂</m:t>
                              </m:r>
                            </m:oMath>
                          </a14:m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đoạn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bán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kính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5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5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000">
                                          <a:effectLst/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5000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50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5000">
                                      <a:effectLst/>
                                      <a:latin typeface="Cambria Math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en-US" sz="5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000">
                                          <a:effectLst/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5000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</a:p>
                        <a:p>
                          <a:pPr marL="1193800" indent="-736600"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d)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Mặt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cầu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mặt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tròn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xoay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được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tạo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nên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bởi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nửa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tròn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quay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quanh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trục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kính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5000">
                                  <a:effectLst/>
                                  <a:latin typeface="Cambria Math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nửa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tròn</a:t>
                          </a:r>
                          <a:r>
                            <a:rPr lang="en-US" sz="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50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đó</a:t>
                          </a:r>
                          <a:endParaRPr lang="en-US" sz="5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8382025"/>
                  </p:ext>
                </p:extLst>
              </p:nvPr>
            </p:nvGraphicFramePr>
            <p:xfrm>
              <a:off x="-1" y="3509722"/>
              <a:ext cx="24385587" cy="102062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3855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2062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>
                        <a:blipFill>
                          <a:blip r:embed="rId2"/>
                          <a:stretch>
                            <a:fillRect l="-25" t="-1910" r="-100" b="-23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21909087" y="0"/>
            <a:ext cx="2476500" cy="1066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96E404B-FE16-4A21-B2B4-505FC0FF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6" y="0"/>
            <a:ext cx="24358600" cy="16002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 descr="FIREWRK8">
            <a:extLst>
              <a:ext uri="{FF2B5EF4-FFF2-40B4-BE49-F238E27FC236}">
                <a16:creationId xmlns:a16="http://schemas.microsoft.com/office/drawing/2014/main" id="{4B4093BC-C0C0-4CF6-9C2C-12F213D57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116929"/>
            <a:ext cx="1380998" cy="12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93882D-D94E-4BCD-816D-0E96CED337F0}"/>
              </a:ext>
            </a:extLst>
          </p:cNvPr>
          <p:cNvSpPr txBox="1"/>
          <p:nvPr/>
        </p:nvSpPr>
        <p:spPr>
          <a:xfrm>
            <a:off x="1057786" y="182507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 – KHỐI CẦU (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51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3987" y="6004948"/>
            <a:ext cx="929613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NHẬN BIẾT.</a:t>
            </a:r>
            <a:endParaRPr lang="en-US" sz="6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21413787" y="12839700"/>
            <a:ext cx="2971800" cy="8763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310D80C-A5B8-4B4C-94B7-17FBC2F9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1363"/>
            <a:ext cx="24388762" cy="157910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" descr="FIREWRK8">
            <a:extLst>
              <a:ext uri="{FF2B5EF4-FFF2-40B4-BE49-F238E27FC236}">
                <a16:creationId xmlns:a16="http://schemas.microsoft.com/office/drawing/2014/main" id="{52FCBA2C-5703-4FE6-AA01-E8422E3BB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116929"/>
            <a:ext cx="1380998" cy="12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A0AF7D-4307-4726-A21A-32D36FB56CB1}"/>
              </a:ext>
            </a:extLst>
          </p:cNvPr>
          <p:cNvSpPr txBox="1"/>
          <p:nvPr/>
        </p:nvSpPr>
        <p:spPr>
          <a:xfrm>
            <a:off x="1057786" y="182507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 – KHỐI CẦU (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68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595640" y="6679634"/>
            <a:ext cx="23514406" cy="6305322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121599"/>
            <a:ext cx="24387174" cy="2331836"/>
            <a:chOff x="534987" y="1647866"/>
            <a:chExt cx="23340848" cy="2356356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5908" y="1653394"/>
                <a:ext cx="1915021" cy="1026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979672" y="3086299"/>
            <a:ext cx="10455478" cy="1146327"/>
            <a:chOff x="1458731" y="6436191"/>
            <a:chExt cx="13188898" cy="11463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190451" y="643619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13065011" y="3190768"/>
            <a:ext cx="9896263" cy="1234536"/>
            <a:chOff x="1458731" y="6334162"/>
            <a:chExt cx="13782856" cy="12345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1017667" y="4873940"/>
            <a:ext cx="10417483" cy="1234536"/>
            <a:chOff x="1458731" y="6334162"/>
            <a:chExt cx="1378285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endPara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13018474" y="4983082"/>
            <a:ext cx="9945194" cy="1234536"/>
            <a:chOff x="1458731" y="6334162"/>
            <a:chExt cx="13782856" cy="12345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949212" y="3136670"/>
            <a:ext cx="1134683" cy="1000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0A9CB09-F8C2-48F5-83B8-6CC1B28289C7}"/>
                  </a:ext>
                </a:extLst>
              </p:cNvPr>
              <p:cNvSpPr/>
              <p:nvPr/>
            </p:nvSpPr>
            <p:spPr>
              <a:xfrm>
                <a:off x="3891723" y="394011"/>
                <a:ext cx="23037420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6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cầu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/>
                      </a:rPr>
                      <m:t>𝑆</m:t>
                    </m:r>
                    <m:r>
                      <a:rPr lang="vi-VN" sz="6800" i="1">
                        <a:latin typeface="Cambria Math"/>
                      </a:rPr>
                      <m:t>(</m:t>
                    </m:r>
                    <m:r>
                      <a:rPr lang="vi-VN" sz="6800" i="1">
                        <a:latin typeface="Cambria Math"/>
                      </a:rPr>
                      <m:t>𝑂</m:t>
                    </m:r>
                    <m:r>
                      <a:rPr lang="vi-VN" sz="6800" i="1">
                        <a:latin typeface="Cambria Math"/>
                      </a:rPr>
                      <m:t>;</m:t>
                    </m:r>
                    <m:r>
                      <a:rPr lang="vi-VN" sz="6800" i="1">
                        <a:latin typeface="Cambria Math"/>
                      </a:rPr>
                      <m:t>𝑟</m:t>
                    </m:r>
                    <m:r>
                      <a:rPr lang="vi-VN" sz="68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Chọn khẳng định </a:t>
                </a:r>
                <a:r>
                  <a:rPr lang="vi-VN" sz="6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vi-VN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0A9CB09-F8C2-48F5-83B8-6CC1B2828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723" y="394011"/>
                <a:ext cx="23037420" cy="1138773"/>
              </a:xfrm>
              <a:prstGeom prst="rect">
                <a:avLst/>
              </a:prstGeom>
              <a:blipFill>
                <a:blip r:embed="rId2"/>
                <a:stretch>
                  <a:fillRect l="-1852" t="-19355" b="-4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6415578-A084-40BC-9D08-8F21577BD387}"/>
                  </a:ext>
                </a:extLst>
              </p:cNvPr>
              <p:cNvSpPr/>
              <p:nvPr/>
            </p:nvSpPr>
            <p:spPr>
              <a:xfrm>
                <a:off x="2227698" y="3133406"/>
                <a:ext cx="8803306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)={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𝑂𝑀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6415578-A084-40BC-9D08-8F21577BD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98" y="3133406"/>
                <a:ext cx="8803306" cy="1138773"/>
              </a:xfrm>
              <a:prstGeom prst="rect">
                <a:avLst/>
              </a:prstGeom>
              <a:blipFill>
                <a:blip r:embed="rId3"/>
                <a:stretch>
                  <a:fillRect t="-18717" r="-3875" b="-40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9BC2925-97F0-4BC9-826D-69439A326161}"/>
                  </a:ext>
                </a:extLst>
              </p:cNvPr>
              <p:cNvSpPr/>
              <p:nvPr/>
            </p:nvSpPr>
            <p:spPr>
              <a:xfrm>
                <a:off x="13978516" y="3204653"/>
                <a:ext cx="8803307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)={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𝑂𝑀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9BC2925-97F0-4BC9-826D-69439A326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8516" y="3204653"/>
                <a:ext cx="8803307" cy="1138773"/>
              </a:xfrm>
              <a:prstGeom prst="rect">
                <a:avLst/>
              </a:prstGeom>
              <a:blipFill>
                <a:blip r:embed="rId4"/>
                <a:stretch>
                  <a:fillRect t="-19251" r="-3947" b="-40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EC9382-2388-465D-84A3-95EDD81A8BBB}"/>
                  </a:ext>
                </a:extLst>
              </p:cNvPr>
              <p:cNvSpPr/>
              <p:nvPr/>
            </p:nvSpPr>
            <p:spPr>
              <a:xfrm>
                <a:off x="2139989" y="4983082"/>
                <a:ext cx="8803307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)={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𝑂𝑀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EC9382-2388-465D-84A3-95EDD81A8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989" y="4983082"/>
                <a:ext cx="8803307" cy="1138773"/>
              </a:xfrm>
              <a:prstGeom prst="rect">
                <a:avLst/>
              </a:prstGeom>
              <a:blipFill>
                <a:blip r:embed="rId5"/>
                <a:stretch>
                  <a:fillRect t="-18717" r="-3947" b="-40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B2AE710-2053-4B46-8298-3331522FAF24}"/>
                  </a:ext>
                </a:extLst>
              </p:cNvPr>
              <p:cNvSpPr/>
              <p:nvPr/>
            </p:nvSpPr>
            <p:spPr>
              <a:xfrm>
                <a:off x="14117438" y="4992657"/>
                <a:ext cx="8803307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)={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|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𝑂𝑀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B2AE710-2053-4B46-8298-3331522FA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7438" y="4992657"/>
                <a:ext cx="8803307" cy="1138773"/>
              </a:xfrm>
              <a:prstGeom prst="rect">
                <a:avLst/>
              </a:prstGeom>
              <a:blipFill>
                <a:blip r:embed="rId6"/>
                <a:stretch>
                  <a:fillRect t="-18717" r="-3878" b="-40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2572766-3EC2-4D6A-9FE2-6A0C62FF6969}"/>
                  </a:ext>
                </a:extLst>
              </p:cNvPr>
              <p:cNvSpPr/>
              <p:nvPr/>
            </p:nvSpPr>
            <p:spPr>
              <a:xfrm>
                <a:off x="1831166" y="9462720"/>
                <a:ext cx="9866099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Cambria Math"/>
                      </a:rPr>
                      <m:t>𝑆</m:t>
                    </m:r>
                    <m:r>
                      <a:rPr lang="en-US" sz="6800" i="1">
                        <a:latin typeface="Cambria Math"/>
                      </a:rPr>
                      <m:t>(</m:t>
                    </m:r>
                    <m:r>
                      <a:rPr lang="en-US" sz="6800" i="1">
                        <a:latin typeface="Cambria Math"/>
                      </a:rPr>
                      <m:t>𝑂</m:t>
                    </m:r>
                    <m:r>
                      <a:rPr lang="en-US" sz="6800" i="1">
                        <a:latin typeface="Cambria Math"/>
                      </a:rPr>
                      <m:t>;</m:t>
                    </m:r>
                    <m:r>
                      <a:rPr lang="en-US" sz="6800" i="1">
                        <a:latin typeface="Cambria Math"/>
                      </a:rPr>
                      <m:t>𝑟</m:t>
                    </m:r>
                    <m:r>
                      <a:rPr lang="en-US" sz="6800" i="1">
                        <a:latin typeface="Cambria Math"/>
                      </a:rPr>
                      <m:t>)={</m:t>
                    </m:r>
                    <m:r>
                      <a:rPr lang="en-US" sz="6800" i="1">
                        <a:latin typeface="Cambria Math"/>
                      </a:rPr>
                      <m:t>𝑀</m:t>
                    </m:r>
                    <m:r>
                      <a:rPr lang="en-US" sz="6800" i="1">
                        <a:latin typeface="Cambria Math"/>
                      </a:rPr>
                      <m:t>|</m:t>
                    </m:r>
                    <m:r>
                      <a:rPr lang="en-US" sz="6800" i="1">
                        <a:latin typeface="Cambria Math"/>
                      </a:rPr>
                      <m:t>𝑂𝑀</m:t>
                    </m:r>
                    <m:r>
                      <a:rPr lang="en-US" sz="6800" i="1">
                        <a:latin typeface="Cambria Math"/>
                      </a:rPr>
                      <m:t>=</m:t>
                    </m:r>
                    <m:r>
                      <a:rPr lang="en-US" sz="6800" i="1">
                        <a:latin typeface="Cambria Math"/>
                      </a:rPr>
                      <m:t>𝑟</m:t>
                    </m:r>
                    <m:r>
                      <a:rPr lang="en-US" sz="68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2572766-3EC2-4D6A-9FE2-6A0C62FF6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166" y="9462720"/>
                <a:ext cx="9866099" cy="1138773"/>
              </a:xfrm>
              <a:prstGeom prst="rect">
                <a:avLst/>
              </a:prstGeom>
              <a:blipFill>
                <a:blip r:embed="rId7"/>
                <a:stretch>
                  <a:fillRect l="-4324" t="-18717" r="-3397" b="-40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404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595640" y="6679634"/>
            <a:ext cx="23514406" cy="6305322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121599"/>
            <a:ext cx="24387174" cy="2331836"/>
            <a:chOff x="534987" y="1647866"/>
            <a:chExt cx="23340848" cy="2356356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5908" y="1653394"/>
                <a:ext cx="1915022" cy="1026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979672" y="3086299"/>
            <a:ext cx="10455478" cy="1146327"/>
            <a:chOff x="1458731" y="6436191"/>
            <a:chExt cx="13188898" cy="11463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190451" y="643619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13065011" y="3190768"/>
            <a:ext cx="9896263" cy="1234536"/>
            <a:chOff x="1458731" y="6334162"/>
            <a:chExt cx="13782856" cy="12345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1017667" y="4873940"/>
            <a:ext cx="10417483" cy="1234536"/>
            <a:chOff x="1458731" y="6334162"/>
            <a:chExt cx="1378285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endPara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13018474" y="4983082"/>
            <a:ext cx="9945194" cy="1234536"/>
            <a:chOff x="1458731" y="6334162"/>
            <a:chExt cx="13782856" cy="12345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12888509" y="5112684"/>
            <a:ext cx="1134683" cy="100053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6C964A-1F56-4ED5-812A-199897D95F2C}"/>
                  </a:ext>
                </a:extLst>
              </p:cNvPr>
              <p:cNvSpPr/>
              <p:nvPr/>
            </p:nvSpPr>
            <p:spPr>
              <a:xfrm>
                <a:off x="3689319" y="80590"/>
                <a:ext cx="20542397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6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vi-VN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điểm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/>
                      </a:rPr>
                      <m:t>𝐶</m:t>
                    </m:r>
                    <m:r>
                      <a:rPr lang="vi-VN" sz="6800" i="1">
                        <a:latin typeface="Cambria Math"/>
                      </a:rPr>
                      <m:t>,</m:t>
                    </m:r>
                    <m:r>
                      <a:rPr lang="vi-VN" sz="6800" i="1">
                        <a:latin typeface="Cambria Math"/>
                      </a:rPr>
                      <m:t>𝐷</m:t>
                    </m:r>
                  </m:oMath>
                </a14:m>
                <a:r>
                  <a:rPr lang="vi-VN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trên mặt cầu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/>
                      </a:rPr>
                      <m:t>𝑆</m:t>
                    </m:r>
                    <m:r>
                      <a:rPr lang="vi-VN" sz="6800" i="1">
                        <a:latin typeface="Cambria Math"/>
                      </a:rPr>
                      <m:t>(</m:t>
                    </m:r>
                    <m:r>
                      <a:rPr lang="vi-VN" sz="6800" i="1">
                        <a:latin typeface="Cambria Math"/>
                      </a:rPr>
                      <m:t>𝑂</m:t>
                    </m:r>
                    <m:r>
                      <a:rPr lang="vi-VN" sz="6800" i="1">
                        <a:latin typeface="Cambria Math"/>
                      </a:rPr>
                      <m:t>;</m:t>
                    </m:r>
                    <m:r>
                      <a:rPr lang="vi-VN" sz="6800" i="1">
                        <a:latin typeface="Cambria Math"/>
                      </a:rPr>
                      <m:t>𝑟</m:t>
                    </m:r>
                    <m:r>
                      <a:rPr lang="vi-VN" sz="68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đoạn thẳng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/>
                      </a:rPr>
                      <m:t>𝐶𝐷</m:t>
                    </m:r>
                  </m:oMath>
                </a14:m>
                <a:r>
                  <a:rPr lang="vi-VN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 gọi là:</a:t>
                </a:r>
                <a:endParaRPr lang="en-US" sz="6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6C964A-1F56-4ED5-812A-199897D95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19" y="80590"/>
                <a:ext cx="20542397" cy="2185214"/>
              </a:xfrm>
              <a:prstGeom prst="rect">
                <a:avLst/>
              </a:prstGeom>
              <a:blipFill>
                <a:blip r:embed="rId2"/>
                <a:stretch>
                  <a:fillRect l="-2077" t="-9749" r="-3145" b="-20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7BFD435-4C07-4BBD-B7A2-B5934B532CD7}"/>
              </a:ext>
            </a:extLst>
          </p:cNvPr>
          <p:cNvSpPr/>
          <p:nvPr/>
        </p:nvSpPr>
        <p:spPr>
          <a:xfrm>
            <a:off x="1897090" y="3117550"/>
            <a:ext cx="67807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 của mặt cầu.</a:t>
            </a:r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600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72E1C1-42A9-4123-96B2-1261B3AD4382}"/>
              </a:ext>
            </a:extLst>
          </p:cNvPr>
          <p:cNvSpPr/>
          <p:nvPr/>
        </p:nvSpPr>
        <p:spPr>
          <a:xfrm>
            <a:off x="14023192" y="3254038"/>
            <a:ext cx="77267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kính của mặt cầu.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7CA59-5D32-488D-BE57-85668CC41722}"/>
              </a:ext>
            </a:extLst>
          </p:cNvPr>
          <p:cNvSpPr/>
          <p:nvPr/>
        </p:nvSpPr>
        <p:spPr>
          <a:xfrm>
            <a:off x="1879991" y="4895321"/>
            <a:ext cx="80682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của </a:t>
            </a:r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cầu.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004DDF-CFDD-4D63-BF42-EA07C87701FA}"/>
              </a:ext>
            </a:extLst>
          </p:cNvPr>
          <p:cNvSpPr/>
          <p:nvPr/>
        </p:nvSpPr>
        <p:spPr>
          <a:xfrm>
            <a:off x="14084908" y="4991329"/>
            <a:ext cx="79127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cung của mặt cầu.</a:t>
            </a:r>
            <a:endParaRPr lang="en-US" sz="600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8CACCE2-8066-48BF-9BEA-1D9C3D2EB41A}"/>
              </a:ext>
            </a:extLst>
          </p:cNvPr>
          <p:cNvSpPr/>
          <p:nvPr/>
        </p:nvSpPr>
        <p:spPr>
          <a:xfrm>
            <a:off x="5498502" y="8257010"/>
            <a:ext cx="79127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Dây cung của mặt cầu.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626148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595640" y="9120064"/>
            <a:ext cx="23514406" cy="3864891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222812"/>
            <a:ext cx="24387174" cy="1828788"/>
            <a:chOff x="534987" y="1526865"/>
            <a:chExt cx="23340848" cy="2477357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526865"/>
              <a:ext cx="3505200" cy="1342102"/>
              <a:chOff x="534987" y="1526865"/>
              <a:chExt cx="3505200" cy="1342102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22110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288" y="1526865"/>
                <a:ext cx="1915022" cy="1026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230555" y="1991750"/>
            <a:ext cx="23979757" cy="1146327"/>
            <a:chOff x="1426981" y="6436191"/>
            <a:chExt cx="13220648" cy="11463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190451" y="643619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1" y="6581196"/>
              <a:ext cx="1043169" cy="979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255726" y="3538109"/>
            <a:ext cx="23954586" cy="1234536"/>
            <a:chOff x="1458731" y="6334162"/>
            <a:chExt cx="13782856" cy="12345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230555" y="5201374"/>
            <a:ext cx="23954586" cy="1234536"/>
            <a:chOff x="1458731" y="6334162"/>
            <a:chExt cx="1378285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endPara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255726" y="6858888"/>
            <a:ext cx="23954586" cy="1234536"/>
            <a:chOff x="1458731" y="6334162"/>
            <a:chExt cx="13782856" cy="12345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176864" y="5181599"/>
            <a:ext cx="1965600" cy="14657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BB69A6-CF30-42BB-8DBA-5D7C01A8C688}"/>
              </a:ext>
            </a:extLst>
          </p:cNvPr>
          <p:cNvSpPr/>
          <p:nvPr/>
        </p:nvSpPr>
        <p:spPr>
          <a:xfrm>
            <a:off x="3923631" y="-154493"/>
            <a:ext cx="6766596" cy="1186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</a:pPr>
            <a:r>
              <a:rPr lang="vi-VN" sz="6600">
                <a:solidFill>
                  <a:srgbClr val="000000"/>
                </a:solidFill>
                <a:latin typeface="+mj-lt"/>
                <a:ea typeface="Arial"/>
                <a:cs typeface="Times New Roman"/>
              </a:rPr>
              <a:t>Chọn </a:t>
            </a:r>
            <a:r>
              <a:rPr lang="vi-VN" sz="6600">
                <a:solidFill>
                  <a:srgbClr val="000000"/>
                </a:solidFill>
                <a:latin typeface="+mj-lt"/>
                <a:ea typeface="Arial"/>
                <a:cs typeface="Times New Roman" panose="02020603050405020304" pitchFamily="18" charset="0"/>
              </a:rPr>
              <a:t>phát</a:t>
            </a:r>
            <a:r>
              <a:rPr lang="vi-VN" sz="6600">
                <a:solidFill>
                  <a:srgbClr val="000000"/>
                </a:solidFill>
                <a:latin typeface="+mj-lt"/>
                <a:ea typeface="Arial"/>
                <a:cs typeface="Times New Roman"/>
              </a:rPr>
              <a:t> biểu </a:t>
            </a:r>
            <a:r>
              <a:rPr lang="vi-VN" sz="6600" b="1">
                <a:solidFill>
                  <a:srgbClr val="000000"/>
                </a:solidFill>
                <a:latin typeface="+mj-lt"/>
                <a:ea typeface="Arial"/>
                <a:cs typeface="Times New Roman"/>
              </a:rPr>
              <a:t>sai</a:t>
            </a:r>
            <a:r>
              <a:rPr lang="vi-VN" sz="6600">
                <a:latin typeface="+mj-lt"/>
                <a:ea typeface="Arial"/>
                <a:cs typeface="Times New Roman"/>
              </a:rPr>
              <a:t>.</a:t>
            </a:r>
            <a:endParaRPr lang="en-US" sz="66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580A5B7-A4C8-4374-85A1-B8B927C037E5}"/>
              </a:ext>
            </a:extLst>
          </p:cNvPr>
          <p:cNvSpPr/>
          <p:nvPr/>
        </p:nvSpPr>
        <p:spPr>
          <a:xfrm>
            <a:off x="2210660" y="2066689"/>
            <a:ext cx="213983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Một mặt cầu được xác định nếu biết đường kính của nó.</a:t>
            </a:r>
            <a:endParaRPr lang="en-US" sz="6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5C1963-5889-437A-B6C2-C60BC688D1C8}"/>
              </a:ext>
            </a:extLst>
          </p:cNvPr>
          <p:cNvSpPr/>
          <p:nvPr/>
        </p:nvSpPr>
        <p:spPr>
          <a:xfrm>
            <a:off x="2237647" y="3559712"/>
            <a:ext cx="21371333" cy="110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Một mặt cầu được xác định nếu biết dây cung của nó.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ADD205-2B0D-4925-900C-E4D4093524E9}"/>
              </a:ext>
            </a:extLst>
          </p:cNvPr>
          <p:cNvSpPr/>
          <p:nvPr/>
        </p:nvSpPr>
        <p:spPr>
          <a:xfrm>
            <a:off x="1160489" y="10655319"/>
            <a:ext cx="22949557" cy="2192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66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Một mặt cầu chưa xác định nếu biết tâm và một điểm thuộc mặt cầu đó.</a:t>
            </a:r>
            <a:endParaRPr lang="en-US" sz="6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A386CE-6A87-4C66-80FC-389ABD3B8D66}"/>
              </a:ext>
            </a:extLst>
          </p:cNvPr>
          <p:cNvSpPr/>
          <p:nvPr/>
        </p:nvSpPr>
        <p:spPr>
          <a:xfrm>
            <a:off x="2239234" y="5272861"/>
            <a:ext cx="22147941" cy="101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Một mặt cầu được xác định nếu biết tâm và một điểm thuộc mặt cầu đó.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BA2FB7-1DC3-416B-8B36-8ACCE6F391E9}"/>
              </a:ext>
            </a:extLst>
          </p:cNvPr>
          <p:cNvSpPr/>
          <p:nvPr/>
        </p:nvSpPr>
        <p:spPr>
          <a:xfrm>
            <a:off x="2210660" y="6974770"/>
            <a:ext cx="218993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Một mặt cầu được xác định nếu biết tâm và bán kính của nó.</a:t>
            </a:r>
            <a:endParaRPr lang="en-US" sz="6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19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41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595640" y="9120064"/>
            <a:ext cx="23514406" cy="3864891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222813"/>
            <a:ext cx="24387174" cy="2224857"/>
            <a:chOff x="534987" y="1526865"/>
            <a:chExt cx="23340848" cy="2477357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526865"/>
              <a:ext cx="3505200" cy="1380114"/>
              <a:chOff x="534987" y="1526865"/>
              <a:chExt cx="3505200" cy="1380114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25911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288" y="1526865"/>
                <a:ext cx="1915022" cy="1375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205384" y="2423680"/>
            <a:ext cx="23979757" cy="1146327"/>
            <a:chOff x="1426981" y="6436191"/>
            <a:chExt cx="13220648" cy="11463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190451" y="643619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1" y="6581196"/>
              <a:ext cx="1043169" cy="979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230555" y="3970039"/>
            <a:ext cx="23954586" cy="1234536"/>
            <a:chOff x="1458731" y="6334162"/>
            <a:chExt cx="13782856" cy="12345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205384" y="5633304"/>
            <a:ext cx="23954586" cy="1234536"/>
            <a:chOff x="1458731" y="6334162"/>
            <a:chExt cx="1378285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endPara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230555" y="7290818"/>
            <a:ext cx="23954586" cy="1234536"/>
            <a:chOff x="1458731" y="6334162"/>
            <a:chExt cx="13782856" cy="12345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131895" y="7118011"/>
            <a:ext cx="1965600" cy="14657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FD33AE-95D7-42AE-B3CF-741DCAA8C9BF}"/>
                  </a:ext>
                </a:extLst>
              </p:cNvPr>
              <p:cNvSpPr/>
              <p:nvPr/>
            </p:nvSpPr>
            <p:spPr>
              <a:xfrm>
                <a:off x="3793976" y="-12678"/>
                <a:ext cx="2043773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mặt cầu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𝑆</m:t>
                    </m:r>
                    <m:r>
                      <a:rPr lang="vi-VN" sz="6000" i="1">
                        <a:latin typeface="Cambria Math"/>
                      </a:rPr>
                      <m:t>(</m:t>
                    </m:r>
                    <m:r>
                      <a:rPr lang="vi-VN" sz="6000" i="1">
                        <a:latin typeface="Cambria Math"/>
                      </a:rPr>
                      <m:t>𝑂</m:t>
                    </m:r>
                    <m:r>
                      <a:rPr lang="vi-VN" sz="6000" i="1">
                        <a:latin typeface="Cambria Math"/>
                      </a:rPr>
                      <m:t>;</m:t>
                    </m:r>
                    <m:r>
                      <a:rPr lang="vi-VN" sz="6000" i="1">
                        <a:latin typeface="Cambria Math"/>
                      </a:rPr>
                      <m:t>𝑟</m:t>
                    </m:r>
                    <m:r>
                      <a:rPr lang="vi-VN" sz="60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một điểm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bất kỳ trong không gian. Chọn khẳng định </a:t>
                </a:r>
                <a:r>
                  <a:rPr lang="vi-VN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FD33AE-95D7-42AE-B3CF-741DCAA8C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976" y="-12678"/>
                <a:ext cx="20437739" cy="1938992"/>
              </a:xfrm>
              <a:prstGeom prst="rect">
                <a:avLst/>
              </a:prstGeom>
              <a:blipFill>
                <a:blip r:embed="rId2"/>
                <a:stretch>
                  <a:fillRect l="-1789" t="-9748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A63D1E-A9E8-4D7B-A3B9-5BC4850FD7C9}"/>
                  </a:ext>
                </a:extLst>
              </p:cNvPr>
              <p:cNvSpPr/>
              <p:nvPr/>
            </p:nvSpPr>
            <p:spPr>
              <a:xfrm>
                <a:off x="2099082" y="2415995"/>
                <a:ext cx="22782662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𝑂𝐴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A63D1E-A9E8-4D7B-A3B9-5BC4850FD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82" y="2415995"/>
                <a:ext cx="22782662" cy="1138773"/>
              </a:xfrm>
              <a:prstGeom prst="rect">
                <a:avLst/>
              </a:prstGeom>
              <a:blipFill>
                <a:blip r:embed="rId3"/>
                <a:stretch>
                  <a:fillRect l="-1873" t="-18717" b="-40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5C6C2DA-36F3-437E-9675-0722A86597E1}"/>
                  </a:ext>
                </a:extLst>
              </p:cNvPr>
              <p:cNvSpPr/>
              <p:nvPr/>
            </p:nvSpPr>
            <p:spPr>
              <a:xfrm>
                <a:off x="2143289" y="3892543"/>
                <a:ext cx="22782660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𝑂𝐴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5C6C2DA-36F3-437E-9675-0722A8659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289" y="3892543"/>
                <a:ext cx="22782660" cy="1138773"/>
              </a:xfrm>
              <a:prstGeom prst="rect">
                <a:avLst/>
              </a:prstGeom>
              <a:blipFill>
                <a:blip r:embed="rId4"/>
                <a:stretch>
                  <a:fillRect l="-1900" t="-19355" b="-4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B8E564F-D0CB-4EB3-90F5-387D1EBECF4B}"/>
                  </a:ext>
                </a:extLst>
              </p:cNvPr>
              <p:cNvSpPr/>
              <p:nvPr/>
            </p:nvSpPr>
            <p:spPr>
              <a:xfrm>
                <a:off x="2212247" y="5660907"/>
                <a:ext cx="21639940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𝑂𝐴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6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6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B8E564F-D0CB-4EB3-90F5-387D1EBECF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47" y="5660907"/>
                <a:ext cx="21639940" cy="1138773"/>
              </a:xfrm>
              <a:prstGeom prst="rect">
                <a:avLst/>
              </a:prstGeom>
              <a:blipFill>
                <a:blip r:embed="rId5"/>
                <a:stretch>
                  <a:fillRect l="-2000" t="-19355" b="-4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39E7E86-CF00-4D54-BD37-647C645EFC4F}"/>
                  </a:ext>
                </a:extLst>
              </p:cNvPr>
              <p:cNvSpPr/>
              <p:nvPr/>
            </p:nvSpPr>
            <p:spPr>
              <a:xfrm>
                <a:off x="1583864" y="10793885"/>
                <a:ext cx="17315323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Cambria Math"/>
                      </a:rPr>
                      <m:t>𝑂𝐴</m:t>
                    </m:r>
                    <m:r>
                      <a:rPr lang="en-US" sz="6800" i="1">
                        <a:latin typeface="Cambria Math"/>
                      </a:rPr>
                      <m:t>≤</m:t>
                    </m:r>
                    <m:r>
                      <a:rPr lang="en-US" sz="68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6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800" i="1">
                            <a:latin typeface="Cambria Math"/>
                          </a:rPr>
                          <m:t>𝑂</m:t>
                        </m:r>
                        <m:r>
                          <a:rPr lang="en-US" sz="6800" i="1">
                            <a:latin typeface="Cambria Math"/>
                          </a:rPr>
                          <m:t>;</m:t>
                        </m:r>
                        <m:r>
                          <a:rPr lang="en-US" sz="6800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6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đáp án sai</a:t>
                </a:r>
                <a:endParaRPr lang="en-US" sz="6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39E7E86-CF00-4D54-BD37-647C645EF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864" y="10793885"/>
                <a:ext cx="17315323" cy="2185214"/>
              </a:xfrm>
              <a:prstGeom prst="rect">
                <a:avLst/>
              </a:prstGeom>
              <a:blipFill>
                <a:blip r:embed="rId6"/>
                <a:stretch>
                  <a:fillRect l="-2500" t="-10056" r="-2359" b="-20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CF4BD9-D7CC-43DE-88F8-5E6948A3DF25}"/>
                  </a:ext>
                </a:extLst>
              </p:cNvPr>
              <p:cNvSpPr/>
              <p:nvPr/>
            </p:nvSpPr>
            <p:spPr>
              <a:xfrm>
                <a:off x="2222913" y="7340424"/>
                <a:ext cx="22782660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𝑂𝐴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CF4BD9-D7CC-43DE-88F8-5E6948A3D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913" y="7340424"/>
                <a:ext cx="22782660" cy="1138773"/>
              </a:xfrm>
              <a:prstGeom prst="rect">
                <a:avLst/>
              </a:prstGeom>
              <a:blipFill>
                <a:blip r:embed="rId7"/>
                <a:stretch>
                  <a:fillRect l="-1900" t="-18717" b="-40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228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2" grpId="0"/>
      <p:bldP spid="47" grpId="0"/>
      <p:bldP spid="49" grpId="0"/>
      <p:bldP spid="50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595640" y="9120064"/>
            <a:ext cx="23514406" cy="3864891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222812"/>
            <a:ext cx="24387174" cy="1828788"/>
            <a:chOff x="534987" y="1526865"/>
            <a:chExt cx="23340848" cy="2477357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526865"/>
              <a:ext cx="3505200" cy="1375862"/>
              <a:chOff x="534987" y="1526865"/>
              <a:chExt cx="3505200" cy="1375862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288" y="1526865"/>
                <a:ext cx="1915022" cy="1375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230554" y="2042885"/>
            <a:ext cx="23926065" cy="1998533"/>
            <a:chOff x="1426981" y="6465521"/>
            <a:chExt cx="13072385" cy="11463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1" y="6581196"/>
              <a:ext cx="1043169" cy="979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155459" y="4183052"/>
            <a:ext cx="23954586" cy="1234536"/>
            <a:chOff x="1458731" y="6334162"/>
            <a:chExt cx="13782856" cy="12345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130288" y="5846317"/>
            <a:ext cx="23954586" cy="1234536"/>
            <a:chOff x="1458731" y="6334162"/>
            <a:chExt cx="1378285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endPara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155459" y="7503831"/>
            <a:ext cx="23954586" cy="1234536"/>
            <a:chOff x="1458731" y="6334162"/>
            <a:chExt cx="13782856" cy="12345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130288" y="5748746"/>
            <a:ext cx="1965600" cy="14657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BB69A6-CF30-42BB-8DBA-5D7C01A8C688}"/>
              </a:ext>
            </a:extLst>
          </p:cNvPr>
          <p:cNvSpPr/>
          <p:nvPr/>
        </p:nvSpPr>
        <p:spPr>
          <a:xfrm>
            <a:off x="3923631" y="-154493"/>
            <a:ext cx="6766596" cy="1186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</a:pPr>
            <a:r>
              <a:rPr lang="vi-VN" sz="6600">
                <a:solidFill>
                  <a:srgbClr val="000000"/>
                </a:solidFill>
                <a:latin typeface="+mj-lt"/>
                <a:ea typeface="Arial"/>
                <a:cs typeface="Times New Roman"/>
              </a:rPr>
              <a:t>Chọn </a:t>
            </a:r>
            <a:r>
              <a:rPr lang="vi-VN" sz="6600">
                <a:solidFill>
                  <a:srgbClr val="000000"/>
                </a:solidFill>
                <a:latin typeface="+mj-lt"/>
                <a:ea typeface="Arial"/>
                <a:cs typeface="Times New Roman" panose="02020603050405020304" pitchFamily="18" charset="0"/>
              </a:rPr>
              <a:t>phát</a:t>
            </a:r>
            <a:r>
              <a:rPr lang="vi-VN" sz="6600">
                <a:solidFill>
                  <a:srgbClr val="000000"/>
                </a:solidFill>
                <a:latin typeface="+mj-lt"/>
                <a:ea typeface="Arial"/>
                <a:cs typeface="Times New Roman"/>
              </a:rPr>
              <a:t> biểu </a:t>
            </a:r>
            <a:r>
              <a:rPr lang="vi-VN" sz="6600" b="1">
                <a:solidFill>
                  <a:srgbClr val="000000"/>
                </a:solidFill>
                <a:latin typeface="+mj-lt"/>
                <a:ea typeface="Arial"/>
                <a:cs typeface="Times New Roman"/>
              </a:rPr>
              <a:t>sai</a:t>
            </a:r>
            <a:r>
              <a:rPr lang="vi-VN" sz="6600">
                <a:latin typeface="+mj-lt"/>
                <a:ea typeface="Arial"/>
                <a:cs typeface="Times New Roman"/>
              </a:rPr>
              <a:t>.</a:t>
            </a:r>
            <a:endParaRPr lang="en-US" sz="6600" dirty="0">
              <a:latin typeface="+mj-lt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3AE2EDF-379E-4B8E-BD6B-76B85E9071B2}"/>
                  </a:ext>
                </a:extLst>
              </p:cNvPr>
              <p:cNvSpPr/>
              <p:nvPr/>
            </p:nvSpPr>
            <p:spPr>
              <a:xfrm>
                <a:off x="2210660" y="1960825"/>
                <a:ext cx="2194596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3AE2EDF-379E-4B8E-BD6B-76B85E907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660" y="1960825"/>
                <a:ext cx="21945960" cy="1938992"/>
              </a:xfrm>
              <a:prstGeom prst="rect">
                <a:avLst/>
              </a:prstGeom>
              <a:blipFill>
                <a:blip r:embed="rId2"/>
                <a:stretch>
                  <a:fillRect l="-1694" t="-9748" r="-1917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3C9F8B8-F8CA-48E8-B17C-CA0D2CEAD45D}"/>
              </a:ext>
            </a:extLst>
          </p:cNvPr>
          <p:cNvSpPr/>
          <p:nvPr/>
        </p:nvSpPr>
        <p:spPr>
          <a:xfrm>
            <a:off x="2210659" y="4372525"/>
            <a:ext cx="218993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cung đi qua tâm của mặt cầu là một đường kính của mặt cầu đó.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B7B72-5CC3-47C5-A8E0-EBC651C8F3A0}"/>
              </a:ext>
            </a:extLst>
          </p:cNvPr>
          <p:cNvSpPr/>
          <p:nvPr/>
        </p:nvSpPr>
        <p:spPr>
          <a:xfrm>
            <a:off x="3211095" y="10575695"/>
            <a:ext cx="172005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Hình biểu diễn của mặt cầu là một hình elip là sai.</a:t>
            </a:r>
            <a:endParaRPr lang="en-US" sz="60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1C8462-349D-4D68-80D3-14D3E861E544}"/>
              </a:ext>
            </a:extLst>
          </p:cNvPr>
          <p:cNvSpPr/>
          <p:nvPr/>
        </p:nvSpPr>
        <p:spPr>
          <a:xfrm>
            <a:off x="2237646" y="5972857"/>
            <a:ext cx="138534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biểu diễn của mặt cầu là một hình elip.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3F8468-D8D8-4905-8416-FBA2470ABBAC}"/>
              </a:ext>
            </a:extLst>
          </p:cNvPr>
          <p:cNvSpPr/>
          <p:nvPr/>
        </p:nvSpPr>
        <p:spPr>
          <a:xfrm>
            <a:off x="2141428" y="7687947"/>
            <a:ext cx="14403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của mặt cầu là dây cung lớn nhất.</a:t>
            </a:r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81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41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418688" y="9420320"/>
            <a:ext cx="23514406" cy="3924612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222812"/>
            <a:ext cx="24387174" cy="2035756"/>
            <a:chOff x="534987" y="1526865"/>
            <a:chExt cx="23340848" cy="2477357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526865"/>
              <a:ext cx="3505200" cy="1309144"/>
              <a:chOff x="534987" y="1526865"/>
              <a:chExt cx="3505200" cy="1309144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288" y="1526865"/>
                <a:ext cx="1915022" cy="1235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139774" y="2456060"/>
            <a:ext cx="23926065" cy="1162324"/>
            <a:chOff x="1426981" y="6465521"/>
            <a:chExt cx="13072385" cy="11463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1" y="6581196"/>
              <a:ext cx="1043169" cy="979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26987" y="3986047"/>
            <a:ext cx="23954586" cy="1234536"/>
            <a:chOff x="1458731" y="6334162"/>
            <a:chExt cx="13782856" cy="12345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100354" y="5568039"/>
            <a:ext cx="23954586" cy="2073018"/>
            <a:chOff x="1458731" y="6334162"/>
            <a:chExt cx="1378285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endPara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9506" y="7926275"/>
            <a:ext cx="23954586" cy="1234536"/>
            <a:chOff x="1458731" y="6334162"/>
            <a:chExt cx="13782856" cy="12345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-3128" y="4018722"/>
            <a:ext cx="1965600" cy="14657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D108198-BF7B-4580-B7C6-AFBE5C7D5F97}"/>
                  </a:ext>
                </a:extLst>
              </p:cNvPr>
              <p:cNvSpPr/>
              <p:nvPr/>
            </p:nvSpPr>
            <p:spPr>
              <a:xfrm>
                <a:off x="3918293" y="-126049"/>
                <a:ext cx="2023869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latin typeface="+mj-lt"/>
                  </a:rPr>
                  <a:t>Cho mặt cầu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6000" dirty="0">
                    <a:latin typeface="+mj-lt"/>
                  </a:rPr>
                  <a:t> và mặt phẳng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6000" dirty="0">
                    <a:latin typeface="+mj-lt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vi-VN" sz="6000" dirty="0">
                    <a:latin typeface="+mj-lt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6000" dirty="0">
                    <a:latin typeface="+mj-lt"/>
                  </a:rPr>
                  <a:t> lên mặt phẳng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6000" dirty="0">
                    <a:latin typeface="+mj-lt"/>
                  </a:rPr>
                  <a:t>. Chọn khẳng định </a:t>
                </a:r>
                <a:r>
                  <a:rPr lang="vi-VN" sz="6000" b="1" dirty="0">
                    <a:latin typeface="+mj-lt"/>
                  </a:rPr>
                  <a:t>sai</a:t>
                </a:r>
                <a:r>
                  <a:rPr lang="vi-VN" sz="6000" dirty="0">
                    <a:latin typeface="+mj-lt"/>
                  </a:rPr>
                  <a:t>.</a:t>
                </a:r>
                <a:endParaRPr lang="en-US" sz="5400">
                  <a:latin typeface="+mj-lt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D108198-BF7B-4580-B7C6-AFBE5C7D5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293" y="-126049"/>
                <a:ext cx="20238694" cy="1938992"/>
              </a:xfrm>
              <a:prstGeom prst="rect">
                <a:avLst/>
              </a:prstGeom>
              <a:blipFill>
                <a:blip r:embed="rId2"/>
                <a:stretch>
                  <a:fillRect l="-1837" t="-9434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5AACE0-5ADB-41BC-91FE-15965D809793}"/>
                  </a:ext>
                </a:extLst>
              </p:cNvPr>
              <p:cNvSpPr/>
              <p:nvPr/>
            </p:nvSpPr>
            <p:spPr>
              <a:xfrm>
                <a:off x="2200074" y="2583847"/>
                <a:ext cx="2184722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𝑂𝐻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𝑃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5AACE0-5ADB-41BC-91FE-15965D809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074" y="2583847"/>
                <a:ext cx="21847227" cy="923330"/>
              </a:xfrm>
              <a:prstGeom prst="rect">
                <a:avLst/>
              </a:prstGeom>
              <a:blipFill>
                <a:blip r:embed="rId3"/>
                <a:stretch>
                  <a:fillRect l="-1507"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BE5E1B2-E3AE-4F0B-8385-DF92E0B5B0FB}"/>
                  </a:ext>
                </a:extLst>
              </p:cNvPr>
              <p:cNvSpPr/>
              <p:nvPr/>
            </p:nvSpPr>
            <p:spPr>
              <a:xfrm>
                <a:off x="483201" y="10805766"/>
                <a:ext cx="23449893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𝑂𝐻</m:t>
                    </m:r>
                    <m:r>
                      <a:rPr lang="en-US" sz="5400" i="1">
                        <a:latin typeface="Cambria Math"/>
                      </a:rPr>
                      <m:t>≥</m:t>
                    </m:r>
                    <m:r>
                      <a:rPr lang="en-US" sz="5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(</m:t>
                    </m:r>
                    <m:r>
                      <a:rPr lang="en-US" sz="5400" i="1">
                        <a:latin typeface="Cambria Math"/>
                      </a:rPr>
                      <m:t>𝑃</m:t>
                    </m:r>
                    <m:r>
                      <a:rPr lang="en-US" sz="5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/>
                          </a:rPr>
                          <m:t>𝑂</m:t>
                        </m:r>
                        <m:r>
                          <a:rPr lang="en-US" sz="5400" i="1">
                            <a:latin typeface="Cambria Math"/>
                          </a:rPr>
                          <m:t>;</m:t>
                        </m:r>
                        <m:r>
                          <a:rPr lang="en-US" sz="5400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sai. 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𝑂𝐻</m:t>
                    </m:r>
                    <m:r>
                      <a:rPr lang="en-US" sz="5400" i="1">
                        <a:latin typeface="Cambria Math"/>
                      </a:rPr>
                      <m:t>≥</m:t>
                    </m:r>
                    <m:r>
                      <a:rPr lang="en-US" sz="5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(</m:t>
                    </m:r>
                    <m:r>
                      <a:rPr lang="en-US" sz="5400" i="1">
                        <a:latin typeface="Cambria Math"/>
                      </a:rPr>
                      <m:t>𝑃</m:t>
                    </m:r>
                    <m:r>
                      <a:rPr lang="en-US" sz="5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/>
                          </a:rPr>
                          <m:t>𝑂</m:t>
                        </m:r>
                        <m:r>
                          <a:rPr lang="en-US" sz="5400" i="1">
                            <a:latin typeface="Cambria Math"/>
                          </a:rPr>
                          <m:t>;</m:t>
                        </m:r>
                        <m:r>
                          <a:rPr lang="en-US" sz="5400" i="1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tại 1 điểm, khi </a:t>
                </a:r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en-US" sz="540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5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BE5E1B2-E3AE-4F0B-8385-DF92E0B5B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01" y="10805766"/>
                <a:ext cx="23449893" cy="2585323"/>
              </a:xfrm>
              <a:prstGeom prst="rect">
                <a:avLst/>
              </a:prstGeom>
              <a:blipFill>
                <a:blip r:embed="rId4"/>
                <a:stretch>
                  <a:fillRect l="-1378"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68AC465-5CA4-447B-A782-0A0B911736D4}"/>
                  </a:ext>
                </a:extLst>
              </p:cNvPr>
              <p:cNvSpPr/>
              <p:nvPr/>
            </p:nvSpPr>
            <p:spPr>
              <a:xfrm>
                <a:off x="2210660" y="4147070"/>
                <a:ext cx="2029013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𝑂𝐻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≥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𝑃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68AC465-5CA4-447B-A782-0A0B91173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660" y="4147070"/>
                <a:ext cx="20290136" cy="923330"/>
              </a:xfrm>
              <a:prstGeom prst="rect">
                <a:avLst/>
              </a:prstGeom>
              <a:blipFill>
                <a:blip r:embed="rId5"/>
                <a:stretch>
                  <a:fillRect l="-1623" t="-20395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435BB42-F164-41D2-A197-F8277AF35ACE}"/>
                  </a:ext>
                </a:extLst>
              </p:cNvPr>
              <p:cNvSpPr/>
              <p:nvPr/>
            </p:nvSpPr>
            <p:spPr>
              <a:xfrm>
                <a:off x="2049061" y="5652975"/>
                <a:ext cx="21793253" cy="1862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𝑂𝐻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𝑃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𝑂</m:t>
                        </m:r>
                        <m:sSup>
                          <m:sSup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435BB42-F164-41D2-A197-F8277AF35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061" y="5652975"/>
                <a:ext cx="21793253" cy="1862626"/>
              </a:xfrm>
              <a:prstGeom prst="rect">
                <a:avLst/>
              </a:prstGeom>
              <a:blipFill>
                <a:blip r:embed="rId6"/>
                <a:stretch>
                  <a:fillRect l="-1483" t="-9150" b="-1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B909F22-C645-40CE-A8CD-3680007F5BD5}"/>
                  </a:ext>
                </a:extLst>
              </p:cNvPr>
              <p:cNvSpPr/>
              <p:nvPr/>
            </p:nvSpPr>
            <p:spPr>
              <a:xfrm>
                <a:off x="2200074" y="8065586"/>
                <a:ext cx="2178073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𝑂𝐻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𝑃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B909F22-C645-40CE-A8CD-3680007F5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074" y="8065586"/>
                <a:ext cx="21780733" cy="923330"/>
              </a:xfrm>
              <a:prstGeom prst="rect">
                <a:avLst/>
              </a:prstGeom>
              <a:blipFill>
                <a:blip r:embed="rId7"/>
                <a:stretch>
                  <a:fillRect l="-1511" t="-20395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008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42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85" y="227136"/>
            <a:ext cx="24387175" cy="13603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7" y="-532049"/>
            <a:ext cx="1380998" cy="12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1302987" y="5681756"/>
            <a:ext cx="8534404" cy="442908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 sz="8600">
              <a:latin typeface="Arial" charset="0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94154" y="4240112"/>
            <a:ext cx="1229842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(</a:t>
            </a: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không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có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)</a:t>
            </a: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44224" y="2747616"/>
            <a:ext cx="11416350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64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6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01157" y="5806272"/>
            <a:ext cx="13742832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42018" y="8850358"/>
            <a:ext cx="14108374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64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53029" y="7380492"/>
            <a:ext cx="15116560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64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97997" y="10413630"/>
            <a:ext cx="12194576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64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5480715" y="3453468"/>
            <a:ext cx="457200" cy="4572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6954157" y="4703860"/>
            <a:ext cx="457200" cy="4572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7368577" y="6204742"/>
            <a:ext cx="457200" cy="4572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7518795" y="7840554"/>
            <a:ext cx="457200" cy="4572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7394149" y="9348486"/>
            <a:ext cx="457200" cy="4572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6861651" y="10773174"/>
            <a:ext cx="457200" cy="4572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1007148" y="4240115"/>
            <a:ext cx="6175610" cy="7741294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65158" y="12013370"/>
            <a:ext cx="12408214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(</a:t>
            </a: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không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có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)</a:t>
            </a: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5607957" y="11888016"/>
            <a:ext cx="457200" cy="4572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8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07148" y="344581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 – KHỐI CẦU (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418688" y="10004868"/>
            <a:ext cx="23514406" cy="3340064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222812"/>
            <a:ext cx="24387174" cy="2035756"/>
            <a:chOff x="534987" y="1526865"/>
            <a:chExt cx="23340848" cy="2477357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526865"/>
              <a:ext cx="3505200" cy="1309144"/>
              <a:chOff x="534987" y="1526865"/>
              <a:chExt cx="3505200" cy="1309144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288" y="1526865"/>
                <a:ext cx="1915022" cy="1235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139774" y="2078947"/>
            <a:ext cx="23926065" cy="1705653"/>
            <a:chOff x="1426981" y="6465521"/>
            <a:chExt cx="13072385" cy="11463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1" y="6581196"/>
              <a:ext cx="1043169" cy="979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26987" y="3903025"/>
            <a:ext cx="23954586" cy="1727349"/>
            <a:chOff x="1458731" y="6334162"/>
            <a:chExt cx="13782856" cy="12345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26987" y="5820562"/>
            <a:ext cx="23954586" cy="1774385"/>
            <a:chOff x="1458731" y="6334162"/>
            <a:chExt cx="1378285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endPara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9506" y="7926275"/>
            <a:ext cx="23954586" cy="1623826"/>
            <a:chOff x="1458731" y="6334162"/>
            <a:chExt cx="13782856" cy="12345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100354" y="2216670"/>
            <a:ext cx="1965600" cy="14657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041AF90-C89E-4073-BAA6-82ED9EE8CD56}"/>
                  </a:ext>
                </a:extLst>
              </p:cNvPr>
              <p:cNvSpPr/>
              <p:nvPr/>
            </p:nvSpPr>
            <p:spPr>
              <a:xfrm>
                <a:off x="3793976" y="-66355"/>
                <a:ext cx="2058821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latin typeface="+mj-lt"/>
                  </a:rPr>
                  <a:t>Cho mặt cầu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6000" dirty="0">
                    <a:latin typeface="+mj-lt"/>
                  </a:rPr>
                  <a:t> và mặt phẳng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6000" dirty="0">
                    <a:latin typeface="+mj-lt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vi-VN" sz="6000" dirty="0">
                    <a:latin typeface="+mj-lt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6000" dirty="0">
                    <a:latin typeface="+mj-lt"/>
                  </a:rPr>
                  <a:t> lên mặt phẳng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6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6000" dirty="0">
                    <a:latin typeface="+mj-lt"/>
                  </a:rPr>
                  <a:t>. Chọn khẳng định </a:t>
                </a:r>
                <a:r>
                  <a:rPr lang="vi-VN" sz="6000" b="1" dirty="0">
                    <a:latin typeface="+mj-lt"/>
                  </a:rPr>
                  <a:t>sai</a:t>
                </a:r>
                <a:r>
                  <a:rPr lang="vi-VN" sz="6000" dirty="0">
                    <a:latin typeface="+mj-lt"/>
                  </a:rPr>
                  <a:t>.</a:t>
                </a:r>
                <a:endParaRPr lang="en-US" sz="540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041AF90-C89E-4073-BAA6-82ED9EE8C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976" y="-66355"/>
                <a:ext cx="20588219" cy="1938992"/>
              </a:xfrm>
              <a:prstGeom prst="rect">
                <a:avLst/>
              </a:prstGeom>
              <a:blipFill>
                <a:blip r:embed="rId2"/>
                <a:stretch>
                  <a:fillRect l="-1776" t="-9434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DD99E3-B823-4233-93E6-552664A76248}"/>
                  </a:ext>
                </a:extLst>
              </p:cNvPr>
              <p:cNvSpPr/>
              <p:nvPr/>
            </p:nvSpPr>
            <p:spPr>
              <a:xfrm>
                <a:off x="1319829" y="11135839"/>
                <a:ext cx="2239447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𝑂𝐻</m:t>
                    </m:r>
                    <m:r>
                      <a:rPr lang="en-US" sz="5400" i="1">
                        <a:latin typeface="Cambria Math"/>
                      </a:rPr>
                      <m:t>&lt;</m:t>
                    </m:r>
                    <m:r>
                      <a:rPr lang="en-US" sz="5400" i="1">
                        <a:latin typeface="Cambria Math"/>
                      </a:rPr>
                      <m:t>𝑟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𝑂𝐻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càng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(</m:t>
                    </m:r>
                    <m:r>
                      <a:rPr lang="en-US" sz="5400" i="1">
                        <a:latin typeface="Cambria Math"/>
                      </a:rPr>
                      <m:t>𝑃</m:t>
                    </m:r>
                    <m:r>
                      <a:rPr lang="en-US" sz="5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𝑆</m:t>
                    </m:r>
                    <m:r>
                      <a:rPr lang="en-US" sz="5400" i="1">
                        <a:latin typeface="Cambria Math"/>
                      </a:rPr>
                      <m:t>(</m:t>
                    </m:r>
                    <m:r>
                      <a:rPr lang="en-US" sz="5400" i="1">
                        <a:latin typeface="Cambria Math"/>
                      </a:rPr>
                      <m:t>𝑂</m:t>
                    </m:r>
                    <m:r>
                      <a:rPr lang="en-US" sz="5400" i="1">
                        <a:latin typeface="Cambria Math"/>
                      </a:rPr>
                      <m:t>;</m:t>
                    </m:r>
                    <m:r>
                      <a:rPr lang="en-US" sz="5400" i="1">
                        <a:latin typeface="Cambria Math"/>
                      </a:rPr>
                      <m:t>𝑟</m:t>
                    </m:r>
                    <m:r>
                      <a:rPr lang="en-US" sz="5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càng</a:t>
                </a:r>
                <a:r>
                  <a:rPr 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lớn.</a:t>
                </a:r>
                <a:endParaRPr lang="en-US" sz="480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DD99E3-B823-4233-93E6-552664A76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829" y="11135839"/>
                <a:ext cx="22394475" cy="1754326"/>
              </a:xfrm>
              <a:prstGeom prst="rect">
                <a:avLst/>
              </a:prstGeom>
              <a:blipFill>
                <a:blip r:embed="rId3"/>
                <a:stretch>
                  <a:fillRect l="-1470" t="-9722" r="-1497" b="-19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9DA283F-6D07-43DB-A800-A4D3C8709771}"/>
                  </a:ext>
                </a:extLst>
              </p:cNvPr>
              <p:cNvSpPr/>
              <p:nvPr/>
            </p:nvSpPr>
            <p:spPr>
              <a:xfrm>
                <a:off x="2210660" y="2031566"/>
                <a:ext cx="2185517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𝑂𝐻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𝑂𝐻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càng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𝑃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càng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9DA283F-6D07-43DB-A800-A4D3C8709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660" y="2031566"/>
                <a:ext cx="21855179" cy="1754326"/>
              </a:xfrm>
              <a:prstGeom prst="rect">
                <a:avLst/>
              </a:prstGeom>
              <a:blipFill>
                <a:blip r:embed="rId4"/>
                <a:stretch>
                  <a:fillRect l="-1506" t="-9722" b="-19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22E57F-7A4B-4D1C-AA8A-E0FEB24D456E}"/>
                  </a:ext>
                </a:extLst>
              </p:cNvPr>
              <p:cNvSpPr/>
              <p:nvPr/>
            </p:nvSpPr>
            <p:spPr>
              <a:xfrm>
                <a:off x="2108813" y="4327111"/>
                <a:ext cx="2168304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22E57F-7A4B-4D1C-AA8A-E0FEB24D4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813" y="4327111"/>
                <a:ext cx="21683045" cy="923330"/>
              </a:xfrm>
              <a:prstGeom prst="rect">
                <a:avLst/>
              </a:prstGeom>
              <a:blipFill>
                <a:blip r:embed="rId5"/>
                <a:stretch>
                  <a:fillRect l="-1518" t="-20530" b="-37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9F14510-159B-47AE-8C76-9B7775DA5E1E}"/>
                  </a:ext>
                </a:extLst>
              </p:cNvPr>
              <p:cNvSpPr/>
              <p:nvPr/>
            </p:nvSpPr>
            <p:spPr>
              <a:xfrm>
                <a:off x="2210660" y="5790848"/>
                <a:ext cx="2177091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𝑃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9F14510-159B-47AE-8C76-9B7775DA5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660" y="5790848"/>
                <a:ext cx="21770913" cy="1754326"/>
              </a:xfrm>
              <a:prstGeom prst="rect">
                <a:avLst/>
              </a:prstGeom>
              <a:blipFill>
                <a:blip r:embed="rId6"/>
                <a:stretch>
                  <a:fillRect l="-1512" t="-9722" r="-308" b="-19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36A5452-54A7-41D9-B68B-1D9681C9CDB2}"/>
                  </a:ext>
                </a:extLst>
              </p:cNvPr>
              <p:cNvSpPr/>
              <p:nvPr/>
            </p:nvSpPr>
            <p:spPr>
              <a:xfrm>
                <a:off x="2326132" y="7925152"/>
                <a:ext cx="2168242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𝑂𝐻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𝑂𝐻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càng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𝑃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càng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36A5452-54A7-41D9-B68B-1D9681C9CD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32" y="7925152"/>
                <a:ext cx="21682428" cy="1754326"/>
              </a:xfrm>
              <a:prstGeom prst="rect">
                <a:avLst/>
              </a:prstGeom>
              <a:blipFill>
                <a:blip r:embed="rId7"/>
                <a:stretch>
                  <a:fillRect l="-1519" t="-9722" b="-19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883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418688" y="9447641"/>
            <a:ext cx="23514406" cy="3897291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222812"/>
            <a:ext cx="24387174" cy="2035756"/>
            <a:chOff x="534987" y="1526865"/>
            <a:chExt cx="23340848" cy="2477357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526865"/>
              <a:ext cx="3505200" cy="1309144"/>
              <a:chOff x="534987" y="1526865"/>
              <a:chExt cx="3505200" cy="1309144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288" y="1526865"/>
                <a:ext cx="1915022" cy="1235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139774" y="2078947"/>
            <a:ext cx="23926065" cy="1430695"/>
            <a:chOff x="1426981" y="6465521"/>
            <a:chExt cx="13072385" cy="11463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1" y="6581196"/>
              <a:ext cx="1043169" cy="979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26987" y="3903026"/>
            <a:ext cx="23954586" cy="1404812"/>
            <a:chOff x="1458731" y="6334162"/>
            <a:chExt cx="13782856" cy="12345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26987" y="5820562"/>
            <a:ext cx="23954586" cy="1452817"/>
            <a:chOff x="1458731" y="6334162"/>
            <a:chExt cx="1378285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endPara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41085" y="7824233"/>
            <a:ext cx="23954586" cy="1449989"/>
            <a:chOff x="1458731" y="6334162"/>
            <a:chExt cx="13782856" cy="12345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100354" y="2216670"/>
            <a:ext cx="1965600" cy="14657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22636CB-1681-42E7-A439-1D39A8B7D1E3}"/>
                  </a:ext>
                </a:extLst>
              </p:cNvPr>
              <p:cNvSpPr/>
              <p:nvPr/>
            </p:nvSpPr>
            <p:spPr>
              <a:xfrm>
                <a:off x="3740597" y="-94710"/>
                <a:ext cx="2034835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mặt cầu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𝑆</m:t>
                    </m:r>
                    <m:r>
                      <a:rPr lang="vi-VN" sz="6000" i="1">
                        <a:latin typeface="Cambria Math"/>
                      </a:rPr>
                      <m:t>(</m:t>
                    </m:r>
                    <m:r>
                      <a:rPr lang="vi-VN" sz="6000" i="1">
                        <a:latin typeface="Cambria Math"/>
                      </a:rPr>
                      <m:t>𝑂</m:t>
                    </m:r>
                    <m:r>
                      <a:rPr lang="vi-VN" sz="6000" i="1">
                        <a:latin typeface="Cambria Math"/>
                      </a:rPr>
                      <m:t>;</m:t>
                    </m:r>
                    <m:r>
                      <a:rPr lang="vi-VN" sz="6000" i="1">
                        <a:latin typeface="Cambria Math"/>
                      </a:rPr>
                      <m:t>𝑟</m:t>
                    </m:r>
                    <m:r>
                      <a:rPr lang="vi-VN" sz="60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đường thẳng </a:t>
                </a:r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</a:t>
                </a:r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𝐻</m:t>
                    </m:r>
                  </m:oMath>
                </a14:m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𝑂</m:t>
                    </m:r>
                  </m:oMath>
                </a14:m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lên đường thẳng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𝛥</m:t>
                    </m:r>
                  </m:oMath>
                </a14:m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Chọn khẳng định </a:t>
                </a:r>
                <a:r>
                  <a:rPr lang="vi-VN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22636CB-1681-42E7-A439-1D39A8B7D1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597" y="-94710"/>
                <a:ext cx="20348359" cy="1938992"/>
              </a:xfrm>
              <a:prstGeom prst="rect">
                <a:avLst/>
              </a:prstGeom>
              <a:blipFill>
                <a:blip r:embed="rId2"/>
                <a:stretch>
                  <a:fillRect l="-1827" t="-10345" b="-19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9009143-308C-4791-B917-D7AA323C17C8}"/>
                  </a:ext>
                </a:extLst>
              </p:cNvPr>
              <p:cNvSpPr/>
              <p:nvPr/>
            </p:nvSpPr>
            <p:spPr>
              <a:xfrm>
                <a:off x="1919098" y="10916898"/>
                <a:ext cx="2201399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𝑂𝐻</m:t>
                    </m:r>
                    <m:r>
                      <a:rPr lang="en-US" sz="6000" i="1">
                        <a:latin typeface="Cambria Math"/>
                      </a:rPr>
                      <m:t>≤</m:t>
                    </m:r>
                    <m:r>
                      <a:rPr lang="en-US" sz="6000" i="1">
                        <a:latin typeface="Cambria Math"/>
                      </a:rPr>
                      <m:t>𝑟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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𝑆</m:t>
                    </m:r>
                    <m:r>
                      <a:rPr lang="en-US" sz="6000" i="1">
                        <a:latin typeface="Cambria Math"/>
                      </a:rPr>
                      <m:t>(</m:t>
                    </m:r>
                    <m:r>
                      <a:rPr lang="en-US" sz="6000" i="1">
                        <a:latin typeface="Cambria Math"/>
                      </a:rPr>
                      <m:t>𝑂</m:t>
                    </m:r>
                    <m:r>
                      <a:rPr lang="en-US" sz="6000" i="1">
                        <a:latin typeface="Cambria Math"/>
                      </a:rPr>
                      <m:t>;</m:t>
                    </m:r>
                    <m:r>
                      <a:rPr lang="en-US" sz="6000" i="1">
                        <a:latin typeface="Cambria Math"/>
                      </a:rPr>
                      <m:t>𝑟</m:t>
                    </m:r>
                    <m:r>
                      <a:rPr lang="en-US" sz="6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9009143-308C-4791-B917-D7AA323C1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098" y="10916898"/>
                <a:ext cx="22013996" cy="1938992"/>
              </a:xfrm>
              <a:prstGeom prst="rect">
                <a:avLst/>
              </a:prstGeom>
              <a:blipFill>
                <a:blip r:embed="rId3"/>
                <a:stretch>
                  <a:fillRect l="-1689" t="-10692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EEA92B-1F58-40F0-A8C5-F2BF4302B755}"/>
                  </a:ext>
                </a:extLst>
              </p:cNvPr>
              <p:cNvSpPr/>
              <p:nvPr/>
            </p:nvSpPr>
            <p:spPr>
              <a:xfrm>
                <a:off x="2186847" y="2328964"/>
                <a:ext cx="2201399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𝑂𝐻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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EEA92B-1F58-40F0-A8C5-F2BF4302B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847" y="2328964"/>
                <a:ext cx="22013996" cy="923330"/>
              </a:xfrm>
              <a:prstGeom prst="rect">
                <a:avLst/>
              </a:prstGeom>
              <a:blipFill>
                <a:blip r:embed="rId4"/>
                <a:stretch>
                  <a:fillRect l="-1495" t="-217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C7EACA7-61B1-40DA-B248-31A227DB74DA}"/>
                  </a:ext>
                </a:extLst>
              </p:cNvPr>
              <p:cNvSpPr/>
              <p:nvPr/>
            </p:nvSpPr>
            <p:spPr>
              <a:xfrm>
                <a:off x="2210660" y="4155326"/>
                <a:ext cx="217224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𝑂𝐻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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C7EACA7-61B1-40DA-B248-31A227DB74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660" y="4155326"/>
                <a:ext cx="21722434" cy="923330"/>
              </a:xfrm>
              <a:prstGeom prst="rect">
                <a:avLst/>
              </a:prstGeom>
              <a:blipFill>
                <a:blip r:embed="rId5"/>
                <a:stretch>
                  <a:fillRect l="-1516" t="-21854" b="-37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A4676DF-148A-4D78-9E7E-EE561CCE50C4}"/>
                  </a:ext>
                </a:extLst>
              </p:cNvPr>
              <p:cNvSpPr/>
              <p:nvPr/>
            </p:nvSpPr>
            <p:spPr>
              <a:xfrm>
                <a:off x="2237647" y="6108055"/>
                <a:ext cx="2169544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𝑂𝐻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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A4676DF-148A-4D78-9E7E-EE561CCE5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647" y="6108055"/>
                <a:ext cx="21695447" cy="923330"/>
              </a:xfrm>
              <a:prstGeom prst="rect">
                <a:avLst/>
              </a:prstGeom>
              <a:blipFill>
                <a:blip r:embed="rId6"/>
                <a:stretch>
                  <a:fillRect l="-1489" t="-21854" b="-37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71F914F-F130-464C-9FC3-EC6A2AF6A494}"/>
                  </a:ext>
                </a:extLst>
              </p:cNvPr>
              <p:cNvSpPr/>
              <p:nvPr/>
            </p:nvSpPr>
            <p:spPr>
              <a:xfrm>
                <a:off x="2239234" y="8066926"/>
                <a:ext cx="1467356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𝑂𝐻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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71F914F-F130-464C-9FC3-EC6A2AF6A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34" y="8066926"/>
                <a:ext cx="14673569" cy="923330"/>
              </a:xfrm>
              <a:prstGeom prst="rect">
                <a:avLst/>
              </a:prstGeom>
              <a:blipFill>
                <a:blip r:embed="rId7"/>
                <a:stretch>
                  <a:fillRect l="-2202" t="-21711" r="-124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309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42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418688" y="10004868"/>
            <a:ext cx="23514406" cy="3340064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222812"/>
            <a:ext cx="24387174" cy="2035756"/>
            <a:chOff x="534987" y="1526865"/>
            <a:chExt cx="23340848" cy="2477357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526865"/>
              <a:ext cx="3505200" cy="1309144"/>
              <a:chOff x="534987" y="1526865"/>
              <a:chExt cx="3505200" cy="1309144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288" y="1526865"/>
                <a:ext cx="1915022" cy="1235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139774" y="2078947"/>
            <a:ext cx="23926065" cy="1705653"/>
            <a:chOff x="1426981" y="6465521"/>
            <a:chExt cx="13072385" cy="11463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1" y="6581196"/>
              <a:ext cx="1043169" cy="979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26987" y="3903025"/>
            <a:ext cx="23954586" cy="1727349"/>
            <a:chOff x="1458731" y="6334162"/>
            <a:chExt cx="13782856" cy="12345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26987" y="5820562"/>
            <a:ext cx="23954586" cy="1774385"/>
            <a:chOff x="1458731" y="6334162"/>
            <a:chExt cx="1378285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endPara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9506" y="7926275"/>
            <a:ext cx="23954586" cy="1623826"/>
            <a:chOff x="1458731" y="6334162"/>
            <a:chExt cx="13782856" cy="12345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100354" y="2216670"/>
            <a:ext cx="1965600" cy="14657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D8A903-825D-4A10-BBA3-51B3A0F58724}"/>
                  </a:ext>
                </a:extLst>
              </p:cNvPr>
              <p:cNvSpPr/>
              <p:nvPr/>
            </p:nvSpPr>
            <p:spPr>
              <a:xfrm>
                <a:off x="3848279" y="-33806"/>
                <a:ext cx="2024804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mặt cầu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𝑆</m:t>
                    </m:r>
                    <m:r>
                      <a:rPr lang="vi-VN" sz="6000" i="1">
                        <a:latin typeface="Cambria Math"/>
                      </a:rPr>
                      <m:t>(</m:t>
                    </m:r>
                    <m:r>
                      <a:rPr lang="vi-VN" sz="6000" i="1">
                        <a:latin typeface="Cambria Math"/>
                      </a:rPr>
                      <m:t>𝑂</m:t>
                    </m:r>
                    <m:r>
                      <a:rPr lang="vi-VN" sz="6000" i="1">
                        <a:latin typeface="Cambria Math"/>
                      </a:rPr>
                      <m:t>;</m:t>
                    </m:r>
                    <m:r>
                      <a:rPr lang="vi-VN" sz="6000" i="1">
                        <a:latin typeface="Cambria Math"/>
                      </a:rPr>
                      <m:t>𝑟</m:t>
                    </m:r>
                    <m:r>
                      <a:rPr lang="vi-VN" sz="6000" i="1">
                        <a:latin typeface="Cambria Math"/>
                      </a:rPr>
                      <m:t>)</m:t>
                    </m:r>
                  </m:oMath>
                </a14:m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một điểm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Chọn khẳng định </a:t>
                </a:r>
                <a:r>
                  <a:rPr lang="vi-VN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D8A903-825D-4A10-BBA3-51B3A0F58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279" y="-33806"/>
                <a:ext cx="20248049" cy="1015663"/>
              </a:xfrm>
              <a:prstGeom prst="rect">
                <a:avLst/>
              </a:prstGeom>
              <a:blipFill>
                <a:blip r:embed="rId2"/>
                <a:stretch>
                  <a:fillRect l="-1806" t="-19760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6F1FC14-FFAE-43FC-ACA7-6BCD771645E5}"/>
                  </a:ext>
                </a:extLst>
              </p:cNvPr>
              <p:cNvSpPr/>
              <p:nvPr/>
            </p:nvSpPr>
            <p:spPr>
              <a:xfrm>
                <a:off x="1379925" y="11092303"/>
                <a:ext cx="1675726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6F1FC14-FFAE-43FC-ACA7-6BCD77164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925" y="11092303"/>
                <a:ext cx="16757262" cy="1015663"/>
              </a:xfrm>
              <a:prstGeom prst="rect">
                <a:avLst/>
              </a:prstGeom>
              <a:blipFill>
                <a:blip r:embed="rId3"/>
                <a:stretch>
                  <a:fillRect l="-2183" t="-20482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1A24DE5-D06C-4B0C-BC0C-FCBC81541F39}"/>
                  </a:ext>
                </a:extLst>
              </p:cNvPr>
              <p:cNvSpPr/>
              <p:nvPr/>
            </p:nvSpPr>
            <p:spPr>
              <a:xfrm>
                <a:off x="2206193" y="2458309"/>
                <a:ext cx="1675726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1A24DE5-D06C-4B0C-BC0C-FCBC81541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193" y="2458309"/>
                <a:ext cx="16757262" cy="1015663"/>
              </a:xfrm>
              <a:prstGeom prst="rect">
                <a:avLst/>
              </a:prstGeom>
              <a:blipFill>
                <a:blip r:embed="rId4"/>
                <a:stretch>
                  <a:fillRect l="-2219" t="-19760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8A03D6-11FD-409D-BFAA-894EDC0FCDA6}"/>
                  </a:ext>
                </a:extLst>
              </p:cNvPr>
              <p:cNvSpPr/>
              <p:nvPr/>
            </p:nvSpPr>
            <p:spPr>
              <a:xfrm>
                <a:off x="2208745" y="3753154"/>
                <a:ext cx="2185868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8A03D6-11FD-409D-BFAA-894EDC0FC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745" y="3753154"/>
                <a:ext cx="21858681" cy="1938992"/>
              </a:xfrm>
              <a:prstGeom prst="rect">
                <a:avLst/>
              </a:prstGeom>
              <a:blipFill>
                <a:blip r:embed="rId5"/>
                <a:stretch>
                  <a:fillRect l="-1673" t="-9748" r="-1757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FD7338A-3215-4E8A-8B4B-A096667B7B95}"/>
                  </a:ext>
                </a:extLst>
              </p:cNvPr>
              <p:cNvSpPr/>
              <p:nvPr/>
            </p:nvSpPr>
            <p:spPr>
              <a:xfrm>
                <a:off x="2207780" y="5707389"/>
                <a:ext cx="217863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FD7338A-3215-4E8A-8B4B-A096667B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80" y="5707389"/>
                <a:ext cx="21786312" cy="1938992"/>
              </a:xfrm>
              <a:prstGeom prst="rect">
                <a:avLst/>
              </a:prstGeom>
              <a:blipFill>
                <a:blip r:embed="rId6"/>
                <a:stretch>
                  <a:fillRect l="-1679" t="-9434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5892012-6A55-4903-9DBD-64F21858AF05}"/>
                  </a:ext>
                </a:extLst>
              </p:cNvPr>
              <p:cNvSpPr/>
              <p:nvPr/>
            </p:nvSpPr>
            <p:spPr>
              <a:xfrm>
                <a:off x="2459303" y="7786374"/>
                <a:ext cx="2160361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5892012-6A55-4903-9DBD-64F21858A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03" y="7786374"/>
                <a:ext cx="21603616" cy="1938992"/>
              </a:xfrm>
              <a:prstGeom prst="rect">
                <a:avLst/>
              </a:prstGeom>
              <a:blipFill>
                <a:blip r:embed="rId7"/>
                <a:stretch>
                  <a:fillRect l="-1693" t="-9434" r="-1495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907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42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70199" y="9630728"/>
            <a:ext cx="23514406" cy="4031296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222812"/>
            <a:ext cx="24387174" cy="2035756"/>
            <a:chOff x="534987" y="1526865"/>
            <a:chExt cx="23340848" cy="2477357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526865"/>
              <a:ext cx="3505200" cy="1309144"/>
              <a:chOff x="534987" y="1526865"/>
              <a:chExt cx="3505200" cy="1309144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9181" y="1526865"/>
                <a:ext cx="2283236" cy="1235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139775" y="2078947"/>
            <a:ext cx="23854318" cy="1705653"/>
            <a:chOff x="1426981" y="6465521"/>
            <a:chExt cx="13072385" cy="11463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1" y="6581196"/>
              <a:ext cx="1043169" cy="979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26987" y="3903025"/>
            <a:ext cx="23954586" cy="1727349"/>
            <a:chOff x="1458731" y="6334162"/>
            <a:chExt cx="13782856" cy="12345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26987" y="5820562"/>
            <a:ext cx="23954586" cy="1774385"/>
            <a:chOff x="1458731" y="6334162"/>
            <a:chExt cx="1378285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800"/>
                </a:spcBef>
              </a:pPr>
              <a:endPara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9506" y="7926275"/>
            <a:ext cx="23954586" cy="1623826"/>
            <a:chOff x="1458731" y="6334162"/>
            <a:chExt cx="13782856" cy="12345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800"/>
                </a:spcBef>
              </a:pPr>
              <a:endParaRPr lang="vi-VN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100354" y="2216670"/>
            <a:ext cx="1965600" cy="14657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30D497-1B89-4228-8B75-9D733F7085C6}"/>
                  </a:ext>
                </a:extLst>
              </p:cNvPr>
              <p:cNvSpPr/>
              <p:nvPr/>
            </p:nvSpPr>
            <p:spPr>
              <a:xfrm>
                <a:off x="3733953" y="-89308"/>
                <a:ext cx="2069785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mặt cầu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một điểm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ngoài mặt cầu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Chọn khẳng định </a:t>
                </a:r>
                <a:r>
                  <a:rPr lang="vi-VN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30D497-1B89-4228-8B75-9D733F708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953" y="-89308"/>
                <a:ext cx="20697856" cy="1938992"/>
              </a:xfrm>
              <a:prstGeom prst="rect">
                <a:avLst/>
              </a:prstGeom>
              <a:blipFill>
                <a:blip r:embed="rId2"/>
                <a:stretch>
                  <a:fillRect l="-1797" t="-9434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566E43-6D9F-4E7B-8E52-CEF56F4CE072}"/>
                  </a:ext>
                </a:extLst>
              </p:cNvPr>
              <p:cNvSpPr/>
              <p:nvPr/>
            </p:nvSpPr>
            <p:spPr>
              <a:xfrm>
                <a:off x="2378989" y="2014224"/>
                <a:ext cx="2155410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</a:t>
                </a: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566E43-6D9F-4E7B-8E52-CEF56F4CE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989" y="2014224"/>
                <a:ext cx="21554105" cy="1754326"/>
              </a:xfrm>
              <a:prstGeom prst="rect">
                <a:avLst/>
              </a:prstGeom>
              <a:blipFill>
                <a:blip r:embed="rId3"/>
                <a:stretch>
                  <a:fillRect l="-1499" t="-9722" r="-57" b="-19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303C876-789C-47ED-93C3-08C17891B96F}"/>
                  </a:ext>
                </a:extLst>
              </p:cNvPr>
              <p:cNvSpPr/>
              <p:nvPr/>
            </p:nvSpPr>
            <p:spPr>
              <a:xfrm>
                <a:off x="292557" y="10648614"/>
                <a:ext cx="2322104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trụ là đáp án </a:t>
                </a:r>
                <a:r>
                  <a:rPr lang="en-US" sz="60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sai. </a:t>
                </a:r>
                <a:r>
                  <a:rPr lang="en-US" sz="6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tiếp tuyến này tạo thành một mặt nón đỉnh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303C876-789C-47ED-93C3-08C17891B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57" y="10648614"/>
                <a:ext cx="23221048" cy="2862322"/>
              </a:xfrm>
              <a:prstGeom prst="rect">
                <a:avLst/>
              </a:prstGeom>
              <a:blipFill>
                <a:blip r:embed="rId4"/>
                <a:stretch>
                  <a:fillRect l="-1601" t="-6610" r="-2205" b="-13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BDEF04-8E8D-47B4-9254-B888774B05FF}"/>
                  </a:ext>
                </a:extLst>
              </p:cNvPr>
              <p:cNvSpPr/>
              <p:nvPr/>
            </p:nvSpPr>
            <p:spPr>
              <a:xfrm>
                <a:off x="2378989" y="3881570"/>
                <a:ext cx="2177641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</a:t>
                </a: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BDEF04-8E8D-47B4-9254-B888774B0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989" y="3881570"/>
                <a:ext cx="21776411" cy="1754326"/>
              </a:xfrm>
              <a:prstGeom prst="rect">
                <a:avLst/>
              </a:prstGeom>
              <a:blipFill>
                <a:blip r:embed="rId5"/>
                <a:stretch>
                  <a:fillRect l="-1483" t="-9722" b="-19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12A2E54-8B63-4B9F-B71B-DE8E6F9DB2A7}"/>
                  </a:ext>
                </a:extLst>
              </p:cNvPr>
              <p:cNvSpPr/>
              <p:nvPr/>
            </p:nvSpPr>
            <p:spPr>
              <a:xfrm>
                <a:off x="2378989" y="5803605"/>
                <a:ext cx="2155410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</a:t>
                </a: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12A2E54-8B63-4B9F-B71B-DE8E6F9DB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989" y="5803605"/>
                <a:ext cx="21554105" cy="1754326"/>
              </a:xfrm>
              <a:prstGeom prst="rect">
                <a:avLst/>
              </a:prstGeom>
              <a:blipFill>
                <a:blip r:embed="rId6"/>
                <a:stretch>
                  <a:fillRect l="-1499" t="-9722" b="-19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EF1F4EE-BF6D-44D3-9E34-38D810820C9B}"/>
                  </a:ext>
                </a:extLst>
              </p:cNvPr>
              <p:cNvSpPr/>
              <p:nvPr/>
            </p:nvSpPr>
            <p:spPr>
              <a:xfrm>
                <a:off x="2405975" y="7742597"/>
                <a:ext cx="2162885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</a:t>
                </a: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nón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EF1F4EE-BF6D-44D3-9E34-38D810820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975" y="7742597"/>
                <a:ext cx="21628857" cy="1754326"/>
              </a:xfrm>
              <a:prstGeom prst="rect">
                <a:avLst/>
              </a:prstGeom>
              <a:blipFill>
                <a:blip r:embed="rId7"/>
                <a:stretch>
                  <a:fillRect l="-1522" t="-9722" b="-19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477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2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5699382"/>
            <a:ext cx="23672882" cy="7941087"/>
            <a:chOff x="184495" y="3636275"/>
            <a:chExt cx="11834900" cy="355830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7832"/>
              <a:chOff x="1275608" y="6239450"/>
              <a:chExt cx="4592537" cy="9227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165760" y="3079561"/>
            <a:ext cx="23679365" cy="2233008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-215174" y="3587231"/>
            <a:ext cx="1095906" cy="117448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E651A6-401E-49B5-BF00-3BB1E7097746}"/>
              </a:ext>
            </a:extLst>
          </p:cNvPr>
          <p:cNvGrpSpPr/>
          <p:nvPr/>
        </p:nvGrpSpPr>
        <p:grpSpPr>
          <a:xfrm>
            <a:off x="1" y="-73234"/>
            <a:ext cx="24387174" cy="2912882"/>
            <a:chOff x="534987" y="1647866"/>
            <a:chExt cx="23340848" cy="2356356"/>
          </a:xfrm>
        </p:grpSpPr>
        <p:sp>
          <p:nvSpPr>
            <p:cNvPr id="63" name="Rounded Rectangle 24">
              <a:extLst>
                <a:ext uri="{FF2B5EF4-FFF2-40B4-BE49-F238E27FC236}">
                  <a16:creationId xmlns:a16="http://schemas.microsoft.com/office/drawing/2014/main" id="{2E4C2417-1472-4B22-BF65-07644536BEE1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83330CC-8F50-4322-9AD0-5AC95561E5DC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88143"/>
              <a:chOff x="534987" y="1647866"/>
              <a:chExt cx="3505200" cy="1188143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E71E7EE4-F027-4A23-BDE8-0236F93DB89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Pentagon 27">
                <a:extLst>
                  <a:ext uri="{FF2B5EF4-FFF2-40B4-BE49-F238E27FC236}">
                    <a16:creationId xmlns:a16="http://schemas.microsoft.com/office/drawing/2014/main" id="{CAA2E7D6-92A1-4C50-8354-0BB3CD89478E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11">
                <a:extLst>
                  <a:ext uri="{FF2B5EF4-FFF2-40B4-BE49-F238E27FC236}">
                    <a16:creationId xmlns:a16="http://schemas.microsoft.com/office/drawing/2014/main" id="{3F6D65F0-DC9B-4179-8E48-6DBEA942FFF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0" name="Freeform 31">
                  <a:extLst>
                    <a:ext uri="{FF2B5EF4-FFF2-40B4-BE49-F238E27FC236}">
                      <a16:creationId xmlns:a16="http://schemas.microsoft.com/office/drawing/2014/main" id="{133CA388-D3DF-4981-8564-23D7596B81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2">
                  <a:extLst>
                    <a:ext uri="{FF2B5EF4-FFF2-40B4-BE49-F238E27FC236}">
                      <a16:creationId xmlns:a16="http://schemas.microsoft.com/office/drawing/2014/main" id="{623F8B14-3722-4C5A-8EEB-639DBC4FC6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3">
                  <a:extLst>
                    <a:ext uri="{FF2B5EF4-FFF2-40B4-BE49-F238E27FC236}">
                      <a16:creationId xmlns:a16="http://schemas.microsoft.com/office/drawing/2014/main" id="{7523E814-3A90-44F2-9C58-2241CEFA5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B362ADA-1835-41F3-B86E-0F7DE7755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792BE82-C824-4EC4-94F4-7C61008B4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71B3DAE-ED02-4BFB-9BB2-21CD761C5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DECA5E1D-D766-466C-BD2B-E6BC99392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8" name="Chevron 29">
                <a:extLst>
                  <a:ext uri="{FF2B5EF4-FFF2-40B4-BE49-F238E27FC236}">
                    <a16:creationId xmlns:a16="http://schemas.microsoft.com/office/drawing/2014/main" id="{0A46FEA7-4BF3-46ED-BFAE-2F8DA46C502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4717C788-79CF-4C6E-99C6-1ED8CEF0C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2984" y="1650628"/>
                <a:ext cx="2255928" cy="938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itle 1">
                <a:extLst>
                  <a:ext uri="{FF2B5EF4-FFF2-40B4-BE49-F238E27FC236}">
                    <a16:creationId xmlns:a16="http://schemas.microsoft.com/office/drawing/2014/main" id="{77A1EBF4-EBD4-4BAD-B781-4A1E73C33B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29228" y="438049"/>
                <a:ext cx="20451586" cy="1633184"/>
              </a:xfrm>
            </p:spPr>
            <p:txBody>
              <a:bodyPr>
                <a:normAutofit fontScale="90000"/>
              </a:bodyPr>
              <a:lstStyle/>
              <a:p>
                <a:pPr algn="just"/>
                <a:r>
                  <a:rPr lang="nl-NL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đường kính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10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6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 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Qua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 một đường tròn có bán kính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4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Số các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itle 1">
                <a:extLst>
                  <a:ext uri="{FF2B5EF4-FFF2-40B4-BE49-F238E27FC236}">
                    <a16:creationId xmlns:a16="http://schemas.microsoft.com/office/drawing/2014/main" id="{77A1EBF4-EBD4-4BAD-B781-4A1E73C33B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29228" y="438049"/>
                <a:ext cx="20451586" cy="1633184"/>
              </a:xfrm>
              <a:blipFill>
                <a:blip r:embed="rId3"/>
                <a:stretch>
                  <a:fillRect l="-1610" t="-38806" r="-2414" b="-5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1A96C09-86C1-4E47-99F2-1F16B8903804}"/>
                  </a:ext>
                </a:extLst>
              </p:cNvPr>
              <p:cNvSpPr/>
              <p:nvPr/>
            </p:nvSpPr>
            <p:spPr>
              <a:xfrm>
                <a:off x="428197" y="7518860"/>
                <a:ext cx="2395897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vô số </a:t>
                </a:r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 một đường tròn có bán kính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4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1A96C09-86C1-4E47-99F2-1F16B8903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7" y="7518860"/>
                <a:ext cx="23958978" cy="1015663"/>
              </a:xfrm>
              <a:prstGeom prst="rect">
                <a:avLst/>
              </a:prstGeom>
              <a:blipFill>
                <a:blip r:embed="rId4"/>
                <a:stretch>
                  <a:fillRect l="-1526" t="-19760" r="-1399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2AD81261-4672-46B2-A8F6-0F43C5FFCADF}"/>
              </a:ext>
            </a:extLst>
          </p:cNvPr>
          <p:cNvSpPr/>
          <p:nvPr/>
        </p:nvSpPr>
        <p:spPr>
          <a:xfrm>
            <a:off x="1129739" y="3676091"/>
            <a:ext cx="20233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số.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00D245-C030-4429-8E14-6EED07BC1626}"/>
              </a:ext>
            </a:extLst>
          </p:cNvPr>
          <p:cNvSpPr/>
          <p:nvPr/>
        </p:nvSpPr>
        <p:spPr>
          <a:xfrm>
            <a:off x="6851043" y="3636627"/>
            <a:ext cx="846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nl-NL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AAA3B6-5305-4F94-AE4B-A8C873D299AE}"/>
              </a:ext>
            </a:extLst>
          </p:cNvPr>
          <p:cNvSpPr/>
          <p:nvPr/>
        </p:nvSpPr>
        <p:spPr>
          <a:xfrm>
            <a:off x="12833998" y="3668970"/>
            <a:ext cx="846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nl-NL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F4A8FD-6DB0-4C1A-966A-8F90B9B2B2AB}"/>
              </a:ext>
            </a:extLst>
          </p:cNvPr>
          <p:cNvSpPr/>
          <p:nvPr/>
        </p:nvSpPr>
        <p:spPr>
          <a:xfrm>
            <a:off x="18720336" y="3737392"/>
            <a:ext cx="607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14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77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7990956"/>
            <a:ext cx="23672882" cy="5649514"/>
            <a:chOff x="184495" y="3629937"/>
            <a:chExt cx="11834900" cy="356464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29937"/>
              <a:ext cx="2342697" cy="560039"/>
              <a:chOff x="1275608" y="6227938"/>
              <a:chExt cx="4592536" cy="101756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0846" y="4748203"/>
                <a:ext cx="922706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28377" y="6227938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17768" y="4488384"/>
            <a:ext cx="23679365" cy="2233008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82966" y="5032837"/>
            <a:ext cx="1095906" cy="117448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E651A6-401E-49B5-BF00-3BB1E7097746}"/>
              </a:ext>
            </a:extLst>
          </p:cNvPr>
          <p:cNvGrpSpPr/>
          <p:nvPr/>
        </p:nvGrpSpPr>
        <p:grpSpPr>
          <a:xfrm>
            <a:off x="1" y="-155634"/>
            <a:ext cx="24387174" cy="3763767"/>
            <a:chOff x="534987" y="1647866"/>
            <a:chExt cx="23340848" cy="2356356"/>
          </a:xfrm>
        </p:grpSpPr>
        <p:sp>
          <p:nvSpPr>
            <p:cNvPr id="63" name="Rounded Rectangle 24">
              <a:extLst>
                <a:ext uri="{FF2B5EF4-FFF2-40B4-BE49-F238E27FC236}">
                  <a16:creationId xmlns:a16="http://schemas.microsoft.com/office/drawing/2014/main" id="{2E4C2417-1472-4B22-BF65-07644536BEE1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83330CC-8F50-4322-9AD0-5AC95561E5DC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88143"/>
              <a:chOff x="534987" y="1647866"/>
              <a:chExt cx="3505200" cy="1188143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E71E7EE4-F027-4A23-BDE8-0236F93DB89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Pentagon 27">
                <a:extLst>
                  <a:ext uri="{FF2B5EF4-FFF2-40B4-BE49-F238E27FC236}">
                    <a16:creationId xmlns:a16="http://schemas.microsoft.com/office/drawing/2014/main" id="{CAA2E7D6-92A1-4C50-8354-0BB3CD89478E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11">
                <a:extLst>
                  <a:ext uri="{FF2B5EF4-FFF2-40B4-BE49-F238E27FC236}">
                    <a16:creationId xmlns:a16="http://schemas.microsoft.com/office/drawing/2014/main" id="{3F6D65F0-DC9B-4179-8E48-6DBEA942FFF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0" name="Freeform 31">
                  <a:extLst>
                    <a:ext uri="{FF2B5EF4-FFF2-40B4-BE49-F238E27FC236}">
                      <a16:creationId xmlns:a16="http://schemas.microsoft.com/office/drawing/2014/main" id="{133CA388-D3DF-4981-8564-23D7596B81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2">
                  <a:extLst>
                    <a:ext uri="{FF2B5EF4-FFF2-40B4-BE49-F238E27FC236}">
                      <a16:creationId xmlns:a16="http://schemas.microsoft.com/office/drawing/2014/main" id="{623F8B14-3722-4C5A-8EEB-639DBC4FC6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3">
                  <a:extLst>
                    <a:ext uri="{FF2B5EF4-FFF2-40B4-BE49-F238E27FC236}">
                      <a16:creationId xmlns:a16="http://schemas.microsoft.com/office/drawing/2014/main" id="{7523E814-3A90-44F2-9C58-2241CEFA5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B362ADA-1835-41F3-B86E-0F7DE7755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792BE82-C824-4EC4-94F4-7C61008B4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71B3DAE-ED02-4BFB-9BB2-21CD761C5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DECA5E1D-D766-466C-BD2B-E6BC99392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8" name="Chevron 29">
                <a:extLst>
                  <a:ext uri="{FF2B5EF4-FFF2-40B4-BE49-F238E27FC236}">
                    <a16:creationId xmlns:a16="http://schemas.microsoft.com/office/drawing/2014/main" id="{0A46FEA7-4BF3-46ED-BFAE-2F8DA46C502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4717C788-79CF-4C6E-99C6-1ED8CEF0C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3860" y="1781015"/>
                <a:ext cx="2283236" cy="821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C153BE0-2013-4B56-8DF2-792F3CDE4D0A}"/>
                  </a:ext>
                </a:extLst>
              </p:cNvPr>
              <p:cNvSpPr/>
              <p:nvPr/>
            </p:nvSpPr>
            <p:spPr>
              <a:xfrm>
                <a:off x="3706966" y="0"/>
                <a:ext cx="20524750" cy="323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mặt cầu tâm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𝑂</m:t>
                    </m:r>
                  </m:oMath>
                </a14:m>
                <a:r>
                  <a:rPr lang="pt-B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/>
                      </a:rPr>
                      <m:t>𝑅</m:t>
                    </m:r>
                  </m:oMath>
                </a14:m>
                <a:r>
                  <a:rPr lang="pt-B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/>
                      </a:rPr>
                      <m:t>𝑑</m:t>
                    </m:r>
                  </m:oMath>
                </a14:m>
                <a:r>
                  <a:rPr lang="pt-B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khoảng cách từ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pt-B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/>
                      </a:rPr>
                      <m:t>𝑑</m:t>
                    </m:r>
                    <m:r>
                      <a:rPr lang="vi-VN" sz="6600" i="1">
                        <a:latin typeface="Cambria Math"/>
                      </a:rPr>
                      <m:t>&lt;</m:t>
                    </m:r>
                    <m:r>
                      <a:rPr lang="vi-VN" sz="6600" i="1">
                        <a:latin typeface="Cambria Math"/>
                      </a:rPr>
                      <m:t>𝑅</m:t>
                    </m:r>
                  </m:oMath>
                </a14:m>
                <a:r>
                  <a:rPr lang="pt-B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đó, số điểm chung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pt-B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C153BE0-2013-4B56-8DF2-792F3CDE4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966" y="0"/>
                <a:ext cx="20524750" cy="3231654"/>
              </a:xfrm>
              <a:prstGeom prst="rect">
                <a:avLst/>
              </a:prstGeom>
              <a:blipFill>
                <a:blip r:embed="rId3"/>
                <a:stretch>
                  <a:fillRect l="-2020" t="-6415" r="-30" b="-1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AC4C0C7-7328-411E-AC2F-055D20B905EA}"/>
              </a:ext>
            </a:extLst>
          </p:cNvPr>
          <p:cNvSpPr/>
          <p:nvPr/>
        </p:nvSpPr>
        <p:spPr>
          <a:xfrm>
            <a:off x="1444316" y="5033114"/>
            <a:ext cx="8194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3A2E87-F6AA-42C3-AD50-9645F4C1E609}"/>
              </a:ext>
            </a:extLst>
          </p:cNvPr>
          <p:cNvSpPr/>
          <p:nvPr/>
        </p:nvSpPr>
        <p:spPr>
          <a:xfrm>
            <a:off x="7274280" y="4959191"/>
            <a:ext cx="8194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7A94A32-C06B-4EDA-8482-BA8300A6C212}"/>
                  </a:ext>
                </a:extLst>
              </p:cNvPr>
              <p:cNvSpPr/>
              <p:nvPr/>
            </p:nvSpPr>
            <p:spPr>
              <a:xfrm>
                <a:off x="2413713" y="9597515"/>
                <a:ext cx="13869246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t-BR" sz="6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 </a:t>
                </a:r>
                <a:r>
                  <a:rPr lang="pt-BR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chung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pt-BR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nl-NL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 số.</a:t>
                </a:r>
                <a:endParaRPr lang="en-US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7A94A32-C06B-4EDA-8482-BA8300A6C2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713" y="9597515"/>
                <a:ext cx="13869246" cy="1107996"/>
              </a:xfrm>
              <a:prstGeom prst="rect">
                <a:avLst/>
              </a:prstGeom>
              <a:blipFill>
                <a:blip r:embed="rId4"/>
                <a:stretch>
                  <a:fillRect l="-3033" t="-20330" r="-2066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D6F5C4AB-3753-4405-92E9-FEF0B117527A}"/>
              </a:ext>
            </a:extLst>
          </p:cNvPr>
          <p:cNvSpPr/>
          <p:nvPr/>
        </p:nvSpPr>
        <p:spPr>
          <a:xfrm>
            <a:off x="13109515" y="4959191"/>
            <a:ext cx="22060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số.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B84F01-A145-4D32-A0E1-8945E4646CA7}"/>
              </a:ext>
            </a:extLst>
          </p:cNvPr>
          <p:cNvSpPr/>
          <p:nvPr/>
        </p:nvSpPr>
        <p:spPr>
          <a:xfrm>
            <a:off x="18942114" y="4966092"/>
            <a:ext cx="8194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86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4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7428318"/>
            <a:ext cx="23672882" cy="6212152"/>
            <a:chOff x="184495" y="3629937"/>
            <a:chExt cx="11834900" cy="356464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29937"/>
              <a:ext cx="2342697" cy="560039"/>
              <a:chOff x="1275608" y="6227938"/>
              <a:chExt cx="4592536" cy="101756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0846" y="4748203"/>
                <a:ext cx="922706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28377" y="6227938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17768" y="4488384"/>
            <a:ext cx="23679365" cy="2233008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82966" y="5032837"/>
            <a:ext cx="1095906" cy="117448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E651A6-401E-49B5-BF00-3BB1E7097746}"/>
              </a:ext>
            </a:extLst>
          </p:cNvPr>
          <p:cNvGrpSpPr/>
          <p:nvPr/>
        </p:nvGrpSpPr>
        <p:grpSpPr>
          <a:xfrm>
            <a:off x="1" y="-155634"/>
            <a:ext cx="24387174" cy="4152269"/>
            <a:chOff x="534987" y="1647866"/>
            <a:chExt cx="23340848" cy="2356356"/>
          </a:xfrm>
        </p:grpSpPr>
        <p:sp>
          <p:nvSpPr>
            <p:cNvPr id="63" name="Rounded Rectangle 24">
              <a:extLst>
                <a:ext uri="{FF2B5EF4-FFF2-40B4-BE49-F238E27FC236}">
                  <a16:creationId xmlns:a16="http://schemas.microsoft.com/office/drawing/2014/main" id="{2E4C2417-1472-4B22-BF65-07644536BEE1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83330CC-8F50-4322-9AD0-5AC95561E5DC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88143"/>
              <a:chOff x="534987" y="1647866"/>
              <a:chExt cx="3505200" cy="1188143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E71E7EE4-F027-4A23-BDE8-0236F93DB89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Pentagon 27">
                <a:extLst>
                  <a:ext uri="{FF2B5EF4-FFF2-40B4-BE49-F238E27FC236}">
                    <a16:creationId xmlns:a16="http://schemas.microsoft.com/office/drawing/2014/main" id="{CAA2E7D6-92A1-4C50-8354-0BB3CD89478E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11">
                <a:extLst>
                  <a:ext uri="{FF2B5EF4-FFF2-40B4-BE49-F238E27FC236}">
                    <a16:creationId xmlns:a16="http://schemas.microsoft.com/office/drawing/2014/main" id="{3F6D65F0-DC9B-4179-8E48-6DBEA942FFF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0" name="Freeform 31">
                  <a:extLst>
                    <a:ext uri="{FF2B5EF4-FFF2-40B4-BE49-F238E27FC236}">
                      <a16:creationId xmlns:a16="http://schemas.microsoft.com/office/drawing/2014/main" id="{133CA388-D3DF-4981-8564-23D7596B81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2">
                  <a:extLst>
                    <a:ext uri="{FF2B5EF4-FFF2-40B4-BE49-F238E27FC236}">
                      <a16:creationId xmlns:a16="http://schemas.microsoft.com/office/drawing/2014/main" id="{623F8B14-3722-4C5A-8EEB-639DBC4FC6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3">
                  <a:extLst>
                    <a:ext uri="{FF2B5EF4-FFF2-40B4-BE49-F238E27FC236}">
                      <a16:creationId xmlns:a16="http://schemas.microsoft.com/office/drawing/2014/main" id="{7523E814-3A90-44F2-9C58-2241CEFA5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B362ADA-1835-41F3-B86E-0F7DE7755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792BE82-C824-4EC4-94F4-7C61008B4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71B3DAE-ED02-4BFB-9BB2-21CD761C5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DECA5E1D-D766-466C-BD2B-E6BC99392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8" name="Chevron 29">
                <a:extLst>
                  <a:ext uri="{FF2B5EF4-FFF2-40B4-BE49-F238E27FC236}">
                    <a16:creationId xmlns:a16="http://schemas.microsoft.com/office/drawing/2014/main" id="{0A46FEA7-4BF3-46ED-BFAE-2F8DA46C502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4717C788-79CF-4C6E-99C6-1ED8CEF0C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1872" y="1745303"/>
                <a:ext cx="2283236" cy="63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Placeholder 2">
                <a:extLst>
                  <a:ext uri="{FF2B5EF4-FFF2-40B4-BE49-F238E27FC236}">
                    <a16:creationId xmlns:a16="http://schemas.microsoft.com/office/drawing/2014/main" id="{BD775C4C-BC33-4950-8326-D499FE63AF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3867" y="-93689"/>
                <a:ext cx="20226484" cy="4090324"/>
              </a:xfrm>
            </p:spPr>
            <p:txBody>
              <a:bodyPr>
                <a:noAutofit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itchFamily="34" charset="0"/>
                  <a:buNone/>
                </a:pPr>
                <a:r>
                  <a:rPr lang="vi-VN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vi-VN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/>
                      </a:rPr>
                      <m:t>𝑆</m:t>
                    </m:r>
                    <m:r>
                      <a:rPr lang="en-US" sz="6600" i="1">
                        <a:latin typeface="Cambria Math"/>
                      </a:rPr>
                      <m:t>(</m:t>
                    </m:r>
                    <m:r>
                      <a:rPr lang="en-US" sz="6600" i="1">
                        <a:latin typeface="Cambria Math"/>
                      </a:rPr>
                      <m:t>𝑂</m:t>
                    </m:r>
                    <m:r>
                      <a:rPr lang="en-US" sz="6600" i="1">
                        <a:latin typeface="Cambria Math"/>
                      </a:rPr>
                      <m:t>,</m:t>
                    </m:r>
                    <m:r>
                      <a:rPr lang="en-US" sz="6600" i="1">
                        <a:latin typeface="Cambria Math"/>
                      </a:rPr>
                      <m:t>𝑅</m:t>
                    </m:r>
                    <m:r>
                      <a:rPr lang="en-US" sz="6600" i="1">
                        <a:latin typeface="Cambria Math"/>
                      </a:rPr>
                      <m:t>) </m:t>
                    </m:r>
                  </m:oMath>
                </a14:m>
                <a:r>
                  <a:rPr lang="vi-VN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vi-VN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phẳng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vi-VN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Biết khoảng cách từ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/>
                      </a:rPr>
                      <m:t>𝑂</m:t>
                    </m:r>
                  </m:oMath>
                </a14:m>
                <a:r>
                  <a:rPr lang="vi-VN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vi-VN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Nếu </a:t>
                </a:r>
                <a14:m>
                  <m:oMath xmlns:m="http://schemas.openxmlformats.org/officeDocument/2006/math">
                    <m:r>
                      <a:rPr lang="pt-BR" sz="6600" i="1">
                        <a:latin typeface="Cambria Math"/>
                      </a:rPr>
                      <m:t>𝑑</m:t>
                    </m:r>
                    <m:r>
                      <a:rPr lang="pt-BR" sz="6600" i="1">
                        <a:latin typeface="Cambria Math"/>
                      </a:rPr>
                      <m:t>&lt;</m:t>
                    </m:r>
                    <m:r>
                      <a:rPr lang="pt-BR" sz="6600" i="1">
                        <a:latin typeface="Cambria Math"/>
                      </a:rPr>
                      <m:t>𝑅</m:t>
                    </m:r>
                  </m:oMath>
                </a14:m>
                <a:r>
                  <a:rPr lang="vi-VN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giao tuyến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vi-VN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mặt </a:t>
                </a:r>
                <a:r>
                  <a:rPr lang="vi-VN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vi-VN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tròn có bán kính bằng bao nhiêu?</a:t>
                </a:r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 Placeholder 2">
                <a:extLst>
                  <a:ext uri="{FF2B5EF4-FFF2-40B4-BE49-F238E27FC236}">
                    <a16:creationId xmlns:a16="http://schemas.microsoft.com/office/drawing/2014/main" id="{BD775C4C-BC33-4950-8326-D499FE63A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867" y="-93689"/>
                <a:ext cx="20226484" cy="409032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BD28637-C143-424F-B4D2-C6D79B88B452}"/>
                  </a:ext>
                </a:extLst>
              </p:cNvPr>
              <p:cNvSpPr/>
              <p:nvPr/>
            </p:nvSpPr>
            <p:spPr>
              <a:xfrm>
                <a:off x="1456247" y="4967432"/>
                <a:ext cx="4412170" cy="125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6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6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BD28637-C143-424F-B4D2-C6D79B88B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47" y="4967432"/>
                <a:ext cx="4412170" cy="1253741"/>
              </a:xfrm>
              <a:prstGeom prst="rect">
                <a:avLst/>
              </a:prstGeom>
              <a:blipFill>
                <a:blip r:embed="rId4"/>
                <a:stretch>
                  <a:fillRect t="-7282" r="-8425" b="-34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2D98FB-7784-4A3D-AE4D-D7E5E06D6B35}"/>
                  </a:ext>
                </a:extLst>
              </p:cNvPr>
              <p:cNvSpPr/>
              <p:nvPr/>
            </p:nvSpPr>
            <p:spPr>
              <a:xfrm>
                <a:off x="7239241" y="5067963"/>
                <a:ext cx="3905621" cy="125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6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2D98FB-7784-4A3D-AE4D-D7E5E06D6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241" y="5067963"/>
                <a:ext cx="3905621" cy="1253741"/>
              </a:xfrm>
              <a:prstGeom prst="rect">
                <a:avLst/>
              </a:prstGeom>
              <a:blipFill>
                <a:blip r:embed="rId5"/>
                <a:stretch>
                  <a:fillRect t="-6796" r="-9844" b="-34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BBDB553-9217-4098-9581-0E6F7602C1F7}"/>
                  </a:ext>
                </a:extLst>
              </p:cNvPr>
              <p:cNvSpPr/>
              <p:nvPr/>
            </p:nvSpPr>
            <p:spPr>
              <a:xfrm>
                <a:off x="13169229" y="5032837"/>
                <a:ext cx="3905621" cy="125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6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BBDB553-9217-4098-9581-0E6F7602C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9229" y="5032837"/>
                <a:ext cx="3905621" cy="1253741"/>
              </a:xfrm>
              <a:prstGeom prst="rect">
                <a:avLst/>
              </a:prstGeom>
              <a:blipFill>
                <a:blip r:embed="rId6"/>
                <a:stretch>
                  <a:fillRect t="-7317" r="-9828" b="-35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58C9C3-2A5E-48F3-A090-ABADA5DD6E76}"/>
                  </a:ext>
                </a:extLst>
              </p:cNvPr>
              <p:cNvSpPr/>
              <p:nvPr/>
            </p:nvSpPr>
            <p:spPr>
              <a:xfrm>
                <a:off x="18918301" y="4887717"/>
                <a:ext cx="3978333" cy="1363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6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6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58C9C3-2A5E-48F3-A090-ABADA5DD6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301" y="4887717"/>
                <a:ext cx="3978333" cy="1363387"/>
              </a:xfrm>
              <a:prstGeom prst="rect">
                <a:avLst/>
              </a:prstGeom>
              <a:blipFill>
                <a:blip r:embed="rId7"/>
                <a:stretch>
                  <a:fillRect r="-9648" b="-3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6666DD-38AA-4D28-AD6B-445B14221FC7}"/>
                  </a:ext>
                </a:extLst>
              </p:cNvPr>
              <p:cNvSpPr/>
              <p:nvPr/>
            </p:nvSpPr>
            <p:spPr>
              <a:xfrm>
                <a:off x="989333" y="8737947"/>
                <a:ext cx="228078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vi-VN" sz="6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ặt </a:t>
                </a:r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 </a:t>
                </a:r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mặt </a:t>
                </a:r>
                <a:r>
                  <a:rPr lang="vi-VN" sz="6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6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6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tròn có bán </a:t>
                </a:r>
                <a:r>
                  <a:rPr lang="vi-VN" sz="6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 bằng</a:t>
                </a:r>
                <a:r>
                  <a:rPr lang="en-US" sz="6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6666DD-38AA-4D28-AD6B-445B14221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33" y="8737947"/>
                <a:ext cx="22807800" cy="2123658"/>
              </a:xfrm>
              <a:prstGeom prst="rect">
                <a:avLst/>
              </a:prstGeom>
              <a:blipFill>
                <a:blip r:embed="rId8"/>
                <a:stretch>
                  <a:fillRect l="-1817" t="-9742" b="-20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F1A224B-E497-496C-892F-DA82C597F080}"/>
                  </a:ext>
                </a:extLst>
              </p:cNvPr>
              <p:cNvSpPr/>
              <p:nvPr/>
            </p:nvSpPr>
            <p:spPr>
              <a:xfrm>
                <a:off x="4543743" y="9768646"/>
                <a:ext cx="3905621" cy="125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6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6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US" sz="6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F1A224B-E497-496C-892F-DA82C597F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743" y="9768646"/>
                <a:ext cx="3905621" cy="1253741"/>
              </a:xfrm>
              <a:prstGeom prst="rect">
                <a:avLst/>
              </a:prstGeom>
              <a:blipFill>
                <a:blip r:embed="rId9"/>
                <a:stretch>
                  <a:fillRect t="-6796" r="-9828" b="-34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977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48" grpId="0"/>
      <p:bldP spid="19" grpId="0"/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7428318"/>
            <a:ext cx="23672882" cy="6212152"/>
            <a:chOff x="184495" y="3629937"/>
            <a:chExt cx="11834900" cy="356464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29937"/>
              <a:ext cx="2342697" cy="560039"/>
              <a:chOff x="1275608" y="6227938"/>
              <a:chExt cx="4592536" cy="101756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0846" y="4748203"/>
                <a:ext cx="922706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28377" y="6227938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17768" y="4488384"/>
            <a:ext cx="23679365" cy="2233008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82966" y="5032837"/>
            <a:ext cx="1095906" cy="117448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E651A6-401E-49B5-BF00-3BB1E7097746}"/>
              </a:ext>
            </a:extLst>
          </p:cNvPr>
          <p:cNvGrpSpPr/>
          <p:nvPr/>
        </p:nvGrpSpPr>
        <p:grpSpPr>
          <a:xfrm>
            <a:off x="1" y="-155634"/>
            <a:ext cx="24387174" cy="4152269"/>
            <a:chOff x="534987" y="1647866"/>
            <a:chExt cx="23340848" cy="2356356"/>
          </a:xfrm>
        </p:grpSpPr>
        <p:sp>
          <p:nvSpPr>
            <p:cNvPr id="63" name="Rounded Rectangle 24">
              <a:extLst>
                <a:ext uri="{FF2B5EF4-FFF2-40B4-BE49-F238E27FC236}">
                  <a16:creationId xmlns:a16="http://schemas.microsoft.com/office/drawing/2014/main" id="{2E4C2417-1472-4B22-BF65-07644536BEE1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83330CC-8F50-4322-9AD0-5AC95561E5DC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88143"/>
              <a:chOff x="534987" y="1647866"/>
              <a:chExt cx="3505200" cy="1188143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E71E7EE4-F027-4A23-BDE8-0236F93DB89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Pentagon 27">
                <a:extLst>
                  <a:ext uri="{FF2B5EF4-FFF2-40B4-BE49-F238E27FC236}">
                    <a16:creationId xmlns:a16="http://schemas.microsoft.com/office/drawing/2014/main" id="{CAA2E7D6-92A1-4C50-8354-0BB3CD89478E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11">
                <a:extLst>
                  <a:ext uri="{FF2B5EF4-FFF2-40B4-BE49-F238E27FC236}">
                    <a16:creationId xmlns:a16="http://schemas.microsoft.com/office/drawing/2014/main" id="{3F6D65F0-DC9B-4179-8E48-6DBEA942FFF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0" name="Freeform 31">
                  <a:extLst>
                    <a:ext uri="{FF2B5EF4-FFF2-40B4-BE49-F238E27FC236}">
                      <a16:creationId xmlns:a16="http://schemas.microsoft.com/office/drawing/2014/main" id="{133CA388-D3DF-4981-8564-23D7596B81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2">
                  <a:extLst>
                    <a:ext uri="{FF2B5EF4-FFF2-40B4-BE49-F238E27FC236}">
                      <a16:creationId xmlns:a16="http://schemas.microsoft.com/office/drawing/2014/main" id="{623F8B14-3722-4C5A-8EEB-639DBC4FC6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3">
                  <a:extLst>
                    <a:ext uri="{FF2B5EF4-FFF2-40B4-BE49-F238E27FC236}">
                      <a16:creationId xmlns:a16="http://schemas.microsoft.com/office/drawing/2014/main" id="{7523E814-3A90-44F2-9C58-2241CEFA5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B362ADA-1835-41F3-B86E-0F7DE7755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792BE82-C824-4EC4-94F4-7C61008B4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71B3DAE-ED02-4BFB-9BB2-21CD761C5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DECA5E1D-D766-466C-BD2B-E6BC99392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8" name="Chevron 29">
                <a:extLst>
                  <a:ext uri="{FF2B5EF4-FFF2-40B4-BE49-F238E27FC236}">
                    <a16:creationId xmlns:a16="http://schemas.microsoft.com/office/drawing/2014/main" id="{0A46FEA7-4BF3-46ED-BFAE-2F8DA46C502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4717C788-79CF-4C6E-99C6-1ED8CEF0C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1872" y="1745303"/>
                <a:ext cx="2283236" cy="576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BED1C26-AA6F-40CC-8BB2-8BB3C8052574}"/>
                  </a:ext>
                </a:extLst>
              </p:cNvPr>
              <p:cNvSpPr/>
              <p:nvPr/>
            </p:nvSpPr>
            <p:spPr>
              <a:xfrm>
                <a:off x="3606641" y="32541"/>
                <a:ext cx="19949881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cầu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/>
                      </a:rPr>
                      <m:t> </m:t>
                    </m:r>
                    <m:r>
                      <a:rPr lang="vi-VN" sz="6600" b="1" i="1">
                        <a:latin typeface="Cambria Math"/>
                      </a:rPr>
                      <m:t>𝑺</m:t>
                    </m:r>
                    <m:r>
                      <a:rPr lang="vi-VN" sz="6600" b="1" i="1">
                        <a:latin typeface="Cambria Math"/>
                      </a:rPr>
                      <m:t>(</m:t>
                    </m:r>
                    <m:r>
                      <a:rPr lang="vi-VN" sz="6600" b="1" i="1">
                        <a:latin typeface="Cambria Math"/>
                      </a:rPr>
                      <m:t>𝑶</m:t>
                    </m:r>
                    <m:r>
                      <a:rPr lang="vi-VN" sz="6600" b="1" i="1">
                        <a:latin typeface="Cambria Math"/>
                      </a:rPr>
                      <m:t>,</m:t>
                    </m:r>
                    <m:r>
                      <a:rPr lang="vi-VN" sz="6600" b="1" i="1">
                        <a:latin typeface="Cambria Math"/>
                      </a:rPr>
                      <m:t>𝑹</m:t>
                    </m:r>
                    <m:r>
                      <a:rPr lang="vi-VN" sz="6600" b="1" i="1">
                        <a:latin typeface="Cambria Math"/>
                      </a:rPr>
                      <m:t>)</m:t>
                    </m:r>
                  </m:oMath>
                </a14:m>
                <a:r>
                  <a:rPr lang="vi-VN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/>
                      </a:rPr>
                      <m:t>𝛥</m:t>
                    </m:r>
                  </m:oMath>
                </a14:m>
                <a:r>
                  <a:rPr lang="vi-VN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l-NL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khoảng cách từ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/>
                      </a:rPr>
                      <m:t>𝑂</m:t>
                    </m:r>
                  </m:oMath>
                </a14:m>
                <a:r>
                  <a:rPr lang="nl-NL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tới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/>
                      </a:rPr>
                      <m:t>𝛥</m:t>
                    </m:r>
                  </m:oMath>
                </a14:m>
                <a:r>
                  <a:rPr lang="nl-NL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nl-NL" sz="6600" i="1">
                        <a:latin typeface="Cambria Math"/>
                      </a:rPr>
                      <m:t>𝑑</m:t>
                    </m:r>
                  </m:oMath>
                </a14:m>
                <a:r>
                  <a:rPr lang="nl-NL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/>
                      </a:rPr>
                      <m:t>𝛥</m:t>
                    </m:r>
                  </m:oMath>
                </a14:m>
                <a:r>
                  <a:rPr lang="nl-NL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tiếp xúc với </a:t>
                </a:r>
                <a:r>
                  <a:rPr lang="vi-VN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/>
                      </a:rPr>
                      <m:t> </m:t>
                    </m:r>
                    <m:r>
                      <a:rPr lang="vi-VN" sz="6600" b="1" i="1">
                        <a:latin typeface="Cambria Math"/>
                      </a:rPr>
                      <m:t>𝑺</m:t>
                    </m:r>
                    <m:r>
                      <a:rPr lang="vi-VN" sz="6600" b="1" i="1">
                        <a:latin typeface="Cambria Math"/>
                      </a:rPr>
                      <m:t>(</m:t>
                    </m:r>
                    <m:r>
                      <a:rPr lang="vi-VN" sz="6600" b="1" i="1">
                        <a:latin typeface="Cambria Math"/>
                      </a:rPr>
                      <m:t>𝑶</m:t>
                    </m:r>
                    <m:r>
                      <a:rPr lang="vi-VN" sz="6600" b="1" i="1">
                        <a:latin typeface="Cambria Math"/>
                      </a:rPr>
                      <m:t>,</m:t>
                    </m:r>
                    <m:r>
                      <a:rPr lang="vi-VN" sz="6600" b="1" i="1">
                        <a:latin typeface="Cambria Math"/>
                      </a:rPr>
                      <m:t>𝑹</m:t>
                    </m:r>
                    <m:r>
                      <a:rPr lang="vi-VN" sz="6600" b="1" i="1">
                        <a:latin typeface="Cambria Math"/>
                      </a:rPr>
                      <m:t>)</m:t>
                    </m:r>
                  </m:oMath>
                </a14:m>
                <a:r>
                  <a:rPr lang="vi-VN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nl-NL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thỏa mãn điều kiện nào trong các điều kiện sau?</a:t>
                </a:r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BED1C26-AA6F-40CC-8BB2-8BB3C8052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641" y="32541"/>
                <a:ext cx="19949881" cy="4154984"/>
              </a:xfrm>
              <a:prstGeom prst="rect">
                <a:avLst/>
              </a:prstGeom>
              <a:blipFill>
                <a:blip r:embed="rId3"/>
                <a:stretch>
                  <a:fillRect l="-2109" t="-4985" r="-3117" b="-10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1A6C0D-DFED-4FF3-BE34-F2C91A891272}"/>
                  </a:ext>
                </a:extLst>
              </p:cNvPr>
              <p:cNvSpPr/>
              <p:nvPr/>
            </p:nvSpPr>
            <p:spPr>
              <a:xfrm>
                <a:off x="1528764" y="5113587"/>
                <a:ext cx="2634632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1A6C0D-DFED-4FF3-BE34-F2C91A891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64" y="5113587"/>
                <a:ext cx="2634632" cy="1107996"/>
              </a:xfrm>
              <a:prstGeom prst="rect">
                <a:avLst/>
              </a:prstGeom>
              <a:blipFill>
                <a:blip r:embed="rId4"/>
                <a:stretch>
                  <a:fillRect t="-20879" r="-15046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3DA654-01DA-4438-884F-AEA96187D8BD}"/>
                  </a:ext>
                </a:extLst>
              </p:cNvPr>
              <p:cNvSpPr/>
              <p:nvPr/>
            </p:nvSpPr>
            <p:spPr>
              <a:xfrm>
                <a:off x="7276915" y="5001373"/>
                <a:ext cx="2634632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3DA654-01DA-4438-884F-AEA96187D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915" y="5001373"/>
                <a:ext cx="2634632" cy="1107996"/>
              </a:xfrm>
              <a:prstGeom prst="rect">
                <a:avLst/>
              </a:prstGeom>
              <a:blipFill>
                <a:blip r:embed="rId5"/>
                <a:stretch>
                  <a:fillRect t="-20330" r="-15046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4C45EB1-FF66-4BD0-AF9E-B92DD003BE7E}"/>
                  </a:ext>
                </a:extLst>
              </p:cNvPr>
              <p:cNvSpPr/>
              <p:nvPr/>
            </p:nvSpPr>
            <p:spPr>
              <a:xfrm>
                <a:off x="13292653" y="5113587"/>
                <a:ext cx="263302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4C45EB1-FF66-4BD0-AF9E-B92DD003B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2653" y="5113587"/>
                <a:ext cx="2633028" cy="1107996"/>
              </a:xfrm>
              <a:prstGeom prst="rect">
                <a:avLst/>
              </a:prstGeom>
              <a:blipFill>
                <a:blip r:embed="rId6"/>
                <a:stretch>
                  <a:fillRect t="-20879" r="-15081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B8BB9C2-D1E8-4BF2-9796-5963E7156A92}"/>
                  </a:ext>
                </a:extLst>
              </p:cNvPr>
              <p:cNvSpPr/>
              <p:nvPr/>
            </p:nvSpPr>
            <p:spPr>
              <a:xfrm>
                <a:off x="19081312" y="5001373"/>
                <a:ext cx="263302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</a:rPr>
                      <m:t>≠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B8BB9C2-D1E8-4BF2-9796-5963E7156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312" y="5001373"/>
                <a:ext cx="2633028" cy="1107996"/>
              </a:xfrm>
              <a:prstGeom prst="rect">
                <a:avLst/>
              </a:prstGeom>
              <a:blipFill>
                <a:blip r:embed="rId7"/>
                <a:stretch>
                  <a:fillRect t="-20330" r="-15046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8D30D77-028B-46F7-9944-C7D3172D4202}"/>
                  </a:ext>
                </a:extLst>
              </p:cNvPr>
              <p:cNvSpPr/>
              <p:nvPr/>
            </p:nvSpPr>
            <p:spPr>
              <a:xfrm>
                <a:off x="815299" y="8785468"/>
                <a:ext cx="2083430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/>
                      </a:rPr>
                      <m:t>𝛥</m:t>
                    </m:r>
                  </m:oMath>
                </a14:m>
                <a:r>
                  <a:rPr lang="nl-NL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tiếp xúc với </a:t>
                </a:r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vi-VN" sz="6600" b="1" i="1">
                        <a:solidFill>
                          <a:prstClr val="black"/>
                        </a:solidFill>
                        <a:latin typeface="Cambria Math"/>
                      </a:rPr>
                      <m:t>𝑺</m:t>
                    </m:r>
                    <m:r>
                      <a:rPr lang="vi-VN" sz="6600" b="1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vi-VN" sz="6600" b="1" i="1">
                        <a:solidFill>
                          <a:prstClr val="black"/>
                        </a:solidFill>
                        <a:latin typeface="Cambria Math"/>
                      </a:rPr>
                      <m:t>𝑶</m:t>
                    </m:r>
                    <m:r>
                      <a:rPr lang="vi-VN" sz="6600" b="1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vi-VN" sz="6600" b="1" i="1">
                        <a:solidFill>
                          <a:prstClr val="black"/>
                        </a:solidFill>
                        <a:latin typeface="Cambria Math"/>
                      </a:rPr>
                      <m:t>𝑹</m:t>
                    </m:r>
                    <m:r>
                      <a:rPr lang="vi-VN" sz="6600" b="1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nl-NL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  <m:r>
                      <a:rPr lang="en-US" sz="66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6600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nl-NL" sz="6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8D30D77-028B-46F7-9944-C7D3172D4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9" y="8785468"/>
                <a:ext cx="20834300" cy="1107996"/>
              </a:xfrm>
              <a:prstGeom prst="rect">
                <a:avLst/>
              </a:prstGeom>
              <a:blipFill>
                <a:blip r:embed="rId8"/>
                <a:stretch>
                  <a:fillRect l="-2019" t="-20330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916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54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7428318"/>
            <a:ext cx="23672882" cy="6212152"/>
            <a:chOff x="184495" y="3629937"/>
            <a:chExt cx="11834900" cy="356464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29937"/>
              <a:ext cx="2342697" cy="560039"/>
              <a:chOff x="1275608" y="6227938"/>
              <a:chExt cx="4592536" cy="101756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0846" y="4748203"/>
                <a:ext cx="922706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28377" y="6227938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55459" y="4129604"/>
            <a:ext cx="23679365" cy="2233008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984527" y="4625216"/>
            <a:ext cx="1095906" cy="117448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E651A6-401E-49B5-BF00-3BB1E7097746}"/>
              </a:ext>
            </a:extLst>
          </p:cNvPr>
          <p:cNvGrpSpPr/>
          <p:nvPr/>
        </p:nvGrpSpPr>
        <p:grpSpPr>
          <a:xfrm>
            <a:off x="1" y="-155633"/>
            <a:ext cx="24387174" cy="3644006"/>
            <a:chOff x="534987" y="1647866"/>
            <a:chExt cx="23340848" cy="2356356"/>
          </a:xfrm>
        </p:grpSpPr>
        <p:sp>
          <p:nvSpPr>
            <p:cNvPr id="63" name="Rounded Rectangle 24">
              <a:extLst>
                <a:ext uri="{FF2B5EF4-FFF2-40B4-BE49-F238E27FC236}">
                  <a16:creationId xmlns:a16="http://schemas.microsoft.com/office/drawing/2014/main" id="{2E4C2417-1472-4B22-BF65-07644536BEE1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6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83330CC-8F50-4322-9AD0-5AC95561E5DC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88143"/>
              <a:chOff x="534987" y="1647866"/>
              <a:chExt cx="3505200" cy="1188143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E71E7EE4-F027-4A23-BDE8-0236F93DB89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Pentagon 27">
                <a:extLst>
                  <a:ext uri="{FF2B5EF4-FFF2-40B4-BE49-F238E27FC236}">
                    <a16:creationId xmlns:a16="http://schemas.microsoft.com/office/drawing/2014/main" id="{CAA2E7D6-92A1-4C50-8354-0BB3CD89478E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774"/>
                <a:endParaRPr lang="en-US" sz="64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11">
                <a:extLst>
                  <a:ext uri="{FF2B5EF4-FFF2-40B4-BE49-F238E27FC236}">
                    <a16:creationId xmlns:a16="http://schemas.microsoft.com/office/drawing/2014/main" id="{3F6D65F0-DC9B-4179-8E48-6DBEA942FFF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0" name="Freeform 31">
                  <a:extLst>
                    <a:ext uri="{FF2B5EF4-FFF2-40B4-BE49-F238E27FC236}">
                      <a16:creationId xmlns:a16="http://schemas.microsoft.com/office/drawing/2014/main" id="{133CA388-D3DF-4981-8564-23D7596B81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2">
                  <a:extLst>
                    <a:ext uri="{FF2B5EF4-FFF2-40B4-BE49-F238E27FC236}">
                      <a16:creationId xmlns:a16="http://schemas.microsoft.com/office/drawing/2014/main" id="{623F8B14-3722-4C5A-8EEB-639DBC4FC6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3">
                  <a:extLst>
                    <a:ext uri="{FF2B5EF4-FFF2-40B4-BE49-F238E27FC236}">
                      <a16:creationId xmlns:a16="http://schemas.microsoft.com/office/drawing/2014/main" id="{7523E814-3A90-44F2-9C58-2241CEFA5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B362ADA-1835-41F3-B86E-0F7DE7755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792BE82-C824-4EC4-94F4-7C61008B4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71B3DAE-ED02-4BFB-9BB2-21CD761C5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DECA5E1D-D766-466C-BD2B-E6BC99392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774">
                    <a:defRPr/>
                  </a:pPr>
                  <a:endParaRPr lang="en-US" sz="6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8" name="Chevron 29">
                <a:extLst>
                  <a:ext uri="{FF2B5EF4-FFF2-40B4-BE49-F238E27FC236}">
                    <a16:creationId xmlns:a16="http://schemas.microsoft.com/office/drawing/2014/main" id="{0A46FEA7-4BF3-46ED-BFAE-2F8DA46C502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774">
                  <a:defRPr/>
                </a:pPr>
                <a:endParaRPr lang="en-US" sz="6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4717C788-79CF-4C6E-99C6-1ED8CEF0C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1872" y="1745303"/>
                <a:ext cx="2283236" cy="576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6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6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Placeholder 2">
                <a:extLst>
                  <a:ext uri="{FF2B5EF4-FFF2-40B4-BE49-F238E27FC236}">
                    <a16:creationId xmlns:a16="http://schemas.microsoft.com/office/drawing/2014/main" id="{6347719C-003B-43E5-B560-7F6E496B5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62332" y="24235"/>
                <a:ext cx="19875086" cy="2999663"/>
              </a:xfrm>
            </p:spPr>
            <p:txBody>
              <a:bodyPr>
                <a:noAutofit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itchFamily="34" charset="0"/>
                  <a:buNone/>
                </a:pPr>
                <a:r>
                  <a:rPr lang="nl-NL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cắt mặt cầu có tâm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𝑂</m:t>
                    </m:r>
                  </m:oMath>
                </a14:m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 đường tròn có bán kính bằng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4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khoảng cách từ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/>
                      </a:rPr>
                      <m:t>𝑂</m:t>
                    </m:r>
                  </m:oMath>
                </a14:m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3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Bán kính của mặt cầu là: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 Placeholder 2">
                <a:extLst>
                  <a:ext uri="{FF2B5EF4-FFF2-40B4-BE49-F238E27FC236}">
                    <a16:creationId xmlns:a16="http://schemas.microsoft.com/office/drawing/2014/main" id="{6347719C-003B-43E5-B560-7F6E496B5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332" y="24235"/>
                <a:ext cx="19875086" cy="29996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3F587C-D23F-4030-85F3-0E6084D33D8F}"/>
                  </a:ext>
                </a:extLst>
              </p:cNvPr>
              <p:cNvSpPr/>
              <p:nvPr/>
            </p:nvSpPr>
            <p:spPr>
              <a:xfrm>
                <a:off x="1378613" y="4539664"/>
                <a:ext cx="3705053" cy="1203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6600" i="1" smtClean="0">
                        <a:solidFill>
                          <a:schemeClr val="bg1"/>
                        </a:solidFill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d>
                      <m:d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3F587C-D23F-4030-85F3-0E6084D33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13" y="4539664"/>
                <a:ext cx="3705053" cy="1203663"/>
              </a:xfrm>
              <a:prstGeom prst="rect">
                <a:avLst/>
              </a:prstGeom>
              <a:blipFill>
                <a:blip r:embed="rId4"/>
                <a:stretch>
                  <a:fillRect t="-11675" r="-10526" b="-3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DBD575-FA44-40C6-AF5D-A9C12D6211BC}"/>
                  </a:ext>
                </a:extLst>
              </p:cNvPr>
              <p:cNvSpPr/>
              <p:nvPr/>
            </p:nvSpPr>
            <p:spPr>
              <a:xfrm>
                <a:off x="2725007" y="9230085"/>
                <a:ext cx="16660843" cy="1232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 </a:t>
                </a:r>
                <a:r>
                  <a:rPr lang="nl-NL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 của mặt cầu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6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6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rad>
                    <m:r>
                      <a:rPr lang="nl-NL" sz="6600" i="1">
                        <a:solidFill>
                          <a:prstClr val="black"/>
                        </a:solidFill>
                        <a:latin typeface="Cambria Math"/>
                      </a:rPr>
                      <m:t>5</m:t>
                    </m:r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DBD575-FA44-40C6-AF5D-A9C12D621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007" y="9230085"/>
                <a:ext cx="16660843" cy="1232260"/>
              </a:xfrm>
              <a:prstGeom prst="rect">
                <a:avLst/>
              </a:prstGeom>
              <a:blipFill>
                <a:blip r:embed="rId5"/>
                <a:stretch>
                  <a:fillRect l="-2488" t="-8416" b="-35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D4BE02D-FFFF-4D72-A572-7F1EE910C821}"/>
                  </a:ext>
                </a:extLst>
              </p:cNvPr>
              <p:cNvSpPr/>
              <p:nvPr/>
            </p:nvSpPr>
            <p:spPr>
              <a:xfrm>
                <a:off x="7314606" y="4658462"/>
                <a:ext cx="268111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6600" i="1" smtClean="0">
                        <a:solidFill>
                          <a:schemeClr val="bg1"/>
                        </a:solidFill>
                        <a:latin typeface="Cambria Math"/>
                      </a:rPr>
                      <m:t>5</m:t>
                    </m:r>
                    <m:d>
                      <m:d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D4BE02D-FFFF-4D72-A572-7F1EE910C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606" y="4658462"/>
                <a:ext cx="2681119" cy="1107996"/>
              </a:xfrm>
              <a:prstGeom prst="rect">
                <a:avLst/>
              </a:prstGeom>
              <a:blipFill>
                <a:blip r:embed="rId6"/>
                <a:stretch>
                  <a:fillRect t="-20330" r="-14545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E9EEA0-5E43-40B7-96E8-B032D6C24BF4}"/>
                  </a:ext>
                </a:extLst>
              </p:cNvPr>
              <p:cNvSpPr/>
              <p:nvPr/>
            </p:nvSpPr>
            <p:spPr>
              <a:xfrm>
                <a:off x="13123393" y="4534192"/>
                <a:ext cx="3705053" cy="1206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6600" i="1" smtClean="0">
                        <a:solidFill>
                          <a:schemeClr val="bg1"/>
                        </a:solidFill>
                        <a:latin typeface="Cambria Math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E9EEA0-5E43-40B7-96E8-B032D6C24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393" y="4534192"/>
                <a:ext cx="3705053" cy="1206933"/>
              </a:xfrm>
              <a:prstGeom prst="rect">
                <a:avLst/>
              </a:prstGeom>
              <a:blipFill>
                <a:blip r:embed="rId7"/>
                <a:stretch>
                  <a:fillRect t="-11111" r="-10362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034205E-13EF-49FE-A48D-BE08265620C1}"/>
                  </a:ext>
                </a:extLst>
              </p:cNvPr>
              <p:cNvSpPr/>
              <p:nvPr/>
            </p:nvSpPr>
            <p:spPr>
              <a:xfrm>
                <a:off x="19206261" y="4625216"/>
                <a:ext cx="268111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6600" i="1" smtClean="0">
                        <a:solidFill>
                          <a:schemeClr val="bg1"/>
                        </a:solidFill>
                        <a:latin typeface="Cambria Math"/>
                      </a:rPr>
                      <m:t>6</m:t>
                    </m:r>
                    <m:d>
                      <m:d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034205E-13EF-49FE-A48D-BE0826562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6261" y="4625216"/>
                <a:ext cx="2681119" cy="1107996"/>
              </a:xfrm>
              <a:prstGeom prst="rect">
                <a:avLst/>
              </a:prstGeom>
              <a:blipFill>
                <a:blip r:embed="rId8"/>
                <a:stretch>
                  <a:fillRect t="-20994" r="-14806" b="-40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820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45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21413787" y="12839700"/>
            <a:ext cx="2971800" cy="8763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310D80C-A5B8-4B4C-94B7-17FBC2F9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1363"/>
            <a:ext cx="24388762" cy="157910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1" descr="FIREWRK8">
            <a:extLst>
              <a:ext uri="{FF2B5EF4-FFF2-40B4-BE49-F238E27FC236}">
                <a16:creationId xmlns:a16="http://schemas.microsoft.com/office/drawing/2014/main" id="{52FCBA2C-5703-4FE6-AA01-E8422E3BB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116929"/>
            <a:ext cx="1380998" cy="12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A0AF7D-4307-4726-A21A-32D36FB56CB1}"/>
              </a:ext>
            </a:extLst>
          </p:cNvPr>
          <p:cNvSpPr txBox="1"/>
          <p:nvPr/>
        </p:nvSpPr>
        <p:spPr>
          <a:xfrm>
            <a:off x="1057786" y="182507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 CẦU – KHỐI CẦU (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A7EA6E-6330-42EF-8ACA-3A1E265D6F0C}"/>
              </a:ext>
            </a:extLst>
          </p:cNvPr>
          <p:cNvSpPr/>
          <p:nvPr/>
        </p:nvSpPr>
        <p:spPr>
          <a:xfrm>
            <a:off x="7697787" y="5719227"/>
            <a:ext cx="988469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THÔNG HIỂU</a:t>
            </a:r>
            <a:endParaRPr lang="en-US" sz="6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57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404" y="2770519"/>
            <a:ext cx="7093100" cy="66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4987" y="3923617"/>
            <a:ext cx="1606483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800" b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Tập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hợp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các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điểm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trong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không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gian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cách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điểm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O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cố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định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một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khoảng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R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không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đổi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được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gọi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là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mặt</a:t>
            </a:r>
            <a:r>
              <a:rPr lang="en-US" sz="6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cầu</a:t>
            </a:r>
            <a:r>
              <a:rPr lang="en-US" sz="6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có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tâm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là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O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và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bán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kính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bằng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R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, </a:t>
            </a:r>
          </a:p>
          <a:p>
            <a:pPr algn="just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kí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hiệu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S(O;R)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.</a:t>
            </a:r>
            <a:endParaRPr lang="en-US" sz="6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itchFamily="18" charset="2"/>
            </a:endParaRPr>
          </a:p>
          <a:p>
            <a:pPr algn="just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Như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vậy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: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Mặt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cầu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6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S(O;R)={M/OM=R}</a:t>
            </a: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.</a:t>
            </a:r>
            <a:endParaRPr lang="en-US" sz="6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itchFamily="18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43" y="1631746"/>
            <a:ext cx="528542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976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MẶT CẦU</a:t>
            </a:r>
            <a:endParaRPr lang="en-US" sz="6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D6F0B-0CEB-4533-A58A-7DD062BB8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51"/>
            <a:ext cx="24387175" cy="171809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1" descr="FIREWRK8">
            <a:extLst>
              <a:ext uri="{FF2B5EF4-FFF2-40B4-BE49-F238E27FC236}">
                <a16:creationId xmlns:a16="http://schemas.microsoft.com/office/drawing/2014/main" id="{25881C24-6D8F-4B16-81F7-44D87A085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116929"/>
            <a:ext cx="1380998" cy="12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0237C5-A7AE-4774-AB29-76152D600C06}"/>
              </a:ext>
            </a:extLst>
          </p:cNvPr>
          <p:cNvSpPr txBox="1"/>
          <p:nvPr/>
        </p:nvSpPr>
        <p:spPr>
          <a:xfrm>
            <a:off x="1057786" y="182507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 – KHỐI CẦU (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4B75B9-8F3B-4960-A639-384408BFCF8A}"/>
              </a:ext>
            </a:extLst>
          </p:cNvPr>
          <p:cNvSpPr/>
          <p:nvPr/>
        </p:nvSpPr>
        <p:spPr>
          <a:xfrm>
            <a:off x="-300756" y="3031736"/>
            <a:ext cx="75745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</a:t>
            </a:r>
            <a:r>
              <a:rPr lang="en-US" sz="6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Định nghĩa 1:</a:t>
            </a:r>
            <a:r>
              <a:rPr lang="en-US" sz="6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   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30189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70199" y="9630728"/>
            <a:ext cx="23514406" cy="4031296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222812"/>
            <a:ext cx="24387174" cy="2356412"/>
            <a:chOff x="534987" y="1526865"/>
            <a:chExt cx="23340848" cy="2477357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526865"/>
              <a:ext cx="3505200" cy="1309144"/>
              <a:chOff x="534987" y="1526865"/>
              <a:chExt cx="3505200" cy="1309144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288" y="1526865"/>
                <a:ext cx="1915021" cy="1235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280527" y="2257870"/>
            <a:ext cx="23572816" cy="1290514"/>
            <a:chOff x="1426982" y="6388654"/>
            <a:chExt cx="13072384" cy="12231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2" y="6388654"/>
              <a:ext cx="727027" cy="12174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168329" y="4096016"/>
            <a:ext cx="23671902" cy="1362420"/>
            <a:chOff x="1458731" y="6279823"/>
            <a:chExt cx="13782856" cy="13732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279823"/>
              <a:ext cx="829510" cy="13732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367476" y="6078679"/>
            <a:ext cx="23470460" cy="1258152"/>
            <a:chOff x="1576021" y="6334162"/>
            <a:chExt cx="1366556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576021" y="6416299"/>
              <a:ext cx="712220" cy="106604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67331" y="8116493"/>
            <a:ext cx="23483270" cy="1205308"/>
            <a:chOff x="1568562" y="6276359"/>
            <a:chExt cx="13673025" cy="1292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568562" y="6276359"/>
              <a:ext cx="848427" cy="12059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-10354" y="4033874"/>
            <a:ext cx="1682014" cy="14303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BFA896-620A-4878-A5F8-EFBC5711C6FF}"/>
                  </a:ext>
                </a:extLst>
              </p:cNvPr>
              <p:cNvSpPr/>
              <p:nvPr/>
            </p:nvSpPr>
            <p:spPr>
              <a:xfrm>
                <a:off x="3817789" y="-127814"/>
                <a:ext cx="20163783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hợp tâm các mặt cầu luôn đi qua hai điểm cố định </a:t>
                </a:r>
                <a14:m>
                  <m:oMath xmlns:m="http://schemas.openxmlformats.org/officeDocument/2006/math">
                    <m:r>
                      <a:rPr lang="vi-VN" sz="68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6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68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vi-VN" sz="6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trước là:</a:t>
                </a:r>
                <a:endParaRPr lang="en-US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BFA896-620A-4878-A5F8-EFBC5711C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789" y="-127814"/>
                <a:ext cx="20163783" cy="2185214"/>
              </a:xfrm>
              <a:prstGeom prst="rect">
                <a:avLst/>
              </a:prstGeom>
              <a:blipFill>
                <a:blip r:embed="rId2"/>
                <a:stretch>
                  <a:fillRect l="-2116" t="-9749" r="-1028" b="-19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A5EA4CC-702C-44BA-B65E-504CC3ACFF37}"/>
                  </a:ext>
                </a:extLst>
              </p:cNvPr>
              <p:cNvSpPr/>
              <p:nvPr/>
            </p:nvSpPr>
            <p:spPr>
              <a:xfrm>
                <a:off x="2035175" y="2358779"/>
                <a:ext cx="17168812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A5EA4CC-702C-44BA-B65E-504CC3ACF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175" y="2358779"/>
                <a:ext cx="17168812" cy="1138773"/>
              </a:xfrm>
              <a:prstGeom prst="rect">
                <a:avLst/>
              </a:prstGeom>
              <a:blipFill>
                <a:blip r:embed="rId3"/>
                <a:stretch>
                  <a:fillRect l="-2521" t="-20856" b="-39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DA12D27-7DC1-4082-A8BC-9960A5793B93}"/>
                  </a:ext>
                </a:extLst>
              </p:cNvPr>
              <p:cNvSpPr/>
              <p:nvPr/>
            </p:nvSpPr>
            <p:spPr>
              <a:xfrm>
                <a:off x="2212247" y="10796208"/>
                <a:ext cx="20973195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hợp tâm các mặt cầu luôn đi qua hai điểm cố định </a:t>
                </a:r>
                <a14:m>
                  <m:oMath xmlns:m="http://schemas.openxmlformats.org/officeDocument/2006/math">
                    <m:r>
                      <a:rPr lang="vi-VN" sz="68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6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68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vi-VN" sz="6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trước </a:t>
                </a:r>
                <a:r>
                  <a:rPr lang="vi-VN" sz="6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68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6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6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6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6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sz="6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DA12D27-7DC1-4082-A8BC-9960A5793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47" y="10796208"/>
                <a:ext cx="20973195" cy="2185214"/>
              </a:xfrm>
              <a:prstGeom prst="rect">
                <a:avLst/>
              </a:prstGeom>
              <a:blipFill>
                <a:blip r:embed="rId4"/>
                <a:stretch>
                  <a:fillRect l="-2064" t="-9777" r="-2006" b="-2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68553B3-B19A-4B72-9081-5B0E1703B163}"/>
                  </a:ext>
                </a:extLst>
              </p:cNvPr>
              <p:cNvSpPr/>
              <p:nvPr/>
            </p:nvSpPr>
            <p:spPr>
              <a:xfrm>
                <a:off x="2062162" y="4272041"/>
                <a:ext cx="15011399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68553B3-B19A-4B72-9081-5B0E1703B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162" y="4272041"/>
                <a:ext cx="15011399" cy="1138773"/>
              </a:xfrm>
              <a:prstGeom prst="rect">
                <a:avLst/>
              </a:prstGeom>
              <a:blipFill>
                <a:blip r:embed="rId5"/>
                <a:stretch>
                  <a:fillRect l="-2842" t="-20856" b="-39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5034C02-9025-4057-ABCB-14251F2C6065}"/>
                  </a:ext>
                </a:extLst>
              </p:cNvPr>
              <p:cNvSpPr/>
              <p:nvPr/>
            </p:nvSpPr>
            <p:spPr>
              <a:xfrm>
                <a:off x="2210660" y="6096000"/>
                <a:ext cx="17416017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5034C02-9025-4057-ABCB-14251F2C6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660" y="6096000"/>
                <a:ext cx="17416017" cy="1138773"/>
              </a:xfrm>
              <a:prstGeom prst="rect">
                <a:avLst/>
              </a:prstGeom>
              <a:blipFill>
                <a:blip r:embed="rId6"/>
                <a:stretch>
                  <a:fillRect l="-2485" t="-20321" b="-39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F836A63-6733-4D87-B871-6DDB4DFD53C8}"/>
                  </a:ext>
                </a:extLst>
              </p:cNvPr>
              <p:cNvSpPr/>
              <p:nvPr/>
            </p:nvSpPr>
            <p:spPr>
              <a:xfrm>
                <a:off x="2089149" y="8077176"/>
                <a:ext cx="19629438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F836A63-6733-4D87-B871-6DDB4DFD5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149" y="8077176"/>
                <a:ext cx="19629438" cy="1138773"/>
              </a:xfrm>
              <a:prstGeom prst="rect">
                <a:avLst/>
              </a:prstGeom>
              <a:blipFill>
                <a:blip r:embed="rId7"/>
                <a:stretch>
                  <a:fillRect l="-2205" t="-20856" b="-39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037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3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69038" y="7428318"/>
            <a:ext cx="23672882" cy="6212152"/>
            <a:chOff x="184495" y="3629937"/>
            <a:chExt cx="11834900" cy="356464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29937"/>
              <a:ext cx="2342697" cy="560039"/>
              <a:chOff x="1275608" y="6227938"/>
              <a:chExt cx="4592536" cy="101756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0846" y="4748203"/>
                <a:ext cx="922706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28377" y="6227938"/>
                <a:ext cx="2633359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55459" y="3886200"/>
            <a:ext cx="23679365" cy="2233008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60912" y="4381812"/>
            <a:ext cx="1386294" cy="1125373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E651A6-401E-49B5-BF00-3BB1E7097746}"/>
              </a:ext>
            </a:extLst>
          </p:cNvPr>
          <p:cNvGrpSpPr/>
          <p:nvPr/>
        </p:nvGrpSpPr>
        <p:grpSpPr>
          <a:xfrm>
            <a:off x="1" y="-155633"/>
            <a:ext cx="24387174" cy="3120724"/>
            <a:chOff x="534987" y="1647866"/>
            <a:chExt cx="23340848" cy="2356356"/>
          </a:xfrm>
        </p:grpSpPr>
        <p:sp>
          <p:nvSpPr>
            <p:cNvPr id="63" name="Rounded Rectangle 24">
              <a:extLst>
                <a:ext uri="{FF2B5EF4-FFF2-40B4-BE49-F238E27FC236}">
                  <a16:creationId xmlns:a16="http://schemas.microsoft.com/office/drawing/2014/main" id="{2E4C2417-1472-4B22-BF65-07644536BEE1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83330CC-8F50-4322-9AD0-5AC95561E5DC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88143"/>
              <a:chOff x="534987" y="1647866"/>
              <a:chExt cx="3505200" cy="1188143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E71E7EE4-F027-4A23-BDE8-0236F93DB89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Pentagon 27">
                <a:extLst>
                  <a:ext uri="{FF2B5EF4-FFF2-40B4-BE49-F238E27FC236}">
                    <a16:creationId xmlns:a16="http://schemas.microsoft.com/office/drawing/2014/main" id="{CAA2E7D6-92A1-4C50-8354-0BB3CD89478E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11">
                <a:extLst>
                  <a:ext uri="{FF2B5EF4-FFF2-40B4-BE49-F238E27FC236}">
                    <a16:creationId xmlns:a16="http://schemas.microsoft.com/office/drawing/2014/main" id="{3F6D65F0-DC9B-4179-8E48-6DBEA942FFF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0" name="Freeform 31">
                  <a:extLst>
                    <a:ext uri="{FF2B5EF4-FFF2-40B4-BE49-F238E27FC236}">
                      <a16:creationId xmlns:a16="http://schemas.microsoft.com/office/drawing/2014/main" id="{133CA388-D3DF-4981-8564-23D7596B81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2">
                  <a:extLst>
                    <a:ext uri="{FF2B5EF4-FFF2-40B4-BE49-F238E27FC236}">
                      <a16:creationId xmlns:a16="http://schemas.microsoft.com/office/drawing/2014/main" id="{623F8B14-3722-4C5A-8EEB-639DBC4FC6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3">
                  <a:extLst>
                    <a:ext uri="{FF2B5EF4-FFF2-40B4-BE49-F238E27FC236}">
                      <a16:creationId xmlns:a16="http://schemas.microsoft.com/office/drawing/2014/main" id="{7523E814-3A90-44F2-9C58-2241CEFA5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B362ADA-1835-41F3-B86E-0F7DE7755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792BE82-C824-4EC4-94F4-7C61008B4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71B3DAE-ED02-4BFB-9BB2-21CD761C5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DECA5E1D-D766-466C-BD2B-E6BC99392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8" name="Chevron 29">
                <a:extLst>
                  <a:ext uri="{FF2B5EF4-FFF2-40B4-BE49-F238E27FC236}">
                    <a16:creationId xmlns:a16="http://schemas.microsoft.com/office/drawing/2014/main" id="{0A46FEA7-4BF3-46ED-BFAE-2F8DA46C502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4717C788-79CF-4C6E-99C6-1ED8CEF0C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5979" y="1745303"/>
                <a:ext cx="1915022" cy="65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60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A504478-426E-4BCC-9E9F-B3804302E50D}"/>
                  </a:ext>
                </a:extLst>
              </p:cNvPr>
              <p:cNvSpPr/>
              <p:nvPr/>
            </p:nvSpPr>
            <p:spPr>
              <a:xfrm>
                <a:off x="3632012" y="-55201"/>
                <a:ext cx="20546143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/>
                      </a:rPr>
                      <m:t>𝐴𝐵</m:t>
                    </m:r>
                  </m:oMath>
                </a14:m>
                <a:r>
                  <a:rPr lang="vi-VN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đường kính của mặt cầu</a:t>
                </a:r>
                <a:r>
                  <a:rPr lang="vi-VN" sz="6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6800" b="1" i="1">
                        <a:latin typeface="Cambria Math"/>
                      </a:rPr>
                      <m:t>𝑺</m:t>
                    </m:r>
                    <m:r>
                      <a:rPr lang="vi-VN" sz="6800" b="1" i="1">
                        <a:latin typeface="Cambria Math"/>
                      </a:rPr>
                      <m:t>(</m:t>
                    </m:r>
                    <m:r>
                      <a:rPr lang="vi-VN" sz="6800" b="1" i="1">
                        <a:latin typeface="Cambria Math"/>
                      </a:rPr>
                      <m:t>𝑶</m:t>
                    </m:r>
                    <m:r>
                      <a:rPr lang="vi-VN" sz="6800" b="1" i="1">
                        <a:latin typeface="Cambria Math"/>
                      </a:rPr>
                      <m:t>;</m:t>
                    </m:r>
                    <m:r>
                      <a:rPr lang="vi-VN" sz="6800" b="1" i="1">
                        <a:latin typeface="Cambria Math"/>
                      </a:rPr>
                      <m:t>𝒓</m:t>
                    </m:r>
                    <m:r>
                      <a:rPr lang="vi-VN" sz="6800" b="1" i="1">
                        <a:latin typeface="Cambria Math"/>
                      </a:rPr>
                      <m:t>)</m:t>
                    </m:r>
                  </m:oMath>
                </a14:m>
                <a:r>
                  <a:rPr lang="vi-VN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/>
                      </a:rPr>
                      <m:t>𝑀</m:t>
                    </m:r>
                  </m:oMath>
                </a14:m>
                <a:r>
                  <a:rPr lang="vi-VN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thuộc mặt cầu</a:t>
                </a:r>
                <a:r>
                  <a:rPr lang="vi-VN" sz="6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6800" b="1" i="1">
                        <a:latin typeface="Cambria Math"/>
                      </a:rPr>
                      <m:t>𝑺</m:t>
                    </m:r>
                    <m:r>
                      <a:rPr lang="vi-VN" sz="6800" b="1" i="1">
                        <a:latin typeface="Cambria Math"/>
                      </a:rPr>
                      <m:t>(</m:t>
                    </m:r>
                    <m:r>
                      <a:rPr lang="vi-VN" sz="6800" b="1" i="1">
                        <a:latin typeface="Cambria Math"/>
                      </a:rPr>
                      <m:t>𝑶</m:t>
                    </m:r>
                    <m:r>
                      <a:rPr lang="vi-VN" sz="6800" b="1" i="1">
                        <a:latin typeface="Cambria Math"/>
                      </a:rPr>
                      <m:t>;</m:t>
                    </m:r>
                    <m:r>
                      <a:rPr lang="vi-VN" sz="6800" b="1" i="1">
                        <a:latin typeface="Cambria Math"/>
                      </a:rPr>
                      <m:t>𝒓</m:t>
                    </m:r>
                    <m:r>
                      <a:rPr lang="vi-VN" sz="6800" b="1" i="1">
                        <a:latin typeface="Cambria Math"/>
                      </a:rPr>
                      <m:t>)</m:t>
                    </m:r>
                  </m:oMath>
                </a14:m>
                <a:r>
                  <a:rPr lang="vi-VN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đó:</a:t>
                </a:r>
                <a:endParaRPr lang="en-US" sz="6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A504478-426E-4BCC-9E9F-B3804302E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012" y="-55201"/>
                <a:ext cx="20546143" cy="2185214"/>
              </a:xfrm>
              <a:prstGeom prst="rect">
                <a:avLst/>
              </a:prstGeom>
              <a:blipFill>
                <a:blip r:embed="rId3"/>
                <a:stretch>
                  <a:fillRect l="-2107" t="-10056" b="-20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C6C10E6-D7E4-4D0C-BDDE-E9DE6A6DE06B}"/>
                  </a:ext>
                </a:extLst>
              </p:cNvPr>
              <p:cNvSpPr/>
              <p:nvPr/>
            </p:nvSpPr>
            <p:spPr>
              <a:xfrm>
                <a:off x="1291080" y="4435764"/>
                <a:ext cx="4425507" cy="1043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𝑨𝑴𝑩</m:t>
                        </m:r>
                      </m:e>
                    </m:acc>
                    <m:r>
                      <a:rPr lang="en-US" sz="6000" b="1" i="1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r>
                      <a:rPr lang="en-US" sz="6000" b="1" i="1">
                        <a:solidFill>
                          <a:schemeClr val="bg1"/>
                        </a:solidFill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C6C10E6-D7E4-4D0C-BDDE-E9DE6A6DE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080" y="4435764"/>
                <a:ext cx="4425507" cy="1043234"/>
              </a:xfrm>
              <a:prstGeom prst="rect">
                <a:avLst/>
              </a:prstGeom>
              <a:blipFill>
                <a:blip r:embed="rId4"/>
                <a:stretch>
                  <a:fillRect t="-16959" r="-7300" b="-37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70F5F5-71E5-4D87-8F6F-510D04052A18}"/>
                  </a:ext>
                </a:extLst>
              </p:cNvPr>
              <p:cNvSpPr/>
              <p:nvPr/>
            </p:nvSpPr>
            <p:spPr>
              <a:xfrm>
                <a:off x="7412275" y="4461164"/>
                <a:ext cx="4425507" cy="1043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𝑨𝑴𝑩</m:t>
                        </m:r>
                      </m:e>
                    </m:acc>
                    <m:r>
                      <a:rPr lang="en-US" sz="60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6000" b="1" i="1">
                        <a:solidFill>
                          <a:schemeClr val="bg1"/>
                        </a:solidFill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70F5F5-71E5-4D87-8F6F-510D04052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275" y="4461164"/>
                <a:ext cx="4425507" cy="1043234"/>
              </a:xfrm>
              <a:prstGeom prst="rect">
                <a:avLst/>
              </a:prstGeom>
              <a:blipFill>
                <a:blip r:embed="rId5"/>
                <a:stretch>
                  <a:fillRect t="-16959" r="-7300" b="-37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A287DD3-47B3-4171-8555-1821D9147690}"/>
                  </a:ext>
                </a:extLst>
              </p:cNvPr>
              <p:cNvSpPr/>
              <p:nvPr/>
            </p:nvSpPr>
            <p:spPr>
              <a:xfrm>
                <a:off x="13188280" y="4461164"/>
                <a:ext cx="4423903" cy="1043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𝑨𝑴𝑩</m:t>
                        </m:r>
                      </m:e>
                    </m:acc>
                    <m:r>
                      <a:rPr lang="en-US" sz="6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6000" b="1" i="1">
                        <a:solidFill>
                          <a:schemeClr val="bg1"/>
                        </a:solidFill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A287DD3-47B3-4171-8555-1821D9147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280" y="4461164"/>
                <a:ext cx="4423903" cy="1043234"/>
              </a:xfrm>
              <a:prstGeom prst="rect">
                <a:avLst/>
              </a:prstGeom>
              <a:blipFill>
                <a:blip r:embed="rId6"/>
                <a:stretch>
                  <a:fillRect t="-16959" r="-7300" b="-37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F2E91D8-2CC1-4F14-8C35-F3A8F70AFC3B}"/>
                  </a:ext>
                </a:extLst>
              </p:cNvPr>
              <p:cNvSpPr/>
              <p:nvPr/>
            </p:nvSpPr>
            <p:spPr>
              <a:xfrm>
                <a:off x="2656530" y="9191806"/>
                <a:ext cx="4423903" cy="1043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𝑨𝑴𝑩</m:t>
                        </m:r>
                      </m:e>
                    </m:acc>
                    <m:r>
                      <a:rPr lang="en-US" sz="60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/>
                      </a:rPr>
                      <m:t>𝟗</m:t>
                    </m:r>
                    <m:sSup>
                      <m:sSup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F2E91D8-2CC1-4F14-8C35-F3A8F70AF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530" y="9191806"/>
                <a:ext cx="4423903" cy="1043234"/>
              </a:xfrm>
              <a:prstGeom prst="rect">
                <a:avLst/>
              </a:prstGeom>
              <a:blipFill>
                <a:blip r:embed="rId7"/>
                <a:stretch>
                  <a:fillRect t="-16959" r="-7310" b="-37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E5D3A1-C2F3-4BD6-AE80-ADEA8BE92242}"/>
                  </a:ext>
                </a:extLst>
              </p:cNvPr>
              <p:cNvSpPr/>
              <p:nvPr/>
            </p:nvSpPr>
            <p:spPr>
              <a:xfrm>
                <a:off x="18979805" y="4430930"/>
                <a:ext cx="4883966" cy="1043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𝑨𝑴𝑩</m:t>
                        </m:r>
                      </m:e>
                    </m:acc>
                    <m:r>
                      <a:rPr lang="en-US" sz="6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6000" b="1" i="1">
                        <a:solidFill>
                          <a:schemeClr val="bg1"/>
                        </a:solidFill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E5D3A1-C2F3-4BD6-AE80-ADEA8BE92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9805" y="4430930"/>
                <a:ext cx="4883966" cy="1043234"/>
              </a:xfrm>
              <a:prstGeom prst="rect">
                <a:avLst/>
              </a:prstGeom>
              <a:blipFill>
                <a:blip r:embed="rId8"/>
                <a:stretch>
                  <a:fillRect t="-16959" r="-6484" b="-37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429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54" grpId="0"/>
      <p:bldP spid="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-21687" y="9630728"/>
            <a:ext cx="24403884" cy="4031296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222812"/>
            <a:ext cx="24387174" cy="2356412"/>
            <a:chOff x="534987" y="1526865"/>
            <a:chExt cx="23340848" cy="2477357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526865"/>
              <a:ext cx="3505200" cy="1309144"/>
              <a:chOff x="534987" y="1526865"/>
              <a:chExt cx="3505200" cy="1309144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288" y="1526865"/>
                <a:ext cx="1915022" cy="106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230555" y="2514505"/>
            <a:ext cx="23572816" cy="1290514"/>
            <a:chOff x="1426982" y="6388654"/>
            <a:chExt cx="13072384" cy="12231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2" y="6388654"/>
              <a:ext cx="727027" cy="12174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178699" y="4250288"/>
            <a:ext cx="23671902" cy="1362420"/>
            <a:chOff x="1458731" y="6279823"/>
            <a:chExt cx="13782856" cy="13732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279823"/>
              <a:ext cx="829510" cy="13732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237188" y="6228924"/>
            <a:ext cx="23470460" cy="1258152"/>
            <a:chOff x="1576021" y="6334162"/>
            <a:chExt cx="1366556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576021" y="6416299"/>
              <a:ext cx="712220" cy="106604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67331" y="8116493"/>
            <a:ext cx="23483270" cy="1205308"/>
            <a:chOff x="1568562" y="6276359"/>
            <a:chExt cx="13673025" cy="1292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568562" y="6276359"/>
              <a:ext cx="848427" cy="12059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-21687" y="5990455"/>
            <a:ext cx="1682014" cy="14303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B468C8-D94C-4744-835B-BD04B41EF978}"/>
                  </a:ext>
                </a:extLst>
              </p:cNvPr>
              <p:cNvSpPr/>
              <p:nvPr/>
            </p:nvSpPr>
            <p:spPr>
              <a:xfrm>
                <a:off x="3985971" y="-125200"/>
                <a:ext cx="2039622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hợp tất cả các điểm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trong không gian luôn nhìn đoạn thẳng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cố định dưới một góc vuông là:</a:t>
                </a:r>
                <a:endParaRPr lang="en-US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DB468C8-D94C-4744-835B-BD04B41EF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971" y="-125200"/>
                <a:ext cx="20396226" cy="2123658"/>
              </a:xfrm>
              <a:prstGeom prst="rect">
                <a:avLst/>
              </a:prstGeom>
              <a:blipFill>
                <a:blip r:embed="rId2"/>
                <a:stretch>
                  <a:fillRect l="-2062" t="-9742" r="-2600" b="-20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D0D72D-C734-4505-BA88-95B44D9B3EFB}"/>
                  </a:ext>
                </a:extLst>
              </p:cNvPr>
              <p:cNvSpPr/>
              <p:nvPr/>
            </p:nvSpPr>
            <p:spPr>
              <a:xfrm>
                <a:off x="1898254" y="2549604"/>
                <a:ext cx="976446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6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chemeClr val="bg1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D0D72D-C734-4505-BA88-95B44D9B3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254" y="2549604"/>
                <a:ext cx="9764468" cy="1107996"/>
              </a:xfrm>
              <a:prstGeom prst="rect">
                <a:avLst/>
              </a:prstGeom>
              <a:blipFill>
                <a:blip r:embed="rId3"/>
                <a:stretch>
                  <a:fillRect l="-4245" t="-20330" r="-3371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1B8A1E-D1CC-4086-9ADE-DBC8FD2A26D3}"/>
                  </a:ext>
                </a:extLst>
              </p:cNvPr>
              <p:cNvSpPr/>
              <p:nvPr/>
            </p:nvSpPr>
            <p:spPr>
              <a:xfrm>
                <a:off x="1898254" y="4302204"/>
                <a:ext cx="15849599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6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chemeClr val="bg1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51B8A1E-D1CC-4086-9ADE-DBC8FD2A2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254" y="4302204"/>
                <a:ext cx="15849599" cy="1107996"/>
              </a:xfrm>
              <a:prstGeom prst="rect">
                <a:avLst/>
              </a:prstGeom>
              <a:blipFill>
                <a:blip r:embed="rId4"/>
                <a:stretch>
                  <a:fillRect l="-2615" t="-20879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9A8B2C05-4A91-48F1-BD2B-E88408EDE9CD}"/>
              </a:ext>
            </a:extLst>
          </p:cNvPr>
          <p:cNvSpPr/>
          <p:nvPr/>
        </p:nvSpPr>
        <p:spPr>
          <a:xfrm>
            <a:off x="1898254" y="8153400"/>
            <a:ext cx="58240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đều đúng.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B0690ED-51FC-47DC-9533-23A6871A27B4}"/>
                  </a:ext>
                </a:extLst>
              </p:cNvPr>
              <p:cNvSpPr/>
              <p:nvPr/>
            </p:nvSpPr>
            <p:spPr>
              <a:xfrm>
                <a:off x="2049490" y="6283404"/>
                <a:ext cx="857343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6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chemeClr val="bg1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B0690ED-51FC-47DC-9533-23A6871A2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90" y="6283404"/>
                <a:ext cx="8573437" cy="1107996"/>
              </a:xfrm>
              <a:prstGeom prst="rect">
                <a:avLst/>
              </a:prstGeom>
              <a:blipFill>
                <a:blip r:embed="rId5"/>
                <a:stretch>
                  <a:fillRect l="-4833" t="-20879" r="-3909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CB58D0A-93CD-4654-8B21-24D406EEB93B}"/>
                  </a:ext>
                </a:extLst>
              </p:cNvPr>
              <p:cNvSpPr/>
              <p:nvPr/>
            </p:nvSpPr>
            <p:spPr>
              <a:xfrm>
                <a:off x="2210660" y="11503073"/>
                <a:ext cx="857343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6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chemeClr val="tx1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CB58D0A-93CD-4654-8B21-24D406EEB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660" y="11503073"/>
                <a:ext cx="8573437" cy="1107996"/>
              </a:xfrm>
              <a:prstGeom prst="rect">
                <a:avLst/>
              </a:prstGeom>
              <a:blipFill>
                <a:blip r:embed="rId6"/>
                <a:stretch>
                  <a:fillRect l="-4908" t="-20879" r="-3912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064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2" grpId="0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-1434" y="9630728"/>
            <a:ext cx="24388609" cy="4031296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222812"/>
            <a:ext cx="24387174" cy="2356412"/>
            <a:chOff x="534987" y="1526865"/>
            <a:chExt cx="23340848" cy="2477357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526865"/>
              <a:ext cx="3505200" cy="1309144"/>
              <a:chOff x="534987" y="1526865"/>
              <a:chExt cx="3505200" cy="1309144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288" y="1526865"/>
                <a:ext cx="1915022" cy="106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4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230555" y="2514505"/>
            <a:ext cx="23572816" cy="1290514"/>
            <a:chOff x="1426982" y="6388654"/>
            <a:chExt cx="13072384" cy="12231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2" y="6388654"/>
              <a:ext cx="727027" cy="12174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178699" y="4250288"/>
            <a:ext cx="23671902" cy="1362420"/>
            <a:chOff x="1458731" y="6279823"/>
            <a:chExt cx="13782856" cy="13732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279823"/>
              <a:ext cx="829510" cy="13732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237188" y="6228924"/>
            <a:ext cx="23470460" cy="1258152"/>
            <a:chOff x="1576021" y="6334162"/>
            <a:chExt cx="1366556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576021" y="6416299"/>
              <a:ext cx="712220" cy="106604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67331" y="8116493"/>
            <a:ext cx="23483270" cy="1205308"/>
            <a:chOff x="1568562" y="6276359"/>
            <a:chExt cx="13673025" cy="1292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568562" y="6276359"/>
              <a:ext cx="848427" cy="12059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208598" y="7919064"/>
            <a:ext cx="1682014" cy="14303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5499F4-4658-403A-BFE6-74D32A1A9A69}"/>
              </a:ext>
            </a:extLst>
          </p:cNvPr>
          <p:cNvSpPr/>
          <p:nvPr/>
        </p:nvSpPr>
        <p:spPr>
          <a:xfrm>
            <a:off x="3662332" y="-45801"/>
            <a:ext cx="205693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680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tâm các mặt cầu luôn cùng chứa một đường tròn cố định cho trước là:</a:t>
            </a:r>
            <a:endParaRPr lang="en-US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DA8971-84AD-48C0-A290-B6E655C9AB0A}"/>
              </a:ext>
            </a:extLst>
          </p:cNvPr>
          <p:cNvSpPr/>
          <p:nvPr/>
        </p:nvSpPr>
        <p:spPr>
          <a:xfrm>
            <a:off x="1831166" y="2639387"/>
            <a:ext cx="20116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 trung trực của đường kính của đường tròn đó.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953AB30-6611-4B3F-B950-D2D2F8E1BA30}"/>
              </a:ext>
            </a:extLst>
          </p:cNvPr>
          <p:cNvSpPr/>
          <p:nvPr/>
        </p:nvSpPr>
        <p:spPr>
          <a:xfrm>
            <a:off x="1858153" y="4376868"/>
            <a:ext cx="21488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 vuông góc với mặt phẳng chứa đường tròn tại tâm của nó.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DC8B550-56F1-4F3B-9887-353452F55FEF}"/>
              </a:ext>
            </a:extLst>
          </p:cNvPr>
          <p:cNvSpPr/>
          <p:nvPr/>
        </p:nvSpPr>
        <p:spPr>
          <a:xfrm>
            <a:off x="1885140" y="6240279"/>
            <a:ext cx="21640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vuông góc với mặt phẳng chứa đường tròn đó.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04D12F-176D-43D7-9C8F-421DEF088B23}"/>
              </a:ext>
            </a:extLst>
          </p:cNvPr>
          <p:cNvSpPr/>
          <p:nvPr/>
        </p:nvSpPr>
        <p:spPr>
          <a:xfrm>
            <a:off x="1879020" y="8238270"/>
            <a:ext cx="23088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vuông góc với mặt phẳng chứa đường tròn tại tâm của nó.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9AC7E6B-69D5-4C92-9F8E-994A069006CC}"/>
              </a:ext>
            </a:extLst>
          </p:cNvPr>
          <p:cNvSpPr/>
          <p:nvPr/>
        </p:nvSpPr>
        <p:spPr>
          <a:xfrm>
            <a:off x="1879020" y="11161713"/>
            <a:ext cx="23088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vuông góc với mặt phẳng chứa đường tròn tại tâm của nó.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76740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44" grpId="0"/>
      <p:bldP spid="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-1434" y="10210854"/>
            <a:ext cx="24388609" cy="3451170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222812"/>
            <a:ext cx="24387174" cy="2356412"/>
            <a:chOff x="534987" y="1526865"/>
            <a:chExt cx="23340848" cy="2477357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526865"/>
              <a:ext cx="3505200" cy="1309144"/>
              <a:chOff x="534987" y="1526865"/>
              <a:chExt cx="3505200" cy="1309144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288" y="1526865"/>
                <a:ext cx="1915022" cy="106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230555" y="2514505"/>
            <a:ext cx="23572816" cy="1290514"/>
            <a:chOff x="1426982" y="6388654"/>
            <a:chExt cx="13072384" cy="12231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2" y="6388654"/>
              <a:ext cx="727027" cy="12174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209020" y="4148119"/>
            <a:ext cx="23671902" cy="1362420"/>
            <a:chOff x="1458731" y="6279823"/>
            <a:chExt cx="13782856" cy="13732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279823"/>
              <a:ext cx="829510" cy="13732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237185" y="5715000"/>
            <a:ext cx="23613415" cy="1905282"/>
            <a:chOff x="1576020" y="6334162"/>
            <a:chExt cx="13665567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576020" y="6457647"/>
              <a:ext cx="843476" cy="10246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67331" y="7891681"/>
            <a:ext cx="23483270" cy="2033092"/>
            <a:chOff x="1568562" y="6276359"/>
            <a:chExt cx="13673025" cy="1292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568562" y="6276359"/>
              <a:ext cx="848427" cy="12059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64155" y="2407566"/>
            <a:ext cx="1682014" cy="14303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EA0EA-B7ED-402B-AB70-749647068700}"/>
              </a:ext>
            </a:extLst>
          </p:cNvPr>
          <p:cNvSpPr/>
          <p:nvPr/>
        </p:nvSpPr>
        <p:spPr>
          <a:xfrm>
            <a:off x="3871350" y="-78612"/>
            <a:ext cx="20157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tâm các mặt cầu luôn cùng tiếp xúc với ba cạnh của một tam giác cho trước là: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948EE8-08AE-4E95-B8C1-745C7D69125A}"/>
              </a:ext>
            </a:extLst>
          </p:cNvPr>
          <p:cNvSpPr/>
          <p:nvPr/>
        </p:nvSpPr>
        <p:spPr>
          <a:xfrm>
            <a:off x="1831166" y="4261310"/>
            <a:ext cx="185793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vuông góc với mặt phẳng chứa tam giác đó.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C95829-F679-479A-A8A8-8E2F610FAEDB}"/>
              </a:ext>
            </a:extLst>
          </p:cNvPr>
          <p:cNvSpPr/>
          <p:nvPr/>
        </p:nvSpPr>
        <p:spPr>
          <a:xfrm>
            <a:off x="1781572" y="5715000"/>
            <a:ext cx="22021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 vuông góc với mặt phẳng chứa tam giác tại tâm đường tròn nội tiếp của tam giác đó.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853CC27-D55C-47FE-942D-E367A56B3996}"/>
              </a:ext>
            </a:extLst>
          </p:cNvPr>
          <p:cNvSpPr/>
          <p:nvPr/>
        </p:nvSpPr>
        <p:spPr>
          <a:xfrm>
            <a:off x="2058987" y="7848600"/>
            <a:ext cx="21842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 vuông góc với mặt phẳng chứa tam giác tại tâm đường tròn ngoại tiếp của tam giác đó.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8244AC-7CA1-42DF-B2FF-53398E6A6C0A}"/>
              </a:ext>
            </a:extLst>
          </p:cNvPr>
          <p:cNvSpPr/>
          <p:nvPr/>
        </p:nvSpPr>
        <p:spPr>
          <a:xfrm>
            <a:off x="1912569" y="2719057"/>
            <a:ext cx="117040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đường tròn nội tiếp tam giác đó.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9599E01-8D4E-4A1B-A7B5-21C482C0404D}"/>
              </a:ext>
            </a:extLst>
          </p:cNvPr>
          <p:cNvSpPr/>
          <p:nvPr/>
        </p:nvSpPr>
        <p:spPr>
          <a:xfrm>
            <a:off x="2246110" y="11646951"/>
            <a:ext cx="117040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đường tròn nội tiếp tam giác đó.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5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2" grpId="0"/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-1434" y="9630728"/>
            <a:ext cx="24388609" cy="4031296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222812"/>
            <a:ext cx="24387174" cy="2356412"/>
            <a:chOff x="534987" y="1526865"/>
            <a:chExt cx="23340848" cy="2477357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526865"/>
              <a:ext cx="3505200" cy="1309144"/>
              <a:chOff x="534987" y="1526865"/>
              <a:chExt cx="3505200" cy="1309144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3288" y="1526865"/>
                <a:ext cx="1915022" cy="106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6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230555" y="2514505"/>
            <a:ext cx="23572816" cy="1290514"/>
            <a:chOff x="1426982" y="6388654"/>
            <a:chExt cx="13072384" cy="12231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2" y="6388654"/>
              <a:ext cx="727027" cy="12174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178699" y="4250288"/>
            <a:ext cx="23671902" cy="1362420"/>
            <a:chOff x="1458731" y="6279823"/>
            <a:chExt cx="13782856" cy="13732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279823"/>
              <a:ext cx="829510" cy="13732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237187" y="6228924"/>
            <a:ext cx="23613413" cy="1258152"/>
            <a:chOff x="1576021" y="6334162"/>
            <a:chExt cx="1366556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576021" y="6416299"/>
              <a:ext cx="712220" cy="106604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67331" y="8116493"/>
            <a:ext cx="23483270" cy="1205308"/>
            <a:chOff x="1568562" y="6276359"/>
            <a:chExt cx="13673025" cy="1292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568562" y="6276359"/>
              <a:ext cx="848427" cy="12059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-75412" y="6059551"/>
            <a:ext cx="1682014" cy="14303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FF734D-58D7-454C-A767-5747F488653B}"/>
                  </a:ext>
                </a:extLst>
              </p:cNvPr>
              <p:cNvSpPr/>
              <p:nvPr/>
            </p:nvSpPr>
            <p:spPr>
              <a:xfrm>
                <a:off x="3819377" y="-64963"/>
                <a:ext cx="20562820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trên một mặt cầu, biết rằng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𝐴𝐶𝐵</m:t>
                        </m:r>
                      </m:e>
                    </m:acc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=9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Trong các khẳng định sau, khẳng định nào </a:t>
                </a:r>
                <a:r>
                  <a:rPr lang="vi-VN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0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FF734D-58D7-454C-A767-5747F4886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377" y="-64963"/>
                <a:ext cx="20562820" cy="1969963"/>
              </a:xfrm>
              <a:prstGeom prst="rect">
                <a:avLst/>
              </a:prstGeom>
              <a:blipFill>
                <a:blip r:embed="rId2"/>
                <a:stretch>
                  <a:fillRect l="-1808" t="-7716" b="-18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3B8643-EC25-4360-A55A-AC9791BFAF90}"/>
                  </a:ext>
                </a:extLst>
              </p:cNvPr>
              <p:cNvSpPr/>
              <p:nvPr/>
            </p:nvSpPr>
            <p:spPr>
              <a:xfrm>
                <a:off x="1793338" y="2671703"/>
                <a:ext cx="990309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3B8643-EC25-4360-A55A-AC9791BFA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338" y="2671703"/>
                <a:ext cx="9903096" cy="1015663"/>
              </a:xfrm>
              <a:prstGeom prst="rect">
                <a:avLst/>
              </a:prstGeom>
              <a:blipFill>
                <a:blip r:embed="rId3"/>
                <a:stretch>
                  <a:fillRect l="-3692" t="-19760" r="-3262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AF3365-F9BA-4090-9367-625B450546C7}"/>
                  </a:ext>
                </a:extLst>
              </p:cNvPr>
              <p:cNvSpPr/>
              <p:nvPr/>
            </p:nvSpPr>
            <p:spPr>
              <a:xfrm>
                <a:off x="2039189" y="4394537"/>
                <a:ext cx="973196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AF3365-F9BA-4090-9367-625B45054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89" y="4394537"/>
                <a:ext cx="9731960" cy="1015663"/>
              </a:xfrm>
              <a:prstGeom prst="rect">
                <a:avLst/>
              </a:prstGeom>
              <a:blipFill>
                <a:blip r:embed="rId4"/>
                <a:stretch>
                  <a:fillRect t="-20359" r="-2820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6DD865-F23A-41AC-87D5-43BDF29FC813}"/>
                  </a:ext>
                </a:extLst>
              </p:cNvPr>
              <p:cNvSpPr/>
              <p:nvPr/>
            </p:nvSpPr>
            <p:spPr>
              <a:xfrm>
                <a:off x="1955128" y="8204537"/>
                <a:ext cx="2166845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6DD865-F23A-41AC-87D5-43BDF29FC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28" y="8204537"/>
                <a:ext cx="21668459" cy="1015663"/>
              </a:xfrm>
              <a:prstGeom prst="rect">
                <a:avLst/>
              </a:prstGeom>
              <a:blipFill>
                <a:blip r:embed="rId5"/>
                <a:stretch>
                  <a:fillRect l="-1716" t="-20359" r="-281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6AEABB1-4C48-4208-A0E4-791A54FFCF74}"/>
                  </a:ext>
                </a:extLst>
              </p:cNvPr>
              <p:cNvSpPr/>
              <p:nvPr/>
            </p:nvSpPr>
            <p:spPr>
              <a:xfrm>
                <a:off x="1887591" y="6378191"/>
                <a:ext cx="2129310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6AEABB1-4C48-4208-A0E4-791A54FFC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591" y="6378191"/>
                <a:ext cx="21293109" cy="1015663"/>
              </a:xfrm>
              <a:prstGeom prst="rect">
                <a:avLst/>
              </a:prstGeom>
              <a:blipFill>
                <a:blip r:embed="rId6"/>
                <a:stretch>
                  <a:fillRect l="-1746" t="-19760" r="-115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B878A58-71DB-4C4D-9253-5E67E659F8EB}"/>
                  </a:ext>
                </a:extLst>
              </p:cNvPr>
              <p:cNvSpPr/>
              <p:nvPr/>
            </p:nvSpPr>
            <p:spPr>
              <a:xfrm>
                <a:off x="1316114" y="11252227"/>
                <a:ext cx="2129310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tx1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B878A58-71DB-4C4D-9253-5E67E659F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14" y="11252227"/>
                <a:ext cx="21293109" cy="1015663"/>
              </a:xfrm>
              <a:prstGeom prst="rect">
                <a:avLst/>
              </a:prstGeom>
              <a:blipFill>
                <a:blip r:embed="rId7"/>
                <a:stretch>
                  <a:fillRect l="-1746" t="-20482" r="-115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308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-1434" y="10615593"/>
            <a:ext cx="24388609" cy="3046430"/>
            <a:chOff x="184495" y="3636276"/>
            <a:chExt cx="11834900" cy="198938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6"/>
              <a:ext cx="2342697" cy="681107"/>
              <a:chOff x="1275608" y="6239450"/>
              <a:chExt cx="4592535" cy="1237538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55102" y="4863946"/>
                <a:ext cx="115419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53911" cy="68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B0CAD-6192-4CE9-9089-144F12F9AD9B}"/>
              </a:ext>
            </a:extLst>
          </p:cNvPr>
          <p:cNvGrpSpPr/>
          <p:nvPr/>
        </p:nvGrpSpPr>
        <p:grpSpPr>
          <a:xfrm>
            <a:off x="1" y="-222812"/>
            <a:ext cx="24387174" cy="2356412"/>
            <a:chOff x="534987" y="1526865"/>
            <a:chExt cx="23340848" cy="2477357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1784D2E6-B128-4A3F-AB67-EB7869C6CD18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615F4-32D5-490A-A561-684F2193061C}"/>
                </a:ext>
              </a:extLst>
            </p:cNvPr>
            <p:cNvGrpSpPr/>
            <p:nvPr/>
          </p:nvGrpSpPr>
          <p:grpSpPr>
            <a:xfrm>
              <a:off x="534987" y="1526865"/>
              <a:ext cx="3505200" cy="1309144"/>
              <a:chOff x="534987" y="1526865"/>
              <a:chExt cx="3505200" cy="1309144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FF24EF6A-C8D8-4630-9266-1ED7E8399A7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AA791272-9523-426E-8E53-968DBD3EC7BF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13F89F82-A651-4CC7-A9FA-C68412A0E586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99FA61D-7047-402F-A9D3-90128DA6F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3CF2EC70-AEE0-4049-8004-34CF1DACB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E5F62EA3-C7D7-4EEB-B4AE-78BDE451F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7522155-8526-433D-8A4B-A312EF570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A3B5831-F116-4658-BC9B-8BDC8D13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CE52E77-EC36-4310-B92F-B34666B09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4460AA3-82B5-4125-9868-E06FB4796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7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8B67F58A-11C2-47AD-B103-DDF8CB9911FF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DC95E0BC-D6E4-4385-B403-A0A9E1567B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7395" y="1526865"/>
                <a:ext cx="1546808" cy="106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3605" y="12839820"/>
            <a:ext cx="873570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230555" y="2514505"/>
            <a:ext cx="23572816" cy="1290514"/>
            <a:chOff x="1426982" y="6388654"/>
            <a:chExt cx="13072384" cy="12231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2" y="6388654"/>
              <a:ext cx="727027" cy="12174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178699" y="4250288"/>
            <a:ext cx="23671902" cy="1362420"/>
            <a:chOff x="1458731" y="6279823"/>
            <a:chExt cx="13782856" cy="13732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279823"/>
              <a:ext cx="829510" cy="13732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237188" y="5969600"/>
            <a:ext cx="23470460" cy="1955482"/>
            <a:chOff x="1576021" y="6334162"/>
            <a:chExt cx="1366556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576021" y="6416299"/>
              <a:ext cx="712220" cy="106604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67331" y="8116492"/>
            <a:ext cx="23483270" cy="1819101"/>
            <a:chOff x="1568562" y="6276359"/>
            <a:chExt cx="13673025" cy="1292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568562" y="6276359"/>
              <a:ext cx="848427" cy="12059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92202" y="2381994"/>
            <a:ext cx="1682014" cy="14303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E702FA9-CB67-46BC-912F-D6FB5DAF0FFC}"/>
                  </a:ext>
                </a:extLst>
              </p:cNvPr>
              <p:cNvSpPr/>
              <p:nvPr/>
            </p:nvSpPr>
            <p:spPr>
              <a:xfrm>
                <a:off x="3817789" y="-103609"/>
                <a:ext cx="1916679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mặt cầu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khoảng cách từ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đến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Chọn phát biểu </a:t>
                </a:r>
                <a:r>
                  <a:rPr lang="vi-VN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E702FA9-CB67-46BC-912F-D6FB5DAF0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789" y="-103609"/>
                <a:ext cx="19166799" cy="1938992"/>
              </a:xfrm>
              <a:prstGeom prst="rect">
                <a:avLst/>
              </a:prstGeom>
              <a:blipFill>
                <a:blip r:embed="rId2"/>
                <a:stretch>
                  <a:fillRect l="-1908" t="-9434" r="-1368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95A0E5A-FEA5-48DD-BDB3-7652FB7BD556}"/>
                  </a:ext>
                </a:extLst>
              </p:cNvPr>
              <p:cNvSpPr/>
              <p:nvPr/>
            </p:nvSpPr>
            <p:spPr>
              <a:xfrm>
                <a:off x="1890612" y="4421235"/>
                <a:ext cx="2034539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𝑑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95A0E5A-FEA5-48DD-BDB3-7652FB7BD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612" y="4421235"/>
                <a:ext cx="20345399" cy="1015663"/>
              </a:xfrm>
              <a:prstGeom prst="rect">
                <a:avLst/>
              </a:prstGeom>
              <a:blipFill>
                <a:blip r:embed="rId3"/>
                <a:stretch>
                  <a:fillRect l="-1797" t="-19760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2AA691-942C-42D3-9D24-B24CF3B1F1B0}"/>
                  </a:ext>
                </a:extLst>
              </p:cNvPr>
              <p:cNvSpPr/>
              <p:nvPr/>
            </p:nvSpPr>
            <p:spPr>
              <a:xfrm>
                <a:off x="1876224" y="6019800"/>
                <a:ext cx="2201165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𝑑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2AA691-942C-42D3-9D24-B24CF3B1F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224" y="6019800"/>
                <a:ext cx="22011659" cy="1938992"/>
              </a:xfrm>
              <a:prstGeom prst="rect">
                <a:avLst/>
              </a:prstGeom>
              <a:blipFill>
                <a:blip r:embed="rId4"/>
                <a:stretch>
                  <a:fillRect l="-1689" t="-9748" b="-19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37293A-EC9E-4CBF-AEAE-B506858D7698}"/>
                  </a:ext>
                </a:extLst>
              </p:cNvPr>
              <p:cNvSpPr/>
              <p:nvPr/>
            </p:nvSpPr>
            <p:spPr>
              <a:xfrm>
                <a:off x="1983228" y="8073536"/>
                <a:ext cx="222321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𝑑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37293A-EC9E-4CBF-AEAE-B506858D7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228" y="8073536"/>
                <a:ext cx="22232183" cy="1938992"/>
              </a:xfrm>
              <a:prstGeom prst="rect">
                <a:avLst/>
              </a:prstGeom>
              <a:blipFill>
                <a:blip r:embed="rId5"/>
                <a:stretch>
                  <a:fillRect l="-1645" t="-9434" r="-1042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5F3ABD6-6A22-4B49-9C12-BB1FBAAFCA0E}"/>
                  </a:ext>
                </a:extLst>
              </p:cNvPr>
              <p:cNvSpPr/>
              <p:nvPr/>
            </p:nvSpPr>
            <p:spPr>
              <a:xfrm>
                <a:off x="2010215" y="2740023"/>
                <a:ext cx="1882140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𝑑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𝑆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5F3ABD6-6A22-4B49-9C12-BB1FBAAFC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215" y="2740023"/>
                <a:ext cx="18821401" cy="1015663"/>
              </a:xfrm>
              <a:prstGeom prst="rect">
                <a:avLst/>
              </a:prstGeom>
              <a:blipFill>
                <a:blip r:embed="rId6"/>
                <a:stretch>
                  <a:fillRect l="-1976" t="-19760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188A486-05B1-490D-9CCD-05B9F0D13A24}"/>
                  </a:ext>
                </a:extLst>
              </p:cNvPr>
              <p:cNvSpPr/>
              <p:nvPr/>
            </p:nvSpPr>
            <p:spPr>
              <a:xfrm>
                <a:off x="1436605" y="12064437"/>
                <a:ext cx="1882140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;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188A486-05B1-490D-9CCD-05B9F0D13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605" y="12064437"/>
                <a:ext cx="18821401" cy="1015663"/>
              </a:xfrm>
              <a:prstGeom prst="rect">
                <a:avLst/>
              </a:prstGeom>
              <a:blipFill>
                <a:blip r:embed="rId7"/>
                <a:stretch>
                  <a:fillRect l="-1976" t="-19760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29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2" grpId="0"/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13100" y="7428240"/>
            <a:ext cx="24498686" cy="6211347"/>
            <a:chOff x="184495" y="3629935"/>
            <a:chExt cx="11834900" cy="356464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29935"/>
              <a:ext cx="2342697" cy="582697"/>
              <a:chOff x="1275608" y="6227938"/>
              <a:chExt cx="4592536" cy="105873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0846" y="4748203"/>
                <a:ext cx="922706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28378" y="6227938"/>
                <a:ext cx="2544594" cy="1058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57028" y="3886587"/>
            <a:ext cx="23676282" cy="2232718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r>
                  <a:rPr lang="en-US" sz="6398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398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r>
                  <a:rPr lang="vi-VN" sz="6398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398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r>
                  <a:rPr lang="en-US" sz="6398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398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r>
                  <a:rPr lang="en-US" sz="6398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398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0" y="4429319"/>
            <a:ext cx="1386114" cy="112522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en-US" sz="6398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398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E651A6-401E-49B5-BF00-3BB1E7097746}"/>
              </a:ext>
            </a:extLst>
          </p:cNvPr>
          <p:cNvGrpSpPr/>
          <p:nvPr/>
        </p:nvGrpSpPr>
        <p:grpSpPr>
          <a:xfrm>
            <a:off x="1587" y="-154719"/>
            <a:ext cx="24384000" cy="3120318"/>
            <a:chOff x="534987" y="1647866"/>
            <a:chExt cx="23340848" cy="2356356"/>
          </a:xfrm>
        </p:grpSpPr>
        <p:sp>
          <p:nvSpPr>
            <p:cNvPr id="63" name="Rounded Rectangle 24">
              <a:extLst>
                <a:ext uri="{FF2B5EF4-FFF2-40B4-BE49-F238E27FC236}">
                  <a16:creationId xmlns:a16="http://schemas.microsoft.com/office/drawing/2014/main" id="{2E4C2417-1472-4B22-BF65-07644536BEE1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83330CC-8F50-4322-9AD0-5AC95561E5DC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88143"/>
              <a:chOff x="534987" y="1647866"/>
              <a:chExt cx="3505200" cy="1188143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E71E7EE4-F027-4A23-BDE8-0236F93DB89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Pentagon 27">
                <a:extLst>
                  <a:ext uri="{FF2B5EF4-FFF2-40B4-BE49-F238E27FC236}">
                    <a16:creationId xmlns:a16="http://schemas.microsoft.com/office/drawing/2014/main" id="{CAA2E7D6-92A1-4C50-8354-0BB3CD89478E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11">
                <a:extLst>
                  <a:ext uri="{FF2B5EF4-FFF2-40B4-BE49-F238E27FC236}">
                    <a16:creationId xmlns:a16="http://schemas.microsoft.com/office/drawing/2014/main" id="{3F6D65F0-DC9B-4179-8E48-6DBEA942FFF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0" name="Freeform 31">
                  <a:extLst>
                    <a:ext uri="{FF2B5EF4-FFF2-40B4-BE49-F238E27FC236}">
                      <a16:creationId xmlns:a16="http://schemas.microsoft.com/office/drawing/2014/main" id="{133CA388-D3DF-4981-8564-23D7596B81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2">
                  <a:extLst>
                    <a:ext uri="{FF2B5EF4-FFF2-40B4-BE49-F238E27FC236}">
                      <a16:creationId xmlns:a16="http://schemas.microsoft.com/office/drawing/2014/main" id="{623F8B14-3722-4C5A-8EEB-639DBC4FC6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3">
                  <a:extLst>
                    <a:ext uri="{FF2B5EF4-FFF2-40B4-BE49-F238E27FC236}">
                      <a16:creationId xmlns:a16="http://schemas.microsoft.com/office/drawing/2014/main" id="{7523E814-3A90-44F2-9C58-2241CEFA5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B362ADA-1835-41F3-B86E-0F7DE7755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792BE82-C824-4EC4-94F4-7C61008B4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71B3DAE-ED02-4BFB-9BB2-21CD761C5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DECA5E1D-D766-466C-BD2B-E6BC99392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8" name="Chevron 29">
                <a:extLst>
                  <a:ext uri="{FF2B5EF4-FFF2-40B4-BE49-F238E27FC236}">
                    <a16:creationId xmlns:a16="http://schemas.microsoft.com/office/drawing/2014/main" id="{0A46FEA7-4BF3-46ED-BFAE-2F8DA46C502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4717C788-79CF-4C6E-99C6-1ED8CEF0C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5856" y="1745304"/>
                <a:ext cx="1915271" cy="766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96F0E6-45A1-415A-B4FF-90993A1B40D8}"/>
                  </a:ext>
                </a:extLst>
              </p:cNvPr>
              <p:cNvSpPr/>
              <p:nvPr/>
            </p:nvSpPr>
            <p:spPr>
              <a:xfrm>
                <a:off x="3684975" y="-12629"/>
                <a:ext cx="20695638" cy="2893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hai điểm cố định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một điểm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động trong không gian nhưng luôn thoả mãn điều kiện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𝑀𝐴𝐵</m:t>
                        </m:r>
                      </m:e>
                    </m:acc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&lt;9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đó điểm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thuộc mặt nào trong các mặt sau?</a:t>
                </a:r>
                <a:endParaRPr lang="en-US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96F0E6-45A1-415A-B4FF-90993A1B4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75" y="-12629"/>
                <a:ext cx="20695638" cy="2893293"/>
              </a:xfrm>
              <a:prstGeom prst="rect">
                <a:avLst/>
              </a:prstGeom>
              <a:blipFill>
                <a:blip r:embed="rId3"/>
                <a:stretch>
                  <a:fillRect l="-1767" t="-6526" r="-1944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7FA7707-FB8D-4D5A-B727-3C72D261E8D2}"/>
              </a:ext>
            </a:extLst>
          </p:cNvPr>
          <p:cNvSpPr/>
          <p:nvPr/>
        </p:nvSpPr>
        <p:spPr>
          <a:xfrm>
            <a:off x="2275171" y="9523871"/>
            <a:ext cx="45820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cầu.</a:t>
            </a:r>
            <a:r>
              <a:rPr lang="en-US" sz="6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FC2430B-9A4D-4877-84B0-423AF1D6E2E6}"/>
              </a:ext>
            </a:extLst>
          </p:cNvPr>
          <p:cNvSpPr/>
          <p:nvPr/>
        </p:nvSpPr>
        <p:spPr>
          <a:xfrm>
            <a:off x="1483404" y="4419156"/>
            <a:ext cx="45820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cầu.</a:t>
            </a: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D39399-F274-47E1-8CBB-46C7F3BCFD27}"/>
              </a:ext>
            </a:extLst>
          </p:cNvPr>
          <p:cNvSpPr/>
          <p:nvPr/>
        </p:nvSpPr>
        <p:spPr>
          <a:xfrm>
            <a:off x="7306381" y="4393756"/>
            <a:ext cx="29626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nón.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D6EB4E-D6F2-48BD-99E6-A7A76D6DBF00}"/>
              </a:ext>
            </a:extLst>
          </p:cNvPr>
          <p:cNvSpPr/>
          <p:nvPr/>
        </p:nvSpPr>
        <p:spPr>
          <a:xfrm>
            <a:off x="13107060" y="4376436"/>
            <a:ext cx="3010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trụ.</a:t>
            </a: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E67A2E-5AAB-4492-8032-1277E60C3CFD}"/>
              </a:ext>
            </a:extLst>
          </p:cNvPr>
          <p:cNvSpPr/>
          <p:nvPr/>
        </p:nvSpPr>
        <p:spPr>
          <a:xfrm>
            <a:off x="18938900" y="4538882"/>
            <a:ext cx="36888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63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3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13100" y="7428240"/>
            <a:ext cx="24498686" cy="6211347"/>
            <a:chOff x="184495" y="3629935"/>
            <a:chExt cx="11834900" cy="356464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29935"/>
              <a:ext cx="2342697" cy="582697"/>
              <a:chOff x="1275608" y="6227938"/>
              <a:chExt cx="4592536" cy="105873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0846" y="4748203"/>
                <a:ext cx="922706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28378" y="6227938"/>
                <a:ext cx="2544594" cy="1058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57028" y="3886587"/>
            <a:ext cx="23676282" cy="2232718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r>
                  <a:rPr lang="en-US" sz="6398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398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r>
                  <a:rPr lang="vi-VN" sz="6398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398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r>
                  <a:rPr lang="en-US" sz="6398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398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r>
                  <a:rPr lang="en-US" sz="6398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398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60970" y="4382137"/>
            <a:ext cx="1386114" cy="112522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en-US" sz="6398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398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E651A6-401E-49B5-BF00-3BB1E7097746}"/>
              </a:ext>
            </a:extLst>
          </p:cNvPr>
          <p:cNvGrpSpPr/>
          <p:nvPr/>
        </p:nvGrpSpPr>
        <p:grpSpPr>
          <a:xfrm>
            <a:off x="0" y="-154719"/>
            <a:ext cx="24385587" cy="3120318"/>
            <a:chOff x="533468" y="1647866"/>
            <a:chExt cx="23342367" cy="2356356"/>
          </a:xfrm>
        </p:grpSpPr>
        <p:sp>
          <p:nvSpPr>
            <p:cNvPr id="63" name="Rounded Rectangle 24">
              <a:extLst>
                <a:ext uri="{FF2B5EF4-FFF2-40B4-BE49-F238E27FC236}">
                  <a16:creationId xmlns:a16="http://schemas.microsoft.com/office/drawing/2014/main" id="{2E4C2417-1472-4B22-BF65-07644536BEE1}"/>
                </a:ext>
              </a:extLst>
            </p:cNvPr>
            <p:cNvSpPr/>
            <p:nvPr/>
          </p:nvSpPr>
          <p:spPr bwMode="auto">
            <a:xfrm>
              <a:off x="533468" y="1720891"/>
              <a:ext cx="23342367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83330CC-8F50-4322-9AD0-5AC95561E5DC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88143"/>
              <a:chOff x="534987" y="1647866"/>
              <a:chExt cx="3505200" cy="1188143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E71E7EE4-F027-4A23-BDE8-0236F93DB89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Pentagon 27">
                <a:extLst>
                  <a:ext uri="{FF2B5EF4-FFF2-40B4-BE49-F238E27FC236}">
                    <a16:creationId xmlns:a16="http://schemas.microsoft.com/office/drawing/2014/main" id="{CAA2E7D6-92A1-4C50-8354-0BB3CD89478E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11">
                <a:extLst>
                  <a:ext uri="{FF2B5EF4-FFF2-40B4-BE49-F238E27FC236}">
                    <a16:creationId xmlns:a16="http://schemas.microsoft.com/office/drawing/2014/main" id="{3F6D65F0-DC9B-4179-8E48-6DBEA942FFF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0" name="Freeform 31">
                  <a:extLst>
                    <a:ext uri="{FF2B5EF4-FFF2-40B4-BE49-F238E27FC236}">
                      <a16:creationId xmlns:a16="http://schemas.microsoft.com/office/drawing/2014/main" id="{133CA388-D3DF-4981-8564-23D7596B81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2">
                  <a:extLst>
                    <a:ext uri="{FF2B5EF4-FFF2-40B4-BE49-F238E27FC236}">
                      <a16:creationId xmlns:a16="http://schemas.microsoft.com/office/drawing/2014/main" id="{623F8B14-3722-4C5A-8EEB-639DBC4FC6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3">
                  <a:extLst>
                    <a:ext uri="{FF2B5EF4-FFF2-40B4-BE49-F238E27FC236}">
                      <a16:creationId xmlns:a16="http://schemas.microsoft.com/office/drawing/2014/main" id="{7523E814-3A90-44F2-9C58-2241CEFA5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B362ADA-1835-41F3-B86E-0F7DE7755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792BE82-C824-4EC4-94F4-7C61008B4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71B3DAE-ED02-4BFB-9BB2-21CD761C5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DECA5E1D-D766-466C-BD2B-E6BC99392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8" name="Chevron 29">
                <a:extLst>
                  <a:ext uri="{FF2B5EF4-FFF2-40B4-BE49-F238E27FC236}">
                    <a16:creationId xmlns:a16="http://schemas.microsoft.com/office/drawing/2014/main" id="{0A46FEA7-4BF3-46ED-BFAE-2F8DA46C502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4717C788-79CF-4C6E-99C6-1ED8CEF0C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5856" y="1745304"/>
                <a:ext cx="1915271" cy="766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B0DE0B9-AB08-4368-AC16-94E416ADF93B}"/>
              </a:ext>
            </a:extLst>
          </p:cNvPr>
          <p:cNvSpPr/>
          <p:nvPr/>
        </p:nvSpPr>
        <p:spPr>
          <a:xfrm>
            <a:off x="3818880" y="106497"/>
            <a:ext cx="156972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mặt cầu chứa một đường tròn cho trước là: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2CAD94-AEA3-414D-B58B-D529C711E64C}"/>
              </a:ext>
            </a:extLst>
          </p:cNvPr>
          <p:cNvSpPr/>
          <p:nvPr/>
        </p:nvSpPr>
        <p:spPr>
          <a:xfrm>
            <a:off x="1594069" y="4423447"/>
            <a:ext cx="23833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nl-NL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2F6D3E-1BFE-4D2D-B1C4-45152F06645F}"/>
              </a:ext>
            </a:extLst>
          </p:cNvPr>
          <p:cNvSpPr/>
          <p:nvPr/>
        </p:nvSpPr>
        <p:spPr>
          <a:xfrm>
            <a:off x="7465610" y="4382137"/>
            <a:ext cx="23833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nl-NL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8F796-EEE6-4B3F-B502-50654A014179}"/>
              </a:ext>
            </a:extLst>
          </p:cNvPr>
          <p:cNvSpPr/>
          <p:nvPr/>
        </p:nvSpPr>
        <p:spPr>
          <a:xfrm>
            <a:off x="19189254" y="4382137"/>
            <a:ext cx="8194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05160-C5F3-4476-8FBA-D1FD60E3FC59}"/>
              </a:ext>
            </a:extLst>
          </p:cNvPr>
          <p:cNvSpPr/>
          <p:nvPr/>
        </p:nvSpPr>
        <p:spPr>
          <a:xfrm>
            <a:off x="2275171" y="9410771"/>
            <a:ext cx="22060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số.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3D5886-DBF8-4D1D-8B19-14CF1FB92B6D}"/>
              </a:ext>
            </a:extLst>
          </p:cNvPr>
          <p:cNvSpPr/>
          <p:nvPr/>
        </p:nvSpPr>
        <p:spPr>
          <a:xfrm>
            <a:off x="13292763" y="4364460"/>
            <a:ext cx="22060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số.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32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  <p:bldP spid="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13100" y="7428240"/>
            <a:ext cx="24498686" cy="6211347"/>
            <a:chOff x="184495" y="3629935"/>
            <a:chExt cx="11834900" cy="356464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29935"/>
              <a:ext cx="2342697" cy="582697"/>
              <a:chOff x="1275608" y="6227938"/>
              <a:chExt cx="4592536" cy="105873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70846" y="4748203"/>
                <a:ext cx="922706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28378" y="6227938"/>
                <a:ext cx="2544594" cy="1058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52105" y="3886587"/>
            <a:ext cx="23676282" cy="2232718"/>
            <a:chOff x="247181" y="2080087"/>
            <a:chExt cx="11838141" cy="1116504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r>
                  <a:rPr lang="en-US" sz="6398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398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r>
                  <a:rPr lang="vi-VN" sz="6398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398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r>
                  <a:rPr lang="en-US" sz="6398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398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r>
                  <a:rPr lang="en-US" sz="6398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398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-12927" y="4382137"/>
            <a:ext cx="1386114" cy="112522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en-US" sz="6398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398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E651A6-401E-49B5-BF00-3BB1E7097746}"/>
              </a:ext>
            </a:extLst>
          </p:cNvPr>
          <p:cNvGrpSpPr/>
          <p:nvPr/>
        </p:nvGrpSpPr>
        <p:grpSpPr>
          <a:xfrm>
            <a:off x="1587" y="-154719"/>
            <a:ext cx="24384000" cy="3338050"/>
            <a:chOff x="534987" y="1647866"/>
            <a:chExt cx="23340848" cy="2356356"/>
          </a:xfrm>
        </p:grpSpPr>
        <p:sp>
          <p:nvSpPr>
            <p:cNvPr id="63" name="Rounded Rectangle 24">
              <a:extLst>
                <a:ext uri="{FF2B5EF4-FFF2-40B4-BE49-F238E27FC236}">
                  <a16:creationId xmlns:a16="http://schemas.microsoft.com/office/drawing/2014/main" id="{2E4C2417-1472-4B22-BF65-07644536BEE1}"/>
                </a:ext>
              </a:extLst>
            </p:cNvPr>
            <p:cNvSpPr/>
            <p:nvPr/>
          </p:nvSpPr>
          <p:spPr bwMode="auto">
            <a:xfrm>
              <a:off x="755649" y="1720891"/>
              <a:ext cx="23120186" cy="22833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83330CC-8F50-4322-9AD0-5AC95561E5DC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88143"/>
              <a:chOff x="534987" y="1647866"/>
              <a:chExt cx="3505200" cy="1188143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E71E7EE4-F027-4A23-BDE8-0236F93DB89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Pentagon 27">
                <a:extLst>
                  <a:ext uri="{FF2B5EF4-FFF2-40B4-BE49-F238E27FC236}">
                    <a16:creationId xmlns:a16="http://schemas.microsoft.com/office/drawing/2014/main" id="{CAA2E7D6-92A1-4C50-8354-0BB3CD89478E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118814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11">
                <a:extLst>
                  <a:ext uri="{FF2B5EF4-FFF2-40B4-BE49-F238E27FC236}">
                    <a16:creationId xmlns:a16="http://schemas.microsoft.com/office/drawing/2014/main" id="{3F6D65F0-DC9B-4179-8E48-6DBEA942FFF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0" name="Freeform 31">
                  <a:extLst>
                    <a:ext uri="{FF2B5EF4-FFF2-40B4-BE49-F238E27FC236}">
                      <a16:creationId xmlns:a16="http://schemas.microsoft.com/office/drawing/2014/main" id="{133CA388-D3DF-4981-8564-23D7596B81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2">
                  <a:extLst>
                    <a:ext uri="{FF2B5EF4-FFF2-40B4-BE49-F238E27FC236}">
                      <a16:creationId xmlns:a16="http://schemas.microsoft.com/office/drawing/2014/main" id="{623F8B14-3722-4C5A-8EEB-639DBC4FC6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3">
                  <a:extLst>
                    <a:ext uri="{FF2B5EF4-FFF2-40B4-BE49-F238E27FC236}">
                      <a16:creationId xmlns:a16="http://schemas.microsoft.com/office/drawing/2014/main" id="{7523E814-3A90-44F2-9C58-2241CEFA5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B362ADA-1835-41F3-B86E-0F7DE7755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792BE82-C824-4EC4-94F4-7C61008B4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71B3DAE-ED02-4BFB-9BB2-21CD761C5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DECA5E1D-D766-466C-BD2B-E6BC99392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8" name="Chevron 29">
                <a:extLst>
                  <a:ext uri="{FF2B5EF4-FFF2-40B4-BE49-F238E27FC236}">
                    <a16:creationId xmlns:a16="http://schemas.microsoft.com/office/drawing/2014/main" id="{0A46FEA7-4BF3-46ED-BFAE-2F8DA46C502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4717C788-79CF-4C6E-99C6-1ED8CEF0C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1725" y="1745304"/>
                <a:ext cx="2283533" cy="766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71285B-8E85-47DA-A1D9-28F6A87903B5}"/>
                  </a:ext>
                </a:extLst>
              </p:cNvPr>
              <p:cNvSpPr/>
              <p:nvPr/>
            </p:nvSpPr>
            <p:spPr>
              <a:xfrm>
                <a:off x="3818881" y="44010"/>
                <a:ext cx="20411270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ngoài mặt phẳng chứa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Có bao nhiêu mặt cầu chứa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đi qua điểm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71285B-8E85-47DA-A1D9-28F6A87903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881" y="44010"/>
                <a:ext cx="20411270" cy="3139321"/>
              </a:xfrm>
              <a:prstGeom prst="rect">
                <a:avLst/>
              </a:prstGeom>
              <a:blipFill>
                <a:blip r:embed="rId3"/>
                <a:stretch>
                  <a:fillRect l="-2030" t="-6602" r="-328" b="-1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95A50E4-EA1F-43E1-89AA-7D2C502ED384}"/>
              </a:ext>
            </a:extLst>
          </p:cNvPr>
          <p:cNvSpPr/>
          <p:nvPr/>
        </p:nvSpPr>
        <p:spPr>
          <a:xfrm>
            <a:off x="1546524" y="4348244"/>
            <a:ext cx="8194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D1A21E-79E6-4C94-A936-30A01A1A33E2}"/>
              </a:ext>
            </a:extLst>
          </p:cNvPr>
          <p:cNvSpPr/>
          <p:nvPr/>
        </p:nvSpPr>
        <p:spPr>
          <a:xfrm>
            <a:off x="1962699" y="9335897"/>
            <a:ext cx="8194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4792C5-7110-4665-882C-FC58C72D3563}"/>
              </a:ext>
            </a:extLst>
          </p:cNvPr>
          <p:cNvSpPr/>
          <p:nvPr/>
        </p:nvSpPr>
        <p:spPr>
          <a:xfrm>
            <a:off x="7440809" y="4348244"/>
            <a:ext cx="17250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56931E-0D95-45F0-9A6C-193E891B2162}"/>
              </a:ext>
            </a:extLst>
          </p:cNvPr>
          <p:cNvSpPr/>
          <p:nvPr/>
        </p:nvSpPr>
        <p:spPr>
          <a:xfrm>
            <a:off x="13442838" y="4366821"/>
            <a:ext cx="23833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nl-NL" sz="6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231BD8-9412-453E-979B-AD3787FC2033}"/>
              </a:ext>
            </a:extLst>
          </p:cNvPr>
          <p:cNvSpPr/>
          <p:nvPr/>
        </p:nvSpPr>
        <p:spPr>
          <a:xfrm>
            <a:off x="19040535" y="4431247"/>
            <a:ext cx="22060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số.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92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25" y="3429000"/>
            <a:ext cx="1394707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Tập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hợp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các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điểm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thuộc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mặt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cầu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S(O;R) </a:t>
            </a:r>
            <a:r>
              <a:rPr lang="en-US" sz="6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cùng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với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các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điểm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nằm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trong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mặt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cầu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đó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được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gọi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là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khối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cầu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S(O;R)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Như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vậy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Khối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cầu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S(O;R)={M/OM≤R}</a:t>
            </a:r>
            <a:endParaRPr lang="en-US" sz="7200" b="1" dirty="0">
              <a:solidFill>
                <a:srgbClr val="0000CC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  <a:sym typeface="Wingdings 2" pitchFamily="18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637" y="6885441"/>
            <a:ext cx="792480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987" y="1777027"/>
            <a:ext cx="5400492" cy="50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6A5E9C-82EF-4BA9-802A-0650F92F6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9697"/>
            <a:ext cx="24387175" cy="182672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1" descr="FIREWRK8">
            <a:extLst>
              <a:ext uri="{FF2B5EF4-FFF2-40B4-BE49-F238E27FC236}">
                <a16:creationId xmlns:a16="http://schemas.microsoft.com/office/drawing/2014/main" id="{015ED5E0-D79C-4488-A244-A939FCF2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116929"/>
            <a:ext cx="1380998" cy="12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CE6AE3-56C2-4033-B962-9CD451492E16}"/>
              </a:ext>
            </a:extLst>
          </p:cNvPr>
          <p:cNvSpPr txBox="1"/>
          <p:nvPr/>
        </p:nvSpPr>
        <p:spPr>
          <a:xfrm>
            <a:off x="1057786" y="182507"/>
            <a:ext cx="22100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 – KHỐI CẦU (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8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EACED6-34C7-40FE-B73A-94C8DD49FEB6}"/>
              </a:ext>
            </a:extLst>
          </p:cNvPr>
          <p:cNvSpPr/>
          <p:nvPr/>
        </p:nvSpPr>
        <p:spPr>
          <a:xfrm>
            <a:off x="500925" y="2240430"/>
            <a:ext cx="75488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b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</a:t>
            </a:r>
            <a:r>
              <a:rPr lang="nl-NL" sz="7200" b="1">
                <a:solidFill>
                  <a:srgbClr val="0000CC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2. </a:t>
            </a:r>
            <a:r>
              <a:rPr lang="nl-NL" sz="7200" b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Wingdings 2" pitchFamily="18" charset="2"/>
              </a:rPr>
              <a:t> </a:t>
            </a:r>
            <a:r>
              <a:rPr lang="en-US" sz="7200" b="1">
                <a:solidFill>
                  <a:srgbClr val="0000CC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Wingdings 2" pitchFamily="18" charset="2"/>
              </a:rPr>
              <a:t>Định nghĩa 2: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9611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587" y="7763237"/>
            <a:ext cx="24384000" cy="5949147"/>
            <a:chOff x="184495" y="3682142"/>
            <a:chExt cx="11834900" cy="194352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2"/>
              <a:ext cx="2342698" cy="456055"/>
              <a:chOff x="1275608" y="6322796"/>
              <a:chExt cx="4592537" cy="82863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95973" y="6404586"/>
                <a:ext cx="2556561" cy="60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587" y="-1"/>
            <a:ext cx="24384000" cy="3409191"/>
            <a:chOff x="246702" y="1447445"/>
            <a:chExt cx="23900731" cy="25567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246702" y="1447445"/>
              <a:ext cx="23900731" cy="25567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46702" y="1447445"/>
              <a:ext cx="3958558" cy="1376758"/>
              <a:chOff x="246702" y="1447445"/>
              <a:chExt cx="3958558" cy="1376758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246702" y="1447445"/>
                <a:ext cx="3883868" cy="1140667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11"/>
                <a:ext cx="582199" cy="537957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48"/>
                  <a:ext cx="344487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60002" y="1682329"/>
                <a:ext cx="2745258" cy="851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 11 </a:t>
                </a:r>
                <a:endParaRPr lang="en-US" sz="5998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44442" y="3744170"/>
            <a:ext cx="10364880" cy="1239980"/>
            <a:chOff x="1458731" y="6328557"/>
            <a:chExt cx="13782856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3001483" y="3940672"/>
            <a:ext cx="9894974" cy="1234376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55709" y="5623624"/>
            <a:ext cx="10416126" cy="1234376"/>
            <a:chOff x="1458731" y="6334162"/>
            <a:chExt cx="13782856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954950" y="5732752"/>
            <a:ext cx="9943900" cy="1234376"/>
            <a:chOff x="1458731" y="6334162"/>
            <a:chExt cx="13782856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12780403" y="4070284"/>
            <a:ext cx="1134536" cy="10004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ahoma" pitchFamily="34" charset="0"/>
              </a:rPr>
              <a:t>B</a:t>
            </a:r>
            <a:endParaRPr lang="en-US" sz="5998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3527BC7-03F7-4E2F-94CC-F0B4F50DD8AD}"/>
                  </a:ext>
                </a:extLst>
              </p:cNvPr>
              <p:cNvSpPr/>
              <p:nvPr/>
            </p:nvSpPr>
            <p:spPr>
              <a:xfrm>
                <a:off x="4016285" y="-68108"/>
                <a:ext cx="20369302" cy="3477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lập phương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tâm của hình lập phương. Xét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bán kính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Khẳng định nào sau đây </a:t>
                </a:r>
                <a:r>
                  <a:rPr lang="vi-VN" sz="6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vi-VN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3527BC7-03F7-4E2F-94CC-F0B4F50DD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285" y="-68108"/>
                <a:ext cx="20369302" cy="3477299"/>
              </a:xfrm>
              <a:prstGeom prst="rect">
                <a:avLst/>
              </a:prstGeom>
              <a:blipFill>
                <a:blip r:embed="rId3"/>
                <a:stretch>
                  <a:fillRect l="-2065" t="-6140" b="-1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008684-5F9B-4B1C-AC86-645458B2CB28}"/>
                  </a:ext>
                </a:extLst>
              </p:cNvPr>
              <p:cNvSpPr/>
              <p:nvPr/>
            </p:nvSpPr>
            <p:spPr>
              <a:xfrm>
                <a:off x="2252509" y="3789812"/>
                <a:ext cx="764151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pt-BR" sz="6600" i="1">
                        <a:solidFill>
                          <a:schemeClr val="bg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A008684-5F9B-4B1C-AC86-645458B2C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09" y="3789812"/>
                <a:ext cx="7641515" cy="1107996"/>
              </a:xfrm>
              <a:prstGeom prst="rect">
                <a:avLst/>
              </a:prstGeom>
              <a:blipFill>
                <a:blip r:embed="rId4"/>
                <a:stretch>
                  <a:fillRect l="-5507" t="-20994" r="-4469" b="-40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802126A-4928-4087-AD76-9315914659AE}"/>
                  </a:ext>
                </a:extLst>
              </p:cNvPr>
              <p:cNvSpPr/>
              <p:nvPr/>
            </p:nvSpPr>
            <p:spPr>
              <a:xfrm>
                <a:off x="2252509" y="5720555"/>
                <a:ext cx="812677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802126A-4928-4087-AD76-931591465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09" y="5720555"/>
                <a:ext cx="8126777" cy="1107996"/>
              </a:xfrm>
              <a:prstGeom prst="rect">
                <a:avLst/>
              </a:prstGeom>
              <a:blipFill>
                <a:blip r:embed="rId5"/>
                <a:stretch>
                  <a:fillRect l="-5176" t="-20330" r="-4126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8B98EA-ECE9-44A4-B650-D9C8BF7CEA13}"/>
                  </a:ext>
                </a:extLst>
              </p:cNvPr>
              <p:cNvSpPr/>
              <p:nvPr/>
            </p:nvSpPr>
            <p:spPr>
              <a:xfrm>
                <a:off x="13914939" y="5745955"/>
                <a:ext cx="7901202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pt-BR" sz="6600" i="1">
                        <a:solidFill>
                          <a:schemeClr val="bg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trong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8B98EA-ECE9-44A4-B650-D9C8BF7CE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939" y="5745955"/>
                <a:ext cx="7901202" cy="1107996"/>
              </a:xfrm>
              <a:prstGeom prst="rect">
                <a:avLst/>
              </a:prstGeom>
              <a:blipFill>
                <a:blip r:embed="rId6"/>
                <a:stretch>
                  <a:fillRect l="-5324" t="-20994" r="-4321" b="-40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01DB2D-0A00-4A7E-9D25-3DEC3EA33E78}"/>
                  </a:ext>
                </a:extLst>
              </p:cNvPr>
              <p:cNvSpPr/>
              <p:nvPr/>
            </p:nvSpPr>
            <p:spPr>
              <a:xfrm>
                <a:off x="2188607" y="10602079"/>
                <a:ext cx="800815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pt-BR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ngoài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01DB2D-0A00-4A7E-9D25-3DEC3EA33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607" y="10602079"/>
                <a:ext cx="8008154" cy="1107996"/>
              </a:xfrm>
              <a:prstGeom prst="rect">
                <a:avLst/>
              </a:prstGeom>
              <a:blipFill>
                <a:blip r:embed="rId7"/>
                <a:stretch>
                  <a:fillRect l="-5175" t="-20330" r="-4262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2E58A4-A323-4CB0-BC00-029614E1699E}"/>
                  </a:ext>
                </a:extLst>
              </p:cNvPr>
              <p:cNvSpPr/>
              <p:nvPr/>
            </p:nvSpPr>
            <p:spPr>
              <a:xfrm>
                <a:off x="14065093" y="3964986"/>
                <a:ext cx="800815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ngoài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2E58A4-A323-4CB0-BC00-029614E16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093" y="3964986"/>
                <a:ext cx="8008154" cy="1107996"/>
              </a:xfrm>
              <a:prstGeom prst="rect">
                <a:avLst/>
              </a:prstGeom>
              <a:blipFill>
                <a:blip r:embed="rId8"/>
                <a:stretch>
                  <a:fillRect l="-5175" t="-20330" r="-4262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29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3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587" y="7763237"/>
            <a:ext cx="24384000" cy="5949147"/>
            <a:chOff x="184495" y="3682142"/>
            <a:chExt cx="11834900" cy="194352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2"/>
              <a:ext cx="2342698" cy="456055"/>
              <a:chOff x="1275608" y="6322796"/>
              <a:chExt cx="4592537" cy="82863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95973" y="6404586"/>
                <a:ext cx="2556561" cy="60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77303" y="-14896"/>
            <a:ext cx="24418502" cy="3048496"/>
            <a:chOff x="212884" y="1447445"/>
            <a:chExt cx="23934549" cy="255677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246702" y="1447445"/>
              <a:ext cx="23900731" cy="25567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12884" y="1475941"/>
              <a:ext cx="3887386" cy="1182365"/>
              <a:chOff x="212884" y="1475941"/>
              <a:chExt cx="3887386" cy="1182365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207328" y="2436850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277729" y="1475941"/>
                <a:ext cx="3757696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265974" y="1494459"/>
                <a:ext cx="2834296" cy="851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vi-VN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74637" y="3515606"/>
            <a:ext cx="10364880" cy="1239980"/>
            <a:chOff x="1458731" y="6328557"/>
            <a:chExt cx="13782856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3031678" y="3712108"/>
            <a:ext cx="9894974" cy="1234376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85904" y="5395060"/>
            <a:ext cx="10416126" cy="1234376"/>
            <a:chOff x="1458731" y="6334162"/>
            <a:chExt cx="13782856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985145" y="5504188"/>
            <a:ext cx="9943900" cy="1234376"/>
            <a:chOff x="1458731" y="6334162"/>
            <a:chExt cx="13782856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12810598" y="3848016"/>
            <a:ext cx="1134536" cy="10004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vi-VN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ahoma" pitchFamily="34" charset="0"/>
              </a:rPr>
              <a:t>B</a:t>
            </a:r>
            <a:endParaRPr lang="en-US" sz="5998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39F16836-D998-45F5-BCCF-249000250619}"/>
                  </a:ext>
                </a:extLst>
              </p:cNvPr>
              <p:cNvSpPr/>
              <p:nvPr/>
            </p:nvSpPr>
            <p:spPr>
              <a:xfrm>
                <a:off x="4129377" y="104630"/>
                <a:ext cx="19957236" cy="2321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tứ diện đều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trọng tâm của tứ diện. Xét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bán kính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Khẳng định nào sau đây </a:t>
                </a:r>
                <a:r>
                  <a:rPr lang="vi-VN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600"/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39F16836-D998-45F5-BCCF-249000250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377" y="104630"/>
                <a:ext cx="19957236" cy="2321341"/>
              </a:xfrm>
              <a:prstGeom prst="rect">
                <a:avLst/>
              </a:prstGeom>
              <a:blipFill>
                <a:blip r:embed="rId3"/>
                <a:stretch>
                  <a:fillRect l="-1833" t="-7874" r="-305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D4A10D21-7EB6-435F-B63C-DDFF3817D2EB}"/>
                  </a:ext>
                </a:extLst>
              </p:cNvPr>
              <p:cNvSpPr/>
              <p:nvPr/>
            </p:nvSpPr>
            <p:spPr>
              <a:xfrm>
                <a:off x="2363126" y="3606595"/>
                <a:ext cx="747454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pt-BR" sz="6000" i="1">
                        <a:solidFill>
                          <a:schemeClr val="bg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D4A10D21-7EB6-435F-B63C-DDFF3817D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126" y="3606595"/>
                <a:ext cx="7474547" cy="1015663"/>
              </a:xfrm>
              <a:prstGeom prst="rect">
                <a:avLst/>
              </a:prstGeom>
              <a:blipFill>
                <a:blip r:embed="rId4"/>
                <a:stretch>
                  <a:fillRect l="-4976" t="-20482" r="-3834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31033650-53FF-4F03-A0A1-DD0A728C4C0D}"/>
                  </a:ext>
                </a:extLst>
              </p:cNvPr>
              <p:cNvSpPr/>
              <p:nvPr/>
            </p:nvSpPr>
            <p:spPr>
              <a:xfrm>
                <a:off x="2444469" y="5527431"/>
                <a:ext cx="744120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pt-BR" sz="6000" i="1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31033650-53FF-4F03-A0A1-DD0A728C4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469" y="5527431"/>
                <a:ext cx="7441204" cy="1015663"/>
              </a:xfrm>
              <a:prstGeom prst="rect">
                <a:avLst/>
              </a:prstGeom>
              <a:blipFill>
                <a:blip r:embed="rId5"/>
                <a:stretch>
                  <a:fillRect l="-4996" t="-20482" r="-3849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386F5F02-AEFB-4045-A121-8868920D50DE}"/>
                  </a:ext>
                </a:extLst>
              </p:cNvPr>
              <p:cNvSpPr/>
              <p:nvPr/>
            </p:nvSpPr>
            <p:spPr>
              <a:xfrm>
                <a:off x="14244916" y="5605971"/>
                <a:ext cx="746685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386F5F02-AEFB-4045-A121-8868920D50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4916" y="5605971"/>
                <a:ext cx="7466852" cy="1015663"/>
              </a:xfrm>
              <a:prstGeom prst="rect">
                <a:avLst/>
              </a:prstGeom>
              <a:blipFill>
                <a:blip r:embed="rId6"/>
                <a:stretch>
                  <a:fillRect l="-4980" t="-20482" r="-3837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6D677E82-5180-42DE-A0F4-FC91C8A9DCB0}"/>
                  </a:ext>
                </a:extLst>
              </p:cNvPr>
              <p:cNvSpPr/>
              <p:nvPr/>
            </p:nvSpPr>
            <p:spPr>
              <a:xfrm>
                <a:off x="2363126" y="9594906"/>
                <a:ext cx="1084110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6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AG</m:t>
                    </m:r>
                    <m:r>
                      <a:rPr lang="vi-VN" sz="6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vi-VN" sz="6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6D677E82-5180-42DE-A0F4-FC91C8A9DC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126" y="9594906"/>
                <a:ext cx="10841109" cy="1015663"/>
              </a:xfrm>
              <a:prstGeom prst="rect">
                <a:avLst/>
              </a:prstGeom>
              <a:blipFill>
                <a:blip r:embed="rId7"/>
                <a:stretch>
                  <a:fillRect t="-20359" r="-2418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BA950CCA-4052-4C9E-91D3-EB6C875E7972}"/>
                  </a:ext>
                </a:extLst>
              </p:cNvPr>
              <p:cNvSpPr/>
              <p:nvPr/>
            </p:nvSpPr>
            <p:spPr>
              <a:xfrm>
                <a:off x="14244916" y="3810000"/>
                <a:ext cx="735945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𝐺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BA950CCA-4052-4C9E-91D3-EB6C875E7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4916" y="3810000"/>
                <a:ext cx="7359451" cy="1015663"/>
              </a:xfrm>
              <a:prstGeom prst="rect">
                <a:avLst/>
              </a:prstGeom>
              <a:blipFill>
                <a:blip r:embed="rId8"/>
                <a:stretch>
                  <a:fillRect l="-5054" t="-19760" r="-3977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837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3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-23805" y="10291103"/>
            <a:ext cx="24385434" cy="3505575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655544" cy="910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108714" y="3816623"/>
            <a:ext cx="23662153" cy="1290346"/>
            <a:chOff x="1426982" y="6388654"/>
            <a:chExt cx="13072384" cy="12231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2" y="6388654"/>
              <a:ext cx="727027" cy="12174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102048" y="5341677"/>
            <a:ext cx="23668820" cy="1362242"/>
            <a:chOff x="1458731" y="6279823"/>
            <a:chExt cx="13782856" cy="13732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279823"/>
              <a:ext cx="829510" cy="13732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133068" y="7015373"/>
            <a:ext cx="23637800" cy="1257988"/>
            <a:chOff x="1576021" y="6334162"/>
            <a:chExt cx="1366556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576021" y="6416299"/>
              <a:ext cx="712220" cy="106604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263193" y="8902695"/>
            <a:ext cx="23507673" cy="1205152"/>
            <a:chOff x="1568562" y="6276359"/>
            <a:chExt cx="13673025" cy="1292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568562" y="6276359"/>
              <a:ext cx="848427" cy="12059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-32724" y="5253683"/>
            <a:ext cx="1681796" cy="143011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vi-VN" sz="59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5998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8">
            <a:extLst>
              <a:ext uri="{FF2B5EF4-FFF2-40B4-BE49-F238E27FC236}">
                <a16:creationId xmlns:a16="http://schemas.microsoft.com/office/drawing/2014/main" id="{80DA3F1E-7DEF-4699-80DD-6CACAD4B3E41}"/>
              </a:ext>
            </a:extLst>
          </p:cNvPr>
          <p:cNvGrpSpPr/>
          <p:nvPr/>
        </p:nvGrpSpPr>
        <p:grpSpPr>
          <a:xfrm>
            <a:off x="-22371" y="-98771"/>
            <a:ext cx="24384000" cy="3393302"/>
            <a:chOff x="534986" y="1623700"/>
            <a:chExt cx="23340849" cy="2366337"/>
          </a:xfrm>
        </p:grpSpPr>
        <p:sp>
          <p:nvSpPr>
            <p:cNvPr id="42" name="Rounded Rectangle 24">
              <a:extLst>
                <a:ext uri="{FF2B5EF4-FFF2-40B4-BE49-F238E27FC236}">
                  <a16:creationId xmlns:a16="http://schemas.microsoft.com/office/drawing/2014/main" id="{5032587C-7947-42E0-B58E-80BE12898E7C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63">
              <a:extLst>
                <a:ext uri="{FF2B5EF4-FFF2-40B4-BE49-F238E27FC236}">
                  <a16:creationId xmlns:a16="http://schemas.microsoft.com/office/drawing/2014/main" id="{2B6703DA-912F-4E89-9A78-ABB9F45DB0FE}"/>
                </a:ext>
              </a:extLst>
            </p:cNvPr>
            <p:cNvGrpSpPr/>
            <p:nvPr/>
          </p:nvGrpSpPr>
          <p:grpSpPr>
            <a:xfrm>
              <a:off x="534986" y="1623700"/>
              <a:ext cx="3505201" cy="1200500"/>
              <a:chOff x="534986" y="1623700"/>
              <a:chExt cx="3505201" cy="1200500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7AE05DDF-97AE-4935-B19B-6B67CCBADE0E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Pentagon 27">
                <a:extLst>
                  <a:ext uri="{FF2B5EF4-FFF2-40B4-BE49-F238E27FC236}">
                    <a16:creationId xmlns:a16="http://schemas.microsoft.com/office/drawing/2014/main" id="{587CD5F1-AAB8-4154-B11A-21A09B6F8FCC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7" name="Group 11">
                <a:extLst>
                  <a:ext uri="{FF2B5EF4-FFF2-40B4-BE49-F238E27FC236}">
                    <a16:creationId xmlns:a16="http://schemas.microsoft.com/office/drawing/2014/main" id="{1FF8608A-F195-496A-81B7-0394770E682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id="{62A0E0ED-0B59-4F7F-A229-33E904C92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id="{749ACB3D-EA85-487D-94D8-A8C17B28B7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id="{7AD52CB9-C712-4436-A2CF-1FFC091BB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72">
                  <a:extLst>
                    <a:ext uri="{FF2B5EF4-FFF2-40B4-BE49-F238E27FC236}">
                      <a16:creationId xmlns:a16="http://schemas.microsoft.com/office/drawing/2014/main" id="{824CE3F3-EE9C-485A-A920-038F8D7C4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73">
                  <a:extLst>
                    <a:ext uri="{FF2B5EF4-FFF2-40B4-BE49-F238E27FC236}">
                      <a16:creationId xmlns:a16="http://schemas.microsoft.com/office/drawing/2014/main" id="{75745331-AD85-4AEA-A711-BB83F3B75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74">
                  <a:extLst>
                    <a:ext uri="{FF2B5EF4-FFF2-40B4-BE49-F238E27FC236}">
                      <a16:creationId xmlns:a16="http://schemas.microsoft.com/office/drawing/2014/main" id="{AC21D326-817D-4E71-8A41-07E76A19C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75">
                  <a:extLst>
                    <a:ext uri="{FF2B5EF4-FFF2-40B4-BE49-F238E27FC236}">
                      <a16:creationId xmlns:a16="http://schemas.microsoft.com/office/drawing/2014/main" id="{DDA826C4-5750-49DC-87E6-AB7C0A162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8" name="Chevron 29">
                <a:extLst>
                  <a:ext uri="{FF2B5EF4-FFF2-40B4-BE49-F238E27FC236}">
                    <a16:creationId xmlns:a16="http://schemas.microsoft.com/office/drawing/2014/main" id="{4CDAB25D-3A75-4EEA-8517-6829C3B3D138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13">
                <a:extLst>
                  <a:ext uri="{FF2B5EF4-FFF2-40B4-BE49-F238E27FC236}">
                    <a16:creationId xmlns:a16="http://schemas.microsoft.com/office/drawing/2014/main" id="{9599EEEA-915F-49A5-BC49-BD1AAE3186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5093" y="1623700"/>
                <a:ext cx="2283533" cy="1006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1">
                <a:extLst>
                  <a:ext uri="{FF2B5EF4-FFF2-40B4-BE49-F238E27FC236}">
                    <a16:creationId xmlns:a16="http://schemas.microsoft.com/office/drawing/2014/main" id="{74E680D6-1ED6-4221-AFB5-A27D2182D8ED}"/>
                  </a:ext>
                </a:extLst>
              </p:cNvPr>
              <p:cNvSpPr/>
              <p:nvPr/>
            </p:nvSpPr>
            <p:spPr>
              <a:xfrm>
                <a:off x="3581526" y="-190786"/>
                <a:ext cx="20780103" cy="3505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tam giác đều cạnh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6000" i="1">
                  <a:solidFill>
                    <a:prstClr val="black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Vị trí tương đối giữa mặt cầu tâm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4000"/>
              </a:p>
            </p:txBody>
          </p:sp>
        </mc:Choice>
        <mc:Fallback xmlns="">
          <p:sp>
            <p:nvSpPr>
              <p:cNvPr id="2" name="Hình chữ nhật 1">
                <a:extLst>
                  <a:ext uri="{FF2B5EF4-FFF2-40B4-BE49-F238E27FC236}">
                    <a16:creationId xmlns:a16="http://schemas.microsoft.com/office/drawing/2014/main" id="{74E680D6-1ED6-4221-AFB5-A27D2182D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526" y="-190786"/>
                <a:ext cx="20780103" cy="3505575"/>
              </a:xfrm>
              <a:prstGeom prst="rect">
                <a:avLst/>
              </a:prstGeom>
              <a:blipFill>
                <a:blip r:embed="rId2"/>
                <a:stretch>
                  <a:fillRect l="-1790" t="-5391" b="-4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417C3C57-3595-41BA-ADC3-5C04B4CCE9FA}"/>
              </a:ext>
            </a:extLst>
          </p:cNvPr>
          <p:cNvSpPr/>
          <p:nvPr/>
        </p:nvSpPr>
        <p:spPr>
          <a:xfrm>
            <a:off x="1701030" y="3945966"/>
            <a:ext cx="33513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xúc.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371D43B3-DBA0-45C1-BF0D-C399B6BF60D0}"/>
              </a:ext>
            </a:extLst>
          </p:cNvPr>
          <p:cNvSpPr/>
          <p:nvPr/>
        </p:nvSpPr>
        <p:spPr>
          <a:xfrm>
            <a:off x="1704487" y="7037399"/>
            <a:ext cx="158495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 theo giao tuyến là một đường tròn.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8C5C039B-6D34-4B3B-BDD6-7BB131078616}"/>
              </a:ext>
            </a:extLst>
          </p:cNvPr>
          <p:cNvSpPr/>
          <p:nvPr/>
        </p:nvSpPr>
        <p:spPr>
          <a:xfrm>
            <a:off x="1808557" y="9021808"/>
            <a:ext cx="15239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 theo giao tuyến là đường tròn lớn.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057E67F7-EDA7-4E54-838E-27407FC9C653}"/>
              </a:ext>
            </a:extLst>
          </p:cNvPr>
          <p:cNvSpPr/>
          <p:nvPr/>
        </p:nvSpPr>
        <p:spPr>
          <a:xfrm>
            <a:off x="1810144" y="5468800"/>
            <a:ext cx="78935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điểm chung.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049CD121-B623-4ECE-B4FE-867D5B7E65F0}"/>
              </a:ext>
            </a:extLst>
          </p:cNvPr>
          <p:cNvSpPr/>
          <p:nvPr/>
        </p:nvSpPr>
        <p:spPr>
          <a:xfrm>
            <a:off x="2268591" y="11691607"/>
            <a:ext cx="78935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điểm chung.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2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2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156" y="11358799"/>
            <a:ext cx="23242431" cy="2302339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9" cy="785787"/>
              <a:chOff x="1275608" y="6239450"/>
              <a:chExt cx="4592538" cy="142773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0005" y="4959046"/>
                <a:ext cx="134439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655544" cy="910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186622" y="4424654"/>
            <a:ext cx="23569748" cy="1290346"/>
            <a:chOff x="1426982" y="6388654"/>
            <a:chExt cx="13072384" cy="12231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2" y="6388654"/>
              <a:ext cx="727027" cy="12174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134774" y="6179534"/>
            <a:ext cx="23668820" cy="1362242"/>
            <a:chOff x="1458731" y="6279823"/>
            <a:chExt cx="13782856" cy="13732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279823"/>
              <a:ext cx="829510" cy="13732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193256" y="7953579"/>
            <a:ext cx="23467404" cy="1257988"/>
            <a:chOff x="1576021" y="6334162"/>
            <a:chExt cx="1366556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576021" y="6416299"/>
              <a:ext cx="712220" cy="106604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23382" y="9840901"/>
            <a:ext cx="23480212" cy="1205152"/>
            <a:chOff x="1568562" y="6276359"/>
            <a:chExt cx="13673025" cy="1292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568562" y="6276359"/>
              <a:ext cx="848427" cy="12059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133796" y="9675091"/>
            <a:ext cx="1681796" cy="143011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en-US" sz="59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5998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8">
            <a:extLst>
              <a:ext uri="{FF2B5EF4-FFF2-40B4-BE49-F238E27FC236}">
                <a16:creationId xmlns:a16="http://schemas.microsoft.com/office/drawing/2014/main" id="{80DA3F1E-7DEF-4699-80DD-6CACAD4B3E41}"/>
              </a:ext>
            </a:extLst>
          </p:cNvPr>
          <p:cNvGrpSpPr/>
          <p:nvPr/>
        </p:nvGrpSpPr>
        <p:grpSpPr>
          <a:xfrm>
            <a:off x="-22371" y="-9591"/>
            <a:ext cx="24384000" cy="4324303"/>
            <a:chOff x="534986" y="1647864"/>
            <a:chExt cx="23340849" cy="2342173"/>
          </a:xfrm>
        </p:grpSpPr>
        <p:sp>
          <p:nvSpPr>
            <p:cNvPr id="42" name="Rounded Rectangle 24">
              <a:extLst>
                <a:ext uri="{FF2B5EF4-FFF2-40B4-BE49-F238E27FC236}">
                  <a16:creationId xmlns:a16="http://schemas.microsoft.com/office/drawing/2014/main" id="{5032587C-7947-42E0-B58E-80BE12898E7C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63">
              <a:extLst>
                <a:ext uri="{FF2B5EF4-FFF2-40B4-BE49-F238E27FC236}">
                  <a16:creationId xmlns:a16="http://schemas.microsoft.com/office/drawing/2014/main" id="{2B6703DA-912F-4E89-9A78-ABB9F45DB0FE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176336"/>
              <a:chOff x="534986" y="1647864"/>
              <a:chExt cx="3505201" cy="1176336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7AE05DDF-97AE-4935-B19B-6B67CCBADE0E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Pentagon 27">
                <a:extLst>
                  <a:ext uri="{FF2B5EF4-FFF2-40B4-BE49-F238E27FC236}">
                    <a16:creationId xmlns:a16="http://schemas.microsoft.com/office/drawing/2014/main" id="{587CD5F1-AAB8-4154-B11A-21A09B6F8FCC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7" name="Group 11">
                <a:extLst>
                  <a:ext uri="{FF2B5EF4-FFF2-40B4-BE49-F238E27FC236}">
                    <a16:creationId xmlns:a16="http://schemas.microsoft.com/office/drawing/2014/main" id="{1FF8608A-F195-496A-81B7-0394770E682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id="{62A0E0ED-0B59-4F7F-A229-33E904C92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id="{749ACB3D-EA85-487D-94D8-A8C17B28B7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id="{7AD52CB9-C712-4436-A2CF-1FFC091BB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72">
                  <a:extLst>
                    <a:ext uri="{FF2B5EF4-FFF2-40B4-BE49-F238E27FC236}">
                      <a16:creationId xmlns:a16="http://schemas.microsoft.com/office/drawing/2014/main" id="{824CE3F3-EE9C-485A-A920-038F8D7C4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73">
                  <a:extLst>
                    <a:ext uri="{FF2B5EF4-FFF2-40B4-BE49-F238E27FC236}">
                      <a16:creationId xmlns:a16="http://schemas.microsoft.com/office/drawing/2014/main" id="{75745331-AD85-4AEA-A711-BB83F3B75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74">
                  <a:extLst>
                    <a:ext uri="{FF2B5EF4-FFF2-40B4-BE49-F238E27FC236}">
                      <a16:creationId xmlns:a16="http://schemas.microsoft.com/office/drawing/2014/main" id="{AC21D326-817D-4E71-8A41-07E76A19C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75">
                  <a:extLst>
                    <a:ext uri="{FF2B5EF4-FFF2-40B4-BE49-F238E27FC236}">
                      <a16:creationId xmlns:a16="http://schemas.microsoft.com/office/drawing/2014/main" id="{DDA826C4-5750-49DC-87E6-AB7C0A162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8" name="Chevron 29">
                <a:extLst>
                  <a:ext uri="{FF2B5EF4-FFF2-40B4-BE49-F238E27FC236}">
                    <a16:creationId xmlns:a16="http://schemas.microsoft.com/office/drawing/2014/main" id="{4CDAB25D-3A75-4EEA-8517-6829C3B3D138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13">
                <a:extLst>
                  <a:ext uri="{FF2B5EF4-FFF2-40B4-BE49-F238E27FC236}">
                    <a16:creationId xmlns:a16="http://schemas.microsoft.com/office/drawing/2014/main" id="{9599EEEA-915F-49A5-BC49-BD1AAE3186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817" y="1801721"/>
                <a:ext cx="1547008" cy="1006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1">
                <a:extLst>
                  <a:ext uri="{FF2B5EF4-FFF2-40B4-BE49-F238E27FC236}">
                    <a16:creationId xmlns:a16="http://schemas.microsoft.com/office/drawing/2014/main" id="{BA0DD23B-6523-426C-BEC3-11C29236097A}"/>
                  </a:ext>
                </a:extLst>
              </p:cNvPr>
              <p:cNvSpPr/>
              <p:nvPr/>
            </p:nvSpPr>
            <p:spPr>
              <a:xfrm>
                <a:off x="3788149" y="-54627"/>
                <a:ext cx="20573479" cy="4362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𝐴𝐶𝐵</m:t>
                        </m:r>
                      </m:e>
                    </m:acc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Vị trí tương đối giữa mặt cầu tâm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bán kính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/>
              </a:p>
            </p:txBody>
          </p:sp>
        </mc:Choice>
        <mc:Fallback xmlns="">
          <p:sp>
            <p:nvSpPr>
              <p:cNvPr id="2" name="Hình chữ nhật 1">
                <a:extLst>
                  <a:ext uri="{FF2B5EF4-FFF2-40B4-BE49-F238E27FC236}">
                    <a16:creationId xmlns:a16="http://schemas.microsoft.com/office/drawing/2014/main" id="{BA0DD23B-6523-426C-BEC3-11C292360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149" y="-54627"/>
                <a:ext cx="20573479" cy="4362284"/>
              </a:xfrm>
              <a:prstGeom prst="rect">
                <a:avLst/>
              </a:prstGeom>
              <a:blipFill>
                <a:blip r:embed="rId2"/>
                <a:stretch>
                  <a:fillRect l="-1778" t="-4190" b="-7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7B5A24AE-295C-4027-AF9F-8677AFAE956E}"/>
              </a:ext>
            </a:extLst>
          </p:cNvPr>
          <p:cNvSpPr/>
          <p:nvPr/>
        </p:nvSpPr>
        <p:spPr>
          <a:xfrm>
            <a:off x="1784744" y="4726096"/>
            <a:ext cx="30893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xúc.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906ABAF8-A0B9-4B2F-97C9-4AFFFB59578C}"/>
              </a:ext>
            </a:extLst>
          </p:cNvPr>
          <p:cNvSpPr/>
          <p:nvPr/>
        </p:nvSpPr>
        <p:spPr>
          <a:xfrm>
            <a:off x="1842579" y="6375737"/>
            <a:ext cx="7192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điểm chung.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EF3F8434-BCDD-4D93-9A5C-AE7720E6113E}"/>
              </a:ext>
            </a:extLst>
          </p:cNvPr>
          <p:cNvSpPr/>
          <p:nvPr/>
        </p:nvSpPr>
        <p:spPr>
          <a:xfrm>
            <a:off x="1842579" y="8024801"/>
            <a:ext cx="1615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 theo giao tuyến là một </a:t>
            </a:r>
            <a:r>
              <a:rPr lang="vi-VN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257C2792-D910-461D-A233-AB05D7503603}"/>
              </a:ext>
            </a:extLst>
          </p:cNvPr>
          <p:cNvSpPr/>
          <p:nvPr/>
        </p:nvSpPr>
        <p:spPr>
          <a:xfrm>
            <a:off x="2006765" y="9986561"/>
            <a:ext cx="13715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 theo giao tuyến là đường tròn lớn.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ED1B807B-E83A-43CA-898E-027321CA8FE3}"/>
              </a:ext>
            </a:extLst>
          </p:cNvPr>
          <p:cNvSpPr/>
          <p:nvPr/>
        </p:nvSpPr>
        <p:spPr>
          <a:xfrm>
            <a:off x="2215674" y="12412451"/>
            <a:ext cx="13639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 theo giao tuyến là đường tròn lớn.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1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2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Back or Previous 2">
            <a:hlinkClick r:id="rId2" action="ppaction://hlinksldjump" highlightClick="1"/>
          </p:cNvPr>
          <p:cNvSpPr/>
          <p:nvPr/>
        </p:nvSpPr>
        <p:spPr>
          <a:xfrm>
            <a:off x="21413787" y="12839700"/>
            <a:ext cx="2971800" cy="8763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310D80C-A5B8-4B4C-94B7-17FBC2F9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1363"/>
            <a:ext cx="24388762" cy="157910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1" descr="FIREWRK8">
            <a:extLst>
              <a:ext uri="{FF2B5EF4-FFF2-40B4-BE49-F238E27FC236}">
                <a16:creationId xmlns:a16="http://schemas.microsoft.com/office/drawing/2014/main" id="{52FCBA2C-5703-4FE6-AA01-E8422E3BB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116929"/>
            <a:ext cx="1380998" cy="12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A0AF7D-4307-4726-A21A-32D36FB56CB1}"/>
              </a:ext>
            </a:extLst>
          </p:cNvPr>
          <p:cNvSpPr txBox="1"/>
          <p:nvPr/>
        </p:nvSpPr>
        <p:spPr>
          <a:xfrm>
            <a:off x="1057786" y="182507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 CẦU – KHỐI CẦU (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5E7D00-304E-4A68-8F99-6F6C72A7545A}"/>
              </a:ext>
            </a:extLst>
          </p:cNvPr>
          <p:cNvSpPr/>
          <p:nvPr/>
        </p:nvSpPr>
        <p:spPr>
          <a:xfrm>
            <a:off x="6707187" y="5757327"/>
            <a:ext cx="1152270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800" b="1" dirty="0">
                <a:solidFill>
                  <a:srgbClr val="0000CC"/>
                </a:solidFill>
                <a:latin typeface="Times  New Roman"/>
              </a:rPr>
              <a:t>CÂU HỎI VẬN DỤNG THẤP</a:t>
            </a:r>
            <a:endParaRPr lang="en-US" sz="6800" dirty="0">
              <a:solidFill>
                <a:srgbClr val="0000CC"/>
              </a:solidFill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7689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22083" y="11046261"/>
            <a:ext cx="24385434" cy="3220040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4119408"/>
              <a:ext cx="11834900" cy="15062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655544" cy="910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18894" y="1764886"/>
            <a:ext cx="23793495" cy="2012384"/>
            <a:chOff x="1468363" y="6465521"/>
            <a:chExt cx="13031003" cy="11463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68363" y="6609476"/>
              <a:ext cx="854883" cy="86496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84062" y="4078145"/>
            <a:ext cx="23728327" cy="2051299"/>
            <a:chOff x="1470751" y="6388098"/>
            <a:chExt cx="13638544" cy="124260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008092" y="6396166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70751" y="6388098"/>
              <a:ext cx="994378" cy="11124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108874" y="6443638"/>
            <a:ext cx="23703515" cy="2093474"/>
            <a:chOff x="1576420" y="6334162"/>
            <a:chExt cx="13665167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576420" y="6511803"/>
              <a:ext cx="1059887" cy="8433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173129" y="9005219"/>
            <a:ext cx="23639260" cy="1915845"/>
            <a:chOff x="1613836" y="6334162"/>
            <a:chExt cx="13627751" cy="12345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613836" y="6536687"/>
              <a:ext cx="919518" cy="94565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15861" y="2029391"/>
            <a:ext cx="1681796" cy="16373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vi-VN" sz="59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5998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8">
            <a:extLst>
              <a:ext uri="{FF2B5EF4-FFF2-40B4-BE49-F238E27FC236}">
                <a16:creationId xmlns:a16="http://schemas.microsoft.com/office/drawing/2014/main" id="{80DA3F1E-7DEF-4699-80DD-6CACAD4B3E41}"/>
              </a:ext>
            </a:extLst>
          </p:cNvPr>
          <p:cNvGrpSpPr/>
          <p:nvPr/>
        </p:nvGrpSpPr>
        <p:grpSpPr>
          <a:xfrm>
            <a:off x="-22371" y="-253343"/>
            <a:ext cx="24384000" cy="1777343"/>
            <a:chOff x="534986" y="1424822"/>
            <a:chExt cx="23340849" cy="2565215"/>
          </a:xfrm>
        </p:grpSpPr>
        <p:sp>
          <p:nvSpPr>
            <p:cNvPr id="42" name="Rounded Rectangle 24">
              <a:extLst>
                <a:ext uri="{FF2B5EF4-FFF2-40B4-BE49-F238E27FC236}">
                  <a16:creationId xmlns:a16="http://schemas.microsoft.com/office/drawing/2014/main" id="{5032587C-7947-42E0-B58E-80BE12898E7C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63">
              <a:extLst>
                <a:ext uri="{FF2B5EF4-FFF2-40B4-BE49-F238E27FC236}">
                  <a16:creationId xmlns:a16="http://schemas.microsoft.com/office/drawing/2014/main" id="{2B6703DA-912F-4E89-9A78-ABB9F45DB0FE}"/>
                </a:ext>
              </a:extLst>
            </p:cNvPr>
            <p:cNvGrpSpPr/>
            <p:nvPr/>
          </p:nvGrpSpPr>
          <p:grpSpPr>
            <a:xfrm>
              <a:off x="534986" y="1424822"/>
              <a:ext cx="3505201" cy="1500319"/>
              <a:chOff x="534986" y="1424822"/>
              <a:chExt cx="3505201" cy="1500319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7AE05DDF-97AE-4935-B19B-6B67CCBADE0E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Pentagon 27">
                <a:extLst>
                  <a:ext uri="{FF2B5EF4-FFF2-40B4-BE49-F238E27FC236}">
                    <a16:creationId xmlns:a16="http://schemas.microsoft.com/office/drawing/2014/main" id="{587CD5F1-AAB8-4154-B11A-21A09B6F8FCC}"/>
                  </a:ext>
                </a:extLst>
              </p:cNvPr>
              <p:cNvSpPr/>
              <p:nvPr/>
            </p:nvSpPr>
            <p:spPr bwMode="auto">
              <a:xfrm>
                <a:off x="534986" y="1647863"/>
                <a:ext cx="3505201" cy="127727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7" name="Group 11">
                <a:extLst>
                  <a:ext uri="{FF2B5EF4-FFF2-40B4-BE49-F238E27FC236}">
                    <a16:creationId xmlns:a16="http://schemas.microsoft.com/office/drawing/2014/main" id="{1FF8608A-F195-496A-81B7-0394770E682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id="{62A0E0ED-0B59-4F7F-A229-33E904C92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id="{749ACB3D-EA85-487D-94D8-A8C17B28B7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id="{7AD52CB9-C712-4436-A2CF-1FFC091BB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72">
                  <a:extLst>
                    <a:ext uri="{FF2B5EF4-FFF2-40B4-BE49-F238E27FC236}">
                      <a16:creationId xmlns:a16="http://schemas.microsoft.com/office/drawing/2014/main" id="{824CE3F3-EE9C-485A-A920-038F8D7C4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73">
                  <a:extLst>
                    <a:ext uri="{FF2B5EF4-FFF2-40B4-BE49-F238E27FC236}">
                      <a16:creationId xmlns:a16="http://schemas.microsoft.com/office/drawing/2014/main" id="{75745331-AD85-4AEA-A711-BB83F3B75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74">
                  <a:extLst>
                    <a:ext uri="{FF2B5EF4-FFF2-40B4-BE49-F238E27FC236}">
                      <a16:creationId xmlns:a16="http://schemas.microsoft.com/office/drawing/2014/main" id="{AC21D326-817D-4E71-8A41-07E76A19C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75">
                  <a:extLst>
                    <a:ext uri="{FF2B5EF4-FFF2-40B4-BE49-F238E27FC236}">
                      <a16:creationId xmlns:a16="http://schemas.microsoft.com/office/drawing/2014/main" id="{DDA826C4-5750-49DC-87E6-AB7C0A162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8" name="Chevron 29">
                <a:extLst>
                  <a:ext uri="{FF2B5EF4-FFF2-40B4-BE49-F238E27FC236}">
                    <a16:creationId xmlns:a16="http://schemas.microsoft.com/office/drawing/2014/main" id="{4CDAB25D-3A75-4EEA-8517-6829C3B3D138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13">
                <a:extLst>
                  <a:ext uri="{FF2B5EF4-FFF2-40B4-BE49-F238E27FC236}">
                    <a16:creationId xmlns:a16="http://schemas.microsoft.com/office/drawing/2014/main" id="{9599EEEA-915F-49A5-BC49-BD1AAE3186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2003" y="1424822"/>
                <a:ext cx="2099402" cy="1465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vi-VN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66A09CC-DEC3-4E83-B279-B68DC01696EA}"/>
              </a:ext>
            </a:extLst>
          </p:cNvPr>
          <p:cNvSpPr/>
          <p:nvPr/>
        </p:nvSpPr>
        <p:spPr>
          <a:xfrm>
            <a:off x="3826946" y="-127537"/>
            <a:ext cx="981550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>
                <a:solidFill>
                  <a:prstClr val="black"/>
                </a:solidFill>
                <a:latin typeface="Times  New Roman"/>
              </a:rPr>
              <a:t>Hãy chọn phương án </a:t>
            </a:r>
            <a:r>
              <a:rPr lang="vi-VN" sz="6600" b="1">
                <a:solidFill>
                  <a:prstClr val="black"/>
                </a:solidFill>
                <a:latin typeface="Times  New Roman"/>
              </a:rPr>
              <a:t>đúng</a:t>
            </a:r>
            <a:r>
              <a:rPr lang="en-US" sz="6600">
                <a:solidFill>
                  <a:prstClr val="black"/>
                </a:solidFill>
                <a:latin typeface="Times  New Roman"/>
              </a:rPr>
              <a:t>.</a:t>
            </a:r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82058A60-1A04-4F81-A882-FDB6962B8808}"/>
                  </a:ext>
                </a:extLst>
              </p:cNvPr>
              <p:cNvSpPr/>
              <p:nvPr/>
            </p:nvSpPr>
            <p:spPr>
              <a:xfrm>
                <a:off x="1719062" y="4038600"/>
                <a:ext cx="2194268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Quỹ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tích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những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cách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một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cố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định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một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khoảng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m:rPr>
                            <m:nor/>
                          </m:rPr>
                          <a:rPr lang="en-US" sz="6000">
                            <a:solidFill>
                              <a:schemeClr val="bg1"/>
                            </a:solidFill>
                            <a:latin typeface="Times  New Roman"/>
                          </a:rPr>
                          <m:t> &gt;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là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đường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tròn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tâm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,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bán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kính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82058A60-1A04-4F81-A882-FDB6962B8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062" y="4038600"/>
                <a:ext cx="21942684" cy="1938992"/>
              </a:xfrm>
              <a:prstGeom prst="rect">
                <a:avLst/>
              </a:prstGeom>
              <a:blipFill>
                <a:blip r:embed="rId2"/>
                <a:stretch>
                  <a:fillRect l="-1694" t="-9748" b="-19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C007AB9A-715E-4C38-8B01-BFEF76F0A63C}"/>
                  </a:ext>
                </a:extLst>
              </p:cNvPr>
              <p:cNvSpPr/>
              <p:nvPr/>
            </p:nvSpPr>
            <p:spPr>
              <a:xfrm>
                <a:off x="1955968" y="6483836"/>
                <a:ext cx="2065019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Quỹ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tích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những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nhìn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hai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cố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định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dưới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một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góc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vuông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là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đường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tròn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đường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kính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C007AB9A-715E-4C38-8B01-BFEF76F0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68" y="6483836"/>
                <a:ext cx="20650199" cy="1938992"/>
              </a:xfrm>
              <a:prstGeom prst="rect">
                <a:avLst/>
              </a:prstGeom>
              <a:blipFill>
                <a:blip r:embed="rId3"/>
                <a:stretch>
                  <a:fillRect l="-1801" t="-9748" r="-1299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53FCCC3D-B6AE-4D28-9A17-99BBE6E19106}"/>
                  </a:ext>
                </a:extLst>
              </p:cNvPr>
              <p:cNvSpPr/>
              <p:nvPr/>
            </p:nvSpPr>
            <p:spPr>
              <a:xfrm>
                <a:off x="1955968" y="8958578"/>
                <a:ext cx="2185642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Quỹ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tích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những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cách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đều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hai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cố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định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là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đường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trung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trực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của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đoạn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thẳng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53FCCC3D-B6AE-4D28-9A17-99BBE6E19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68" y="8958578"/>
                <a:ext cx="21856421" cy="1938992"/>
              </a:xfrm>
              <a:prstGeom prst="rect">
                <a:avLst/>
              </a:prstGeom>
              <a:blipFill>
                <a:blip r:embed="rId4"/>
                <a:stretch>
                  <a:fillRect l="-1702" t="-9748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E22149AC-0EC0-4D68-82E3-DA2C4EC5C372}"/>
                  </a:ext>
                </a:extLst>
              </p:cNvPr>
              <p:cNvSpPr/>
              <p:nvPr/>
            </p:nvSpPr>
            <p:spPr>
              <a:xfrm>
                <a:off x="1579837" y="1860872"/>
                <a:ext cx="2208190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Quỹ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tích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những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mà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​+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,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trong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đó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cố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định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là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hằng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số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dương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sao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cho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là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một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E22149AC-0EC0-4D68-82E3-DA2C4EC5C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837" y="1860872"/>
                <a:ext cx="22081909" cy="1938992"/>
              </a:xfrm>
              <a:prstGeom prst="rect">
                <a:avLst/>
              </a:prstGeom>
              <a:blipFill>
                <a:blip r:embed="rId5"/>
                <a:stretch>
                  <a:fillRect l="-1656" t="-9434" r="-1076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ình chữ nhật 56">
                <a:extLst>
                  <a:ext uri="{FF2B5EF4-FFF2-40B4-BE49-F238E27FC236}">
                    <a16:creationId xmlns:a16="http://schemas.microsoft.com/office/drawing/2014/main" id="{B8880C88-3040-414F-8D97-0044392FD7BD}"/>
                  </a:ext>
                </a:extLst>
              </p:cNvPr>
              <p:cNvSpPr/>
              <p:nvPr/>
            </p:nvSpPr>
            <p:spPr>
              <a:xfrm>
                <a:off x="1155552" y="11818581"/>
                <a:ext cx="2247899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Quỹ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tích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những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điểm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mà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​+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,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trong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đó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cố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định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là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hằng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số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dương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sao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cho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là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một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mặt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cầu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57" name="Hình chữ nhật 56">
                <a:extLst>
                  <a:ext uri="{FF2B5EF4-FFF2-40B4-BE49-F238E27FC236}">
                    <a16:creationId xmlns:a16="http://schemas.microsoft.com/office/drawing/2014/main" id="{B8880C88-3040-414F-8D97-0044392FD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52" y="11818581"/>
                <a:ext cx="22478999" cy="1938992"/>
              </a:xfrm>
              <a:prstGeom prst="rect">
                <a:avLst/>
              </a:prstGeom>
              <a:blipFill>
                <a:blip r:embed="rId6"/>
                <a:stretch>
                  <a:fillRect l="-1654" t="-9748" r="-2116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037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2" grpId="0"/>
      <p:bldP spid="5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463" y="5862027"/>
            <a:ext cx="24384000" cy="7853970"/>
            <a:chOff x="189774" y="3844679"/>
            <a:chExt cx="11834900" cy="1781855"/>
          </a:xfrm>
        </p:grpSpPr>
        <p:sp>
          <p:nvSpPr>
            <p:cNvPr id="5" name="Rounded Rectangle 4"/>
            <p:cNvSpPr/>
            <p:nvPr/>
          </p:nvSpPr>
          <p:spPr>
            <a:xfrm>
              <a:off x="189774" y="3866090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844679"/>
              <a:ext cx="1928466" cy="293517"/>
              <a:chOff x="1275608" y="6618120"/>
              <a:chExt cx="3780492" cy="5333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19472" y="5294901"/>
                <a:ext cx="533304" cy="31797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48153" y="6656540"/>
                <a:ext cx="2907947" cy="401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618120"/>
                <a:ext cx="545195" cy="533307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779540"/>
                <a:ext cx="392549" cy="337739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47963" y="3478150"/>
            <a:ext cx="4505991" cy="2163992"/>
            <a:chOff x="-136855" y="6328557"/>
            <a:chExt cx="15378442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-136855" y="6549316"/>
              <a:ext cx="4656643" cy="91460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5979667" y="3409982"/>
            <a:ext cx="4835480" cy="2154212"/>
            <a:chOff x="-1158806" y="6334162"/>
            <a:chExt cx="16400393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-1158806" y="6479961"/>
              <a:ext cx="5224114" cy="94597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11787878" y="3395420"/>
            <a:ext cx="4706872" cy="2154212"/>
            <a:chOff x="-1474278" y="6334162"/>
            <a:chExt cx="16715865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-1474278" y="6473751"/>
              <a:ext cx="5238363" cy="91717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8137187" y="3388540"/>
            <a:ext cx="4782987" cy="2154212"/>
            <a:chOff x="-1426568" y="6334162"/>
            <a:chExt cx="16668155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-1426568" y="6457810"/>
              <a:ext cx="6033014" cy="9804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11787468" y="3735793"/>
            <a:ext cx="1447800" cy="14478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ahoma" pitchFamily="34" charset="0"/>
              </a:rPr>
              <a:t>C</a:t>
            </a:r>
            <a:endParaRPr lang="en-US" sz="5998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9" name="Group 48">
            <a:extLst>
              <a:ext uri="{FF2B5EF4-FFF2-40B4-BE49-F238E27FC236}">
                <a16:creationId xmlns:a16="http://schemas.microsoft.com/office/drawing/2014/main" id="{C16BE4C2-6AA1-4B5E-9385-AF410671457F}"/>
              </a:ext>
            </a:extLst>
          </p:cNvPr>
          <p:cNvGrpSpPr/>
          <p:nvPr/>
        </p:nvGrpSpPr>
        <p:grpSpPr>
          <a:xfrm>
            <a:off x="-22371" y="-74408"/>
            <a:ext cx="24384000" cy="3274807"/>
            <a:chOff x="534986" y="1647864"/>
            <a:chExt cx="23340849" cy="2342173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D9483142-7D5A-4A9B-84A4-885A234C17C1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BDA92E5A-0FB4-4C0D-B653-85619EC8A727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176336"/>
              <a:chOff x="534986" y="1647864"/>
              <a:chExt cx="3505201" cy="117633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C4A5FAFC-6AA2-416B-8049-776EC6F9512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Pentagon 27">
                <a:extLst>
                  <a:ext uri="{FF2B5EF4-FFF2-40B4-BE49-F238E27FC236}">
                    <a16:creationId xmlns:a16="http://schemas.microsoft.com/office/drawing/2014/main" id="{25F6669F-6D3A-4E60-BC46-C984887B6C92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159FB78E-1043-425D-A449-B5E27A6352E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69878A08-4DBE-4DAB-8CDD-EC810FA5B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319B6857-B0AF-4C30-921E-ED6FDEFF0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0C7D6E1-38C8-4D00-86A5-742D4197D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id="{042EE520-257E-433C-9B91-D4FC140B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id="{81E67BE5-57DD-4DD6-B614-D2BB490F5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id="{E363FB93-25CB-4B3D-89E1-5D10BAB1B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id="{4E1802D7-0B30-46CA-9646-6F35C3D27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Chevron 29">
                <a:extLst>
                  <a:ext uri="{FF2B5EF4-FFF2-40B4-BE49-F238E27FC236}">
                    <a16:creationId xmlns:a16="http://schemas.microsoft.com/office/drawing/2014/main" id="{54D38C3B-C885-483B-B8E2-A2EFD0F4DE0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739192D1-D7BD-4D2B-85EE-F31DF42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3792" y="1745305"/>
                <a:ext cx="2099402" cy="726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 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F06CEDF0-82E1-4D82-9078-585B3752B4D1}"/>
                  </a:ext>
                </a:extLst>
              </p:cNvPr>
              <p:cNvSpPr/>
              <p:nvPr/>
            </p:nvSpPr>
            <p:spPr>
              <a:xfrm>
                <a:off x="3639485" y="-31254"/>
                <a:ext cx="20293299" cy="323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800" dirty="0">
                    <a:solidFill>
                      <a:prstClr val="black"/>
                    </a:solidFill>
                    <a:latin typeface="Times  New Roman"/>
                  </a:rPr>
                  <a:t>Cho hai điểm phân biệt </a:t>
                </a:r>
                <a14:m>
                  <m:oMath xmlns:m="http://schemas.openxmlformats.org/officeDocument/2006/math"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6800" dirty="0">
                    <a:solidFill>
                      <a:prstClr val="black"/>
                    </a:solidFill>
                    <a:latin typeface="Times 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6800" dirty="0">
                    <a:solidFill>
                      <a:prstClr val="black"/>
                    </a:solidFill>
                    <a:latin typeface="Times  New Roman"/>
                  </a:rPr>
                  <a:t>. Tìm điều kiện của số thực </a:t>
                </a:r>
                <a14:m>
                  <m:oMath xmlns:m="http://schemas.openxmlformats.org/officeDocument/2006/math"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vi-VN" sz="6800" dirty="0">
                    <a:solidFill>
                      <a:prstClr val="black"/>
                    </a:solidFill>
                    <a:latin typeface="Times  New Roman"/>
                  </a:rPr>
                  <a:t> để tập hợp điểm </a:t>
                </a:r>
                <a14:m>
                  <m:oMath xmlns:m="http://schemas.openxmlformats.org/officeDocument/2006/math"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sz="6800" dirty="0">
                    <a:solidFill>
                      <a:prstClr val="black"/>
                    </a:solidFill>
                    <a:latin typeface="Times  New Roman"/>
                  </a:rPr>
                  <a:t> trong không gian sao cho </a:t>
                </a:r>
                <a14:m>
                  <m:oMath xmlns:m="http://schemas.openxmlformats.org/officeDocument/2006/math"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vi-VN" sz="6800" dirty="0">
                    <a:solidFill>
                      <a:prstClr val="black"/>
                    </a:solidFill>
                    <a:latin typeface="Times  New Roman"/>
                  </a:rPr>
                  <a:t> là một mặt cầu.</a:t>
                </a:r>
                <a:endParaRPr lang="en-US"/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F06CEDF0-82E1-4D82-9078-585B3752B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485" y="-31254"/>
                <a:ext cx="20293299" cy="3231654"/>
              </a:xfrm>
              <a:prstGeom prst="rect">
                <a:avLst/>
              </a:prstGeom>
              <a:blipFill>
                <a:blip r:embed="rId3"/>
                <a:stretch>
                  <a:fillRect l="-2103" t="-6792" r="-30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">
                <a:extLst>
                  <a:ext uri="{FF2B5EF4-FFF2-40B4-BE49-F238E27FC236}">
                    <a16:creationId xmlns:a16="http://schemas.microsoft.com/office/drawing/2014/main" id="{6CF86690-3B79-486A-AED8-773A2CA88EF1}"/>
                  </a:ext>
                </a:extLst>
              </p:cNvPr>
              <p:cNvSpPr/>
              <p:nvPr/>
            </p:nvSpPr>
            <p:spPr>
              <a:xfrm>
                <a:off x="1712392" y="3520559"/>
                <a:ext cx="3259482" cy="171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6">
                <a:extLst>
                  <a:ext uri="{FF2B5EF4-FFF2-40B4-BE49-F238E27FC236}">
                    <a16:creationId xmlns:a16="http://schemas.microsoft.com/office/drawing/2014/main" id="{6CF86690-3B79-486A-AED8-773A2CA88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392" y="3520559"/>
                <a:ext cx="3259482" cy="1718868"/>
              </a:xfrm>
              <a:prstGeom prst="rect">
                <a:avLst/>
              </a:prstGeom>
              <a:blipFill>
                <a:blip r:embed="rId4"/>
                <a:stretch>
                  <a:fillRect r="-12150" b="-13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8">
                <a:extLst>
                  <a:ext uri="{FF2B5EF4-FFF2-40B4-BE49-F238E27FC236}">
                    <a16:creationId xmlns:a16="http://schemas.microsoft.com/office/drawing/2014/main" id="{6A3F55BF-96E6-47C3-B9D5-18A08B99C5A5}"/>
                  </a:ext>
                </a:extLst>
              </p:cNvPr>
              <p:cNvSpPr/>
              <p:nvPr/>
            </p:nvSpPr>
            <p:spPr>
              <a:xfrm>
                <a:off x="7559086" y="3452750"/>
                <a:ext cx="3259482" cy="171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</a:p>
            </p:txBody>
          </p:sp>
        </mc:Choice>
        <mc:Fallback xmlns="">
          <p:sp>
            <p:nvSpPr>
              <p:cNvPr id="67" name="Rectangle 8">
                <a:extLst>
                  <a:ext uri="{FF2B5EF4-FFF2-40B4-BE49-F238E27FC236}">
                    <a16:creationId xmlns:a16="http://schemas.microsoft.com/office/drawing/2014/main" id="{6A3F55BF-96E6-47C3-B9D5-18A08B99C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086" y="3452750"/>
                <a:ext cx="3259482" cy="1718868"/>
              </a:xfrm>
              <a:prstGeom prst="rect">
                <a:avLst/>
              </a:prstGeom>
              <a:blipFill>
                <a:blip r:embed="rId5"/>
                <a:stretch>
                  <a:fillRect r="-12336" b="-13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10">
                <a:extLst>
                  <a:ext uri="{FF2B5EF4-FFF2-40B4-BE49-F238E27FC236}">
                    <a16:creationId xmlns:a16="http://schemas.microsoft.com/office/drawing/2014/main" id="{EAF21F45-AF92-408F-BB21-DD589557BEF4}"/>
                  </a:ext>
                </a:extLst>
              </p:cNvPr>
              <p:cNvSpPr/>
              <p:nvPr/>
            </p:nvSpPr>
            <p:spPr>
              <a:xfrm>
                <a:off x="13302047" y="3434508"/>
                <a:ext cx="3259482" cy="171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</a:p>
            </p:txBody>
          </p:sp>
        </mc:Choice>
        <mc:Fallback xmlns="">
          <p:sp>
            <p:nvSpPr>
              <p:cNvPr id="69" name="Rectangle 10">
                <a:extLst>
                  <a:ext uri="{FF2B5EF4-FFF2-40B4-BE49-F238E27FC236}">
                    <a16:creationId xmlns:a16="http://schemas.microsoft.com/office/drawing/2014/main" id="{EAF21F45-AF92-408F-BB21-DD589557BE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047" y="3434508"/>
                <a:ext cx="3259482" cy="1718868"/>
              </a:xfrm>
              <a:prstGeom prst="rect">
                <a:avLst/>
              </a:prstGeom>
              <a:blipFill>
                <a:blip r:embed="rId6"/>
                <a:stretch>
                  <a:fillRect r="-10841" b="-15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12">
                <a:extLst>
                  <a:ext uri="{FF2B5EF4-FFF2-40B4-BE49-F238E27FC236}">
                    <a16:creationId xmlns:a16="http://schemas.microsoft.com/office/drawing/2014/main" id="{342AB022-5B1B-4B05-A579-0BC65BDB6A97}"/>
                  </a:ext>
                </a:extLst>
              </p:cNvPr>
              <p:cNvSpPr/>
              <p:nvPr/>
            </p:nvSpPr>
            <p:spPr>
              <a:xfrm>
                <a:off x="19764537" y="3520559"/>
                <a:ext cx="3206583" cy="1755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</a:p>
            </p:txBody>
          </p:sp>
        </mc:Choice>
        <mc:Fallback xmlns="">
          <p:sp>
            <p:nvSpPr>
              <p:cNvPr id="70" name="Rectangle 12">
                <a:extLst>
                  <a:ext uri="{FF2B5EF4-FFF2-40B4-BE49-F238E27FC236}">
                    <a16:creationId xmlns:a16="http://schemas.microsoft.com/office/drawing/2014/main" id="{342AB022-5B1B-4B05-A579-0BC65BDB6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4537" y="3520559"/>
                <a:ext cx="3206583" cy="1755352"/>
              </a:xfrm>
              <a:prstGeom prst="rect">
                <a:avLst/>
              </a:prstGeom>
              <a:blipFill>
                <a:blip r:embed="rId7"/>
                <a:stretch>
                  <a:fillRect r="-14259" b="-1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76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62" grpId="0"/>
      <p:bldP spid="67" grpId="0"/>
      <p:bldP spid="69" grpId="0"/>
      <p:bldP spid="7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22083" y="11651765"/>
            <a:ext cx="24385434" cy="2093471"/>
            <a:chOff x="184495" y="3686635"/>
            <a:chExt cx="11834900" cy="193902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4119408"/>
              <a:ext cx="11834900" cy="15062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86635"/>
              <a:ext cx="2342697" cy="943240"/>
              <a:chOff x="1275608" y="6330945"/>
              <a:chExt cx="4592536" cy="1713820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07573" y="5384193"/>
                <a:ext cx="12492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63217" y="6571726"/>
                <a:ext cx="2655544" cy="910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5"/>
                <a:ext cx="852450" cy="1621958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1561" y="6448108"/>
                <a:ext cx="604364" cy="159665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-93611" y="3032540"/>
            <a:ext cx="23793495" cy="2012384"/>
            <a:chOff x="1468363" y="6465521"/>
            <a:chExt cx="13031003" cy="11463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68363" y="6609476"/>
              <a:ext cx="854883" cy="86496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-28443" y="5345799"/>
            <a:ext cx="23728327" cy="2051299"/>
            <a:chOff x="1470751" y="6388098"/>
            <a:chExt cx="13638544" cy="124260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008092" y="6396166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70751" y="6388098"/>
              <a:ext cx="994378" cy="111248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-3631" y="7711292"/>
            <a:ext cx="23703515" cy="2093474"/>
            <a:chOff x="1576420" y="6334162"/>
            <a:chExt cx="13665167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576420" y="6511803"/>
              <a:ext cx="1059887" cy="8433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23670" y="10094763"/>
            <a:ext cx="23639260" cy="1915845"/>
            <a:chOff x="1613836" y="6334162"/>
            <a:chExt cx="13627751" cy="12345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613836" y="6536687"/>
              <a:ext cx="919518" cy="94565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-154038" y="3220032"/>
            <a:ext cx="1681796" cy="163739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vi-VN" sz="59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5998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8">
            <a:extLst>
              <a:ext uri="{FF2B5EF4-FFF2-40B4-BE49-F238E27FC236}">
                <a16:creationId xmlns:a16="http://schemas.microsoft.com/office/drawing/2014/main" id="{80DA3F1E-7DEF-4699-80DD-6CACAD4B3E41}"/>
              </a:ext>
            </a:extLst>
          </p:cNvPr>
          <p:cNvGrpSpPr/>
          <p:nvPr/>
        </p:nvGrpSpPr>
        <p:grpSpPr>
          <a:xfrm>
            <a:off x="-22371" y="-33059"/>
            <a:ext cx="24384000" cy="2905487"/>
            <a:chOff x="534986" y="1605602"/>
            <a:chExt cx="23340849" cy="2384435"/>
          </a:xfrm>
        </p:grpSpPr>
        <p:sp>
          <p:nvSpPr>
            <p:cNvPr id="42" name="Rounded Rectangle 24">
              <a:extLst>
                <a:ext uri="{FF2B5EF4-FFF2-40B4-BE49-F238E27FC236}">
                  <a16:creationId xmlns:a16="http://schemas.microsoft.com/office/drawing/2014/main" id="{5032587C-7947-42E0-B58E-80BE12898E7C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63">
              <a:extLst>
                <a:ext uri="{FF2B5EF4-FFF2-40B4-BE49-F238E27FC236}">
                  <a16:creationId xmlns:a16="http://schemas.microsoft.com/office/drawing/2014/main" id="{2B6703DA-912F-4E89-9A78-ABB9F45DB0FE}"/>
                </a:ext>
              </a:extLst>
            </p:cNvPr>
            <p:cNvGrpSpPr/>
            <p:nvPr/>
          </p:nvGrpSpPr>
          <p:grpSpPr>
            <a:xfrm>
              <a:off x="534986" y="1605602"/>
              <a:ext cx="3505201" cy="1319539"/>
              <a:chOff x="534986" y="1605602"/>
              <a:chExt cx="3505201" cy="1319539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7AE05DDF-97AE-4935-B19B-6B67CCBADE0E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Pentagon 27">
                <a:extLst>
                  <a:ext uri="{FF2B5EF4-FFF2-40B4-BE49-F238E27FC236}">
                    <a16:creationId xmlns:a16="http://schemas.microsoft.com/office/drawing/2014/main" id="{587CD5F1-AAB8-4154-B11A-21A09B6F8FCC}"/>
                  </a:ext>
                </a:extLst>
              </p:cNvPr>
              <p:cNvSpPr/>
              <p:nvPr/>
            </p:nvSpPr>
            <p:spPr bwMode="auto">
              <a:xfrm>
                <a:off x="534986" y="1647863"/>
                <a:ext cx="3505201" cy="127727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7" name="Group 11">
                <a:extLst>
                  <a:ext uri="{FF2B5EF4-FFF2-40B4-BE49-F238E27FC236}">
                    <a16:creationId xmlns:a16="http://schemas.microsoft.com/office/drawing/2014/main" id="{1FF8608A-F195-496A-81B7-0394770E682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id="{62A0E0ED-0B59-4F7F-A229-33E904C92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id="{749ACB3D-EA85-487D-94D8-A8C17B28B7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id="{7AD52CB9-C712-4436-A2CF-1FFC091BB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72">
                  <a:extLst>
                    <a:ext uri="{FF2B5EF4-FFF2-40B4-BE49-F238E27FC236}">
                      <a16:creationId xmlns:a16="http://schemas.microsoft.com/office/drawing/2014/main" id="{824CE3F3-EE9C-485A-A920-038F8D7C4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73">
                  <a:extLst>
                    <a:ext uri="{FF2B5EF4-FFF2-40B4-BE49-F238E27FC236}">
                      <a16:creationId xmlns:a16="http://schemas.microsoft.com/office/drawing/2014/main" id="{75745331-AD85-4AEA-A711-BB83F3B75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74">
                  <a:extLst>
                    <a:ext uri="{FF2B5EF4-FFF2-40B4-BE49-F238E27FC236}">
                      <a16:creationId xmlns:a16="http://schemas.microsoft.com/office/drawing/2014/main" id="{AC21D326-817D-4E71-8A41-07E76A19C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75">
                  <a:extLst>
                    <a:ext uri="{FF2B5EF4-FFF2-40B4-BE49-F238E27FC236}">
                      <a16:creationId xmlns:a16="http://schemas.microsoft.com/office/drawing/2014/main" id="{DDA826C4-5750-49DC-87E6-AB7C0A162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8" name="Chevron 29">
                <a:extLst>
                  <a:ext uri="{FF2B5EF4-FFF2-40B4-BE49-F238E27FC236}">
                    <a16:creationId xmlns:a16="http://schemas.microsoft.com/office/drawing/2014/main" id="{4CDAB25D-3A75-4EEA-8517-6829C3B3D138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13">
                <a:extLst>
                  <a:ext uri="{FF2B5EF4-FFF2-40B4-BE49-F238E27FC236}">
                    <a16:creationId xmlns:a16="http://schemas.microsoft.com/office/drawing/2014/main" id="{9599EEEA-915F-49A5-BC49-BD1AAE3186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2003" y="1605602"/>
                <a:ext cx="2099402" cy="833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vi-VN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9B7DAF80-9311-4C75-A7AB-71213F61B0F8}"/>
                  </a:ext>
                </a:extLst>
              </p:cNvPr>
              <p:cNvSpPr/>
              <p:nvPr/>
            </p:nvSpPr>
            <p:spPr>
              <a:xfrm>
                <a:off x="3811664" y="-118969"/>
                <a:ext cx="20345399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Cho hai điểm phân biệt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, gọi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. Tập hợp điểm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trong không gian sao cho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, với số thực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, là:</a:t>
                </a:r>
                <a:endParaRPr lang="en-US" sz="6600" dirty="0">
                  <a:solidFill>
                    <a:prstClr val="black"/>
                  </a:solidFill>
                  <a:latin typeface="Times  New Roman"/>
                </a:endParaRPr>
              </a:p>
            </p:txBody>
          </p:sp>
        </mc:Choice>
        <mc:Fallback xmlns="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9B7DAF80-9311-4C75-A7AB-71213F61B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664" y="-118969"/>
                <a:ext cx="20345399" cy="3139321"/>
              </a:xfrm>
              <a:prstGeom prst="rect">
                <a:avLst/>
              </a:prstGeom>
              <a:blipFill>
                <a:blip r:embed="rId2"/>
                <a:stretch>
                  <a:fillRect l="-2037" t="-6602" r="-3056" b="-13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8C750D25-4FA3-4A2F-8440-5EC010780812}"/>
                  </a:ext>
                </a:extLst>
              </p:cNvPr>
              <p:cNvSpPr/>
              <p:nvPr/>
            </p:nvSpPr>
            <p:spPr>
              <a:xfrm>
                <a:off x="2077009" y="2854433"/>
                <a:ext cx="14630399" cy="19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Mặt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tâm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,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bán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kính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8C750D25-4FA3-4A2F-8440-5EC010780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009" y="2854433"/>
                <a:ext cx="14630399" cy="1971245"/>
              </a:xfrm>
              <a:prstGeom prst="rect">
                <a:avLst/>
              </a:prstGeom>
              <a:blipFill>
                <a:blip r:embed="rId3"/>
                <a:stretch>
                  <a:fillRect l="-2542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ình chữ nhật 69">
                <a:extLst>
                  <a:ext uri="{FF2B5EF4-FFF2-40B4-BE49-F238E27FC236}">
                    <a16:creationId xmlns:a16="http://schemas.microsoft.com/office/drawing/2014/main" id="{391AD763-BE7F-4D49-91ED-F92B020D75AF}"/>
                  </a:ext>
                </a:extLst>
              </p:cNvPr>
              <p:cNvSpPr/>
              <p:nvPr/>
            </p:nvSpPr>
            <p:spPr>
              <a:xfrm>
                <a:off x="5011814" y="11808653"/>
                <a:ext cx="14630399" cy="19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Mặt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cầu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tâm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,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bán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kính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  <a:endParaRPr lang="en-US" sz="4000"/>
              </a:p>
            </p:txBody>
          </p:sp>
        </mc:Choice>
        <mc:Fallback xmlns="">
          <p:sp>
            <p:nvSpPr>
              <p:cNvPr id="70" name="Hình chữ nhật 69">
                <a:extLst>
                  <a:ext uri="{FF2B5EF4-FFF2-40B4-BE49-F238E27FC236}">
                    <a16:creationId xmlns:a16="http://schemas.microsoft.com/office/drawing/2014/main" id="{391AD763-BE7F-4D49-91ED-F92B020D7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814" y="11808653"/>
                <a:ext cx="14630399" cy="1971245"/>
              </a:xfrm>
              <a:prstGeom prst="rect">
                <a:avLst/>
              </a:prstGeom>
              <a:blipFill>
                <a:blip r:embed="rId4"/>
                <a:stretch>
                  <a:fillRect l="-2500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52DC3EB1-4FF8-40AF-8618-392C1A079FAF}"/>
                  </a:ext>
                </a:extLst>
              </p:cNvPr>
              <p:cNvSpPr/>
              <p:nvPr/>
            </p:nvSpPr>
            <p:spPr>
              <a:xfrm>
                <a:off x="2081559" y="5887851"/>
                <a:ext cx="15316199" cy="1136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Mặt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tâm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,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bán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kính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52DC3EB1-4FF8-40AF-8618-392C1A079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559" y="5887851"/>
                <a:ext cx="15316199" cy="1136080"/>
              </a:xfrm>
              <a:prstGeom prst="rect">
                <a:avLst/>
              </a:prstGeom>
              <a:blipFill>
                <a:blip r:embed="rId5"/>
                <a:stretch>
                  <a:fillRect l="-2388" t="-7527" b="-34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5574AA3B-F299-48CA-B751-2F408050E118}"/>
                  </a:ext>
                </a:extLst>
              </p:cNvPr>
              <p:cNvSpPr/>
              <p:nvPr/>
            </p:nvSpPr>
            <p:spPr>
              <a:xfrm>
                <a:off x="2105372" y="7686287"/>
                <a:ext cx="14858999" cy="19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Mặt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tâm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,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bán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kính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5574AA3B-F299-48CA-B751-2F408050E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372" y="7686287"/>
                <a:ext cx="14858999" cy="1971245"/>
              </a:xfrm>
              <a:prstGeom prst="rect">
                <a:avLst/>
              </a:prstGeom>
              <a:blipFill>
                <a:blip r:embed="rId6"/>
                <a:stretch>
                  <a:fillRect l="-2461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ình chữ nhật 17">
                <a:extLst>
                  <a:ext uri="{FF2B5EF4-FFF2-40B4-BE49-F238E27FC236}">
                    <a16:creationId xmlns:a16="http://schemas.microsoft.com/office/drawing/2014/main" id="{E7B6E1F6-EA74-4D52-8104-D3B6A1EBA9C3}"/>
                  </a:ext>
                </a:extLst>
              </p:cNvPr>
              <p:cNvSpPr/>
              <p:nvPr/>
            </p:nvSpPr>
            <p:spPr>
              <a:xfrm>
                <a:off x="2076503" y="9906000"/>
                <a:ext cx="16184215" cy="19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Mặt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tâm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,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bán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kính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 sz="4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Hình chữ nhật 17">
                <a:extLst>
                  <a:ext uri="{FF2B5EF4-FFF2-40B4-BE49-F238E27FC236}">
                    <a16:creationId xmlns:a16="http://schemas.microsoft.com/office/drawing/2014/main" id="{E7B6E1F6-EA74-4D52-8104-D3B6A1EBA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503" y="9906000"/>
                <a:ext cx="16184215" cy="1971245"/>
              </a:xfrm>
              <a:prstGeom prst="rect">
                <a:avLst/>
              </a:prstGeom>
              <a:blipFill>
                <a:blip r:embed="rId7"/>
                <a:stretch>
                  <a:fillRect l="-2298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654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14" grpId="0"/>
      <p:bldP spid="7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463" y="7162799"/>
            <a:ext cx="24384000" cy="6553197"/>
            <a:chOff x="189774" y="3844679"/>
            <a:chExt cx="11834900" cy="1781855"/>
          </a:xfrm>
        </p:grpSpPr>
        <p:sp>
          <p:nvSpPr>
            <p:cNvPr id="5" name="Rounded Rectangle 4"/>
            <p:cNvSpPr/>
            <p:nvPr/>
          </p:nvSpPr>
          <p:spPr>
            <a:xfrm>
              <a:off x="189774" y="3866090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844679"/>
              <a:ext cx="1928466" cy="293517"/>
              <a:chOff x="1275608" y="6618120"/>
              <a:chExt cx="3780492" cy="5333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19472" y="5294901"/>
                <a:ext cx="533304" cy="31797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48153" y="6656540"/>
                <a:ext cx="2907947" cy="401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618120"/>
                <a:ext cx="545195" cy="533307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779540"/>
                <a:ext cx="392549" cy="337739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84160" y="5332356"/>
            <a:ext cx="4136480" cy="1239980"/>
            <a:chOff x="1124244" y="6328557"/>
            <a:chExt cx="14117343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124244" y="6482229"/>
              <a:ext cx="3509957" cy="9110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945355" y="5262100"/>
            <a:ext cx="4136478" cy="1234376"/>
            <a:chOff x="1211984" y="6334162"/>
            <a:chExt cx="14029603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211984" y="6436601"/>
              <a:ext cx="3670244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12615180" y="5247538"/>
            <a:ext cx="4146256" cy="1234376"/>
            <a:chOff x="516679" y="6334162"/>
            <a:chExt cx="14724908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516679" y="6473750"/>
              <a:ext cx="3247405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9000532" y="5240658"/>
            <a:ext cx="4186328" cy="1234376"/>
            <a:chOff x="652719" y="6334162"/>
            <a:chExt cx="14588868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652719" y="6457810"/>
              <a:ext cx="3953726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12542320" y="5375504"/>
            <a:ext cx="1134536" cy="10004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ahoma" pitchFamily="34" charset="0"/>
              </a:rPr>
              <a:t>C</a:t>
            </a:r>
            <a:endParaRPr lang="en-US" sz="5998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9" name="Group 48">
            <a:extLst>
              <a:ext uri="{FF2B5EF4-FFF2-40B4-BE49-F238E27FC236}">
                <a16:creationId xmlns:a16="http://schemas.microsoft.com/office/drawing/2014/main" id="{C16BE4C2-6AA1-4B5E-9385-AF410671457F}"/>
              </a:ext>
            </a:extLst>
          </p:cNvPr>
          <p:cNvGrpSpPr/>
          <p:nvPr/>
        </p:nvGrpSpPr>
        <p:grpSpPr>
          <a:xfrm>
            <a:off x="-22371" y="-74407"/>
            <a:ext cx="24384000" cy="4724598"/>
            <a:chOff x="534986" y="1647864"/>
            <a:chExt cx="23340849" cy="2342173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D9483142-7D5A-4A9B-84A4-885A234C17C1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BDA92E5A-0FB4-4C0D-B653-85619EC8A727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176336"/>
              <a:chOff x="534986" y="1647864"/>
              <a:chExt cx="3505201" cy="117633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C4A5FAFC-6AA2-416B-8049-776EC6F9512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Pentagon 27">
                <a:extLst>
                  <a:ext uri="{FF2B5EF4-FFF2-40B4-BE49-F238E27FC236}">
                    <a16:creationId xmlns:a16="http://schemas.microsoft.com/office/drawing/2014/main" id="{25F6669F-6D3A-4E60-BC46-C984887B6C92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159FB78E-1043-425D-A449-B5E27A6352E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69878A08-4DBE-4DAB-8CDD-EC810FA5B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319B6857-B0AF-4C30-921E-ED6FDEFF0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0C7D6E1-38C8-4D00-86A5-742D4197D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id="{042EE520-257E-433C-9B91-D4FC140B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id="{81E67BE5-57DD-4DD6-B614-D2BB490F5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id="{E363FB93-25CB-4B3D-89E1-5D10BAB1B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id="{4E1802D7-0B30-46CA-9646-6F35C3D27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Chevron 29">
                <a:extLst>
                  <a:ext uri="{FF2B5EF4-FFF2-40B4-BE49-F238E27FC236}">
                    <a16:creationId xmlns:a16="http://schemas.microsoft.com/office/drawing/2014/main" id="{54D38C3B-C885-483B-B8E2-A2EFD0F4DE0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739192D1-D7BD-4D2B-85EE-F31DF42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9988" y="1745305"/>
                <a:ext cx="1547008" cy="766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4">
                <a:extLst>
                  <a:ext uri="{FF2B5EF4-FFF2-40B4-BE49-F238E27FC236}">
                    <a16:creationId xmlns:a16="http://schemas.microsoft.com/office/drawing/2014/main" id="{BA1F6523-6E07-490A-8CC0-389E592B1223}"/>
                  </a:ext>
                </a:extLst>
              </p:cNvPr>
              <p:cNvSpPr/>
              <p:nvPr/>
            </p:nvSpPr>
            <p:spPr>
              <a:xfrm>
                <a:off x="3639485" y="-29630"/>
                <a:ext cx="20561068" cy="427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6800">
                    <a:latin typeface="Times  New Roman"/>
                  </a:rPr>
                  <a:t>Cho </a:t>
                </a:r>
                <a:r>
                  <a:rPr lang="vi-VN" sz="6800" dirty="0">
                    <a:latin typeface="Times  New Roman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6800" dirty="0">
                    <a:latin typeface="Times  New Roman"/>
                  </a:rPr>
                  <a:t> nằm ngoài mặt cầu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6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vi-VN" sz="6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6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vi-VN" sz="6800" dirty="0">
                    <a:latin typeface="Times  New Roman"/>
                  </a:rPr>
                  <a:t>.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6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6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6800" dirty="0">
                    <a:latin typeface="Times 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6800" dirty="0">
                    <a:latin typeface="Times  New Roman"/>
                  </a:rPr>
                  <a:t> cắt mặt cầu tại hai điểm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6800" dirty="0"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6800" dirty="0">
                    <a:latin typeface="Times  New Roman"/>
                  </a:rPr>
                  <a:t>;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68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6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6800" dirty="0">
                    <a:latin typeface="Times 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6800" dirty="0">
                    <a:latin typeface="Times  New Roman"/>
                  </a:rPr>
                  <a:t> cắt mặt cầu tại hai điểm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6800" dirty="0"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6800" dirty="0">
                    <a:latin typeface="Times  New Roman"/>
                  </a:rPr>
                  <a:t>. Biết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vi-VN" sz="6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6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vi-VN" sz="6800" dirty="0"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 panose="02040503050406030204" pitchFamily="18" charset="0"/>
                      </a:rPr>
                      <m:t>𝐼𝐵</m:t>
                    </m:r>
                    <m:r>
                      <a:rPr lang="vi-VN" sz="6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68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vi-VN" sz="6800" dirty="0">
                    <a:latin typeface="Times  New Roman"/>
                  </a:rPr>
                  <a:t>, </a:t>
                </a:r>
                <a:endParaRPr lang="en-US" sz="6800" i="1">
                  <a:latin typeface="Times  New Roman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vi-VN" sz="6800" i="1"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vi-VN" sz="6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68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vi-VN" sz="6800" dirty="0">
                    <a:latin typeface="Times  New Roman"/>
                  </a:rPr>
                  <a:t>. Tính độ dài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Cambria Math" panose="02040503050406030204" pitchFamily="18" charset="0"/>
                      </a:rPr>
                      <m:t>𝐼𝐷</m:t>
                    </m:r>
                  </m:oMath>
                </a14:m>
                <a:r>
                  <a:rPr lang="vi-VN" sz="6800" dirty="0">
                    <a:latin typeface="Times  New Roman"/>
                  </a:rPr>
                  <a:t>.</a:t>
                </a:r>
                <a:endParaRPr lang="en-US" sz="6800" dirty="0">
                  <a:latin typeface="Times  New Roman"/>
                </a:endParaRPr>
              </a:p>
            </p:txBody>
          </p:sp>
        </mc:Choice>
        <mc:Fallback xmlns="">
          <p:sp>
            <p:nvSpPr>
              <p:cNvPr id="78" name="Rectangle 4">
                <a:extLst>
                  <a:ext uri="{FF2B5EF4-FFF2-40B4-BE49-F238E27FC236}">
                    <a16:creationId xmlns:a16="http://schemas.microsoft.com/office/drawing/2014/main" id="{BA1F6523-6E07-490A-8CC0-389E592B1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485" y="-29630"/>
                <a:ext cx="20561068" cy="4278094"/>
              </a:xfrm>
              <a:prstGeom prst="rect">
                <a:avLst/>
              </a:prstGeom>
              <a:blipFill>
                <a:blip r:embed="rId3"/>
                <a:stretch>
                  <a:fillRect l="-2075" t="-4986" b="-10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A1D9FDF2-CA02-40F2-8850-72D8D1A3A823}"/>
                  </a:ext>
                </a:extLst>
              </p:cNvPr>
              <p:cNvSpPr/>
              <p:nvPr/>
            </p:nvSpPr>
            <p:spPr>
              <a:xfrm>
                <a:off x="2116276" y="5375504"/>
                <a:ext cx="2980560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A1D9FDF2-CA02-40F2-8850-72D8D1A3A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276" y="5375504"/>
                <a:ext cx="2980560" cy="1138773"/>
              </a:xfrm>
              <a:prstGeom prst="rect">
                <a:avLst/>
              </a:prstGeom>
              <a:blipFill>
                <a:blip r:embed="rId4"/>
                <a:stretch>
                  <a:fillRect t="-20856" r="-13701" b="-39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E0B982AA-F54D-4777-8CC6-58F47E5E255B}"/>
                  </a:ext>
                </a:extLst>
              </p:cNvPr>
              <p:cNvSpPr/>
              <p:nvPr/>
            </p:nvSpPr>
            <p:spPr>
              <a:xfrm>
                <a:off x="8138476" y="5351099"/>
                <a:ext cx="2980560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E0B982AA-F54D-4777-8CC6-58F47E5E2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76" y="5351099"/>
                <a:ext cx="2980560" cy="1138773"/>
              </a:xfrm>
              <a:prstGeom prst="rect">
                <a:avLst/>
              </a:prstGeom>
              <a:blipFill>
                <a:blip r:embed="rId5"/>
                <a:stretch>
                  <a:fillRect t="-20856" r="-13701" b="-39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A68C34B2-10B6-4820-A98A-A3685AE2417F}"/>
                  </a:ext>
                </a:extLst>
              </p:cNvPr>
              <p:cNvSpPr/>
              <p:nvPr/>
            </p:nvSpPr>
            <p:spPr>
              <a:xfrm>
                <a:off x="20126306" y="5351098"/>
                <a:ext cx="2980560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A68C34B2-10B6-4820-A98A-A3685AE24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6306" y="5351098"/>
                <a:ext cx="2980560" cy="1138773"/>
              </a:xfrm>
              <a:prstGeom prst="rect">
                <a:avLst/>
              </a:prstGeom>
              <a:blipFill>
                <a:blip r:embed="rId6"/>
                <a:stretch>
                  <a:fillRect t="-20856" r="-13730" b="-39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B6AADC19-4617-471F-9A0C-B478746C97BB}"/>
                  </a:ext>
                </a:extLst>
              </p:cNvPr>
              <p:cNvSpPr/>
              <p:nvPr/>
            </p:nvSpPr>
            <p:spPr>
              <a:xfrm>
                <a:off x="13721743" y="5375504"/>
                <a:ext cx="2980560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B6AADC19-4617-471F-9A0C-B478746C9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743" y="5375504"/>
                <a:ext cx="2980560" cy="1138773"/>
              </a:xfrm>
              <a:prstGeom prst="rect">
                <a:avLst/>
              </a:prstGeom>
              <a:blipFill>
                <a:blip r:embed="rId7"/>
                <a:stretch>
                  <a:fillRect t="-20856" r="-13497" b="-39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Hình chữ nhật 78">
                <a:extLst>
                  <a:ext uri="{FF2B5EF4-FFF2-40B4-BE49-F238E27FC236}">
                    <a16:creationId xmlns:a16="http://schemas.microsoft.com/office/drawing/2014/main" id="{94EE27D0-7EF4-4031-881B-41EAFBFDB0D1}"/>
                  </a:ext>
                </a:extLst>
              </p:cNvPr>
              <p:cNvSpPr/>
              <p:nvPr/>
            </p:nvSpPr>
            <p:spPr>
              <a:xfrm>
                <a:off x="3929247" y="9129756"/>
                <a:ext cx="2980560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79" name="Hình chữ nhật 78">
                <a:extLst>
                  <a:ext uri="{FF2B5EF4-FFF2-40B4-BE49-F238E27FC236}">
                    <a16:creationId xmlns:a16="http://schemas.microsoft.com/office/drawing/2014/main" id="{94EE27D0-7EF4-4031-881B-41EAFBFDB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247" y="9129756"/>
                <a:ext cx="2980560" cy="1138773"/>
              </a:xfrm>
              <a:prstGeom prst="rect">
                <a:avLst/>
              </a:prstGeom>
              <a:blipFill>
                <a:blip r:embed="rId8"/>
                <a:stretch>
                  <a:fillRect t="-20968" r="-13730" b="-39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908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7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587" y="8769517"/>
            <a:ext cx="24384000" cy="4942867"/>
            <a:chOff x="184495" y="3682142"/>
            <a:chExt cx="11834900" cy="194352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2"/>
              <a:ext cx="2342698" cy="456055"/>
              <a:chOff x="1275608" y="6322796"/>
              <a:chExt cx="4592537" cy="82863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95973" y="6404586"/>
                <a:ext cx="2556561" cy="602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936054" y="4986514"/>
            <a:ext cx="10364880" cy="1239980"/>
            <a:chOff x="1458731" y="6328557"/>
            <a:chExt cx="13782856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2898936" y="5055965"/>
            <a:ext cx="10313895" cy="1234376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947321" y="6865968"/>
            <a:ext cx="10416126" cy="1234376"/>
            <a:chOff x="1458731" y="6334162"/>
            <a:chExt cx="13782856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2946562" y="6844351"/>
            <a:ext cx="10290082" cy="1234376"/>
            <a:chOff x="1458731" y="6334162"/>
            <a:chExt cx="13782856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12739002" y="5180770"/>
            <a:ext cx="1134536" cy="10004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ahoma" pitchFamily="34" charset="0"/>
              </a:rPr>
              <a:t>B</a:t>
            </a:r>
            <a:endParaRPr lang="en-US" sz="5998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9" name="Group 48">
            <a:extLst>
              <a:ext uri="{FF2B5EF4-FFF2-40B4-BE49-F238E27FC236}">
                <a16:creationId xmlns:a16="http://schemas.microsoft.com/office/drawing/2014/main" id="{C16BE4C2-6AA1-4B5E-9385-AF410671457F}"/>
              </a:ext>
            </a:extLst>
          </p:cNvPr>
          <p:cNvGrpSpPr/>
          <p:nvPr/>
        </p:nvGrpSpPr>
        <p:grpSpPr>
          <a:xfrm>
            <a:off x="-22371" y="-74407"/>
            <a:ext cx="24384000" cy="4455078"/>
            <a:chOff x="534986" y="1647864"/>
            <a:chExt cx="23340849" cy="2342173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D9483142-7D5A-4A9B-84A4-885A234C17C1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BDA92E5A-0FB4-4C0D-B653-85619EC8A727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176336"/>
              <a:chOff x="534986" y="1647864"/>
              <a:chExt cx="3505201" cy="117633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C4A5FAFC-6AA2-416B-8049-776EC6F9512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Pentagon 27">
                <a:extLst>
                  <a:ext uri="{FF2B5EF4-FFF2-40B4-BE49-F238E27FC236}">
                    <a16:creationId xmlns:a16="http://schemas.microsoft.com/office/drawing/2014/main" id="{25F6669F-6D3A-4E60-BC46-C984887B6C92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159FB78E-1043-425D-A449-B5E27A6352E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69878A08-4DBE-4DAB-8CDD-EC810FA5B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319B6857-B0AF-4C30-921E-ED6FDEFF0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0C7D6E1-38C8-4D00-86A5-742D4197D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id="{042EE520-257E-433C-9B91-D4FC140B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id="{81E67BE5-57DD-4DD6-B614-D2BB490F5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id="{E363FB93-25CB-4B3D-89E1-5D10BAB1B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id="{4E1802D7-0B30-46CA-9646-6F35C3D27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Chevron 29">
                <a:extLst>
                  <a:ext uri="{FF2B5EF4-FFF2-40B4-BE49-F238E27FC236}">
                    <a16:creationId xmlns:a16="http://schemas.microsoft.com/office/drawing/2014/main" id="{54D38C3B-C885-483B-B8E2-A2EFD0F4DE0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739192D1-D7BD-4D2B-85EE-F31DF42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3792" y="1815846"/>
                <a:ext cx="2099402" cy="48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 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834FC5CF-9F27-4B72-8E51-87082831DC76}"/>
                  </a:ext>
                </a:extLst>
              </p:cNvPr>
              <p:cNvSpPr/>
              <p:nvPr/>
            </p:nvSpPr>
            <p:spPr>
              <a:xfrm>
                <a:off x="3684112" y="-12877"/>
                <a:ext cx="20744403" cy="4170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𝐷𝐵𝐶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là 2 tam giác đều cạnh chung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. Cho biết mặt bên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tạo với mặt đáy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mà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. Hãy xác định tâm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của mặt cầu ngoại tiếp tứ diện đó.</a:t>
                </a:r>
                <a:endParaRPr lang="en-US"/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834FC5CF-9F27-4B72-8E51-87082831D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112" y="-12877"/>
                <a:ext cx="20744403" cy="4170757"/>
              </a:xfrm>
              <a:prstGeom prst="rect">
                <a:avLst/>
              </a:prstGeom>
              <a:blipFill>
                <a:blip r:embed="rId3"/>
                <a:stretch>
                  <a:fillRect l="-1763" t="-4532" r="-88" b="-8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435308D7-C7A7-45EB-97E9-962BBE1D7E2E}"/>
                  </a:ext>
                </a:extLst>
              </p:cNvPr>
              <p:cNvSpPr/>
              <p:nvPr/>
            </p:nvSpPr>
            <p:spPr>
              <a:xfrm>
                <a:off x="2070590" y="5104679"/>
                <a:ext cx="715676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là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trung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của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435308D7-C7A7-45EB-97E9-962BBE1D7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590" y="5104679"/>
                <a:ext cx="7156767" cy="1015663"/>
              </a:xfrm>
              <a:prstGeom prst="rect">
                <a:avLst/>
              </a:prstGeom>
              <a:blipFill>
                <a:blip r:embed="rId4"/>
                <a:stretch>
                  <a:fillRect t="-19760" r="-4089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796A339A-CE94-4B84-BEC9-213224451C25}"/>
                  </a:ext>
                </a:extLst>
              </p:cNvPr>
              <p:cNvSpPr/>
              <p:nvPr/>
            </p:nvSpPr>
            <p:spPr>
              <a:xfrm>
                <a:off x="2159475" y="6959364"/>
                <a:ext cx="772166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là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trung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của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796A339A-CE94-4B84-BEC9-213224451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475" y="6959364"/>
                <a:ext cx="7721666" cy="1015663"/>
              </a:xfrm>
              <a:prstGeom prst="rect">
                <a:avLst/>
              </a:prstGeom>
              <a:blipFill>
                <a:blip r:embed="rId5"/>
                <a:stretch>
                  <a:fillRect t="-20482" r="-3788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0D4BC868-AFCC-4BBE-8DD7-DA1EAE5A1A54}"/>
                  </a:ext>
                </a:extLst>
              </p:cNvPr>
              <p:cNvSpPr/>
              <p:nvPr/>
            </p:nvSpPr>
            <p:spPr>
              <a:xfrm>
                <a:off x="14033548" y="6938908"/>
                <a:ext cx="861357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thuộc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mặt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phẳng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0D4BC868-AFCC-4BBE-8DD7-DA1EAE5A1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548" y="6938908"/>
                <a:ext cx="8613576" cy="1015663"/>
              </a:xfrm>
              <a:prstGeom prst="rect">
                <a:avLst/>
              </a:prstGeom>
              <a:blipFill>
                <a:blip r:embed="rId6"/>
                <a:stretch>
                  <a:fillRect t="-19760" r="-3326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FE94B262-54BB-4D7E-B28C-C1D269648957}"/>
                  </a:ext>
                </a:extLst>
              </p:cNvPr>
              <p:cNvSpPr/>
              <p:nvPr/>
            </p:nvSpPr>
            <p:spPr>
              <a:xfrm>
                <a:off x="14056313" y="5239851"/>
                <a:ext cx="770403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là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trung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điểm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New Roman"/>
                  </a:rPr>
                  <a:t>của</a:t>
                </a:r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FE94B262-54BB-4D7E-B28C-C1D269648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6313" y="5239851"/>
                <a:ext cx="7704032" cy="1015663"/>
              </a:xfrm>
              <a:prstGeom prst="rect">
                <a:avLst/>
              </a:prstGeom>
              <a:blipFill>
                <a:blip r:embed="rId7"/>
                <a:stretch>
                  <a:fillRect t="-20482" r="-3718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ình chữ nhật 61">
                <a:extLst>
                  <a:ext uri="{FF2B5EF4-FFF2-40B4-BE49-F238E27FC236}">
                    <a16:creationId xmlns:a16="http://schemas.microsoft.com/office/drawing/2014/main" id="{BA101AF0-6965-435F-856F-835E3447966D}"/>
                  </a:ext>
                </a:extLst>
              </p:cNvPr>
              <p:cNvSpPr/>
              <p:nvPr/>
            </p:nvSpPr>
            <p:spPr>
              <a:xfrm>
                <a:off x="4843084" y="10383582"/>
                <a:ext cx="770403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là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trung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điểm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của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62" name="Hình chữ nhật 61">
                <a:extLst>
                  <a:ext uri="{FF2B5EF4-FFF2-40B4-BE49-F238E27FC236}">
                    <a16:creationId xmlns:a16="http://schemas.microsoft.com/office/drawing/2014/main" id="{BA101AF0-6965-435F-856F-835E34479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084" y="10383582"/>
                <a:ext cx="7704032" cy="1015663"/>
              </a:xfrm>
              <a:prstGeom prst="rect">
                <a:avLst/>
              </a:prstGeom>
              <a:blipFill>
                <a:blip r:embed="rId8"/>
                <a:stretch>
                  <a:fillRect t="-19760" r="-3797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873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3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86" y="5121383"/>
            <a:ext cx="4952151" cy="622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943" y="5248957"/>
            <a:ext cx="6204963" cy="610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912" y="5410200"/>
            <a:ext cx="5975206" cy="597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2860925"/>
                  </p:ext>
                </p:extLst>
              </p:nvPr>
            </p:nvGraphicFramePr>
            <p:xfrm>
              <a:off x="1" y="11385406"/>
              <a:ext cx="24387174" cy="252027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739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4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645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520270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/>
                                  </a:rPr>
                                  <m:t>𝑂𝐻</m:t>
                                </m:r>
                                <m:r>
                                  <a:rPr lang="en-US" sz="4400">
                                    <a:effectLst/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sz="44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không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chung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231936" marR="231936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/>
                                  </a:rPr>
                                  <m:t>𝑂𝐻</m:t>
                                </m:r>
                                <m:r>
                                  <a:rPr lang="en-US" sz="4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tiếp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xúc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tại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>
                                  <a:effectLst/>
                                  <a:latin typeface="Cambria Math"/>
                                </a:rPr>
                                <m:t>𝐻</m:t>
                              </m:r>
                            </m:oMath>
                          </a14:m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231936" marR="231936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>
                                    <a:effectLst/>
                                    <a:latin typeface="Cambria Math"/>
                                  </a:rPr>
                                  <m:t>𝑂𝐻</m:t>
                                </m:r>
                                <m:r>
                                  <a:rPr lang="en-US" sz="4400"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44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cắt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theo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giao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tuyến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tròn</a:t>
                          </a:r>
                          <a:r>
                            <a:rPr lang="en-US" sz="4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231936" marR="231936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2860925"/>
                  </p:ext>
                </p:extLst>
              </p:nvPr>
            </p:nvGraphicFramePr>
            <p:xfrm>
              <a:off x="1" y="11385406"/>
              <a:ext cx="24387174" cy="252027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7739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48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7645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5202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936" marR="231936" marT="0" marB="0">
                        <a:blipFill>
                          <a:blip r:embed="rId5"/>
                          <a:stretch>
                            <a:fillRect l="-157" t="-241" r="-214118" b="-2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936" marR="231936" marT="0" marB="0">
                        <a:blipFill>
                          <a:blip r:embed="rId5"/>
                          <a:stretch>
                            <a:fillRect l="-99146" t="-241" r="-111957" b="-2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936" marR="231936" marT="0" marB="0">
                        <a:blipFill>
                          <a:blip r:embed="rId5"/>
                          <a:stretch>
                            <a:fillRect l="-178373" t="-241" r="-278" b="-2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97169" y="1365504"/>
            <a:ext cx="23219945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indent="180976" defTabSz="1828800" fontAlgn="base">
              <a:spcBef>
                <a:spcPct val="0"/>
              </a:spcBef>
              <a:spcAft>
                <a:spcPct val="0"/>
              </a:spcAft>
            </a:pPr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GIAO CỦA MẶT CẦU VÀ MẶT PHẲNG</a:t>
            </a:r>
            <a:endParaRPr lang="en-US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6" algn="just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Cho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mặt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cầu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S(O;R)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va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̀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mặt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phẳng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(</a:t>
            </a:r>
            <a:r>
              <a:rPr lang="en-US" sz="68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P)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Gọi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là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hình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chiếu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vuông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góc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của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lên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mặt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phẳng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(</a:t>
            </a:r>
            <a:r>
              <a:rPr lang="en-US" sz="68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P)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Khi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đo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́ </a:t>
            </a:r>
            <a:r>
              <a:rPr lang="en-US" sz="68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h=OH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là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khoảng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cách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tư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̀ </a:t>
            </a:r>
            <a:r>
              <a:rPr lang="en-US" sz="68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tới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mặt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phẳng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(</a:t>
            </a:r>
            <a:r>
              <a:rPr lang="en-US" sz="6800" i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P)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Ta có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ba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trường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hợp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sau</a:t>
            </a:r>
            <a:r>
              <a:rPr lang="en-US" sz="68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</a:t>
            </a:r>
            <a:endParaRPr lang="en-US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6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491414" y="11507070"/>
            <a:ext cx="369373" cy="91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286EC21-6910-40C6-990C-0F62E3314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7175" cy="145058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1" descr="FIREWRK8">
            <a:extLst>
              <a:ext uri="{FF2B5EF4-FFF2-40B4-BE49-F238E27FC236}">
                <a16:creationId xmlns:a16="http://schemas.microsoft.com/office/drawing/2014/main" id="{B83A7E6C-3AE1-4087-A4C3-EC9792B0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6" y="-32336"/>
            <a:ext cx="1799529" cy="15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23EBC1-BE12-4682-A192-BA2DC13D3A82}"/>
              </a:ext>
            </a:extLst>
          </p:cNvPr>
          <p:cNvSpPr txBox="1"/>
          <p:nvPr/>
        </p:nvSpPr>
        <p:spPr>
          <a:xfrm>
            <a:off x="1057786" y="109093"/>
            <a:ext cx="2209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 – KHỐI CẦU (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0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447367" y="3349362"/>
            <a:ext cx="18888108" cy="10360016"/>
            <a:chOff x="94088" y="3675427"/>
            <a:chExt cx="11866382" cy="1950235"/>
          </a:xfrm>
        </p:grpSpPr>
        <p:sp>
          <p:nvSpPr>
            <p:cNvPr id="5" name="Rounded Rectangle 4"/>
            <p:cNvSpPr/>
            <p:nvPr/>
          </p:nvSpPr>
          <p:spPr>
            <a:xfrm>
              <a:off x="125571" y="3675427"/>
              <a:ext cx="11834899" cy="19502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088" y="3676085"/>
              <a:ext cx="2638069" cy="218939"/>
              <a:chOff x="1061708" y="6311756"/>
              <a:chExt cx="5171568" cy="39780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826902" y="4292145"/>
                <a:ext cx="375724" cy="44370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95970" y="6311756"/>
                <a:ext cx="4037306" cy="34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61708" y="6330946"/>
                <a:ext cx="1264801" cy="3786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55376" y="6380694"/>
                <a:ext cx="661206" cy="31784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51700" y="4348768"/>
            <a:ext cx="5087806" cy="1239980"/>
            <a:chOff x="1123616" y="6328557"/>
            <a:chExt cx="14117971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123616" y="6463411"/>
              <a:ext cx="2848393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-839" y="6716236"/>
            <a:ext cx="5164760" cy="1234376"/>
            <a:chOff x="1145854" y="6334162"/>
            <a:chExt cx="14095733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145854" y="6461847"/>
              <a:ext cx="3028281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-22370" y="8977004"/>
            <a:ext cx="5129350" cy="1234376"/>
            <a:chOff x="1346194" y="6334162"/>
            <a:chExt cx="13895393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346194" y="6471814"/>
              <a:ext cx="3005843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72683" y="11234074"/>
            <a:ext cx="5155308" cy="1234376"/>
            <a:chOff x="1311380" y="6334162"/>
            <a:chExt cx="13930207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311380" y="6500922"/>
              <a:ext cx="2920997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-34849" y="6881047"/>
            <a:ext cx="1134536" cy="10004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ahoma" pitchFamily="34" charset="0"/>
              </a:rPr>
              <a:t>B</a:t>
            </a:r>
            <a:endParaRPr lang="en-US" sz="5998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9" name="Group 48">
            <a:extLst>
              <a:ext uri="{FF2B5EF4-FFF2-40B4-BE49-F238E27FC236}">
                <a16:creationId xmlns:a16="http://schemas.microsoft.com/office/drawing/2014/main" id="{C16BE4C2-6AA1-4B5E-9385-AF410671457F}"/>
              </a:ext>
            </a:extLst>
          </p:cNvPr>
          <p:cNvGrpSpPr/>
          <p:nvPr/>
        </p:nvGrpSpPr>
        <p:grpSpPr>
          <a:xfrm>
            <a:off x="-22371" y="-74407"/>
            <a:ext cx="24384000" cy="3101534"/>
            <a:chOff x="534986" y="1647864"/>
            <a:chExt cx="23340849" cy="2342173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D9483142-7D5A-4A9B-84A4-885A234C17C1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BDA92E5A-0FB4-4C0D-B653-85619EC8A727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176336"/>
              <a:chOff x="534986" y="1647864"/>
              <a:chExt cx="3505201" cy="117633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C4A5FAFC-6AA2-416B-8049-776EC6F9512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Pentagon 27">
                <a:extLst>
                  <a:ext uri="{FF2B5EF4-FFF2-40B4-BE49-F238E27FC236}">
                    <a16:creationId xmlns:a16="http://schemas.microsoft.com/office/drawing/2014/main" id="{25F6669F-6D3A-4E60-BC46-C984887B6C92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159FB78E-1043-425D-A449-B5E27A6352E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69878A08-4DBE-4DAB-8CDD-EC810FA5B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319B6857-B0AF-4C30-921E-ED6FDEFF0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0C7D6E1-38C8-4D00-86A5-742D4197D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id="{042EE520-257E-433C-9B91-D4FC140B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id="{81E67BE5-57DD-4DD6-B614-D2BB490F5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id="{E363FB93-25CB-4B3D-89E1-5D10BAB1B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id="{4E1802D7-0B30-46CA-9646-6F35C3D27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Chevron 29">
                <a:extLst>
                  <a:ext uri="{FF2B5EF4-FFF2-40B4-BE49-F238E27FC236}">
                    <a16:creationId xmlns:a16="http://schemas.microsoft.com/office/drawing/2014/main" id="{54D38C3B-C885-483B-B8E2-A2EFD0F4DE0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739192D1-D7BD-4D2B-85EE-F31DF42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3792" y="1745305"/>
                <a:ext cx="2099402" cy="766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6 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BD5AC467-BA37-44E7-BBE6-52113109A477}"/>
                  </a:ext>
                </a:extLst>
              </p:cNvPr>
              <p:cNvSpPr/>
              <p:nvPr/>
            </p:nvSpPr>
            <p:spPr>
              <a:xfrm>
                <a:off x="3632226" y="5901"/>
                <a:ext cx="20300557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Cho mặt </a:t>
                </a:r>
                <a:r>
                  <a:rPr lang="vi-VN" sz="6000">
                    <a:solidFill>
                      <a:prstClr val="black"/>
                    </a:solidFill>
                    <a:latin typeface="Times  New Roman"/>
                  </a:rPr>
                  <a:t>cầu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vi-VN" sz="6000">
                    <a:solidFill>
                      <a:prstClr val="black"/>
                    </a:solidFill>
                    <a:latin typeface="Times  New Roman"/>
                  </a:rPr>
                  <a:t>và </a:t>
                </a:r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điểm A cố định với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. Qua A, kẻ đường thẳng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tiếp xúc với mặt </a:t>
                </a:r>
                <a:r>
                  <a:rPr lang="vi-VN" sz="6000">
                    <a:solidFill>
                      <a:prstClr val="black"/>
                    </a:solidFill>
                    <a:latin typeface="Times  New Roman"/>
                  </a:rPr>
                  <a:t>cầu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vi-VN" sz="6000">
                    <a:solidFill>
                      <a:prstClr val="black"/>
                    </a:solidFill>
                    <a:latin typeface="Times  New Roman"/>
                  </a:rPr>
                  <a:t>tại </a:t>
                </a:r>
                <a14:m>
                  <m:oMath xmlns:m="http://schemas.openxmlformats.org/officeDocument/2006/math">
                    <m:r>
                      <a:rPr lang="nl-NL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. Công thức nào sau đây được dùng để tính độ dài đoạn thẳng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?</a:t>
                </a:r>
                <a:endParaRPr lang="en-US" sz="6000" dirty="0">
                  <a:solidFill>
                    <a:prstClr val="black"/>
                  </a:solidFill>
                  <a:latin typeface="Times  New Roman"/>
                </a:endParaRPr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BD5AC467-BA37-44E7-BBE6-52113109A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226" y="5901"/>
                <a:ext cx="20300557" cy="2862322"/>
              </a:xfrm>
              <a:prstGeom prst="rect">
                <a:avLst/>
              </a:prstGeom>
              <a:blipFill>
                <a:blip r:embed="rId3"/>
                <a:stretch>
                  <a:fillRect l="-1832" t="-6596" r="-2763" b="-1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1727BDEB-2B11-4CC2-B634-57181BA5BF4B}"/>
                  </a:ext>
                </a:extLst>
              </p:cNvPr>
              <p:cNvSpPr/>
              <p:nvPr/>
            </p:nvSpPr>
            <p:spPr>
              <a:xfrm>
                <a:off x="1079218" y="4453416"/>
                <a:ext cx="4027769" cy="1148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1727BDEB-2B11-4CC2-B634-57181BA5BF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18" y="4453416"/>
                <a:ext cx="4027769" cy="1148135"/>
              </a:xfrm>
              <a:prstGeom prst="rect">
                <a:avLst/>
              </a:prstGeom>
              <a:blipFill>
                <a:blip r:embed="rId4"/>
                <a:stretch>
                  <a:fillRect t="-6383" r="-8169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09AC2CA7-DADD-4A12-BF97-13C2411476E4}"/>
                  </a:ext>
                </a:extLst>
              </p:cNvPr>
              <p:cNvSpPr/>
              <p:nvPr/>
            </p:nvSpPr>
            <p:spPr>
              <a:xfrm>
                <a:off x="1137321" y="9130078"/>
                <a:ext cx="4027769" cy="1148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09AC2CA7-DADD-4A12-BF97-13C241147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321" y="9130078"/>
                <a:ext cx="4027769" cy="1148135"/>
              </a:xfrm>
              <a:prstGeom prst="rect">
                <a:avLst/>
              </a:prstGeom>
              <a:blipFill>
                <a:blip r:embed="rId5"/>
                <a:stretch>
                  <a:fillRect t="-6383" r="-8182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27C78464-D1EA-4708-98C7-B81A04FA09CA}"/>
                  </a:ext>
                </a:extLst>
              </p:cNvPr>
              <p:cNvSpPr/>
              <p:nvPr/>
            </p:nvSpPr>
            <p:spPr>
              <a:xfrm>
                <a:off x="1486079" y="11259474"/>
                <a:ext cx="3633815" cy="124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27C78464-D1EA-4708-98C7-B81A04FA0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079" y="11259474"/>
                <a:ext cx="3633815" cy="1247777"/>
              </a:xfrm>
              <a:prstGeom prst="rect">
                <a:avLst/>
              </a:prstGeom>
              <a:blipFill>
                <a:blip r:embed="rId6"/>
                <a:stretch>
                  <a:fillRect r="-9060" b="-3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CF0A59C3-C570-4FE0-AAFA-6C23AA4C5D16}"/>
                  </a:ext>
                </a:extLst>
              </p:cNvPr>
              <p:cNvSpPr/>
              <p:nvPr/>
            </p:nvSpPr>
            <p:spPr>
              <a:xfrm>
                <a:off x="1468302" y="6792742"/>
                <a:ext cx="3567708" cy="1148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CF0A59C3-C570-4FE0-AAFA-6C23AA4C5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02" y="6792742"/>
                <a:ext cx="3567708" cy="1148135"/>
              </a:xfrm>
              <a:prstGeom prst="rect">
                <a:avLst/>
              </a:prstGeom>
              <a:blipFill>
                <a:blip r:embed="rId7"/>
                <a:stretch>
                  <a:fillRect t="-5820" r="-923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id="{FE02C23E-50C8-4D4A-9AC0-06DAFA34E05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084411" y="3469370"/>
            <a:ext cx="8031966" cy="5507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5CE84E85-2B4B-4BD1-AAD7-1142EB6F363F}"/>
                  </a:ext>
                </a:extLst>
              </p:cNvPr>
              <p:cNvSpPr/>
              <p:nvPr/>
            </p:nvSpPr>
            <p:spPr>
              <a:xfrm>
                <a:off x="5582989" y="4897738"/>
                <a:ext cx="10619450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6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tiếp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xúc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với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tại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nên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tại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</a:p>
            </p:txBody>
          </p:sp>
        </mc:Choice>
        <mc:Fallback xmlns="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5CE84E85-2B4B-4BD1-AAD7-1142EB6F3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989" y="4897738"/>
                <a:ext cx="10619450" cy="2185214"/>
              </a:xfrm>
              <a:prstGeom prst="rect">
                <a:avLst/>
              </a:prstGeom>
              <a:blipFill>
                <a:blip r:embed="rId9"/>
                <a:stretch>
                  <a:fillRect l="-4076" t="-9749" b="-20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5">
                <a:extLst>
                  <a:ext uri="{FF2B5EF4-FFF2-40B4-BE49-F238E27FC236}">
                    <a16:creationId xmlns:a16="http://schemas.microsoft.com/office/drawing/2014/main" id="{6752E94A-5CDB-4943-A805-9D5121545D97}"/>
                  </a:ext>
                </a:extLst>
              </p:cNvPr>
              <p:cNvSpPr/>
              <p:nvPr/>
            </p:nvSpPr>
            <p:spPr>
              <a:xfrm>
                <a:off x="5802366" y="9169943"/>
                <a:ext cx="18802598" cy="2208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800">
                    <a:latin typeface="Times  New Roman"/>
                  </a:rPr>
                  <a:t>Xét </a:t>
                </a:r>
                <a:r>
                  <a:rPr lang="en-US" sz="6800" dirty="0">
                    <a:latin typeface="Times  New Roman"/>
                  </a:rPr>
                  <a:t>tam </a:t>
                </a:r>
                <a:r>
                  <a:rPr lang="en-US" sz="6800" dirty="0" err="1">
                    <a:latin typeface="Times  New Roman"/>
                  </a:rPr>
                  <a:t>giác</a:t>
                </a:r>
                <a:r>
                  <a:rPr lang="en-US" sz="68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Cambria Math" panose="02040503050406030204" pitchFamily="18" charset="0"/>
                      </a:rPr>
                      <m:t>𝑂𝑀𝐴</m:t>
                    </m:r>
                  </m:oMath>
                </a14:m>
                <a:r>
                  <a:rPr lang="en-US" sz="6800" dirty="0">
                    <a:latin typeface="Times  New Roman"/>
                  </a:rPr>
                  <a:t> </a:t>
                </a:r>
                <a:r>
                  <a:rPr lang="en-US" sz="6800" dirty="0" err="1">
                    <a:latin typeface="Times  New Roman"/>
                  </a:rPr>
                  <a:t>vuông</a:t>
                </a:r>
                <a:r>
                  <a:rPr lang="en-US" sz="6800" dirty="0">
                    <a:latin typeface="Times  New Roman"/>
                  </a:rPr>
                  <a:t> </a:t>
                </a:r>
                <a:r>
                  <a:rPr lang="en-US" sz="6800" dirty="0" err="1">
                    <a:latin typeface="Times  New Roman"/>
                  </a:rPr>
                  <a:t>tại</a:t>
                </a:r>
                <a:r>
                  <a:rPr lang="en-US" sz="68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6800">
                    <a:latin typeface="Times  New Roman"/>
                  </a:rPr>
                  <a:t>, ta </a:t>
                </a:r>
                <a:r>
                  <a:rPr lang="en-US" sz="6800" dirty="0" err="1">
                    <a:latin typeface="Times  New Roman"/>
                  </a:rPr>
                  <a:t>có</a:t>
                </a:r>
                <a:r>
                  <a:rPr lang="en-US" sz="6800" dirty="0">
                    <a:latin typeface="Times  New Roman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8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6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6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800" i="1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6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6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800" i="1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6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6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6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6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800" i="1">
                  <a:latin typeface="Times  New Roman"/>
                </a:endParaRPr>
              </a:p>
            </p:txBody>
          </p:sp>
        </mc:Choice>
        <mc:Fallback xmlns="">
          <p:sp>
            <p:nvSpPr>
              <p:cNvPr id="67" name="Rectangle 5">
                <a:extLst>
                  <a:ext uri="{FF2B5EF4-FFF2-40B4-BE49-F238E27FC236}">
                    <a16:creationId xmlns:a16="http://schemas.microsoft.com/office/drawing/2014/main" id="{6752E94A-5CDB-4943-A805-9D5121545D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366" y="9169943"/>
                <a:ext cx="18802598" cy="2208810"/>
              </a:xfrm>
              <a:prstGeom prst="rect">
                <a:avLst/>
              </a:prstGeom>
              <a:blipFill>
                <a:blip r:embed="rId10"/>
                <a:stretch>
                  <a:fillRect l="-2302" t="-9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569145E5-3AE6-47A0-AF70-777B059E7903}"/>
                  </a:ext>
                </a:extLst>
              </p:cNvPr>
              <p:cNvSpPr/>
              <p:nvPr/>
            </p:nvSpPr>
            <p:spPr>
              <a:xfrm>
                <a:off x="5829964" y="11552016"/>
                <a:ext cx="7386959" cy="1275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</a:p>
            </p:txBody>
          </p:sp>
        </mc:Choice>
        <mc:Fallback xmlns="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569145E5-3AE6-47A0-AF70-777B059E7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964" y="11552016"/>
                <a:ext cx="7386959" cy="1275414"/>
              </a:xfrm>
              <a:prstGeom prst="rect">
                <a:avLst/>
              </a:prstGeom>
              <a:blipFill>
                <a:blip r:embed="rId11"/>
                <a:stretch>
                  <a:fillRect t="-6220" r="-4950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834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3" grpId="0"/>
      <p:bldP spid="16" grpId="0"/>
      <p:bldP spid="67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9208132" y="3889207"/>
            <a:ext cx="15177455" cy="9823178"/>
            <a:chOff x="94088" y="3675427"/>
            <a:chExt cx="11913572" cy="1950235"/>
          </a:xfrm>
        </p:grpSpPr>
        <p:sp>
          <p:nvSpPr>
            <p:cNvPr id="5" name="Rounded Rectangle 4"/>
            <p:cNvSpPr/>
            <p:nvPr/>
          </p:nvSpPr>
          <p:spPr>
            <a:xfrm>
              <a:off x="172761" y="3675427"/>
              <a:ext cx="11834899" cy="19502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088" y="3676085"/>
              <a:ext cx="3171926" cy="218939"/>
              <a:chOff x="1061708" y="6311756"/>
              <a:chExt cx="6218120" cy="39780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998857" y="4120190"/>
                <a:ext cx="375724" cy="478093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95969" y="6311756"/>
                <a:ext cx="5083859" cy="34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61708" y="6330946"/>
                <a:ext cx="1264801" cy="3786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55376" y="6380694"/>
                <a:ext cx="661206" cy="31784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-22371" y="4458233"/>
            <a:ext cx="9177805" cy="1239980"/>
            <a:chOff x="1418381" y="6328557"/>
            <a:chExt cx="13823206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18381" y="6409862"/>
              <a:ext cx="1929016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18273" y="6825701"/>
            <a:ext cx="9189859" cy="1234376"/>
            <a:chOff x="1627938" y="6334162"/>
            <a:chExt cx="13613649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627938" y="6405105"/>
              <a:ext cx="1977908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11687" y="9086469"/>
            <a:ext cx="9196941" cy="1234376"/>
            <a:chOff x="1824590" y="6334162"/>
            <a:chExt cx="13416997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824590" y="6451164"/>
              <a:ext cx="1868434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-839" y="11343539"/>
            <a:ext cx="9210413" cy="1234376"/>
            <a:chOff x="1639501" y="6334162"/>
            <a:chExt cx="13602086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639501" y="6442780"/>
              <a:ext cx="1891440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18273" y="6906519"/>
            <a:ext cx="1333128" cy="106145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ahoma" pitchFamily="34" charset="0"/>
              </a:rPr>
              <a:t>B</a:t>
            </a:r>
            <a:endParaRPr lang="en-US" sz="5998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9" name="Group 48">
            <a:extLst>
              <a:ext uri="{FF2B5EF4-FFF2-40B4-BE49-F238E27FC236}">
                <a16:creationId xmlns:a16="http://schemas.microsoft.com/office/drawing/2014/main" id="{C16BE4C2-6AA1-4B5E-9385-AF410671457F}"/>
              </a:ext>
            </a:extLst>
          </p:cNvPr>
          <p:cNvGrpSpPr/>
          <p:nvPr/>
        </p:nvGrpSpPr>
        <p:grpSpPr>
          <a:xfrm>
            <a:off x="-22371" y="-74407"/>
            <a:ext cx="24384000" cy="3587542"/>
            <a:chOff x="534986" y="1647864"/>
            <a:chExt cx="23340849" cy="2342173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D9483142-7D5A-4A9B-84A4-885A234C17C1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BDA92E5A-0FB4-4C0D-B653-85619EC8A727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176336"/>
              <a:chOff x="534986" y="1647864"/>
              <a:chExt cx="3505201" cy="117633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C4A5FAFC-6AA2-416B-8049-776EC6F9512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Pentagon 27">
                <a:extLst>
                  <a:ext uri="{FF2B5EF4-FFF2-40B4-BE49-F238E27FC236}">
                    <a16:creationId xmlns:a16="http://schemas.microsoft.com/office/drawing/2014/main" id="{25F6669F-6D3A-4E60-BC46-C984887B6C92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159FB78E-1043-425D-A449-B5E27A6352E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69878A08-4DBE-4DAB-8CDD-EC810FA5B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319B6857-B0AF-4C30-921E-ED6FDEFF0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0C7D6E1-38C8-4D00-86A5-742D4197D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id="{042EE520-257E-433C-9B91-D4FC140B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id="{81E67BE5-57DD-4DD6-B614-D2BB490F5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id="{E363FB93-25CB-4B3D-89E1-5D10BAB1B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id="{4E1802D7-0B30-46CA-9646-6F35C3D27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Chevron 29">
                <a:extLst>
                  <a:ext uri="{FF2B5EF4-FFF2-40B4-BE49-F238E27FC236}">
                    <a16:creationId xmlns:a16="http://schemas.microsoft.com/office/drawing/2014/main" id="{54D38C3B-C885-483B-B8E2-A2EFD0F4DE0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739192D1-D7BD-4D2B-85EE-F31DF42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3792" y="1745305"/>
                <a:ext cx="2099402" cy="66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7 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C39555BF-8028-413B-A68A-F111B193F0FB}"/>
                  </a:ext>
                </a:extLst>
              </p:cNvPr>
              <p:cNvSpPr/>
              <p:nvPr/>
            </p:nvSpPr>
            <p:spPr>
              <a:xfrm>
                <a:off x="1078198" y="4397824"/>
                <a:ext cx="764151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600" dirty="0">
                    <a:solidFill>
                      <a:schemeClr val="bg1"/>
                    </a:solidFill>
                    <a:latin typeface="Times  New Roman"/>
                  </a:rPr>
                  <a:t>Điểm </a:t>
                </a:r>
                <a14:m>
                  <m:oMath xmlns:m="http://schemas.openxmlformats.org/officeDocument/2006/math">
                    <m:r>
                      <a:rPr lang="pt-BR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 New Roman"/>
                  </a:rPr>
                  <a:t> nằm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C39555BF-8028-413B-A68A-F111B193F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98" y="4397824"/>
                <a:ext cx="7641515" cy="1107996"/>
              </a:xfrm>
              <a:prstGeom prst="rect">
                <a:avLst/>
              </a:prstGeom>
              <a:blipFill>
                <a:blip r:embed="rId3"/>
                <a:stretch>
                  <a:fillRect l="-5507" t="-20330" r="-4469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126DDCD3-96DB-488E-87F1-47C73F709811}"/>
                  </a:ext>
                </a:extLst>
              </p:cNvPr>
              <p:cNvSpPr/>
              <p:nvPr/>
            </p:nvSpPr>
            <p:spPr>
              <a:xfrm>
                <a:off x="1168516" y="9149573"/>
                <a:ext cx="812677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600" dirty="0">
                    <a:solidFill>
                      <a:schemeClr val="bg1"/>
                    </a:solidFill>
                    <a:latin typeface="Times  New Roman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 New Roman"/>
                  </a:rPr>
                  <a:t>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126DDCD3-96DB-488E-87F1-47C73F709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516" y="9149573"/>
                <a:ext cx="8126777" cy="1107996"/>
              </a:xfrm>
              <a:prstGeom prst="rect">
                <a:avLst/>
              </a:prstGeom>
              <a:blipFill>
                <a:blip r:embed="rId4"/>
                <a:stretch>
                  <a:fillRect l="-5176" t="-20879" r="-4126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43321C0-06ED-4FB0-817D-EFD21133F4E7}"/>
                  </a:ext>
                </a:extLst>
              </p:cNvPr>
              <p:cNvSpPr/>
              <p:nvPr/>
            </p:nvSpPr>
            <p:spPr>
              <a:xfrm>
                <a:off x="1229917" y="11479921"/>
                <a:ext cx="811279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600" dirty="0">
                    <a:solidFill>
                      <a:schemeClr val="bg1"/>
                    </a:solidFill>
                    <a:latin typeface="Times  New Roman"/>
                  </a:rPr>
                  <a:t>Điểm </a:t>
                </a:r>
                <a14:m>
                  <m:oMath xmlns:m="http://schemas.openxmlformats.org/officeDocument/2006/math">
                    <m:r>
                      <a:rPr lang="pt-BR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 New Roman"/>
                  </a:rPr>
                  <a:t>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43321C0-06ED-4FB0-817D-EFD21133F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17" y="11479921"/>
                <a:ext cx="8112798" cy="1107996"/>
              </a:xfrm>
              <a:prstGeom prst="rect">
                <a:avLst/>
              </a:prstGeom>
              <a:blipFill>
                <a:blip r:embed="rId5"/>
                <a:stretch>
                  <a:fillRect l="-5184" t="-20330" r="-4132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F3636939-9317-428D-A440-50E39A719377}"/>
                  </a:ext>
                </a:extLst>
              </p:cNvPr>
              <p:cNvSpPr/>
              <p:nvPr/>
            </p:nvSpPr>
            <p:spPr>
              <a:xfrm>
                <a:off x="3706372" y="-58125"/>
                <a:ext cx="20226412" cy="3477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Cho hình lập phương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cạnh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.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là tâm của hình lập phương. Xét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bán kính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. Khẳng định nào sau đây </a:t>
                </a:r>
                <a:r>
                  <a:rPr lang="vi-VN" sz="6600" b="1" dirty="0">
                    <a:solidFill>
                      <a:prstClr val="black"/>
                    </a:solidFill>
                    <a:latin typeface="Times  New Roman"/>
                  </a:rPr>
                  <a:t>đúng</a:t>
                </a:r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?</a:t>
                </a:r>
                <a:endParaRPr lang="en-US" sz="6600" dirty="0">
                  <a:solidFill>
                    <a:prstClr val="black"/>
                  </a:solidFill>
                  <a:latin typeface="Times  New Roman"/>
                </a:endParaRP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F3636939-9317-428D-A440-50E39A719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72" y="-58125"/>
                <a:ext cx="20226412" cy="3477299"/>
              </a:xfrm>
              <a:prstGeom prst="rect">
                <a:avLst/>
              </a:prstGeom>
              <a:blipFill>
                <a:blip r:embed="rId6"/>
                <a:stretch>
                  <a:fillRect l="-2049" t="-5954" r="-3104" b="-1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9CE98AA7-A705-42DD-B5E2-DF750687D5C2}"/>
                  </a:ext>
                </a:extLst>
              </p:cNvPr>
              <p:cNvSpPr/>
              <p:nvPr/>
            </p:nvSpPr>
            <p:spPr>
              <a:xfrm>
                <a:off x="1229917" y="6888253"/>
                <a:ext cx="821975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600" dirty="0">
                    <a:solidFill>
                      <a:schemeClr val="bg1"/>
                    </a:solidFill>
                    <a:latin typeface="Times  New Roman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 New Roman"/>
                  </a:rPr>
                  <a:t> nằm 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6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9CE98AA7-A705-42DD-B5E2-DF750687D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17" y="6888253"/>
                <a:ext cx="8219751" cy="1107996"/>
              </a:xfrm>
              <a:prstGeom prst="rect">
                <a:avLst/>
              </a:prstGeom>
              <a:blipFill>
                <a:blip r:embed="rId7"/>
                <a:stretch>
                  <a:fillRect l="-5119" t="-20879" r="-4080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4">
                <a:extLst>
                  <a:ext uri="{FF2B5EF4-FFF2-40B4-BE49-F238E27FC236}">
                    <a16:creationId xmlns:a16="http://schemas.microsoft.com/office/drawing/2014/main" id="{A9C03D37-0FBD-4A15-BA05-4415E79979A3}"/>
                  </a:ext>
                </a:extLst>
              </p:cNvPr>
              <p:cNvSpPr/>
              <p:nvPr/>
            </p:nvSpPr>
            <p:spPr>
              <a:xfrm>
                <a:off x="9342715" y="8606052"/>
                <a:ext cx="14816306" cy="1757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pt-BR" sz="68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pt-BR" sz="6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68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6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6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pt-BR" sz="6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68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6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6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pt-BR" sz="6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6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6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sz="6800" dirty="0">
                    <a:latin typeface="Times  New Roman"/>
                  </a:rPr>
                  <a:t>. Loại C.</a:t>
                </a:r>
                <a:endParaRPr lang="en-US" sz="6800" dirty="0">
                  <a:latin typeface="Times  New Roman"/>
                </a:endParaRPr>
              </a:p>
            </p:txBody>
          </p:sp>
        </mc:Choice>
        <mc:Fallback xmlns="">
          <p:sp>
            <p:nvSpPr>
              <p:cNvPr id="62" name="Rectangle 4">
                <a:extLst>
                  <a:ext uri="{FF2B5EF4-FFF2-40B4-BE49-F238E27FC236}">
                    <a16:creationId xmlns:a16="http://schemas.microsoft.com/office/drawing/2014/main" id="{A9C03D37-0FBD-4A15-BA05-4415E7997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715" y="8606052"/>
                <a:ext cx="14816306" cy="1757148"/>
              </a:xfrm>
              <a:prstGeom prst="rect">
                <a:avLst/>
              </a:prstGeom>
              <a:blipFill>
                <a:blip r:embed="rId8"/>
                <a:stretch>
                  <a:fillRect b="-1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">
                <a:extLst>
                  <a:ext uri="{FF2B5EF4-FFF2-40B4-BE49-F238E27FC236}">
                    <a16:creationId xmlns:a16="http://schemas.microsoft.com/office/drawing/2014/main" id="{79357E07-C185-46C7-BF70-221A9D58BA41}"/>
                  </a:ext>
                </a:extLst>
              </p:cNvPr>
              <p:cNvSpPr/>
              <p:nvPr/>
            </p:nvSpPr>
            <p:spPr>
              <a:xfrm>
                <a:off x="9342715" y="5315214"/>
                <a:ext cx="14816306" cy="2533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sz="6800" dirty="0">
                    <a:solidFill>
                      <a:prstClr val="black"/>
                    </a:solidFill>
                    <a:latin typeface="Times  New Roman"/>
                  </a:rPr>
                  <a:t>+ Ta có: </a:t>
                </a:r>
                <a14:m>
                  <m:oMath xmlns:m="http://schemas.openxmlformats.org/officeDocument/2006/math">
                    <m:r>
                      <a:rPr lang="pt-BR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pt-BR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6800" dirty="0">
                    <a:solidFill>
                      <a:prstClr val="black"/>
                    </a:solidFill>
                    <a:latin typeface="Times  New Roman"/>
                  </a:rPr>
                  <a:t> ; </a:t>
                </a:r>
                <a14:m>
                  <m:oMath xmlns:m="http://schemas.openxmlformats.org/officeDocument/2006/math">
                    <m:r>
                      <a:rPr lang="pt-BR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pt-BR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BR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</a:p>
              <a:p>
                <a:pPr lvl="0"/>
                <a:r>
                  <a:rPr lang="pt-BR" sz="6800" dirty="0">
                    <a:solidFill>
                      <a:prstClr val="black"/>
                    </a:solidFill>
                    <a:latin typeface="Times  New Roman"/>
                  </a:rPr>
                  <a:t>nên loại A và D</a:t>
                </a:r>
                <a:endParaRPr lang="en-US" sz="6800" dirty="0">
                  <a:solidFill>
                    <a:prstClr val="black"/>
                  </a:solidFill>
                  <a:latin typeface="Times  New Roman"/>
                </a:endParaRPr>
              </a:p>
            </p:txBody>
          </p:sp>
        </mc:Choice>
        <mc:Fallback xmlns="">
          <p:sp>
            <p:nvSpPr>
              <p:cNvPr id="67" name="Rectangle 6">
                <a:extLst>
                  <a:ext uri="{FF2B5EF4-FFF2-40B4-BE49-F238E27FC236}">
                    <a16:creationId xmlns:a16="http://schemas.microsoft.com/office/drawing/2014/main" id="{79357E07-C185-46C7-BF70-221A9D58B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715" y="5315214"/>
                <a:ext cx="14816306" cy="2533386"/>
              </a:xfrm>
              <a:prstGeom prst="rect">
                <a:avLst/>
              </a:prstGeom>
              <a:blipFill>
                <a:blip r:embed="rId9"/>
                <a:stretch>
                  <a:fillRect l="-2922" t="-4327" b="-17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7">
            <a:extLst>
              <a:ext uri="{FF2B5EF4-FFF2-40B4-BE49-F238E27FC236}">
                <a16:creationId xmlns:a16="http://schemas.microsoft.com/office/drawing/2014/main" id="{8CB76157-3AD5-4FCA-9E9C-4F98FEC856E6}"/>
              </a:ext>
            </a:extLst>
          </p:cNvPr>
          <p:cNvSpPr/>
          <p:nvPr/>
        </p:nvSpPr>
        <p:spPr>
          <a:xfrm>
            <a:off x="9342715" y="11358027"/>
            <a:ext cx="148163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6800" dirty="0">
                <a:solidFill>
                  <a:prstClr val="black"/>
                </a:solidFill>
                <a:latin typeface="Times  New Roman"/>
              </a:rPr>
              <a:t>+ </a:t>
            </a:r>
            <a:r>
              <a:rPr lang="en-US" sz="6800" dirty="0" err="1">
                <a:solidFill>
                  <a:prstClr val="black"/>
                </a:solidFill>
                <a:latin typeface="Times  New Roman"/>
              </a:rPr>
              <a:t>Chọn</a:t>
            </a:r>
            <a:r>
              <a:rPr lang="en-US" sz="6800" dirty="0">
                <a:solidFill>
                  <a:prstClr val="black"/>
                </a:solidFill>
                <a:latin typeface="Times  New Roman"/>
              </a:rPr>
              <a:t> </a:t>
            </a:r>
            <a:r>
              <a:rPr lang="en-US" sz="6800" b="1" dirty="0">
                <a:solidFill>
                  <a:prstClr val="black"/>
                </a:solidFill>
                <a:latin typeface="Times  New Roman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21897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13" grpId="0"/>
      <p:bldP spid="62" grpId="0"/>
      <p:bldP spid="67" grpId="0"/>
      <p:bldP spid="6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9208132" y="3175337"/>
            <a:ext cx="15177455" cy="10511985"/>
            <a:chOff x="94088" y="3675427"/>
            <a:chExt cx="11913572" cy="1950235"/>
          </a:xfrm>
        </p:grpSpPr>
        <p:sp>
          <p:nvSpPr>
            <p:cNvPr id="5" name="Rounded Rectangle 4"/>
            <p:cNvSpPr/>
            <p:nvPr/>
          </p:nvSpPr>
          <p:spPr>
            <a:xfrm>
              <a:off x="172761" y="3675427"/>
              <a:ext cx="11834899" cy="19502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088" y="3676085"/>
              <a:ext cx="3171926" cy="218939"/>
              <a:chOff x="1061708" y="6311756"/>
              <a:chExt cx="6218120" cy="39780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998857" y="4120190"/>
                <a:ext cx="375724" cy="478093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95969" y="6311756"/>
                <a:ext cx="5083859" cy="34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61708" y="6330946"/>
                <a:ext cx="1264801" cy="3786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55376" y="6380694"/>
                <a:ext cx="661206" cy="31784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-58009" y="4026338"/>
            <a:ext cx="9177805" cy="1239980"/>
            <a:chOff x="1418381" y="6328557"/>
            <a:chExt cx="13823206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18381" y="6409862"/>
              <a:ext cx="1929016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-11379" y="6447615"/>
            <a:ext cx="9189859" cy="1234376"/>
            <a:chOff x="1627938" y="6334162"/>
            <a:chExt cx="13613649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627938" y="6405105"/>
              <a:ext cx="1977908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11191" y="8714760"/>
            <a:ext cx="9196941" cy="1234376"/>
            <a:chOff x="1824590" y="6334162"/>
            <a:chExt cx="13416997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824590" y="6451164"/>
              <a:ext cx="1868434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-839" y="11151022"/>
            <a:ext cx="9210413" cy="1234376"/>
            <a:chOff x="1639501" y="6334162"/>
            <a:chExt cx="13602086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639501" y="6442780"/>
              <a:ext cx="1891440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-11379" y="6488024"/>
            <a:ext cx="1333128" cy="106145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ahoma" pitchFamily="34" charset="0"/>
              </a:rPr>
              <a:t>B</a:t>
            </a:r>
            <a:endParaRPr lang="en-US" sz="5998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9" name="Group 48">
            <a:extLst>
              <a:ext uri="{FF2B5EF4-FFF2-40B4-BE49-F238E27FC236}">
                <a16:creationId xmlns:a16="http://schemas.microsoft.com/office/drawing/2014/main" id="{C16BE4C2-6AA1-4B5E-9385-AF410671457F}"/>
              </a:ext>
            </a:extLst>
          </p:cNvPr>
          <p:cNvGrpSpPr/>
          <p:nvPr/>
        </p:nvGrpSpPr>
        <p:grpSpPr>
          <a:xfrm>
            <a:off x="-22371" y="-74407"/>
            <a:ext cx="24384000" cy="2971136"/>
            <a:chOff x="534986" y="1647864"/>
            <a:chExt cx="23340849" cy="2342173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D9483142-7D5A-4A9B-84A4-885A234C17C1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BDA92E5A-0FB4-4C0D-B653-85619EC8A727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176336"/>
              <a:chOff x="534986" y="1647864"/>
              <a:chExt cx="3505201" cy="117633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C4A5FAFC-6AA2-416B-8049-776EC6F9512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Pentagon 27">
                <a:extLst>
                  <a:ext uri="{FF2B5EF4-FFF2-40B4-BE49-F238E27FC236}">
                    <a16:creationId xmlns:a16="http://schemas.microsoft.com/office/drawing/2014/main" id="{25F6669F-6D3A-4E60-BC46-C984887B6C92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159FB78E-1043-425D-A449-B5E27A6352E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69878A08-4DBE-4DAB-8CDD-EC810FA5B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319B6857-B0AF-4C30-921E-ED6FDEFF0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0C7D6E1-38C8-4D00-86A5-742D4197D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id="{042EE520-257E-433C-9B91-D4FC140B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id="{81E67BE5-57DD-4DD6-B614-D2BB490F5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id="{E363FB93-25CB-4B3D-89E1-5D10BAB1B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id="{4E1802D7-0B30-46CA-9646-6F35C3D27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Chevron 29">
                <a:extLst>
                  <a:ext uri="{FF2B5EF4-FFF2-40B4-BE49-F238E27FC236}">
                    <a16:creationId xmlns:a16="http://schemas.microsoft.com/office/drawing/2014/main" id="{54D38C3B-C885-483B-B8E2-A2EFD0F4DE0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739192D1-D7BD-4D2B-85EE-F31DF42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3792" y="1745305"/>
                <a:ext cx="2099402" cy="800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8 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CE6BA405-519B-4295-8047-AAADFE421F4A}"/>
                  </a:ext>
                </a:extLst>
              </p:cNvPr>
              <p:cNvSpPr/>
              <p:nvPr/>
            </p:nvSpPr>
            <p:spPr>
              <a:xfrm>
                <a:off x="3986892" y="-54503"/>
                <a:ext cx="19507199" cy="2321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Cho tứ diện đều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cạnh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.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là trọng tâm của tứ diện. Xét mặt cầu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bán kính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. Khẳng định nào sau đây </a:t>
                </a:r>
                <a:r>
                  <a:rPr lang="vi-VN" sz="6000" b="1" dirty="0">
                    <a:solidFill>
                      <a:prstClr val="black"/>
                    </a:solidFill>
                    <a:latin typeface="Times  New Roman"/>
                  </a:rPr>
                  <a:t>sai</a:t>
                </a:r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?</a:t>
                </a:r>
                <a:endParaRPr lang="en-US" sz="6000" dirty="0">
                  <a:solidFill>
                    <a:prstClr val="black"/>
                  </a:solidFill>
                  <a:latin typeface="Times  New Roman"/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CE6BA405-519B-4295-8047-AAADFE421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892" y="-54503"/>
                <a:ext cx="19507199" cy="2321341"/>
              </a:xfrm>
              <a:prstGeom prst="rect">
                <a:avLst/>
              </a:prstGeom>
              <a:blipFill>
                <a:blip r:embed="rId3"/>
                <a:stretch>
                  <a:fillRect l="-1875" t="-7874" r="-2875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C9CAD43D-3629-4ADD-A850-260974B01FD1}"/>
                  </a:ext>
                </a:extLst>
              </p:cNvPr>
              <p:cNvSpPr/>
              <p:nvPr/>
            </p:nvSpPr>
            <p:spPr>
              <a:xfrm>
                <a:off x="1362580" y="4064909"/>
                <a:ext cx="747454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000" dirty="0">
                    <a:solidFill>
                      <a:schemeClr val="bg1"/>
                    </a:solidFill>
                    <a:latin typeface="Times  New Roman"/>
                  </a:rPr>
                  <a:t>Điểm </a:t>
                </a:r>
                <a14:m>
                  <m:oMath xmlns:m="http://schemas.openxmlformats.org/officeDocument/2006/math">
                    <m:r>
                      <a:rPr lang="pt-BR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 New Roman"/>
                  </a:rPr>
                  <a:t> nằm 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C9CAD43D-3629-4ADD-A850-260974B01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580" y="4064909"/>
                <a:ext cx="7474547" cy="1015663"/>
              </a:xfrm>
              <a:prstGeom prst="rect">
                <a:avLst/>
              </a:prstGeom>
              <a:blipFill>
                <a:blip r:embed="rId4"/>
                <a:stretch>
                  <a:fillRect l="-4976" t="-20482" r="-3834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33646FC4-4756-4591-A385-B054ED0C92BB}"/>
                  </a:ext>
                </a:extLst>
              </p:cNvPr>
              <p:cNvSpPr/>
              <p:nvPr/>
            </p:nvSpPr>
            <p:spPr>
              <a:xfrm>
                <a:off x="1642194" y="8842311"/>
                <a:ext cx="724884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000" dirty="0">
                    <a:solidFill>
                      <a:schemeClr val="bg1"/>
                    </a:solidFill>
                    <a:latin typeface="Times  New Roman"/>
                  </a:rPr>
                  <a:t>Điểm </a:t>
                </a:r>
                <a14:m>
                  <m:oMath xmlns:m="http://schemas.openxmlformats.org/officeDocument/2006/math">
                    <m:r>
                      <a:rPr lang="pt-BR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 New Roman"/>
                  </a:rPr>
                  <a:t>nằm 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33646FC4-4756-4591-A385-B054ED0C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94" y="8842311"/>
                <a:ext cx="7248844" cy="1015663"/>
              </a:xfrm>
              <a:prstGeom prst="rect">
                <a:avLst/>
              </a:prstGeom>
              <a:blipFill>
                <a:blip r:embed="rId5"/>
                <a:stretch>
                  <a:fillRect l="-5042" t="-20482" r="-4034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F2171BC3-D66A-4961-89A1-413C75F83279}"/>
                  </a:ext>
                </a:extLst>
              </p:cNvPr>
              <p:cNvSpPr/>
              <p:nvPr/>
            </p:nvSpPr>
            <p:spPr>
              <a:xfrm>
                <a:off x="1521351" y="11251995"/>
                <a:ext cx="727449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000" dirty="0">
                    <a:solidFill>
                      <a:schemeClr val="bg1"/>
                    </a:solidFill>
                    <a:latin typeface="Times  New Roman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 New Roman"/>
                  </a:rPr>
                  <a:t>nằm ngoài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F2171BC3-D66A-4961-89A1-413C75F83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351" y="11251995"/>
                <a:ext cx="7274492" cy="1015663"/>
              </a:xfrm>
              <a:prstGeom prst="rect">
                <a:avLst/>
              </a:prstGeom>
              <a:blipFill>
                <a:blip r:embed="rId6"/>
                <a:stretch>
                  <a:fillRect l="-5113" t="-20482" r="-4023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ình chữ nhật 17">
                <a:extLst>
                  <a:ext uri="{FF2B5EF4-FFF2-40B4-BE49-F238E27FC236}">
                    <a16:creationId xmlns:a16="http://schemas.microsoft.com/office/drawing/2014/main" id="{EF2D39B5-50F0-4543-9C25-968912CD68EB}"/>
                  </a:ext>
                </a:extLst>
              </p:cNvPr>
              <p:cNvSpPr/>
              <p:nvPr/>
            </p:nvSpPr>
            <p:spPr>
              <a:xfrm>
                <a:off x="1606311" y="6553200"/>
                <a:ext cx="718953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000" dirty="0">
                    <a:solidFill>
                      <a:schemeClr val="bg1"/>
                    </a:solidFill>
                    <a:latin typeface="Times  New Roman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 New Roman"/>
                  </a:rPr>
                  <a:t>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pt-BR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Hình chữ nhật 17">
                <a:extLst>
                  <a:ext uri="{FF2B5EF4-FFF2-40B4-BE49-F238E27FC236}">
                    <a16:creationId xmlns:a16="http://schemas.microsoft.com/office/drawing/2014/main" id="{EF2D39B5-50F0-4543-9C25-968912CD6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311" y="6553200"/>
                <a:ext cx="7189532" cy="1015663"/>
              </a:xfrm>
              <a:prstGeom prst="rect">
                <a:avLst/>
              </a:prstGeom>
              <a:blipFill>
                <a:blip r:embed="rId7"/>
                <a:stretch>
                  <a:fillRect l="-5174" t="-19760" r="-4071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13">
                <a:extLst>
                  <a:ext uri="{FF2B5EF4-FFF2-40B4-BE49-F238E27FC236}">
                    <a16:creationId xmlns:a16="http://schemas.microsoft.com/office/drawing/2014/main" id="{F297BA43-50A0-42BE-AFA5-8649CA0D146B}"/>
                  </a:ext>
                </a:extLst>
              </p:cNvPr>
              <p:cNvSpPr/>
              <p:nvPr/>
            </p:nvSpPr>
            <p:spPr>
              <a:xfrm>
                <a:off x="9309947" y="4436229"/>
                <a:ext cx="15077228" cy="1288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5400" dirty="0">
                    <a:latin typeface="Times  New Roman"/>
                  </a:rPr>
                  <a:t>+ Ta có: </a:t>
                </a:r>
                <a14:m>
                  <m:oMath xmlns:m="http://schemas.openxmlformats.org/officeDocument/2006/math">
                    <m:r>
                      <a:rPr lang="pt-BR" sz="5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5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pt-BR" sz="5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5400" dirty="0">
                    <a:latin typeface="Times  New Roman"/>
                  </a:rPr>
                  <a:t> ; </a:t>
                </a:r>
                <a14:m>
                  <m:oMath xmlns:m="http://schemas.openxmlformats.org/officeDocument/2006/math">
                    <m:r>
                      <a:rPr lang="pt-BR" sz="5400" i="1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pt-BR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5400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pt-BR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5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5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BR" sz="5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sz="5400" dirty="0">
                    <a:latin typeface="Times  New Roman"/>
                  </a:rPr>
                  <a:t> nên loại A </a:t>
                </a:r>
                <a:r>
                  <a:rPr lang="pt-BR" sz="5400">
                    <a:latin typeface="Times  New Roman"/>
                  </a:rPr>
                  <a:t>và C</a:t>
                </a:r>
                <a:endParaRPr lang="en-US" sz="5400" dirty="0">
                  <a:latin typeface="Times  New Roman"/>
                </a:endParaRPr>
              </a:p>
            </p:txBody>
          </p:sp>
        </mc:Choice>
        <mc:Fallback xmlns="">
          <p:sp>
            <p:nvSpPr>
              <p:cNvPr id="70" name="Rectangle 13">
                <a:extLst>
                  <a:ext uri="{FF2B5EF4-FFF2-40B4-BE49-F238E27FC236}">
                    <a16:creationId xmlns:a16="http://schemas.microsoft.com/office/drawing/2014/main" id="{F297BA43-50A0-42BE-AFA5-8649CA0D1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947" y="4436229"/>
                <a:ext cx="15077228" cy="1288686"/>
              </a:xfrm>
              <a:prstGeom prst="rect">
                <a:avLst/>
              </a:prstGeom>
              <a:blipFill>
                <a:blip r:embed="rId8"/>
                <a:stretch>
                  <a:fillRect l="-2142" b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ình chữ nhật 18">
                <a:extLst>
                  <a:ext uri="{FF2B5EF4-FFF2-40B4-BE49-F238E27FC236}">
                    <a16:creationId xmlns:a16="http://schemas.microsoft.com/office/drawing/2014/main" id="{2A769D70-2DD2-4AEE-9084-7A835A669D57}"/>
                  </a:ext>
                </a:extLst>
              </p:cNvPr>
              <p:cNvSpPr/>
              <p:nvPr/>
            </p:nvSpPr>
            <p:spPr>
              <a:xfrm>
                <a:off x="9398976" y="5926960"/>
                <a:ext cx="12044516" cy="1413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pt-BR" sz="5400" dirty="0">
                    <a:solidFill>
                      <a:prstClr val="black"/>
                    </a:solidFill>
                    <a:latin typeface="Times  New Roman"/>
                  </a:rPr>
                  <a:t>+ Tính được </a:t>
                </a:r>
                <a14:m>
                  <m:oMath xmlns:m="http://schemas.openxmlformats.org/officeDocument/2006/math">
                    <m:r>
                      <a:rPr lang="pt-BR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𝐺𝐴</m:t>
                    </m:r>
                    <m:r>
                      <a:rPr lang="pt-BR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pt-B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BR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pt-B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BR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sz="5400" dirty="0">
                    <a:solidFill>
                      <a:prstClr val="black"/>
                    </a:solidFill>
                    <a:latin typeface="Times  New Roman"/>
                  </a:rPr>
                  <a:t>. Loại D</a:t>
                </a:r>
                <a:r>
                  <a:rPr lang="pt-BR" sz="5400" b="1" dirty="0">
                    <a:solidFill>
                      <a:prstClr val="black"/>
                    </a:solidFill>
                    <a:latin typeface="Times  New Roman"/>
                  </a:rPr>
                  <a:t>. </a:t>
                </a:r>
                <a:endParaRPr lang="en-US" sz="5400" dirty="0">
                  <a:solidFill>
                    <a:prstClr val="black"/>
                  </a:solidFill>
                  <a:latin typeface="Times  New Roman"/>
                </a:endParaRPr>
              </a:p>
            </p:txBody>
          </p:sp>
        </mc:Choice>
        <mc:Fallback xmlns="">
          <p:sp>
            <p:nvSpPr>
              <p:cNvPr id="19" name="Hình chữ nhật 18">
                <a:extLst>
                  <a:ext uri="{FF2B5EF4-FFF2-40B4-BE49-F238E27FC236}">
                    <a16:creationId xmlns:a16="http://schemas.microsoft.com/office/drawing/2014/main" id="{2A769D70-2DD2-4AEE-9084-7A835A669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976" y="5926960"/>
                <a:ext cx="12044516" cy="1413977"/>
              </a:xfrm>
              <a:prstGeom prst="rect">
                <a:avLst/>
              </a:prstGeom>
              <a:blipFill>
                <a:blip r:embed="rId9"/>
                <a:stretch>
                  <a:fillRect l="-2733" r="-1822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15">
            <a:extLst>
              <a:ext uri="{FF2B5EF4-FFF2-40B4-BE49-F238E27FC236}">
                <a16:creationId xmlns:a16="http://schemas.microsoft.com/office/drawing/2014/main" id="{B11BD6B6-7FDF-4C44-AC4F-24DB3AD29CE7}"/>
              </a:ext>
            </a:extLst>
          </p:cNvPr>
          <p:cNvSpPr/>
          <p:nvPr/>
        </p:nvSpPr>
        <p:spPr>
          <a:xfrm>
            <a:off x="9338011" y="7681991"/>
            <a:ext cx="33185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  New Roman"/>
              </a:rPr>
              <a:t>+ </a:t>
            </a:r>
            <a:r>
              <a:rPr lang="en-US" sz="6000" b="1" dirty="0" err="1">
                <a:latin typeface="Times  New Roman"/>
              </a:rPr>
              <a:t>Chọn</a:t>
            </a:r>
            <a:r>
              <a:rPr lang="en-US" sz="6000" b="1" dirty="0">
                <a:latin typeface="Times  New Roman"/>
              </a:rPr>
              <a:t> B</a:t>
            </a:r>
            <a:endParaRPr lang="en-US" sz="6000" dirty="0"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5392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11" grpId="0"/>
      <p:bldP spid="19" grpId="0"/>
      <p:bldP spid="7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463" y="5677191"/>
            <a:ext cx="24384000" cy="8038806"/>
            <a:chOff x="189774" y="3844679"/>
            <a:chExt cx="11834900" cy="1781855"/>
          </a:xfrm>
        </p:grpSpPr>
        <p:sp>
          <p:nvSpPr>
            <p:cNvPr id="5" name="Rounded Rectangle 4"/>
            <p:cNvSpPr/>
            <p:nvPr/>
          </p:nvSpPr>
          <p:spPr>
            <a:xfrm>
              <a:off x="189774" y="3866090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844679"/>
              <a:ext cx="1928466" cy="293517"/>
              <a:chOff x="1275608" y="6618120"/>
              <a:chExt cx="3780492" cy="5333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19472" y="5294901"/>
                <a:ext cx="533304" cy="31797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48153" y="6656540"/>
                <a:ext cx="2907947" cy="401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618120"/>
                <a:ext cx="545195" cy="533307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779540"/>
                <a:ext cx="392549" cy="337739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668788" y="4060312"/>
            <a:ext cx="4136480" cy="1239980"/>
            <a:chOff x="1124244" y="6328557"/>
            <a:chExt cx="14117343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124244" y="6482229"/>
              <a:ext cx="3509957" cy="9110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629983" y="3990056"/>
            <a:ext cx="4136478" cy="1234376"/>
            <a:chOff x="1211984" y="6334162"/>
            <a:chExt cx="14029603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211984" y="6436601"/>
              <a:ext cx="3670244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12299808" y="3975494"/>
            <a:ext cx="4146256" cy="1234376"/>
            <a:chOff x="516679" y="6334162"/>
            <a:chExt cx="14724908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516679" y="6473750"/>
              <a:ext cx="3247405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8685160" y="3968614"/>
            <a:ext cx="4186328" cy="1234376"/>
            <a:chOff x="652719" y="6334162"/>
            <a:chExt cx="14588868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652719" y="6457810"/>
              <a:ext cx="3953726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12175688" y="4092246"/>
            <a:ext cx="1134536" cy="10004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en-US" sz="5998" b="1">
                <a:solidFill>
                  <a:prstClr val="white"/>
                </a:solidFill>
                <a:latin typeface="Calibri"/>
              </a:rPr>
              <a:t>C</a:t>
            </a:r>
            <a:endParaRPr lang="en-US" sz="5998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9" name="Group 48">
            <a:extLst>
              <a:ext uri="{FF2B5EF4-FFF2-40B4-BE49-F238E27FC236}">
                <a16:creationId xmlns:a16="http://schemas.microsoft.com/office/drawing/2014/main" id="{C16BE4C2-6AA1-4B5E-9385-AF410671457F}"/>
              </a:ext>
            </a:extLst>
          </p:cNvPr>
          <p:cNvGrpSpPr/>
          <p:nvPr/>
        </p:nvGrpSpPr>
        <p:grpSpPr>
          <a:xfrm>
            <a:off x="-22371" y="-74408"/>
            <a:ext cx="24384000" cy="3911473"/>
            <a:chOff x="534986" y="1647864"/>
            <a:chExt cx="23340849" cy="2342173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D9483142-7D5A-4A9B-84A4-885A234C17C1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BDA92E5A-0FB4-4C0D-B653-85619EC8A727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176336"/>
              <a:chOff x="534986" y="1647864"/>
              <a:chExt cx="3505201" cy="117633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C4A5FAFC-6AA2-416B-8049-776EC6F9512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Pentagon 27">
                <a:extLst>
                  <a:ext uri="{FF2B5EF4-FFF2-40B4-BE49-F238E27FC236}">
                    <a16:creationId xmlns:a16="http://schemas.microsoft.com/office/drawing/2014/main" id="{25F6669F-6D3A-4E60-BC46-C984887B6C92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159FB78E-1043-425D-A449-B5E27A6352E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69878A08-4DBE-4DAB-8CDD-EC810FA5B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319B6857-B0AF-4C30-921E-ED6FDEFF0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0C7D6E1-38C8-4D00-86A5-742D4197D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id="{042EE520-257E-433C-9B91-D4FC140B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id="{81E67BE5-57DD-4DD6-B614-D2BB490F5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id="{E363FB93-25CB-4B3D-89E1-5D10BAB1B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id="{4E1802D7-0B30-46CA-9646-6F35C3D27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Chevron 29">
                <a:extLst>
                  <a:ext uri="{FF2B5EF4-FFF2-40B4-BE49-F238E27FC236}">
                    <a16:creationId xmlns:a16="http://schemas.microsoft.com/office/drawing/2014/main" id="{54D38C3B-C885-483B-B8E2-A2EFD0F4DE0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739192D1-D7BD-4D2B-85EE-F31DF42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9988" y="1745305"/>
                <a:ext cx="1547008" cy="766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9C392552-CBCC-4022-88B5-E36EACEA9279}"/>
                  </a:ext>
                </a:extLst>
              </p:cNvPr>
              <p:cNvSpPr/>
              <p:nvPr/>
            </p:nvSpPr>
            <p:spPr>
              <a:xfrm>
                <a:off x="3639486" y="-197949"/>
                <a:ext cx="20561068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Cho điểm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nằm ngoài mặt cầu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.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cắt mặt cầu tại hai điểm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;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cắt mặt cầu tại hai điểm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. Biết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𝐼𝐵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. Tính độ dài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𝐼𝐷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  <a:endParaRPr lang="en-US" sz="6600" dirty="0">
                  <a:solidFill>
                    <a:prstClr val="black"/>
                  </a:solidFill>
                  <a:latin typeface="Times  New Roman"/>
                </a:endParaRPr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9C392552-CBCC-4022-88B5-E36EACEA9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486" y="-197949"/>
                <a:ext cx="20561068" cy="4154984"/>
              </a:xfrm>
              <a:prstGeom prst="rect">
                <a:avLst/>
              </a:prstGeom>
              <a:blipFill>
                <a:blip r:embed="rId3"/>
                <a:stretch>
                  <a:fillRect l="-2016" t="-5140" r="-3054" b="-1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">
                <a:extLst>
                  <a:ext uri="{FF2B5EF4-FFF2-40B4-BE49-F238E27FC236}">
                    <a16:creationId xmlns:a16="http://schemas.microsoft.com/office/drawing/2014/main" id="{FAC56082-75E1-4565-B434-607A9FE1C198}"/>
                  </a:ext>
                </a:extLst>
              </p:cNvPr>
              <p:cNvSpPr/>
              <p:nvPr/>
            </p:nvSpPr>
            <p:spPr>
              <a:xfrm>
                <a:off x="1741137" y="4074151"/>
                <a:ext cx="289829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6">
                <a:extLst>
                  <a:ext uri="{FF2B5EF4-FFF2-40B4-BE49-F238E27FC236}">
                    <a16:creationId xmlns:a16="http://schemas.microsoft.com/office/drawing/2014/main" id="{FAC56082-75E1-4565-B434-607A9FE1C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137" y="4074151"/>
                <a:ext cx="2898294" cy="1107996"/>
              </a:xfrm>
              <a:prstGeom prst="rect">
                <a:avLst/>
              </a:prstGeom>
              <a:blipFill>
                <a:blip r:embed="rId4"/>
                <a:stretch>
                  <a:fillRect t="-18681" r="-13474" b="-4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BFE41343-5A1B-4952-85A1-423075843F5E}"/>
                  </a:ext>
                </a:extLst>
              </p:cNvPr>
              <p:cNvSpPr/>
              <p:nvPr/>
            </p:nvSpPr>
            <p:spPr>
              <a:xfrm>
                <a:off x="7817930" y="4038449"/>
                <a:ext cx="289829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BFE41343-5A1B-4952-85A1-423075843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930" y="4038449"/>
                <a:ext cx="2898294" cy="1107996"/>
              </a:xfrm>
              <a:prstGeom prst="rect">
                <a:avLst/>
              </a:prstGeom>
              <a:blipFill>
                <a:blip r:embed="rId5"/>
                <a:stretch>
                  <a:fillRect t="-20330" r="-13445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72CD4B15-C00A-4881-8DD3-CB1CA8F5648E}"/>
                  </a:ext>
                </a:extLst>
              </p:cNvPr>
              <p:cNvSpPr/>
              <p:nvPr/>
            </p:nvSpPr>
            <p:spPr>
              <a:xfrm>
                <a:off x="13367237" y="4038449"/>
                <a:ext cx="289829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72CD4B15-C00A-4881-8DD3-CB1CA8F56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237" y="4038449"/>
                <a:ext cx="2898294" cy="1107996"/>
              </a:xfrm>
              <a:prstGeom prst="rect">
                <a:avLst/>
              </a:prstGeom>
              <a:blipFill>
                <a:blip r:embed="rId6"/>
                <a:stretch>
                  <a:fillRect t="-20330" r="-13474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BDCA3FC8-C51D-46DD-BCE1-1D196403EECD}"/>
                  </a:ext>
                </a:extLst>
              </p:cNvPr>
              <p:cNvSpPr/>
              <p:nvPr/>
            </p:nvSpPr>
            <p:spPr>
              <a:xfrm>
                <a:off x="19896445" y="4016852"/>
                <a:ext cx="2898294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BDCA3FC8-C51D-46DD-BCE1-1D196403E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6445" y="4016852"/>
                <a:ext cx="2898294" cy="1107996"/>
              </a:xfrm>
              <a:prstGeom prst="rect">
                <a:avLst/>
              </a:prstGeom>
              <a:blipFill>
                <a:blip r:embed="rId7"/>
                <a:stretch>
                  <a:fillRect t="-20879" r="-13474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14">
                <a:extLst>
                  <a:ext uri="{FF2B5EF4-FFF2-40B4-BE49-F238E27FC236}">
                    <a16:creationId xmlns:a16="http://schemas.microsoft.com/office/drawing/2014/main" id="{C2D42C86-E82A-44C8-8ED9-12244714CC59}"/>
                  </a:ext>
                </a:extLst>
              </p:cNvPr>
              <p:cNvSpPr/>
              <p:nvPr/>
            </p:nvSpPr>
            <p:spPr>
              <a:xfrm>
                <a:off x="462354" y="7611867"/>
                <a:ext cx="2286454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600" dirty="0">
                    <a:latin typeface="Times  New Roman"/>
                  </a:rPr>
                  <a:t>+ Do </a:t>
                </a:r>
                <a:r>
                  <a:rPr lang="en-US" sz="6600" dirty="0" err="1">
                    <a:latin typeface="Times  New Roman"/>
                  </a:rPr>
                  <a:t>bốn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điểm</a:t>
                </a:r>
                <a:r>
                  <a:rPr lang="en-US" sz="66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6600" dirty="0"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6600" dirty="0">
                    <a:latin typeface="Times  New Roman"/>
                  </a:rPr>
                  <a:t>,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6600" dirty="0"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thuộc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mặt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cầu</a:t>
                </a:r>
                <a:r>
                  <a:rPr lang="en-US" sz="66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err="1">
                    <a:latin typeface="Times  New Roman"/>
                  </a:rPr>
                  <a:t>nên</a:t>
                </a:r>
                <a:r>
                  <a:rPr lang="en-US" sz="6600">
                    <a:latin typeface="Times  New Roman"/>
                  </a:rPr>
                  <a:t> </a:t>
                </a:r>
                <a:endParaRPr lang="en-US" sz="6600" dirty="0">
                  <a:latin typeface="Times  New Roman"/>
                </a:endParaRPr>
              </a:p>
            </p:txBody>
          </p:sp>
        </mc:Choice>
        <mc:Fallback xmlns="">
          <p:sp>
            <p:nvSpPr>
              <p:cNvPr id="67" name="Rectangle 14">
                <a:extLst>
                  <a:ext uri="{FF2B5EF4-FFF2-40B4-BE49-F238E27FC236}">
                    <a16:creationId xmlns:a16="http://schemas.microsoft.com/office/drawing/2014/main" id="{C2D42C86-E82A-44C8-8ED9-12244714C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54" y="7611867"/>
                <a:ext cx="22864548" cy="1107996"/>
              </a:xfrm>
              <a:prstGeom prst="rect">
                <a:avLst/>
              </a:prstGeom>
              <a:blipFill>
                <a:blip r:embed="rId8"/>
                <a:stretch>
                  <a:fillRect l="-1840" t="-19337" b="-41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A51140DD-F83F-4459-B1E9-880488242FE0}"/>
                  </a:ext>
                </a:extLst>
              </p:cNvPr>
              <p:cNvSpPr/>
              <p:nvPr/>
            </p:nvSpPr>
            <p:spPr>
              <a:xfrm>
                <a:off x="5918440" y="8906527"/>
                <a:ext cx="11952375" cy="1540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𝐼𝐴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𝐼𝐵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𝐼𝐶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𝐼𝐵</m:t>
                        </m:r>
                      </m:num>
                      <m:den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𝐼𝐶</m:t>
                        </m:r>
                      </m:den>
                    </m:f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A51140DD-F83F-4459-B1E9-880488242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40" y="8906527"/>
                <a:ext cx="11952375" cy="1540935"/>
              </a:xfrm>
              <a:prstGeom prst="rect">
                <a:avLst/>
              </a:prstGeom>
              <a:blipFill>
                <a:blip r:embed="rId9"/>
                <a:stretch>
                  <a:fillRect t="-791" r="-2958" b="-14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859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3" grpId="0"/>
      <p:bldP spid="62" grpId="0"/>
      <p:bldP spid="67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447367" y="3349362"/>
            <a:ext cx="18888108" cy="10360016"/>
            <a:chOff x="94088" y="3675427"/>
            <a:chExt cx="11866382" cy="1950235"/>
          </a:xfrm>
        </p:grpSpPr>
        <p:sp>
          <p:nvSpPr>
            <p:cNvPr id="5" name="Rounded Rectangle 4"/>
            <p:cNvSpPr/>
            <p:nvPr/>
          </p:nvSpPr>
          <p:spPr>
            <a:xfrm>
              <a:off x="125571" y="3675427"/>
              <a:ext cx="11834899" cy="19502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088" y="3676085"/>
              <a:ext cx="2638069" cy="218939"/>
              <a:chOff x="1061708" y="6311756"/>
              <a:chExt cx="5171568" cy="39780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826902" y="4292145"/>
                <a:ext cx="375724" cy="44370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95970" y="6311756"/>
                <a:ext cx="4037306" cy="34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61708" y="6330946"/>
                <a:ext cx="1264801" cy="3786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55376" y="6380694"/>
                <a:ext cx="661206" cy="31784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33068" y="4348768"/>
            <a:ext cx="4516719" cy="1239980"/>
            <a:chOff x="-279639" y="6328557"/>
            <a:chExt cx="15521226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-279639" y="6463411"/>
              <a:ext cx="4251648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233097" y="6716236"/>
            <a:ext cx="4433698" cy="1234376"/>
            <a:chOff x="256309" y="6334162"/>
            <a:chExt cx="14985278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256309" y="6461847"/>
              <a:ext cx="3917826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208156" y="8977004"/>
            <a:ext cx="4405106" cy="1234376"/>
            <a:chOff x="463231" y="6334162"/>
            <a:chExt cx="14778356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463231" y="6471814"/>
              <a:ext cx="3888805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568899" y="11234074"/>
            <a:ext cx="4162876" cy="1234376"/>
            <a:chOff x="1311380" y="6334162"/>
            <a:chExt cx="13930207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311380" y="6500922"/>
              <a:ext cx="2920997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9" name="Group 48">
            <a:extLst>
              <a:ext uri="{FF2B5EF4-FFF2-40B4-BE49-F238E27FC236}">
                <a16:creationId xmlns:a16="http://schemas.microsoft.com/office/drawing/2014/main" id="{C16BE4C2-6AA1-4B5E-9385-AF410671457F}"/>
              </a:ext>
            </a:extLst>
          </p:cNvPr>
          <p:cNvGrpSpPr/>
          <p:nvPr/>
        </p:nvGrpSpPr>
        <p:grpSpPr>
          <a:xfrm>
            <a:off x="-22371" y="-74407"/>
            <a:ext cx="24384000" cy="3101534"/>
            <a:chOff x="534986" y="1647864"/>
            <a:chExt cx="23340849" cy="2342173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D9483142-7D5A-4A9B-84A4-885A234C17C1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BDA92E5A-0FB4-4C0D-B653-85619EC8A727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176336"/>
              <a:chOff x="534986" y="1647864"/>
              <a:chExt cx="3505201" cy="117633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C4A5FAFC-6AA2-416B-8049-776EC6F9512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Pentagon 27">
                <a:extLst>
                  <a:ext uri="{FF2B5EF4-FFF2-40B4-BE49-F238E27FC236}">
                    <a16:creationId xmlns:a16="http://schemas.microsoft.com/office/drawing/2014/main" id="{25F6669F-6D3A-4E60-BC46-C984887B6C92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159FB78E-1043-425D-A449-B5E27A6352E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69878A08-4DBE-4DAB-8CDD-EC810FA5B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319B6857-B0AF-4C30-921E-ED6FDEFF0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0C7D6E1-38C8-4D00-86A5-742D4197D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id="{042EE520-257E-433C-9B91-D4FC140B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id="{81E67BE5-57DD-4DD6-B614-D2BB490F5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id="{E363FB93-25CB-4B3D-89E1-5D10BAB1B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id="{4E1802D7-0B30-46CA-9646-6F35C3D27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Chevron 29">
                <a:extLst>
                  <a:ext uri="{FF2B5EF4-FFF2-40B4-BE49-F238E27FC236}">
                    <a16:creationId xmlns:a16="http://schemas.microsoft.com/office/drawing/2014/main" id="{54D38C3B-C885-483B-B8E2-A2EFD0F4DE0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739192D1-D7BD-4D2B-85EE-F31DF42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1725" y="1745305"/>
                <a:ext cx="2283533" cy="766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8EB7B413-CDFC-4929-9FFC-DE70EAA566CF}"/>
                  </a:ext>
                </a:extLst>
              </p:cNvPr>
              <p:cNvSpPr/>
              <p:nvPr/>
            </p:nvSpPr>
            <p:spPr>
              <a:xfrm>
                <a:off x="3749579" y="-98106"/>
                <a:ext cx="20450974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nằm ngoài mặt phẳng chứa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. Có bao nhiêu mặt cầu chứa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và đi qua điểm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?</a:t>
                </a:r>
                <a:endParaRPr lang="en-US"/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8EB7B413-CDFC-4929-9FFC-DE70EAA56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579" y="-98106"/>
                <a:ext cx="20450974" cy="3139321"/>
              </a:xfrm>
              <a:prstGeom prst="rect">
                <a:avLst/>
              </a:prstGeom>
              <a:blipFill>
                <a:blip r:embed="rId3"/>
                <a:stretch>
                  <a:fillRect l="-2027" t="-6796" r="-149" b="-1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E0FA092D-AC5E-462E-8572-6D389320444A}"/>
                  </a:ext>
                </a:extLst>
              </p:cNvPr>
              <p:cNvSpPr/>
              <p:nvPr/>
            </p:nvSpPr>
            <p:spPr>
              <a:xfrm>
                <a:off x="1855392" y="4374168"/>
                <a:ext cx="86433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E0FA092D-AC5E-462E-8572-6D3893204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92" y="4374168"/>
                <a:ext cx="864339" cy="1107996"/>
              </a:xfrm>
              <a:prstGeom prst="rect">
                <a:avLst/>
              </a:prstGeom>
              <a:blipFill>
                <a:blip r:embed="rId4"/>
                <a:stretch>
                  <a:fillRect t="-20994" r="-47887" b="-40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44ADC3E-6F91-4904-AB86-A08D60AB7AAA}"/>
                  </a:ext>
                </a:extLst>
              </p:cNvPr>
              <p:cNvSpPr/>
              <p:nvPr/>
            </p:nvSpPr>
            <p:spPr>
              <a:xfrm>
                <a:off x="1936854" y="6860897"/>
                <a:ext cx="86433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44ADC3E-6F91-4904-AB86-A08D60AB7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854" y="6860897"/>
                <a:ext cx="864339" cy="1107996"/>
              </a:xfrm>
              <a:prstGeom prst="rect">
                <a:avLst/>
              </a:prstGeom>
              <a:blipFill>
                <a:blip r:embed="rId5"/>
                <a:stretch>
                  <a:fillRect t="-20330" r="-47183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33C1EE1E-CA68-4045-B8A1-61A9904B37FD}"/>
                  </a:ext>
                </a:extLst>
              </p:cNvPr>
              <p:cNvSpPr/>
              <p:nvPr/>
            </p:nvSpPr>
            <p:spPr>
              <a:xfrm>
                <a:off x="2109216" y="8973306"/>
                <a:ext cx="86433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33C1EE1E-CA68-4045-B8A1-61A9904B3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16" y="8973306"/>
                <a:ext cx="864339" cy="1107996"/>
              </a:xfrm>
              <a:prstGeom prst="rect">
                <a:avLst/>
              </a:prstGeom>
              <a:blipFill>
                <a:blip r:embed="rId6"/>
                <a:stretch>
                  <a:fillRect t="-20879" r="-47183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81279FCF-3615-4997-9347-A878C49491D4}"/>
              </a:ext>
            </a:extLst>
          </p:cNvPr>
          <p:cNvSpPr/>
          <p:nvPr/>
        </p:nvSpPr>
        <p:spPr>
          <a:xfrm>
            <a:off x="1616704" y="11297264"/>
            <a:ext cx="22060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Times  New Roman"/>
              </a:rPr>
              <a:t>vô số.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2" name="Picture 15">
            <a:extLst>
              <a:ext uri="{FF2B5EF4-FFF2-40B4-BE49-F238E27FC236}">
                <a16:creationId xmlns:a16="http://schemas.microsoft.com/office/drawing/2014/main" id="{2D145129-EED5-4A21-90BC-21CCA176CA6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8556523" y="3649650"/>
            <a:ext cx="5316220" cy="4818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16">
                <a:extLst>
                  <a:ext uri="{FF2B5EF4-FFF2-40B4-BE49-F238E27FC236}">
                    <a16:creationId xmlns:a16="http://schemas.microsoft.com/office/drawing/2014/main" id="{375B6BF8-A409-44EB-AE56-93C4B633FB50}"/>
                  </a:ext>
                </a:extLst>
              </p:cNvPr>
              <p:cNvSpPr/>
              <p:nvPr/>
            </p:nvSpPr>
            <p:spPr>
              <a:xfrm>
                <a:off x="5642980" y="10564485"/>
                <a:ext cx="1727856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600">
                    <a:latin typeface="Times  New Roman"/>
                  </a:rPr>
                  <a:t>+ </a:t>
                </a:r>
                <a:r>
                  <a:rPr lang="en-US" sz="6600" dirty="0" err="1">
                    <a:latin typeface="Times  New Roman"/>
                  </a:rPr>
                  <a:t>Gọi</a:t>
                </a:r>
                <a:r>
                  <a:rPr lang="en-US" sz="66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là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giao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điểm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của</a:t>
                </a:r>
                <a:r>
                  <a:rPr lang="en-US" sz="66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và</a:t>
                </a:r>
                <a:r>
                  <a:rPr lang="en-US" sz="66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thì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mặt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cầu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tâm</a:t>
                </a:r>
                <a:r>
                  <a:rPr lang="en-US" sz="66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6600" dirty="0" err="1">
                    <a:latin typeface="Times  New Roman"/>
                  </a:rPr>
                  <a:t>bán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kính</a:t>
                </a:r>
                <a:r>
                  <a:rPr lang="en-US" sz="66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𝐼𝐴</m:t>
                    </m:r>
                  </m:oMath>
                </a14:m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thỏa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yêu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cầu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đề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bài</a:t>
                </a:r>
                <a:r>
                  <a:rPr lang="en-US" sz="6600" dirty="0">
                    <a:latin typeface="Times  New Roman"/>
                  </a:rPr>
                  <a:t>.</a:t>
                </a:r>
              </a:p>
            </p:txBody>
          </p:sp>
        </mc:Choice>
        <mc:Fallback xmlns="">
          <p:sp>
            <p:nvSpPr>
              <p:cNvPr id="67" name="Rectangle 16">
                <a:extLst>
                  <a:ext uri="{FF2B5EF4-FFF2-40B4-BE49-F238E27FC236}">
                    <a16:creationId xmlns:a16="http://schemas.microsoft.com/office/drawing/2014/main" id="{375B6BF8-A409-44EB-AE56-93C4B633F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980" y="10564485"/>
                <a:ext cx="17278560" cy="2123658"/>
              </a:xfrm>
              <a:prstGeom prst="rect">
                <a:avLst/>
              </a:prstGeom>
              <a:blipFill>
                <a:blip r:embed="rId8"/>
                <a:stretch>
                  <a:fillRect l="-2435" t="-9770" r="-3634" b="-2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D09C0245-CE11-4224-9F86-B922D0E9E64D}"/>
                  </a:ext>
                </a:extLst>
              </p:cNvPr>
              <p:cNvSpPr/>
              <p:nvPr/>
            </p:nvSpPr>
            <p:spPr>
              <a:xfrm>
                <a:off x="5686472" y="4883650"/>
                <a:ext cx="12192000" cy="21236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/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+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Trên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đường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tròn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lấy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điểm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cố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định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</a:p>
            </p:txBody>
          </p:sp>
        </mc:Choice>
        <mc:Fallback xmlns="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D09C0245-CE11-4224-9F86-B922D0E9E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72" y="4883650"/>
                <a:ext cx="12192000" cy="2123658"/>
              </a:xfrm>
              <a:prstGeom prst="rect">
                <a:avLst/>
              </a:prstGeom>
              <a:blipFill>
                <a:blip r:embed="rId9"/>
                <a:stretch>
                  <a:fillRect l="-3450" t="-9770" r="-5150" b="-2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01BF0FC3-5E3C-46E5-9652-CD2651474971}"/>
                  </a:ext>
                </a:extLst>
              </p:cNvPr>
              <p:cNvSpPr/>
              <p:nvPr/>
            </p:nvSpPr>
            <p:spPr>
              <a:xfrm>
                <a:off x="5669842" y="7088495"/>
                <a:ext cx="12192000" cy="31393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/>
                <a:r>
                  <a:rPr lang="en-US" sz="6600">
                    <a:solidFill>
                      <a:prstClr val="black"/>
                    </a:solidFill>
                    <a:latin typeface="Times  New Roman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là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mặt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phẳng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trung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trực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của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và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đường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thẳng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là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trục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600" dirty="0" err="1">
                    <a:solidFill>
                      <a:prstClr val="black"/>
                    </a:solidFill>
                    <a:latin typeface="Times  New Roman"/>
                  </a:rPr>
                  <a:t>của</a:t>
                </a:r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66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</a:p>
            </p:txBody>
          </p:sp>
        </mc:Choice>
        <mc:Fallback xmlns="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01BF0FC3-5E3C-46E5-9652-CD2651474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842" y="7088495"/>
                <a:ext cx="12192000" cy="3139321"/>
              </a:xfrm>
              <a:prstGeom prst="rect">
                <a:avLst/>
              </a:prstGeom>
              <a:blipFill>
                <a:blip r:embed="rId10"/>
                <a:stretch>
                  <a:fillRect l="-3400" t="-6796" r="-5150" b="-13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956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15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447367" y="3349362"/>
            <a:ext cx="18888108" cy="10360016"/>
            <a:chOff x="94088" y="3675427"/>
            <a:chExt cx="11866382" cy="1950235"/>
          </a:xfrm>
        </p:grpSpPr>
        <p:sp>
          <p:nvSpPr>
            <p:cNvPr id="5" name="Rounded Rectangle 4"/>
            <p:cNvSpPr/>
            <p:nvPr/>
          </p:nvSpPr>
          <p:spPr>
            <a:xfrm>
              <a:off x="125571" y="3675427"/>
              <a:ext cx="11834899" cy="19502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088" y="3676085"/>
              <a:ext cx="2638069" cy="218939"/>
              <a:chOff x="1061708" y="6311756"/>
              <a:chExt cx="5171568" cy="39780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826902" y="4292145"/>
                <a:ext cx="375724" cy="44370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95970" y="6311756"/>
                <a:ext cx="4037306" cy="34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61708" y="6330946"/>
                <a:ext cx="1264801" cy="3786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55376" y="6380694"/>
                <a:ext cx="661206" cy="31784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33068" y="4348768"/>
            <a:ext cx="4516719" cy="1239980"/>
            <a:chOff x="-279639" y="6328557"/>
            <a:chExt cx="15521226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-279639" y="6463411"/>
              <a:ext cx="4251648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233097" y="6716236"/>
            <a:ext cx="4433698" cy="1234376"/>
            <a:chOff x="256309" y="6334162"/>
            <a:chExt cx="14985278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256309" y="6461847"/>
              <a:ext cx="3917826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208156" y="8977004"/>
            <a:ext cx="4405106" cy="1234376"/>
            <a:chOff x="463231" y="6334162"/>
            <a:chExt cx="14778356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463231" y="6471814"/>
              <a:ext cx="3888805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568899" y="11234074"/>
            <a:ext cx="4162876" cy="1234376"/>
            <a:chOff x="1311380" y="6334162"/>
            <a:chExt cx="13930207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311380" y="6500922"/>
              <a:ext cx="2920997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9" name="Group 48">
            <a:extLst>
              <a:ext uri="{FF2B5EF4-FFF2-40B4-BE49-F238E27FC236}">
                <a16:creationId xmlns:a16="http://schemas.microsoft.com/office/drawing/2014/main" id="{C16BE4C2-6AA1-4B5E-9385-AF410671457F}"/>
              </a:ext>
            </a:extLst>
          </p:cNvPr>
          <p:cNvGrpSpPr/>
          <p:nvPr/>
        </p:nvGrpSpPr>
        <p:grpSpPr>
          <a:xfrm>
            <a:off x="-22371" y="-74407"/>
            <a:ext cx="24384000" cy="3101534"/>
            <a:chOff x="534986" y="1647864"/>
            <a:chExt cx="23340849" cy="2342173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D9483142-7D5A-4A9B-84A4-885A234C17C1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BDA92E5A-0FB4-4C0D-B653-85619EC8A727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176336"/>
              <a:chOff x="534986" y="1647864"/>
              <a:chExt cx="3505201" cy="117633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C4A5FAFC-6AA2-416B-8049-776EC6F9512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Pentagon 27">
                <a:extLst>
                  <a:ext uri="{FF2B5EF4-FFF2-40B4-BE49-F238E27FC236}">
                    <a16:creationId xmlns:a16="http://schemas.microsoft.com/office/drawing/2014/main" id="{25F6669F-6D3A-4E60-BC46-C984887B6C92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159FB78E-1043-425D-A449-B5E27A6352E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69878A08-4DBE-4DAB-8CDD-EC810FA5B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319B6857-B0AF-4C30-921E-ED6FDEFF0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0C7D6E1-38C8-4D00-86A5-742D4197D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id="{042EE520-257E-433C-9B91-D4FC140B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id="{81E67BE5-57DD-4DD6-B614-D2BB490F5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id="{E363FB93-25CB-4B3D-89E1-5D10BAB1B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id="{4E1802D7-0B30-46CA-9646-6F35C3D27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Chevron 29">
                <a:extLst>
                  <a:ext uri="{FF2B5EF4-FFF2-40B4-BE49-F238E27FC236}">
                    <a16:creationId xmlns:a16="http://schemas.microsoft.com/office/drawing/2014/main" id="{54D38C3B-C885-483B-B8E2-A2EFD0F4DE0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739192D1-D7BD-4D2B-85EE-F31DF42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1725" y="1745305"/>
                <a:ext cx="2283533" cy="766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8EB7B413-CDFC-4929-9FFC-DE70EAA566CF}"/>
                  </a:ext>
                </a:extLst>
              </p:cNvPr>
              <p:cNvSpPr/>
              <p:nvPr/>
            </p:nvSpPr>
            <p:spPr>
              <a:xfrm>
                <a:off x="3749579" y="-98106"/>
                <a:ext cx="20450974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nằm ngoài mặt phẳng chứa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. Có bao nhiêu mặt cầu chứa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 và đi qua điểm </a:t>
                </a:r>
                <a14:m>
                  <m:oMath xmlns:m="http://schemas.openxmlformats.org/officeDocument/2006/math">
                    <m:r>
                      <a:rPr lang="vi-VN" sz="6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6600" dirty="0">
                    <a:solidFill>
                      <a:prstClr val="black"/>
                    </a:solidFill>
                    <a:latin typeface="Times  New Roman"/>
                  </a:rPr>
                  <a:t>?</a:t>
                </a:r>
                <a:endParaRPr lang="en-US"/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8EB7B413-CDFC-4929-9FFC-DE70EAA56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579" y="-98106"/>
                <a:ext cx="20450974" cy="3139321"/>
              </a:xfrm>
              <a:prstGeom prst="rect">
                <a:avLst/>
              </a:prstGeom>
              <a:blipFill>
                <a:blip r:embed="rId3"/>
                <a:stretch>
                  <a:fillRect l="-2027" t="-6796" r="-149" b="-1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E0FA092D-AC5E-462E-8572-6D389320444A}"/>
                  </a:ext>
                </a:extLst>
              </p:cNvPr>
              <p:cNvSpPr/>
              <p:nvPr/>
            </p:nvSpPr>
            <p:spPr>
              <a:xfrm>
                <a:off x="1855392" y="4374168"/>
                <a:ext cx="86433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E0FA092D-AC5E-462E-8572-6D3893204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92" y="4374168"/>
                <a:ext cx="864339" cy="1107996"/>
              </a:xfrm>
              <a:prstGeom prst="rect">
                <a:avLst/>
              </a:prstGeom>
              <a:blipFill>
                <a:blip r:embed="rId4"/>
                <a:stretch>
                  <a:fillRect t="-20994" r="-47887" b="-40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44ADC3E-6F91-4904-AB86-A08D60AB7AAA}"/>
                  </a:ext>
                </a:extLst>
              </p:cNvPr>
              <p:cNvSpPr/>
              <p:nvPr/>
            </p:nvSpPr>
            <p:spPr>
              <a:xfrm>
                <a:off x="1936854" y="6860897"/>
                <a:ext cx="86433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C44ADC3E-6F91-4904-AB86-A08D60AB7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854" y="6860897"/>
                <a:ext cx="864339" cy="1107996"/>
              </a:xfrm>
              <a:prstGeom prst="rect">
                <a:avLst/>
              </a:prstGeom>
              <a:blipFill>
                <a:blip r:embed="rId5"/>
                <a:stretch>
                  <a:fillRect t="-20330" r="-47183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33C1EE1E-CA68-4045-B8A1-61A9904B37FD}"/>
                  </a:ext>
                </a:extLst>
              </p:cNvPr>
              <p:cNvSpPr/>
              <p:nvPr/>
            </p:nvSpPr>
            <p:spPr>
              <a:xfrm>
                <a:off x="2109216" y="8973306"/>
                <a:ext cx="864339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33C1EE1E-CA68-4045-B8A1-61A9904B3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16" y="8973306"/>
                <a:ext cx="864339" cy="1107996"/>
              </a:xfrm>
              <a:prstGeom prst="rect">
                <a:avLst/>
              </a:prstGeom>
              <a:blipFill>
                <a:blip r:embed="rId6"/>
                <a:stretch>
                  <a:fillRect t="-20879" r="-47183" b="-39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81279FCF-3615-4997-9347-A878C49491D4}"/>
              </a:ext>
            </a:extLst>
          </p:cNvPr>
          <p:cNvSpPr/>
          <p:nvPr/>
        </p:nvSpPr>
        <p:spPr>
          <a:xfrm>
            <a:off x="1616704" y="11297264"/>
            <a:ext cx="22060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Times  New Roman"/>
              </a:rPr>
              <a:t>vô số.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F6875BF-962D-42AE-B155-D232D80B822A}"/>
              </a:ext>
            </a:extLst>
          </p:cNvPr>
          <p:cNvSpPr/>
          <p:nvPr/>
        </p:nvSpPr>
        <p:spPr>
          <a:xfrm>
            <a:off x="235143" y="9093991"/>
            <a:ext cx="1134536" cy="10004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en-US" sz="5998" b="1">
                <a:solidFill>
                  <a:prstClr val="white"/>
                </a:solidFill>
                <a:latin typeface="Calibri"/>
              </a:rPr>
              <a:t>C</a:t>
            </a:r>
            <a:endParaRPr lang="en-US" sz="5998" b="1" dirty="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4">
                <a:extLst>
                  <a:ext uri="{FF2B5EF4-FFF2-40B4-BE49-F238E27FC236}">
                    <a16:creationId xmlns:a16="http://schemas.microsoft.com/office/drawing/2014/main" id="{2E0C1770-62BC-488D-9221-056E41440694}"/>
                  </a:ext>
                </a:extLst>
              </p:cNvPr>
              <p:cNvSpPr/>
              <p:nvPr/>
            </p:nvSpPr>
            <p:spPr>
              <a:xfrm>
                <a:off x="5686472" y="4483604"/>
                <a:ext cx="18131804" cy="8837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Times  New Roman"/>
                  </a:rPr>
                  <a:t>+ Ta </a:t>
                </a:r>
                <a:r>
                  <a:rPr lang="en-US" sz="6000" dirty="0" err="1">
                    <a:latin typeface="Times  New Roman"/>
                  </a:rPr>
                  <a:t>sẽ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chứng</a:t>
                </a:r>
                <a:r>
                  <a:rPr lang="en-US" sz="6000" dirty="0">
                    <a:latin typeface="Times  New Roman"/>
                  </a:rPr>
                  <a:t> minh </a:t>
                </a:r>
                <a:r>
                  <a:rPr lang="en-US" sz="6000" dirty="0" err="1">
                    <a:latin typeface="Times  New Roman"/>
                  </a:rPr>
                  <a:t>tâm</a:t>
                </a:r>
                <a:r>
                  <a:rPr lang="en-US" sz="60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là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duy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nhất</a:t>
                </a:r>
                <a:r>
                  <a:rPr lang="en-US" sz="6000" dirty="0">
                    <a:latin typeface="Times  New Roman"/>
                  </a:rPr>
                  <a:t>.</a:t>
                </a:r>
              </a:p>
              <a:p>
                <a:pPr algn="just"/>
                <a:r>
                  <a:rPr lang="en-US" sz="6000" dirty="0">
                    <a:latin typeface="Times  New Roman"/>
                  </a:rPr>
                  <a:t>+ </a:t>
                </a:r>
                <a:r>
                  <a:rPr lang="en-US" sz="6000" dirty="0" err="1">
                    <a:latin typeface="Times  New Roman"/>
                  </a:rPr>
                  <a:t>Giả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sử</a:t>
                </a:r>
                <a:r>
                  <a:rPr lang="en-US" sz="60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là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điểm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bất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kì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khác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trên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đường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tròn</a:t>
                </a:r>
                <a:r>
                  <a:rPr lang="en-US" sz="60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6000" dirty="0">
                    <a:latin typeface="Times  New Roman"/>
                  </a:rPr>
                  <a:t>.</a:t>
                </a:r>
              </a:p>
              <a:p>
                <a:pPr algn="just"/>
                <a:r>
                  <a:rPr lang="en-US" sz="6000" dirty="0">
                    <a:latin typeface="Times  New Roman"/>
                  </a:rPr>
                  <a:t>+ </a:t>
                </a:r>
                <a:r>
                  <a:rPr lang="en-US" sz="6000" dirty="0" err="1">
                    <a:latin typeface="Times  New Roman"/>
                  </a:rPr>
                  <a:t>Gọi</a:t>
                </a:r>
                <a:r>
                  <a:rPr lang="en-US" sz="60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là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mặt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phẳng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trung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trực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của</a:t>
                </a:r>
                <a:r>
                  <a:rPr lang="en-US" sz="60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𝐴𝑀</m:t>
                    </m:r>
                  </m:oMath>
                </a14:m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và</a:t>
                </a:r>
                <a:r>
                  <a:rPr lang="en-US" sz="60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thì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mặt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cầu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tâm</a:t>
                </a:r>
                <a:r>
                  <a:rPr lang="en-US" sz="60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bán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kính</a:t>
                </a:r>
                <a:r>
                  <a:rPr lang="en-US" sz="60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thỏa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mãn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yêu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cầu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đề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bài</a:t>
                </a:r>
                <a:r>
                  <a:rPr lang="en-US" sz="6000" dirty="0">
                    <a:latin typeface="Times  New Roman"/>
                  </a:rPr>
                  <a:t>. </a:t>
                </a:r>
              </a:p>
              <a:p>
                <a:pPr algn="just"/>
                <a:r>
                  <a:rPr lang="en-US" sz="6000" dirty="0">
                    <a:latin typeface="Times  New Roman"/>
                  </a:rPr>
                  <a:t>+ Ta </a:t>
                </a:r>
                <a:r>
                  <a:rPr lang="en-US" sz="6000" dirty="0" err="1">
                    <a:latin typeface="Times  New Roman"/>
                  </a:rPr>
                  <a:t>có</a:t>
                </a:r>
                <a:r>
                  <a:rPr lang="en-US" sz="6000" dirty="0">
                    <a:latin typeface="Times  New Roman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6000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thuộc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mặt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phẳng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trung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trực</a:t>
                </a:r>
                <a:r>
                  <a:rPr lang="en-US" sz="60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của</a:t>
                </a:r>
                <a:r>
                  <a:rPr lang="en-US" sz="60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nên</a:t>
                </a:r>
                <a:r>
                  <a:rPr lang="en-US" sz="60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6000" dirty="0">
                    <a:latin typeface="Times  New Roman"/>
                  </a:rPr>
                  <a:t>.</a:t>
                </a:r>
              </a:p>
              <a:p>
                <a:pPr algn="just"/>
                <a:r>
                  <a:rPr lang="en-US" sz="6000" dirty="0">
                    <a:latin typeface="Times  New Roman"/>
                  </a:rPr>
                  <a:t>+ </a:t>
                </a:r>
                <a:r>
                  <a:rPr lang="en-US" sz="6000" dirty="0" err="1">
                    <a:latin typeface="Times  New Roman"/>
                  </a:rPr>
                  <a:t>Từ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đó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suy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ra</a:t>
                </a:r>
                <a:r>
                  <a:rPr lang="en-US" sz="60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6000" dirty="0">
                    <a:latin typeface="Times  New Roman"/>
                  </a:rPr>
                  <a:t>. </a:t>
                </a:r>
                <a:r>
                  <a:rPr lang="en-US" sz="6000" dirty="0" err="1">
                    <a:latin typeface="Times  New Roman"/>
                  </a:rPr>
                  <a:t>Vậy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chỉ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có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duy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nhất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một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mặt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cầu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thỏa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yêu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cầu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bài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toán</a:t>
                </a:r>
                <a:r>
                  <a:rPr lang="en-US" sz="6000" dirty="0">
                    <a:latin typeface="Times  New Roman"/>
                  </a:rPr>
                  <a:t>.</a:t>
                </a:r>
              </a:p>
            </p:txBody>
          </p:sp>
        </mc:Choice>
        <mc:Fallback xmlns="">
          <p:sp>
            <p:nvSpPr>
              <p:cNvPr id="69" name="Rectangle 4">
                <a:extLst>
                  <a:ext uri="{FF2B5EF4-FFF2-40B4-BE49-F238E27FC236}">
                    <a16:creationId xmlns:a16="http://schemas.microsoft.com/office/drawing/2014/main" id="{2E0C1770-62BC-488D-9221-056E41440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72" y="4483604"/>
                <a:ext cx="18131804" cy="8837291"/>
              </a:xfrm>
              <a:prstGeom prst="rect">
                <a:avLst/>
              </a:prstGeom>
              <a:blipFill>
                <a:blip r:embed="rId7"/>
                <a:stretch>
                  <a:fillRect l="-2051" t="-2069" r="-3093" b="-3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686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156" y="9630367"/>
            <a:ext cx="24385434" cy="4030772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655544" cy="910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232111" y="2748254"/>
            <a:ext cx="23569748" cy="1290346"/>
            <a:chOff x="1426982" y="6388654"/>
            <a:chExt cx="13072384" cy="12231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2" y="6388654"/>
              <a:ext cx="727027" cy="12174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180263" y="4428958"/>
            <a:ext cx="23668820" cy="1362242"/>
            <a:chOff x="1458731" y="6279823"/>
            <a:chExt cx="13782856" cy="13732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279823"/>
              <a:ext cx="829510" cy="13732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238745" y="6285812"/>
            <a:ext cx="23467404" cy="1257988"/>
            <a:chOff x="1576021" y="6334162"/>
            <a:chExt cx="1366556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576021" y="6416299"/>
              <a:ext cx="712220" cy="106604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68871" y="8116328"/>
            <a:ext cx="23480212" cy="1205152"/>
            <a:chOff x="1568562" y="6276359"/>
            <a:chExt cx="13673025" cy="1292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568562" y="6276359"/>
              <a:ext cx="848427" cy="12059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210157" y="7918926"/>
            <a:ext cx="1681796" cy="143011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en-US" sz="59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5998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8">
            <a:extLst>
              <a:ext uri="{FF2B5EF4-FFF2-40B4-BE49-F238E27FC236}">
                <a16:creationId xmlns:a16="http://schemas.microsoft.com/office/drawing/2014/main" id="{80DA3F1E-7DEF-4699-80DD-6CACAD4B3E41}"/>
              </a:ext>
            </a:extLst>
          </p:cNvPr>
          <p:cNvGrpSpPr/>
          <p:nvPr/>
        </p:nvGrpSpPr>
        <p:grpSpPr>
          <a:xfrm>
            <a:off x="-22371" y="-152399"/>
            <a:ext cx="24384000" cy="2742540"/>
            <a:chOff x="534986" y="1570514"/>
            <a:chExt cx="23340849" cy="2419523"/>
          </a:xfrm>
        </p:grpSpPr>
        <p:sp>
          <p:nvSpPr>
            <p:cNvPr id="42" name="Rounded Rectangle 24">
              <a:extLst>
                <a:ext uri="{FF2B5EF4-FFF2-40B4-BE49-F238E27FC236}">
                  <a16:creationId xmlns:a16="http://schemas.microsoft.com/office/drawing/2014/main" id="{5032587C-7947-42E0-B58E-80BE12898E7C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63">
              <a:extLst>
                <a:ext uri="{FF2B5EF4-FFF2-40B4-BE49-F238E27FC236}">
                  <a16:creationId xmlns:a16="http://schemas.microsoft.com/office/drawing/2014/main" id="{2B6703DA-912F-4E89-9A78-ABB9F45DB0FE}"/>
                </a:ext>
              </a:extLst>
            </p:cNvPr>
            <p:cNvGrpSpPr/>
            <p:nvPr/>
          </p:nvGrpSpPr>
          <p:grpSpPr>
            <a:xfrm>
              <a:off x="534986" y="1570514"/>
              <a:ext cx="3505201" cy="1253686"/>
              <a:chOff x="534986" y="1570514"/>
              <a:chExt cx="3505201" cy="1253686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7AE05DDF-97AE-4935-B19B-6B67CCBADE0E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Pentagon 27">
                <a:extLst>
                  <a:ext uri="{FF2B5EF4-FFF2-40B4-BE49-F238E27FC236}">
                    <a16:creationId xmlns:a16="http://schemas.microsoft.com/office/drawing/2014/main" id="{587CD5F1-AAB8-4154-B11A-21A09B6F8FCC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7" name="Group 11">
                <a:extLst>
                  <a:ext uri="{FF2B5EF4-FFF2-40B4-BE49-F238E27FC236}">
                    <a16:creationId xmlns:a16="http://schemas.microsoft.com/office/drawing/2014/main" id="{1FF8608A-F195-496A-81B7-0394770E682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id="{62A0E0ED-0B59-4F7F-A229-33E904C92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id="{749ACB3D-EA85-487D-94D8-A8C17B28B7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id="{7AD52CB9-C712-4436-A2CF-1FFC091BB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72">
                  <a:extLst>
                    <a:ext uri="{FF2B5EF4-FFF2-40B4-BE49-F238E27FC236}">
                      <a16:creationId xmlns:a16="http://schemas.microsoft.com/office/drawing/2014/main" id="{824CE3F3-EE9C-485A-A920-038F8D7C4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73">
                  <a:extLst>
                    <a:ext uri="{FF2B5EF4-FFF2-40B4-BE49-F238E27FC236}">
                      <a16:creationId xmlns:a16="http://schemas.microsoft.com/office/drawing/2014/main" id="{75745331-AD85-4AEA-A711-BB83F3B75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74">
                  <a:extLst>
                    <a:ext uri="{FF2B5EF4-FFF2-40B4-BE49-F238E27FC236}">
                      <a16:creationId xmlns:a16="http://schemas.microsoft.com/office/drawing/2014/main" id="{AC21D326-817D-4E71-8A41-07E76A19C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75">
                  <a:extLst>
                    <a:ext uri="{FF2B5EF4-FFF2-40B4-BE49-F238E27FC236}">
                      <a16:creationId xmlns:a16="http://schemas.microsoft.com/office/drawing/2014/main" id="{DDA826C4-5750-49DC-87E6-AB7C0A162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8" name="Chevron 29">
                <a:extLst>
                  <a:ext uri="{FF2B5EF4-FFF2-40B4-BE49-F238E27FC236}">
                    <a16:creationId xmlns:a16="http://schemas.microsoft.com/office/drawing/2014/main" id="{4CDAB25D-3A75-4EEA-8517-6829C3B3D138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13">
                <a:extLst>
                  <a:ext uri="{FF2B5EF4-FFF2-40B4-BE49-F238E27FC236}">
                    <a16:creationId xmlns:a16="http://schemas.microsoft.com/office/drawing/2014/main" id="{9599EEEA-915F-49A5-BC49-BD1AAE3186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5501" y="1570514"/>
                <a:ext cx="2467665" cy="895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vi-VN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">
                <a:extLst>
                  <a:ext uri="{FF2B5EF4-FFF2-40B4-BE49-F238E27FC236}">
                    <a16:creationId xmlns:a16="http://schemas.microsoft.com/office/drawing/2014/main" id="{2C4A51D2-90A6-4944-B0A5-5EC9D5ADBAD1}"/>
                  </a:ext>
                </a:extLst>
              </p:cNvPr>
              <p:cNvSpPr/>
              <p:nvPr/>
            </p:nvSpPr>
            <p:spPr>
              <a:xfrm>
                <a:off x="3632226" y="-88686"/>
                <a:ext cx="20522838" cy="2613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5400">
                    <a:latin typeface="Times  New Roman"/>
                  </a:rPr>
                  <a:t>Cho </a:t>
                </a:r>
                <a:r>
                  <a:rPr lang="vi-VN" sz="5400" dirty="0">
                    <a:latin typeface="Times  New Roman"/>
                  </a:rPr>
                  <a:t>hình chóp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5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5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5400" dirty="0">
                    <a:latin typeface="Times  New Roman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5400" dirty="0">
                    <a:latin typeface="Times  New Roman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5400" dirty="0">
                    <a:latin typeface="Times  New Roman"/>
                  </a:rPr>
                  <a:t>. Biết </a:t>
                </a:r>
                <a:endParaRPr lang="vi-VN" sz="5400" i="1">
                  <a:latin typeface="Times  New Roman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vi-VN" sz="54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5400" dirty="0"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5400" dirty="0"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vi-VN" sz="54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5400" dirty="0">
                    <a:latin typeface="Times  New Roman"/>
                  </a:rPr>
                  <a:t>,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5400" dirty="0">
                    <a:latin typeface="Times  New Roman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5400" dirty="0">
                    <a:latin typeface="Times  New Roman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5400" dirty="0">
                    <a:latin typeface="Times  New Roman"/>
                  </a:rPr>
                  <a:t>. Xét vị trí tương đối giữa mặt </a:t>
                </a:r>
                <a:r>
                  <a:rPr lang="vi-VN" sz="5400">
                    <a:latin typeface="Times  New Roman"/>
                  </a:rPr>
                  <a:t>cầu </a:t>
                </a:r>
                <a14:m>
                  <m:oMath xmlns:m="http://schemas.openxmlformats.org/officeDocument/2006/math">
                    <m:r>
                      <a:rPr lang="vi-VN" sz="5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5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5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5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5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vi-VN" sz="5400">
                    <a:latin typeface="Times  New Roman"/>
                  </a:rPr>
                  <a:t>và </a:t>
                </a:r>
                <a:r>
                  <a:rPr lang="vi-VN" sz="5400" dirty="0">
                    <a:latin typeface="Times  New Roman"/>
                  </a:rPr>
                  <a:t>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5400" dirty="0">
                    <a:latin typeface="Times  New Roman"/>
                  </a:rPr>
                  <a:t>.</a:t>
                </a:r>
                <a:endParaRPr lang="en-US" sz="5400" dirty="0">
                  <a:latin typeface="Times  New Roman"/>
                </a:endParaRPr>
              </a:p>
            </p:txBody>
          </p:sp>
        </mc:Choice>
        <mc:Fallback xmlns="">
          <p:sp>
            <p:nvSpPr>
              <p:cNvPr id="57" name="Rectangle 4">
                <a:extLst>
                  <a:ext uri="{FF2B5EF4-FFF2-40B4-BE49-F238E27FC236}">
                    <a16:creationId xmlns:a16="http://schemas.microsoft.com/office/drawing/2014/main" id="{2C4A51D2-90A6-4944-B0A5-5EC9D5ADB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226" y="-88686"/>
                <a:ext cx="20522838" cy="2613151"/>
              </a:xfrm>
              <a:prstGeom prst="rect">
                <a:avLst/>
              </a:prstGeom>
              <a:blipFill>
                <a:blip r:embed="rId2"/>
                <a:stretch>
                  <a:fillRect l="-1604" t="-6527" r="-2406" b="-13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ình chữ nhật 1">
                <a:extLst>
                  <a:ext uri="{FF2B5EF4-FFF2-40B4-BE49-F238E27FC236}">
                    <a16:creationId xmlns:a16="http://schemas.microsoft.com/office/drawing/2014/main" id="{5C15B0EE-F21A-4CA8-8F79-290FEAC05475}"/>
                  </a:ext>
                </a:extLst>
              </p:cNvPr>
              <p:cNvSpPr/>
              <p:nvPr/>
            </p:nvSpPr>
            <p:spPr>
              <a:xfrm>
                <a:off x="1893540" y="2942760"/>
                <a:ext cx="897354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Mp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tiếp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xúc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mc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ình chữ nhật 1">
                <a:extLst>
                  <a:ext uri="{FF2B5EF4-FFF2-40B4-BE49-F238E27FC236}">
                    <a16:creationId xmlns:a16="http://schemas.microsoft.com/office/drawing/2014/main" id="{5C15B0EE-F21A-4CA8-8F79-290FEAC05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540" y="2942760"/>
                <a:ext cx="8973547" cy="923330"/>
              </a:xfrm>
              <a:prstGeom prst="rect">
                <a:avLst/>
              </a:prstGeom>
              <a:blipFill>
                <a:blip r:embed="rId3"/>
                <a:stretch>
                  <a:fillRect l="-3668" t="-20530" r="-2649" b="-37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E8645A4E-A6B4-4423-B2FF-D7ACCA94076C}"/>
                  </a:ext>
                </a:extLst>
              </p:cNvPr>
              <p:cNvSpPr/>
              <p:nvPr/>
            </p:nvSpPr>
            <p:spPr>
              <a:xfrm>
                <a:off x="1893540" y="4618650"/>
                <a:ext cx="947368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Mp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không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cắt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mc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E8645A4E-A6B4-4423-B2FF-D7ACCA940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540" y="4618650"/>
                <a:ext cx="9473684" cy="923330"/>
              </a:xfrm>
              <a:prstGeom prst="rect">
                <a:avLst/>
              </a:prstGeom>
              <a:blipFill>
                <a:blip r:embed="rId4"/>
                <a:stretch>
                  <a:fillRect l="-3475" t="-20530" r="-2445" b="-37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89A6BE58-08F4-4CCB-B4F1-19F2DE41B2E4}"/>
                  </a:ext>
                </a:extLst>
              </p:cNvPr>
              <p:cNvSpPr/>
              <p:nvPr/>
            </p:nvSpPr>
            <p:spPr>
              <a:xfrm>
                <a:off x="1891953" y="6439675"/>
                <a:ext cx="1363979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Mp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cắt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mc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theo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đường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tròn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lớn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89A6BE58-08F4-4CCB-B4F1-19F2DE41B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953" y="6439675"/>
                <a:ext cx="13639799" cy="923330"/>
              </a:xfrm>
              <a:prstGeom prst="rect">
                <a:avLst/>
              </a:prstGeom>
              <a:blipFill>
                <a:blip r:embed="rId5"/>
                <a:stretch>
                  <a:fillRect l="-2368" t="-20395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43F214AA-AF7D-45FB-A4D9-3B3B7CB1F3C1}"/>
                  </a:ext>
                </a:extLst>
              </p:cNvPr>
              <p:cNvSpPr/>
              <p:nvPr/>
            </p:nvSpPr>
            <p:spPr>
              <a:xfrm>
                <a:off x="1938042" y="8246357"/>
                <a:ext cx="1708168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Mp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cắt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mc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theo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giao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tuyến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là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một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đường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Times  New Roman"/>
                  </a:rPr>
                  <a:t>tròn</a:t>
                </a:r>
                <a:r>
                  <a:rPr lang="en-US" sz="54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43F214AA-AF7D-45FB-A4D9-3B3B7CB1F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042" y="8246357"/>
                <a:ext cx="17081681" cy="923330"/>
              </a:xfrm>
              <a:prstGeom prst="rect">
                <a:avLst/>
              </a:prstGeom>
              <a:blipFill>
                <a:blip r:embed="rId6"/>
                <a:stretch>
                  <a:fillRect l="-1927" t="-20530" r="-1535" b="-37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564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5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50812" y="-22"/>
            <a:ext cx="24486288" cy="13712406"/>
            <a:chOff x="94088" y="3675424"/>
            <a:chExt cx="11866382" cy="1950238"/>
          </a:xfrm>
        </p:grpSpPr>
        <p:sp>
          <p:nvSpPr>
            <p:cNvPr id="5" name="Rounded Rectangle 4"/>
            <p:cNvSpPr/>
            <p:nvPr/>
          </p:nvSpPr>
          <p:spPr>
            <a:xfrm>
              <a:off x="125571" y="3675427"/>
              <a:ext cx="11834899" cy="19502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088" y="3675424"/>
              <a:ext cx="2822978" cy="221634"/>
              <a:chOff x="1061708" y="6310561"/>
              <a:chExt cx="5534057" cy="4026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826902" y="4292145"/>
                <a:ext cx="375724" cy="44370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58459" y="6365977"/>
                <a:ext cx="4037306" cy="34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99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61708" y="6310561"/>
                <a:ext cx="1264801" cy="3786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55376" y="6380694"/>
                <a:ext cx="661206" cy="31784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DAA451C7-B3BF-4BAD-ADBF-5EF9664FC673}"/>
                  </a:ext>
                </a:extLst>
              </p:cNvPr>
              <p:cNvSpPr/>
              <p:nvPr/>
            </p:nvSpPr>
            <p:spPr>
              <a:xfrm>
                <a:off x="506304" y="1981200"/>
                <a:ext cx="20726399" cy="10283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+ Ta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có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𝑆𝐵𝐴</m:t>
                        </m:r>
                      </m:e>
                    </m:acc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6800" dirty="0">
                  <a:solidFill>
                    <a:prstClr val="black"/>
                  </a:solidFill>
                  <a:latin typeface="Times  New Roman"/>
                </a:endParaRPr>
              </a:p>
              <a:p>
                <a:pPr lvl="0" algn="just"/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+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Gọi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là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hình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chiếu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của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trên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, ta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chứng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minh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được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𝑆𝐵𝐶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</a:p>
              <a:p>
                <a:pPr lvl="0" algn="just"/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+ Ta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có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6800" i="1" dirty="0">
                  <a:solidFill>
                    <a:prstClr val="black"/>
                  </a:solidFill>
                  <a:latin typeface="Times  New Roman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6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6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6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6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𝑆𝐵𝐶</m:t>
                              </m:r>
                            </m:e>
                          </m:d>
                        </m:e>
                      </m:d>
                      <m:r>
                        <a:rPr lang="en-US" sz="6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en-US" sz="6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6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6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6800" dirty="0">
                  <a:solidFill>
                    <a:prstClr val="black"/>
                  </a:solidFill>
                  <a:latin typeface="Times  New Roman"/>
                </a:endParaRPr>
              </a:p>
              <a:p>
                <a:pPr lvl="0" algn="just"/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+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Vậy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cắt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mc </a:t>
                </a:r>
                <a14:m>
                  <m:oMath xmlns:m="http://schemas.openxmlformats.org/officeDocument/2006/math"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6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theo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giao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tuyến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là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một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đường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800" dirty="0" err="1">
                    <a:solidFill>
                      <a:prstClr val="black"/>
                    </a:solidFill>
                    <a:latin typeface="Times  New Roman"/>
                  </a:rPr>
                  <a:t>tròn</a:t>
                </a:r>
                <a:r>
                  <a:rPr lang="en-US" sz="68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</a:p>
              <a:p>
                <a:pPr lvl="0" algn="just"/>
                <a:r>
                  <a:rPr lang="en-US" sz="6800" b="1" dirty="0">
                    <a:solidFill>
                      <a:prstClr val="black"/>
                    </a:solidFill>
                    <a:latin typeface="Times  New Roman"/>
                  </a:rPr>
                  <a:t>+ </a:t>
                </a:r>
                <a:r>
                  <a:rPr lang="en-US" sz="6800" b="1" dirty="0" err="1">
                    <a:solidFill>
                      <a:prstClr val="black"/>
                    </a:solidFill>
                    <a:latin typeface="Times  New Roman"/>
                  </a:rPr>
                  <a:t>Chọn</a:t>
                </a:r>
                <a:r>
                  <a:rPr lang="en-US" sz="6800" b="1" dirty="0">
                    <a:solidFill>
                      <a:prstClr val="black"/>
                    </a:solidFill>
                    <a:latin typeface="Times  New Roman"/>
                  </a:rPr>
                  <a:t> D</a:t>
                </a:r>
                <a:endParaRPr lang="en-US" sz="6800" dirty="0">
                  <a:solidFill>
                    <a:prstClr val="black"/>
                  </a:solidFill>
                  <a:latin typeface="Times  New Roman"/>
                </a:endParaRPr>
              </a:p>
            </p:txBody>
          </p:sp>
        </mc:Choice>
        <mc:Fallback xmlns="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DAA451C7-B3BF-4BAD-ADBF-5EF9664FC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4" y="1981200"/>
                <a:ext cx="20726399" cy="10283200"/>
              </a:xfrm>
              <a:prstGeom prst="rect">
                <a:avLst/>
              </a:prstGeom>
              <a:blipFill>
                <a:blip r:embed="rId3"/>
                <a:stretch>
                  <a:fillRect l="-2059" t="-1126" r="-3118" b="-3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919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153" y="10053297"/>
            <a:ext cx="24385434" cy="3782996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655544" cy="910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283213" y="3482566"/>
            <a:ext cx="23569748" cy="1290346"/>
            <a:chOff x="1426982" y="6388654"/>
            <a:chExt cx="13072384" cy="12231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2" y="6388654"/>
              <a:ext cx="727027" cy="12174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209743" y="5063204"/>
            <a:ext cx="23668820" cy="1362242"/>
            <a:chOff x="1458731" y="6279823"/>
            <a:chExt cx="13782856" cy="13732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279823"/>
              <a:ext cx="829510" cy="13732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310643" y="6947996"/>
            <a:ext cx="23467404" cy="1257988"/>
            <a:chOff x="1576021" y="6334162"/>
            <a:chExt cx="1366556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576021" y="6416299"/>
              <a:ext cx="712220" cy="106604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45058" y="8724237"/>
            <a:ext cx="23480212" cy="1205152"/>
            <a:chOff x="1568562" y="6276359"/>
            <a:chExt cx="13673025" cy="1292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568562" y="6276359"/>
              <a:ext cx="848427" cy="12059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D84531D1-76CE-44D6-8263-4CFB3C11A162}"/>
              </a:ext>
            </a:extLst>
          </p:cNvPr>
          <p:cNvSpPr/>
          <p:nvPr/>
        </p:nvSpPr>
        <p:spPr>
          <a:xfrm>
            <a:off x="97736" y="4982348"/>
            <a:ext cx="1681796" cy="143011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vi-VN" sz="59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5998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8">
            <a:extLst>
              <a:ext uri="{FF2B5EF4-FFF2-40B4-BE49-F238E27FC236}">
                <a16:creationId xmlns:a16="http://schemas.microsoft.com/office/drawing/2014/main" id="{80DA3F1E-7DEF-4699-80DD-6CACAD4B3E41}"/>
              </a:ext>
            </a:extLst>
          </p:cNvPr>
          <p:cNvGrpSpPr/>
          <p:nvPr/>
        </p:nvGrpSpPr>
        <p:grpSpPr>
          <a:xfrm>
            <a:off x="-22371" y="-152399"/>
            <a:ext cx="24384000" cy="3554438"/>
            <a:chOff x="534986" y="1570514"/>
            <a:chExt cx="23340849" cy="2419523"/>
          </a:xfrm>
        </p:grpSpPr>
        <p:sp>
          <p:nvSpPr>
            <p:cNvPr id="42" name="Rounded Rectangle 24">
              <a:extLst>
                <a:ext uri="{FF2B5EF4-FFF2-40B4-BE49-F238E27FC236}">
                  <a16:creationId xmlns:a16="http://schemas.microsoft.com/office/drawing/2014/main" id="{5032587C-7947-42E0-B58E-80BE12898E7C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63">
              <a:extLst>
                <a:ext uri="{FF2B5EF4-FFF2-40B4-BE49-F238E27FC236}">
                  <a16:creationId xmlns:a16="http://schemas.microsoft.com/office/drawing/2014/main" id="{2B6703DA-912F-4E89-9A78-ABB9F45DB0FE}"/>
                </a:ext>
              </a:extLst>
            </p:cNvPr>
            <p:cNvGrpSpPr/>
            <p:nvPr/>
          </p:nvGrpSpPr>
          <p:grpSpPr>
            <a:xfrm>
              <a:off x="534986" y="1570514"/>
              <a:ext cx="3505201" cy="1253686"/>
              <a:chOff x="534986" y="1570514"/>
              <a:chExt cx="3505201" cy="1253686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7AE05DDF-97AE-4935-B19B-6B67CCBADE0E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Pentagon 27">
                <a:extLst>
                  <a:ext uri="{FF2B5EF4-FFF2-40B4-BE49-F238E27FC236}">
                    <a16:creationId xmlns:a16="http://schemas.microsoft.com/office/drawing/2014/main" id="{587CD5F1-AAB8-4154-B11A-21A09B6F8FCC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7" name="Group 11">
                <a:extLst>
                  <a:ext uri="{FF2B5EF4-FFF2-40B4-BE49-F238E27FC236}">
                    <a16:creationId xmlns:a16="http://schemas.microsoft.com/office/drawing/2014/main" id="{1FF8608A-F195-496A-81B7-0394770E682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id="{62A0E0ED-0B59-4F7F-A229-33E904C92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id="{749ACB3D-EA85-487D-94D8-A8C17B28B7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id="{7AD52CB9-C712-4436-A2CF-1FFC091BB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72">
                  <a:extLst>
                    <a:ext uri="{FF2B5EF4-FFF2-40B4-BE49-F238E27FC236}">
                      <a16:creationId xmlns:a16="http://schemas.microsoft.com/office/drawing/2014/main" id="{824CE3F3-EE9C-485A-A920-038F8D7C4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73">
                  <a:extLst>
                    <a:ext uri="{FF2B5EF4-FFF2-40B4-BE49-F238E27FC236}">
                      <a16:creationId xmlns:a16="http://schemas.microsoft.com/office/drawing/2014/main" id="{75745331-AD85-4AEA-A711-BB83F3B75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74">
                  <a:extLst>
                    <a:ext uri="{FF2B5EF4-FFF2-40B4-BE49-F238E27FC236}">
                      <a16:creationId xmlns:a16="http://schemas.microsoft.com/office/drawing/2014/main" id="{AC21D326-817D-4E71-8A41-07E76A19C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75">
                  <a:extLst>
                    <a:ext uri="{FF2B5EF4-FFF2-40B4-BE49-F238E27FC236}">
                      <a16:creationId xmlns:a16="http://schemas.microsoft.com/office/drawing/2014/main" id="{DDA826C4-5750-49DC-87E6-AB7C0A162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8" name="Chevron 29">
                <a:extLst>
                  <a:ext uri="{FF2B5EF4-FFF2-40B4-BE49-F238E27FC236}">
                    <a16:creationId xmlns:a16="http://schemas.microsoft.com/office/drawing/2014/main" id="{4CDAB25D-3A75-4EEA-8517-6829C3B3D138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13">
                <a:extLst>
                  <a:ext uri="{FF2B5EF4-FFF2-40B4-BE49-F238E27FC236}">
                    <a16:creationId xmlns:a16="http://schemas.microsoft.com/office/drawing/2014/main" id="{9599EEEA-915F-49A5-BC49-BD1AAE3186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5501" y="1570514"/>
                <a:ext cx="2467665" cy="895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vi-VN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B2E9DA48-E55B-4687-9655-1C254EE2E4D0}"/>
                  </a:ext>
                </a:extLst>
              </p:cNvPr>
              <p:cNvSpPr/>
              <p:nvPr/>
            </p:nvSpPr>
            <p:spPr>
              <a:xfrm>
                <a:off x="3787134" y="-98172"/>
                <a:ext cx="20367929" cy="3505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là tam giác đều cạnh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.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.  Vị trí tương đối giữa mặt cầu tâm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, bán kính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New Roman"/>
                  </a:rPr>
                  <a:t> là:</a:t>
                </a:r>
                <a:endParaRPr lang="en-US" sz="6000" dirty="0">
                  <a:solidFill>
                    <a:prstClr val="black"/>
                  </a:solidFill>
                  <a:latin typeface="Times  New Roman"/>
                </a:endParaRP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B2E9DA48-E55B-4687-9655-1C254EE2E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134" y="-98172"/>
                <a:ext cx="20367929" cy="3505575"/>
              </a:xfrm>
              <a:prstGeom prst="rect">
                <a:avLst/>
              </a:prstGeom>
              <a:blipFill>
                <a:blip r:embed="rId2"/>
                <a:stretch>
                  <a:fillRect l="-1796" t="-5391" r="-2754" b="-4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F8D130CD-0E55-45CD-8261-AC075DB6DA09}"/>
              </a:ext>
            </a:extLst>
          </p:cNvPr>
          <p:cNvSpPr/>
          <p:nvPr/>
        </p:nvSpPr>
        <p:spPr>
          <a:xfrm>
            <a:off x="2217812" y="3684362"/>
            <a:ext cx="30620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 New Roman"/>
              </a:rPr>
              <a:t>Tiếp xúc.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51F6FDDD-91E8-4432-9692-68E8C08662E7}"/>
              </a:ext>
            </a:extLst>
          </p:cNvPr>
          <p:cNvSpPr/>
          <p:nvPr/>
        </p:nvSpPr>
        <p:spPr>
          <a:xfrm>
            <a:off x="2217812" y="5235557"/>
            <a:ext cx="7192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 New Roman"/>
              </a:rPr>
              <a:t>Không có điểm chung.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1A2F185D-A244-4836-90E9-1597E2CCCB37}"/>
              </a:ext>
            </a:extLst>
          </p:cNvPr>
          <p:cNvSpPr/>
          <p:nvPr/>
        </p:nvSpPr>
        <p:spPr>
          <a:xfrm>
            <a:off x="2214002" y="7031693"/>
            <a:ext cx="15392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 New Roman"/>
              </a:rPr>
              <a:t>Cắt nhau theo giao tuyến là một đường tròn.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354C53C8-DC62-4951-B8AC-38AF71136A22}"/>
              </a:ext>
            </a:extLst>
          </p:cNvPr>
          <p:cNvSpPr/>
          <p:nvPr/>
        </p:nvSpPr>
        <p:spPr>
          <a:xfrm>
            <a:off x="2286392" y="8782536"/>
            <a:ext cx="15392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 New Roman"/>
              </a:rPr>
              <a:t>Cắt nhau theo giao tuyến là đường tròn lớn.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35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50812" y="-22"/>
            <a:ext cx="24486288" cy="13712406"/>
            <a:chOff x="94088" y="3675424"/>
            <a:chExt cx="11866382" cy="1950238"/>
          </a:xfrm>
        </p:grpSpPr>
        <p:sp>
          <p:nvSpPr>
            <p:cNvPr id="5" name="Rounded Rectangle 4"/>
            <p:cNvSpPr/>
            <p:nvPr/>
          </p:nvSpPr>
          <p:spPr>
            <a:xfrm>
              <a:off x="125571" y="3675427"/>
              <a:ext cx="11834899" cy="19502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088" y="3675424"/>
              <a:ext cx="2822978" cy="221634"/>
              <a:chOff x="1061708" y="6310561"/>
              <a:chExt cx="5534057" cy="4026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826902" y="4292145"/>
                <a:ext cx="375724" cy="44370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58459" y="6365977"/>
                <a:ext cx="4037306" cy="34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99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61708" y="6310561"/>
                <a:ext cx="1264801" cy="3786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55376" y="6380694"/>
                <a:ext cx="661206" cy="31784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93BDBF9C-7DDC-4B0E-AA7C-12EEDDE0C311}"/>
                  </a:ext>
                </a:extLst>
              </p:cNvPr>
              <p:cNvSpPr/>
              <p:nvPr/>
            </p:nvSpPr>
            <p:spPr>
              <a:xfrm>
                <a:off x="884141" y="1726529"/>
                <a:ext cx="22809960" cy="8126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dirty="0">
                    <a:latin typeface="Times  New Roman"/>
                  </a:rPr>
                  <a:t>+ </a:t>
                </a:r>
                <a:r>
                  <a:rPr lang="en-US" sz="6600" dirty="0" err="1">
                    <a:latin typeface="Times  New Roman"/>
                  </a:rPr>
                  <a:t>Gọi</a:t>
                </a:r>
                <a:r>
                  <a:rPr lang="en-US" sz="66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là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trung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điểm</a:t>
                </a:r>
                <a:r>
                  <a:rPr lang="en-US" sz="66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6600" dirty="0"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là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hình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chiếu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của</a:t>
                </a:r>
                <a:r>
                  <a:rPr lang="en-US" sz="66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trên</a:t>
                </a:r>
                <a:r>
                  <a:rPr lang="en-US" sz="66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6600" dirty="0">
                    <a:latin typeface="Times  New Roman"/>
                  </a:rPr>
                  <a:t>, ta </a:t>
                </a:r>
                <a:r>
                  <a:rPr lang="en-US" sz="6600" dirty="0" err="1">
                    <a:latin typeface="Times  New Roman"/>
                  </a:rPr>
                  <a:t>chứng</a:t>
                </a:r>
                <a:r>
                  <a:rPr lang="en-US" sz="6600" dirty="0">
                    <a:latin typeface="Times  New Roman"/>
                  </a:rPr>
                  <a:t> minh </a:t>
                </a:r>
                <a:r>
                  <a:rPr lang="en-US" sz="6600" dirty="0" err="1">
                    <a:latin typeface="Times  New Roman"/>
                  </a:rPr>
                  <a:t>được</a:t>
                </a:r>
                <a:r>
                  <a:rPr lang="en-US" sz="66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𝑆𝐵𝐶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6600" dirty="0">
                    <a:latin typeface="Times  New Roman"/>
                  </a:rPr>
                  <a:t>.</a:t>
                </a:r>
              </a:p>
              <a:p>
                <a:r>
                  <a:rPr lang="en-US" sz="6600" dirty="0">
                    <a:latin typeface="Times  New Roman"/>
                  </a:rPr>
                  <a:t>+ Ta </a:t>
                </a:r>
                <a:r>
                  <a:rPr lang="en-US" sz="6600" dirty="0" err="1">
                    <a:latin typeface="Times  New Roman"/>
                  </a:rPr>
                  <a:t>có</a:t>
                </a:r>
                <a:r>
                  <a:rPr lang="en-US" sz="6600" dirty="0">
                    <a:latin typeface="Times 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6600" i="1" dirty="0">
                  <a:latin typeface="Times 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𝑆𝐵𝐶</m:t>
                              </m:r>
                            </m:e>
                          </m:d>
                        </m:e>
                      </m:d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</m:num>
                        <m:den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600" i="1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6600" dirty="0">
                  <a:latin typeface="Times  New Roman"/>
                </a:endParaRPr>
              </a:p>
              <a:p>
                <a:r>
                  <a:rPr lang="en-US" sz="6600" dirty="0">
                    <a:latin typeface="Times  New Roman"/>
                  </a:rPr>
                  <a:t>+ </a:t>
                </a:r>
                <a:r>
                  <a:rPr lang="en-US" sz="6600" dirty="0" err="1">
                    <a:latin typeface="Times  New Roman"/>
                  </a:rPr>
                  <a:t>Vậy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Mp</a:t>
                </a:r>
                <a:r>
                  <a:rPr lang="en-US" sz="66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6600" dirty="0">
                    <a:latin typeface="Times  New Roman"/>
                  </a:rPr>
                  <a:t> và mc </a:t>
                </a:r>
                <a14:m>
                  <m:oMath xmlns:m="http://schemas.openxmlformats.org/officeDocument/2006/math">
                    <m:r>
                      <a:rPr lang="vi-VN" sz="6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6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6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6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6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6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6600" dirty="0">
                    <a:latin typeface="Times  New Roman"/>
                  </a:rPr>
                  <a:t> 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không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có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điểm</a:t>
                </a:r>
                <a:r>
                  <a:rPr lang="en-US" sz="6600" dirty="0">
                    <a:latin typeface="Times  New Roman"/>
                  </a:rPr>
                  <a:t> </a:t>
                </a:r>
                <a:r>
                  <a:rPr lang="en-US" sz="6600" dirty="0" err="1">
                    <a:latin typeface="Times  New Roman"/>
                  </a:rPr>
                  <a:t>chung</a:t>
                </a:r>
                <a:r>
                  <a:rPr lang="en-US" sz="6600" dirty="0">
                    <a:latin typeface="Times  New Roman"/>
                  </a:rPr>
                  <a:t>. </a:t>
                </a:r>
              </a:p>
              <a:p>
                <a:r>
                  <a:rPr lang="en-US" sz="6600" b="1" dirty="0">
                    <a:latin typeface="Times  New Roman"/>
                  </a:rPr>
                  <a:t>+ </a:t>
                </a:r>
                <a:r>
                  <a:rPr lang="en-US" sz="6600" b="1" dirty="0" err="1">
                    <a:latin typeface="Times  New Roman"/>
                  </a:rPr>
                  <a:t>Chọn</a:t>
                </a:r>
                <a:r>
                  <a:rPr lang="en-US" sz="6600" b="1" dirty="0">
                    <a:latin typeface="Times  New Roman"/>
                  </a:rPr>
                  <a:t> B</a:t>
                </a:r>
                <a:endParaRPr lang="en-US" sz="6600" dirty="0">
                  <a:latin typeface="Times  New Roman"/>
                </a:endParaRPr>
              </a:p>
            </p:txBody>
          </p:sp>
        </mc:Choice>
        <mc:Fallback xmlns=""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93BDBF9C-7DDC-4B0E-AA7C-12EEDDE0C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41" y="1726529"/>
                <a:ext cx="22809960" cy="8126327"/>
              </a:xfrm>
              <a:prstGeom prst="rect">
                <a:avLst/>
              </a:prstGeom>
              <a:blipFill>
                <a:blip r:embed="rId3"/>
                <a:stretch>
                  <a:fillRect l="-1817" t="-2551" b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699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446" y="6413826"/>
            <a:ext cx="4576548" cy="481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44" y="6417579"/>
            <a:ext cx="4960248" cy="469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81" y="6300006"/>
            <a:ext cx="4728008" cy="492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600" y="1473194"/>
            <a:ext cx="233649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GIAO CỦA MẶT CẦU VỚI ĐƯỜNG THẲNG. TIẾP TUYẾN CỦA MẶT CẦU</a:t>
            </a:r>
            <a:endParaRPr lang="en-US" sz="6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2656" y="3545046"/>
                <a:ext cx="23446854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cầu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6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400" i="1">
                            <a:latin typeface="Cambria Math"/>
                          </a:rPr>
                          <m:t>𝑂</m:t>
                        </m:r>
                        <m:r>
                          <a:rPr lang="en-US" sz="6400" i="1">
                            <a:latin typeface="Cambria Math"/>
                          </a:rPr>
                          <m:t>;</m:t>
                        </m:r>
                        <m:r>
                          <a:rPr lang="en-US" sz="64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đường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thẳng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/>
                      </a:rPr>
                      <m:t>𝑑</m:t>
                    </m:r>
                    <m:r>
                      <a:rPr lang="en-US" sz="6400" i="1">
                        <a:latin typeface="Cambria Math"/>
                      </a:rPr>
                      <m:t>=</m:t>
                    </m:r>
                    <m:r>
                      <a:rPr lang="en-US" sz="6400" i="1">
                        <a:latin typeface="Cambria Math"/>
                      </a:rPr>
                      <m:t>𝑂𝐻</m:t>
                    </m:r>
                  </m:oMath>
                </a14:m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Tương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̣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trường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hợp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cầu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phẳng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có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trường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hợp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6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56" y="3545046"/>
                <a:ext cx="23446854" cy="3046988"/>
              </a:xfrm>
              <a:prstGeom prst="rect">
                <a:avLst/>
              </a:prstGeom>
              <a:blipFill>
                <a:blip r:embed="rId5"/>
                <a:stretch>
                  <a:fillRect l="-1716" t="-6613" r="-2574" b="-1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6280144"/>
                  </p:ext>
                </p:extLst>
              </p:nvPr>
            </p:nvGraphicFramePr>
            <p:xfrm>
              <a:off x="329127" y="11150200"/>
              <a:ext cx="23637928" cy="24743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723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069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586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474342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𝑂𝐻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4800" dirty="0">
                            <a:effectLst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effectLst/>
                                  <a:latin typeface="Cambria Math"/>
                                </a:rPr>
                                <m:t>𝛥</m:t>
                              </m:r>
                            </m:oMath>
                          </a14:m>
                          <a:r>
                            <a:rPr lang="en-US" sz="4800" dirty="0"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effectLst/>
                            </a:rPr>
                            <a:t>và</a:t>
                          </a:r>
                          <a:r>
                            <a:rPr lang="en-US" sz="48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800" dirty="0"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effectLst/>
                            </a:rPr>
                            <a:t>không</a:t>
                          </a:r>
                          <a:r>
                            <a:rPr lang="en-US" sz="4800" dirty="0"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effectLst/>
                            </a:rPr>
                            <a:t>có</a:t>
                          </a:r>
                          <a:r>
                            <a:rPr lang="en-US" sz="4800" dirty="0"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effectLst/>
                            </a:rPr>
                            <a:t>điểm</a:t>
                          </a:r>
                          <a:r>
                            <a:rPr lang="en-US" sz="4800" dirty="0"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effectLst/>
                            </a:rPr>
                            <a:t>chung</a:t>
                          </a:r>
                          <a:endParaRPr lang="en-US" sz="4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37160" marR="13716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𝑂𝐻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4800">
                            <a:effectLst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effectLst/>
                                  <a:latin typeface="Cambria Math"/>
                                </a:rPr>
                                <m:t>𝛥</m:t>
                              </m:r>
                            </m:oMath>
                          </a14:m>
                          <a:r>
                            <a:rPr lang="en-US" sz="4800">
                              <a:effectLst/>
                            </a:rPr>
                            <a:t>tiếp xúc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800">
                              <a:effectLst/>
                            </a:rPr>
                            <a:t> tại </a:t>
                          </a: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effectLst/>
                                  <a:latin typeface="Cambria Math"/>
                                </a:rPr>
                                <m:t>𝐻</m:t>
                              </m:r>
                            </m:oMath>
                          </a14:m>
                          <a:r>
                            <a:rPr lang="en-US" sz="4800">
                              <a:effectLst/>
                            </a:rPr>
                            <a:t> </a:t>
                          </a:r>
                          <a:endParaRPr lang="en-US" sz="4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37160" marR="13716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𝑂𝐻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4800" dirty="0">
                            <a:effectLst/>
                          </a:endParaRPr>
                        </a:p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800">
                                  <a:effectLst/>
                                  <a:latin typeface="Cambria Math"/>
                                </a:rPr>
                                <m:t>𝛥</m:t>
                              </m:r>
                            </m:oMath>
                          </a14:m>
                          <a:r>
                            <a:rPr lang="en-US" sz="4800" dirty="0"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effectLst/>
                            </a:rPr>
                            <a:t>cắt</a:t>
                          </a:r>
                          <a:r>
                            <a:rPr lang="en-US" sz="4800" dirty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4800" dirty="0"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effectLst/>
                            </a:rPr>
                            <a:t>tại</a:t>
                          </a:r>
                          <a:r>
                            <a:rPr lang="en-US" sz="4800" dirty="0"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effectLst/>
                            </a:rPr>
                            <a:t>hai</a:t>
                          </a:r>
                          <a:r>
                            <a:rPr lang="en-US" sz="4800" dirty="0"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effectLst/>
                            </a:rPr>
                            <a:t>điểm</a:t>
                          </a:r>
                          <a:r>
                            <a:rPr lang="en-US" sz="4800" dirty="0"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effectLst/>
                            </a:rPr>
                            <a:t>phân</a:t>
                          </a:r>
                          <a:r>
                            <a:rPr lang="en-US" sz="4800" dirty="0">
                              <a:effectLst/>
                            </a:rPr>
                            <a:t> </a:t>
                          </a:r>
                          <a:r>
                            <a:rPr lang="en-US" sz="4800" dirty="0" err="1">
                              <a:effectLst/>
                            </a:rPr>
                            <a:t>biệt</a:t>
                          </a:r>
                          <a:r>
                            <a:rPr lang="en-US" sz="4800" dirty="0">
                              <a:effectLst/>
                            </a:rPr>
                            <a:t>  </a:t>
                          </a:r>
                          <a:endParaRPr lang="en-US" sz="4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37160" marR="13716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6280144"/>
                  </p:ext>
                </p:extLst>
              </p:nvPr>
            </p:nvGraphicFramePr>
            <p:xfrm>
              <a:off x="329127" y="11150200"/>
              <a:ext cx="23637928" cy="24743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723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069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586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4743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>
                        <a:blipFill>
                          <a:blip r:embed="rId6"/>
                          <a:stretch>
                            <a:fillRect l="-72" t="-246" r="-179353" b="-152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>
                        <a:blipFill>
                          <a:blip r:embed="rId6"/>
                          <a:stretch>
                            <a:fillRect l="-112906" t="-246" r="-102354" b="-152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>
                        <a:blipFill>
                          <a:blip r:embed="rId6"/>
                          <a:stretch>
                            <a:fillRect l="-208671" t="-246" r="-318" b="-152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CD5972C4-595A-408D-9A1B-5A6AD371C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497" y="0"/>
            <a:ext cx="24387175" cy="160298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1" descr="FIREWRK8">
            <a:extLst>
              <a:ext uri="{FF2B5EF4-FFF2-40B4-BE49-F238E27FC236}">
                <a16:creationId xmlns:a16="http://schemas.microsoft.com/office/drawing/2014/main" id="{960DF962-95C7-4EE5-97E4-15438E86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116929"/>
            <a:ext cx="1380998" cy="12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833ABC-A33E-4ABD-B9FB-1251C9E48487}"/>
              </a:ext>
            </a:extLst>
          </p:cNvPr>
          <p:cNvSpPr txBox="1"/>
          <p:nvPr/>
        </p:nvSpPr>
        <p:spPr>
          <a:xfrm>
            <a:off x="1057786" y="182507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 – KHỐI CẦU (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65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463" y="4013166"/>
            <a:ext cx="24384000" cy="9648211"/>
            <a:chOff x="189774" y="3839969"/>
            <a:chExt cx="11834900" cy="1786565"/>
          </a:xfrm>
        </p:grpSpPr>
        <p:sp>
          <p:nvSpPr>
            <p:cNvPr id="5" name="Rounded Rectangle 4"/>
            <p:cNvSpPr/>
            <p:nvPr/>
          </p:nvSpPr>
          <p:spPr>
            <a:xfrm>
              <a:off x="189774" y="3866090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6398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1484" y="3839969"/>
              <a:ext cx="1920182" cy="247004"/>
              <a:chOff x="1291847" y="6609576"/>
              <a:chExt cx="3764253" cy="44879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85208" y="5229165"/>
                <a:ext cx="401832" cy="31797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48153" y="6656540"/>
                <a:ext cx="2907947" cy="401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76842"/>
                <a:r>
                  <a:rPr lang="vi-VN" sz="5998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998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91847" y="6609576"/>
                <a:ext cx="520642" cy="401833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842"/>
                <a:endParaRPr lang="en-US" sz="6398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80610" y="6665303"/>
                <a:ext cx="392549" cy="337739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2176842"/>
                <a:endParaRPr lang="en-US" sz="6398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algn="ctr" defTabSz="2176842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741287" y="2416237"/>
            <a:ext cx="4366974" cy="1546163"/>
            <a:chOff x="1124244" y="6328557"/>
            <a:chExt cx="14117343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124244" y="6482229"/>
              <a:ext cx="3509957" cy="9110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vi-VN" sz="5998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691610" y="2423225"/>
            <a:ext cx="4366972" cy="1539175"/>
            <a:chOff x="1211984" y="6334162"/>
            <a:chExt cx="14029603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endParaRPr lang="en-US" sz="5998" b="1" dirty="0">
                <a:solidFill>
                  <a:prstClr val="white"/>
                </a:solidFill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211984" y="6436601"/>
              <a:ext cx="3670244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12361434" y="2408663"/>
            <a:ext cx="4377295" cy="1539175"/>
            <a:chOff x="516679" y="6334162"/>
            <a:chExt cx="14724908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b="1" dirty="0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516679" y="6473750"/>
              <a:ext cx="3247405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8746787" y="2401783"/>
            <a:ext cx="4419600" cy="1539175"/>
            <a:chOff x="652719" y="6334162"/>
            <a:chExt cx="14588868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>
                <a:spcBef>
                  <a:spcPts val="1800"/>
                </a:spcBef>
              </a:pPr>
              <a:endParaRPr lang="vi-VN" sz="5998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652719" y="6457810"/>
              <a:ext cx="3953726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42"/>
              <a:r>
                <a:rPr lang="en-US" sz="5998" b="1" dirty="0">
                  <a:solidFill>
                    <a:prstClr val="white"/>
                  </a:solidFill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lang="en-US" sz="5998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692601" y="2657198"/>
            <a:ext cx="1134536" cy="10004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6842"/>
            <a:r>
              <a:rPr lang="vi-VN" sz="5998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ahoma" pitchFamily="34" charset="0"/>
              </a:rPr>
              <a:t>A</a:t>
            </a:r>
            <a:endParaRPr lang="en-US" sz="5998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9" name="Group 48">
            <a:extLst>
              <a:ext uri="{FF2B5EF4-FFF2-40B4-BE49-F238E27FC236}">
                <a16:creationId xmlns:a16="http://schemas.microsoft.com/office/drawing/2014/main" id="{C16BE4C2-6AA1-4B5E-9385-AF410671457F}"/>
              </a:ext>
            </a:extLst>
          </p:cNvPr>
          <p:cNvGrpSpPr/>
          <p:nvPr/>
        </p:nvGrpSpPr>
        <p:grpSpPr>
          <a:xfrm>
            <a:off x="-22371" y="-74407"/>
            <a:ext cx="24384000" cy="2360408"/>
            <a:chOff x="534986" y="1647864"/>
            <a:chExt cx="23340849" cy="1782500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D9483142-7D5A-4A9B-84A4-885A234C17C1}"/>
                </a:ext>
              </a:extLst>
            </p:cNvPr>
            <p:cNvSpPr/>
            <p:nvPr/>
          </p:nvSpPr>
          <p:spPr bwMode="auto">
            <a:xfrm>
              <a:off x="555597" y="1706708"/>
              <a:ext cx="23320238" cy="172365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6398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BDA92E5A-0FB4-4C0D-B653-85619EC8A727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176336"/>
              <a:chOff x="534986" y="1647864"/>
              <a:chExt cx="3505201" cy="117633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C4A5FAFC-6AA2-416B-8049-776EC6F9512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Pentagon 27">
                <a:extLst>
                  <a:ext uri="{FF2B5EF4-FFF2-40B4-BE49-F238E27FC236}">
                    <a16:creationId xmlns:a16="http://schemas.microsoft.com/office/drawing/2014/main" id="{25F6669F-6D3A-4E60-BC46-C984887B6C92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6398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159FB78E-1043-425D-A449-B5E27A6352E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69878A08-4DBE-4DAB-8CDD-EC810FA5B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319B6857-B0AF-4C30-921E-ED6FDEFF0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0C7D6E1-38C8-4D00-86A5-742D4197D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id="{042EE520-257E-433C-9B91-D4FC140B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id="{81E67BE5-57DD-4DD6-B614-D2BB490F5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id="{E363FB93-25CB-4B3D-89E1-5D10BAB1B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id="{4E1802D7-0B30-46CA-9646-6F35C3D27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6398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Chevron 29">
                <a:extLst>
                  <a:ext uri="{FF2B5EF4-FFF2-40B4-BE49-F238E27FC236}">
                    <a16:creationId xmlns:a16="http://schemas.microsoft.com/office/drawing/2014/main" id="{54D38C3B-C885-483B-B8E2-A2EFD0F4DE0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6398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739192D1-D7BD-4D2B-85EE-F31DF42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9661" y="1745305"/>
                <a:ext cx="2467665" cy="766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defTabSz="2176842" eaLnBrk="1" hangingPunct="1"/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vi-VN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</a:t>
                </a:r>
                <a:r>
                  <a:rPr lang="en-US" sz="5998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998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146AA2F1-51A1-4995-9C27-EB6631ADC979}"/>
                  </a:ext>
                </a:extLst>
              </p:cNvPr>
              <p:cNvSpPr/>
              <p:nvPr/>
            </p:nvSpPr>
            <p:spPr>
              <a:xfrm>
                <a:off x="3773391" y="68212"/>
                <a:ext cx="2042716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Tính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thể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tích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của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khối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cầu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ngoại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tiếp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hình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chóp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tứ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giác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đều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có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tất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cả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các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cạnh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bằng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</a:p>
            </p:txBody>
          </p:sp>
        </mc:Choice>
        <mc:Fallback xmlns="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146AA2F1-51A1-4995-9C27-EB6631ADC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391" y="68212"/>
                <a:ext cx="20427161" cy="1938992"/>
              </a:xfrm>
              <a:prstGeom prst="rect">
                <a:avLst/>
              </a:prstGeom>
              <a:blipFill>
                <a:blip r:embed="rId3"/>
                <a:stretch>
                  <a:fillRect l="-1820" t="-9434" r="-2745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E8E5AE23-E2E1-4B81-8178-D72BB279CAB6}"/>
                  </a:ext>
                </a:extLst>
              </p:cNvPr>
              <p:cNvSpPr/>
              <p:nvPr/>
            </p:nvSpPr>
            <p:spPr>
              <a:xfrm>
                <a:off x="2258284" y="2363554"/>
                <a:ext cx="2115900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E8E5AE23-E2E1-4B81-8178-D72BB279C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84" y="2363554"/>
                <a:ext cx="2115900" cy="1568378"/>
              </a:xfrm>
              <a:prstGeom prst="rect">
                <a:avLst/>
              </a:prstGeom>
              <a:blipFill>
                <a:blip r:embed="rId4"/>
                <a:stretch>
                  <a:fillRect r="-16092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304E070A-6914-4151-9DEE-171257C97332}"/>
                  </a:ext>
                </a:extLst>
              </p:cNvPr>
              <p:cNvSpPr/>
              <p:nvPr/>
            </p:nvSpPr>
            <p:spPr>
              <a:xfrm>
                <a:off x="8082019" y="2408679"/>
                <a:ext cx="1734962" cy="1532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304E070A-6914-4151-9DEE-171257C97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019" y="2408679"/>
                <a:ext cx="1734962" cy="1532279"/>
              </a:xfrm>
              <a:prstGeom prst="rect">
                <a:avLst/>
              </a:prstGeom>
              <a:blipFill>
                <a:blip r:embed="rId5"/>
                <a:stretch>
                  <a:fillRect r="-20423" b="-1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B02FE6C8-A48C-4621-9107-AAC576B5D793}"/>
                  </a:ext>
                </a:extLst>
              </p:cNvPr>
              <p:cNvSpPr/>
              <p:nvPr/>
            </p:nvSpPr>
            <p:spPr>
              <a:xfrm>
                <a:off x="13595387" y="2342334"/>
                <a:ext cx="2115900" cy="1563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B02FE6C8-A48C-4621-9107-AAC576B5D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5387" y="2342334"/>
                <a:ext cx="2115900" cy="1563698"/>
              </a:xfrm>
              <a:prstGeom prst="rect">
                <a:avLst/>
              </a:prstGeom>
              <a:blipFill>
                <a:blip r:embed="rId6"/>
                <a:stretch>
                  <a:fillRect r="-16427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C4959467-DD65-4C67-A283-D1A6EB14E68A}"/>
                  </a:ext>
                </a:extLst>
              </p:cNvPr>
              <p:cNvSpPr/>
              <p:nvPr/>
            </p:nvSpPr>
            <p:spPr>
              <a:xfrm>
                <a:off x="20165822" y="2550942"/>
                <a:ext cx="2586285" cy="1105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C4959467-DD65-4C67-A283-D1A6EB14E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5822" y="2550942"/>
                <a:ext cx="2586285" cy="1105559"/>
              </a:xfrm>
              <a:prstGeom prst="rect">
                <a:avLst/>
              </a:prstGeom>
              <a:blipFill>
                <a:blip r:embed="rId7"/>
                <a:stretch>
                  <a:fillRect t="-9890" r="-1344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7">
                <a:extLst>
                  <a:ext uri="{FF2B5EF4-FFF2-40B4-BE49-F238E27FC236}">
                    <a16:creationId xmlns:a16="http://schemas.microsoft.com/office/drawing/2014/main" id="{5963C180-3440-4EA5-B73A-0873029A869A}"/>
                  </a:ext>
                </a:extLst>
              </p:cNvPr>
              <p:cNvSpPr/>
              <p:nvPr/>
            </p:nvSpPr>
            <p:spPr>
              <a:xfrm>
                <a:off x="462354" y="5684499"/>
                <a:ext cx="17269458" cy="6726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Times  New Roman"/>
                  </a:rPr>
                  <a:t>+ </a:t>
                </a:r>
                <a:r>
                  <a:rPr lang="en-US" sz="6000" dirty="0" err="1">
                    <a:latin typeface="Times  New Roman"/>
                  </a:rPr>
                  <a:t>Áp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dụng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công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thức</a:t>
                </a:r>
                <a:r>
                  <a:rPr lang="en-US" sz="6000" dirty="0">
                    <a:latin typeface="Times 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6000" dirty="0">
                  <a:latin typeface="Times  New Roman"/>
                </a:endParaRPr>
              </a:p>
              <a:p>
                <a:pPr algn="just"/>
                <a:r>
                  <a:rPr lang="en-US" sz="6000" dirty="0">
                    <a:latin typeface="Times  New Roman"/>
                  </a:rPr>
                  <a:t>+ Ta </a:t>
                </a:r>
                <a:r>
                  <a:rPr lang="en-US" sz="6000" dirty="0" err="1">
                    <a:latin typeface="Times  New Roman"/>
                  </a:rPr>
                  <a:t>có</a:t>
                </a:r>
                <a:r>
                  <a:rPr lang="en-US" sz="60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6000" dirty="0">
                    <a:latin typeface="Times  New Roman"/>
                  </a:rPr>
                  <a:t>  </a:t>
                </a:r>
                <a:endParaRPr lang="vi-VN" sz="6000" dirty="0">
                  <a:latin typeface="Times  New Roman"/>
                </a:endParaRPr>
              </a:p>
              <a:p>
                <a:pPr algn="just"/>
                <a:r>
                  <a:rPr lang="en-US" sz="6000" dirty="0">
                    <a:latin typeface="Times  New Roman"/>
                  </a:rPr>
                  <a:t>suy </a:t>
                </a:r>
                <a:r>
                  <a:rPr lang="en-US" sz="6000" dirty="0" err="1">
                    <a:latin typeface="Times  New Roman"/>
                  </a:rPr>
                  <a:t>ra</a:t>
                </a:r>
                <a:r>
                  <a:rPr lang="en-US" sz="60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6000" dirty="0">
                  <a:latin typeface="Times  New Roman"/>
                </a:endParaRPr>
              </a:p>
              <a:p>
                <a:pPr algn="just"/>
                <a:r>
                  <a:rPr lang="en-US" sz="6000" dirty="0">
                    <a:latin typeface="Times  New Roman"/>
                  </a:rPr>
                  <a:t>+ </a:t>
                </a:r>
                <a:r>
                  <a:rPr lang="en-US" sz="6000" dirty="0" err="1">
                    <a:latin typeface="Times  New Roman"/>
                  </a:rPr>
                  <a:t>Vậy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thể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tích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khối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cầu</a:t>
                </a:r>
                <a:r>
                  <a:rPr lang="en-US" sz="6000" dirty="0">
                    <a:latin typeface="Times  New Roman"/>
                  </a:rPr>
                  <a:t> </a:t>
                </a:r>
                <a:r>
                  <a:rPr lang="en-US" sz="6000" dirty="0" err="1">
                    <a:latin typeface="Times  New Roman"/>
                  </a:rPr>
                  <a:t>là</a:t>
                </a:r>
                <a:r>
                  <a:rPr lang="en-US" sz="6000" dirty="0">
                    <a:latin typeface="Times 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latin typeface="Times  New Roman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7">
                <a:extLst>
                  <a:ext uri="{FF2B5EF4-FFF2-40B4-BE49-F238E27FC236}">
                    <a16:creationId xmlns:a16="http://schemas.microsoft.com/office/drawing/2014/main" id="{5963C180-3440-4EA5-B73A-0873029A8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54" y="5684499"/>
                <a:ext cx="17269458" cy="6726906"/>
              </a:xfrm>
              <a:prstGeom prst="rect">
                <a:avLst/>
              </a:prstGeom>
              <a:blipFill>
                <a:blip r:embed="rId8"/>
                <a:stretch>
                  <a:fillRect l="-2153" b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5">
            <a:extLst>
              <a:ext uri="{FF2B5EF4-FFF2-40B4-BE49-F238E27FC236}">
                <a16:creationId xmlns:a16="http://schemas.microsoft.com/office/drawing/2014/main" id="{94921402-455C-47EA-9FE5-AE6B0604FD4C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8024546" y="5603807"/>
            <a:ext cx="589534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47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463" y="4724400"/>
            <a:ext cx="24384000" cy="8936977"/>
            <a:chOff x="189774" y="3839969"/>
            <a:chExt cx="11834900" cy="1786565"/>
          </a:xfrm>
        </p:grpSpPr>
        <p:sp>
          <p:nvSpPr>
            <p:cNvPr id="5" name="Rounded Rectangle 4"/>
            <p:cNvSpPr/>
            <p:nvPr/>
          </p:nvSpPr>
          <p:spPr>
            <a:xfrm>
              <a:off x="189774" y="3866090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1484" y="3839969"/>
              <a:ext cx="1920182" cy="247004"/>
              <a:chOff x="1291847" y="6609576"/>
              <a:chExt cx="3764253" cy="44879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185208" y="5229165"/>
                <a:ext cx="401832" cy="31797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48153" y="6656540"/>
                <a:ext cx="2907947" cy="401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99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91847" y="6609576"/>
                <a:ext cx="520642" cy="401833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80610" y="6665303"/>
                <a:ext cx="392549" cy="337739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741287" y="2873437"/>
            <a:ext cx="4366974" cy="1546163"/>
            <a:chOff x="1124244" y="6328557"/>
            <a:chExt cx="14117343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124244" y="6482229"/>
              <a:ext cx="3509957" cy="91100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691610" y="2880425"/>
            <a:ext cx="4366972" cy="1539175"/>
            <a:chOff x="1211984" y="6334162"/>
            <a:chExt cx="14029603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211984" y="6436601"/>
              <a:ext cx="3670244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12361434" y="2865863"/>
            <a:ext cx="4377295" cy="1539175"/>
            <a:chOff x="516679" y="6334162"/>
            <a:chExt cx="14724908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516679" y="6473750"/>
              <a:ext cx="3247405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18746787" y="2858983"/>
            <a:ext cx="4419600" cy="1539175"/>
            <a:chOff x="652719" y="6334162"/>
            <a:chExt cx="14588868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652719" y="6457810"/>
              <a:ext cx="3953726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692601" y="3114398"/>
            <a:ext cx="1134536" cy="100040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59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48">
            <a:extLst>
              <a:ext uri="{FF2B5EF4-FFF2-40B4-BE49-F238E27FC236}">
                <a16:creationId xmlns:a16="http://schemas.microsoft.com/office/drawing/2014/main" id="{C16BE4C2-6AA1-4B5E-9385-AF410671457F}"/>
              </a:ext>
            </a:extLst>
          </p:cNvPr>
          <p:cNvGrpSpPr/>
          <p:nvPr/>
        </p:nvGrpSpPr>
        <p:grpSpPr>
          <a:xfrm>
            <a:off x="-22371" y="-74407"/>
            <a:ext cx="24384000" cy="2741044"/>
            <a:chOff x="534986" y="1647864"/>
            <a:chExt cx="23340849" cy="1782500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D9483142-7D5A-4A9B-84A4-885A234C17C1}"/>
                </a:ext>
              </a:extLst>
            </p:cNvPr>
            <p:cNvSpPr/>
            <p:nvPr/>
          </p:nvSpPr>
          <p:spPr bwMode="auto">
            <a:xfrm>
              <a:off x="555597" y="1706708"/>
              <a:ext cx="23320238" cy="172365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3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BDA92E5A-0FB4-4C0D-B653-85619EC8A727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176336"/>
              <a:chOff x="534986" y="1647864"/>
              <a:chExt cx="3505201" cy="117633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C4A5FAFC-6AA2-416B-8049-776EC6F9512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Pentagon 27">
                <a:extLst>
                  <a:ext uri="{FF2B5EF4-FFF2-40B4-BE49-F238E27FC236}">
                    <a16:creationId xmlns:a16="http://schemas.microsoft.com/office/drawing/2014/main" id="{25F6669F-6D3A-4E60-BC46-C984887B6C92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159FB78E-1043-425D-A449-B5E27A6352E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69878A08-4DBE-4DAB-8CDD-EC810FA5B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319B6857-B0AF-4C30-921E-ED6FDEFF0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0C7D6E1-38C8-4D00-86A5-742D4197D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id="{042EE520-257E-433C-9B91-D4FC140B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id="{81E67BE5-57DD-4DD6-B614-D2BB490F5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id="{E363FB93-25CB-4B3D-89E1-5D10BAB1B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id="{4E1802D7-0B30-46CA-9646-6F35C3D27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Chevron 29">
                <a:extLst>
                  <a:ext uri="{FF2B5EF4-FFF2-40B4-BE49-F238E27FC236}">
                    <a16:creationId xmlns:a16="http://schemas.microsoft.com/office/drawing/2014/main" id="{54D38C3B-C885-483B-B8E2-A2EFD0F4DE0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739192D1-D7BD-4D2B-85EE-F31DF42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9660" y="1745305"/>
                <a:ext cx="2467665" cy="766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vi-VN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14</a:t>
                </a:r>
                <a:r>
                  <a:rPr kumimoji="0" lang="en-US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FC951A25-658D-4662-9C34-CF913CE94632}"/>
                  </a:ext>
                </a:extLst>
              </p:cNvPr>
              <p:cNvSpPr/>
              <p:nvPr/>
            </p:nvSpPr>
            <p:spPr>
              <a:xfrm>
                <a:off x="3619527" y="-136077"/>
                <a:ext cx="20742102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Cho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hình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chóp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𝑆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.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𝐴𝐵𝐶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có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cạnh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𝑆𝐴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vuông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góc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với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đáy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𝐴𝐵𝐶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là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tam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giác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vuông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tại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𝐴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và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𝐵𝐶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=2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𝑎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𝑆𝐴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=2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𝑎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.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Tính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bán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kính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của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mặt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cầu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ngoại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tiếp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hình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chóp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𝑆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.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Times  New Roman"/>
                      </a:rPr>
                      <m:t>𝐴𝐵𝐶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  <a:cs typeface="Calibri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FC951A25-658D-4662-9C34-CF913CE94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27" y="-136077"/>
                <a:ext cx="20742102" cy="2862322"/>
              </a:xfrm>
              <a:prstGeom prst="rect">
                <a:avLst/>
              </a:prstGeom>
              <a:blipFill>
                <a:blip r:embed="rId3"/>
                <a:stretch>
                  <a:fillRect l="-1793" t="-6610" r="-2704" b="-1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7C6AFED1-9813-4B3A-B9F7-21F18083CAAD}"/>
                  </a:ext>
                </a:extLst>
              </p:cNvPr>
              <p:cNvSpPr/>
              <p:nvPr/>
            </p:nvSpPr>
            <p:spPr>
              <a:xfrm>
                <a:off x="2099488" y="2939138"/>
                <a:ext cx="1964897" cy="1240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 (Đầu đề)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7C6AFED1-9813-4B3A-B9F7-21F18083C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488" y="2939138"/>
                <a:ext cx="1964897" cy="1240661"/>
              </a:xfrm>
              <a:prstGeom prst="rect">
                <a:avLst/>
              </a:prstGeom>
              <a:blipFill>
                <a:blip r:embed="rId4"/>
                <a:stretch>
                  <a:fillRect t="-10784" r="-2105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F6CBD7D4-A337-4271-BCA1-42FDE7E9CC21}"/>
                  </a:ext>
                </a:extLst>
              </p:cNvPr>
              <p:cNvSpPr/>
              <p:nvPr/>
            </p:nvSpPr>
            <p:spPr>
              <a:xfrm>
                <a:off x="8316722" y="3076887"/>
                <a:ext cx="1964897" cy="1237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 (Đầu đề)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F6CBD7D4-A337-4271-BCA1-42FDE7E9C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722" y="3076887"/>
                <a:ext cx="1964897" cy="1237262"/>
              </a:xfrm>
              <a:prstGeom prst="rect">
                <a:avLst/>
              </a:prstGeom>
              <a:blipFill>
                <a:blip r:embed="rId5"/>
                <a:stretch>
                  <a:fillRect t="-11330" r="-21053" b="-35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BBDA633F-D47E-4E83-9868-4E6E038D5585}"/>
                  </a:ext>
                </a:extLst>
              </p:cNvPr>
              <p:cNvSpPr/>
              <p:nvPr/>
            </p:nvSpPr>
            <p:spPr>
              <a:xfrm>
                <a:off x="13668708" y="2676950"/>
                <a:ext cx="1602490" cy="1765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 (Đầu đề)"/>
                    <a:cs typeface="Calibri" pitchFamily="34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BBDA633F-D47E-4E83-9868-4E6E038D5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8708" y="2676950"/>
                <a:ext cx="1602490" cy="1765035"/>
              </a:xfrm>
              <a:prstGeom prst="rect">
                <a:avLst/>
              </a:prstGeom>
              <a:blipFill>
                <a:blip r:embed="rId6"/>
                <a:stretch>
                  <a:fillRect r="-26236" b="-1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ình chữ nhật 17">
                <a:extLst>
                  <a:ext uri="{FF2B5EF4-FFF2-40B4-BE49-F238E27FC236}">
                    <a16:creationId xmlns:a16="http://schemas.microsoft.com/office/drawing/2014/main" id="{699101DC-D98A-4AB2-8EE5-AF07475F13AE}"/>
                  </a:ext>
                </a:extLst>
              </p:cNvPr>
              <p:cNvSpPr/>
              <p:nvPr/>
            </p:nvSpPr>
            <p:spPr>
              <a:xfrm>
                <a:off x="20261404" y="2647890"/>
                <a:ext cx="1602490" cy="175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New Roman (Đầu đề)"/>
                    <a:cs typeface="Calibri" pitchFamily="34" charset="0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Hình chữ nhật 17">
                <a:extLst>
                  <a:ext uri="{FF2B5EF4-FFF2-40B4-BE49-F238E27FC236}">
                    <a16:creationId xmlns:a16="http://schemas.microsoft.com/office/drawing/2014/main" id="{699101DC-D98A-4AB2-8EE5-AF07475F1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1404" y="2647890"/>
                <a:ext cx="1602490" cy="1757148"/>
              </a:xfrm>
              <a:prstGeom prst="rect">
                <a:avLst/>
              </a:prstGeom>
              <a:blipFill>
                <a:blip r:embed="rId7"/>
                <a:stretch>
                  <a:fillRect r="-25856" b="-1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">
                <a:extLst>
                  <a:ext uri="{FF2B5EF4-FFF2-40B4-BE49-F238E27FC236}">
                    <a16:creationId xmlns:a16="http://schemas.microsoft.com/office/drawing/2014/main" id="{077B771C-1271-4B9A-959C-EB395516A052}"/>
                  </a:ext>
                </a:extLst>
              </p:cNvPr>
              <p:cNvSpPr/>
              <p:nvPr/>
            </p:nvSpPr>
            <p:spPr>
              <a:xfrm>
                <a:off x="271415" y="6159028"/>
                <a:ext cx="17514630" cy="4754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800" dirty="0">
                    <a:latin typeface="Times  New Roman"/>
                  </a:rPr>
                  <a:t>+ Ta </a:t>
                </a:r>
                <a:r>
                  <a:rPr lang="en-US" sz="6800" dirty="0" err="1">
                    <a:latin typeface="Times  New Roman"/>
                  </a:rPr>
                  <a:t>có</a:t>
                </a:r>
                <a:r>
                  <a:rPr lang="en-US" sz="6800" dirty="0">
                    <a:latin typeface="Times  New Roman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800" i="1">
                            <a:latin typeface="Times  New Roman"/>
                          </a:rPr>
                        </m:ctrlPr>
                      </m:sSubPr>
                      <m:e>
                        <m:r>
                          <a:rPr lang="en-US" sz="6800" i="1">
                            <a:latin typeface="Times  New Roman"/>
                          </a:rPr>
                          <m:t>𝑅</m:t>
                        </m:r>
                      </m:e>
                      <m:sub>
                        <m:r>
                          <a:rPr lang="en-US" sz="6800" i="1">
                            <a:latin typeface="Times  New Roman"/>
                          </a:rPr>
                          <m:t>đ</m:t>
                        </m:r>
                      </m:sub>
                    </m:sSub>
                    <m:r>
                      <a:rPr lang="en-US" sz="6800" i="1">
                        <a:latin typeface="Times  New Roman"/>
                      </a:rPr>
                      <m:t>=</m:t>
                    </m:r>
                    <m:f>
                      <m:fPr>
                        <m:ctrlPr>
                          <a:rPr lang="en-US" sz="6800" i="1">
                            <a:latin typeface="Times  New Roman"/>
                          </a:rPr>
                        </m:ctrlPr>
                      </m:fPr>
                      <m:num>
                        <m:r>
                          <a:rPr lang="en-US" sz="6800" i="1">
                            <a:latin typeface="Times  New Roman"/>
                          </a:rPr>
                          <m:t>𝐵𝐶</m:t>
                        </m:r>
                      </m:num>
                      <m:den>
                        <m:r>
                          <a:rPr lang="en-US" sz="6800" i="1">
                            <a:latin typeface="Times  New Roman"/>
                          </a:rPr>
                          <m:t>2</m:t>
                        </m:r>
                      </m:den>
                    </m:f>
                    <m:r>
                      <a:rPr lang="en-US" sz="6800" i="1">
                        <a:latin typeface="Times  New Roman"/>
                      </a:rPr>
                      <m:t>=</m:t>
                    </m:r>
                    <m:r>
                      <a:rPr lang="en-US" sz="6800" i="1">
                        <a:latin typeface="Times  New Roman"/>
                      </a:rPr>
                      <m:t>𝑎</m:t>
                    </m:r>
                  </m:oMath>
                </a14:m>
                <a:r>
                  <a:rPr lang="en-US" sz="6800" dirty="0">
                    <a:latin typeface="Times  New Roman"/>
                  </a:rPr>
                  <a:t> </a:t>
                </a:r>
                <a:r>
                  <a:rPr lang="en-US" sz="6800" dirty="0" err="1">
                    <a:latin typeface="Times  New Roman"/>
                  </a:rPr>
                  <a:t>và</a:t>
                </a:r>
                <a:r>
                  <a:rPr lang="en-US" sz="68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New Roman"/>
                      </a:rPr>
                      <m:t>h</m:t>
                    </m:r>
                    <m:r>
                      <a:rPr lang="en-US" sz="6800" i="1">
                        <a:latin typeface="Times  New Roman"/>
                      </a:rPr>
                      <m:t>=</m:t>
                    </m:r>
                    <m:r>
                      <a:rPr lang="en-US" sz="6800" i="1">
                        <a:latin typeface="Times  New Roman"/>
                      </a:rPr>
                      <m:t>𝑆𝐴</m:t>
                    </m:r>
                    <m:r>
                      <a:rPr lang="en-US" sz="6800" i="1">
                        <a:latin typeface="Times  New Roman"/>
                      </a:rPr>
                      <m:t>=2</m:t>
                    </m:r>
                    <m:r>
                      <a:rPr lang="en-US" sz="6800" i="1">
                        <a:latin typeface="Times  New Roman"/>
                      </a:rPr>
                      <m:t>𝑎</m:t>
                    </m:r>
                  </m:oMath>
                </a14:m>
                <a:r>
                  <a:rPr lang="en-US" sz="6800" dirty="0">
                    <a:latin typeface="Times  New Roman"/>
                  </a:rPr>
                  <a:t>.</a:t>
                </a:r>
              </a:p>
              <a:p>
                <a:pPr algn="just"/>
                <a:r>
                  <a:rPr lang="en-US" sz="6800" dirty="0">
                    <a:latin typeface="Times  New Roman"/>
                  </a:rPr>
                  <a:t>+ </a:t>
                </a:r>
                <a:r>
                  <a:rPr lang="en-US" sz="6800" dirty="0" err="1">
                    <a:latin typeface="Times  New Roman"/>
                  </a:rPr>
                  <a:t>Áp</a:t>
                </a:r>
                <a:r>
                  <a:rPr lang="en-US" sz="6800" dirty="0">
                    <a:latin typeface="Times  New Roman"/>
                  </a:rPr>
                  <a:t> </a:t>
                </a:r>
                <a:r>
                  <a:rPr lang="en-US" sz="6800" dirty="0" err="1">
                    <a:latin typeface="Times  New Roman"/>
                  </a:rPr>
                  <a:t>dụng</a:t>
                </a:r>
                <a:r>
                  <a:rPr lang="en-US" sz="6800" dirty="0">
                    <a:latin typeface="Times  New Roman"/>
                  </a:rPr>
                  <a:t> </a:t>
                </a:r>
                <a:r>
                  <a:rPr lang="en-US" sz="6800" dirty="0" err="1">
                    <a:latin typeface="Times  New Roman"/>
                  </a:rPr>
                  <a:t>công</a:t>
                </a:r>
                <a:r>
                  <a:rPr lang="en-US" sz="6800" dirty="0">
                    <a:latin typeface="Times  New Roman"/>
                  </a:rPr>
                  <a:t> </a:t>
                </a:r>
                <a:r>
                  <a:rPr lang="en-US" sz="6800" dirty="0" err="1">
                    <a:latin typeface="Times  New Roman"/>
                  </a:rPr>
                  <a:t>thức</a:t>
                </a:r>
                <a:r>
                  <a:rPr lang="en-US" sz="6800" dirty="0">
                    <a:latin typeface="Times  New Roman"/>
                  </a:rPr>
                  <a:t> ta </a:t>
                </a:r>
                <a:r>
                  <a:rPr lang="en-US" sz="6800" dirty="0" err="1">
                    <a:latin typeface="Times  New Roman"/>
                  </a:rPr>
                  <a:t>có</a:t>
                </a:r>
                <a:r>
                  <a:rPr lang="en-US" sz="6800" dirty="0">
                    <a:latin typeface="Times  New Roman"/>
                  </a:rPr>
                  <a:t>: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6800" i="1">
                        <a:latin typeface="Times  New Roman"/>
                      </a:rPr>
                      <m:t>𝑅</m:t>
                    </m:r>
                    <m:r>
                      <a:rPr lang="en-US" sz="6800" i="1">
                        <a:latin typeface="Times 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800" i="1">
                            <a:latin typeface="Times 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800" i="1">
                                <a:latin typeface="Times 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800" i="1">
                                    <a:latin typeface="Times 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6800" i="1">
                                        <a:latin typeface="Times 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800" i="1">
                                        <a:latin typeface="Times  New Roman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6800" i="1">
                                        <a:latin typeface="Times  New Roman"/>
                                      </a:rPr>
                                      <m:t>đ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6800" i="1">
                                <a:latin typeface="Times 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6800" i="1">
                            <a:latin typeface="Times 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6800" i="1">
                                <a:latin typeface="Times 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800" i="1">
                                    <a:latin typeface="Times 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6800" i="1">
                                        <a:latin typeface="Times 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800" i="1">
                                        <a:latin typeface="Times  New Roman"/>
                                      </a:rPr>
                                      <m:t>h</m:t>
                                    </m:r>
                                  </m:num>
                                  <m:den>
                                    <m:r>
                                      <a:rPr lang="en-US" sz="6800" i="1">
                                        <a:latin typeface="Times  New Roman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6800" i="1">
                                <a:latin typeface="Times 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6800" i="1">
                        <a:latin typeface="Times 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800" i="1">
                            <a:latin typeface="Times 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800" i="1">
                                <a:latin typeface="Times 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800" i="1">
                                    <a:latin typeface="Times 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6800" i="1">
                                        <a:latin typeface="Times 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800" i="1">
                                        <a:latin typeface="Times  New Roman"/>
                                      </a:rPr>
                                      <m:t>𝐵𝐶</m:t>
                                    </m:r>
                                  </m:num>
                                  <m:den>
                                    <m:r>
                                      <a:rPr lang="en-US" sz="6800" i="1">
                                        <a:latin typeface="Times  New Roman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6800" i="1">
                                <a:latin typeface="Times 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6800" i="1">
                            <a:latin typeface="Times 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6800" i="1">
                                <a:latin typeface="Times 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800" i="1">
                                    <a:latin typeface="Times 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6800" i="1">
                                        <a:latin typeface="Times 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800" i="1">
                                        <a:latin typeface="Times  New Roman"/>
                                      </a:rPr>
                                      <m:t>𝑆𝐴</m:t>
                                    </m:r>
                                  </m:num>
                                  <m:den>
                                    <m:r>
                                      <a:rPr lang="en-US" sz="6800" i="1">
                                        <a:latin typeface="Times  New Roman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6800" i="1">
                                <a:latin typeface="Times 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6800" i="1">
                        <a:latin typeface="Times  New Roman"/>
                      </a:rPr>
                      <m:t>=</m:t>
                    </m:r>
                    <m:r>
                      <a:rPr lang="en-US" sz="6800" i="1">
                        <a:latin typeface="Times 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6800" i="1">
                            <a:latin typeface="Times  New Roman"/>
                          </a:rPr>
                        </m:ctrlPr>
                      </m:radPr>
                      <m:deg/>
                      <m:e>
                        <m:r>
                          <a:rPr lang="en-US" sz="6800" i="1">
                            <a:latin typeface="Times  New Roman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6800" dirty="0">
                    <a:latin typeface="Times  New Roman"/>
                  </a:rPr>
                  <a:t>.</a:t>
                </a:r>
              </a:p>
            </p:txBody>
          </p:sp>
        </mc:Choice>
        <mc:Fallback>
          <p:sp>
            <p:nvSpPr>
              <p:cNvPr id="69" name="Rectangle 6">
                <a:extLst>
                  <a:ext uri="{FF2B5EF4-FFF2-40B4-BE49-F238E27FC236}">
                    <a16:creationId xmlns:a16="http://schemas.microsoft.com/office/drawing/2014/main" id="{077B771C-1271-4B9A-959C-EB395516A0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15" y="6159028"/>
                <a:ext cx="17514630" cy="4754507"/>
              </a:xfrm>
              <a:prstGeom prst="rect">
                <a:avLst/>
              </a:prstGeom>
              <a:blipFill>
                <a:blip r:embed="rId8"/>
                <a:stretch>
                  <a:fillRect l="-2471" t="-256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7">
            <a:extLst>
              <a:ext uri="{FF2B5EF4-FFF2-40B4-BE49-F238E27FC236}">
                <a16:creationId xmlns:a16="http://schemas.microsoft.com/office/drawing/2014/main" id="{08C9DC0A-EAD1-412E-8B9E-B6A5ECCDCC6F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7997463" y="5241589"/>
            <a:ext cx="60198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73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183187" y="3355984"/>
            <a:ext cx="19202399" cy="10360016"/>
            <a:chOff x="94088" y="3675427"/>
            <a:chExt cx="11866382" cy="1950235"/>
          </a:xfrm>
        </p:grpSpPr>
        <p:sp>
          <p:nvSpPr>
            <p:cNvPr id="5" name="Rounded Rectangle 4"/>
            <p:cNvSpPr/>
            <p:nvPr/>
          </p:nvSpPr>
          <p:spPr>
            <a:xfrm>
              <a:off x="125571" y="3675427"/>
              <a:ext cx="11834899" cy="19502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088" y="3676085"/>
              <a:ext cx="2638069" cy="218939"/>
              <a:chOff x="1061708" y="6311756"/>
              <a:chExt cx="5171568" cy="39780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826902" y="4292145"/>
                <a:ext cx="375724" cy="44370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95970" y="6311756"/>
                <a:ext cx="4037306" cy="34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99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61708" y="6330946"/>
                <a:ext cx="1264801" cy="3786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55376" y="6380694"/>
                <a:ext cx="661206" cy="31784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233554" y="3860482"/>
            <a:ext cx="4671179" cy="2216552"/>
            <a:chOff x="454674" y="6328557"/>
            <a:chExt cx="14786913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454674" y="6569491"/>
              <a:ext cx="3988458" cy="8481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1363" y="6230157"/>
            <a:ext cx="4823016" cy="2206534"/>
            <a:chOff x="-5239" y="6334162"/>
            <a:chExt cx="15246826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-5239" y="6502170"/>
              <a:ext cx="4229155" cy="77567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0397" y="8490925"/>
            <a:ext cx="4853538" cy="2206534"/>
            <a:chOff x="11922" y="6334162"/>
            <a:chExt cx="15229665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1922" y="6532433"/>
              <a:ext cx="4197829" cy="77567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-99148" y="10937133"/>
            <a:ext cx="5105964" cy="2206534"/>
            <a:chOff x="22350" y="6334162"/>
            <a:chExt cx="15219237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22350" y="6562777"/>
              <a:ext cx="3755512" cy="7033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48">
            <a:extLst>
              <a:ext uri="{FF2B5EF4-FFF2-40B4-BE49-F238E27FC236}">
                <a16:creationId xmlns:a16="http://schemas.microsoft.com/office/drawing/2014/main" id="{C16BE4C2-6AA1-4B5E-9385-AF410671457F}"/>
              </a:ext>
            </a:extLst>
          </p:cNvPr>
          <p:cNvGrpSpPr/>
          <p:nvPr/>
        </p:nvGrpSpPr>
        <p:grpSpPr>
          <a:xfrm>
            <a:off x="-22371" y="-74407"/>
            <a:ext cx="24384000" cy="3101534"/>
            <a:chOff x="534986" y="1647864"/>
            <a:chExt cx="23340849" cy="2342173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D9483142-7D5A-4A9B-84A4-885A234C17C1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3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BDA92E5A-0FB4-4C0D-B653-85619EC8A727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176336"/>
              <a:chOff x="534986" y="1647864"/>
              <a:chExt cx="3505201" cy="117633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C4A5FAFC-6AA2-416B-8049-776EC6F9512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Pentagon 27">
                <a:extLst>
                  <a:ext uri="{FF2B5EF4-FFF2-40B4-BE49-F238E27FC236}">
                    <a16:creationId xmlns:a16="http://schemas.microsoft.com/office/drawing/2014/main" id="{25F6669F-6D3A-4E60-BC46-C984887B6C92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94932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159FB78E-1043-425D-A449-B5E27A6352E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69878A08-4DBE-4DAB-8CDD-EC810FA5B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319B6857-B0AF-4C30-921E-ED6FDEFF0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0C7D6E1-38C8-4D00-86A5-742D4197D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id="{042EE520-257E-433C-9B91-D4FC140B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id="{81E67BE5-57DD-4DD6-B614-D2BB490F5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id="{E363FB93-25CB-4B3D-89E1-5D10BAB1B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id="{4E1802D7-0B30-46CA-9646-6F35C3D27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Chevron 29">
                <a:extLst>
                  <a:ext uri="{FF2B5EF4-FFF2-40B4-BE49-F238E27FC236}">
                    <a16:creationId xmlns:a16="http://schemas.microsoft.com/office/drawing/2014/main" id="{54D38C3B-C885-483B-B8E2-A2EFD0F4DE0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739192D1-D7BD-4D2B-85EE-F31DF42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1725" y="1745305"/>
                <a:ext cx="2283533" cy="766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998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vi-VN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15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AF6875BF-962D-42AE-B155-D232D80B822A}"/>
              </a:ext>
            </a:extLst>
          </p:cNvPr>
          <p:cNvSpPr/>
          <p:nvPr/>
        </p:nvSpPr>
        <p:spPr>
          <a:xfrm>
            <a:off x="-513980" y="11217825"/>
            <a:ext cx="1796206" cy="16466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998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  New Roman"/>
              </a:rPr>
              <a:t>D</a:t>
            </a:r>
            <a:endParaRPr kumimoji="0" lang="en-US" sz="59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 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3A2FA9B9-FA9E-48F0-BD09-9019868F7B41}"/>
                  </a:ext>
                </a:extLst>
              </p:cNvPr>
              <p:cNvSpPr/>
              <p:nvPr/>
            </p:nvSpPr>
            <p:spPr>
              <a:xfrm>
                <a:off x="3594179" y="-115971"/>
                <a:ext cx="2078976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Cho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tứ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diện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có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đáy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là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tam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giác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vuông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tại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với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,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cạnh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bên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tạo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với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đáy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góc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.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Khi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đó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thể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tích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khối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cầu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ngoại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tiếp</a:t>
                </a:r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Times  New Roman"/>
                  </a:rPr>
                  <a:t>bằng</a:t>
                </a:r>
                <a:endParaRPr lang="en-US" sz="6000" dirty="0">
                  <a:solidFill>
                    <a:prstClr val="black"/>
                  </a:solidFill>
                  <a:latin typeface="Times  New Roman"/>
                </a:endParaRPr>
              </a:p>
            </p:txBody>
          </p:sp>
        </mc:Choice>
        <mc:Fallback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3A2FA9B9-FA9E-48F0-BD09-9019868F7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179" y="-115971"/>
                <a:ext cx="20789764" cy="2862322"/>
              </a:xfrm>
              <a:prstGeom prst="rect">
                <a:avLst/>
              </a:prstGeom>
              <a:blipFill>
                <a:blip r:embed="rId3"/>
                <a:stretch>
                  <a:fillRect l="-1789" t="-6596" r="-1760" b="-1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2AA95A09-1433-4FB4-A548-55E3F0BBF640}"/>
                  </a:ext>
                </a:extLst>
              </p:cNvPr>
              <p:cNvSpPr/>
              <p:nvPr/>
            </p:nvSpPr>
            <p:spPr>
              <a:xfrm>
                <a:off x="1567546" y="4113871"/>
                <a:ext cx="2929841" cy="1532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2AA95A09-1433-4FB4-A548-55E3F0BBF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6" y="4113871"/>
                <a:ext cx="2929841" cy="1532279"/>
              </a:xfrm>
              <a:prstGeom prst="rect">
                <a:avLst/>
              </a:prstGeom>
              <a:blipFill>
                <a:blip r:embed="rId4"/>
                <a:stretch>
                  <a:fillRect r="-11642" b="-1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AF55E1FD-FC26-4B2F-A7DE-9CC1043C5305}"/>
                  </a:ext>
                </a:extLst>
              </p:cNvPr>
              <p:cNvSpPr/>
              <p:nvPr/>
            </p:nvSpPr>
            <p:spPr>
              <a:xfrm>
                <a:off x="1399169" y="6423953"/>
                <a:ext cx="3580660" cy="1532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AF55E1FD-FC26-4B2F-A7DE-9CC1043C5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169" y="6423953"/>
                <a:ext cx="3580660" cy="1532279"/>
              </a:xfrm>
              <a:prstGeom prst="rect">
                <a:avLst/>
              </a:prstGeom>
              <a:blipFill>
                <a:blip r:embed="rId5"/>
                <a:stretch>
                  <a:fillRect r="-9199" b="-1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CA81EC38-519A-469B-8A7E-798703BFECDE}"/>
                  </a:ext>
                </a:extLst>
              </p:cNvPr>
              <p:cNvSpPr/>
              <p:nvPr/>
            </p:nvSpPr>
            <p:spPr>
              <a:xfrm>
                <a:off x="1567546" y="8747331"/>
                <a:ext cx="3255250" cy="1532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CA81EC38-519A-469B-8A7E-798703BFE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6" y="8747331"/>
                <a:ext cx="3255250" cy="1532279"/>
              </a:xfrm>
              <a:prstGeom prst="rect">
                <a:avLst/>
              </a:prstGeom>
              <a:blipFill>
                <a:blip r:embed="rId6"/>
                <a:stretch>
                  <a:fillRect r="-10487" b="-1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ình chữ nhật 17">
                <a:extLst>
                  <a:ext uri="{FF2B5EF4-FFF2-40B4-BE49-F238E27FC236}">
                    <a16:creationId xmlns:a16="http://schemas.microsoft.com/office/drawing/2014/main" id="{A8E1333F-4E64-4337-A701-02F0ACDCDBD6}"/>
                  </a:ext>
                </a:extLst>
              </p:cNvPr>
              <p:cNvSpPr/>
              <p:nvPr/>
            </p:nvSpPr>
            <p:spPr>
              <a:xfrm>
                <a:off x="1100747" y="11232152"/>
                <a:ext cx="3906069" cy="1532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Hình chữ nhật 17">
                <a:extLst>
                  <a:ext uri="{FF2B5EF4-FFF2-40B4-BE49-F238E27FC236}">
                    <a16:creationId xmlns:a16="http://schemas.microsoft.com/office/drawing/2014/main" id="{A8E1333F-4E64-4337-A701-02F0ACDCD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747" y="11232152"/>
                <a:ext cx="3906069" cy="1532279"/>
              </a:xfrm>
              <a:prstGeom prst="rect">
                <a:avLst/>
              </a:prstGeom>
              <a:blipFill>
                <a:blip r:embed="rId7"/>
                <a:stretch>
                  <a:fillRect r="-8438" b="-1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4">
                <a:extLst>
                  <a:ext uri="{FF2B5EF4-FFF2-40B4-BE49-F238E27FC236}">
                    <a16:creationId xmlns:a16="http://schemas.microsoft.com/office/drawing/2014/main" id="{1E96E059-70A9-4BEE-9B16-BFB9CD1207AF}"/>
                  </a:ext>
                </a:extLst>
              </p:cNvPr>
              <p:cNvSpPr/>
              <p:nvPr/>
            </p:nvSpPr>
            <p:spPr>
              <a:xfrm>
                <a:off x="5250202" y="7162800"/>
                <a:ext cx="23431208" cy="6515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latin typeface="Times  New Roman"/>
                  </a:rPr>
                  <a:t>+ </a:t>
                </a:r>
                <a:r>
                  <a:rPr lang="en-US" sz="5400" dirty="0" err="1">
                    <a:latin typeface="Times  New Roman"/>
                  </a:rPr>
                  <a:t>Gọi</a:t>
                </a:r>
                <a:r>
                  <a:rPr lang="en-US" sz="54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Times  New Roman"/>
                      </a:rPr>
                      <m:t>𝐼</m:t>
                    </m:r>
                  </m:oMath>
                </a14:m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là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trung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điểm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của</a:t>
                </a:r>
                <a:r>
                  <a:rPr lang="en-US" sz="54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Times  New Roman"/>
                      </a:rPr>
                      <m:t>𝑆𝐶</m:t>
                    </m:r>
                  </m:oMath>
                </a14:m>
                <a:r>
                  <a:rPr lang="en-US" sz="5400" dirty="0">
                    <a:latin typeface="Times  New Roman"/>
                  </a:rPr>
                  <a:t>, ta </a:t>
                </a:r>
                <a:r>
                  <a:rPr lang="en-US" sz="5400" dirty="0" err="1">
                    <a:latin typeface="Times  New Roman"/>
                  </a:rPr>
                  <a:t>có</a:t>
                </a:r>
                <a:r>
                  <a:rPr lang="en-US" sz="5400" dirty="0">
                    <a:latin typeface="Times 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Times  New Roman"/>
                      </a:rPr>
                      <m:t>𝐼𝑆</m:t>
                    </m:r>
                    <m:r>
                      <a:rPr lang="en-US" sz="5400" i="1">
                        <a:latin typeface="Times  New Roman"/>
                      </a:rPr>
                      <m:t>=</m:t>
                    </m:r>
                    <m:r>
                      <a:rPr lang="en-US" sz="5400" i="1">
                        <a:latin typeface="Times  New Roman"/>
                      </a:rPr>
                      <m:t>𝐼𝐴</m:t>
                    </m:r>
                    <m:r>
                      <a:rPr lang="en-US" sz="5400" i="1">
                        <a:latin typeface="Times  New Roman"/>
                      </a:rPr>
                      <m:t>=</m:t>
                    </m:r>
                    <m:r>
                      <a:rPr lang="en-US" sz="5400" i="1">
                        <a:latin typeface="Times  New Roman"/>
                      </a:rPr>
                      <m:t>𝐼𝐵</m:t>
                    </m:r>
                    <m:r>
                      <a:rPr lang="en-US" sz="5400" i="1">
                        <a:latin typeface="Times  New Roman"/>
                      </a:rPr>
                      <m:t>=</m:t>
                    </m:r>
                    <m:r>
                      <a:rPr lang="en-US" sz="5400" i="1">
                        <a:latin typeface="Times  New Roman"/>
                      </a:rPr>
                      <m:t>𝐼𝐶</m:t>
                    </m:r>
                  </m:oMath>
                </a14:m>
                <a:endParaRPr lang="vi-VN" sz="5400" i="1">
                  <a:latin typeface="Times  New Roman"/>
                </a:endParaRPr>
              </a:p>
              <a:p>
                <a14:m>
                  <m:oMath xmlns:m="http://schemas.openxmlformats.org/officeDocument/2006/math">
                    <m:r>
                      <a:rPr lang="en-US" sz="5400" i="1">
                        <a:latin typeface="Times  New Roman"/>
                      </a:rPr>
                      <m:t>⇒</m:t>
                    </m:r>
                    <m:r>
                      <a:rPr lang="en-US" sz="5400" i="1">
                        <a:latin typeface="Times  New Roman"/>
                      </a:rPr>
                      <m:t>𝐼</m:t>
                    </m:r>
                  </m:oMath>
                </a14:m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là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tâm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của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mặt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cầu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ngoại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tiếp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khối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chóp</a:t>
                </a:r>
                <a:r>
                  <a:rPr lang="en-US" sz="54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Times  New Roman"/>
                      </a:rPr>
                      <m:t>𝑆</m:t>
                    </m:r>
                    <m:r>
                      <a:rPr lang="en-US" sz="5400" i="1">
                        <a:latin typeface="Times  New Roman"/>
                      </a:rPr>
                      <m:t>.</m:t>
                    </m:r>
                    <m:r>
                      <a:rPr lang="en-US" sz="5400" i="1">
                        <a:latin typeface="Times  New Roman"/>
                      </a:rPr>
                      <m:t>𝐴𝐵𝐶</m:t>
                    </m:r>
                  </m:oMath>
                </a14:m>
                <a:r>
                  <a:rPr lang="en-US" sz="5400" dirty="0">
                    <a:latin typeface="Times  New Roman"/>
                  </a:rPr>
                  <a:t>. </a:t>
                </a:r>
              </a:p>
              <a:p>
                <a:r>
                  <a:rPr lang="en-US" sz="5400" dirty="0">
                    <a:latin typeface="Times  New Roman"/>
                  </a:rPr>
                  <a:t>+ </a:t>
                </a:r>
                <a:r>
                  <a:rPr lang="en-US" sz="5400" dirty="0" err="1">
                    <a:latin typeface="Times  New Roman"/>
                  </a:rPr>
                  <a:t>Khi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đó</a:t>
                </a:r>
                <a:r>
                  <a:rPr lang="en-US" sz="5400" dirty="0">
                    <a:latin typeface="Times  New Roman"/>
                  </a:rPr>
                  <a:t>, </a:t>
                </a:r>
                <a:r>
                  <a:rPr lang="en-US" sz="5400" dirty="0" err="1">
                    <a:latin typeface="Times  New Roman"/>
                  </a:rPr>
                  <a:t>bán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kính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của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mặt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cầu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là</a:t>
                </a:r>
                <a:r>
                  <a:rPr lang="en-US" sz="54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Times  New Roman"/>
                      </a:rPr>
                      <m:t>𝑅</m:t>
                    </m:r>
                    <m:r>
                      <a:rPr lang="en-US" sz="5400" i="1">
                        <a:latin typeface="Times  New Roman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Times 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Times  New Roman"/>
                          </a:rPr>
                          <m:t>𝑆𝐶</m:t>
                        </m:r>
                      </m:num>
                      <m:den>
                        <m:r>
                          <a:rPr lang="en-US" sz="5400" i="1">
                            <a:latin typeface="Times 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>
                    <a:latin typeface="Times  New Roman"/>
                  </a:rPr>
                  <a:t>.</a:t>
                </a:r>
              </a:p>
              <a:p>
                <a:r>
                  <a:rPr lang="en-US" sz="5400" dirty="0">
                    <a:latin typeface="Times  New Roman"/>
                  </a:rPr>
                  <a:t>+ Ta </a:t>
                </a:r>
                <a:r>
                  <a:rPr lang="en-US" sz="5400" dirty="0" err="1">
                    <a:latin typeface="Times  New Roman"/>
                  </a:rPr>
                  <a:t>có</a:t>
                </a:r>
                <a:r>
                  <a:rPr lang="en-US" sz="5400" dirty="0">
                    <a:latin typeface="Times 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Times  New Roman"/>
                      </a:rPr>
                      <m:t>𝐴𝐶</m:t>
                    </m:r>
                    <m:r>
                      <a:rPr lang="en-US" sz="5400" i="1">
                        <a:latin typeface="Times 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latin typeface="Times  New Roman"/>
                          </a:rPr>
                        </m:ctrlPr>
                      </m:radPr>
                      <m:deg/>
                      <m:e>
                        <m:r>
                          <a:rPr lang="en-US" sz="5400" i="1">
                            <a:latin typeface="Times  New Roman"/>
                          </a:rPr>
                          <m:t>𝐴</m:t>
                        </m:r>
                        <m:sSup>
                          <m:sSupPr>
                            <m:ctrlPr>
                              <a:rPr lang="en-US" sz="5400" i="1">
                                <a:latin typeface="Times  New Roman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Times  New Roman"/>
                              </a:rPr>
                              <m:t>𝐵</m:t>
                            </m:r>
                          </m:e>
                          <m:sup>
                            <m:r>
                              <a:rPr lang="en-US" sz="5400" i="1">
                                <a:latin typeface="Times 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latin typeface="Times  New Roman"/>
                          </a:rPr>
                          <m:t>+</m:t>
                        </m:r>
                        <m:r>
                          <a:rPr lang="en-US" sz="5400" i="1">
                            <a:latin typeface="Times  New Roman"/>
                          </a:rPr>
                          <m:t>𝐵</m:t>
                        </m:r>
                        <m:sSup>
                          <m:sSupPr>
                            <m:ctrlPr>
                              <a:rPr lang="en-US" sz="5400" i="1">
                                <a:latin typeface="Times  New Roman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Times  New Roman"/>
                              </a:rPr>
                              <m:t>𝐶</m:t>
                            </m:r>
                          </m:e>
                          <m:sup>
                            <m:r>
                              <a:rPr lang="en-US" sz="5400" i="1">
                                <a:latin typeface="Times 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400" i="1">
                        <a:latin typeface="Times  New Roman"/>
                      </a:rPr>
                      <m:t>=</m:t>
                    </m:r>
                    <m:r>
                      <a:rPr lang="en-US" sz="5400" i="1">
                        <a:latin typeface="Times  New Roman"/>
                      </a:rPr>
                      <m:t>5</m:t>
                    </m:r>
                    <m:r>
                      <a:rPr lang="en-US" sz="5400" i="1">
                        <a:latin typeface="Times  New Roman"/>
                      </a:rPr>
                      <m:t>𝑎</m:t>
                    </m:r>
                  </m:oMath>
                </a14:m>
                <a:r>
                  <a:rPr lang="en-US" sz="5400" dirty="0">
                    <a:latin typeface="Times  New Roman"/>
                  </a:rPr>
                  <a:t>. </a:t>
                </a:r>
              </a:p>
              <a:p>
                <a:r>
                  <a:rPr lang="en-US" sz="5400" dirty="0">
                    <a:latin typeface="Times  New Roman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>
                        <a:latin typeface="Times  New Roman"/>
                      </a:rPr>
                      <m:t>T</m:t>
                    </m:r>
                    <m:r>
                      <a:rPr lang="en-US" sz="5400" i="1">
                        <a:latin typeface="Times  New Roman"/>
                      </a:rPr>
                      <m:t>ỷ </m:t>
                    </m:r>
                    <m:r>
                      <a:rPr lang="en-US" sz="5400" i="1">
                        <a:latin typeface="Times  New Roman"/>
                      </a:rPr>
                      <m:t>𝑠</m:t>
                    </m:r>
                    <m:r>
                      <a:rPr lang="en-US" sz="5400" i="1">
                        <a:latin typeface="Times  New Roman"/>
                      </a:rPr>
                      <m:t>ố </m:t>
                    </m:r>
                    <m:f>
                      <m:fPr>
                        <m:ctrlPr>
                          <a:rPr lang="en-US" sz="5400" i="1">
                            <a:latin typeface="Times 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Times  New Roman"/>
                          </a:rPr>
                          <m:t>𝐴𝐶</m:t>
                        </m:r>
                      </m:num>
                      <m:den>
                        <m:r>
                          <a:rPr lang="en-US" sz="5400" i="1">
                            <a:latin typeface="Times  New Roman"/>
                          </a:rPr>
                          <m:t>𝑆𝐶</m:t>
                        </m:r>
                      </m:den>
                    </m:f>
                    <m:r>
                      <a:rPr lang="en-US" sz="5400" i="1">
                        <a:latin typeface="Times  New Roman"/>
                      </a:rPr>
                      <m:t>=</m:t>
                    </m:r>
                    <m:r>
                      <a:rPr lang="en-US" sz="5400" i="1">
                        <a:latin typeface="Times  New Roman"/>
                      </a:rPr>
                      <m:t>𝑐𝑜𝑠</m:t>
                    </m:r>
                    <m:r>
                      <a:rPr lang="en-US" sz="5400" i="1">
                        <a:latin typeface="Times  New Roman"/>
                      </a:rPr>
                      <m:t>6</m:t>
                    </m:r>
                    <m:sSup>
                      <m:sSupPr>
                        <m:ctrlPr>
                          <a:rPr lang="en-US" sz="5400" i="1">
                            <a:latin typeface="Times  New Roman"/>
                          </a:rPr>
                        </m:ctrlPr>
                      </m:sSupPr>
                      <m:e>
                        <m:r>
                          <a:rPr lang="en-US" sz="5400" i="1">
                            <a:latin typeface="Times  New Roman"/>
                          </a:rPr>
                          <m:t>0</m:t>
                        </m:r>
                      </m:e>
                      <m:sup>
                        <m:r>
                          <a:rPr lang="en-US" sz="5400" i="1">
                            <a:latin typeface="Times  New Roman"/>
                          </a:rPr>
                          <m:t>0</m:t>
                        </m:r>
                      </m:sup>
                    </m:sSup>
                    <m:r>
                      <a:rPr lang="en-US" sz="5400" i="1">
                        <a:latin typeface="Times  New Roman"/>
                      </a:rPr>
                      <m:t>⇒</m:t>
                    </m:r>
                    <m:r>
                      <a:rPr lang="en-US" sz="5400" i="1">
                        <a:latin typeface="Times  New Roman"/>
                      </a:rPr>
                      <m:t>𝑆𝐶</m:t>
                    </m:r>
                    <m:r>
                      <a:rPr lang="en-US" sz="5400" i="1">
                        <a:latin typeface="Times  New Roman"/>
                      </a:rPr>
                      <m:t>=</m:t>
                    </m:r>
                    <m:r>
                      <a:rPr lang="en-US" sz="5400" i="1">
                        <a:latin typeface="Times  New Roman"/>
                      </a:rPr>
                      <m:t>2</m:t>
                    </m:r>
                    <m:r>
                      <a:rPr lang="en-US" sz="5400" i="1">
                        <a:latin typeface="Times  New Roman"/>
                      </a:rPr>
                      <m:t>𝐴𝐶</m:t>
                    </m:r>
                    <m:r>
                      <a:rPr lang="en-US" sz="5400" i="1">
                        <a:latin typeface="Times  New Roman"/>
                      </a:rPr>
                      <m:t>=</m:t>
                    </m:r>
                    <m:r>
                      <a:rPr lang="en-US" sz="5400" i="1">
                        <a:latin typeface="Times  New Roman"/>
                      </a:rPr>
                      <m:t>10</m:t>
                    </m:r>
                    <m:r>
                      <a:rPr lang="en-US" sz="5400" i="1">
                        <a:latin typeface="Times  New Roman"/>
                      </a:rPr>
                      <m:t>𝑎</m:t>
                    </m:r>
                    <m:r>
                      <a:rPr lang="en-US" sz="5400" i="1">
                        <a:latin typeface="Times  New Roman"/>
                      </a:rPr>
                      <m:t>⇒</m:t>
                    </m:r>
                    <m:r>
                      <a:rPr lang="en-US" sz="5400" i="1">
                        <a:latin typeface="Times  New Roman"/>
                      </a:rPr>
                      <m:t>𝑅</m:t>
                    </m:r>
                    <m:r>
                      <a:rPr lang="en-US" sz="5400" i="1">
                        <a:latin typeface="Times  New Roman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Times 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Times  New Roman"/>
                          </a:rPr>
                          <m:t>𝑆𝐶</m:t>
                        </m:r>
                      </m:num>
                      <m:den>
                        <m:r>
                          <a:rPr lang="en-US" sz="5400" i="1">
                            <a:latin typeface="Times  New Roman"/>
                          </a:rPr>
                          <m:t>2</m:t>
                        </m:r>
                      </m:den>
                    </m:f>
                    <m:r>
                      <a:rPr lang="en-US" sz="5400" i="1">
                        <a:latin typeface="Times  New Roman"/>
                      </a:rPr>
                      <m:t>=</m:t>
                    </m:r>
                    <m:r>
                      <a:rPr lang="en-US" sz="5400" i="1">
                        <a:latin typeface="Times  New Roman"/>
                      </a:rPr>
                      <m:t>5</m:t>
                    </m:r>
                    <m:r>
                      <a:rPr lang="en-US" sz="5400" i="1">
                        <a:latin typeface="Times  New Roman"/>
                      </a:rPr>
                      <m:t>𝑎</m:t>
                    </m:r>
                  </m:oMath>
                </a14:m>
                <a:r>
                  <a:rPr lang="en-US" sz="5400" dirty="0">
                    <a:latin typeface="Times  New Roman"/>
                  </a:rPr>
                  <a:t>.</a:t>
                </a:r>
              </a:p>
              <a:p>
                <a:r>
                  <a:rPr lang="en-US" sz="5400" dirty="0">
                    <a:latin typeface="Times  New Roman"/>
                  </a:rPr>
                  <a:t>+ </a:t>
                </a:r>
                <a:r>
                  <a:rPr lang="en-US" sz="5400" dirty="0" err="1">
                    <a:latin typeface="Times  New Roman"/>
                  </a:rPr>
                  <a:t>Vậy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thể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tích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của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khối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cầu</a:t>
                </a:r>
                <a:r>
                  <a:rPr lang="en-US" sz="5400" dirty="0">
                    <a:latin typeface="Times 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Times  New Roman"/>
                      </a:rPr>
                      <m:t>𝑉</m:t>
                    </m:r>
                    <m:r>
                      <a:rPr lang="en-US" sz="5400" i="1">
                        <a:latin typeface="Times  New Roman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Times 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Times  New Roman"/>
                          </a:rPr>
                          <m:t>4</m:t>
                        </m:r>
                      </m:num>
                      <m:den>
                        <m:r>
                          <a:rPr lang="en-US" sz="5400" i="1">
                            <a:latin typeface="Times  New Roman"/>
                          </a:rPr>
                          <m:t>3</m:t>
                        </m:r>
                      </m:den>
                    </m:f>
                    <m:r>
                      <a:rPr lang="en-US" sz="5400" i="1">
                        <a:latin typeface="Times  New Roman"/>
                      </a:rPr>
                      <m:t>𝜋</m:t>
                    </m:r>
                    <m:sSup>
                      <m:sSupPr>
                        <m:ctrlPr>
                          <a:rPr lang="en-US" sz="5400" i="1">
                            <a:latin typeface="Times  New Roman"/>
                          </a:rPr>
                        </m:ctrlPr>
                      </m:sSupPr>
                      <m:e>
                        <m:r>
                          <a:rPr lang="en-US" sz="5400" i="1">
                            <a:latin typeface="Times  New Roman"/>
                          </a:rPr>
                          <m:t>𝑅</m:t>
                        </m:r>
                      </m:e>
                      <m:sup>
                        <m:r>
                          <a:rPr lang="en-US" sz="5400" i="1">
                            <a:latin typeface="Times  New Roman"/>
                          </a:rPr>
                          <m:t>3</m:t>
                        </m:r>
                      </m:sup>
                    </m:sSup>
                    <m:r>
                      <a:rPr lang="en-US" sz="5400" i="1">
                        <a:latin typeface="Times  New Roman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Times  New Roman"/>
                          </a:rPr>
                        </m:ctrlPr>
                      </m:fPr>
                      <m:num>
                        <m:r>
                          <a:rPr lang="en-US" sz="5400" i="1">
                            <a:latin typeface="Times  New Roman"/>
                          </a:rPr>
                          <m:t>500</m:t>
                        </m:r>
                        <m:r>
                          <a:rPr lang="en-US" sz="5400" i="1">
                            <a:latin typeface="Times  New Roman"/>
                          </a:rPr>
                          <m:t>𝜋</m:t>
                        </m:r>
                        <m:sSup>
                          <m:sSupPr>
                            <m:ctrlPr>
                              <a:rPr lang="en-US" sz="5400" i="1">
                                <a:latin typeface="Times  New Roman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latin typeface="Times 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latin typeface="Times  New Roman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5400" i="1">
                            <a:latin typeface="Times 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 dirty="0">
                    <a:latin typeface="Times  New Roman"/>
                  </a:rPr>
                  <a:t>.</a:t>
                </a:r>
              </a:p>
            </p:txBody>
          </p:sp>
        </mc:Choice>
        <mc:Fallback>
          <p:sp>
            <p:nvSpPr>
              <p:cNvPr id="62" name="Rectangle 4">
                <a:extLst>
                  <a:ext uri="{FF2B5EF4-FFF2-40B4-BE49-F238E27FC236}">
                    <a16:creationId xmlns:a16="http://schemas.microsoft.com/office/drawing/2014/main" id="{1E96E059-70A9-4BEE-9B16-BFB9CD120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02" y="7162800"/>
                <a:ext cx="23431208" cy="6515823"/>
              </a:xfrm>
              <a:prstGeom prst="rect">
                <a:avLst/>
              </a:prstGeom>
              <a:blipFill>
                <a:blip r:embed="rId8"/>
                <a:stretch>
                  <a:fillRect l="-1379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5">
                <a:extLst>
                  <a:ext uri="{FF2B5EF4-FFF2-40B4-BE49-F238E27FC236}">
                    <a16:creationId xmlns:a16="http://schemas.microsoft.com/office/drawing/2014/main" id="{E12EAD35-1915-481C-865A-CCD421CC55B4}"/>
                  </a:ext>
                </a:extLst>
              </p:cNvPr>
              <p:cNvSpPr/>
              <p:nvPr/>
            </p:nvSpPr>
            <p:spPr>
              <a:xfrm>
                <a:off x="5543462" y="3631025"/>
                <a:ext cx="18536208" cy="3607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400">
                    <a:latin typeface="Times  New Roman"/>
                  </a:rPr>
                  <a:t>                        </a:t>
                </a:r>
                <a:r>
                  <a:rPr lang="en-US" sz="5400">
                    <a:latin typeface="Times  New Roman"/>
                  </a:rPr>
                  <a:t>+ </a:t>
                </a:r>
                <a:r>
                  <a:rPr lang="en-US" sz="5400" dirty="0">
                    <a:latin typeface="Times  New Roman"/>
                  </a:rPr>
                  <a:t>Ta </a:t>
                </a:r>
                <a:r>
                  <a:rPr lang="en-US" sz="5400" dirty="0" err="1">
                    <a:latin typeface="Times  New Roman"/>
                  </a:rPr>
                  <a:t>có</a:t>
                </a:r>
                <a:r>
                  <a:rPr lang="en-US" sz="5400" dirty="0">
                    <a:latin typeface="Times 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Times  New Roman"/>
                      </a:rPr>
                      <m:t>𝛥</m:t>
                    </m:r>
                    <m:r>
                      <a:rPr lang="en-US" sz="5400" i="1">
                        <a:latin typeface="Times  New Roman"/>
                      </a:rPr>
                      <m:t>𝑆𝐴𝐶</m:t>
                    </m:r>
                  </m:oMath>
                </a14:m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vuông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tại</a:t>
                </a:r>
                <a:r>
                  <a:rPr lang="en-US" sz="54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Times  New Roman"/>
                      </a:rPr>
                      <m:t>𝐴</m:t>
                    </m:r>
                  </m:oMath>
                </a14:m>
                <a:r>
                  <a:rPr lang="en-US" sz="5400" dirty="0">
                    <a:latin typeface="Times  New Roman"/>
                  </a:rPr>
                  <a:t>.</a:t>
                </a:r>
                <a:r>
                  <a:rPr lang="vi-VN" sz="5400" dirty="0">
                    <a:latin typeface="Times  New Roman"/>
                  </a:rPr>
                  <a:t>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Times 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>
                                <a:latin typeface="Times  New Roman"/>
                              </a:rPr>
                            </m:ctrlPr>
                          </m:eqArrPr>
                          <m:e>
                            <m:r>
                              <a:rPr lang="en-US" sz="5400" i="1">
                                <a:latin typeface="Times  New Roman"/>
                              </a:rPr>
                              <m:t>&amp;</m:t>
                            </m:r>
                            <m:r>
                              <a:rPr lang="en-US" sz="5400" i="1">
                                <a:latin typeface="Times  New Roman"/>
                              </a:rPr>
                              <m:t>𝐵𝐶</m:t>
                            </m:r>
                            <m:r>
                              <a:rPr lang="en-US" sz="5400" i="1">
                                <a:latin typeface="Times  New Roman"/>
                              </a:rPr>
                              <m:t>⊥</m:t>
                            </m:r>
                            <m:r>
                              <a:rPr lang="en-US" sz="5400" i="1">
                                <a:latin typeface="Times  New Roman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5400" i="1">
                                <a:latin typeface="Times  New Roman"/>
                              </a:rPr>
                              <m:t>&amp;</m:t>
                            </m:r>
                            <m:r>
                              <a:rPr lang="en-US" sz="5400" i="1">
                                <a:latin typeface="Times  New Roman"/>
                              </a:rPr>
                              <m:t>𝐵𝐶</m:t>
                            </m:r>
                            <m:r>
                              <a:rPr lang="en-US" sz="5400" i="1">
                                <a:latin typeface="Times  New Roman"/>
                              </a:rPr>
                              <m:t>⊥</m:t>
                            </m:r>
                            <m:r>
                              <a:rPr lang="en-US" sz="5400" i="1">
                                <a:latin typeface="Times  New Roman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en-US" sz="5400" i="1">
                        <a:latin typeface="Times  New Roman"/>
                      </a:rPr>
                      <m:t>⇒</m:t>
                    </m:r>
                    <m:r>
                      <a:rPr lang="en-US" sz="5400" i="1">
                        <a:latin typeface="Times  New Roman"/>
                      </a:rPr>
                      <m:t>𝐵𝐶</m:t>
                    </m:r>
                    <m:r>
                      <a:rPr lang="en-US" sz="5400" i="1">
                        <a:latin typeface="Times  New Roman"/>
                      </a:rPr>
                      <m:t>⊥</m:t>
                    </m:r>
                    <m:d>
                      <m:dPr>
                        <m:ctrlPr>
                          <a:rPr lang="en-US" sz="5400" i="1">
                            <a:latin typeface="Times  New Roman"/>
                          </a:rPr>
                        </m:ctrlPr>
                      </m:dPr>
                      <m:e>
                        <m:r>
                          <a:rPr lang="en-US" sz="5400" i="1">
                            <a:latin typeface="Times  New Roman"/>
                          </a:rPr>
                          <m:t>𝑆𝐴𝐵</m:t>
                        </m:r>
                      </m:e>
                    </m:d>
                    <m:r>
                      <a:rPr lang="en-US" sz="5400" i="1">
                        <a:latin typeface="Times  New Roman"/>
                      </a:rPr>
                      <m:t>⇒</m:t>
                    </m:r>
                    <m:r>
                      <a:rPr lang="en-US" sz="5400" i="1">
                        <a:latin typeface="Times  New Roman"/>
                      </a:rPr>
                      <m:t>𝐵𝐶</m:t>
                    </m:r>
                    <m:r>
                      <a:rPr lang="en-US" sz="5400" i="1">
                        <a:latin typeface="Times  New Roman"/>
                      </a:rPr>
                      <m:t>⊥</m:t>
                    </m:r>
                    <m:r>
                      <a:rPr lang="en-US" sz="5400" i="1">
                        <a:latin typeface="Times  New Roman"/>
                      </a:rPr>
                      <m:t>𝑆𝐵</m:t>
                    </m:r>
                  </m:oMath>
                </a14:m>
                <a:endParaRPr lang="en-US" sz="5400" i="1" dirty="0">
                  <a:latin typeface="Times  New Roman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5400" i="1">
                        <a:latin typeface="Times  New Roman"/>
                      </a:rPr>
                      <m:t>⇒</m:t>
                    </m:r>
                    <m:r>
                      <a:rPr lang="en-US" sz="5400" i="1">
                        <a:latin typeface="Times  New Roman"/>
                      </a:rPr>
                      <m:t>𝛥</m:t>
                    </m:r>
                    <m:r>
                      <a:rPr lang="en-US" sz="5400" i="1">
                        <a:latin typeface="Times  New Roman"/>
                      </a:rPr>
                      <m:t>𝑆𝐵𝐶</m:t>
                    </m:r>
                  </m:oMath>
                </a14:m>
                <a:r>
                  <a:rPr lang="en-US" sz="5400" dirty="0" err="1">
                    <a:latin typeface="Times  New Roman"/>
                  </a:rPr>
                  <a:t>vuông</a:t>
                </a:r>
                <a:r>
                  <a:rPr lang="en-US" sz="5400" dirty="0">
                    <a:latin typeface="Times  New Roman"/>
                  </a:rPr>
                  <a:t> </a:t>
                </a:r>
                <a:r>
                  <a:rPr lang="en-US" sz="5400" dirty="0" err="1">
                    <a:latin typeface="Times  New Roman"/>
                  </a:rPr>
                  <a:t>tại</a:t>
                </a:r>
                <a:r>
                  <a:rPr lang="en-US" sz="5400" dirty="0">
                    <a:latin typeface="Times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Times  New Roman"/>
                      </a:rPr>
                      <m:t>𝐵</m:t>
                    </m:r>
                  </m:oMath>
                </a14:m>
                <a:r>
                  <a:rPr lang="en-US" sz="5400" dirty="0">
                    <a:latin typeface="Times  New Roman"/>
                  </a:rPr>
                  <a:t>.</a:t>
                </a:r>
              </a:p>
            </p:txBody>
          </p:sp>
        </mc:Choice>
        <mc:Fallback>
          <p:sp>
            <p:nvSpPr>
              <p:cNvPr id="67" name="Rectangle 5">
                <a:extLst>
                  <a:ext uri="{FF2B5EF4-FFF2-40B4-BE49-F238E27FC236}">
                    <a16:creationId xmlns:a16="http://schemas.microsoft.com/office/drawing/2014/main" id="{E12EAD35-1915-481C-865A-CCD421CC5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462" y="3631025"/>
                <a:ext cx="18536208" cy="3607975"/>
              </a:xfrm>
              <a:prstGeom prst="rect">
                <a:avLst/>
              </a:prstGeom>
              <a:blipFill>
                <a:blip r:embed="rId9"/>
                <a:stretch>
                  <a:fillRect l="-1743" b="-9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2">
            <a:extLst>
              <a:ext uri="{FF2B5EF4-FFF2-40B4-BE49-F238E27FC236}">
                <a16:creationId xmlns:a16="http://schemas.microsoft.com/office/drawing/2014/main" id="{A8BCF947-B09E-4866-B874-550F41C0BBD3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7603787" y="1828800"/>
            <a:ext cx="6704787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58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153" y="10053297"/>
            <a:ext cx="24385434" cy="3782996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655544" cy="910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99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283213" y="3482566"/>
            <a:ext cx="23569748" cy="1290346"/>
            <a:chOff x="1426982" y="6388654"/>
            <a:chExt cx="13072384" cy="12231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2" y="6388654"/>
              <a:ext cx="727027" cy="12174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209743" y="5063204"/>
            <a:ext cx="23668820" cy="1362242"/>
            <a:chOff x="1458731" y="6279823"/>
            <a:chExt cx="13782856" cy="13732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279823"/>
              <a:ext cx="829510" cy="13732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310643" y="6947996"/>
            <a:ext cx="23467404" cy="1257988"/>
            <a:chOff x="1576021" y="6334162"/>
            <a:chExt cx="1366556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576021" y="6416299"/>
              <a:ext cx="712220" cy="106604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45058" y="8724237"/>
            <a:ext cx="23480212" cy="1205152"/>
            <a:chOff x="1568562" y="6276359"/>
            <a:chExt cx="13673025" cy="1292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568562" y="6276359"/>
              <a:ext cx="848427" cy="12059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8">
            <a:extLst>
              <a:ext uri="{FF2B5EF4-FFF2-40B4-BE49-F238E27FC236}">
                <a16:creationId xmlns:a16="http://schemas.microsoft.com/office/drawing/2014/main" id="{80DA3F1E-7DEF-4699-80DD-6CACAD4B3E41}"/>
              </a:ext>
            </a:extLst>
          </p:cNvPr>
          <p:cNvGrpSpPr/>
          <p:nvPr/>
        </p:nvGrpSpPr>
        <p:grpSpPr>
          <a:xfrm>
            <a:off x="-22371" y="-38767"/>
            <a:ext cx="24384000" cy="3440806"/>
            <a:chOff x="534986" y="1647864"/>
            <a:chExt cx="23340849" cy="2342173"/>
          </a:xfrm>
        </p:grpSpPr>
        <p:sp>
          <p:nvSpPr>
            <p:cNvPr id="42" name="Rounded Rectangle 24">
              <a:extLst>
                <a:ext uri="{FF2B5EF4-FFF2-40B4-BE49-F238E27FC236}">
                  <a16:creationId xmlns:a16="http://schemas.microsoft.com/office/drawing/2014/main" id="{5032587C-7947-42E0-B58E-80BE12898E7C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3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63">
              <a:extLst>
                <a:ext uri="{FF2B5EF4-FFF2-40B4-BE49-F238E27FC236}">
                  <a16:creationId xmlns:a16="http://schemas.microsoft.com/office/drawing/2014/main" id="{2B6703DA-912F-4E89-9A78-ABB9F45DB0FE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031447"/>
              <a:chOff x="534986" y="1647864"/>
              <a:chExt cx="3505201" cy="1031447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7AE05DDF-97AE-4935-B19B-6B67CCBADE0E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457855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Pentagon 27">
                <a:extLst>
                  <a:ext uri="{FF2B5EF4-FFF2-40B4-BE49-F238E27FC236}">
                    <a16:creationId xmlns:a16="http://schemas.microsoft.com/office/drawing/2014/main" id="{587CD5F1-AAB8-4154-B11A-21A09B6F8FCC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85204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7" name="Group 11">
                <a:extLst>
                  <a:ext uri="{FF2B5EF4-FFF2-40B4-BE49-F238E27FC236}">
                    <a16:creationId xmlns:a16="http://schemas.microsoft.com/office/drawing/2014/main" id="{1FF8608A-F195-496A-81B7-0394770E682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id="{62A0E0ED-0B59-4F7F-A229-33E904C92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id="{749ACB3D-EA85-487D-94D8-A8C17B28B7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id="{7AD52CB9-C712-4436-A2CF-1FFC091BB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72">
                  <a:extLst>
                    <a:ext uri="{FF2B5EF4-FFF2-40B4-BE49-F238E27FC236}">
                      <a16:creationId xmlns:a16="http://schemas.microsoft.com/office/drawing/2014/main" id="{824CE3F3-EE9C-485A-A920-038F8D7C4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73">
                  <a:extLst>
                    <a:ext uri="{FF2B5EF4-FFF2-40B4-BE49-F238E27FC236}">
                      <a16:creationId xmlns:a16="http://schemas.microsoft.com/office/drawing/2014/main" id="{75745331-AD85-4AEA-A711-BB83F3B75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74">
                  <a:extLst>
                    <a:ext uri="{FF2B5EF4-FFF2-40B4-BE49-F238E27FC236}">
                      <a16:creationId xmlns:a16="http://schemas.microsoft.com/office/drawing/2014/main" id="{AC21D326-817D-4E71-8A41-07E76A19C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75">
                  <a:extLst>
                    <a:ext uri="{FF2B5EF4-FFF2-40B4-BE49-F238E27FC236}">
                      <a16:creationId xmlns:a16="http://schemas.microsoft.com/office/drawing/2014/main" id="{DDA826C4-5750-49DC-87E6-AB7C0A162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8" name="Chevron 29">
                <a:extLst>
                  <a:ext uri="{FF2B5EF4-FFF2-40B4-BE49-F238E27FC236}">
                    <a16:creationId xmlns:a16="http://schemas.microsoft.com/office/drawing/2014/main" id="{4CDAB25D-3A75-4EEA-8517-6829C3B3D138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13">
                <a:extLst>
                  <a:ext uri="{FF2B5EF4-FFF2-40B4-BE49-F238E27FC236}">
                    <a16:creationId xmlns:a16="http://schemas.microsoft.com/office/drawing/2014/main" id="{9599EEEA-915F-49A5-BC49-BD1AAE3186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5501" y="1712152"/>
                <a:ext cx="2467665" cy="69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vi-VN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16</a:t>
                </a:r>
                <a:r>
                  <a:rPr kumimoji="0" lang="en-US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Hình chữ nhật 1">
                <a:extLst>
                  <a:ext uri="{FF2B5EF4-FFF2-40B4-BE49-F238E27FC236}">
                    <a16:creationId xmlns:a16="http://schemas.microsoft.com/office/drawing/2014/main" id="{93621D71-DEDA-44C3-9BAA-70E6BF300611}"/>
                  </a:ext>
                </a:extLst>
              </p:cNvPr>
              <p:cNvSpPr/>
              <p:nvPr/>
            </p:nvSpPr>
            <p:spPr>
              <a:xfrm>
                <a:off x="1587" y="53883"/>
                <a:ext cx="24126332" cy="3438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6000">
                    <a:solidFill>
                      <a:prstClr val="black"/>
                    </a:solidFill>
                    <a:latin typeface="Times   New Roman"/>
                  </a:rPr>
                  <a:t>                    Cho </a:t>
                </a:r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hình chóp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6000">
                    <a:solidFill>
                      <a:prstClr val="black"/>
                    </a:solidFill>
                    <a:latin typeface="Times   New Roman"/>
                  </a:rPr>
                  <a:t>. Biết       </a:t>
                </a:r>
                <a14:m>
                  <m:oMath xmlns:m="http://schemas.openxmlformats.org/officeDocument/2006/math">
                    <m:r>
                      <a:rPr lang="vi-VN" sz="6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,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.  Vị trí tương đối giữa mặt cầu tâm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, bán kính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là:</a:t>
                </a:r>
                <a:endParaRPr lang="en-US" sz="6000" dirty="0">
                  <a:solidFill>
                    <a:prstClr val="black"/>
                  </a:solidFill>
                  <a:latin typeface="Times   New Roman"/>
                </a:endParaRPr>
              </a:p>
            </p:txBody>
          </p:sp>
        </mc:Choice>
        <mc:Fallback>
          <p:sp>
            <p:nvSpPr>
              <p:cNvPr id="2" name="Hình chữ nhật 1">
                <a:extLst>
                  <a:ext uri="{FF2B5EF4-FFF2-40B4-BE49-F238E27FC236}">
                    <a16:creationId xmlns:a16="http://schemas.microsoft.com/office/drawing/2014/main" id="{93621D71-DEDA-44C3-9BAA-70E6BF300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" y="53883"/>
                <a:ext cx="24126332" cy="3438955"/>
              </a:xfrm>
              <a:prstGeom prst="rect">
                <a:avLst/>
              </a:prstGeom>
              <a:blipFill>
                <a:blip r:embed="rId2"/>
                <a:stretch>
                  <a:fillRect l="-1516" t="-5496" r="-7074" b="-5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4D1EC2B-E197-41E8-AA67-D63500105B1E}"/>
              </a:ext>
            </a:extLst>
          </p:cNvPr>
          <p:cNvSpPr/>
          <p:nvPr/>
        </p:nvSpPr>
        <p:spPr>
          <a:xfrm>
            <a:off x="1836988" y="3681088"/>
            <a:ext cx="30893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  New Roman"/>
              </a:rPr>
              <a:t>Tiếp xúc.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58DB0BF3-C5BC-48F2-B90F-A25A8D552AD5}"/>
              </a:ext>
            </a:extLst>
          </p:cNvPr>
          <p:cNvSpPr/>
          <p:nvPr/>
        </p:nvSpPr>
        <p:spPr>
          <a:xfrm>
            <a:off x="1808557" y="5106560"/>
            <a:ext cx="71929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  New Roman"/>
              </a:rPr>
              <a:t>Không có điểm chung.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6458D170-7127-48E2-B396-B31550C8A42E}"/>
              </a:ext>
            </a:extLst>
          </p:cNvPr>
          <p:cNvSpPr/>
          <p:nvPr/>
        </p:nvSpPr>
        <p:spPr>
          <a:xfrm>
            <a:off x="1802032" y="7030972"/>
            <a:ext cx="14173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  New Roman"/>
              </a:rPr>
              <a:t>Cắt nhau theo giao tuyến là một </a:t>
            </a:r>
            <a:r>
              <a:rPr lang="vi-VN" sz="6000">
                <a:solidFill>
                  <a:schemeClr val="bg1"/>
                </a:solidFill>
                <a:latin typeface="Times   New Roman"/>
              </a:rPr>
              <a:t>đoạn thẳng</a:t>
            </a:r>
            <a:r>
              <a:rPr lang="en-US" sz="6000">
                <a:solidFill>
                  <a:schemeClr val="bg1"/>
                </a:solidFill>
                <a:latin typeface="Times   New Roman"/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3454ADBF-0ED7-4348-8895-400525DD30A0}"/>
              </a:ext>
            </a:extLst>
          </p:cNvPr>
          <p:cNvSpPr/>
          <p:nvPr/>
        </p:nvSpPr>
        <p:spPr>
          <a:xfrm>
            <a:off x="2028441" y="8782575"/>
            <a:ext cx="13487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  New Roman"/>
              </a:rPr>
              <a:t>Cắt nhau theo giao tuyến là đường tròn lớn.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04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/>
      <p:bldP spid="1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50812" y="-22"/>
            <a:ext cx="24486288" cy="13712406"/>
            <a:chOff x="94088" y="3675424"/>
            <a:chExt cx="11866382" cy="1950238"/>
          </a:xfrm>
        </p:grpSpPr>
        <p:sp>
          <p:nvSpPr>
            <p:cNvPr id="5" name="Rounded Rectangle 4"/>
            <p:cNvSpPr/>
            <p:nvPr/>
          </p:nvSpPr>
          <p:spPr>
            <a:xfrm>
              <a:off x="125571" y="3675427"/>
              <a:ext cx="11834899" cy="19502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088" y="3675424"/>
              <a:ext cx="2822978" cy="221634"/>
              <a:chOff x="1061708" y="6310561"/>
              <a:chExt cx="5534057" cy="4026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826902" y="4292145"/>
                <a:ext cx="375724" cy="44370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58459" y="6365977"/>
                <a:ext cx="4037306" cy="34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99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61708" y="6310561"/>
                <a:ext cx="1264801" cy="3786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55376" y="6380694"/>
                <a:ext cx="661206" cy="31784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0208D4C2-6268-4819-982B-A508F5DC85B4}"/>
                  </a:ext>
                </a:extLst>
              </p:cNvPr>
              <p:cNvSpPr/>
              <p:nvPr/>
            </p:nvSpPr>
            <p:spPr>
              <a:xfrm>
                <a:off x="155954" y="1532919"/>
                <a:ext cx="23383164" cy="9855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800" dirty="0">
                    <a:latin typeface="Times   New Roman"/>
                  </a:rPr>
                  <a:t>+ Ta </a:t>
                </a:r>
                <a:r>
                  <a:rPr lang="en-US" sz="6800" dirty="0" err="1">
                    <a:latin typeface="Times   New Roman"/>
                  </a:rPr>
                  <a:t>có</a:t>
                </a:r>
                <a:r>
                  <a:rPr lang="en-US" sz="6800" dirty="0">
                    <a:latin typeface="Times  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𝐴𝐶</m:t>
                    </m:r>
                    <m:r>
                      <a:rPr lang="en-US" sz="6800" i="1">
                        <a:latin typeface="Times   New Roman"/>
                      </a:rPr>
                      <m:t>=2</m:t>
                    </m:r>
                    <m:r>
                      <a:rPr lang="en-US" sz="6800" i="1">
                        <a:latin typeface="Times   New Roman"/>
                      </a:rPr>
                      <m:t>𝑎</m:t>
                    </m:r>
                  </m:oMath>
                </a14:m>
                <a:r>
                  <a:rPr lang="en-US" sz="6800" dirty="0">
                    <a:latin typeface="Times   New Roman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800" i="1">
                            <a:latin typeface="Times   New Roman"/>
                          </a:rPr>
                        </m:ctrlPr>
                      </m:accPr>
                      <m:e>
                        <m:r>
                          <a:rPr lang="en-US" sz="6800" i="1">
                            <a:latin typeface="Times   New Roman"/>
                          </a:rPr>
                          <m:t>𝑆𝐵𝐴</m:t>
                        </m:r>
                      </m:e>
                    </m:acc>
                    <m:r>
                      <a:rPr lang="en-US" sz="6800" i="1">
                        <a:latin typeface="Times   New Roman"/>
                      </a:rPr>
                      <m:t>=6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800" i="1">
                            <a:latin typeface="Times   New Roman"/>
                          </a:rPr>
                          <m:t>0</m:t>
                        </m:r>
                      </m:e>
                      <m:sup>
                        <m:r>
                          <a:rPr lang="en-US" sz="6800" i="1">
                            <a:latin typeface="Times   New Roman"/>
                          </a:rPr>
                          <m:t>𝑜</m:t>
                        </m:r>
                      </m:sup>
                    </m:sSup>
                    <m:r>
                      <a:rPr lang="en-US" sz="6800" i="1">
                        <a:latin typeface="Times   New Roman"/>
                      </a:rPr>
                      <m:t>⇒</m:t>
                    </m:r>
                    <m:r>
                      <a:rPr lang="en-US" sz="6800" i="1">
                        <a:latin typeface="Times   New Roman"/>
                      </a:rPr>
                      <m:t>𝑆𝐴</m:t>
                    </m:r>
                    <m:r>
                      <a:rPr lang="en-US" sz="6800" i="1">
                        <a:latin typeface="Times   New Roman"/>
                      </a:rPr>
                      <m:t>=</m:t>
                    </m:r>
                    <m:r>
                      <a:rPr lang="en-US" sz="6800" i="1">
                        <a:latin typeface="Times  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6800" i="1">
                            <a:latin typeface="Times   New Roman"/>
                          </a:rPr>
                        </m:ctrlPr>
                      </m:radPr>
                      <m:deg/>
                      <m:e>
                        <m:r>
                          <a:rPr lang="en-US" sz="6800" i="1">
                            <a:latin typeface="Times   New Roman"/>
                          </a:rPr>
                          <m:t>3</m:t>
                        </m:r>
                      </m:e>
                    </m:rad>
                  </m:oMath>
                </a14:m>
                <a:endParaRPr lang="en-US" sz="6800" dirty="0">
                  <a:latin typeface="Times   New Roman"/>
                </a:endParaRPr>
              </a:p>
              <a:p>
                <a:r>
                  <a:rPr lang="en-US" sz="6800" dirty="0">
                    <a:latin typeface="Times   New Roman"/>
                  </a:rPr>
                  <a:t>+ </a:t>
                </a:r>
                <a:r>
                  <a:rPr lang="en-US" sz="6800" dirty="0" err="1">
                    <a:latin typeface="Times   New Roman"/>
                  </a:rPr>
                  <a:t>Gọi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𝐻</m:t>
                    </m:r>
                  </m:oMath>
                </a14:m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là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hình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chiếu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của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𝐴</m:t>
                    </m:r>
                  </m:oMath>
                </a14:m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trên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𝑆𝐵</m:t>
                    </m:r>
                  </m:oMath>
                </a14:m>
                <a:r>
                  <a:rPr lang="en-US" sz="6800" dirty="0">
                    <a:latin typeface="Times   New Roman"/>
                  </a:rPr>
                  <a:t>, ta </a:t>
                </a:r>
                <a:r>
                  <a:rPr lang="en-US" sz="6800" dirty="0" err="1">
                    <a:latin typeface="Times   New Roman"/>
                  </a:rPr>
                  <a:t>chứng</a:t>
                </a:r>
                <a:r>
                  <a:rPr lang="en-US" sz="6800" dirty="0">
                    <a:latin typeface="Times   New Roman"/>
                  </a:rPr>
                  <a:t> minh </a:t>
                </a:r>
                <a:r>
                  <a:rPr lang="en-US" sz="6800" dirty="0" err="1">
                    <a:latin typeface="Times   New Roman"/>
                  </a:rPr>
                  <a:t>được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𝐴𝐻</m:t>
                    </m:r>
                    <m:r>
                      <a:rPr lang="en-US" sz="6800" i="1">
                        <a:latin typeface="Times   New Roman"/>
                      </a:rPr>
                      <m:t>=</m:t>
                    </m:r>
                    <m:r>
                      <a:rPr lang="en-US" sz="6800" i="1">
                        <a:latin typeface="Times   New Roman"/>
                      </a:rPr>
                      <m:t>𝑑</m:t>
                    </m:r>
                    <m:d>
                      <m:dPr>
                        <m:ctrlPr>
                          <a:rPr lang="en-US" sz="6800" i="1">
                            <a:latin typeface="Times   New Roman"/>
                          </a:rPr>
                        </m:ctrlPr>
                      </m:dPr>
                      <m:e>
                        <m:r>
                          <a:rPr lang="en-US" sz="6800" i="1">
                            <a:latin typeface="Times   New Roman"/>
                          </a:rPr>
                          <m:t>𝐴</m:t>
                        </m:r>
                        <m:r>
                          <a:rPr lang="en-US" sz="6800" i="1">
                            <a:latin typeface="Times   New Roman"/>
                          </a:rPr>
                          <m:t>,</m:t>
                        </m:r>
                        <m:d>
                          <m:dPr>
                            <m:ctrlPr>
                              <a:rPr lang="en-US" sz="6800" i="1">
                                <a:latin typeface="Times   New Roman"/>
                              </a:rPr>
                            </m:ctrlPr>
                          </m:dPr>
                          <m:e>
                            <m:r>
                              <a:rPr lang="en-US" sz="6800" i="1">
                                <a:latin typeface="Times   New Roman"/>
                              </a:rPr>
                              <m:t>𝑆𝐵𝐶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6800" dirty="0">
                    <a:latin typeface="Times   New Roman"/>
                  </a:rPr>
                  <a:t>.</a:t>
                </a:r>
              </a:p>
              <a:p>
                <a:r>
                  <a:rPr lang="en-US" sz="6800" dirty="0">
                    <a:latin typeface="Times   New Roman"/>
                  </a:rPr>
                  <a:t>+ Ta </a:t>
                </a:r>
                <a:r>
                  <a:rPr lang="en-US" sz="6800" dirty="0" err="1">
                    <a:latin typeface="Times   New Roman"/>
                  </a:rPr>
                  <a:t>có</a:t>
                </a:r>
                <a:r>
                  <a:rPr lang="en-US" sz="6800" dirty="0">
                    <a:latin typeface="Times   New Roman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8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800" i="1">
                            <a:latin typeface="Times   New Roman"/>
                          </a:rPr>
                          <m:t>1</m:t>
                        </m:r>
                      </m:num>
                      <m:den>
                        <m:r>
                          <a:rPr lang="en-US" sz="6800" i="1">
                            <a:latin typeface="Times   New Roman"/>
                          </a:rPr>
                          <m:t>𝐴</m:t>
                        </m:r>
                        <m:sSup>
                          <m:sSupPr>
                            <m:ctrlPr>
                              <a:rPr lang="en-US" sz="68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latin typeface="Times   New Roman"/>
                              </a:rPr>
                              <m:t>𝐻</m:t>
                            </m:r>
                          </m:e>
                          <m:sup>
                            <m:r>
                              <a:rPr lang="en-US" sz="68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800" i="1">
                        <a:latin typeface="Times   New Roman"/>
                      </a:rPr>
                      <m:t>=</m:t>
                    </m:r>
                    <m:f>
                      <m:fPr>
                        <m:ctrlPr>
                          <a:rPr lang="en-US" sz="68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800" i="1">
                            <a:latin typeface="Times   New Roman"/>
                          </a:rPr>
                          <m:t>1</m:t>
                        </m:r>
                      </m:num>
                      <m:den>
                        <m:r>
                          <a:rPr lang="en-US" sz="6800" i="1">
                            <a:latin typeface="Times   New Roman"/>
                          </a:rPr>
                          <m:t>𝑆</m:t>
                        </m:r>
                        <m:sSup>
                          <m:sSupPr>
                            <m:ctrlPr>
                              <a:rPr lang="en-US" sz="68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latin typeface="Times   New Roman"/>
                              </a:rPr>
                              <m:t>𝐴</m:t>
                            </m:r>
                          </m:e>
                          <m:sup>
                            <m:r>
                              <a:rPr lang="en-US" sz="68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800" i="1">
                        <a:latin typeface="Times   New Roman"/>
                      </a:rPr>
                      <m:t>+</m:t>
                    </m:r>
                    <m:f>
                      <m:fPr>
                        <m:ctrlPr>
                          <a:rPr lang="en-US" sz="68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800" i="1">
                            <a:latin typeface="Times   New Roman"/>
                          </a:rPr>
                          <m:t>1</m:t>
                        </m:r>
                      </m:num>
                      <m:den>
                        <m:r>
                          <a:rPr lang="en-US" sz="6800" i="1">
                            <a:latin typeface="Times   New Roman"/>
                          </a:rPr>
                          <m:t>𝐴</m:t>
                        </m:r>
                        <m:sSup>
                          <m:sSupPr>
                            <m:ctrlPr>
                              <a:rPr lang="en-US" sz="68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latin typeface="Times   New Roman"/>
                              </a:rPr>
                              <m:t>𝐵</m:t>
                            </m:r>
                          </m:e>
                          <m:sup>
                            <m:r>
                              <a:rPr lang="en-US" sz="68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800" i="1">
                        <a:latin typeface="Times   New Roman"/>
                      </a:rPr>
                      <m:t>=</m:t>
                    </m:r>
                    <m:f>
                      <m:fPr>
                        <m:ctrlPr>
                          <a:rPr lang="en-US" sz="68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800" i="1">
                            <a:latin typeface="Times   New Roman"/>
                          </a:rPr>
                          <m:t>1</m:t>
                        </m:r>
                      </m:num>
                      <m:den>
                        <m:r>
                          <a:rPr lang="en-US" sz="6800" i="1">
                            <a:latin typeface="Times   New Roman"/>
                          </a:rPr>
                          <m:t>3</m:t>
                        </m:r>
                        <m:sSup>
                          <m:sSupPr>
                            <m:ctrlPr>
                              <a:rPr lang="en-US" sz="68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latin typeface="Times  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8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800" i="1">
                        <a:latin typeface="Times   New Roman"/>
                      </a:rPr>
                      <m:t>+</m:t>
                    </m:r>
                    <m:f>
                      <m:fPr>
                        <m:ctrlPr>
                          <a:rPr lang="en-US" sz="68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800" i="1">
                            <a:latin typeface="Times  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68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latin typeface="Times  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8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800" i="1">
                        <a:latin typeface="Times   New Roman"/>
                      </a:rPr>
                      <m:t>=</m:t>
                    </m:r>
                    <m:f>
                      <m:fPr>
                        <m:ctrlPr>
                          <a:rPr lang="en-US" sz="68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800" i="1">
                            <a:latin typeface="Times   New Roman"/>
                          </a:rPr>
                          <m:t>4</m:t>
                        </m:r>
                      </m:num>
                      <m:den>
                        <m:r>
                          <a:rPr lang="en-US" sz="6800" i="1">
                            <a:latin typeface="Times   New Roman"/>
                          </a:rPr>
                          <m:t>3</m:t>
                        </m:r>
                        <m:sSup>
                          <m:sSupPr>
                            <m:ctrlPr>
                              <a:rPr lang="en-US" sz="68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latin typeface="Times  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8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6800" dirty="0">
                  <a:latin typeface="Times  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00" i="1">
                          <a:latin typeface="Times   New Roman"/>
                        </a:rPr>
                        <m:t>⇒</m:t>
                      </m:r>
                      <m:r>
                        <a:rPr lang="en-US" sz="6800" i="1">
                          <a:latin typeface="Times   New Roman"/>
                        </a:rPr>
                        <m:t>𝑑</m:t>
                      </m:r>
                      <m:d>
                        <m:dPr>
                          <m:ctrlPr>
                            <a:rPr lang="en-US" sz="6800" i="1">
                              <a:latin typeface="Times   New Roman"/>
                            </a:rPr>
                          </m:ctrlPr>
                        </m:dPr>
                        <m:e>
                          <m:r>
                            <a:rPr lang="en-US" sz="6800" i="1">
                              <a:latin typeface="Times   New Roman"/>
                            </a:rPr>
                            <m:t>𝐴</m:t>
                          </m:r>
                          <m:r>
                            <a:rPr lang="en-US" sz="6800" i="1">
                              <a:latin typeface="Times   New Roman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6800" i="1">
                                  <a:latin typeface="Times   New Roman"/>
                                </a:rPr>
                              </m:ctrlPr>
                            </m:dPr>
                            <m:e>
                              <m:r>
                                <a:rPr lang="en-US" sz="6800" i="1">
                                  <a:latin typeface="Times   New Roman"/>
                                </a:rPr>
                                <m:t>𝑆𝐵𝐶</m:t>
                              </m:r>
                            </m:e>
                          </m:d>
                        </m:e>
                      </m:d>
                      <m:r>
                        <a:rPr lang="en-US" sz="6800" i="1">
                          <a:latin typeface="Times   New Roman"/>
                        </a:rPr>
                        <m:t>=</m:t>
                      </m:r>
                      <m:r>
                        <a:rPr lang="en-US" sz="6800" i="1">
                          <a:latin typeface="Times   New Roman"/>
                        </a:rPr>
                        <m:t>𝐴𝐻</m:t>
                      </m:r>
                      <m:r>
                        <a:rPr lang="en-US" sz="6800" i="1">
                          <a:latin typeface="Times   New Roman"/>
                        </a:rPr>
                        <m:t>=</m:t>
                      </m:r>
                      <m:f>
                        <m:fPr>
                          <m:ctrlPr>
                            <a:rPr lang="en-US" sz="6800" i="1">
                              <a:latin typeface="Times   New Roman"/>
                            </a:rPr>
                          </m:ctrlPr>
                        </m:fPr>
                        <m:num>
                          <m:r>
                            <a:rPr lang="en-US" sz="6800" i="1">
                              <a:latin typeface="Times   New Roman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6800" i="1">
                                  <a:latin typeface="Times  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800" i="1">
                                  <a:latin typeface="Times   New Roman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6800" i="1">
                              <a:latin typeface="Times   New Roman"/>
                            </a:rPr>
                            <m:t>2</m:t>
                          </m:r>
                        </m:den>
                      </m:f>
                      <m:r>
                        <a:rPr lang="en-US" sz="6800" i="1">
                          <a:latin typeface="Times   New Roman"/>
                        </a:rPr>
                        <m:t>=</m:t>
                      </m:r>
                      <m:r>
                        <a:rPr lang="en-US" sz="6800" i="1">
                          <a:latin typeface="Times   New Roman"/>
                        </a:rPr>
                        <m:t>𝑅</m:t>
                      </m:r>
                    </m:oMath>
                  </m:oMathPara>
                </a14:m>
                <a:endParaRPr lang="en-US" sz="6800" dirty="0">
                  <a:latin typeface="Times   New Roman"/>
                </a:endParaRPr>
              </a:p>
              <a:p>
                <a:r>
                  <a:rPr lang="en-US" sz="6800" dirty="0">
                    <a:latin typeface="Times   New Roman"/>
                  </a:rPr>
                  <a:t>+ </a:t>
                </a:r>
                <a:r>
                  <a:rPr lang="en-US" sz="6800" dirty="0" err="1">
                    <a:latin typeface="Times   New Roman"/>
                  </a:rPr>
                  <a:t>Vậy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Mp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800" i="1">
                            <a:latin typeface="Times   New Roman"/>
                          </a:rPr>
                        </m:ctrlPr>
                      </m:dPr>
                      <m:e>
                        <m:r>
                          <a:rPr lang="en-US" sz="6800" i="1">
                            <a:latin typeface="Times   New Roman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tiếp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xúc</a:t>
                </a:r>
                <a:r>
                  <a:rPr lang="en-US" sz="6800" dirty="0">
                    <a:latin typeface="Times   New Roman"/>
                  </a:rPr>
                  <a:t> mc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𝑆</m:t>
                    </m:r>
                    <m:r>
                      <a:rPr lang="en-US" sz="6800" i="1">
                        <a:latin typeface="Times   New Roman"/>
                      </a:rPr>
                      <m:t>(</m:t>
                    </m:r>
                    <m:r>
                      <a:rPr lang="en-US" sz="6800" i="1">
                        <a:latin typeface="Times   New Roman"/>
                      </a:rPr>
                      <m:t>𝐴</m:t>
                    </m:r>
                    <m:r>
                      <a:rPr lang="en-US" sz="6800" i="1">
                        <a:latin typeface="Times   New Roman"/>
                      </a:rPr>
                      <m:t>,</m:t>
                    </m:r>
                    <m:f>
                      <m:fPr>
                        <m:ctrlPr>
                          <a:rPr lang="en-US" sz="68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800" i="1">
                            <a:latin typeface="Times  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6800" i="1">
                                <a:latin typeface="Times  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6800" i="1">
                                <a:latin typeface="Times  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800" i="1">
                            <a:latin typeface="Times   New Roman"/>
                          </a:rPr>
                          <m:t>2</m:t>
                        </m:r>
                      </m:den>
                    </m:f>
                    <m:r>
                      <a:rPr lang="en-US" sz="6800" i="1">
                        <a:latin typeface="Times   New Roman"/>
                      </a:rPr>
                      <m:t>)</m:t>
                    </m:r>
                  </m:oMath>
                </a14:m>
                <a:r>
                  <a:rPr lang="en-US" sz="6800" dirty="0">
                    <a:latin typeface="Times   New Roman"/>
                  </a:rPr>
                  <a:t>.</a:t>
                </a:r>
              </a:p>
              <a:p>
                <a:r>
                  <a:rPr lang="en-US" sz="6800" b="1" dirty="0">
                    <a:latin typeface="Times   New Roman"/>
                  </a:rPr>
                  <a:t>+ </a:t>
                </a:r>
                <a:r>
                  <a:rPr lang="en-US" sz="6800" b="1" err="1">
                    <a:latin typeface="Times   New Roman"/>
                  </a:rPr>
                  <a:t>Chọn</a:t>
                </a:r>
                <a:r>
                  <a:rPr lang="en-US" sz="6800" b="1">
                    <a:latin typeface="Times   New Roman"/>
                  </a:rPr>
                  <a:t> </a:t>
                </a:r>
                <a:r>
                  <a:rPr lang="vi-VN" sz="6800" b="1">
                    <a:latin typeface="Times   New Roman"/>
                  </a:rPr>
                  <a:t>A</a:t>
                </a:r>
                <a:endParaRPr lang="en-US" sz="6800" dirty="0">
                  <a:latin typeface="Times   New Roman"/>
                </a:endParaRPr>
              </a:p>
            </p:txBody>
          </p:sp>
        </mc:Choice>
        <mc:Fallback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0208D4C2-6268-4819-982B-A508F5DC8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54" y="1532919"/>
                <a:ext cx="23383164" cy="9855134"/>
              </a:xfrm>
              <a:prstGeom prst="rect">
                <a:avLst/>
              </a:prstGeom>
              <a:blipFill>
                <a:blip r:embed="rId3"/>
                <a:stretch>
                  <a:fillRect l="-1851" t="-1175" b="-4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203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183187" y="3355984"/>
            <a:ext cx="19202399" cy="10360016"/>
            <a:chOff x="94088" y="3675427"/>
            <a:chExt cx="11866382" cy="1950235"/>
          </a:xfrm>
        </p:grpSpPr>
        <p:sp>
          <p:nvSpPr>
            <p:cNvPr id="5" name="Rounded Rectangle 4"/>
            <p:cNvSpPr/>
            <p:nvPr/>
          </p:nvSpPr>
          <p:spPr>
            <a:xfrm>
              <a:off x="125571" y="3675427"/>
              <a:ext cx="11834899" cy="19502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088" y="3676085"/>
              <a:ext cx="2638069" cy="218939"/>
              <a:chOff x="1061708" y="6311756"/>
              <a:chExt cx="5171568" cy="39780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826902" y="4292145"/>
                <a:ext cx="375724" cy="44370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95970" y="6311756"/>
                <a:ext cx="4037306" cy="34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99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61708" y="6330946"/>
                <a:ext cx="1264801" cy="3786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55376" y="6380694"/>
                <a:ext cx="661206" cy="31784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7442" y="3893768"/>
            <a:ext cx="4940958" cy="2216552"/>
            <a:chOff x="378951" y="6328557"/>
            <a:chExt cx="14862636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378951" y="6528839"/>
              <a:ext cx="4168537" cy="83957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1362" y="6230157"/>
            <a:ext cx="4945453" cy="2206534"/>
            <a:chOff x="-5239" y="6334162"/>
            <a:chExt cx="15246826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1678181" y="6334162"/>
              <a:ext cx="13563406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-5239" y="6502170"/>
              <a:ext cx="4229155" cy="77567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0397" y="8490925"/>
            <a:ext cx="4966418" cy="2206534"/>
            <a:chOff x="11922" y="6334162"/>
            <a:chExt cx="15229665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1449568" y="6334162"/>
              <a:ext cx="13792019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1922" y="6532433"/>
              <a:ext cx="4197829" cy="77567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-99148" y="10937133"/>
            <a:ext cx="5105964" cy="2206534"/>
            <a:chOff x="22350" y="6334162"/>
            <a:chExt cx="15219237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22350" y="6562777"/>
              <a:ext cx="3755512" cy="7033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48">
            <a:extLst>
              <a:ext uri="{FF2B5EF4-FFF2-40B4-BE49-F238E27FC236}">
                <a16:creationId xmlns:a16="http://schemas.microsoft.com/office/drawing/2014/main" id="{C16BE4C2-6AA1-4B5E-9385-AF410671457F}"/>
              </a:ext>
            </a:extLst>
          </p:cNvPr>
          <p:cNvGrpSpPr/>
          <p:nvPr/>
        </p:nvGrpSpPr>
        <p:grpSpPr>
          <a:xfrm>
            <a:off x="-71563" y="-74407"/>
            <a:ext cx="24433192" cy="3101534"/>
            <a:chOff x="487899" y="1647864"/>
            <a:chExt cx="23387936" cy="2342173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D9483142-7D5A-4A9B-84A4-885A234C17C1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3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BDA92E5A-0FB4-4C0D-B653-85619EC8A727}"/>
                </a:ext>
              </a:extLst>
            </p:cNvPr>
            <p:cNvGrpSpPr/>
            <p:nvPr/>
          </p:nvGrpSpPr>
          <p:grpSpPr>
            <a:xfrm>
              <a:off x="487899" y="1647864"/>
              <a:ext cx="3552288" cy="973726"/>
              <a:chOff x="487899" y="1647864"/>
              <a:chExt cx="3552288" cy="97372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C4A5FAFC-6AA2-416B-8049-776EC6F95129}"/>
                  </a:ext>
                </a:extLst>
              </p:cNvPr>
              <p:cNvSpPr/>
              <p:nvPr/>
            </p:nvSpPr>
            <p:spPr bwMode="auto">
              <a:xfrm rot="5400000" flipV="1">
                <a:off x="482343" y="240013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Pentagon 27">
                <a:extLst>
                  <a:ext uri="{FF2B5EF4-FFF2-40B4-BE49-F238E27FC236}">
                    <a16:creationId xmlns:a16="http://schemas.microsoft.com/office/drawing/2014/main" id="{25F6669F-6D3A-4E60-BC46-C984887B6C92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83166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159FB78E-1043-425D-A449-B5E27A6352E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69878A08-4DBE-4DAB-8CDD-EC810FA5B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319B6857-B0AF-4C30-921E-ED6FDEFF0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0C7D6E1-38C8-4D00-86A5-742D4197D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id="{042EE520-257E-433C-9B91-D4FC140B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id="{81E67BE5-57DD-4DD6-B614-D2BB490F5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id="{E363FB93-25CB-4B3D-89E1-5D10BAB1B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id="{4E1802D7-0B30-46CA-9646-6F35C3D27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Chevron 29">
                <a:extLst>
                  <a:ext uri="{FF2B5EF4-FFF2-40B4-BE49-F238E27FC236}">
                    <a16:creationId xmlns:a16="http://schemas.microsoft.com/office/drawing/2014/main" id="{54D38C3B-C885-483B-B8E2-A2EFD0F4DE0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739192D1-D7BD-4D2B-85EE-F31DF42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1725" y="1745305"/>
                <a:ext cx="2283533" cy="766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998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vi-VN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17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AF6875BF-962D-42AE-B155-D232D80B822A}"/>
              </a:ext>
            </a:extLst>
          </p:cNvPr>
          <p:cNvSpPr/>
          <p:nvPr/>
        </p:nvSpPr>
        <p:spPr>
          <a:xfrm>
            <a:off x="23978" y="6367411"/>
            <a:ext cx="1796206" cy="16466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998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  New Roman"/>
                <a:ea typeface="+mn-ea"/>
                <a:cs typeface="+mn-cs"/>
              </a:rPr>
              <a:t>B</a:t>
            </a:r>
            <a:endParaRPr kumimoji="0" lang="en-US" sz="59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  New Roman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2E0E41B2-C9B5-427F-982A-0165EC76C0ED}"/>
                  </a:ext>
                </a:extLst>
              </p:cNvPr>
              <p:cNvSpPr/>
              <p:nvPr/>
            </p:nvSpPr>
            <p:spPr>
              <a:xfrm>
                <a:off x="175519" y="174314"/>
                <a:ext cx="24160157" cy="2613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5400">
                    <a:solidFill>
                      <a:prstClr val="black"/>
                    </a:solidFill>
                    <a:latin typeface="Times  New Roman"/>
                  </a:rPr>
                  <a:t>                     Cho </a:t>
                </a:r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hình chóp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5400" dirty="0">
                    <a:solidFill>
                      <a:prstClr val="black"/>
                    </a:solidFill>
                    <a:latin typeface="Times   New Roman"/>
                  </a:rPr>
                  <a:t> </a:t>
                </a:r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có đáy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  <a:r>
                  <a:rPr lang="vi-VN" sz="5400" b="1" dirty="0">
                    <a:solidFill>
                      <a:prstClr val="black"/>
                    </a:solidFill>
                    <a:latin typeface="Times  New Roman"/>
                  </a:rPr>
                  <a:t> </a:t>
                </a:r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Biết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,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. Mặt cầu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 cắt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 theo giao </a:t>
                </a:r>
                <a:r>
                  <a:rPr lang="vi-VN" sz="5400">
                    <a:solidFill>
                      <a:prstClr val="black"/>
                    </a:solidFill>
                    <a:latin typeface="Times  New Roman"/>
                  </a:rPr>
                  <a:t>tuyến là một </a:t>
                </a:r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. Tính bán kính của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5400" dirty="0">
                    <a:solidFill>
                      <a:prstClr val="black"/>
                    </a:solidFill>
                    <a:latin typeface="Times  New Roman"/>
                  </a:rPr>
                  <a:t>.</a:t>
                </a:r>
                <a:endParaRPr lang="en-US" sz="5400" dirty="0">
                  <a:solidFill>
                    <a:prstClr val="black"/>
                  </a:solidFill>
                  <a:latin typeface="Times  New Roman"/>
                </a:endParaRPr>
              </a:p>
            </p:txBody>
          </p:sp>
        </mc:Choice>
        <mc:Fallback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2E0E41B2-C9B5-427F-982A-0165EC76C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19" y="174314"/>
                <a:ext cx="24160157" cy="2613151"/>
              </a:xfrm>
              <a:prstGeom prst="rect">
                <a:avLst/>
              </a:prstGeom>
              <a:blipFill>
                <a:blip r:embed="rId3"/>
                <a:stretch>
                  <a:fillRect l="-1363" t="-6542" b="-1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F8DFEB5B-F277-4613-8709-8E26F830DB2D}"/>
                  </a:ext>
                </a:extLst>
              </p:cNvPr>
              <p:cNvSpPr/>
              <p:nvPr/>
            </p:nvSpPr>
            <p:spPr>
              <a:xfrm>
                <a:off x="1610114" y="4163579"/>
                <a:ext cx="2848472" cy="1573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F8DFEB5B-F277-4613-8709-8E26F830D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114" y="4163579"/>
                <a:ext cx="2848472" cy="1573316"/>
              </a:xfrm>
              <a:prstGeom prst="rect">
                <a:avLst/>
              </a:prstGeom>
              <a:blipFill>
                <a:blip r:embed="rId4"/>
                <a:stretch>
                  <a:fillRect r="-12206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30EFE98E-43F7-4980-8F69-BCEAF99AD819}"/>
                  </a:ext>
                </a:extLst>
              </p:cNvPr>
              <p:cNvSpPr/>
              <p:nvPr/>
            </p:nvSpPr>
            <p:spPr>
              <a:xfrm>
                <a:off x="1820184" y="6597506"/>
                <a:ext cx="2142959" cy="1319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30EFE98E-43F7-4980-8F69-BCEAF99AD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184" y="6597506"/>
                <a:ext cx="2142959" cy="1319336"/>
              </a:xfrm>
              <a:prstGeom prst="rect">
                <a:avLst/>
              </a:prstGeom>
              <a:blipFill>
                <a:blip r:embed="rId5"/>
                <a:stretch>
                  <a:fillRect t="-6912" r="-1623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C1B1301B-1D98-402B-B84B-236D412557B0}"/>
                  </a:ext>
                </a:extLst>
              </p:cNvPr>
              <p:cNvSpPr/>
              <p:nvPr/>
            </p:nvSpPr>
            <p:spPr>
              <a:xfrm>
                <a:off x="1665049" y="8751842"/>
                <a:ext cx="2848472" cy="1573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C1B1301B-1D98-402B-B84B-236D412557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49" y="8751842"/>
                <a:ext cx="2848472" cy="1573316"/>
              </a:xfrm>
              <a:prstGeom prst="rect">
                <a:avLst/>
              </a:prstGeom>
              <a:blipFill>
                <a:blip r:embed="rId6"/>
                <a:stretch>
                  <a:fillRect r="-12206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F75B07FB-6B9D-418B-B8AB-4FE5E1E7DB26}"/>
                  </a:ext>
                </a:extLst>
              </p:cNvPr>
              <p:cNvSpPr/>
              <p:nvPr/>
            </p:nvSpPr>
            <p:spPr>
              <a:xfrm>
                <a:off x="2135660" y="11345745"/>
                <a:ext cx="2142959" cy="1319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6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F75B07FB-6B9D-418B-B8AB-4FE5E1E7D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660" y="11345745"/>
                <a:ext cx="2142959" cy="1319336"/>
              </a:xfrm>
              <a:prstGeom prst="rect">
                <a:avLst/>
              </a:prstGeom>
              <a:blipFill>
                <a:blip r:embed="rId7"/>
                <a:stretch>
                  <a:fillRect t="-6912" r="-1619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5">
                <a:extLst>
                  <a:ext uri="{FF2B5EF4-FFF2-40B4-BE49-F238E27FC236}">
                    <a16:creationId xmlns:a16="http://schemas.microsoft.com/office/drawing/2014/main" id="{22649949-0A3C-4495-9A5A-7857851F3433}"/>
                  </a:ext>
                </a:extLst>
              </p:cNvPr>
              <p:cNvSpPr/>
              <p:nvPr/>
            </p:nvSpPr>
            <p:spPr>
              <a:xfrm>
                <a:off x="5341642" y="4451564"/>
                <a:ext cx="22546100" cy="9140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Times   New Roman"/>
                  </a:rPr>
                  <a:t>+ Ta </a:t>
                </a:r>
                <a:r>
                  <a:rPr lang="en-US" sz="6000" dirty="0" err="1">
                    <a:latin typeface="Times   New Roman"/>
                  </a:rPr>
                  <a:t>có</a:t>
                </a:r>
                <a:r>
                  <a:rPr lang="en-US" sz="6000" dirty="0">
                    <a:latin typeface="Times   New Roman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i="1">
                            <a:latin typeface="Times   New Roman"/>
                          </a:rPr>
                        </m:ctrlPr>
                      </m:accPr>
                      <m:e>
                        <m:r>
                          <a:rPr lang="en-US" sz="6000" i="1">
                            <a:latin typeface="Times   New Roman"/>
                          </a:rPr>
                          <m:t>𝑆𝐵𝐴</m:t>
                        </m:r>
                      </m:e>
                    </m:acc>
                    <m:r>
                      <a:rPr lang="en-US" sz="6000" i="1">
                        <a:latin typeface="Times   New Roman"/>
                      </a:rPr>
                      <m:t>=</m:t>
                    </m:r>
                    <m:r>
                      <a:rPr lang="en-US" sz="6000" i="1">
                        <a:latin typeface="Times   New Roman"/>
                      </a:rPr>
                      <m:t>6</m:t>
                    </m:r>
                    <m:sSup>
                      <m:sSupPr>
                        <m:ctrlPr>
                          <a:rPr lang="en-US" sz="60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000" i="1">
                            <a:latin typeface="Times   New Roman"/>
                          </a:rPr>
                          <m:t>0</m:t>
                        </m:r>
                      </m:e>
                      <m:sup>
                        <m:r>
                          <a:rPr lang="en-US" sz="6000" i="1">
                            <a:latin typeface="Times   New Roman"/>
                          </a:rPr>
                          <m:t>𝑜</m:t>
                        </m:r>
                      </m:sup>
                    </m:sSup>
                    <m:r>
                      <a:rPr lang="en-US" sz="6000" i="1">
                        <a:latin typeface="Times   New Roman"/>
                      </a:rPr>
                      <m:t>⇒</m:t>
                    </m:r>
                    <m:r>
                      <a:rPr lang="en-US" sz="6000" i="1">
                        <a:latin typeface="Times   New Roman"/>
                      </a:rPr>
                      <m:t>𝑆𝐴</m:t>
                    </m:r>
                    <m:r>
                      <a:rPr lang="en-US" sz="6000" i="1">
                        <a:latin typeface="Times   New Roman"/>
                      </a:rPr>
                      <m:t>=</m:t>
                    </m:r>
                    <m:r>
                      <a:rPr lang="en-US" sz="6000" i="1">
                        <a:latin typeface="Times   New Roman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Times   New Roman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latin typeface="Times   New Roman"/>
                          </a:rPr>
                          <m:t>3</m:t>
                        </m:r>
                      </m:e>
                    </m:rad>
                  </m:oMath>
                </a14:m>
                <a:endParaRPr lang="en-US" sz="6000" dirty="0">
                  <a:latin typeface="Times   New Roman"/>
                </a:endParaRPr>
              </a:p>
              <a:p>
                <a:pPr algn="just"/>
                <a:r>
                  <a:rPr lang="en-US" sz="6000" dirty="0">
                    <a:latin typeface="Times   New Roman"/>
                  </a:rPr>
                  <a:t>+ </a:t>
                </a:r>
                <a:r>
                  <a:rPr lang="en-US" sz="6000" dirty="0" err="1">
                    <a:latin typeface="Times   New Roman"/>
                  </a:rPr>
                  <a:t>Gọi</a:t>
                </a:r>
                <a:r>
                  <a:rPr lang="en-US" sz="60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Times   New Roman"/>
                      </a:rPr>
                      <m:t>𝐻</m:t>
                    </m:r>
                  </m:oMath>
                </a14:m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là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hình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chiếu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của</a:t>
                </a:r>
                <a:r>
                  <a:rPr lang="en-US" sz="60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Times   New Roman"/>
                      </a:rPr>
                      <m:t>𝐴</m:t>
                    </m:r>
                  </m:oMath>
                </a14:m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trên</a:t>
                </a:r>
                <a:r>
                  <a:rPr lang="en-US" sz="60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Times   New Roman"/>
                      </a:rPr>
                      <m:t>𝑆𝐵</m:t>
                    </m:r>
                  </m:oMath>
                </a14:m>
                <a:r>
                  <a:rPr lang="en-US" sz="6000">
                    <a:latin typeface="Times   New Roman"/>
                  </a:rPr>
                  <a:t>, </a:t>
                </a:r>
                <a:endParaRPr lang="vi-VN" sz="6000">
                  <a:latin typeface="Times   New Roman"/>
                </a:endParaRPr>
              </a:p>
              <a:p>
                <a:pPr algn="just"/>
                <a:r>
                  <a:rPr lang="en-US" sz="6000">
                    <a:latin typeface="Times   New Roman"/>
                  </a:rPr>
                  <a:t>ta </a:t>
                </a:r>
                <a:r>
                  <a:rPr lang="en-US" sz="6000" dirty="0" err="1">
                    <a:latin typeface="Times   New Roman"/>
                  </a:rPr>
                  <a:t>chứng</a:t>
                </a:r>
                <a:r>
                  <a:rPr lang="en-US" sz="6000" dirty="0">
                    <a:latin typeface="Times   New Roman"/>
                  </a:rPr>
                  <a:t> minh </a:t>
                </a:r>
                <a:r>
                  <a:rPr lang="en-US" sz="6000" dirty="0" err="1">
                    <a:latin typeface="Times   New Roman"/>
                  </a:rPr>
                  <a:t>được</a:t>
                </a:r>
                <a:r>
                  <a:rPr lang="en-US" sz="60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Times   New Roman"/>
                      </a:rPr>
                      <m:t>𝐴𝐻</m:t>
                    </m:r>
                    <m:r>
                      <a:rPr lang="en-US" sz="6000" i="1">
                        <a:latin typeface="Times   New Roman"/>
                      </a:rPr>
                      <m:t>=</m:t>
                    </m:r>
                    <m:r>
                      <a:rPr lang="en-US" sz="6000" i="1">
                        <a:latin typeface="Times   New Roman"/>
                      </a:rPr>
                      <m:t>𝑑</m:t>
                    </m:r>
                    <m:d>
                      <m:dPr>
                        <m:ctrlPr>
                          <a:rPr lang="en-US" sz="6000" i="1">
                            <a:latin typeface="Times   New Roman"/>
                          </a:rPr>
                        </m:ctrlPr>
                      </m:dPr>
                      <m:e>
                        <m:r>
                          <a:rPr lang="en-US" sz="6000" i="1">
                            <a:latin typeface="Times   New Roman"/>
                          </a:rPr>
                          <m:t>𝐴</m:t>
                        </m:r>
                        <m:r>
                          <a:rPr lang="en-US" sz="6000" i="1">
                            <a:latin typeface="Times   New Roman"/>
                          </a:rPr>
                          <m:t>,</m:t>
                        </m:r>
                        <m:d>
                          <m:dPr>
                            <m:ctrlPr>
                              <a:rPr lang="en-US" sz="6000" i="1">
                                <a:latin typeface="Times   New Roman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Times   New Roman"/>
                              </a:rPr>
                              <m:t>𝑆𝐵𝐶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6000" dirty="0">
                    <a:latin typeface="Times   New Roman"/>
                  </a:rPr>
                  <a:t>.</a:t>
                </a:r>
              </a:p>
              <a:p>
                <a:pPr algn="just"/>
                <a:r>
                  <a:rPr lang="en-US" sz="6000" dirty="0">
                    <a:latin typeface="Times   New Roman"/>
                  </a:rPr>
                  <a:t>+ Ta </a:t>
                </a:r>
                <a:r>
                  <a:rPr lang="en-US" sz="6000" dirty="0" err="1">
                    <a:latin typeface="Times   New Roman"/>
                  </a:rPr>
                  <a:t>có</a:t>
                </a:r>
                <a:r>
                  <a:rPr lang="en-US" sz="6000" dirty="0">
                    <a:latin typeface="Times  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Times  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Times   New Roman"/>
                          </a:rPr>
                          <m:t>𝐴</m:t>
                        </m:r>
                        <m:sSup>
                          <m:sSupPr>
                            <m:ctrlPr>
                              <a:rPr lang="en-US" sz="60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Times   New Roman"/>
                              </a:rPr>
                              <m:t>𝐻</m:t>
                            </m:r>
                          </m:e>
                          <m:sup>
                            <m:r>
                              <a:rPr lang="en-US" sz="60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000" i="1">
                        <a:latin typeface="Times   New Roman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Times  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Times   New Roman"/>
                          </a:rPr>
                          <m:t>𝑆</m:t>
                        </m:r>
                        <m:sSup>
                          <m:sSupPr>
                            <m:ctrlPr>
                              <a:rPr lang="en-US" sz="60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Times   New Roman"/>
                              </a:rPr>
                              <m:t>𝐴</m:t>
                            </m:r>
                          </m:e>
                          <m:sup>
                            <m:r>
                              <a:rPr lang="en-US" sz="60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000" i="1">
                        <a:latin typeface="Times   New Roman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Times  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Times   New Roman"/>
                          </a:rPr>
                          <m:t>𝐴</m:t>
                        </m:r>
                        <m:sSup>
                          <m:sSupPr>
                            <m:ctrlPr>
                              <a:rPr lang="en-US" sz="60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Times   New Roman"/>
                              </a:rPr>
                              <m:t>𝐵</m:t>
                            </m:r>
                          </m:e>
                          <m:sup>
                            <m:r>
                              <a:rPr lang="en-US" sz="60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000" i="1">
                        <a:latin typeface="Times   New Roman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Times   New Roman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Times   New Roman"/>
                          </a:rPr>
                          <m:t>3</m:t>
                        </m:r>
                        <m:sSup>
                          <m:sSupPr>
                            <m:ctrlPr>
                              <a:rPr lang="en-US" sz="60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Times  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000" i="1">
                        <a:latin typeface="Times   New Roman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Times  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60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Times  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000" i="1">
                        <a:latin typeface="Times   New Roman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Times   New Roman"/>
                          </a:rPr>
                          <m:t>4</m:t>
                        </m:r>
                      </m:num>
                      <m:den>
                        <m:r>
                          <a:rPr lang="en-US" sz="6000" i="1">
                            <a:latin typeface="Times   New Roman"/>
                          </a:rPr>
                          <m:t>3</m:t>
                        </m:r>
                        <m:sSup>
                          <m:sSupPr>
                            <m:ctrlPr>
                              <a:rPr lang="en-US" sz="60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Times  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vi-VN" sz="6000" i="1">
                  <a:latin typeface="Times   New Roma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>
                          <a:latin typeface="Times   New Roman"/>
                        </a:rPr>
                        <m:t>⇒</m:t>
                      </m:r>
                      <m:r>
                        <a:rPr lang="en-US" sz="6000" i="1">
                          <a:latin typeface="Times   New Roman"/>
                        </a:rPr>
                        <m:t>𝑑</m:t>
                      </m:r>
                      <m:d>
                        <m:dPr>
                          <m:ctrlPr>
                            <a:rPr lang="en-US" sz="6000" i="1">
                              <a:latin typeface="Times   New Roman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Times   New Roman"/>
                            </a:rPr>
                            <m:t>𝐴</m:t>
                          </m:r>
                          <m:r>
                            <a:rPr lang="en-US" sz="6000" i="1">
                              <a:latin typeface="Times   New Roman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6000" i="1">
                                  <a:latin typeface="Times   New Roman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Times   New Roman"/>
                                </a:rPr>
                                <m:t>𝑆𝐵𝐶</m:t>
                              </m:r>
                            </m:e>
                          </m:d>
                        </m:e>
                      </m:d>
                      <m:r>
                        <a:rPr lang="en-US" sz="6000" i="1">
                          <a:latin typeface="Times   New Roman"/>
                        </a:rPr>
                        <m:t>=</m:t>
                      </m:r>
                      <m:r>
                        <a:rPr lang="en-US" sz="6000" i="1">
                          <a:latin typeface="Times   New Roman"/>
                        </a:rPr>
                        <m:t>𝐴𝐻</m:t>
                      </m:r>
                      <m:r>
                        <a:rPr lang="en-US" sz="6000" i="1">
                          <a:latin typeface="Times   New Roman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Times   New Roman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Times   New Roman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Times  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i="1">
                                  <a:latin typeface="Times   New Roman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6000" i="1">
                              <a:latin typeface="Times   New Roman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Times   New Roman"/>
                        </a:rPr>
                        <m:t>&lt;</m:t>
                      </m:r>
                      <m:r>
                        <a:rPr lang="en-US" sz="6000" i="1">
                          <a:latin typeface="Times   New Roman"/>
                        </a:rPr>
                        <m:t>𝑎</m:t>
                      </m:r>
                      <m:r>
                        <a:rPr lang="en-US" sz="6000" i="1">
                          <a:latin typeface="Times   New Roman"/>
                        </a:rPr>
                        <m:t>=</m:t>
                      </m:r>
                      <m:r>
                        <a:rPr lang="en-US" sz="6000" i="1">
                          <a:latin typeface="Times   New Roman"/>
                        </a:rPr>
                        <m:t>𝑅</m:t>
                      </m:r>
                    </m:oMath>
                  </m:oMathPara>
                </a14:m>
                <a:endParaRPr lang="en-US" sz="6000" dirty="0">
                  <a:latin typeface="Times   New Roman"/>
                </a:endParaRPr>
              </a:p>
              <a:p>
                <a:pPr algn="just"/>
                <a:r>
                  <a:rPr lang="en-US" sz="6000" dirty="0">
                    <a:latin typeface="Times   New Roman"/>
                  </a:rPr>
                  <a:t>+ </a:t>
                </a:r>
                <a:r>
                  <a:rPr lang="en-US" sz="6000" dirty="0" err="1">
                    <a:latin typeface="Times   New Roman"/>
                  </a:rPr>
                  <a:t>Vậy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Mp</a:t>
                </a:r>
                <a:r>
                  <a:rPr lang="en-US" sz="60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Times   New Roman"/>
                          </a:rPr>
                        </m:ctrlPr>
                      </m:dPr>
                      <m:e>
                        <m:r>
                          <a:rPr lang="en-US" sz="6000" i="1">
                            <a:latin typeface="Times   New Roman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cắt</a:t>
                </a:r>
                <a:r>
                  <a:rPr lang="en-US" sz="6000" dirty="0">
                    <a:latin typeface="Times   New Roman"/>
                  </a:rPr>
                  <a:t> mc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>
                        <a:latin typeface="Times   New Roman"/>
                      </a:rPr>
                      <m:t>S</m:t>
                    </m:r>
                    <m:d>
                      <m:dPr>
                        <m:ctrlPr>
                          <a:rPr lang="en-US" sz="6000" i="1">
                            <a:latin typeface="Times   New Roman"/>
                          </a:rPr>
                        </m:ctrlPr>
                      </m:dPr>
                      <m:e>
                        <m:r>
                          <a:rPr lang="en-US" sz="6000" i="1">
                            <a:latin typeface="Times   New Roman"/>
                          </a:rPr>
                          <m:t>𝐴</m:t>
                        </m:r>
                        <m:r>
                          <a:rPr lang="en-US" sz="6000" i="1">
                            <a:latin typeface="Times   New Roman"/>
                          </a:rPr>
                          <m:t>,</m:t>
                        </m:r>
                        <m:r>
                          <a:rPr lang="en-US" sz="6000" i="1">
                            <a:latin typeface="Times   New Roman"/>
                          </a:rPr>
                          <m:t>𝑎</m:t>
                        </m:r>
                      </m:e>
                    </m:d>
                    <m:r>
                      <a:rPr lang="en-US" sz="6000" i="1">
                        <a:latin typeface="Times   New Roman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imes   New Roman"/>
                  </a:rPr>
                  <a:t>theo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giao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tuyến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là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err="1">
                    <a:latin typeface="Times   New Roman"/>
                  </a:rPr>
                  <a:t>một</a:t>
                </a:r>
                <a:r>
                  <a:rPr lang="en-US" sz="6000">
                    <a:latin typeface="Times   New Roman"/>
                  </a:rPr>
                  <a:t> </a:t>
                </a:r>
                <a:endParaRPr lang="vi-VN" sz="6000">
                  <a:latin typeface="Times   New Roman"/>
                </a:endParaRPr>
              </a:p>
              <a:p>
                <a:pPr algn="just"/>
                <a:r>
                  <a:rPr lang="en-US" sz="6000">
                    <a:latin typeface="Times   New Roman"/>
                  </a:rPr>
                  <a:t>đường </a:t>
                </a:r>
                <a:r>
                  <a:rPr lang="en-US" sz="6000" dirty="0" err="1">
                    <a:latin typeface="Times   New Roman"/>
                  </a:rPr>
                  <a:t>tròn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có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bán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kính</a:t>
                </a:r>
                <a:r>
                  <a:rPr lang="en-US" sz="60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Times   New Roman"/>
                      </a:rPr>
                      <m:t>𝑟</m:t>
                    </m:r>
                    <m:r>
                      <a:rPr lang="en-US" sz="6000" i="1">
                        <a:latin typeface="Times  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Times  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0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Times   New Roman"/>
                              </a:rPr>
                              <m:t>𝑅</m:t>
                            </m:r>
                          </m:e>
                          <m:sup>
                            <m:r>
                              <a:rPr lang="en-US" sz="60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latin typeface="Times  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60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Times   New Roman"/>
                              </a:rPr>
                              <m:t>𝑑</m:t>
                            </m:r>
                          </m:e>
                          <m:sup>
                            <m:r>
                              <a:rPr lang="en-US" sz="60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6000" i="1">
                        <a:latin typeface="Times  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Times   New Roman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60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Times  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0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  <m:r>
                          <a:rPr lang="en-US" sz="6000" i="1">
                            <a:latin typeface="Times   New Roman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latin typeface="Times   New Roman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Times  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Times   New Roman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Times   New Roman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Times   New Roman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latin typeface="Times   New Roman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6000" i="1">
                        <a:latin typeface="Times   New Roman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Times   New Roman"/>
                          </a:rPr>
                          <m:t>𝑎</m:t>
                        </m:r>
                      </m:num>
                      <m:den>
                        <m:r>
                          <a:rPr lang="en-US" sz="6000" i="1">
                            <a:latin typeface="Times  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latin typeface="Times   New Roman"/>
                  </a:rPr>
                  <a:t>.</a:t>
                </a:r>
              </a:p>
            </p:txBody>
          </p:sp>
        </mc:Choice>
        <mc:Fallback>
          <p:sp>
            <p:nvSpPr>
              <p:cNvPr id="69" name="Rectangle 5">
                <a:extLst>
                  <a:ext uri="{FF2B5EF4-FFF2-40B4-BE49-F238E27FC236}">
                    <a16:creationId xmlns:a16="http://schemas.microsoft.com/office/drawing/2014/main" id="{22649949-0A3C-4495-9A5A-7857851F3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642" y="4451564"/>
                <a:ext cx="22546100" cy="9140579"/>
              </a:xfrm>
              <a:prstGeom prst="rect">
                <a:avLst/>
              </a:prstGeom>
              <a:blipFill>
                <a:blip r:embed="rId8"/>
                <a:stretch>
                  <a:fillRect l="-1622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144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183187" y="3355984"/>
            <a:ext cx="19202399" cy="10360016"/>
            <a:chOff x="94088" y="3675427"/>
            <a:chExt cx="11866382" cy="1950235"/>
          </a:xfrm>
        </p:grpSpPr>
        <p:sp>
          <p:nvSpPr>
            <p:cNvPr id="5" name="Rounded Rectangle 4"/>
            <p:cNvSpPr/>
            <p:nvPr/>
          </p:nvSpPr>
          <p:spPr>
            <a:xfrm>
              <a:off x="125571" y="3675427"/>
              <a:ext cx="11834899" cy="19502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088" y="3676085"/>
              <a:ext cx="2638069" cy="218939"/>
              <a:chOff x="1061708" y="6311756"/>
              <a:chExt cx="5171568" cy="39780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826902" y="4292145"/>
                <a:ext cx="375724" cy="44370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95970" y="6311756"/>
                <a:ext cx="4037306" cy="34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99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61708" y="6330946"/>
                <a:ext cx="1264801" cy="3786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55376" y="6380694"/>
                <a:ext cx="661206" cy="31784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7442" y="3352800"/>
            <a:ext cx="4940958" cy="2216552"/>
            <a:chOff x="378951" y="6328557"/>
            <a:chExt cx="14862636" cy="124014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5" y="6328557"/>
              <a:ext cx="13101202" cy="12401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378951" y="6528839"/>
              <a:ext cx="4168537" cy="83957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1362" y="5943600"/>
            <a:ext cx="4945453" cy="2206534"/>
            <a:chOff x="-5239" y="6334162"/>
            <a:chExt cx="15246826" cy="123453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1678181" y="6334162"/>
              <a:ext cx="13563406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-5239" y="6502170"/>
              <a:ext cx="4229155" cy="77567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0397" y="8537666"/>
            <a:ext cx="4966418" cy="2206534"/>
            <a:chOff x="11922" y="6334162"/>
            <a:chExt cx="15229665" cy="123453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1449568" y="6334162"/>
              <a:ext cx="13792019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1922" y="6532433"/>
              <a:ext cx="4197829" cy="77567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-99148" y="11128466"/>
            <a:ext cx="5105964" cy="2206534"/>
            <a:chOff x="22350" y="6334162"/>
            <a:chExt cx="15219237" cy="123453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1835687" y="6334162"/>
              <a:ext cx="13405900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22350" y="6562777"/>
              <a:ext cx="3755512" cy="7033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48">
            <a:extLst>
              <a:ext uri="{FF2B5EF4-FFF2-40B4-BE49-F238E27FC236}">
                <a16:creationId xmlns:a16="http://schemas.microsoft.com/office/drawing/2014/main" id="{C16BE4C2-6AA1-4B5E-9385-AF410671457F}"/>
              </a:ext>
            </a:extLst>
          </p:cNvPr>
          <p:cNvGrpSpPr/>
          <p:nvPr/>
        </p:nvGrpSpPr>
        <p:grpSpPr>
          <a:xfrm>
            <a:off x="-71563" y="-74407"/>
            <a:ext cx="24433192" cy="3101534"/>
            <a:chOff x="487899" y="1647864"/>
            <a:chExt cx="23387936" cy="2342173"/>
          </a:xfrm>
        </p:grpSpPr>
        <p:sp>
          <p:nvSpPr>
            <p:cNvPr id="40" name="Rounded Rectangle 24">
              <a:extLst>
                <a:ext uri="{FF2B5EF4-FFF2-40B4-BE49-F238E27FC236}">
                  <a16:creationId xmlns:a16="http://schemas.microsoft.com/office/drawing/2014/main" id="{D9483142-7D5A-4A9B-84A4-885A234C17C1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3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BDA92E5A-0FB4-4C0D-B653-85619EC8A727}"/>
                </a:ext>
              </a:extLst>
            </p:cNvPr>
            <p:cNvGrpSpPr/>
            <p:nvPr/>
          </p:nvGrpSpPr>
          <p:grpSpPr>
            <a:xfrm>
              <a:off x="487899" y="1647864"/>
              <a:ext cx="3552288" cy="973726"/>
              <a:chOff x="487899" y="1647864"/>
              <a:chExt cx="3552288" cy="973726"/>
            </a:xfrm>
          </p:grpSpPr>
          <p:sp>
            <p:nvSpPr>
              <p:cNvPr id="42" name="Isosceles Triangle 44">
                <a:extLst>
                  <a:ext uri="{FF2B5EF4-FFF2-40B4-BE49-F238E27FC236}">
                    <a16:creationId xmlns:a16="http://schemas.microsoft.com/office/drawing/2014/main" id="{C4A5FAFC-6AA2-416B-8049-776EC6F95129}"/>
                  </a:ext>
                </a:extLst>
              </p:cNvPr>
              <p:cNvSpPr/>
              <p:nvPr/>
            </p:nvSpPr>
            <p:spPr bwMode="auto">
              <a:xfrm rot="5400000" flipV="1">
                <a:off x="482343" y="2400134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Pentagon 27">
                <a:extLst>
                  <a:ext uri="{FF2B5EF4-FFF2-40B4-BE49-F238E27FC236}">
                    <a16:creationId xmlns:a16="http://schemas.microsoft.com/office/drawing/2014/main" id="{25F6669F-6D3A-4E60-BC46-C984887B6C92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83166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159FB78E-1043-425D-A449-B5E27A6352E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69878A08-4DBE-4DAB-8CDD-EC810FA5B1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id="{319B6857-B0AF-4C30-921E-ED6FDEFF02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E0C7D6E1-38C8-4D00-86A5-742D4197D4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72">
                  <a:extLst>
                    <a:ext uri="{FF2B5EF4-FFF2-40B4-BE49-F238E27FC236}">
                      <a16:creationId xmlns:a16="http://schemas.microsoft.com/office/drawing/2014/main" id="{042EE520-257E-433C-9B91-D4FC140B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73">
                  <a:extLst>
                    <a:ext uri="{FF2B5EF4-FFF2-40B4-BE49-F238E27FC236}">
                      <a16:creationId xmlns:a16="http://schemas.microsoft.com/office/drawing/2014/main" id="{81E67BE5-57DD-4DD6-B614-D2BB490F51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74">
                  <a:extLst>
                    <a:ext uri="{FF2B5EF4-FFF2-40B4-BE49-F238E27FC236}">
                      <a16:creationId xmlns:a16="http://schemas.microsoft.com/office/drawing/2014/main" id="{E363FB93-25CB-4B3D-89E1-5D10BAB1B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75">
                  <a:extLst>
                    <a:ext uri="{FF2B5EF4-FFF2-40B4-BE49-F238E27FC236}">
                      <a16:creationId xmlns:a16="http://schemas.microsoft.com/office/drawing/2014/main" id="{4E1802D7-0B30-46CA-9646-6F35C3D27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Chevron 29">
                <a:extLst>
                  <a:ext uri="{FF2B5EF4-FFF2-40B4-BE49-F238E27FC236}">
                    <a16:creationId xmlns:a16="http://schemas.microsoft.com/office/drawing/2014/main" id="{54D38C3B-C885-483B-B8E2-A2EFD0F4DE0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739192D1-D7BD-4D2B-85EE-F31DF4207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1725" y="1745305"/>
                <a:ext cx="2283533" cy="766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998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vi-VN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17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AF6875BF-962D-42AE-B155-D232D80B822A}"/>
              </a:ext>
            </a:extLst>
          </p:cNvPr>
          <p:cNvSpPr/>
          <p:nvPr/>
        </p:nvSpPr>
        <p:spPr>
          <a:xfrm>
            <a:off x="-173247" y="8676866"/>
            <a:ext cx="1796206" cy="164661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998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  New Roman"/>
                <a:ea typeface="+mn-ea"/>
                <a:cs typeface="+mn-cs"/>
              </a:rPr>
              <a:t>C</a:t>
            </a:r>
            <a:endParaRPr kumimoji="0" lang="en-US" sz="599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  New Roman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7FE5239B-53B9-40DC-86E8-70A37A8E4683}"/>
                  </a:ext>
                </a:extLst>
              </p:cNvPr>
              <p:cNvSpPr/>
              <p:nvPr/>
            </p:nvSpPr>
            <p:spPr>
              <a:xfrm>
                <a:off x="3637203" y="-80242"/>
                <a:ext cx="20724425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Cho hai điểm phân biệt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. Tìm điều kiện của số thực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để tập hợp điểm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trong không gian sao cho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là một mặt cầu.</a:t>
                </a:r>
                <a:endParaRPr lang="en-US"/>
              </a:p>
            </p:txBody>
          </p:sp>
        </mc:Choice>
        <mc:Fallback>
          <p:sp>
            <p:nvSpPr>
              <p:cNvPr id="4" name="Hình chữ nhật 3">
                <a:extLst>
                  <a:ext uri="{FF2B5EF4-FFF2-40B4-BE49-F238E27FC236}">
                    <a16:creationId xmlns:a16="http://schemas.microsoft.com/office/drawing/2014/main" id="{7FE5239B-53B9-40DC-86E8-70A37A8E4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03" y="-80242"/>
                <a:ext cx="20724425" cy="2862322"/>
              </a:xfrm>
              <a:prstGeom prst="rect">
                <a:avLst/>
              </a:prstGeom>
              <a:blipFill>
                <a:blip r:embed="rId3"/>
                <a:stretch>
                  <a:fillRect l="-1795" t="-6610" r="-1883" b="-13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682B8FFB-E001-4061-96E9-0B4B5E1115CA}"/>
                  </a:ext>
                </a:extLst>
              </p:cNvPr>
              <p:cNvSpPr/>
              <p:nvPr/>
            </p:nvSpPr>
            <p:spPr>
              <a:xfrm>
                <a:off x="1705957" y="3561033"/>
                <a:ext cx="2900346" cy="1527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682B8FFB-E001-4061-96E9-0B4B5E1115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57" y="3561033"/>
                <a:ext cx="2900346" cy="1527598"/>
              </a:xfrm>
              <a:prstGeom prst="rect">
                <a:avLst/>
              </a:prstGeom>
              <a:blipFill>
                <a:blip r:embed="rId4"/>
                <a:stretch>
                  <a:fillRect r="-11555" b="-1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9E22466B-D4EF-4783-9864-9E41F9A228F4}"/>
                  </a:ext>
                </a:extLst>
              </p:cNvPr>
              <p:cNvSpPr/>
              <p:nvPr/>
            </p:nvSpPr>
            <p:spPr>
              <a:xfrm>
                <a:off x="1705957" y="6168602"/>
                <a:ext cx="2900346" cy="1527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9E22466B-D4EF-4783-9864-9E41F9A22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57" y="6168602"/>
                <a:ext cx="2900346" cy="1527598"/>
              </a:xfrm>
              <a:prstGeom prst="rect">
                <a:avLst/>
              </a:prstGeom>
              <a:blipFill>
                <a:blip r:embed="rId5"/>
                <a:stretch>
                  <a:fillRect r="-11555" b="-1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FECD2693-6CFC-4FC9-83FA-A8781A1C50B6}"/>
                  </a:ext>
                </a:extLst>
              </p:cNvPr>
              <p:cNvSpPr/>
              <p:nvPr/>
            </p:nvSpPr>
            <p:spPr>
              <a:xfrm>
                <a:off x="1705957" y="8702266"/>
                <a:ext cx="2900346" cy="1527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FECD2693-6CFC-4FC9-83FA-A8781A1C5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57" y="8702266"/>
                <a:ext cx="2900346" cy="1527598"/>
              </a:xfrm>
              <a:prstGeom prst="rect">
                <a:avLst/>
              </a:prstGeom>
              <a:blipFill>
                <a:blip r:embed="rId6"/>
                <a:stretch>
                  <a:fillRect r="-11555" b="-1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ình chữ nhật 17">
                <a:extLst>
                  <a:ext uri="{FF2B5EF4-FFF2-40B4-BE49-F238E27FC236}">
                    <a16:creationId xmlns:a16="http://schemas.microsoft.com/office/drawing/2014/main" id="{27F1137A-4FE3-4F17-9C3F-9CDE12B7A2A4}"/>
                  </a:ext>
                </a:extLst>
              </p:cNvPr>
              <p:cNvSpPr/>
              <p:nvPr/>
            </p:nvSpPr>
            <p:spPr>
              <a:xfrm>
                <a:off x="1705957" y="11274002"/>
                <a:ext cx="2900346" cy="1527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Hình chữ nhật 17">
                <a:extLst>
                  <a:ext uri="{FF2B5EF4-FFF2-40B4-BE49-F238E27FC236}">
                    <a16:creationId xmlns:a16="http://schemas.microsoft.com/office/drawing/2014/main" id="{27F1137A-4FE3-4F17-9C3F-9CDE12B7A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57" y="11274002"/>
                <a:ext cx="2900346" cy="1527598"/>
              </a:xfrm>
              <a:prstGeom prst="rect">
                <a:avLst/>
              </a:prstGeom>
              <a:blipFill>
                <a:blip r:embed="rId7"/>
                <a:stretch>
                  <a:fillRect r="-11555" b="-1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14">
                <a:extLst>
                  <a:ext uri="{FF2B5EF4-FFF2-40B4-BE49-F238E27FC236}">
                    <a16:creationId xmlns:a16="http://schemas.microsoft.com/office/drawing/2014/main" id="{7F5B6AE9-DFBB-474E-958B-FADCEB86EA51}"/>
                  </a:ext>
                </a:extLst>
              </p:cNvPr>
              <p:cNvSpPr/>
              <p:nvPr/>
            </p:nvSpPr>
            <p:spPr>
              <a:xfrm>
                <a:off x="5289535" y="4635702"/>
                <a:ext cx="18588424" cy="715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Times   New Roman"/>
                  </a:rPr>
                  <a:t>+ </a:t>
                </a:r>
                <a:r>
                  <a:rPr lang="en-US" sz="6000" dirty="0" err="1">
                    <a:latin typeface="Times   New Roman"/>
                  </a:rPr>
                  <a:t>Gọi</a:t>
                </a:r>
                <a:r>
                  <a:rPr lang="en-US" sz="60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Times   New Roman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là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trung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điểm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của</a:t>
                </a:r>
                <a:r>
                  <a:rPr lang="en-US" sz="60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Times   New Roman"/>
                      </a:rPr>
                      <m:t>𝐴𝐵</m:t>
                    </m:r>
                  </m:oMath>
                </a14:m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thì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trong</a:t>
                </a:r>
                <a:r>
                  <a:rPr lang="en-US" sz="6000" dirty="0">
                    <a:latin typeface="Times   New Roman"/>
                  </a:rPr>
                  <a:t> tam </a:t>
                </a:r>
                <a:r>
                  <a:rPr lang="en-US" sz="6000" dirty="0" err="1">
                    <a:latin typeface="Times   New Roman"/>
                  </a:rPr>
                  <a:t>giác</a:t>
                </a:r>
                <a:r>
                  <a:rPr lang="en-US" sz="60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Times   New Roman"/>
                      </a:rPr>
                      <m:t>𝐴𝑀𝐵</m:t>
                    </m:r>
                  </m:oMath>
                </a14:m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có</a:t>
                </a:r>
                <a:r>
                  <a:rPr lang="en-US" sz="6000" dirty="0">
                    <a:latin typeface="Times  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Times   New Roman"/>
                      </a:rPr>
                      <m:t>𝐴</m:t>
                    </m:r>
                    <m:sSup>
                      <m:sSupPr>
                        <m:ctrlPr>
                          <a:rPr lang="en-US" sz="60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000" i="1">
                            <a:latin typeface="Times   New Roman"/>
                          </a:rPr>
                          <m:t>𝑀</m:t>
                        </m:r>
                      </m:e>
                      <m:sup>
                        <m:r>
                          <a:rPr lang="en-US" sz="60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Times   New Roman"/>
                      </a:rPr>
                      <m:t>+</m:t>
                    </m:r>
                    <m:r>
                      <a:rPr lang="en-US" sz="6000" i="1">
                        <a:latin typeface="Times   New Roman"/>
                      </a:rPr>
                      <m:t>𝐵</m:t>
                    </m:r>
                    <m:sSup>
                      <m:sSupPr>
                        <m:ctrlPr>
                          <a:rPr lang="en-US" sz="60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000" i="1">
                            <a:latin typeface="Times   New Roman"/>
                          </a:rPr>
                          <m:t>𝑀</m:t>
                        </m:r>
                      </m:e>
                      <m:sup>
                        <m:r>
                          <a:rPr lang="en-US" sz="60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Times   New Roman"/>
                      </a:rPr>
                      <m:t>=</m:t>
                    </m:r>
                    <m:r>
                      <a:rPr lang="en-US" sz="6000" i="1">
                        <a:latin typeface="Times   New Roman"/>
                      </a:rPr>
                      <m:t>2</m:t>
                    </m:r>
                    <m:r>
                      <a:rPr lang="en-US" sz="6000" i="1">
                        <a:latin typeface="Times   New Roman"/>
                      </a:rPr>
                      <m:t>𝑂</m:t>
                    </m:r>
                    <m:sSup>
                      <m:sSupPr>
                        <m:ctrlPr>
                          <a:rPr lang="en-US" sz="60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000" i="1">
                            <a:latin typeface="Times   New Roman"/>
                          </a:rPr>
                          <m:t>𝑀</m:t>
                        </m:r>
                      </m:e>
                      <m:sup>
                        <m:r>
                          <a:rPr lang="en-US" sz="60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Times   New Roman"/>
                      </a:rPr>
                      <m:t>+</m:t>
                    </m:r>
                    <m:r>
                      <a:rPr lang="en-US" sz="6000" i="1">
                        <a:latin typeface="Times   New Roman"/>
                      </a:rPr>
                      <m:t>2</m:t>
                    </m:r>
                    <m:r>
                      <a:rPr lang="en-US" sz="6000" i="1">
                        <a:latin typeface="Times   New Roman"/>
                      </a:rPr>
                      <m:t>𝑂</m:t>
                    </m:r>
                    <m:sSup>
                      <m:sSupPr>
                        <m:ctrlPr>
                          <a:rPr lang="en-US" sz="60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000" i="1">
                            <a:latin typeface="Times   New Roman"/>
                          </a:rPr>
                          <m:t>𝐴</m:t>
                        </m:r>
                      </m:e>
                      <m:sup>
                        <m:r>
                          <a:rPr lang="en-US" sz="6000" i="1">
                            <a:latin typeface="Times  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>
                    <a:latin typeface="Times   New Roman"/>
                  </a:rPr>
                  <a:t> </a:t>
                </a:r>
              </a:p>
              <a:p>
                <a:pPr algn="just"/>
                <a:r>
                  <a:rPr lang="en-US" sz="6000" dirty="0">
                    <a:latin typeface="Times   New Roman"/>
                  </a:rPr>
                  <a:t>+ </a:t>
                </a:r>
                <a:r>
                  <a:rPr lang="en-US" sz="6000" dirty="0" err="1">
                    <a:latin typeface="Times   New Roman"/>
                  </a:rPr>
                  <a:t>Suy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ra</a:t>
                </a:r>
                <a:r>
                  <a:rPr lang="en-US" sz="6000" dirty="0">
                    <a:latin typeface="Times   New Roman"/>
                  </a:rPr>
                  <a:t>: </a:t>
                </a:r>
                <a:endParaRPr lang="vi-VN" sz="6000" i="1">
                  <a:latin typeface="Times   New Roman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6000" i="1">
                        <a:latin typeface="Times   New Roman"/>
                      </a:rPr>
                      <m:t>𝑘</m:t>
                    </m:r>
                    <m:r>
                      <a:rPr lang="en-US" sz="6000" i="1">
                        <a:latin typeface="Times   New Roman"/>
                      </a:rPr>
                      <m:t>=</m:t>
                    </m:r>
                    <m:r>
                      <a:rPr lang="en-US" sz="6000" i="1">
                        <a:latin typeface="Times   New Roman"/>
                      </a:rPr>
                      <m:t>2</m:t>
                    </m:r>
                    <m:r>
                      <a:rPr lang="en-US" sz="6000" i="1">
                        <a:latin typeface="Times   New Roman"/>
                      </a:rPr>
                      <m:t>𝑂</m:t>
                    </m:r>
                    <m:sSup>
                      <m:sSupPr>
                        <m:ctrlPr>
                          <a:rPr lang="en-US" sz="60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000" i="1">
                            <a:latin typeface="Times   New Roman"/>
                          </a:rPr>
                          <m:t>𝑀</m:t>
                        </m:r>
                      </m:e>
                      <m:sup>
                        <m:r>
                          <a:rPr lang="en-US" sz="60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Times   New Roman"/>
                      </a:rPr>
                      <m:t>+</m:t>
                    </m:r>
                    <m:r>
                      <a:rPr lang="en-US" sz="6000" i="1">
                        <a:latin typeface="Times   New Roman"/>
                      </a:rPr>
                      <m:t>2</m:t>
                    </m:r>
                    <m:r>
                      <a:rPr lang="en-US" sz="6000" i="1">
                        <a:latin typeface="Times   New Roman"/>
                      </a:rPr>
                      <m:t>𝑂</m:t>
                    </m:r>
                    <m:sSup>
                      <m:sSupPr>
                        <m:ctrlPr>
                          <a:rPr lang="en-US" sz="60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000" i="1">
                            <a:latin typeface="Times   New Roman"/>
                          </a:rPr>
                          <m:t>𝐴</m:t>
                        </m:r>
                      </m:e>
                      <m:sup>
                        <m:r>
                          <a:rPr lang="en-US" sz="60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Times   New Roman"/>
                      </a:rPr>
                      <m:t>⇒</m:t>
                    </m:r>
                    <m:r>
                      <a:rPr lang="en-US" sz="6000" i="1">
                        <a:latin typeface="Times   New Roman"/>
                      </a:rPr>
                      <m:t>𝑂</m:t>
                    </m:r>
                    <m:sSup>
                      <m:sSupPr>
                        <m:ctrlPr>
                          <a:rPr lang="en-US" sz="60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000" i="1">
                            <a:latin typeface="Times   New Roman"/>
                          </a:rPr>
                          <m:t>𝑀</m:t>
                        </m:r>
                      </m:e>
                      <m:sup>
                        <m:r>
                          <a:rPr lang="en-US" sz="60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latin typeface="Times   New Roman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000" i="1">
                            <a:latin typeface="Times   New Roman"/>
                          </a:rPr>
                          <m:t>𝑘</m:t>
                        </m:r>
                        <m:r>
                          <a:rPr lang="en-US" sz="6000" i="1">
                            <a:latin typeface="Times   New Roman"/>
                          </a:rPr>
                          <m:t>−</m:t>
                        </m:r>
                        <m:r>
                          <a:rPr lang="en-US" sz="6000" i="1">
                            <a:latin typeface="Times   New Roman"/>
                          </a:rPr>
                          <m:t>2</m:t>
                        </m:r>
                        <m:r>
                          <a:rPr lang="en-US" sz="6000" i="1">
                            <a:latin typeface="Times   New Roman"/>
                          </a:rPr>
                          <m:t>𝑂</m:t>
                        </m:r>
                        <m:sSup>
                          <m:sSupPr>
                            <m:ctrlPr>
                              <a:rPr lang="en-US" sz="60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Times   New Roman"/>
                              </a:rPr>
                              <m:t>𝐴</m:t>
                            </m:r>
                          </m:e>
                          <m:sup>
                            <m:r>
                              <a:rPr lang="en-US" sz="60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latin typeface="Times  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latin typeface="Times   New Roman"/>
                  </a:rPr>
                  <a:t>(</a:t>
                </a:r>
                <a:r>
                  <a:rPr lang="en-US" sz="6000" dirty="0" err="1">
                    <a:latin typeface="Times   New Roman"/>
                  </a:rPr>
                  <a:t>không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đổi</a:t>
                </a:r>
                <a:r>
                  <a:rPr lang="en-US" sz="6000" dirty="0">
                    <a:latin typeface="Times   New Roman"/>
                  </a:rPr>
                  <a:t>).</a:t>
                </a:r>
              </a:p>
              <a:p>
                <a:pPr algn="just"/>
                <a:r>
                  <a:rPr lang="en-US" sz="6000" dirty="0">
                    <a:latin typeface="Times   New Roman"/>
                  </a:rPr>
                  <a:t>+ </a:t>
                </a:r>
                <a:r>
                  <a:rPr lang="en-US" sz="6000" dirty="0" err="1">
                    <a:latin typeface="Times   New Roman"/>
                  </a:rPr>
                  <a:t>Vậy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hợp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điểm</a:t>
                </a:r>
                <a:r>
                  <a:rPr lang="en-US" sz="6000" dirty="0">
                    <a:latin typeface="Times   New Roman"/>
                  </a:rPr>
                  <a:t> M </a:t>
                </a:r>
                <a:r>
                  <a:rPr lang="en-US" sz="6000" dirty="0" err="1">
                    <a:latin typeface="Times   New Roman"/>
                  </a:rPr>
                  <a:t>trong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không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gian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thỏa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đề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bài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là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mặt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cầu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tâm</a:t>
                </a:r>
                <a:r>
                  <a:rPr lang="en-US" sz="6000" dirty="0">
                    <a:latin typeface="Times   New Roman"/>
                  </a:rPr>
                  <a:t> O, </a:t>
                </a:r>
                <a:r>
                  <a:rPr lang="en-US" sz="6000" dirty="0" err="1">
                    <a:latin typeface="Times   New Roman"/>
                  </a:rPr>
                  <a:t>bán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kính</a:t>
                </a:r>
                <a:r>
                  <a:rPr lang="en-US" sz="60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Times   New Roman"/>
                      </a:rPr>
                      <m:t>𝑟</m:t>
                    </m:r>
                    <m:r>
                      <a:rPr lang="en-US" sz="6000" i="1">
                        <a:latin typeface="Times  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Times   New Roman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6000" i="1">
                                <a:latin typeface="Times   New Roman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Times   New Roman"/>
                              </a:rPr>
                              <m:t>𝑘</m:t>
                            </m:r>
                            <m:r>
                              <a:rPr lang="en-US" sz="6000" i="1">
                                <a:latin typeface="Times   New Roman"/>
                              </a:rPr>
                              <m:t>−</m:t>
                            </m:r>
                            <m:r>
                              <a:rPr lang="en-US" sz="6000" i="1">
                                <a:latin typeface="Times   New Roman"/>
                              </a:rPr>
                              <m:t>2</m:t>
                            </m:r>
                            <m:r>
                              <a:rPr lang="en-US" sz="6000" i="1">
                                <a:latin typeface="Times   New Roman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Times   New Roman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Times   New Roman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Times   New Roman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latin typeface="Times   New Roman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6000" i="1">
                        <a:latin typeface="Times   New Roman"/>
                      </a:rPr>
                      <m:t>,</m:t>
                    </m:r>
                  </m:oMath>
                </a14:m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với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điều</a:t>
                </a:r>
                <a:r>
                  <a:rPr lang="en-US" sz="6000" dirty="0">
                    <a:latin typeface="Times   New Roman"/>
                  </a:rPr>
                  <a:t> </a:t>
                </a:r>
                <a:r>
                  <a:rPr lang="en-US" sz="6000" dirty="0" err="1">
                    <a:latin typeface="Times   New Roman"/>
                  </a:rPr>
                  <a:t>kiện</a:t>
                </a:r>
                <a:r>
                  <a:rPr lang="en-US" sz="60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Times   New Roman"/>
                      </a:rPr>
                      <m:t>𝑘</m:t>
                    </m:r>
                    <m:r>
                      <a:rPr lang="en-US" sz="6000" i="1">
                        <a:latin typeface="Times   New Roman"/>
                      </a:rPr>
                      <m:t>&gt;</m:t>
                    </m:r>
                    <m:r>
                      <a:rPr lang="en-US" sz="6000" i="1">
                        <a:latin typeface="Times   New Roman"/>
                      </a:rPr>
                      <m:t>2</m:t>
                    </m:r>
                    <m:r>
                      <a:rPr lang="en-US" sz="6000" i="1">
                        <a:latin typeface="Times   New Roman"/>
                      </a:rPr>
                      <m:t>𝑂</m:t>
                    </m:r>
                    <m:sSup>
                      <m:sSupPr>
                        <m:ctrlPr>
                          <a:rPr lang="en-US" sz="60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000" i="1">
                            <a:latin typeface="Times   New Roman"/>
                          </a:rPr>
                          <m:t>𝐴</m:t>
                        </m:r>
                      </m:e>
                      <m:sup>
                        <m:r>
                          <a:rPr lang="en-US" sz="6000" i="1">
                            <a:latin typeface="Times  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>
                    <a:latin typeface="Times   New Roman"/>
                  </a:rPr>
                  <a:t>. </a:t>
                </a:r>
                <a:endParaRPr lang="en-US" sz="6000" dirty="0">
                  <a:solidFill>
                    <a:srgbClr val="FF0000"/>
                  </a:solidFill>
                  <a:latin typeface="Times   New Roman"/>
                </a:endParaRPr>
              </a:p>
            </p:txBody>
          </p:sp>
        </mc:Choice>
        <mc:Fallback>
          <p:sp>
            <p:nvSpPr>
              <p:cNvPr id="62" name="Rectangle 14">
                <a:extLst>
                  <a:ext uri="{FF2B5EF4-FFF2-40B4-BE49-F238E27FC236}">
                    <a16:creationId xmlns:a16="http://schemas.microsoft.com/office/drawing/2014/main" id="{7F5B6AE9-DFBB-474E-958B-FADCEB86E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535" y="4635702"/>
                <a:ext cx="18588424" cy="7152984"/>
              </a:xfrm>
              <a:prstGeom prst="rect">
                <a:avLst/>
              </a:prstGeom>
              <a:blipFill>
                <a:blip r:embed="rId8"/>
                <a:stretch>
                  <a:fillRect l="-2001" t="-2555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445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99640" y="3207755"/>
            <a:ext cx="23753321" cy="2354848"/>
            <a:chOff x="1325168" y="6465521"/>
            <a:chExt cx="13174198" cy="11463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325168" y="6533557"/>
              <a:ext cx="1138726" cy="92339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76388" y="5910407"/>
            <a:ext cx="23802175" cy="2384800"/>
            <a:chOff x="1381075" y="6334162"/>
            <a:chExt cx="13860512" cy="12345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381075" y="6521533"/>
              <a:ext cx="1195589" cy="85979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112355" y="8599260"/>
            <a:ext cx="23766208" cy="2449740"/>
            <a:chOff x="1461046" y="6334162"/>
            <a:chExt cx="13780541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461046" y="6607371"/>
              <a:ext cx="1190490" cy="76839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71700" y="11321716"/>
            <a:ext cx="23753570" cy="2241881"/>
            <a:chOff x="1409380" y="6334162"/>
            <a:chExt cx="13832207" cy="12345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409380" y="6457371"/>
              <a:ext cx="1195589" cy="93840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8">
            <a:extLst>
              <a:ext uri="{FF2B5EF4-FFF2-40B4-BE49-F238E27FC236}">
                <a16:creationId xmlns:a16="http://schemas.microsoft.com/office/drawing/2014/main" id="{80DA3F1E-7DEF-4699-80DD-6CACAD4B3E41}"/>
              </a:ext>
            </a:extLst>
          </p:cNvPr>
          <p:cNvGrpSpPr/>
          <p:nvPr/>
        </p:nvGrpSpPr>
        <p:grpSpPr>
          <a:xfrm>
            <a:off x="-22371" y="-38767"/>
            <a:ext cx="24384000" cy="2862322"/>
            <a:chOff x="534986" y="1647864"/>
            <a:chExt cx="23340849" cy="2342173"/>
          </a:xfrm>
        </p:grpSpPr>
        <p:sp>
          <p:nvSpPr>
            <p:cNvPr id="42" name="Rounded Rectangle 24">
              <a:extLst>
                <a:ext uri="{FF2B5EF4-FFF2-40B4-BE49-F238E27FC236}">
                  <a16:creationId xmlns:a16="http://schemas.microsoft.com/office/drawing/2014/main" id="{5032587C-7947-42E0-B58E-80BE12898E7C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3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63">
              <a:extLst>
                <a:ext uri="{FF2B5EF4-FFF2-40B4-BE49-F238E27FC236}">
                  <a16:creationId xmlns:a16="http://schemas.microsoft.com/office/drawing/2014/main" id="{2B6703DA-912F-4E89-9A78-ABB9F45DB0FE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031447"/>
              <a:chOff x="534986" y="1647864"/>
              <a:chExt cx="3505201" cy="1031447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7AE05DDF-97AE-4935-B19B-6B67CCBADE0E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457855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Pentagon 27">
                <a:extLst>
                  <a:ext uri="{FF2B5EF4-FFF2-40B4-BE49-F238E27FC236}">
                    <a16:creationId xmlns:a16="http://schemas.microsoft.com/office/drawing/2014/main" id="{587CD5F1-AAB8-4154-B11A-21A09B6F8FCC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85204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7" name="Group 11">
                <a:extLst>
                  <a:ext uri="{FF2B5EF4-FFF2-40B4-BE49-F238E27FC236}">
                    <a16:creationId xmlns:a16="http://schemas.microsoft.com/office/drawing/2014/main" id="{1FF8608A-F195-496A-81B7-0394770E682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id="{62A0E0ED-0B59-4F7F-A229-33E904C92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id="{749ACB3D-EA85-487D-94D8-A8C17B28B7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id="{7AD52CB9-C712-4436-A2CF-1FFC091BB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72">
                  <a:extLst>
                    <a:ext uri="{FF2B5EF4-FFF2-40B4-BE49-F238E27FC236}">
                      <a16:creationId xmlns:a16="http://schemas.microsoft.com/office/drawing/2014/main" id="{824CE3F3-EE9C-485A-A920-038F8D7C4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73">
                  <a:extLst>
                    <a:ext uri="{FF2B5EF4-FFF2-40B4-BE49-F238E27FC236}">
                      <a16:creationId xmlns:a16="http://schemas.microsoft.com/office/drawing/2014/main" id="{75745331-AD85-4AEA-A711-BB83F3B75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74">
                  <a:extLst>
                    <a:ext uri="{FF2B5EF4-FFF2-40B4-BE49-F238E27FC236}">
                      <a16:creationId xmlns:a16="http://schemas.microsoft.com/office/drawing/2014/main" id="{AC21D326-817D-4E71-8A41-07E76A19C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75">
                  <a:extLst>
                    <a:ext uri="{FF2B5EF4-FFF2-40B4-BE49-F238E27FC236}">
                      <a16:creationId xmlns:a16="http://schemas.microsoft.com/office/drawing/2014/main" id="{DDA826C4-5750-49DC-87E6-AB7C0A162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8" name="Chevron 29">
                <a:extLst>
                  <a:ext uri="{FF2B5EF4-FFF2-40B4-BE49-F238E27FC236}">
                    <a16:creationId xmlns:a16="http://schemas.microsoft.com/office/drawing/2014/main" id="{4CDAB25D-3A75-4EEA-8517-6829C3B3D138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13">
                <a:extLst>
                  <a:ext uri="{FF2B5EF4-FFF2-40B4-BE49-F238E27FC236}">
                    <a16:creationId xmlns:a16="http://schemas.microsoft.com/office/drawing/2014/main" id="{9599EEEA-915F-49A5-BC49-BD1AAE3186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5501" y="1712152"/>
                <a:ext cx="2467665" cy="69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vi-VN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18</a:t>
                </a:r>
                <a:r>
                  <a:rPr kumimoji="0" lang="en-US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45DA0490-E8F2-4735-B74C-3D963F2EF7FF}"/>
                  </a:ext>
                </a:extLst>
              </p:cNvPr>
              <p:cNvSpPr/>
              <p:nvPr/>
            </p:nvSpPr>
            <p:spPr>
              <a:xfrm>
                <a:off x="3656039" y="-38767"/>
                <a:ext cx="20196922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Cho hai điểm phân biệt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, gọi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. Tập hợp điểm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trong không gian sao cho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, với số thực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, là:</a:t>
                </a:r>
                <a:endParaRPr lang="en-US" sz="6000" dirty="0">
                  <a:solidFill>
                    <a:prstClr val="black"/>
                  </a:solidFill>
                  <a:latin typeface="Times   New Roman"/>
                </a:endParaRPr>
              </a:p>
            </p:txBody>
          </p:sp>
        </mc:Choice>
        <mc:Fallback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45DA0490-E8F2-4735-B74C-3D963F2EF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039" y="-38767"/>
                <a:ext cx="20196922" cy="2862322"/>
              </a:xfrm>
              <a:prstGeom prst="rect">
                <a:avLst/>
              </a:prstGeom>
              <a:blipFill>
                <a:blip r:embed="rId2"/>
                <a:stretch>
                  <a:fillRect l="-1841" t="-6610" r="-2747" b="-1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84E84C6B-4CE6-438F-97CC-BBC9F08F9B46}"/>
                  </a:ext>
                </a:extLst>
              </p:cNvPr>
              <p:cNvSpPr/>
              <p:nvPr/>
            </p:nvSpPr>
            <p:spPr>
              <a:xfrm>
                <a:off x="2219399" y="3201766"/>
                <a:ext cx="14706599" cy="19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Mặt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tâm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,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bán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kính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84E84C6B-4CE6-438F-97CC-BBC9F08F9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99" y="3201766"/>
                <a:ext cx="14706599" cy="1971245"/>
              </a:xfrm>
              <a:prstGeom prst="rect">
                <a:avLst/>
              </a:prstGeom>
              <a:blipFill>
                <a:blip r:embed="rId3"/>
                <a:stretch>
                  <a:fillRect l="-2487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001D4BF4-28DF-4D09-BB15-E35F36F3DF3B}"/>
                  </a:ext>
                </a:extLst>
              </p:cNvPr>
              <p:cNvSpPr/>
              <p:nvPr/>
            </p:nvSpPr>
            <p:spPr>
              <a:xfrm>
                <a:off x="2219399" y="6563881"/>
                <a:ext cx="14935199" cy="1136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Mặt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tâm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,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bán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kính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001D4BF4-28DF-4D09-BB15-E35F36F3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99" y="6563881"/>
                <a:ext cx="14935199" cy="1136080"/>
              </a:xfrm>
              <a:prstGeom prst="rect">
                <a:avLst/>
              </a:prstGeom>
              <a:blipFill>
                <a:blip r:embed="rId4"/>
                <a:stretch>
                  <a:fillRect l="-2449" t="-7527" b="-34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ADBB7112-7A14-4851-B32F-4778901DB5A4}"/>
                  </a:ext>
                </a:extLst>
              </p:cNvPr>
              <p:cNvSpPr/>
              <p:nvPr/>
            </p:nvSpPr>
            <p:spPr>
              <a:xfrm>
                <a:off x="2219399" y="8913839"/>
                <a:ext cx="14249399" cy="19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Mặt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tâm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,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bán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kính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ADBB7112-7A14-4851-B32F-4778901DB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99" y="8913839"/>
                <a:ext cx="14249399" cy="1971245"/>
              </a:xfrm>
              <a:prstGeom prst="rect">
                <a:avLst/>
              </a:prstGeom>
              <a:blipFill>
                <a:blip r:embed="rId5"/>
                <a:stretch>
                  <a:fillRect l="-2566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985D86DF-BE33-484E-86FC-15C3D45C0D92}"/>
                  </a:ext>
                </a:extLst>
              </p:cNvPr>
              <p:cNvSpPr/>
              <p:nvPr/>
            </p:nvSpPr>
            <p:spPr>
              <a:xfrm>
                <a:off x="2322586" y="11304469"/>
                <a:ext cx="14173199" cy="1971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Mặt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cầu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tâm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,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bán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  New Roman"/>
                  </a:rPr>
                  <a:t>kính</a:t>
                </a:r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Times 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985D86DF-BE33-484E-86FC-15C3D45C0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586" y="11304469"/>
                <a:ext cx="14173199" cy="1971245"/>
              </a:xfrm>
              <a:prstGeom prst="rect">
                <a:avLst/>
              </a:prstGeom>
              <a:blipFill>
                <a:blip r:embed="rId6"/>
                <a:stretch>
                  <a:fillRect l="-2581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655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50812" y="-22"/>
            <a:ext cx="24486288" cy="13712406"/>
            <a:chOff x="94088" y="3675424"/>
            <a:chExt cx="11866382" cy="1950238"/>
          </a:xfrm>
        </p:grpSpPr>
        <p:sp>
          <p:nvSpPr>
            <p:cNvPr id="5" name="Rounded Rectangle 4"/>
            <p:cNvSpPr/>
            <p:nvPr/>
          </p:nvSpPr>
          <p:spPr>
            <a:xfrm>
              <a:off x="125571" y="3675427"/>
              <a:ext cx="11834899" cy="19502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088" y="3675424"/>
              <a:ext cx="2822978" cy="221634"/>
              <a:chOff x="1061708" y="6310561"/>
              <a:chExt cx="5534057" cy="4026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826902" y="4292145"/>
                <a:ext cx="375724" cy="44370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58459" y="6365977"/>
                <a:ext cx="4037306" cy="34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99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61708" y="6310561"/>
                <a:ext cx="1264801" cy="3786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55376" y="6380694"/>
                <a:ext cx="661206" cy="31784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674BEBCA-8293-44FD-8CA3-737D2C177250}"/>
                  </a:ext>
                </a:extLst>
              </p:cNvPr>
              <p:cNvSpPr/>
              <p:nvPr/>
            </p:nvSpPr>
            <p:spPr>
              <a:xfrm>
                <a:off x="185294" y="2035590"/>
                <a:ext cx="23039968" cy="9644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600" dirty="0">
                    <a:latin typeface="Times   New Roman"/>
                  </a:rPr>
                  <a:t>+ </a:t>
                </a:r>
                <a:r>
                  <a:rPr lang="en-US" sz="6600" dirty="0" err="1">
                    <a:latin typeface="Times   New Roman"/>
                  </a:rPr>
                  <a:t>Gọi</a:t>
                </a:r>
                <a:r>
                  <a:rPr lang="en-US" sz="66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Times   New Roman"/>
                      </a:rPr>
                      <m:t>𝑂</m:t>
                    </m:r>
                  </m:oMath>
                </a14:m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là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trung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điểm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của</a:t>
                </a:r>
                <a:r>
                  <a:rPr lang="en-US" sz="66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Times   New Roman"/>
                      </a:rPr>
                      <m:t>𝐴𝐵</m:t>
                    </m:r>
                  </m:oMath>
                </a14:m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thì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trong</a:t>
                </a:r>
                <a:r>
                  <a:rPr lang="en-US" sz="6600" dirty="0">
                    <a:latin typeface="Times   New Roman"/>
                  </a:rPr>
                  <a:t> tam </a:t>
                </a:r>
                <a:r>
                  <a:rPr lang="en-US" sz="6600" dirty="0" err="1">
                    <a:latin typeface="Times   New Roman"/>
                  </a:rPr>
                  <a:t>giác</a:t>
                </a:r>
                <a:r>
                  <a:rPr lang="en-US" sz="66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Times   New Roman"/>
                      </a:rPr>
                      <m:t>𝐴𝑀𝐵</m:t>
                    </m:r>
                  </m:oMath>
                </a14:m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có</a:t>
                </a:r>
                <a:r>
                  <a:rPr lang="en-US" sz="6600" dirty="0">
                    <a:latin typeface="Times   New Roman"/>
                  </a:rPr>
                  <a:t>: </a:t>
                </a:r>
                <a:endParaRPr lang="vi-VN" sz="6600" i="1">
                  <a:latin typeface="Times   New Roman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6600" i="1">
                        <a:latin typeface="Times   New Roman"/>
                      </a:rPr>
                      <m:t>𝐴</m:t>
                    </m:r>
                    <m:sSup>
                      <m:sSupPr>
                        <m:ctrlPr>
                          <a:rPr lang="en-US" sz="66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600" i="1">
                            <a:latin typeface="Times   New Roman"/>
                          </a:rPr>
                          <m:t>𝑀</m:t>
                        </m:r>
                      </m:e>
                      <m:sup>
                        <m:r>
                          <a:rPr lang="en-US" sz="66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en-US" sz="6600" i="1">
                        <a:latin typeface="Times   New Roman"/>
                      </a:rPr>
                      <m:t>+</m:t>
                    </m:r>
                    <m:r>
                      <a:rPr lang="en-US" sz="6600" i="1">
                        <a:latin typeface="Times   New Roman"/>
                      </a:rPr>
                      <m:t>𝐵</m:t>
                    </m:r>
                    <m:sSup>
                      <m:sSupPr>
                        <m:ctrlPr>
                          <a:rPr lang="en-US" sz="66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600" i="1">
                            <a:latin typeface="Times   New Roman"/>
                          </a:rPr>
                          <m:t>𝑀</m:t>
                        </m:r>
                      </m:e>
                      <m:sup>
                        <m:r>
                          <a:rPr lang="en-US" sz="66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en-US" sz="6600" i="1">
                        <a:latin typeface="Times   New Roman"/>
                      </a:rPr>
                      <m:t>=</m:t>
                    </m:r>
                    <m:r>
                      <a:rPr lang="en-US" sz="6600" i="1">
                        <a:latin typeface="Times   New Roman"/>
                      </a:rPr>
                      <m:t>2</m:t>
                    </m:r>
                    <m:r>
                      <a:rPr lang="en-US" sz="6600" i="1">
                        <a:latin typeface="Times   New Roman"/>
                      </a:rPr>
                      <m:t>𝑂</m:t>
                    </m:r>
                    <m:sSup>
                      <m:sSupPr>
                        <m:ctrlPr>
                          <a:rPr lang="en-US" sz="66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600" i="1">
                            <a:latin typeface="Times   New Roman"/>
                          </a:rPr>
                          <m:t>𝑀</m:t>
                        </m:r>
                      </m:e>
                      <m:sup>
                        <m:r>
                          <a:rPr lang="en-US" sz="66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en-US" sz="6600" i="1">
                        <a:latin typeface="Times   New Roman"/>
                      </a:rPr>
                      <m:t>+</m:t>
                    </m:r>
                    <m:r>
                      <a:rPr lang="en-US" sz="6600" i="1">
                        <a:latin typeface="Times   New Roman"/>
                      </a:rPr>
                      <m:t>2</m:t>
                    </m:r>
                    <m:r>
                      <a:rPr lang="en-US" sz="6600" i="1">
                        <a:latin typeface="Times   New Roman"/>
                      </a:rPr>
                      <m:t>𝑂</m:t>
                    </m:r>
                    <m:sSup>
                      <m:sSupPr>
                        <m:ctrlPr>
                          <a:rPr lang="en-US" sz="66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600" i="1">
                            <a:latin typeface="Times   New Roman"/>
                          </a:rPr>
                          <m:t>𝐴</m:t>
                        </m:r>
                      </m:e>
                      <m:sup>
                        <m:r>
                          <a:rPr lang="en-US" sz="6600" i="1">
                            <a:latin typeface="Times  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600" dirty="0">
                    <a:latin typeface="Times   New Roman"/>
                  </a:rPr>
                  <a:t> </a:t>
                </a:r>
              </a:p>
              <a:p>
                <a:pPr algn="just"/>
                <a:r>
                  <a:rPr lang="en-US" sz="6600" dirty="0">
                    <a:latin typeface="Times   New Roman"/>
                  </a:rPr>
                  <a:t>+ </a:t>
                </a:r>
                <a:r>
                  <a:rPr lang="en-US" sz="6600" dirty="0" err="1">
                    <a:latin typeface="Times   New Roman"/>
                  </a:rPr>
                  <a:t>Suy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ra</a:t>
                </a:r>
                <a:r>
                  <a:rPr lang="en-US" sz="6600" dirty="0">
                    <a:latin typeface="Times  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Times   New Roman"/>
                      </a:rPr>
                      <m:t>𝑘</m:t>
                    </m:r>
                    <m:r>
                      <a:rPr lang="en-US" sz="6600" i="1">
                        <a:latin typeface="Times   New Roman"/>
                      </a:rPr>
                      <m:t>=</m:t>
                    </m:r>
                    <m:r>
                      <a:rPr lang="en-US" sz="6600" i="1">
                        <a:latin typeface="Times   New Roman"/>
                      </a:rPr>
                      <m:t>2</m:t>
                    </m:r>
                    <m:r>
                      <a:rPr lang="en-US" sz="6600" i="1">
                        <a:latin typeface="Times   New Roman"/>
                      </a:rPr>
                      <m:t>𝑂</m:t>
                    </m:r>
                    <m:sSup>
                      <m:sSupPr>
                        <m:ctrlPr>
                          <a:rPr lang="en-US" sz="66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600" i="1">
                            <a:latin typeface="Times   New Roman"/>
                          </a:rPr>
                          <m:t>𝑀</m:t>
                        </m:r>
                      </m:e>
                      <m:sup>
                        <m:r>
                          <a:rPr lang="en-US" sz="66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en-US" sz="6600" i="1">
                        <a:latin typeface="Times   New Roman"/>
                      </a:rPr>
                      <m:t>+</m:t>
                    </m:r>
                    <m:r>
                      <a:rPr lang="en-US" sz="6600" i="1">
                        <a:latin typeface="Times   New Roman"/>
                      </a:rPr>
                      <m:t>2</m:t>
                    </m:r>
                    <m:r>
                      <a:rPr lang="en-US" sz="6600" i="1">
                        <a:latin typeface="Times   New Roman"/>
                      </a:rPr>
                      <m:t>𝑂</m:t>
                    </m:r>
                    <m:sSup>
                      <m:sSupPr>
                        <m:ctrlPr>
                          <a:rPr lang="en-US" sz="66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600" i="1">
                            <a:latin typeface="Times   New Roman"/>
                          </a:rPr>
                          <m:t>𝐴</m:t>
                        </m:r>
                      </m:e>
                      <m:sup>
                        <m:r>
                          <a:rPr lang="en-US" sz="6600" i="1">
                            <a:latin typeface="Times   New Roman"/>
                          </a:rPr>
                          <m:t>2</m:t>
                        </m:r>
                      </m:sup>
                    </m:sSup>
                  </m:oMath>
                </a14:m>
                <a:endParaRPr lang="en-US" sz="6600" i="1" dirty="0">
                  <a:latin typeface="Times   New Roman"/>
                </a:endParaRPr>
              </a:p>
              <a:p>
                <a:pPr algn="just"/>
                <a:r>
                  <a:rPr lang="en-US" sz="6600" dirty="0">
                    <a:latin typeface="Times   New Roman"/>
                  </a:rPr>
                  <a:t>Do </a:t>
                </a:r>
                <a:r>
                  <a:rPr lang="en-US" sz="6600" dirty="0" err="1">
                    <a:latin typeface="Times   New Roman"/>
                  </a:rPr>
                  <a:t>đó</a:t>
                </a:r>
                <a:r>
                  <a:rPr lang="en-US" sz="66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Times   New Roman"/>
                      </a:rPr>
                      <m:t>𝑂𝑀</m:t>
                    </m:r>
                    <m:r>
                      <a:rPr lang="en-US" sz="6600" i="1">
                        <a:latin typeface="Times  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600" i="1">
                            <a:latin typeface="Times   New Roman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6600" i="1">
                                <a:latin typeface="Times   New Roman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Times   New Roman"/>
                              </a:rPr>
                              <m:t>𝑘</m:t>
                            </m:r>
                            <m:r>
                              <a:rPr lang="en-US" sz="6600" i="1">
                                <a:latin typeface="Times   New Roman"/>
                              </a:rPr>
                              <m:t>−</m:t>
                            </m:r>
                            <m:r>
                              <a:rPr lang="en-US" sz="6600" i="1">
                                <a:latin typeface="Times   New Roman"/>
                              </a:rPr>
                              <m:t>2</m:t>
                            </m:r>
                            <m:r>
                              <a:rPr lang="en-US" sz="6600" i="1">
                                <a:latin typeface="Times   New Roman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6600" i="1">
                                    <a:latin typeface="Times   New Roman"/>
                                  </a:rPr>
                                </m:ctrlPr>
                              </m:sSupPr>
                              <m:e>
                                <m:r>
                                  <a:rPr lang="en-US" sz="6600" i="1">
                                    <a:latin typeface="Times   New Roman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6600" i="1">
                                    <a:latin typeface="Times   New Roman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600" i="1">
                                <a:latin typeface="Times   New Roman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6600" dirty="0">
                    <a:latin typeface="Times   New Roman"/>
                  </a:rPr>
                  <a:t>(</a:t>
                </a:r>
                <a:r>
                  <a:rPr lang="en-US" sz="6600" dirty="0" err="1">
                    <a:latin typeface="Times   New Roman"/>
                  </a:rPr>
                  <a:t>không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đổi</a:t>
                </a:r>
                <a:r>
                  <a:rPr lang="en-US" sz="6600" dirty="0">
                    <a:latin typeface="Times   New Roman"/>
                  </a:rPr>
                  <a:t>, </a:t>
                </a:r>
                <a:r>
                  <a:rPr lang="en-US" sz="6600" dirty="0" err="1">
                    <a:latin typeface="Times   New Roman"/>
                  </a:rPr>
                  <a:t>với</a:t>
                </a:r>
                <a:r>
                  <a:rPr lang="en-US" sz="66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Times   New Roman"/>
                      </a:rPr>
                      <m:t>𝑘</m:t>
                    </m:r>
                    <m:r>
                      <a:rPr lang="en-US" sz="6600" i="1">
                        <a:latin typeface="Times   New Roman"/>
                      </a:rPr>
                      <m:t>&gt;</m:t>
                    </m:r>
                    <m:r>
                      <a:rPr lang="en-US" sz="6600" i="1">
                        <a:latin typeface="Times   New Roman"/>
                      </a:rPr>
                      <m:t>2</m:t>
                    </m:r>
                    <m:r>
                      <a:rPr lang="en-US" sz="6600" i="1">
                        <a:latin typeface="Times   New Roman"/>
                      </a:rPr>
                      <m:t>𝑂</m:t>
                    </m:r>
                    <m:sSup>
                      <m:sSupPr>
                        <m:ctrlPr>
                          <a:rPr lang="en-US" sz="66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600" i="1">
                            <a:latin typeface="Times   New Roman"/>
                          </a:rPr>
                          <m:t>𝐴</m:t>
                        </m:r>
                      </m:e>
                      <m:sup>
                        <m:r>
                          <a:rPr lang="en-US" sz="6600" i="1">
                            <a:latin typeface="Times  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600" dirty="0">
                    <a:latin typeface="Times   New Roman"/>
                  </a:rPr>
                  <a:t>).</a:t>
                </a:r>
              </a:p>
              <a:p>
                <a:pPr algn="just"/>
                <a:r>
                  <a:rPr lang="en-US" sz="6600" dirty="0">
                    <a:latin typeface="Times   New Roman"/>
                  </a:rPr>
                  <a:t>+ </a:t>
                </a:r>
                <a:r>
                  <a:rPr lang="en-US" sz="6600" dirty="0" err="1">
                    <a:latin typeface="Times   New Roman"/>
                  </a:rPr>
                  <a:t>Vậy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hợp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điểm</a:t>
                </a:r>
                <a:r>
                  <a:rPr lang="en-US" sz="6600" dirty="0">
                    <a:latin typeface="Times   New Roman"/>
                  </a:rPr>
                  <a:t> M </a:t>
                </a:r>
                <a:r>
                  <a:rPr lang="en-US" sz="6600" dirty="0" err="1">
                    <a:latin typeface="Times   New Roman"/>
                  </a:rPr>
                  <a:t>trong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không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gian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thỏa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đề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bài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là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mặt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cầu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tâm</a:t>
                </a:r>
                <a:r>
                  <a:rPr lang="en-US" sz="6600" dirty="0">
                    <a:latin typeface="Times   New Roman"/>
                  </a:rPr>
                  <a:t> O, </a:t>
                </a:r>
                <a:r>
                  <a:rPr lang="en-US" sz="6600" dirty="0" err="1">
                    <a:latin typeface="Times   New Roman"/>
                  </a:rPr>
                  <a:t>bán</a:t>
                </a:r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kính</a:t>
                </a:r>
                <a:r>
                  <a:rPr lang="en-US" sz="66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Times   New Roman"/>
                      </a:rPr>
                      <m:t>𝑟</m:t>
                    </m:r>
                    <m:r>
                      <a:rPr lang="en-US" sz="6600" i="1">
                        <a:latin typeface="Times  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600" i="1">
                            <a:latin typeface="Times   New Roman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6600" i="1">
                                <a:latin typeface="Times   New Roman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Times   New Roman"/>
                              </a:rPr>
                              <m:t>𝑘</m:t>
                            </m:r>
                            <m:r>
                              <a:rPr lang="en-US" sz="6600" i="1">
                                <a:latin typeface="Times   New Roman"/>
                              </a:rPr>
                              <m:t>−</m:t>
                            </m:r>
                            <m:r>
                              <a:rPr lang="en-US" sz="6600" i="1">
                                <a:latin typeface="Times   New Roman"/>
                              </a:rPr>
                              <m:t>2</m:t>
                            </m:r>
                            <m:r>
                              <a:rPr lang="en-US" sz="6600" i="1">
                                <a:latin typeface="Times   New Roman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6600" i="1">
                                    <a:latin typeface="Times   New Roman"/>
                                  </a:rPr>
                                </m:ctrlPr>
                              </m:sSupPr>
                              <m:e>
                                <m:r>
                                  <a:rPr lang="en-US" sz="6600" i="1">
                                    <a:latin typeface="Times   New Roman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6600" i="1">
                                    <a:latin typeface="Times   New Roman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600" i="1">
                                <a:latin typeface="Times   New Roman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6600" i="1">
                        <a:latin typeface="Times   New Roman"/>
                      </a:rPr>
                      <m:t>,</m:t>
                    </m:r>
                  </m:oMath>
                </a14:m>
                <a:r>
                  <a:rPr lang="en-US" sz="6600" dirty="0">
                    <a:latin typeface="Times   New Roman"/>
                  </a:rPr>
                  <a:t> </a:t>
                </a:r>
                <a:r>
                  <a:rPr lang="en-US" sz="6600" dirty="0" err="1">
                    <a:latin typeface="Times   New Roman"/>
                  </a:rPr>
                  <a:t>với</a:t>
                </a:r>
                <a:r>
                  <a:rPr lang="en-US" sz="66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Times   New Roman"/>
                      </a:rPr>
                      <m:t>𝑘</m:t>
                    </m:r>
                    <m:r>
                      <a:rPr lang="en-US" sz="6600" i="1">
                        <a:latin typeface="Times   New Roman"/>
                      </a:rPr>
                      <m:t>&gt;</m:t>
                    </m:r>
                    <m:r>
                      <a:rPr lang="en-US" sz="6600" i="1">
                        <a:latin typeface="Times   New Roman"/>
                      </a:rPr>
                      <m:t>2</m:t>
                    </m:r>
                    <m:r>
                      <a:rPr lang="en-US" sz="6600" i="1">
                        <a:latin typeface="Times   New Roman"/>
                      </a:rPr>
                      <m:t>𝑂</m:t>
                    </m:r>
                    <m:sSup>
                      <m:sSupPr>
                        <m:ctrlPr>
                          <a:rPr lang="en-US" sz="66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600" i="1">
                            <a:latin typeface="Times   New Roman"/>
                          </a:rPr>
                          <m:t>𝐴</m:t>
                        </m:r>
                      </m:e>
                      <m:sup>
                        <m:r>
                          <a:rPr lang="en-US" sz="6600" i="1">
                            <a:latin typeface="Times  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600" dirty="0">
                    <a:latin typeface="Times   New Roman"/>
                  </a:rPr>
                  <a:t>.</a:t>
                </a:r>
              </a:p>
              <a:p>
                <a:pPr algn="just"/>
                <a:r>
                  <a:rPr lang="en-US" sz="6600" dirty="0">
                    <a:latin typeface="Times   New Roman"/>
                  </a:rPr>
                  <a:t>+ </a:t>
                </a:r>
                <a:r>
                  <a:rPr lang="en-US" sz="6600" b="1" dirty="0" err="1">
                    <a:solidFill>
                      <a:srgbClr val="FF0000"/>
                    </a:solidFill>
                    <a:latin typeface="Times   New Roman"/>
                  </a:rPr>
                  <a:t>Chọn</a:t>
                </a:r>
                <a:r>
                  <a:rPr lang="en-US" sz="6600" b="1" dirty="0">
                    <a:solidFill>
                      <a:srgbClr val="FF0000"/>
                    </a:solidFill>
                    <a:latin typeface="Times   New Roman"/>
                  </a:rPr>
                  <a:t> A</a:t>
                </a:r>
                <a:endParaRPr lang="en-US" sz="6600" dirty="0">
                  <a:solidFill>
                    <a:srgbClr val="FF0000"/>
                  </a:solidFill>
                  <a:latin typeface="Times   New Roman"/>
                </a:endParaRPr>
              </a:p>
            </p:txBody>
          </p:sp>
        </mc:Choice>
        <mc:Fallback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674BEBCA-8293-44FD-8CA3-737D2C1772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94" y="2035590"/>
                <a:ext cx="23039968" cy="9644820"/>
              </a:xfrm>
              <a:prstGeom prst="rect">
                <a:avLst/>
              </a:prstGeom>
              <a:blipFill>
                <a:blip r:embed="rId3"/>
                <a:stretch>
                  <a:fillRect l="-1799" t="-2212" r="-2698" b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081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7B3E2-40FB-4A96-8899-64FB6E363C10}"/>
              </a:ext>
            </a:extLst>
          </p:cNvPr>
          <p:cNvGrpSpPr/>
          <p:nvPr/>
        </p:nvGrpSpPr>
        <p:grpSpPr>
          <a:xfrm>
            <a:off x="153" y="10053297"/>
            <a:ext cx="24385434" cy="3782996"/>
            <a:chOff x="184495" y="3636275"/>
            <a:chExt cx="11834900" cy="19893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7388BC2-787B-4D95-BDEA-21F91B6CE13B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6B3BDA-BD83-4283-B649-9A60F02F6387}"/>
                </a:ext>
              </a:extLst>
            </p:cNvPr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>
                <a:extLst>
                  <a:ext uri="{FF2B5EF4-FFF2-40B4-BE49-F238E27FC236}">
                    <a16:creationId xmlns:a16="http://schemas.microsoft.com/office/drawing/2014/main" id="{28D28B05-54BE-4149-AAE5-5B558DA0F9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BC30-22AB-4E68-928F-77FFD93DAF05}"/>
                  </a:ext>
                </a:extLst>
              </p:cNvPr>
              <p:cNvSpPr txBox="1"/>
              <p:nvPr/>
            </p:nvSpPr>
            <p:spPr>
              <a:xfrm>
                <a:off x="2187354" y="6239450"/>
                <a:ext cx="2655544" cy="910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99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>
                <a:extLst>
                  <a:ext uri="{FF2B5EF4-FFF2-40B4-BE49-F238E27FC236}">
                    <a16:creationId xmlns:a16="http://schemas.microsoft.com/office/drawing/2014/main" id="{BF0CACB5-E737-4D2B-9B2F-D1B6F0B4E845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C48285-1BDC-454B-9EB0-FA1B0EF725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Action Button: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9A1543-0BA8-466F-9306-111961C52B22}"/>
              </a:ext>
            </a:extLst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62815C-4E48-4C20-B973-60FC39C7B628}"/>
              </a:ext>
            </a:extLst>
          </p:cNvPr>
          <p:cNvGrpSpPr/>
          <p:nvPr/>
        </p:nvGrpSpPr>
        <p:grpSpPr>
          <a:xfrm>
            <a:off x="283213" y="3482566"/>
            <a:ext cx="23569748" cy="1290346"/>
            <a:chOff x="1426982" y="6388654"/>
            <a:chExt cx="13072384" cy="12231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9846EF-3D8A-4A89-B930-88C0628D18ED}"/>
                </a:ext>
              </a:extLst>
            </p:cNvPr>
            <p:cNvSpPr/>
            <p:nvPr/>
          </p:nvSpPr>
          <p:spPr>
            <a:xfrm>
              <a:off x="2042188" y="6465521"/>
              <a:ext cx="12457178" cy="11463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56DD87-6DD8-4FE9-AF71-06623018D22F}"/>
                </a:ext>
              </a:extLst>
            </p:cNvPr>
            <p:cNvSpPr/>
            <p:nvPr/>
          </p:nvSpPr>
          <p:spPr>
            <a:xfrm>
              <a:off x="1426982" y="6388654"/>
              <a:ext cx="727027" cy="12174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AA31D9-41D8-4D4A-9F83-D244C6818398}"/>
              </a:ext>
            </a:extLst>
          </p:cNvPr>
          <p:cNvGrpSpPr/>
          <p:nvPr/>
        </p:nvGrpSpPr>
        <p:grpSpPr>
          <a:xfrm>
            <a:off x="209743" y="5063204"/>
            <a:ext cx="23668820" cy="1362242"/>
            <a:chOff x="1458731" y="6279823"/>
            <a:chExt cx="13782856" cy="13732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E736D7-2A57-433A-8B46-313DD1162721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1D2A8D9-E24F-4AEA-876A-EBF50233A4B9}"/>
                </a:ext>
              </a:extLst>
            </p:cNvPr>
            <p:cNvSpPr/>
            <p:nvPr/>
          </p:nvSpPr>
          <p:spPr>
            <a:xfrm>
              <a:off x="1458731" y="6279823"/>
              <a:ext cx="829510" cy="137324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567BD-4A8A-49CB-B914-52ABE181824B}"/>
              </a:ext>
            </a:extLst>
          </p:cNvPr>
          <p:cNvGrpSpPr/>
          <p:nvPr/>
        </p:nvGrpSpPr>
        <p:grpSpPr>
          <a:xfrm>
            <a:off x="310643" y="6947996"/>
            <a:ext cx="23467404" cy="1257988"/>
            <a:chOff x="1576021" y="6334162"/>
            <a:chExt cx="13665566" cy="12345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7617CF-9438-439D-A7B6-7712DC1612E6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99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564E59A-8907-4604-BD8C-F1E29C606D16}"/>
                </a:ext>
              </a:extLst>
            </p:cNvPr>
            <p:cNvSpPr/>
            <p:nvPr/>
          </p:nvSpPr>
          <p:spPr>
            <a:xfrm>
              <a:off x="1576021" y="6416299"/>
              <a:ext cx="712220" cy="106604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EE464-6D4D-4B73-B064-8DC87F3B90B4}"/>
              </a:ext>
            </a:extLst>
          </p:cNvPr>
          <p:cNvGrpSpPr/>
          <p:nvPr/>
        </p:nvGrpSpPr>
        <p:grpSpPr>
          <a:xfrm>
            <a:off x="345058" y="8724237"/>
            <a:ext cx="23480212" cy="1205152"/>
            <a:chOff x="1568562" y="6276359"/>
            <a:chExt cx="13673025" cy="1292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08FB9E-9833-4E88-BFBF-4BD85AA475B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BF13791-318B-4070-9BDA-52A9AD8941ED}"/>
                </a:ext>
              </a:extLst>
            </p:cNvPr>
            <p:cNvSpPr/>
            <p:nvPr/>
          </p:nvSpPr>
          <p:spPr>
            <a:xfrm>
              <a:off x="1568562" y="6276359"/>
              <a:ext cx="848427" cy="12059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endParaRPr kumimoji="0" lang="en-US" sz="5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8">
            <a:extLst>
              <a:ext uri="{FF2B5EF4-FFF2-40B4-BE49-F238E27FC236}">
                <a16:creationId xmlns:a16="http://schemas.microsoft.com/office/drawing/2014/main" id="{80DA3F1E-7DEF-4699-80DD-6CACAD4B3E41}"/>
              </a:ext>
            </a:extLst>
          </p:cNvPr>
          <p:cNvGrpSpPr/>
          <p:nvPr/>
        </p:nvGrpSpPr>
        <p:grpSpPr>
          <a:xfrm>
            <a:off x="-22371" y="-38767"/>
            <a:ext cx="24384000" cy="3440806"/>
            <a:chOff x="534986" y="1647864"/>
            <a:chExt cx="23340849" cy="2342173"/>
          </a:xfrm>
        </p:grpSpPr>
        <p:sp>
          <p:nvSpPr>
            <p:cNvPr id="42" name="Rounded Rectangle 24">
              <a:extLst>
                <a:ext uri="{FF2B5EF4-FFF2-40B4-BE49-F238E27FC236}">
                  <a16:creationId xmlns:a16="http://schemas.microsoft.com/office/drawing/2014/main" id="{5032587C-7947-42E0-B58E-80BE12898E7C}"/>
                </a:ext>
              </a:extLst>
            </p:cNvPr>
            <p:cNvSpPr/>
            <p:nvPr/>
          </p:nvSpPr>
          <p:spPr bwMode="auto">
            <a:xfrm>
              <a:off x="555597" y="1706707"/>
              <a:ext cx="23320238" cy="228333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3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63">
              <a:extLst>
                <a:ext uri="{FF2B5EF4-FFF2-40B4-BE49-F238E27FC236}">
                  <a16:creationId xmlns:a16="http://schemas.microsoft.com/office/drawing/2014/main" id="{2B6703DA-912F-4E89-9A78-ABB9F45DB0FE}"/>
                </a:ext>
              </a:extLst>
            </p:cNvPr>
            <p:cNvGrpSpPr/>
            <p:nvPr/>
          </p:nvGrpSpPr>
          <p:grpSpPr>
            <a:xfrm>
              <a:off x="534986" y="1647864"/>
              <a:ext cx="3505201" cy="1031447"/>
              <a:chOff x="534986" y="1647864"/>
              <a:chExt cx="3505201" cy="1031447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7AE05DDF-97AE-4935-B19B-6B67CCBADE0E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457855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Pentagon 27">
                <a:extLst>
                  <a:ext uri="{FF2B5EF4-FFF2-40B4-BE49-F238E27FC236}">
                    <a16:creationId xmlns:a16="http://schemas.microsoft.com/office/drawing/2014/main" id="{587CD5F1-AAB8-4154-B11A-21A09B6F8FCC}"/>
                  </a:ext>
                </a:extLst>
              </p:cNvPr>
              <p:cNvSpPr/>
              <p:nvPr/>
            </p:nvSpPr>
            <p:spPr bwMode="auto">
              <a:xfrm>
                <a:off x="534986" y="1647864"/>
                <a:ext cx="3505201" cy="85204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7" name="Group 11">
                <a:extLst>
                  <a:ext uri="{FF2B5EF4-FFF2-40B4-BE49-F238E27FC236}">
                    <a16:creationId xmlns:a16="http://schemas.microsoft.com/office/drawing/2014/main" id="{1FF8608A-F195-496A-81B7-0394770E682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id="{62A0E0ED-0B59-4F7F-A229-33E904C92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id="{749ACB3D-EA85-487D-94D8-A8C17B28B7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id="{7AD52CB9-C712-4436-A2CF-1FFC091BB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72">
                  <a:extLst>
                    <a:ext uri="{FF2B5EF4-FFF2-40B4-BE49-F238E27FC236}">
                      <a16:creationId xmlns:a16="http://schemas.microsoft.com/office/drawing/2014/main" id="{824CE3F3-EE9C-485A-A920-038F8D7C4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73">
                  <a:extLst>
                    <a:ext uri="{FF2B5EF4-FFF2-40B4-BE49-F238E27FC236}">
                      <a16:creationId xmlns:a16="http://schemas.microsoft.com/office/drawing/2014/main" id="{75745331-AD85-4AEA-A711-BB83F3B75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74">
                  <a:extLst>
                    <a:ext uri="{FF2B5EF4-FFF2-40B4-BE49-F238E27FC236}">
                      <a16:creationId xmlns:a16="http://schemas.microsoft.com/office/drawing/2014/main" id="{AC21D326-817D-4E71-8A41-07E76A19C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75">
                  <a:extLst>
                    <a:ext uri="{FF2B5EF4-FFF2-40B4-BE49-F238E27FC236}">
                      <a16:creationId xmlns:a16="http://schemas.microsoft.com/office/drawing/2014/main" id="{DDA826C4-5750-49DC-87E6-AB7C0A162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39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98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8" name="Chevron 29">
                <a:extLst>
                  <a:ext uri="{FF2B5EF4-FFF2-40B4-BE49-F238E27FC236}">
                    <a16:creationId xmlns:a16="http://schemas.microsoft.com/office/drawing/2014/main" id="{4CDAB25D-3A75-4EEA-8517-6829C3B3D138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3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13">
                <a:extLst>
                  <a:ext uri="{FF2B5EF4-FFF2-40B4-BE49-F238E27FC236}">
                    <a16:creationId xmlns:a16="http://schemas.microsoft.com/office/drawing/2014/main" id="{9599EEEA-915F-49A5-BC49-BD1AAE3186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5501" y="1712152"/>
                <a:ext cx="2467665" cy="69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vi-VN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19</a:t>
                </a:r>
                <a:r>
                  <a:rPr kumimoji="0" lang="en-US" sz="5998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52F2A1EC-9E82-42A2-8C0C-56E379A6A7EF}"/>
                  </a:ext>
                </a:extLst>
              </p:cNvPr>
              <p:cNvSpPr/>
              <p:nvPr/>
            </p:nvSpPr>
            <p:spPr>
              <a:xfrm>
                <a:off x="86464" y="76200"/>
                <a:ext cx="24222923" cy="3247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vi-VN" sz="6000">
                    <a:solidFill>
                      <a:prstClr val="black"/>
                    </a:solidFill>
                    <a:latin typeface="Times   New Roman"/>
                  </a:rPr>
                  <a:t>                    Cho </a:t>
                </a:r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tứ diện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𝐷𝐵𝐶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là 2 tam giác đều cạnh chung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. Cho biết mặt bên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tạo với mặt đáy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mà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. Hãy xác định tâm </a:t>
                </a:r>
                <a14:m>
                  <m:oMath xmlns:m="http://schemas.openxmlformats.org/officeDocument/2006/math">
                    <m:r>
                      <a:rPr lang="vi-VN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6000" dirty="0">
                    <a:solidFill>
                      <a:prstClr val="black"/>
                    </a:solidFill>
                    <a:latin typeface="Times   New Roman"/>
                  </a:rPr>
                  <a:t> của mặt cầu ngoại tiếp tứ diện đó.</a:t>
                </a:r>
                <a:endParaRPr lang="en-US" sz="6000" dirty="0">
                  <a:solidFill>
                    <a:prstClr val="black"/>
                  </a:solidFill>
                  <a:latin typeface="Times   New Roman"/>
                </a:endParaRPr>
              </a:p>
            </p:txBody>
          </p:sp>
        </mc:Choice>
        <mc:Fallback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52F2A1EC-9E82-42A2-8C0C-56E379A6A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4" y="76200"/>
                <a:ext cx="24222923" cy="3247427"/>
              </a:xfrm>
              <a:prstGeom prst="rect">
                <a:avLst/>
              </a:prstGeom>
              <a:blipFill>
                <a:blip r:embed="rId2"/>
                <a:stretch>
                  <a:fillRect l="-1510" t="-5827" r="-2315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B1CF70B4-B4AE-447D-BB72-44A0E0398A5D}"/>
                  </a:ext>
                </a:extLst>
              </p:cNvPr>
              <p:cNvSpPr/>
              <p:nvPr/>
            </p:nvSpPr>
            <p:spPr>
              <a:xfrm>
                <a:off x="1595643" y="3544975"/>
                <a:ext cx="8085227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là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trung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điểm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của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B1CF70B4-B4AE-447D-BB72-44A0E0398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43" y="3544975"/>
                <a:ext cx="8085227" cy="1138773"/>
              </a:xfrm>
              <a:prstGeom prst="rect">
                <a:avLst/>
              </a:prstGeom>
              <a:blipFill>
                <a:blip r:embed="rId3"/>
                <a:stretch>
                  <a:fillRect t="-20968" r="-4374" b="-39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4CF3EA14-55F4-4DB0-BD4D-986432CA7703}"/>
                  </a:ext>
                </a:extLst>
              </p:cNvPr>
              <p:cNvSpPr/>
              <p:nvPr/>
            </p:nvSpPr>
            <p:spPr>
              <a:xfrm>
                <a:off x="1635819" y="5171248"/>
                <a:ext cx="8706551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là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trung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điểm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của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4CF3EA14-55F4-4DB0-BD4D-986432CA7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19" y="5171248"/>
                <a:ext cx="8706551" cy="1138773"/>
              </a:xfrm>
              <a:prstGeom prst="rect">
                <a:avLst/>
              </a:prstGeom>
              <a:blipFill>
                <a:blip r:embed="rId4"/>
                <a:stretch>
                  <a:fillRect t="-20321" r="-3989" b="-39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92F2E068-D753-456E-929F-E440F6C7531B}"/>
                  </a:ext>
                </a:extLst>
              </p:cNvPr>
              <p:cNvSpPr/>
              <p:nvPr/>
            </p:nvSpPr>
            <p:spPr>
              <a:xfrm>
                <a:off x="1802032" y="6972464"/>
                <a:ext cx="8725787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là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trung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điểm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của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92F2E068-D753-456E-929F-E440F6C75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32" y="6972464"/>
                <a:ext cx="8725787" cy="1138773"/>
              </a:xfrm>
              <a:prstGeom prst="rect">
                <a:avLst/>
              </a:prstGeom>
              <a:blipFill>
                <a:blip r:embed="rId5"/>
                <a:stretch>
                  <a:fillRect t="-20856" r="-3983" b="-39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FE66736C-0190-43EE-8AEB-2136C3EEFAD1}"/>
                  </a:ext>
                </a:extLst>
              </p:cNvPr>
              <p:cNvSpPr/>
              <p:nvPr/>
            </p:nvSpPr>
            <p:spPr>
              <a:xfrm>
                <a:off x="1808557" y="8750612"/>
                <a:ext cx="9738243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thuộc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mặt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:r>
                  <a:rPr lang="en-US" sz="6800" dirty="0" err="1">
                    <a:solidFill>
                      <a:schemeClr val="bg1"/>
                    </a:solidFill>
                    <a:latin typeface="Times   New Roman"/>
                  </a:rPr>
                  <a:t>phẳng</a:t>
                </a:r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d>
                  </m:oMath>
                </a14:m>
                <a:r>
                  <a:rPr lang="en-US" sz="6800" dirty="0">
                    <a:solidFill>
                      <a:schemeClr val="bg1"/>
                    </a:solidFill>
                    <a:latin typeface="Times   New Roman"/>
                  </a:rPr>
                  <a:t>.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FE66736C-0190-43EE-8AEB-2136C3EEF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557" y="8750612"/>
                <a:ext cx="9738243" cy="1138773"/>
              </a:xfrm>
              <a:prstGeom prst="rect">
                <a:avLst/>
              </a:prstGeom>
              <a:blipFill>
                <a:blip r:embed="rId6"/>
                <a:stretch>
                  <a:fillRect t="-20321" r="-3507" b="-39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352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1103" y="2605925"/>
                <a:ext cx="23364966" cy="11264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Đặc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biệt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𝑑</m:t>
                    </m:r>
                    <m:r>
                      <a:rPr lang="en-US" sz="66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đường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thẳng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cắt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cầu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tại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14:m>
                  <m:oMath xmlns:m="http://schemas.openxmlformats.org/officeDocument/2006/math"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600" i="1">
                        <a:latin typeface="Cambria Math"/>
                      </a:rPr>
                      <m:t>𝐴</m:t>
                    </m:r>
                    <m:r>
                      <a:rPr lang="en-US" sz="6600" i="1">
                        <a:latin typeface="Cambria Math"/>
                      </a:rPr>
                      <m:t>,</m:t>
                    </m:r>
                    <m:r>
                      <a:rPr lang="en-US" sz="66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đường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kính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cầu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66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/>
                  </a:rPr>
                  <a:t></a:t>
                </a:r>
                <a:r>
                  <a:rPr lang="en-US" sz="6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Nhận</a:t>
                </a:r>
                <a:r>
                  <a:rPr lang="en-US" sz="6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xét</a:t>
                </a:r>
                <a:r>
                  <a:rPr lang="en-US" sz="6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Người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chứng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được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rằng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Qua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nằm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cầu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/>
                          </a:rPr>
                          <m:t>𝑂</m:t>
                        </m:r>
                        <m:r>
                          <a:rPr lang="en-US" sz="6600" i="1">
                            <a:latin typeface="Cambria Math"/>
                          </a:rPr>
                          <m:t>;</m:t>
                        </m:r>
                        <m:r>
                          <a:rPr lang="en-US" sz="66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tiếp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tuyến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cầu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́.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Tất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̉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tiếp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tuyến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này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đều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góc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bán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kính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𝑂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cầu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tại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đều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nằm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phẳng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tiếp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xúc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cầu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tại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́.</a:t>
                </a:r>
              </a:p>
              <a:p>
                <a:pPr algn="just"/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Qua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nằm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ngoài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cầu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/>
                          </a:rPr>
                          <m:t>𝑂</m:t>
                        </m:r>
                        <m:r>
                          <a:rPr lang="en-US" sz="6600" i="1">
                            <a:latin typeface="Cambria Math"/>
                          </a:rPr>
                          <m:t>;</m:t>
                        </m:r>
                        <m:r>
                          <a:rPr lang="en-US" sz="6600" i="1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tiếp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tuyến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cầu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̃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tiếp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tuyến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này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tạo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thành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nón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đỉnh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̣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dài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đoạn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thẳng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̉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đến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tiếp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điểm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đều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bằng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03" y="2605925"/>
                <a:ext cx="23364966" cy="11264622"/>
              </a:xfrm>
              <a:prstGeom prst="rect">
                <a:avLst/>
              </a:prstGeom>
              <a:blipFill>
                <a:blip r:embed="rId2"/>
                <a:stretch>
                  <a:fillRect l="-1800" t="-1840" r="-2713" b="-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06387" y="1560721"/>
            <a:ext cx="248427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GIAO CỦA MẶT CẦU VỚI ĐƯỜNG THẲNG. TIẾP TUYẾN CỦA MẶT CẦU</a:t>
            </a:r>
            <a:endParaRPr lang="en-US" sz="5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2EE9CF-2767-446C-B8D5-79C567ADD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24387175" cy="152678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1" descr="FIREWRK8">
            <a:extLst>
              <a:ext uri="{FF2B5EF4-FFF2-40B4-BE49-F238E27FC236}">
                <a16:creationId xmlns:a16="http://schemas.microsoft.com/office/drawing/2014/main" id="{63F46A86-C100-4804-8E28-EBDC099A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116929"/>
            <a:ext cx="1380998" cy="12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75FA6E-D577-4A90-A26C-7DAA974BC1EB}"/>
              </a:ext>
            </a:extLst>
          </p:cNvPr>
          <p:cNvSpPr txBox="1"/>
          <p:nvPr/>
        </p:nvSpPr>
        <p:spPr>
          <a:xfrm>
            <a:off x="1057786" y="182507"/>
            <a:ext cx="22100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 – KHỐI CẦU (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12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50812" y="-22"/>
            <a:ext cx="24486288" cy="13712406"/>
            <a:chOff x="94088" y="3675424"/>
            <a:chExt cx="11866382" cy="1950238"/>
          </a:xfrm>
        </p:grpSpPr>
        <p:sp>
          <p:nvSpPr>
            <p:cNvPr id="5" name="Rounded Rectangle 4"/>
            <p:cNvSpPr/>
            <p:nvPr/>
          </p:nvSpPr>
          <p:spPr>
            <a:xfrm>
              <a:off x="125571" y="3675427"/>
              <a:ext cx="11834899" cy="19502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8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3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4088" y="3675424"/>
              <a:ext cx="2822978" cy="221634"/>
              <a:chOff x="1061708" y="6310561"/>
              <a:chExt cx="5534057" cy="4026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826902" y="4292145"/>
                <a:ext cx="375724" cy="443702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58459" y="6365977"/>
                <a:ext cx="4037306" cy="347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998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5998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61708" y="6310561"/>
                <a:ext cx="1264801" cy="37861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355376" y="6380694"/>
                <a:ext cx="661206" cy="31784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68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398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23512131" y="12839043"/>
            <a:ext cx="873456" cy="873342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4" rIns="182866" bIns="91434" rtlCol="0" anchor="ctr"/>
          <a:lstStyle/>
          <a:p>
            <a:pPr marL="0" marR="0" lvl="0" indent="0" algn="ctr" defTabSz="21768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id="{26A99AE1-14B1-46EF-90F9-28EAA60DCFCB}"/>
                  </a:ext>
                </a:extLst>
              </p:cNvPr>
              <p:cNvSpPr/>
              <p:nvPr/>
            </p:nvSpPr>
            <p:spPr>
              <a:xfrm>
                <a:off x="153987" y="1655227"/>
                <a:ext cx="22794308" cy="11830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800" dirty="0">
                    <a:latin typeface="Times   New Roman"/>
                  </a:rPr>
                  <a:t>+ </a:t>
                </a:r>
                <a:r>
                  <a:rPr lang="en-US" sz="6800" dirty="0" err="1">
                    <a:latin typeface="Times   New Roman"/>
                  </a:rPr>
                  <a:t>Gọi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𝑀</m:t>
                    </m:r>
                  </m:oMath>
                </a14:m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là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trung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điểm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cạnh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𝐵𝐶</m:t>
                    </m:r>
                  </m:oMath>
                </a14:m>
                <a:r>
                  <a:rPr lang="en-US" sz="6800" dirty="0">
                    <a:latin typeface="Times   New Roman"/>
                  </a:rPr>
                  <a:t>. </a:t>
                </a:r>
                <a:r>
                  <a:rPr lang="en-US" sz="6800" dirty="0" err="1">
                    <a:latin typeface="Times   New Roman"/>
                  </a:rPr>
                  <a:t>Vì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𝐴𝐵𝐶</m:t>
                    </m:r>
                  </m:oMath>
                </a14:m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và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𝐷𝐵𝐶</m:t>
                    </m:r>
                  </m:oMath>
                </a14:m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là</a:t>
                </a:r>
                <a:r>
                  <a:rPr lang="en-US" sz="6800" dirty="0">
                    <a:latin typeface="Times   New Roman"/>
                  </a:rPr>
                  <a:t> 2 tam </a:t>
                </a:r>
                <a:r>
                  <a:rPr lang="en-US" sz="6800" dirty="0" err="1">
                    <a:latin typeface="Times   New Roman"/>
                  </a:rPr>
                  <a:t>giác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đều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bằng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nhau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nên</a:t>
                </a:r>
                <a:r>
                  <a:rPr lang="en-US" sz="6800" dirty="0">
                    <a:latin typeface="Times   New Roman"/>
                  </a:rPr>
                  <a:t> 2 </a:t>
                </a:r>
                <a:r>
                  <a:rPr lang="en-US" sz="6800" dirty="0" err="1">
                    <a:latin typeface="Times   New Roman"/>
                  </a:rPr>
                  <a:t>trung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truyến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𝐴𝑀</m:t>
                    </m:r>
                  </m:oMath>
                </a14:m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và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𝐷𝑀</m:t>
                    </m:r>
                  </m:oMath>
                </a14:m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cùng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vuông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góc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với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𝐵𝐶</m:t>
                    </m:r>
                  </m:oMath>
                </a14:m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và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Times   New Roman"/>
                      </a:rPr>
                      <m:t>𝐴𝑀</m:t>
                    </m:r>
                    <m:r>
                      <a:rPr lang="vi-VN" sz="6800" i="1">
                        <a:latin typeface="Times   New Roman"/>
                      </a:rPr>
                      <m:t>=</m:t>
                    </m:r>
                    <m:r>
                      <a:rPr lang="vi-VN" sz="6800" i="1">
                        <a:latin typeface="Times   New Roman"/>
                      </a:rPr>
                      <m:t>𝐷𝑀</m:t>
                    </m:r>
                    <m:r>
                      <a:rPr lang="vi-VN" sz="6800" i="1">
                        <a:latin typeface="Times   New Roman"/>
                      </a:rPr>
                      <m:t>=</m:t>
                    </m:r>
                    <m:f>
                      <m:fPr>
                        <m:ctrlPr>
                          <a:rPr lang="en-US" sz="68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vi-VN" sz="6800" i="1">
                            <a:latin typeface="Times   New Roman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6800" i="1">
                                <a:latin typeface="Times   New Roman"/>
                              </a:rPr>
                            </m:ctrlPr>
                          </m:radPr>
                          <m:deg/>
                          <m:e>
                            <m:r>
                              <a:rPr lang="vi-VN" sz="6800" i="1">
                                <a:latin typeface="Times   New Roman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6800" i="1">
                            <a:latin typeface="Times  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800" dirty="0">
                    <a:latin typeface="Times   New Roman"/>
                  </a:rPr>
                  <a:t>.</a:t>
                </a:r>
              </a:p>
              <a:p>
                <a:pPr algn="just"/>
                <a:r>
                  <a:rPr lang="en-US" sz="6800" dirty="0">
                    <a:latin typeface="Times   New Roman"/>
                  </a:rPr>
                  <a:t>+  </a:t>
                </a:r>
                <a:r>
                  <a:rPr lang="en-US" sz="6800" dirty="0" err="1">
                    <a:latin typeface="Times   New Roman"/>
                  </a:rPr>
                  <a:t>Trong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Times   New Roman"/>
                      </a:rPr>
                      <m:t>𝛥</m:t>
                    </m:r>
                    <m:r>
                      <a:rPr lang="vi-VN" sz="6800" i="1">
                        <a:latin typeface="Times   New Roman"/>
                      </a:rPr>
                      <m:t>𝑀𝐴𝐷</m:t>
                    </m:r>
                  </m:oMath>
                </a14:m>
                <a:r>
                  <a:rPr lang="en-US" sz="6800" dirty="0">
                    <a:latin typeface="Times   New Roman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𝐴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800" i="1">
                            <a:latin typeface="Times   New Roman"/>
                          </a:rPr>
                          <m:t>𝐷</m:t>
                        </m:r>
                      </m:e>
                      <m:sup>
                        <m:r>
                          <a:rPr lang="en-US" sz="68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en-US" sz="6800" i="1">
                        <a:latin typeface="Times   New Roman"/>
                      </a:rPr>
                      <m:t>=</m:t>
                    </m:r>
                    <m:r>
                      <a:rPr lang="en-US" sz="6800" i="1">
                        <a:latin typeface="Times   New Roman"/>
                      </a:rPr>
                      <m:t>𝐴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800" i="1">
                            <a:latin typeface="Times   New Roman"/>
                          </a:rPr>
                          <m:t>𝑀</m:t>
                        </m:r>
                      </m:e>
                      <m:sup>
                        <m:r>
                          <a:rPr lang="en-US" sz="68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en-US" sz="6800" i="1">
                        <a:latin typeface="Times   New Roman"/>
                      </a:rPr>
                      <m:t>+</m:t>
                    </m:r>
                    <m:r>
                      <a:rPr lang="en-US" sz="6800" i="1">
                        <a:latin typeface="Times   New Roman"/>
                      </a:rPr>
                      <m:t>𝐷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800" i="1">
                            <a:latin typeface="Times   New Roman"/>
                          </a:rPr>
                          <m:t>𝑀</m:t>
                        </m:r>
                      </m:e>
                      <m:sup>
                        <m:r>
                          <a:rPr lang="en-US" sz="68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en-US" sz="6800" i="1">
                        <a:latin typeface="Times   New Roman"/>
                      </a:rPr>
                      <m:t>−2</m:t>
                    </m:r>
                    <m:r>
                      <a:rPr lang="en-US" sz="6800" i="1">
                        <a:latin typeface="Times   New Roman"/>
                      </a:rPr>
                      <m:t>𝐴𝑀</m:t>
                    </m:r>
                    <m:r>
                      <a:rPr lang="en-US" sz="6800" i="1">
                        <a:latin typeface="Times   New Roman"/>
                      </a:rPr>
                      <m:t>.</m:t>
                    </m:r>
                    <m:r>
                      <a:rPr lang="en-US" sz="6800" i="1">
                        <a:latin typeface="Times   New Roman"/>
                      </a:rPr>
                      <m:t>𝐷𝑀</m:t>
                    </m:r>
                    <m:r>
                      <a:rPr lang="en-US" sz="6800" i="1">
                        <a:latin typeface="Times   New Roman"/>
                      </a:rPr>
                      <m:t>.</m:t>
                    </m:r>
                    <m:func>
                      <m:funcPr>
                        <m:ctrlPr>
                          <a:rPr lang="en-US" sz="6800" i="1">
                            <a:latin typeface="Times   New Roman"/>
                          </a:rPr>
                        </m:ctrlPr>
                      </m:funcPr>
                      <m:fName>
                        <m:r>
                          <a:rPr lang="en-US" sz="6800" i="1">
                            <a:latin typeface="Times   New Roman"/>
                          </a:rPr>
                          <m:t>𝑐𝑜𝑠</m:t>
                        </m:r>
                      </m:fName>
                      <m:e>
                        <m:r>
                          <a:rPr lang="en-US" sz="6800" i="1">
                            <a:latin typeface="Times   New Roman"/>
                          </a:rPr>
                          <m:t>2</m:t>
                        </m:r>
                      </m:e>
                    </m:func>
                    <m:r>
                      <a:rPr lang="en-US" sz="6800" i="1">
                        <a:latin typeface="Times   New Roman"/>
                      </a:rPr>
                      <m:t>𝛼</m:t>
                    </m:r>
                  </m:oMath>
                </a14:m>
                <a:endParaRPr lang="en-US" sz="6800" i="1" dirty="0">
                  <a:latin typeface="Times   New Roman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⇒</m:t>
                    </m:r>
                    <m:r>
                      <a:rPr lang="en-US" sz="6800" i="1">
                        <a:latin typeface="Times   New Roman"/>
                      </a:rPr>
                      <m:t>𝐴𝐷</m:t>
                    </m:r>
                    <m:r>
                      <a:rPr lang="en-US" sz="6800" i="1">
                        <a:latin typeface="Times   New Roman"/>
                      </a:rPr>
                      <m:t>=2.2.</m:t>
                    </m:r>
                    <m:f>
                      <m:fPr>
                        <m:ctrlPr>
                          <a:rPr lang="en-US" sz="68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800" i="1">
                            <a:latin typeface="Times   New Roman"/>
                          </a:rPr>
                          <m:t>3</m:t>
                        </m:r>
                        <m:sSup>
                          <m:sSupPr>
                            <m:ctrlPr>
                              <a:rPr lang="en-US" sz="68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latin typeface="Times  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8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800" i="1">
                            <a:latin typeface="Times   New Roman"/>
                          </a:rPr>
                          <m:t>4</m:t>
                        </m:r>
                      </m:den>
                    </m:f>
                    <m:r>
                      <a:rPr lang="en-US" sz="6800" i="1">
                        <a:latin typeface="Times   New Roman"/>
                      </a:rPr>
                      <m:t>−2.</m:t>
                    </m:r>
                    <m:f>
                      <m:fPr>
                        <m:ctrlPr>
                          <a:rPr lang="en-US" sz="68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800" i="1">
                            <a:latin typeface="Times   New Roman"/>
                          </a:rPr>
                          <m:t>3</m:t>
                        </m:r>
                        <m:sSup>
                          <m:sSupPr>
                            <m:ctrlPr>
                              <a:rPr lang="en-US" sz="6800" i="1">
                                <a:latin typeface="Times   New Roman"/>
                              </a:rPr>
                            </m:ctrlPr>
                          </m:sSupPr>
                          <m:e>
                            <m:r>
                              <a:rPr lang="en-US" sz="6800" i="1">
                                <a:latin typeface="Times   New Roman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800" i="1">
                                <a:latin typeface="Times  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6800" i="1">
                            <a:latin typeface="Times   New Roman"/>
                          </a:rPr>
                          <m:t>4</m:t>
                        </m:r>
                      </m:den>
                    </m:f>
                    <m:r>
                      <a:rPr lang="en-US" sz="6800" i="1">
                        <a:latin typeface="Times   New Roman"/>
                      </a:rPr>
                      <m:t>.</m:t>
                    </m:r>
                    <m:f>
                      <m:fPr>
                        <m:ctrlPr>
                          <a:rPr lang="en-US" sz="6800" i="1">
                            <a:latin typeface="Times   New Roman"/>
                          </a:rPr>
                        </m:ctrlPr>
                      </m:fPr>
                      <m:num>
                        <m:r>
                          <a:rPr lang="en-US" sz="6800" i="1">
                            <a:latin typeface="Times   New Roman"/>
                          </a:rPr>
                          <m:t>1</m:t>
                        </m:r>
                      </m:num>
                      <m:den>
                        <m:r>
                          <a:rPr lang="en-US" sz="6800" i="1">
                            <a:latin typeface="Times   New Roman"/>
                          </a:rPr>
                          <m:t>3</m:t>
                        </m:r>
                      </m:den>
                    </m:f>
                    <m:r>
                      <a:rPr lang="en-US" sz="6800" i="1">
                        <a:latin typeface="Times   New Roman"/>
                      </a:rPr>
                      <m:t>=2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en-US" sz="6800" i="1">
                            <a:latin typeface="Times   New Roman"/>
                          </a:rPr>
                          <m:t>𝑎</m:t>
                        </m:r>
                      </m:e>
                      <m:sup>
                        <m:r>
                          <a:rPr lang="en-US" sz="6800" i="1">
                            <a:latin typeface="Times  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800" dirty="0">
                    <a:latin typeface="Times   New Roman"/>
                  </a:rPr>
                  <a:t>.</a:t>
                </a:r>
              </a:p>
              <a:p>
                <a:pPr algn="just"/>
                <a:r>
                  <a:rPr lang="en-US" sz="6800" dirty="0">
                    <a:latin typeface="Times   New Roman"/>
                  </a:rPr>
                  <a:t>+ Ta </a:t>
                </a:r>
                <a:r>
                  <a:rPr lang="en-US" sz="6800" dirty="0" err="1">
                    <a:latin typeface="Times   New Roman"/>
                  </a:rPr>
                  <a:t>có</a:t>
                </a:r>
                <a:r>
                  <a:rPr lang="en-US" sz="6800" dirty="0">
                    <a:latin typeface="Times   New Roman"/>
                  </a:rPr>
                  <a:t>: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Times   New Roman"/>
                      </a:rPr>
                      <m:t>𝐵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vi-VN" sz="6800" i="1">
                            <a:latin typeface="Times   New Roman"/>
                          </a:rPr>
                          <m:t>𝐴</m:t>
                        </m:r>
                      </m:e>
                      <m:sup>
                        <m:r>
                          <a:rPr lang="vi-VN" sz="68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vi-VN" sz="6800" i="1">
                        <a:latin typeface="Times   New Roman"/>
                      </a:rPr>
                      <m:t>+</m:t>
                    </m:r>
                    <m:r>
                      <a:rPr lang="vi-VN" sz="6800" i="1">
                        <a:latin typeface="Times   New Roman"/>
                      </a:rPr>
                      <m:t>𝐵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vi-VN" sz="6800" i="1">
                            <a:latin typeface="Times   New Roman"/>
                          </a:rPr>
                          <m:t>𝐷</m:t>
                        </m:r>
                      </m:e>
                      <m:sup>
                        <m:r>
                          <a:rPr lang="vi-VN" sz="68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vi-VN" sz="6800" i="1">
                        <a:latin typeface="Times   New Roman"/>
                      </a:rPr>
                      <m:t>=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vi-VN" sz="6800" i="1">
                            <a:latin typeface="Times   New Roman"/>
                          </a:rPr>
                          <m:t>𝑎</m:t>
                        </m:r>
                      </m:e>
                      <m:sup>
                        <m:r>
                          <a:rPr lang="vi-VN" sz="68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vi-VN" sz="6800" i="1">
                        <a:latin typeface="Times   New Roman"/>
                      </a:rPr>
                      <m:t>+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vi-VN" sz="6800" i="1">
                            <a:latin typeface="Times   New Roman"/>
                          </a:rPr>
                          <m:t>𝑎</m:t>
                        </m:r>
                      </m:e>
                      <m:sup>
                        <m:r>
                          <a:rPr lang="vi-VN" sz="68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vi-VN" sz="6800" i="1">
                        <a:latin typeface="Times   New Roman"/>
                      </a:rPr>
                      <m:t>=2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vi-VN" sz="6800" i="1">
                            <a:latin typeface="Times   New Roman"/>
                          </a:rPr>
                          <m:t>𝑎</m:t>
                        </m:r>
                      </m:e>
                      <m:sup>
                        <m:r>
                          <a:rPr lang="vi-VN" sz="68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vi-VN" sz="6800" i="1">
                        <a:latin typeface="Times   New Roman"/>
                      </a:rPr>
                      <m:t>=</m:t>
                    </m:r>
                    <m:r>
                      <a:rPr lang="vi-VN" sz="6800" i="1">
                        <a:latin typeface="Times   New Roman"/>
                      </a:rPr>
                      <m:t>𝐴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vi-VN" sz="6800" i="1">
                            <a:latin typeface="Times   New Roman"/>
                          </a:rPr>
                          <m:t>𝐷</m:t>
                        </m:r>
                      </m:e>
                      <m:sup>
                        <m:r>
                          <a:rPr lang="vi-VN" sz="68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vi-VN" sz="6800" i="1">
                        <a:latin typeface="Times   New Roman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6800" i="1">
                            <a:latin typeface="Times   New Roman"/>
                          </a:rPr>
                        </m:ctrlPr>
                      </m:accPr>
                      <m:e>
                        <m:r>
                          <a:rPr lang="vi-VN" sz="6800" i="1">
                            <a:latin typeface="Times   New Roman"/>
                          </a:rPr>
                          <m:t>𝐴𝐵𝐷</m:t>
                        </m:r>
                      </m:e>
                    </m:acc>
                    <m:r>
                      <a:rPr lang="vi-VN" sz="6800" i="1">
                        <a:latin typeface="Times   New Roman"/>
                      </a:rPr>
                      <m:t>=9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vi-VN" sz="6800" i="1">
                            <a:latin typeface="Times   New Roman"/>
                          </a:rPr>
                          <m:t>0</m:t>
                        </m:r>
                      </m:e>
                      <m:sup>
                        <m:r>
                          <a:rPr lang="vi-VN" sz="6800" i="1">
                            <a:latin typeface="Times   New Roman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6800" dirty="0">
                    <a:latin typeface="Times   New Roman"/>
                  </a:rPr>
                  <a:t>.</a:t>
                </a:r>
              </a:p>
              <a:p>
                <a:pPr algn="just"/>
                <a:r>
                  <a:rPr lang="en-US" sz="6800" dirty="0">
                    <a:latin typeface="Times   New Roman"/>
                  </a:rPr>
                  <a:t>+ </a:t>
                </a:r>
                <a:r>
                  <a:rPr lang="en-US" sz="6800" dirty="0" err="1">
                    <a:latin typeface="Times   New Roman"/>
                  </a:rPr>
                  <a:t>Tương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tự</a:t>
                </a:r>
                <a:r>
                  <a:rPr lang="en-US" sz="6800" dirty="0">
                    <a:latin typeface="Times   New Roman"/>
                  </a:rPr>
                  <a:t>: </a:t>
                </a:r>
                <a14:m>
                  <m:oMath xmlns:m="http://schemas.openxmlformats.org/officeDocument/2006/math">
                    <m:r>
                      <a:rPr lang="vi-VN" sz="6800" i="1">
                        <a:latin typeface="Times   New Roman"/>
                      </a:rPr>
                      <m:t>𝐶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vi-VN" sz="6800" i="1">
                            <a:latin typeface="Times   New Roman"/>
                          </a:rPr>
                          <m:t>𝐴</m:t>
                        </m:r>
                      </m:e>
                      <m:sup>
                        <m:r>
                          <a:rPr lang="vi-VN" sz="68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vi-VN" sz="6800" i="1">
                        <a:latin typeface="Times   New Roman"/>
                      </a:rPr>
                      <m:t>+</m:t>
                    </m:r>
                    <m:r>
                      <a:rPr lang="vi-VN" sz="6800" i="1">
                        <a:latin typeface="Times   New Roman"/>
                      </a:rPr>
                      <m:t>𝐶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vi-VN" sz="6800" i="1">
                            <a:latin typeface="Times   New Roman"/>
                          </a:rPr>
                          <m:t>𝐷</m:t>
                        </m:r>
                      </m:e>
                      <m:sup>
                        <m:r>
                          <a:rPr lang="vi-VN" sz="68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vi-VN" sz="6800" i="1">
                        <a:latin typeface="Times   New Roman"/>
                      </a:rPr>
                      <m:t>=</m:t>
                    </m:r>
                    <m:r>
                      <a:rPr lang="vi-VN" sz="6800" i="1">
                        <a:latin typeface="Times   New Roman"/>
                      </a:rPr>
                      <m:t>𝐴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vi-VN" sz="6800" i="1">
                            <a:latin typeface="Times   New Roman"/>
                          </a:rPr>
                          <m:t>𝐷</m:t>
                        </m:r>
                      </m:e>
                      <m:sup>
                        <m:r>
                          <a:rPr lang="vi-VN" sz="6800" i="1">
                            <a:latin typeface="Times   New Roman"/>
                          </a:rPr>
                          <m:t>2</m:t>
                        </m:r>
                      </m:sup>
                    </m:sSup>
                    <m:r>
                      <a:rPr lang="vi-VN" sz="6800" i="1">
                        <a:latin typeface="Times   New Roman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6800" i="1">
                            <a:latin typeface="Times   New Roman"/>
                          </a:rPr>
                        </m:ctrlPr>
                      </m:accPr>
                      <m:e>
                        <m:r>
                          <a:rPr lang="vi-VN" sz="6800" i="1">
                            <a:latin typeface="Times   New Roman"/>
                          </a:rPr>
                          <m:t>𝐴𝐶𝐷</m:t>
                        </m:r>
                      </m:e>
                    </m:acc>
                    <m:r>
                      <a:rPr lang="vi-VN" sz="6800" i="1">
                        <a:latin typeface="Times   New Roman"/>
                      </a:rPr>
                      <m:t>=9</m:t>
                    </m:r>
                    <m:sSup>
                      <m:sSupPr>
                        <m:ctrlPr>
                          <a:rPr lang="en-US" sz="6800" i="1">
                            <a:latin typeface="Times   New Roman"/>
                          </a:rPr>
                        </m:ctrlPr>
                      </m:sSupPr>
                      <m:e>
                        <m:r>
                          <a:rPr lang="vi-VN" sz="6800" i="1">
                            <a:latin typeface="Times   New Roman"/>
                          </a:rPr>
                          <m:t>0</m:t>
                        </m:r>
                      </m:e>
                      <m:sup>
                        <m:r>
                          <a:rPr lang="vi-VN" sz="6800" i="1">
                            <a:latin typeface="Times   New Roman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6800" dirty="0">
                    <a:latin typeface="Times   New Roman"/>
                  </a:rPr>
                  <a:t>.</a:t>
                </a:r>
              </a:p>
              <a:p>
                <a:pPr algn="just"/>
                <a:r>
                  <a:rPr lang="en-US" sz="6800" dirty="0">
                    <a:latin typeface="Times   New Roman"/>
                  </a:rPr>
                  <a:t>+ </a:t>
                </a:r>
                <a:r>
                  <a:rPr lang="en-US" sz="6800" dirty="0" err="1">
                    <a:latin typeface="Times   New Roman"/>
                  </a:rPr>
                  <a:t>Vậy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mặt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cầu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ngoại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tiếp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tứ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diện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𝐴𝐵𝐶𝐷</m:t>
                    </m:r>
                  </m:oMath>
                </a14:m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có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tâm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𝑂</m:t>
                    </m:r>
                  </m:oMath>
                </a14:m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là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trung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điểm</a:t>
                </a:r>
                <a:r>
                  <a:rPr lang="en-US" sz="6800" dirty="0">
                    <a:latin typeface="Times   New Roman"/>
                  </a:rPr>
                  <a:t> </a:t>
                </a:r>
                <a:r>
                  <a:rPr lang="en-US" sz="6800" dirty="0" err="1">
                    <a:latin typeface="Times   New Roman"/>
                  </a:rPr>
                  <a:t>cạnh</a:t>
                </a:r>
                <a:r>
                  <a:rPr lang="en-US" sz="6800" dirty="0">
                    <a:latin typeface="Times  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Times   New Roman"/>
                      </a:rPr>
                      <m:t>𝐴𝐷</m:t>
                    </m:r>
                  </m:oMath>
                </a14:m>
                <a:r>
                  <a:rPr lang="en-US" sz="6800">
                    <a:latin typeface="Times   New Roman"/>
                  </a:rPr>
                  <a:t>. </a:t>
                </a:r>
                <a:endParaRPr lang="vi-VN" sz="6800">
                  <a:latin typeface="Times   New Roman"/>
                </a:endParaRPr>
              </a:p>
              <a:p>
                <a:pPr algn="just"/>
                <a:r>
                  <a:rPr lang="en-US" sz="6800" b="1">
                    <a:solidFill>
                      <a:srgbClr val="FF0000"/>
                    </a:solidFill>
                    <a:latin typeface="Times   New Roman"/>
                  </a:rPr>
                  <a:t>Chọn </a:t>
                </a:r>
                <a:r>
                  <a:rPr lang="en-US" sz="6800" b="1" dirty="0">
                    <a:solidFill>
                      <a:srgbClr val="FF0000"/>
                    </a:solidFill>
                    <a:latin typeface="Times   New Roman"/>
                  </a:rPr>
                  <a:t>B</a:t>
                </a:r>
              </a:p>
            </p:txBody>
          </p:sp>
        </mc:Choice>
        <mc:Fallback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id="{26A99AE1-14B1-46EF-90F9-28EAA60DCF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7" y="1655227"/>
                <a:ext cx="22794308" cy="11830611"/>
              </a:xfrm>
              <a:prstGeom prst="rect">
                <a:avLst/>
              </a:prstGeom>
              <a:blipFill>
                <a:blip r:embed="rId3"/>
                <a:stretch>
                  <a:fillRect l="-1872" t="-1856" r="-1899" b="-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922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1" y="1320802"/>
                <a:ext cx="23827437" cy="4712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IV. CÔNG THỨC TÍNH DIỆN TÍCH MẶT CẦU VÀ THỂ TÍCH KHỐI CẦU</a:t>
                </a:r>
                <a:endParaRPr lang="en-US" sz="6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Mặt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cầu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bán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kính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diện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là: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Cambria Math"/>
                      </a:rPr>
                      <m:t>𝑆</m:t>
                    </m:r>
                    <m:r>
                      <a:rPr lang="en-US" sz="6800" i="1">
                        <a:latin typeface="Cambria Math"/>
                      </a:rPr>
                      <m:t>=</m:t>
                    </m:r>
                    <m:r>
                      <a:rPr lang="en-US" sz="6800" i="1">
                        <a:latin typeface="Cambria Math"/>
                      </a:rPr>
                      <m:t>4</m:t>
                    </m:r>
                    <m:r>
                      <a:rPr lang="en-US" sz="6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6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8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6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Khối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cầu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bán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kính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̉ </a:t>
                </a:r>
                <a:r>
                  <a:rPr lang="en-US" sz="6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là: </a:t>
                </a:r>
                <a14:m>
                  <m:oMath xmlns:m="http://schemas.openxmlformats.org/officeDocument/2006/math">
                    <m:r>
                      <a:rPr lang="en-US" sz="6800" i="1">
                        <a:latin typeface="Cambria Math"/>
                      </a:rPr>
                      <m:t>𝑉</m:t>
                    </m:r>
                    <m:r>
                      <a:rPr lang="en-US" sz="6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6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6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6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6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8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6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320802"/>
                <a:ext cx="23827437" cy="4712380"/>
              </a:xfrm>
              <a:prstGeom prst="rect">
                <a:avLst/>
              </a:prstGeom>
              <a:blipFill>
                <a:blip r:embed="rId2"/>
                <a:stretch>
                  <a:fillRect l="-1791" t="-4528" r="-2609" b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8962" y="5654183"/>
            <a:ext cx="22198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MẶT CẦU NỘI - NGOẠI TIẾP KHỐI ĐA DIỆN</a:t>
            </a:r>
            <a:endParaRPr lang="en-US" sz="6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khái</a:t>
            </a:r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niệm</a:t>
            </a:r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962" y="7345025"/>
            <a:ext cx="2332705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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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894F63-7EB1-473F-B52D-CED2656D2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400"/>
            <a:ext cx="24387175" cy="14224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 descr="FIREWRK8">
            <a:extLst>
              <a:ext uri="{FF2B5EF4-FFF2-40B4-BE49-F238E27FC236}">
                <a16:creationId xmlns:a16="http://schemas.microsoft.com/office/drawing/2014/main" id="{0CB30FBA-5C26-49C9-9B43-356534D40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6" y="68915"/>
            <a:ext cx="1679560" cy="14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0B7EF1-6270-4D91-B3DB-91C78E463B09}"/>
              </a:ext>
            </a:extLst>
          </p:cNvPr>
          <p:cNvSpPr txBox="1"/>
          <p:nvPr/>
        </p:nvSpPr>
        <p:spPr>
          <a:xfrm>
            <a:off x="1057786" y="134492"/>
            <a:ext cx="2209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 – KHỐI CẦU (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77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626" y="1298185"/>
            <a:ext cx="23636386" cy="1160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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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46527D-8390-436B-BE27-DF7317C5B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7175" cy="145058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FIREWRK8">
            <a:extLst>
              <a:ext uri="{FF2B5EF4-FFF2-40B4-BE49-F238E27FC236}">
                <a16:creationId xmlns:a16="http://schemas.microsoft.com/office/drawing/2014/main" id="{FC78FC19-465C-4550-92C0-317180A5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43515"/>
            <a:ext cx="1712842" cy="14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1852C6-DE35-4750-8C3B-9CD4C7981168}"/>
              </a:ext>
            </a:extLst>
          </p:cNvPr>
          <p:cNvSpPr txBox="1"/>
          <p:nvPr/>
        </p:nvSpPr>
        <p:spPr>
          <a:xfrm>
            <a:off x="1057786" y="109093"/>
            <a:ext cx="2209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CẦU – KHỐI CẦU (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6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7005</Words>
  <PresentationFormat>Tùy chỉnh</PresentationFormat>
  <Paragraphs>837</Paragraphs>
  <Slides>70</Slides>
  <Notes>31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10</vt:i4>
      </vt:variant>
      <vt:variant>
        <vt:lpstr>Tiêu đề Bản chiếu</vt:lpstr>
      </vt:variant>
      <vt:variant>
        <vt:i4>70</vt:i4>
      </vt:variant>
    </vt:vector>
  </HeadingPairs>
  <TitlesOfParts>
    <vt:vector size="90" baseType="lpstr">
      <vt:lpstr>Arial</vt:lpstr>
      <vt:lpstr>AvantGarde-Demi</vt:lpstr>
      <vt:lpstr>Calibri</vt:lpstr>
      <vt:lpstr>Cambria Math</vt:lpstr>
      <vt:lpstr>Tahoma</vt:lpstr>
      <vt:lpstr>Times   New Roman</vt:lpstr>
      <vt:lpstr>Times  New Roman</vt:lpstr>
      <vt:lpstr>Times New Roman</vt:lpstr>
      <vt:lpstr>Times New Roman (Đầu đề)</vt:lpstr>
      <vt:lpstr>Vani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Cho mặt cầu (S) có đường kính 10(cm) và điểm A nằm ngoài (S). Qua A dựng mặt phẳng (P) cắt (S) theo một đường tròn có bán kính 4(cm). Số các mặt phẳng (P) là: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2020-03-11T16:42:19Z</dcterms:modified>
</cp:coreProperties>
</file>