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5" r:id="rId2"/>
    <p:sldId id="268" r:id="rId3"/>
    <p:sldId id="276" r:id="rId4"/>
    <p:sldId id="277" r:id="rId5"/>
    <p:sldId id="291" r:id="rId6"/>
    <p:sldId id="278" r:id="rId7"/>
    <p:sldId id="279" r:id="rId8"/>
    <p:sldId id="292" r:id="rId9"/>
    <p:sldId id="269" r:id="rId10"/>
    <p:sldId id="293" r:id="rId11"/>
    <p:sldId id="294" r:id="rId12"/>
    <p:sldId id="295" r:id="rId13"/>
    <p:sldId id="300" r:id="rId14"/>
    <p:sldId id="296" r:id="rId15"/>
    <p:sldId id="274" r:id="rId16"/>
    <p:sldId id="297" r:id="rId17"/>
    <p:sldId id="285" r:id="rId18"/>
    <p:sldId id="298" r:id="rId19"/>
    <p:sldId id="286" r:id="rId20"/>
    <p:sldId id="287" r:id="rId21"/>
    <p:sldId id="288" r:id="rId22"/>
    <p:sldId id="290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CC"/>
    <a:srgbClr val="0066FF"/>
    <a:srgbClr val="009900"/>
    <a:srgbClr val="33CC33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F229047-6DF2-4045-AD1C-DEDF297CEBF3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A6C35F-3966-482A-AF83-8B40B1741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366741-8DF3-4362-8FB3-C74BC004C0B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9"/>
          <p:cNvSpPr txBox="1"/>
          <p:nvPr userDrawn="1"/>
        </p:nvSpPr>
        <p:spPr>
          <a:xfrm>
            <a:off x="153988" y="0"/>
            <a:ext cx="6365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E2EDEA3-A808-39CC-A911-B57EC3F90FCD}"/>
              </a:ext>
            </a:extLst>
          </p:cNvPr>
          <p:cNvSpPr txBox="1"/>
          <p:nvPr userDrawn="1"/>
        </p:nvSpPr>
        <p:spPr>
          <a:xfrm>
            <a:off x="11045169" y="0"/>
            <a:ext cx="101983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1b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6677A-DAF7-4B01-B230-5832E3324119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97F4B-E815-4670-B2ED-57A084976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9D73E17-03DC-4D6A-B768-A8A3BE65E6DF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31F6ABA-4F81-4831-A22A-8D2FE450C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478463" y="2329559"/>
            <a:ext cx="63436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1: Home &amp; Places</a:t>
            </a:r>
          </a:p>
          <a:p>
            <a:pPr algn="ctr"/>
            <a:r>
              <a:rPr lang="en-US" sz="3600" b="1" dirty="0">
                <a:solidFill>
                  <a:srgbClr val="33CC33"/>
                </a:solidFill>
                <a:latin typeface="Calibri" pitchFamily="34" charset="0"/>
              </a:rPr>
              <a:t>Lesson 1b: Grammar (Cont.)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285750" y="520700"/>
            <a:ext cx="11591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Complete the gaps with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is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isn’t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are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or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aren’t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 In the living room, ...</a:t>
            </a:r>
            <a:r>
              <a:rPr lang="en-US" dirty="0"/>
              <a:t> </a:t>
            </a:r>
          </a:p>
        </p:txBody>
      </p:sp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2014538"/>
            <a:ext cx="116935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782763" y="2068513"/>
            <a:ext cx="1158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isn’t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797050" y="2632075"/>
            <a:ext cx="115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797050" y="3213100"/>
            <a:ext cx="1235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aren’t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285038" y="2071688"/>
            <a:ext cx="1158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7253288" y="2632075"/>
            <a:ext cx="115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7237413" y="3211513"/>
            <a:ext cx="1250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aren’t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1" grpId="0"/>
      <p:bldP spid="41992" grpId="0"/>
      <p:bldP spid="41993" grpId="0"/>
      <p:bldP spid="41994" grpId="0"/>
      <p:bldP spid="419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501650" y="500063"/>
            <a:ext cx="11206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Complete the gaps with the correct form of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there is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or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there are.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1549400"/>
            <a:ext cx="1151572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325563" y="1458913"/>
            <a:ext cx="2347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 there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362200" y="2449513"/>
            <a:ext cx="23479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there is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082675" y="3181350"/>
            <a:ext cx="2347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 there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362200" y="4156075"/>
            <a:ext cx="2347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there aren’t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7253288" y="1458913"/>
            <a:ext cx="2347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 there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8396288" y="2449513"/>
            <a:ext cx="2347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there isn’t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391400" y="3167063"/>
            <a:ext cx="23479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 there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8434388" y="4152900"/>
            <a:ext cx="2347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there are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-14288" y="425450"/>
            <a:ext cx="123745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5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Look at Paul’s living room. Ask and answer questions as in the example. </a:t>
            </a:r>
          </a:p>
        </p:txBody>
      </p:sp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1143000"/>
            <a:ext cx="119126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532438" y="4659313"/>
            <a:ext cx="163195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example</a:t>
            </a:r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" y="5335588"/>
            <a:ext cx="1002982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0" y="606369"/>
            <a:ext cx="8435703" cy="5587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6512" y="2707215"/>
            <a:ext cx="2275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2973598870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ChangeArrowheads="1"/>
          </p:cNvSpPr>
          <p:nvPr/>
        </p:nvSpPr>
        <p:spPr bwMode="auto">
          <a:xfrm>
            <a:off x="2350294" y="540544"/>
            <a:ext cx="86502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Look at the picture and complete the sentences with the correct form of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there is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there are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0" y="442913"/>
            <a:ext cx="1696065" cy="52322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WB p. 13</a:t>
            </a: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3238"/>
            <a:ext cx="616585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1965325"/>
            <a:ext cx="60483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523038" y="1854200"/>
            <a:ext cx="2636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Is there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7145338" y="2232025"/>
            <a:ext cx="2636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there is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484938" y="2744788"/>
            <a:ext cx="2636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 there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6675438" y="3127375"/>
            <a:ext cx="2636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Yes, there are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6483350" y="3629025"/>
            <a:ext cx="2636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 there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6602413" y="4041775"/>
            <a:ext cx="2636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Yes, there is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6484938" y="4529138"/>
            <a:ext cx="2636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 there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6588125" y="4941888"/>
            <a:ext cx="42449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No, there aren’t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1185" y="589935"/>
            <a:ext cx="7729537" cy="548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3301847" y="2613896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950" y="523875"/>
            <a:ext cx="12477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2838450" y="733425"/>
            <a:ext cx="6492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Compare your living room to Paul’s. 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030788" y="1577975"/>
            <a:ext cx="163195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Example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52438" y="2649538"/>
            <a:ext cx="1173956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In my living room, there is a sofa. In Paul’s living room, there is a sofa, too. In my living room, there are three armchairs. In Paul’s living room, there is one armchair.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/>
      <p:bldP spid="460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1541463" y="735013"/>
            <a:ext cx="8724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Form questions. Then answer them about yourself. </a:t>
            </a:r>
          </a:p>
        </p:txBody>
      </p:sp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597025" y="1930400"/>
            <a:ext cx="87185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1 </a:t>
            </a:r>
            <a:r>
              <a:rPr lang="en-US" sz="3200">
                <a:latin typeface="Calibri" pitchFamily="34" charset="0"/>
              </a:rPr>
              <a:t>Are/your/living room/there/curtains/in/?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__________________________________________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2 </a:t>
            </a:r>
            <a:r>
              <a:rPr lang="en-US" sz="3200">
                <a:latin typeface="Calibri" pitchFamily="34" charset="0"/>
              </a:rPr>
              <a:t>there/carpet/Is/a/your/in/room/?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__________________________________________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3 </a:t>
            </a:r>
            <a:r>
              <a:rPr lang="en-US" sz="3200">
                <a:latin typeface="Calibri" pitchFamily="34" charset="0"/>
              </a:rPr>
              <a:t>in/posters/Are/your/there/bedroom/?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__________________________________________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4 </a:t>
            </a:r>
            <a:r>
              <a:rPr lang="en-US" sz="3200">
                <a:latin typeface="Calibri" pitchFamily="34" charset="0"/>
              </a:rPr>
              <a:t>desk/Is/your/in/bedroom/there/a/?</a:t>
            </a:r>
          </a:p>
          <a:p>
            <a:r>
              <a:rPr lang="en-US" sz="3200">
                <a:latin typeface="Calibri" pitchFamily="34" charset="0"/>
              </a:rPr>
              <a:t>__________________________________________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658938" y="2427288"/>
            <a:ext cx="7086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Are there curtains in your living room? 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660525" y="3402013"/>
            <a:ext cx="58404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Is there a carpet in your room? 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1666875" y="4375150"/>
            <a:ext cx="660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Are there posters in your bedroom? 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1619250" y="5334000"/>
            <a:ext cx="614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Is there a desk in your bedroom?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6470"/>
            <a:ext cx="10058400" cy="580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3988" y="1946275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8913" y="4449763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206750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Grammar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89" y="480770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4344987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Furniture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0088" y="1817688"/>
            <a:ext cx="58928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pPr>
              <a:defRPr/>
            </a:pPr>
            <a:endParaRPr lang="en-US" sz="3600" i="1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There is / There are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8" y="2268031"/>
            <a:ext cx="11871325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2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2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(p. 13) </a:t>
            </a:r>
          </a:p>
          <a:p>
            <a:pPr marL="571500" indent="-571500">
              <a:buFontTx/>
              <a:buChar char="-"/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Complete the grammar notes in </a:t>
            </a:r>
            <a:r>
              <a:rPr lang="en-US" sz="3200" b="1" i="1" dirty="0">
                <a:solidFill>
                  <a:srgbClr val="0070C0"/>
                </a:solidFill>
                <a:latin typeface="Calibri" pitchFamily="34" charset="0"/>
              </a:rPr>
              <a:t>TA 6 Right on Notebook </a:t>
            </a: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(p. 14).</a:t>
            </a:r>
          </a:p>
          <a:p>
            <a:pPr marL="571500" indent="-571500">
              <a:buFontTx/>
              <a:buChar char="-"/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Prepare the next lesson (p. 26 SB)</a:t>
            </a:r>
            <a:endParaRPr lang="en-US" sz="32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Learn grammar: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there is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and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there are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Ask and answer about the furniture in a situation.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Remember the rules and use them in real situations.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8" y="552450"/>
            <a:ext cx="100584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2274888" y="601663"/>
            <a:ext cx="7761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Write the plural forms of the following nouns </a:t>
            </a:r>
          </a:p>
        </p:txBody>
      </p:sp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4167188" y="1573213"/>
            <a:ext cx="392430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hat      _____________</a:t>
            </a:r>
          </a:p>
          <a:p>
            <a:r>
              <a:rPr lang="en-US" sz="3200" dirty="0">
                <a:latin typeface="Calibri" pitchFamily="34" charset="0"/>
              </a:rPr>
              <a:t>bus	  _____________</a:t>
            </a:r>
          </a:p>
          <a:p>
            <a:r>
              <a:rPr lang="en-US" sz="3200" dirty="0">
                <a:latin typeface="Calibri" pitchFamily="34" charset="0"/>
              </a:rPr>
              <a:t>watch_____________</a:t>
            </a:r>
          </a:p>
          <a:p>
            <a:r>
              <a:rPr lang="en-US" sz="3200" dirty="0">
                <a:latin typeface="Calibri" pitchFamily="34" charset="0"/>
              </a:rPr>
              <a:t>box     _____________</a:t>
            </a:r>
          </a:p>
          <a:p>
            <a:r>
              <a:rPr lang="en-US" sz="3200" dirty="0">
                <a:latin typeface="Calibri" pitchFamily="34" charset="0"/>
              </a:rPr>
              <a:t>lorry  _____________</a:t>
            </a:r>
          </a:p>
          <a:p>
            <a:r>
              <a:rPr lang="en-US" sz="3200" dirty="0">
                <a:latin typeface="Calibri" pitchFamily="34" charset="0"/>
              </a:rPr>
              <a:t>leaf    _____________</a:t>
            </a:r>
          </a:p>
          <a:p>
            <a:r>
              <a:rPr lang="en-US" sz="3200" dirty="0">
                <a:latin typeface="Calibri" pitchFamily="34" charset="0"/>
              </a:rPr>
              <a:t>car      _____________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340350" y="1609725"/>
            <a:ext cx="2684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hats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316538" y="2071688"/>
            <a:ext cx="26844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buses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302250" y="2557463"/>
            <a:ext cx="2684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watches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284788" y="3046413"/>
            <a:ext cx="26844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boxes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270500" y="3530600"/>
            <a:ext cx="2684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lorries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227638" y="4032250"/>
            <a:ext cx="26844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leaves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5257800" y="4505325"/>
            <a:ext cx="2684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cars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3" grpId="0"/>
      <p:bldP spid="39944" grpId="0"/>
      <p:bldP spid="39945" grpId="0"/>
      <p:bldP spid="39946" grpId="0"/>
      <p:bldP spid="39947" grpId="0"/>
      <p:bldP spid="399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774" y="576469"/>
            <a:ext cx="10287000" cy="57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377428" y="4104860"/>
            <a:ext cx="40020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6"/>
          <p:cNvGrpSpPr>
            <a:grpSpLocks/>
          </p:cNvGrpSpPr>
          <p:nvPr/>
        </p:nvGrpSpPr>
        <p:grpSpPr bwMode="auto">
          <a:xfrm>
            <a:off x="190500" y="796925"/>
            <a:ext cx="11515725" cy="4438650"/>
            <a:chOff x="120" y="502"/>
            <a:chExt cx="7254" cy="2796"/>
          </a:xfrm>
        </p:grpSpPr>
        <p:pic>
          <p:nvPicPr>
            <p:cNvPr id="25602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" y="576"/>
              <a:ext cx="7254" cy="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3" name="Rectangle 5"/>
            <p:cNvSpPr>
              <a:spLocks noChangeArrowheads="1"/>
            </p:cNvSpPr>
            <p:nvPr/>
          </p:nvSpPr>
          <p:spPr bwMode="auto">
            <a:xfrm>
              <a:off x="3567" y="502"/>
              <a:ext cx="3726" cy="1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6394" y="678426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8"/>
          <p:cNvSpPr txBox="1">
            <a:spLocks noChangeArrowheads="1"/>
          </p:cNvSpPr>
          <p:nvPr/>
        </p:nvSpPr>
        <p:spPr bwMode="auto">
          <a:xfrm>
            <a:off x="5142809" y="3698313"/>
            <a:ext cx="24717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457</Words>
  <Application>Microsoft Office PowerPoint</Application>
  <PresentationFormat>Widescreen</PresentationFormat>
  <Paragraphs>89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58</cp:revision>
  <dcterms:created xsi:type="dcterms:W3CDTF">2021-09-24T06:18:33Z</dcterms:created>
  <dcterms:modified xsi:type="dcterms:W3CDTF">2023-08-02T07:18:47Z</dcterms:modified>
</cp:coreProperties>
</file>