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8" r:id="rId2"/>
    <p:sldId id="278" r:id="rId3"/>
    <p:sldId id="295" r:id="rId4"/>
    <p:sldId id="296" r:id="rId5"/>
    <p:sldId id="312" r:id="rId6"/>
    <p:sldId id="298" r:id="rId7"/>
    <p:sldId id="294" r:id="rId8"/>
    <p:sldId id="299" r:id="rId9"/>
    <p:sldId id="300" r:id="rId10"/>
    <p:sldId id="301" r:id="rId11"/>
    <p:sldId id="304" r:id="rId12"/>
    <p:sldId id="314" r:id="rId13"/>
    <p:sldId id="315" r:id="rId14"/>
    <p:sldId id="306" r:id="rId15"/>
    <p:sldId id="307" r:id="rId16"/>
    <p:sldId id="308" r:id="rId17"/>
    <p:sldId id="31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7" autoAdjust="0"/>
    <p:restoredTop sz="94660"/>
  </p:normalViewPr>
  <p:slideViewPr>
    <p:cSldViewPr>
      <p:cViewPr>
        <p:scale>
          <a:sx n="76" d="100"/>
          <a:sy n="76" d="100"/>
        </p:scale>
        <p:origin x="-67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A70FE-F236-4441-84FA-D44E2A8AF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9424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F12CF-48B2-4AF1-99EC-4596AF4B0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756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01D-801D-4602-9EB5-671EFDE8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01D-801D-4602-9EB5-671EFDE8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01D-801D-4602-9EB5-671EFDE8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01D-801D-4602-9EB5-671EFDE8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01D-801D-4602-9EB5-671EFDE8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01D-801D-4602-9EB5-671EFDE8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01D-801D-4602-9EB5-671EFDE8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01D-801D-4602-9EB5-671EFDE8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01D-801D-4602-9EB5-671EFDE8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01D-801D-4602-9EB5-671EFDE8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01D-801D-4602-9EB5-671EFDE8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D01D-801D-4602-9EB5-671EFDE81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2954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THẢO LUẬN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143000"/>
            <a:ext cx="244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Thời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gian</a:t>
            </a:r>
            <a:r>
              <a:rPr lang="en-US" sz="2400" b="1" dirty="0" smtClean="0"/>
              <a:t>: 8 </a:t>
            </a:r>
            <a:r>
              <a:rPr lang="en-US" sz="2400" b="1" dirty="0" err="1" smtClean="0"/>
              <a:t>phút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7315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ngục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991600" cy="6248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200" y="670762"/>
            <a:ext cx="2895600" cy="61592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9800" y="670763"/>
            <a:ext cx="3124200" cy="618723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1800" y="670762"/>
            <a:ext cx="3090202" cy="61469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3962399" y="2895600"/>
            <a:ext cx="5029201" cy="24858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Nghệ thuật chơi chữ nho gọi là gì?</a:t>
            </a:r>
            <a:endParaRPr lang="en-US" sz="4000"/>
          </a:p>
        </p:txBody>
      </p:sp>
      <p:sp>
        <p:nvSpPr>
          <p:cNvPr id="15" name="Oval 14"/>
          <p:cNvSpPr/>
          <p:nvPr/>
        </p:nvSpPr>
        <p:spPr>
          <a:xfrm>
            <a:off x="990600" y="2209800"/>
            <a:ext cx="6549335" cy="24858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Viết chữ nhanh và đẹp là biểu hiện cho vẻ đẹp gì ở Huấn Cao?</a:t>
            </a:r>
            <a:endParaRPr lang="en-US" sz="3600"/>
          </a:p>
        </p:txBody>
      </p:sp>
      <p:sp>
        <p:nvSpPr>
          <p:cNvPr id="17" name="Oval 16"/>
          <p:cNvSpPr/>
          <p:nvPr/>
        </p:nvSpPr>
        <p:spPr>
          <a:xfrm>
            <a:off x="377682" y="765720"/>
            <a:ext cx="4956318" cy="24858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Nguyễn</a:t>
            </a:r>
            <a:r>
              <a:rPr lang="en-US" sz="3600" dirty="0" smtClean="0"/>
              <a:t> </a:t>
            </a:r>
            <a:r>
              <a:rPr lang="en-US" sz="3600" dirty="0" err="1" smtClean="0"/>
              <a:t>Tuân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nhà</a:t>
            </a:r>
            <a:r>
              <a:rPr lang="en-US" sz="3600" dirty="0" smtClean="0"/>
              <a:t> </a:t>
            </a:r>
            <a:r>
              <a:rPr lang="en-US" sz="3600" dirty="0" err="1" smtClean="0"/>
              <a:t>văn</a:t>
            </a:r>
            <a:r>
              <a:rPr lang="en-US" sz="3600" dirty="0" smtClean="0"/>
              <a:t> </a:t>
            </a:r>
            <a:r>
              <a:rPr lang="en-US" sz="3600" dirty="0" err="1" smtClean="0"/>
              <a:t>lớn</a:t>
            </a:r>
            <a:r>
              <a:rPr lang="en-US" sz="3600" dirty="0" smtClean="0"/>
              <a:t>,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nghệ</a:t>
            </a:r>
            <a:r>
              <a:rPr lang="en-US" sz="3600" dirty="0" smtClean="0"/>
              <a:t> </a:t>
            </a:r>
            <a:r>
              <a:rPr lang="en-US" sz="3600" dirty="0" err="1" smtClean="0"/>
              <a:t>sĩ</a:t>
            </a:r>
            <a:r>
              <a:rPr lang="en-US" sz="3600" dirty="0" smtClean="0"/>
              <a:t> </a:t>
            </a:r>
            <a:r>
              <a:rPr lang="en-US" sz="3600" dirty="0" err="1" smtClean="0"/>
              <a:t>lớn</a:t>
            </a:r>
            <a:r>
              <a:rPr lang="en-US" sz="3600" dirty="0" smtClean="0"/>
              <a:t> </a:t>
            </a:r>
            <a:r>
              <a:rPr lang="en-US" sz="3600" dirty="0" err="1" smtClean="0"/>
              <a:t>suốt</a:t>
            </a:r>
            <a:r>
              <a:rPr lang="en-US" sz="3600" dirty="0" smtClean="0"/>
              <a:t> </a:t>
            </a:r>
            <a:r>
              <a:rPr lang="en-US" sz="3600" dirty="0" err="1" smtClean="0"/>
              <a:t>đời</a:t>
            </a:r>
            <a:r>
              <a:rPr lang="en-US" sz="3600" dirty="0" smtClean="0"/>
              <a:t> </a:t>
            </a:r>
            <a:r>
              <a:rPr lang="en-US" sz="3600" dirty="0" err="1" smtClean="0"/>
              <a:t>đi</a:t>
            </a:r>
            <a:r>
              <a:rPr lang="en-US" sz="3600" dirty="0" smtClean="0"/>
              <a:t> </a:t>
            </a:r>
            <a:r>
              <a:rPr lang="en-US" sz="3600" dirty="0" err="1" smtClean="0"/>
              <a:t>tìm</a:t>
            </a:r>
            <a:r>
              <a:rPr lang="en-US" sz="3600" dirty="0" smtClean="0"/>
              <a:t> …?</a:t>
            </a:r>
            <a:endParaRPr lang="en-US" sz="3600" dirty="0"/>
          </a:p>
        </p:txBody>
      </p:sp>
      <p:sp>
        <p:nvSpPr>
          <p:cNvPr id="18" name="Oval 17"/>
          <p:cNvSpPr/>
          <p:nvPr/>
        </p:nvSpPr>
        <p:spPr>
          <a:xfrm>
            <a:off x="3745911" y="2895600"/>
            <a:ext cx="4407489" cy="1764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Nghệ</a:t>
            </a:r>
            <a:r>
              <a:rPr lang="en-US" sz="4000" dirty="0" smtClean="0"/>
              <a:t> </a:t>
            </a:r>
            <a:r>
              <a:rPr lang="en-US" sz="4000" dirty="0" err="1" smtClean="0"/>
              <a:t>thuật</a:t>
            </a:r>
            <a:r>
              <a:rPr lang="en-US" sz="4000" dirty="0" smtClean="0"/>
              <a:t> </a:t>
            </a:r>
            <a:r>
              <a:rPr lang="en-US" sz="4000" dirty="0" err="1" smtClean="0"/>
              <a:t>thư</a:t>
            </a:r>
            <a:r>
              <a:rPr lang="en-US" sz="4000" dirty="0" smtClean="0"/>
              <a:t> </a:t>
            </a:r>
            <a:r>
              <a:rPr lang="en-US" sz="4000" dirty="0" err="1" smtClean="0"/>
              <a:t>pháp</a:t>
            </a:r>
            <a:endParaRPr lang="en-US" sz="4000" dirty="0"/>
          </a:p>
        </p:txBody>
      </p:sp>
      <p:sp>
        <p:nvSpPr>
          <p:cNvPr id="19" name="Oval 18"/>
          <p:cNvSpPr/>
          <p:nvPr/>
        </p:nvSpPr>
        <p:spPr>
          <a:xfrm>
            <a:off x="381000" y="1092550"/>
            <a:ext cx="4238716" cy="18322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Cái</a:t>
            </a:r>
            <a:r>
              <a:rPr lang="en-US" sz="4000" dirty="0" smtClean="0"/>
              <a:t> </a:t>
            </a:r>
            <a:r>
              <a:rPr lang="en-US" sz="4000" dirty="0" err="1" smtClean="0"/>
              <a:t>đẹp</a:t>
            </a:r>
            <a:endParaRPr lang="en-US" sz="4000" dirty="0"/>
          </a:p>
        </p:txBody>
      </p:sp>
      <p:sp>
        <p:nvSpPr>
          <p:cNvPr id="21" name="Oval 20"/>
          <p:cNvSpPr/>
          <p:nvPr/>
        </p:nvSpPr>
        <p:spPr>
          <a:xfrm>
            <a:off x="2895600" y="2514600"/>
            <a:ext cx="3581400" cy="24858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Tài hoa nghệ sĩ</a:t>
            </a:r>
            <a:endParaRPr lang="en-US" sz="4000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127342" y="178319"/>
            <a:ext cx="7010400" cy="49244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066240" y="39469"/>
            <a:ext cx="5330135" cy="646331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Ô CỬA KÌ DIỆU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7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514600" y="685800"/>
            <a:ext cx="0" cy="617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3400" y="685800"/>
            <a:ext cx="2266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57200" y="990600"/>
            <a:ext cx="26717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33400" y="12954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42925" y="16002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57200" y="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40- 41(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85800" y="1981200"/>
            <a:ext cx="2133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19125" y="2819400"/>
            <a:ext cx="2124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85800" y="22860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57200" y="3352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ngục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628900" y="1447800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>
              <a:buAutoNum type="arabicPeriod"/>
            </a:pP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33400" y="3733800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a.  Say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609600" y="4004846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09600" y="4309646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57200" y="4572000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33400" y="4953000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nay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457200" y="5410200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ngục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57200" y="6172200"/>
            <a:ext cx="26717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2476500" y="685800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781300" y="1523999"/>
            <a:ext cx="5676900" cy="37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2781300" y="1600200"/>
            <a:ext cx="44577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>
              <a:buAutoNum type="arabicPeriod"/>
            </a:pP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40- 41(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tù</a:t>
            </a:r>
          </a:p>
          <a:p>
            <a:pPr algn="ctr"/>
            <a:r>
              <a:rPr lang="en-US" sz="1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( Nguyễn Tuân)</a:t>
            </a:r>
            <a:endParaRPr lang="en-US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 flipH="1">
            <a:off x="3886200" y="3657600"/>
            <a:ext cx="1588" cy="1524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886200" y="3732212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886200" y="4494212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86200" y="5180012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86200" y="1600200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883818" y="1676400"/>
            <a:ext cx="3970" cy="15636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733800" y="2362200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886200" y="3200400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33400" y="2895600"/>
            <a:ext cx="27432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III.TỔNG KẾT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67000" y="39624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0" y="20574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600" y="2743200"/>
            <a:ext cx="29718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9600" y="5029200"/>
            <a:ext cx="29718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Cao- VQN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4343400"/>
            <a:ext cx="29718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1521" y="3648205"/>
            <a:ext cx="29718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đáo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1371600"/>
            <a:ext cx="29718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Cao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0" y="2057400"/>
            <a:ext cx="29718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16200000" flipH="1">
            <a:off x="2324100" y="40005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286000" y="26670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610100" y="5630971"/>
            <a:ext cx="3009900" cy="76982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924300" y="6012992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994" y="5180012"/>
            <a:ext cx="0" cy="74634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6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17"/>
          <p:cNvSpPr>
            <a:spLocks noChangeArrowheads="1"/>
          </p:cNvSpPr>
          <p:nvPr/>
        </p:nvSpPr>
        <p:spPr bwMode="gray">
          <a:xfrm>
            <a:off x="5614794" y="2012950"/>
            <a:ext cx="147180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cs typeface="Arial" charset="0"/>
              </a:rPr>
              <a:t>Đđđ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62000" y="1371600"/>
            <a:ext cx="6629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Điểm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ngục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447800" y="2133600"/>
            <a:ext cx="3276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447800" y="2602468"/>
            <a:ext cx="3200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1524000" y="3059668"/>
            <a:ext cx="3962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1447800" y="3516868"/>
            <a:ext cx="6934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nhỡn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143000" y="1371600"/>
            <a:ext cx="62484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Trong tác phẩm “ Chữ người tử tù” em thích nhân vật nào nhất?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-609600" y="-3175"/>
          <a:ext cx="9144000" cy="686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Slide" r:id="rId3" imgW="4572049" imgH="3429015" progId="PowerPoint.Slide.8">
                  <p:embed/>
                </p:oleObj>
              </mc:Choice>
              <mc:Fallback>
                <p:oleObj name="Slide" r:id="rId3" imgW="4572049" imgH="3429015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2000" contrast="-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3175"/>
                        <a:ext cx="9144000" cy="686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954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z="3400" b="1" smtClean="0">
                <a:solidFill>
                  <a:srgbClr val="FFFF00"/>
                </a:solidFill>
              </a:rPr>
              <a:t>SƠ </a:t>
            </a:r>
            <a:r>
              <a:rPr lang="en-US" sz="3400" b="1">
                <a:solidFill>
                  <a:srgbClr val="FFFF00"/>
                </a:solidFill>
              </a:rPr>
              <a:t>Đ</a:t>
            </a:r>
            <a:r>
              <a:rPr lang="en-US" sz="3400" b="1" smtClean="0">
                <a:solidFill>
                  <a:srgbClr val="FFFF00"/>
                </a:solidFill>
              </a:rPr>
              <a:t>Ồ TÓM TẮT NHÂN VẬT HUẤN CAO</a:t>
            </a:r>
            <a:endParaRPr lang="en-US" sz="3400" b="1" u="sng" smtClean="0">
              <a:solidFill>
                <a:srgbClr val="FFFF00"/>
              </a:solidFill>
            </a:endParaRP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447800"/>
            <a:ext cx="9144000" cy="762000"/>
          </a:xfrm>
          <a:ln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b="1" u="sng" smtClean="0">
                <a:solidFill>
                  <a:srgbClr val="00FF00"/>
                </a:solidFill>
              </a:rPr>
              <a:t>HUẤN CAO</a:t>
            </a:r>
          </a:p>
          <a:p>
            <a:pPr eaLnBrk="1" hangingPunct="1"/>
            <a:endParaRPr lang="en-US" b="1" smtClean="0"/>
          </a:p>
        </p:txBody>
      </p:sp>
      <p:sp>
        <p:nvSpPr>
          <p:cNvPr id="203783" name="Line 7"/>
          <p:cNvSpPr>
            <a:spLocks noChangeShapeType="1"/>
          </p:cNvSpPr>
          <p:nvPr/>
        </p:nvSpPr>
        <p:spPr bwMode="auto">
          <a:xfrm flipH="1">
            <a:off x="2209800" y="2286000"/>
            <a:ext cx="213360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4495800" y="2286000"/>
            <a:ext cx="7620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>
            <a:off x="4648200" y="2286000"/>
            <a:ext cx="1905000" cy="381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04" name="Text Box 28"/>
          <p:cNvSpPr txBox="1">
            <a:spLocks noChangeArrowheads="1"/>
          </p:cNvSpPr>
          <p:nvPr/>
        </p:nvSpPr>
        <p:spPr bwMode="auto">
          <a:xfrm>
            <a:off x="0" y="2895600"/>
            <a:ext cx="2362200" cy="461665"/>
          </a:xfrm>
          <a:prstGeom prst="rect">
            <a:avLst/>
          </a:prstGeom>
          <a:solidFill>
            <a:srgbClr val="FFFF99"/>
          </a:solidFill>
          <a:ln w="38100" cap="sq" cmpd="dbl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</a:rPr>
              <a:t>T</a:t>
            </a:r>
            <a:r>
              <a:rPr lang="en-US" sz="2400" b="1" dirty="0" err="1" smtClean="0">
                <a:solidFill>
                  <a:srgbClr val="0000FF"/>
                </a:solidFill>
              </a:rPr>
              <a:t>ài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hoa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03805" name="Text Box 29"/>
          <p:cNvSpPr txBox="1">
            <a:spLocks noChangeArrowheads="1"/>
          </p:cNvSpPr>
          <p:nvPr/>
        </p:nvSpPr>
        <p:spPr bwMode="auto">
          <a:xfrm>
            <a:off x="2971800" y="2895600"/>
            <a:ext cx="2743200" cy="830997"/>
          </a:xfrm>
          <a:prstGeom prst="rect">
            <a:avLst/>
          </a:prstGeom>
          <a:solidFill>
            <a:srgbClr val="FFFF99"/>
          </a:solidFill>
          <a:ln w="38100" cap="sq" cmpd="dbl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</a:rPr>
              <a:t>Khí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phách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hiên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ngang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03806" name="Text Box 30"/>
          <p:cNvSpPr txBox="1">
            <a:spLocks noChangeArrowheads="1"/>
          </p:cNvSpPr>
          <p:nvPr/>
        </p:nvSpPr>
        <p:spPr bwMode="auto">
          <a:xfrm>
            <a:off x="6019800" y="2949575"/>
            <a:ext cx="2895600" cy="830997"/>
          </a:xfrm>
          <a:prstGeom prst="rect">
            <a:avLst/>
          </a:prstGeom>
          <a:solidFill>
            <a:srgbClr val="FFFF99"/>
          </a:solidFill>
          <a:ln w="38100" cap="sq" cmpd="dbl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</a:rPr>
              <a:t>Thiên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lương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sáng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03807" name="Line 31"/>
          <p:cNvSpPr>
            <a:spLocks noChangeShapeType="1"/>
          </p:cNvSpPr>
          <p:nvPr/>
        </p:nvSpPr>
        <p:spPr bwMode="auto">
          <a:xfrm flipH="1" flipV="1">
            <a:off x="2438400" y="3429000"/>
            <a:ext cx="1981200" cy="533400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08" name="Line 32"/>
          <p:cNvSpPr>
            <a:spLocks noChangeShapeType="1"/>
          </p:cNvSpPr>
          <p:nvPr/>
        </p:nvSpPr>
        <p:spPr bwMode="auto">
          <a:xfrm flipH="1" flipV="1">
            <a:off x="1524000" y="3733800"/>
            <a:ext cx="2971800" cy="1447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10" name="Line 34"/>
          <p:cNvSpPr>
            <a:spLocks noChangeShapeType="1"/>
          </p:cNvSpPr>
          <p:nvPr/>
        </p:nvSpPr>
        <p:spPr bwMode="auto">
          <a:xfrm flipH="1" flipV="1">
            <a:off x="4419600" y="3886200"/>
            <a:ext cx="152400" cy="1295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11" name="Line 35"/>
          <p:cNvSpPr>
            <a:spLocks noChangeShapeType="1"/>
          </p:cNvSpPr>
          <p:nvPr/>
        </p:nvSpPr>
        <p:spPr bwMode="auto">
          <a:xfrm flipV="1">
            <a:off x="4648200" y="3810000"/>
            <a:ext cx="2286000" cy="1371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12" name="Text Box 36"/>
          <p:cNvSpPr txBox="1">
            <a:spLocks noChangeArrowheads="1"/>
          </p:cNvSpPr>
          <p:nvPr/>
        </p:nvSpPr>
        <p:spPr bwMode="auto">
          <a:xfrm>
            <a:off x="-76200" y="5257800"/>
            <a:ext cx="9372600" cy="1103313"/>
          </a:xfrm>
          <a:prstGeom prst="rect">
            <a:avLst/>
          </a:prstGeom>
          <a:solidFill>
            <a:srgbClr val="00FFCC"/>
          </a:solidFill>
          <a:ln w="38100" cap="sq" cmpd="dbl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3200" b="1"/>
              <a:t>Nhân vật lý tưởng có sự kết hợp hài hòa giữa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3200" b="1" i="1">
                <a:solidFill>
                  <a:srgbClr val="FF0000"/>
                </a:solidFill>
              </a:rPr>
              <a:t>TÂM - TÀI, THIỆN – MỸ</a:t>
            </a:r>
            <a:r>
              <a:rPr lang="en-US" sz="3200"/>
              <a:t> 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35854252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514600" y="228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Nhân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vật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viên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quản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ngục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3" name="Freeform 3"/>
          <p:cNvSpPr>
            <a:spLocks/>
          </p:cNvSpPr>
          <p:nvPr/>
        </p:nvSpPr>
        <p:spPr bwMode="gray">
          <a:xfrm>
            <a:off x="2603500" y="2798763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Freeform 4"/>
          <p:cNvSpPr>
            <a:spLocks/>
          </p:cNvSpPr>
          <p:nvPr/>
        </p:nvSpPr>
        <p:spPr bwMode="gray">
          <a:xfrm>
            <a:off x="4522788" y="2733675"/>
            <a:ext cx="366712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Freeform 5"/>
          <p:cNvSpPr>
            <a:spLocks/>
          </p:cNvSpPr>
          <p:nvPr/>
        </p:nvSpPr>
        <p:spPr bwMode="gray">
          <a:xfrm flipH="1">
            <a:off x="4922838" y="2798763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" name="Group 6"/>
          <p:cNvGrpSpPr>
            <a:grpSpLocks/>
          </p:cNvGrpSpPr>
          <p:nvPr/>
        </p:nvGrpSpPr>
        <p:grpSpPr bwMode="auto">
          <a:xfrm>
            <a:off x="2241550" y="1600200"/>
            <a:ext cx="1362075" cy="1322388"/>
            <a:chOff x="4320" y="1152"/>
            <a:chExt cx="414" cy="402"/>
          </a:xfrm>
        </p:grpSpPr>
        <p:sp>
          <p:nvSpPr>
            <p:cNvPr id="64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Rectangle 9"/>
          <p:cNvSpPr>
            <a:spLocks noChangeArrowheads="1"/>
          </p:cNvSpPr>
          <p:nvPr/>
        </p:nvSpPr>
        <p:spPr bwMode="gray">
          <a:xfrm>
            <a:off x="2303463" y="1947863"/>
            <a:ext cx="127793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cs typeface="Arial" charset="0"/>
              </a:rPr>
              <a:t>Yêu</a:t>
            </a: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cs typeface="Arial" charset="0"/>
              </a:rPr>
              <a:t>mến</a:t>
            </a: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cs typeface="Arial" charset="0"/>
              </a:rPr>
              <a:t>cái</a:t>
            </a: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cs typeface="Arial" charset="0"/>
              </a:rPr>
              <a:t>đẹp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7" name="Group 10"/>
          <p:cNvGrpSpPr>
            <a:grpSpLocks/>
          </p:cNvGrpSpPr>
          <p:nvPr/>
        </p:nvGrpSpPr>
        <p:grpSpPr bwMode="auto">
          <a:xfrm>
            <a:off x="4021138" y="1600200"/>
            <a:ext cx="1362075" cy="1322388"/>
            <a:chOff x="4320" y="1152"/>
            <a:chExt cx="414" cy="402"/>
          </a:xfrm>
        </p:grpSpPr>
        <p:sp>
          <p:nvSpPr>
            <p:cNvPr id="68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13"/>
          <p:cNvGrpSpPr>
            <a:grpSpLocks/>
          </p:cNvGrpSpPr>
          <p:nvPr/>
        </p:nvGrpSpPr>
        <p:grpSpPr bwMode="auto">
          <a:xfrm>
            <a:off x="5808663" y="1609725"/>
            <a:ext cx="1362075" cy="1322388"/>
            <a:chOff x="4320" y="1152"/>
            <a:chExt cx="414" cy="402"/>
          </a:xfrm>
        </p:grpSpPr>
        <p:sp>
          <p:nvSpPr>
            <p:cNvPr id="71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" name="Rectangle 16"/>
          <p:cNvSpPr>
            <a:spLocks noChangeArrowheads="1"/>
          </p:cNvSpPr>
          <p:nvPr/>
        </p:nvSpPr>
        <p:spPr bwMode="gray">
          <a:xfrm>
            <a:off x="3962400" y="1947863"/>
            <a:ext cx="1447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cs typeface="Arial" charset="0"/>
              </a:rPr>
              <a:t>Qúy</a:t>
            </a: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cs typeface="Arial" charset="0"/>
              </a:rPr>
              <a:t>trọng</a:t>
            </a: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cs typeface="Arial" charset="0"/>
              </a:rPr>
              <a:t>người</a:t>
            </a: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cs typeface="Arial" charset="0"/>
              </a:rPr>
              <a:t>tài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4" name="Rectangle 17"/>
          <p:cNvSpPr>
            <a:spLocks noChangeArrowheads="1"/>
          </p:cNvSpPr>
          <p:nvPr/>
        </p:nvSpPr>
        <p:spPr bwMode="gray">
          <a:xfrm>
            <a:off x="5614794" y="2012950"/>
            <a:ext cx="147180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cs typeface="Arial" charset="0"/>
              </a:rPr>
              <a:t>Biết</a:t>
            </a: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cs typeface="Arial" charset="0"/>
              </a:rPr>
              <a:t>phục</a:t>
            </a: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cs typeface="Arial" charset="0"/>
              </a:rPr>
              <a:t>thiện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5" name="AutoShape 19"/>
          <p:cNvSpPr>
            <a:spLocks noChangeArrowheads="1"/>
          </p:cNvSpPr>
          <p:nvPr/>
        </p:nvSpPr>
        <p:spPr bwMode="ltGray">
          <a:xfrm>
            <a:off x="2376488" y="4352925"/>
            <a:ext cx="5548312" cy="124142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2895600" y="4494213"/>
            <a:ext cx="47005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/>
              <a:t>“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thanh</a:t>
            </a:r>
            <a:r>
              <a:rPr lang="en-US" b="1" dirty="0" smtClean="0"/>
              <a:t> </a:t>
            </a:r>
            <a:r>
              <a:rPr lang="en-US" b="1" dirty="0" err="1" smtClean="0"/>
              <a:t>âm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trẻo</a:t>
            </a:r>
            <a:r>
              <a:rPr lang="en-US" b="1" dirty="0" smtClean="0"/>
              <a:t> </a:t>
            </a:r>
            <a:r>
              <a:rPr lang="en-US" b="1" dirty="0" err="1" smtClean="0"/>
              <a:t>chen</a:t>
            </a:r>
            <a:r>
              <a:rPr lang="en-US" b="1" dirty="0" smtClean="0"/>
              <a:t> </a:t>
            </a:r>
            <a:r>
              <a:rPr lang="en-US" b="1" dirty="0" err="1" smtClean="0"/>
              <a:t>vào</a:t>
            </a:r>
            <a:r>
              <a:rPr lang="en-US" b="1" dirty="0" smtClean="0"/>
              <a:t> </a:t>
            </a:r>
            <a:r>
              <a:rPr lang="en-US" b="1" dirty="0" err="1" smtClean="0"/>
              <a:t>giữa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đàn</a:t>
            </a:r>
            <a:r>
              <a:rPr lang="en-US" b="1" dirty="0" smtClean="0"/>
              <a:t> </a:t>
            </a:r>
            <a:r>
              <a:rPr lang="en-US" b="1" dirty="0" err="1" smtClean="0"/>
              <a:t>mà</a:t>
            </a:r>
            <a:r>
              <a:rPr lang="en-US" b="1" dirty="0" smtClean="0"/>
              <a:t> </a:t>
            </a:r>
            <a:r>
              <a:rPr lang="en-US" b="1" dirty="0" err="1" smtClean="0"/>
              <a:t>nhạc</a:t>
            </a:r>
            <a:r>
              <a:rPr lang="en-US" b="1" dirty="0" smtClean="0"/>
              <a:t> </a:t>
            </a:r>
            <a:r>
              <a:rPr lang="en-US" b="1" dirty="0" err="1" smtClean="0"/>
              <a:t>luật</a:t>
            </a:r>
            <a:r>
              <a:rPr lang="en-US" b="1" dirty="0" smtClean="0"/>
              <a:t> </a:t>
            </a:r>
            <a:r>
              <a:rPr lang="en-US" b="1" dirty="0" err="1" smtClean="0"/>
              <a:t>đều</a:t>
            </a:r>
            <a:r>
              <a:rPr lang="en-US" b="1" dirty="0" smtClean="0"/>
              <a:t> </a:t>
            </a:r>
            <a:r>
              <a:rPr lang="en-US" b="1" dirty="0" err="1" smtClean="0"/>
              <a:t>hỗn</a:t>
            </a:r>
            <a:r>
              <a:rPr lang="en-US" b="1" dirty="0" smtClean="0"/>
              <a:t> </a:t>
            </a:r>
            <a:r>
              <a:rPr lang="en-US" b="1" dirty="0" err="1" smtClean="0"/>
              <a:t>loạn</a:t>
            </a:r>
            <a:r>
              <a:rPr lang="en-US" b="1" dirty="0" smtClean="0"/>
              <a:t> </a:t>
            </a:r>
            <a:r>
              <a:rPr lang="en-US" b="1" dirty="0" err="1" smtClean="0"/>
              <a:t>xô</a:t>
            </a:r>
            <a:r>
              <a:rPr lang="en-US" b="1" dirty="0" smtClean="0"/>
              <a:t> </a:t>
            </a:r>
            <a:r>
              <a:rPr lang="en-US" b="1" dirty="0" err="1" smtClean="0"/>
              <a:t>bồ</a:t>
            </a:r>
            <a:r>
              <a:rPr lang="en-US" b="1" dirty="0" smtClean="0"/>
              <a:t>”.</a:t>
            </a:r>
            <a:endParaRPr lang="en-US" b="1" dirty="0"/>
          </a:p>
        </p:txBody>
      </p:sp>
      <p:pic>
        <p:nvPicPr>
          <p:cNvPr id="77" name="Picture 21" descr="YG_circl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288" y="4038600"/>
            <a:ext cx="1936750" cy="1936750"/>
          </a:xfrm>
          <a:prstGeom prst="rect">
            <a:avLst/>
          </a:prstGeom>
          <a:noFill/>
        </p:spPr>
      </p:pic>
      <p:sp>
        <p:nvSpPr>
          <p:cNvPr id="78" name="Text Box 22"/>
          <p:cNvSpPr txBox="1">
            <a:spLocks noChangeArrowheads="1"/>
          </p:cNvSpPr>
          <p:nvPr/>
        </p:nvSpPr>
        <p:spPr bwMode="gray">
          <a:xfrm>
            <a:off x="1211263" y="4610953"/>
            <a:ext cx="12890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QUẢN NGỤC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>
            <a:off x="5257006" y="4265612"/>
            <a:ext cx="915194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4229100" y="5295900"/>
            <a:ext cx="20574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58594" y="4876800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258594" y="5637212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57800" y="6323012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19400" y="4265612"/>
            <a:ext cx="915194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705100" y="5295106"/>
            <a:ext cx="20574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48794" y="4876800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48794" y="5637212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48000" y="6323012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257006" y="381000"/>
            <a:ext cx="915194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229497" y="1409303"/>
            <a:ext cx="2057400" cy="79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58594" y="1143000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58594" y="1903412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57800" y="2438400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71800" y="381000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628106" y="1409700"/>
            <a:ext cx="2058194" cy="79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71800" y="1143000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71800" y="1752600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71800" y="2438400"/>
            <a:ext cx="6858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391694" y="2057399"/>
            <a:ext cx="2170906" cy="28914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CẢNH CHO 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CHỮ - CẢNH TƯỢNG XƯA NAY CHƯA TỪNG CÓ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2209800"/>
            <a:ext cx="16764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 </a:t>
            </a:r>
            <a:r>
              <a:rPr lang="en-US" sz="2000" b="1" dirty="0" err="1" smtClean="0"/>
              <a:t>người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thế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562600" y="35052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Nghệ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thuật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676400" y="3505200"/>
            <a:ext cx="16764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Ý </a:t>
            </a:r>
            <a:r>
              <a:rPr lang="en-US" sz="2000" b="1" dirty="0" err="1" smtClean="0"/>
              <a:t>nghĩa</a:t>
            </a:r>
            <a:r>
              <a:rPr lang="en-US" sz="2000" b="1" dirty="0" smtClean="0"/>
              <a:t> </a:t>
            </a:r>
          </a:p>
          <a:p>
            <a:pPr algn="ctr"/>
            <a:r>
              <a:rPr lang="en-US" sz="2000" b="1" dirty="0" smtClean="0"/>
              <a:t>(</a:t>
            </a:r>
            <a:r>
              <a:rPr lang="en-US" sz="2000" b="1" dirty="0" err="1" smtClean="0"/>
              <a:t>Lời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khuyên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562600" y="2209800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Hoàn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cảnh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228600"/>
            <a:ext cx="2971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Người</a:t>
            </a:r>
            <a:r>
              <a:rPr lang="en-US" b="1" dirty="0" smtClean="0"/>
              <a:t> </a:t>
            </a:r>
            <a:r>
              <a:rPr lang="en-US" b="1" dirty="0" err="1" smtClean="0"/>
              <a:t>sáng</a:t>
            </a:r>
            <a:r>
              <a:rPr lang="en-US" b="1" dirty="0" smtClean="0"/>
              <a:t> </a:t>
            </a:r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nghệ</a:t>
            </a:r>
            <a:r>
              <a:rPr lang="en-US" b="1" dirty="0" smtClean="0"/>
              <a:t> </a:t>
            </a:r>
            <a:r>
              <a:rPr lang="en-US" b="1" dirty="0" err="1" smtClean="0"/>
              <a:t>thuật</a:t>
            </a:r>
            <a:r>
              <a:rPr lang="en-US" b="1" dirty="0" smtClean="0"/>
              <a:t> </a:t>
            </a:r>
            <a:r>
              <a:rPr lang="en-US" b="1" dirty="0" err="1" smtClean="0"/>
              <a:t>bị</a:t>
            </a:r>
            <a:r>
              <a:rPr lang="en-US" b="1" dirty="0" smtClean="0"/>
              <a:t> </a:t>
            </a:r>
            <a:r>
              <a:rPr lang="en-US" b="1" dirty="0" err="1" smtClean="0"/>
              <a:t>xiềng</a:t>
            </a:r>
            <a:r>
              <a:rPr lang="en-US" b="1" dirty="0" smtClean="0"/>
              <a:t> </a:t>
            </a:r>
            <a:r>
              <a:rPr lang="en-US" b="1" dirty="0" err="1" smtClean="0"/>
              <a:t>xích</a:t>
            </a:r>
            <a:endParaRPr lang="en-US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81000" y="914400"/>
            <a:ext cx="2971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Cái</a:t>
            </a:r>
            <a:r>
              <a:rPr lang="en-US" b="1" dirty="0" smtClean="0"/>
              <a:t> </a:t>
            </a:r>
            <a:r>
              <a:rPr lang="en-US" b="1" dirty="0" err="1" smtClean="0"/>
              <a:t>đẹp</a:t>
            </a:r>
            <a:r>
              <a:rPr lang="en-US" b="1" dirty="0" smtClean="0"/>
              <a:t> </a:t>
            </a:r>
            <a:r>
              <a:rPr lang="en-US" b="1" dirty="0" err="1" smtClean="0"/>
              <a:t>sáng</a:t>
            </a:r>
            <a:r>
              <a:rPr lang="en-US" b="1" dirty="0" smtClean="0"/>
              <a:t> </a:t>
            </a:r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nơi</a:t>
            </a:r>
            <a:r>
              <a:rPr lang="en-US" b="1" dirty="0" smtClean="0"/>
              <a:t> </a:t>
            </a:r>
            <a:r>
              <a:rPr lang="en-US" b="1" dirty="0" err="1" smtClean="0"/>
              <a:t>nhơ</a:t>
            </a:r>
            <a:r>
              <a:rPr lang="en-US" b="1" dirty="0" smtClean="0"/>
              <a:t> </a:t>
            </a:r>
            <a:r>
              <a:rPr lang="en-US" b="1" dirty="0" err="1" smtClean="0"/>
              <a:t>bẩn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81000" y="1524000"/>
            <a:ext cx="2971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Trật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xã</a:t>
            </a:r>
            <a:r>
              <a:rPr lang="en-US" b="1" dirty="0"/>
              <a:t> </a:t>
            </a:r>
            <a:r>
              <a:rPr lang="en-US" b="1" dirty="0" err="1"/>
              <a:t>hội</a:t>
            </a:r>
            <a:r>
              <a:rPr lang="en-US" b="1" dirty="0"/>
              <a:t> </a:t>
            </a:r>
            <a:r>
              <a:rPr lang="en-US" b="1" dirty="0" err="1"/>
              <a:t>đảo</a:t>
            </a:r>
            <a:r>
              <a:rPr lang="en-US" b="1" dirty="0"/>
              <a:t> </a:t>
            </a:r>
            <a:r>
              <a:rPr lang="en-US" b="1" dirty="0" err="1" smtClean="0"/>
              <a:t>lộn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457200" y="6096000"/>
            <a:ext cx="2971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Cái</a:t>
            </a:r>
            <a:r>
              <a:rPr lang="en-US" b="1" dirty="0" smtClean="0"/>
              <a:t> </a:t>
            </a:r>
            <a:r>
              <a:rPr lang="en-US" b="1" dirty="0" err="1" smtClean="0"/>
              <a:t>đẹp</a:t>
            </a:r>
            <a:r>
              <a:rPr lang="en-US" b="1" dirty="0" smtClean="0"/>
              <a:t> </a:t>
            </a:r>
            <a:r>
              <a:rPr lang="en-US" b="1" dirty="0" err="1" smtClean="0"/>
              <a:t>cứu</a:t>
            </a:r>
            <a:r>
              <a:rPr lang="en-US" b="1" dirty="0" smtClean="0"/>
              <a:t> </a:t>
            </a:r>
            <a:r>
              <a:rPr lang="en-US" b="1" dirty="0" err="1" smtClean="0"/>
              <a:t>rỗi</a:t>
            </a:r>
            <a:r>
              <a:rPr lang="en-US" b="1" dirty="0" smtClean="0"/>
              <a:t> </a:t>
            </a:r>
            <a:r>
              <a:rPr lang="en-US" b="1" dirty="0" err="1" smtClean="0"/>
              <a:t>thế</a:t>
            </a:r>
            <a:r>
              <a:rPr lang="en-US" b="1" dirty="0" smtClean="0"/>
              <a:t> </a:t>
            </a:r>
            <a:r>
              <a:rPr lang="en-US" b="1" dirty="0" err="1" smtClean="0"/>
              <a:t>giới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457200" y="5410200"/>
            <a:ext cx="2971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Cảm</a:t>
            </a:r>
            <a:r>
              <a:rPr lang="en-US" b="1" dirty="0" smtClean="0"/>
              <a:t> </a:t>
            </a:r>
            <a:r>
              <a:rPr lang="en-US" b="1" dirty="0" err="1" smtClean="0"/>
              <a:t>hóa</a:t>
            </a:r>
            <a:r>
              <a:rPr lang="en-US" b="1" dirty="0" smtClean="0"/>
              <a:t>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quản</a:t>
            </a:r>
            <a:r>
              <a:rPr lang="en-US" b="1" dirty="0" smtClean="0"/>
              <a:t> </a:t>
            </a:r>
            <a:r>
              <a:rPr lang="en-US" b="1" dirty="0" err="1" smtClean="0"/>
              <a:t>ngục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457200" y="4724400"/>
            <a:ext cx="2971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Bỏ</a:t>
            </a:r>
            <a:r>
              <a:rPr lang="en-US" b="1" dirty="0" smtClean="0"/>
              <a:t> </a:t>
            </a:r>
            <a:r>
              <a:rPr lang="en-US" b="1" dirty="0" err="1" smtClean="0"/>
              <a:t>nghề</a:t>
            </a:r>
            <a:r>
              <a:rPr lang="en-US" b="1" dirty="0" smtClean="0"/>
              <a:t> </a:t>
            </a:r>
            <a:r>
              <a:rPr lang="en-US" b="1" dirty="0" err="1" smtClean="0"/>
              <a:t>để</a:t>
            </a:r>
            <a:r>
              <a:rPr lang="en-US" b="1" dirty="0" smtClean="0"/>
              <a:t> </a:t>
            </a:r>
            <a:r>
              <a:rPr lang="en-US" b="1" dirty="0" err="1" smtClean="0"/>
              <a:t>giữ</a:t>
            </a:r>
            <a:r>
              <a:rPr lang="en-US" b="1" dirty="0" smtClean="0"/>
              <a:t> </a:t>
            </a:r>
            <a:r>
              <a:rPr lang="en-US" b="1" dirty="0" err="1" smtClean="0"/>
              <a:t>thiên</a:t>
            </a:r>
            <a:r>
              <a:rPr lang="en-US" b="1" dirty="0" smtClean="0"/>
              <a:t> </a:t>
            </a:r>
            <a:r>
              <a:rPr lang="en-US" b="1" dirty="0" err="1" smtClean="0"/>
              <a:t>lương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562600" y="1600200"/>
            <a:ext cx="2971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Thời</a:t>
            </a:r>
            <a:r>
              <a:rPr lang="en-US" b="1" dirty="0" smtClean="0"/>
              <a:t> </a:t>
            </a:r>
            <a:r>
              <a:rPr lang="en-US" b="1" dirty="0" err="1" smtClean="0"/>
              <a:t>gian</a:t>
            </a:r>
            <a:r>
              <a:rPr lang="en-US" b="1" dirty="0" smtClean="0"/>
              <a:t>: </a:t>
            </a:r>
            <a:r>
              <a:rPr lang="en-US" b="1" dirty="0" err="1" smtClean="0"/>
              <a:t>đêm</a:t>
            </a:r>
            <a:r>
              <a:rPr lang="en-US" b="1" dirty="0" smtClean="0"/>
              <a:t> </a:t>
            </a:r>
            <a:r>
              <a:rPr lang="en-US" b="1" dirty="0" err="1" smtClean="0"/>
              <a:t>khuya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638800" y="6096000"/>
            <a:ext cx="2971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Ngôn</a:t>
            </a:r>
            <a:r>
              <a:rPr lang="en-US" b="1" dirty="0" smtClean="0"/>
              <a:t> </a:t>
            </a:r>
            <a:r>
              <a:rPr lang="en-US" b="1" dirty="0" err="1" smtClean="0"/>
              <a:t>ngữ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5638800" y="5410200"/>
            <a:ext cx="2971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Lãng</a:t>
            </a:r>
            <a:r>
              <a:rPr lang="en-US" b="1" dirty="0" smtClean="0"/>
              <a:t> </a:t>
            </a:r>
            <a:r>
              <a:rPr lang="en-US" b="1" dirty="0" err="1" smtClean="0"/>
              <a:t>mạn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5638800" y="4724400"/>
            <a:ext cx="2971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Thủ</a:t>
            </a:r>
            <a:r>
              <a:rPr lang="en-US" b="1" dirty="0" smtClean="0"/>
              <a:t> </a:t>
            </a:r>
            <a:r>
              <a:rPr lang="en-US" b="1" dirty="0" err="1" smtClean="0"/>
              <a:t>pháp</a:t>
            </a:r>
            <a:r>
              <a:rPr lang="en-US" b="1" dirty="0" smtClean="0"/>
              <a:t> </a:t>
            </a:r>
            <a:r>
              <a:rPr lang="en-US" b="1" dirty="0" err="1" smtClean="0"/>
              <a:t>tương</a:t>
            </a:r>
            <a:r>
              <a:rPr lang="en-US" b="1" dirty="0" smtClean="0"/>
              <a:t> </a:t>
            </a:r>
            <a:r>
              <a:rPr lang="en-US" b="1" dirty="0" err="1" smtClean="0"/>
              <a:t>phản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5562600" y="180536"/>
            <a:ext cx="2971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Cuộc</a:t>
            </a:r>
            <a:r>
              <a:rPr lang="en-US" b="1" dirty="0" smtClean="0"/>
              <a:t> </a:t>
            </a:r>
            <a:r>
              <a:rPr lang="en-US" b="1" dirty="0" err="1" smtClean="0"/>
              <a:t>kì</a:t>
            </a:r>
            <a:r>
              <a:rPr lang="en-US" b="1" dirty="0" smtClean="0"/>
              <a:t> </a:t>
            </a:r>
            <a:r>
              <a:rPr lang="en-US" b="1" dirty="0" err="1" smtClean="0"/>
              <a:t>ngộ</a:t>
            </a:r>
            <a:r>
              <a:rPr lang="en-US" b="1" dirty="0" smtClean="0"/>
              <a:t> 3 </a:t>
            </a:r>
            <a:r>
              <a:rPr lang="en-US" b="1" dirty="0" err="1" smtClean="0"/>
              <a:t>nhân</a:t>
            </a:r>
            <a:r>
              <a:rPr lang="en-US" b="1" dirty="0" smtClean="0"/>
              <a:t> </a:t>
            </a:r>
            <a:r>
              <a:rPr lang="en-US" b="1" dirty="0" err="1" smtClean="0"/>
              <a:t>vật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62600" y="914400"/>
            <a:ext cx="2971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Không</a:t>
            </a:r>
            <a:r>
              <a:rPr lang="en-US" b="1" dirty="0" smtClean="0"/>
              <a:t> </a:t>
            </a:r>
            <a:r>
              <a:rPr lang="en-US" b="1" dirty="0" err="1" smtClean="0"/>
              <a:t>gian</a:t>
            </a:r>
            <a:r>
              <a:rPr lang="en-US" b="1" dirty="0" smtClean="0"/>
              <a:t>:  </a:t>
            </a:r>
            <a:r>
              <a:rPr lang="en-US" b="1" dirty="0" err="1" smtClean="0"/>
              <a:t>buồng</a:t>
            </a:r>
            <a:r>
              <a:rPr lang="en-US" b="1" dirty="0" smtClean="0"/>
              <a:t> </a:t>
            </a:r>
            <a:r>
              <a:rPr lang="en-US" b="1" dirty="0" err="1" smtClean="0"/>
              <a:t>giam</a:t>
            </a:r>
            <a:endParaRPr lang="en-US" b="1" dirty="0"/>
          </a:p>
        </p:txBody>
      </p:sp>
      <p:cxnSp>
        <p:nvCxnSpPr>
          <p:cNvPr id="61" name="Straight Arrow Connector 60"/>
          <p:cNvCxnSpPr>
            <a:endCxn id="4" idx="3"/>
          </p:cNvCxnSpPr>
          <p:nvPr/>
        </p:nvCxnSpPr>
        <p:spPr>
          <a:xfrm rot="16200000" flipV="1">
            <a:off x="3352800" y="26670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7" idx="3"/>
          </p:cNvCxnSpPr>
          <p:nvPr/>
        </p:nvCxnSpPr>
        <p:spPr>
          <a:xfrm rot="5400000">
            <a:off x="3276600" y="35814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6" idx="1"/>
          </p:cNvCxnSpPr>
          <p:nvPr/>
        </p:nvCxnSpPr>
        <p:spPr>
          <a:xfrm rot="16200000" flipH="1">
            <a:off x="5219700" y="36195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" idx="1"/>
          </p:cNvCxnSpPr>
          <p:nvPr/>
        </p:nvCxnSpPr>
        <p:spPr>
          <a:xfrm flipV="1">
            <a:off x="5257800" y="26670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09750" y="533400"/>
            <a:ext cx="619125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HƯỚNG DẪN HỌC SINH TỰ HỌC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762000" y="1600200"/>
            <a:ext cx="7924800" cy="3962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theo PPCT: Chủ đề văn học lãng mạn qua hai tác phẩm “Hai đứa trẻ” và “Chữ người tử tù”: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+ Tìm hiểu khuynh hướng văn học lãng mạn nói chung và truyện ngắn lãng mạn nói riêng trong giai đoạn từ đầu TK XX-1945.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+ Tìm điểm giống nhau và khác nhau của hai tác phẩm (đề tài, chủ đề, nhân vật trung tâm, thi pháp).</a:t>
            </a:r>
          </a:p>
        </p:txBody>
      </p:sp>
    </p:spTree>
    <p:extLst>
      <p:ext uri="{BB962C8B-B14F-4D97-AF65-F5344CB8AC3E}">
        <p14:creationId xmlns:p14="http://schemas.microsoft.com/office/powerpoint/2010/main" val="311511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356" y="9144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38,39,40: Đọc văn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 NGƯỜI TỬ TÙ</a:t>
            </a:r>
          </a:p>
          <a:p>
            <a:pPr algn="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 descr="1291796377_ChuNguoiTuT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819400"/>
            <a:ext cx="3200400" cy="3810000"/>
          </a:xfrm>
          <a:prstGeom prst="rect">
            <a:avLst/>
          </a:prstGeom>
        </p:spPr>
      </p:pic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19400"/>
            <a:ext cx="50800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39088"/>
            <a:ext cx="739244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VĂN HỌC LÃNG MẠN 1930 - 1945</a:t>
            </a:r>
            <a:endParaRPr lang="en-US" sz="28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514600" y="685800"/>
            <a:ext cx="0" cy="617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3400" y="685800"/>
            <a:ext cx="2266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57200" y="990600"/>
            <a:ext cx="26717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33400" y="12954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42925" y="16002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57200" y="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40- 41(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85800" y="1981200"/>
            <a:ext cx="2133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19125" y="2819400"/>
            <a:ext cx="2124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16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85800" y="22860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57200" y="3352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ngục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514600" y="685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ngục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667000" y="5787479"/>
            <a:ext cx="45720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590800" y="2971800"/>
            <a:ext cx="640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590800" y="4572000"/>
            <a:ext cx="586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590800" y="4876800"/>
            <a:ext cx="601980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day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trăn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”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33400" y="3733800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a.  Say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609600" y="4020235"/>
            <a:ext cx="20574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09600" y="426720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590800" y="1416784"/>
            <a:ext cx="617220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 của Huấn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Cao </a:t>
            </a:r>
          </a:p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590800" y="3352800"/>
            <a:ext cx="617220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đãi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Cao (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ọn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đãi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 tế,…)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- Huấn Cao </a:t>
            </a:r>
            <a:r>
              <a:rPr lang="en-US" sz="1900" err="1" smtClean="0"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 bạc, sỉ nhục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ý”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2743200" y="2667000"/>
            <a:ext cx="50292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2590800" y="4267200"/>
            <a:ext cx="54102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nhỡn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2590800" y="1066800"/>
            <a:ext cx="594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a.  Say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40- 41(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tù</a:t>
            </a:r>
          </a:p>
          <a:p>
            <a:pPr algn="ctr"/>
            <a:r>
              <a:rPr lang="en-US" sz="1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( Nguyễn Tuân)</a:t>
            </a:r>
            <a:endParaRPr lang="en-US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2590800" y="6096000"/>
            <a:ext cx="571500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1" grpId="0"/>
      <p:bldP spid="32" grpId="0"/>
      <p:bldP spid="23" grpId="0"/>
      <p:bldP spid="24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514600" y="685800"/>
            <a:ext cx="0" cy="617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3400" y="685800"/>
            <a:ext cx="2266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57200" y="990600"/>
            <a:ext cx="26717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33400" y="12954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42925" y="16002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57200" y="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40- 41(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85800" y="1981200"/>
            <a:ext cx="2133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19125" y="2819400"/>
            <a:ext cx="2124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16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85800" y="22860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57200" y="3352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ngục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514600" y="685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ngục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667000" y="1447800"/>
            <a:ext cx="640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67000" y="1828800"/>
            <a:ext cx="586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33400" y="3733800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a.  Say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609600" y="4004846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09600" y="426720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2590800" y="1066800"/>
            <a:ext cx="594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a.  Say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667000" y="2286000"/>
            <a:ext cx="571500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67000" y="3048000"/>
            <a:ext cx="6019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/>
            <a:r>
              <a:rPr lang="en-US" sz="2000" dirty="0" smtClean="0">
                <a:latin typeface="+mj-lt"/>
              </a:rPr>
              <a:t>   + </a:t>
            </a:r>
            <a:r>
              <a:rPr lang="vi-VN" sz="2000" dirty="0" smtClean="0">
                <a:latin typeface="+mj-lt"/>
              </a:rPr>
              <a:t>Trong mỗi con người đều ẩn chứa 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+mj-lt"/>
              </a:rPr>
              <a:t>nghệ sĩ, yêu cái đẹp, cái tài</a:t>
            </a:r>
          </a:p>
          <a:p>
            <a:pPr algn="just" fontAlgn="base"/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2514600" y="46482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457200" y="44958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40- 41(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tù</a:t>
            </a:r>
          </a:p>
          <a:p>
            <a:pPr algn="ctr"/>
            <a:r>
              <a:rPr lang="en-US" sz="1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( Nguyễn Tuân)</a:t>
            </a:r>
            <a:endParaRPr lang="en-US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514600" y="685800"/>
            <a:ext cx="0" cy="617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3400" y="685800"/>
            <a:ext cx="2266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57200" y="990600"/>
            <a:ext cx="26717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33400" y="12954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42925" y="16002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57200" y="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40- 41(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85800" y="1981200"/>
            <a:ext cx="2133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19125" y="2819400"/>
            <a:ext cx="2124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16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85800" y="22860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57200" y="3352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ngục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514600" y="685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ngục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33400" y="3733800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a.  Say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609600" y="4004846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09600" y="426720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590800" y="1066800"/>
            <a:ext cx="6019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/>
            <a:r>
              <a:rPr lang="en-US" sz="2000" dirty="0" smtClean="0">
                <a:latin typeface="+mj-lt"/>
              </a:rPr>
              <a:t>   + </a:t>
            </a:r>
            <a:r>
              <a:rPr lang="vi-VN" sz="2000" dirty="0" smtClean="0">
                <a:latin typeface="+mj-lt"/>
              </a:rPr>
              <a:t>Trong mỗi con người đều ẩn chứa 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+mj-lt"/>
              </a:rPr>
              <a:t>nghệ sĩ, yêu cái đẹp, cái tài</a:t>
            </a:r>
          </a:p>
          <a:p>
            <a:pPr algn="just" fontAlgn="base"/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2514600" y="2667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457200" y="44958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40- 41(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tù</a:t>
            </a:r>
          </a:p>
          <a:p>
            <a:pPr algn="ctr"/>
            <a:r>
              <a:rPr lang="en-US" sz="1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( Nguyễn Tuân)</a:t>
            </a:r>
            <a:endParaRPr lang="en-US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Hinh anh 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6553200" cy="37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2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FF2AFE4-4BF7-4373-BE31-842E0A446995}" type="slidenum">
              <a:rPr lang="en-US"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Arial" charset="0"/>
            </a:endParaRPr>
          </a:p>
        </p:txBody>
      </p:sp>
      <p:pic>
        <p:nvPicPr>
          <p:cNvPr id="1028" name="Picture 2" descr="j0233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17729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43100" y="1143000"/>
            <a:ext cx="6096000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1, 2: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ngục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là   “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(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3352800"/>
            <a:ext cx="61722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3,4: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3352800" y="533400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514600" y="685800"/>
            <a:ext cx="0" cy="617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3400" y="685800"/>
            <a:ext cx="2266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57200" y="990600"/>
            <a:ext cx="26717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33400" y="12954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42925" y="16002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57200" y="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40- 41(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85800" y="1981200"/>
            <a:ext cx="2133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19125" y="2819400"/>
            <a:ext cx="2124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16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85800" y="22860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57200" y="3352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ngục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476500" y="685800"/>
            <a:ext cx="514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438400" y="990600"/>
            <a:ext cx="533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a.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732501" y="1295400"/>
            <a:ext cx="595429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cảnh cho chữ: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khuya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ủ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uản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ngục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590800" y="3886200"/>
            <a:ext cx="6248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xiềng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33400" y="3733800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a.  Say </a:t>
            </a:r>
            <a:r>
              <a:rPr lang="en-US" sz="1600" b="1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cái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609600" y="4004846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09600" y="4309646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57200" y="4394537"/>
            <a:ext cx="2019300" cy="63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667000" y="3200400"/>
            <a:ext cx="6019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590800" y="4495800"/>
            <a:ext cx="60198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đĩnh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khúm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631510" y="5410200"/>
            <a:ext cx="533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lộn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2667000" y="5791200"/>
            <a:ext cx="5943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00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Nghệ</a:t>
            </a:r>
            <a:r>
              <a:rPr lang="en-US" sz="20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thuật miêu tả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40- 41(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tù</a:t>
            </a:r>
          </a:p>
          <a:p>
            <a:pPr algn="ctr"/>
            <a:r>
              <a:rPr lang="en-US" sz="1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( Nguyễn Tuân)</a:t>
            </a:r>
            <a:endParaRPr lang="en-US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33400" y="4781490"/>
            <a:ext cx="190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a.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xưa</a:t>
            </a:r>
          </a:p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98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  <p:bldP spid="24" grpId="0"/>
      <p:bldP spid="27" grpId="0"/>
      <p:bldP spid="28" grpId="0"/>
      <p:bldP spid="35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514600" y="685800"/>
            <a:ext cx="0" cy="617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3400" y="685800"/>
            <a:ext cx="2266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57200" y="990600"/>
            <a:ext cx="26717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33400" y="12954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42925" y="16002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57200" y="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40- 41(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Cữ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85800" y="1981200"/>
            <a:ext cx="2133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19125" y="2819400"/>
            <a:ext cx="2124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16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85800" y="22860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57200" y="3352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ngục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514600" y="990600"/>
            <a:ext cx="533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732501" y="1295400"/>
            <a:ext cx="59542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590800" y="1600200"/>
            <a:ext cx="624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33400" y="3733800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a.  Say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609600" y="4004846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09600" y="4309646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57200" y="4572000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590800" y="1938516"/>
            <a:ext cx="601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2514600" y="2266890"/>
            <a:ext cx="533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thuật miêu tả: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2667000" y="2590800"/>
            <a:ext cx="594360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độn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2590800" y="4267200"/>
            <a:ext cx="6096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Bằng sự độc đáo trong nghệ thuật miêu tả,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”. Qua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33400" y="4876800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nay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2514600" y="6153090"/>
            <a:ext cx="586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ngục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2476500" y="685800"/>
            <a:ext cx="605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67000" y="3505200"/>
            <a:ext cx="624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+ </a:t>
            </a:r>
            <a:r>
              <a:rPr lang="en-US" sz="2000" dirty="0" err="1">
                <a:latin typeface="Times New Roman" charset="0"/>
              </a:rPr>
              <a:t>Sử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dụng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nhiều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từ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Hán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Việt</a:t>
            </a:r>
            <a:r>
              <a:rPr lang="en-US" sz="2000" dirty="0">
                <a:latin typeface="Times New Roman" charset="0"/>
                <a:sym typeface="Wingdings" pitchFamily="2" charset="2"/>
              </a:rPr>
              <a:t> </a:t>
            </a:r>
            <a:r>
              <a:rPr lang="en-US" sz="2000" dirty="0" err="1">
                <a:latin typeface="Times New Roman" charset="0"/>
                <a:sym typeface="Wingdings" pitchFamily="2" charset="2"/>
              </a:rPr>
              <a:t>tạo</a:t>
            </a:r>
            <a:r>
              <a:rPr lang="en-US" sz="2000" dirty="0">
                <a:latin typeface="Times New Roman" charset="0"/>
                <a:sym typeface="Wingdings" pitchFamily="2" charset="2"/>
              </a:rPr>
              <a:t> </a:t>
            </a:r>
            <a:r>
              <a:rPr lang="en-US" sz="2000" dirty="0" err="1">
                <a:latin typeface="Times New Roman" charset="0"/>
                <a:sym typeface="Wingdings" pitchFamily="2" charset="2"/>
              </a:rPr>
              <a:t>không</a:t>
            </a:r>
            <a:r>
              <a:rPr lang="en-US" sz="2000" dirty="0">
                <a:latin typeface="Times New Roman" charset="0"/>
                <a:sym typeface="Wingdings" pitchFamily="2" charset="2"/>
              </a:rPr>
              <a:t> </a:t>
            </a:r>
            <a:r>
              <a:rPr lang="en-US" sz="2000" dirty="0" err="1">
                <a:latin typeface="Times New Roman" charset="0"/>
                <a:sym typeface="Wingdings" pitchFamily="2" charset="2"/>
              </a:rPr>
              <a:t>khí</a:t>
            </a:r>
            <a:r>
              <a:rPr lang="en-US" sz="2000" dirty="0">
                <a:latin typeface="Times New Roman" charset="0"/>
                <a:sym typeface="Wingdings" pitchFamily="2" charset="2"/>
              </a:rPr>
              <a:t> </a:t>
            </a:r>
            <a:r>
              <a:rPr lang="en-US" sz="2000" dirty="0" err="1">
                <a:latin typeface="Times New Roman" charset="0"/>
                <a:sym typeface="Wingdings" pitchFamily="2" charset="2"/>
              </a:rPr>
              <a:t>trang</a:t>
            </a:r>
            <a:r>
              <a:rPr lang="en-US" sz="2000" dirty="0">
                <a:latin typeface="Times New Roman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charset="0"/>
                <a:sym typeface="Wingdings" pitchFamily="2" charset="2"/>
              </a:rPr>
              <a:t>nghiêm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40- 41(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tù</a:t>
            </a:r>
          </a:p>
          <a:p>
            <a:pPr algn="ctr"/>
            <a:r>
              <a:rPr lang="en-US" sz="1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( Nguyễn Tuân)</a:t>
            </a:r>
            <a:endParaRPr lang="en-US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533400" y="5410200"/>
            <a:ext cx="1828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của</a:t>
            </a:r>
          </a:p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quản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ngục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514600" y="685800"/>
            <a:ext cx="0" cy="617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3400" y="685800"/>
            <a:ext cx="2266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57200" y="990600"/>
            <a:ext cx="26717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33400" y="12954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42925" y="16002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57200" y="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40- 41(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85800" y="1981200"/>
            <a:ext cx="2133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19125" y="2819400"/>
            <a:ext cx="2124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16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85800" y="22860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57200" y="3352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ngục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476500" y="685800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590800" y="2952690"/>
            <a:ext cx="617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Khẳng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đẹp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xấu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33400" y="3733800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a.  Say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609600" y="4004846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09600" y="4309646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57200" y="4572000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33400" y="4953000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nay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2438400" y="1295400"/>
            <a:ext cx="586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ngục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457200" y="5410200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ngục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2590800" y="1676400"/>
            <a:ext cx="5943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QN: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590800" y="990600"/>
            <a:ext cx="533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2476500" y="3550384"/>
            <a:ext cx="5867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2514600" y="4549914"/>
            <a:ext cx="624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à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Cái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57200" y="6172200"/>
            <a:ext cx="26717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2552700" y="5791200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514600" y="5105400"/>
            <a:ext cx="6477000" cy="57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=&gt;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Cái đẹp gắn liền với cái thiện và cái đẹp chân chính có 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sức cảm hóa con người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40- 41(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tù</a:t>
            </a:r>
          </a:p>
          <a:p>
            <a:pPr algn="ctr"/>
            <a:r>
              <a:rPr lang="en-US" sz="1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( Nguyễn Tuân)</a:t>
            </a:r>
            <a:endParaRPr lang="en-US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42" grpId="0"/>
      <p:bldP spid="43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2359</Words>
  <Application>Microsoft Office PowerPoint</Application>
  <PresentationFormat>On-screen Show (4:3)</PresentationFormat>
  <Paragraphs>291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SƠ ĐỒ TÓM TẮT NHÂN VẬT HUẤN CAO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 cô giáo đến dự giờ và thăm lớp 11</dc:title>
  <dc:creator>Admin</dc:creator>
  <cp:lastModifiedBy>LMC</cp:lastModifiedBy>
  <cp:revision>307</cp:revision>
  <dcterms:created xsi:type="dcterms:W3CDTF">2016-10-26T15:13:38Z</dcterms:created>
  <dcterms:modified xsi:type="dcterms:W3CDTF">2019-11-01T13:17:37Z</dcterms:modified>
</cp:coreProperties>
</file>