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269" r:id="rId2"/>
    <p:sldId id="307" r:id="rId3"/>
    <p:sldId id="308" r:id="rId4"/>
    <p:sldId id="322" r:id="rId5"/>
    <p:sldId id="281" r:id="rId6"/>
    <p:sldId id="323" r:id="rId7"/>
    <p:sldId id="324" r:id="rId8"/>
    <p:sldId id="314" r:id="rId9"/>
    <p:sldId id="311" r:id="rId10"/>
    <p:sldId id="325" r:id="rId11"/>
    <p:sldId id="326" r:id="rId12"/>
    <p:sldId id="317" r:id="rId13"/>
    <p:sldId id="276" r:id="rId14"/>
    <p:sldId id="282" r:id="rId15"/>
    <p:sldId id="279" r:id="rId16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D"/>
    <a:srgbClr val="FF00FF"/>
    <a:srgbClr val="ECB2CB"/>
    <a:srgbClr val="FFCCFF"/>
    <a:srgbClr val="DF31BE"/>
    <a:srgbClr val="E9A5C2"/>
    <a:srgbClr val="008A3E"/>
    <a:srgbClr val="E183A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  <p1510:client id="{F9135687-DD96-9704-7B69-79FDC4418E8D}" v="3" dt="2020-08-21T03:35:07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>
        <p:scale>
          <a:sx n="86" d="100"/>
          <a:sy n="86" d="100"/>
        </p:scale>
        <p:origin x="-88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  <pc:docChgLst>
    <pc:chgData name="Hoang Thi Nhung" userId="S::nhunght.nov.19@msedu.edu.vn::2c659f5f-1458-4364-b2b3-21e33bb1b9bf" providerId="AD" clId="Web-{F9135687-DD96-9704-7B69-79FDC4418E8D}"/>
    <pc:docChg chg="modSld">
      <pc:chgData name="Hoang Thi Nhung" userId="S::nhunght.nov.19@msedu.edu.vn::2c659f5f-1458-4364-b2b3-21e33bb1b9bf" providerId="AD" clId="Web-{F9135687-DD96-9704-7B69-79FDC4418E8D}" dt="2020-08-21T03:35:07.862" v="2" actId="14100"/>
      <pc:docMkLst>
        <pc:docMk/>
      </pc:docMkLst>
      <pc:sldChg chg="modSp">
        <pc:chgData name="Hoang Thi Nhung" userId="S::nhunght.nov.19@msedu.edu.vn::2c659f5f-1458-4364-b2b3-21e33bb1b9bf" providerId="AD" clId="Web-{F9135687-DD96-9704-7B69-79FDC4418E8D}" dt="2020-08-21T03:35:04.393" v="1" actId="14100"/>
        <pc:sldMkLst>
          <pc:docMk/>
          <pc:sldMk cId="2407916260" sldId="323"/>
        </pc:sldMkLst>
        <pc:picChg chg="mod">
          <ac:chgData name="Hoang Thi Nhung" userId="S::nhunght.nov.19@msedu.edu.vn::2c659f5f-1458-4364-b2b3-21e33bb1b9bf" providerId="AD" clId="Web-{F9135687-DD96-9704-7B69-79FDC4418E8D}" dt="2020-08-21T03:35:04.393" v="1" actId="14100"/>
          <ac:picMkLst>
            <pc:docMk/>
            <pc:sldMk cId="2407916260" sldId="323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9135687-DD96-9704-7B69-79FDC4418E8D}" dt="2020-08-21T03:35:07.862" v="2" actId="14100"/>
        <pc:sldMkLst>
          <pc:docMk/>
          <pc:sldMk cId="2929199601" sldId="324"/>
        </pc:sldMkLst>
        <pc:picChg chg="mod">
          <ac:chgData name="Hoang Thi Nhung" userId="S::nhunght.nov.19@msedu.edu.vn::2c659f5f-1458-4364-b2b3-21e33bb1b9bf" providerId="AD" clId="Web-{F9135687-DD96-9704-7B69-79FDC4418E8D}" dt="2020-08-21T03:35:07.862" v="2" actId="14100"/>
          <ac:picMkLst>
            <pc:docMk/>
            <pc:sldMk cId="2929199601" sldId="324"/>
            <ac:picMk id="1027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2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088317"/>
            <a:ext cx="8153400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GV: </a:t>
            </a:r>
            <a:r>
              <a:rPr lang="en-US" sz="4400" b="1" dirty="0" err="1">
                <a:solidFill>
                  <a:srgbClr val="FF0000"/>
                </a:solidFill>
                <a:latin typeface="HP001 4 hàng" pitchFamily="34" charset="0"/>
              </a:rPr>
              <a:t>Đinh</a:t>
            </a:r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itchFamily="34" charset="0"/>
              </a:rPr>
              <a:t>Thị</a:t>
            </a:r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itchFamily="34" charset="0"/>
              </a:rPr>
              <a:t>Ái</a:t>
            </a:r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itchFamily="34" charset="0"/>
              </a:rPr>
              <a:t>Vân</a:t>
            </a:r>
            <a:endParaRPr lang="en-US" sz="4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8bd80529-0794-4475-9009-dabd70f5b76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65184" r="12108" b="3960"/>
          <a:stretch/>
        </p:blipFill>
        <p:spPr bwMode="auto">
          <a:xfrm>
            <a:off x="152400" y="133350"/>
            <a:ext cx="8915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724150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     </a:t>
            </a:r>
            <a:r>
              <a:rPr lang="en-US" sz="2800" dirty="0" err="1">
                <a:solidFill>
                  <a:srgbClr val="002060"/>
                </a:solidFill>
              </a:rPr>
              <a:t>Khi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lưới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chuột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nhắt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thấy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bèn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chạy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gọi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cắn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đứt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mắt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cứu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thoát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nạn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8461" y="2854746"/>
            <a:ext cx="43631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     </a:t>
            </a:r>
            <a:r>
              <a:rPr lang="en-US" sz="2800" dirty="0" err="1">
                <a:solidFill>
                  <a:srgbClr val="002060"/>
                </a:solidFill>
              </a:rPr>
              <a:t>Khi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ơn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chuột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bảo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  <a:r>
              <a:rPr lang="en-US" sz="2800" dirty="0" err="1">
                <a:solidFill>
                  <a:srgbClr val="002060"/>
                </a:solidFill>
              </a:rPr>
              <a:t>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thấy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chưa</a:t>
            </a:r>
            <a:r>
              <a:rPr lang="en-US" sz="2800" dirty="0">
                <a:solidFill>
                  <a:srgbClr val="002060"/>
                </a:solidFill>
              </a:rPr>
              <a:t>? </a:t>
            </a:r>
            <a:r>
              <a:rPr lang="en-US" sz="2800" dirty="0" err="1">
                <a:solidFill>
                  <a:srgbClr val="002060"/>
                </a:solidFill>
              </a:rPr>
              <a:t>Bé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nhỏ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7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05056"/>
            <a:ext cx="4203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2.3 Kể chuyện theo tranh</a:t>
            </a:r>
          </a:p>
        </p:txBody>
      </p:sp>
      <p:pic>
        <p:nvPicPr>
          <p:cNvPr id="5" name="Picture 3" descr="C:\Users\Administrator\Downloads\8bd80529-0794-4475-9009-dabd70f5b76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3857" r="12359" b="3169"/>
          <a:stretch/>
        </p:blipFill>
        <p:spPr bwMode="auto">
          <a:xfrm>
            <a:off x="76200" y="728276"/>
            <a:ext cx="8839200" cy="42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6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16" y="133350"/>
            <a:ext cx="6237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4.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Tìm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hiểu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ý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nghĩa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câu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chuyện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" y="798492"/>
            <a:ext cx="7848600" cy="646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sz="3600" dirty="0">
                <a:latin typeface="HP-222" pitchFamily="34" charset="0"/>
              </a:rPr>
              <a:t>    </a:t>
            </a:r>
            <a:r>
              <a:rPr lang="en-US" sz="3200" dirty="0" err="1">
                <a:latin typeface="HP-222" pitchFamily="34" charset="0"/>
              </a:rPr>
              <a:t>Câu</a:t>
            </a:r>
            <a:r>
              <a:rPr lang="en-US" sz="3200" dirty="0">
                <a:latin typeface="HP-222" pitchFamily="34" charset="0"/>
              </a:rPr>
              <a:t> </a:t>
            </a:r>
            <a:r>
              <a:rPr lang="en-US" sz="3200" dirty="0" err="1">
                <a:latin typeface="HP-222" pitchFamily="34" charset="0"/>
              </a:rPr>
              <a:t>chuyện</a:t>
            </a:r>
            <a:r>
              <a:rPr lang="en-US" sz="3200" dirty="0">
                <a:latin typeface="HP-222" pitchFamily="34" charset="0"/>
              </a:rPr>
              <a:t> </a:t>
            </a:r>
            <a:r>
              <a:rPr lang="en-US" sz="3200" dirty="0" err="1">
                <a:latin typeface="HP-222" pitchFamily="34" charset="0"/>
              </a:rPr>
              <a:t>giúp</a:t>
            </a:r>
            <a:r>
              <a:rPr lang="en-US" sz="3200" dirty="0">
                <a:latin typeface="HP-222" pitchFamily="34" charset="0"/>
              </a:rPr>
              <a:t> </a:t>
            </a:r>
            <a:r>
              <a:rPr lang="en-US" sz="3200" dirty="0" err="1">
                <a:latin typeface="HP-222" pitchFamily="34" charset="0"/>
              </a:rPr>
              <a:t>em</a:t>
            </a:r>
            <a:r>
              <a:rPr lang="en-US" sz="3200" dirty="0">
                <a:latin typeface="HP-222" pitchFamily="34" charset="0"/>
              </a:rPr>
              <a:t> </a:t>
            </a:r>
            <a:r>
              <a:rPr lang="en-US" sz="3200" dirty="0" err="1">
                <a:latin typeface="HP-222" pitchFamily="34" charset="0"/>
              </a:rPr>
              <a:t>hiểu</a:t>
            </a:r>
            <a:r>
              <a:rPr lang="en-US" sz="3200" dirty="0">
                <a:latin typeface="HP-222" pitchFamily="34" charset="0"/>
              </a:rPr>
              <a:t> </a:t>
            </a:r>
            <a:r>
              <a:rPr lang="en-US" sz="3200" dirty="0" err="1">
                <a:latin typeface="HP-222" pitchFamily="34" charset="0"/>
              </a:rPr>
              <a:t>ra</a:t>
            </a:r>
            <a:r>
              <a:rPr lang="en-US" sz="3200" dirty="0">
                <a:latin typeface="HP-222" pitchFamily="34" charset="0"/>
              </a:rPr>
              <a:t> </a:t>
            </a:r>
            <a:r>
              <a:rPr lang="en-US" sz="3200" dirty="0" err="1">
                <a:latin typeface="HP-222" pitchFamily="34" charset="0"/>
              </a:rPr>
              <a:t>điều</a:t>
            </a:r>
            <a:r>
              <a:rPr lang="en-US" sz="3200" dirty="0">
                <a:latin typeface="HP-222" pitchFamily="34" charset="0"/>
              </a:rPr>
              <a:t> </a:t>
            </a:r>
            <a:r>
              <a:rPr lang="en-US" sz="3200" dirty="0" err="1">
                <a:latin typeface="HP-222" pitchFamily="34" charset="0"/>
              </a:rPr>
              <a:t>gì</a:t>
            </a:r>
            <a:r>
              <a:rPr lang="en-US" sz="3200" dirty="0">
                <a:latin typeface="HP-222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H-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846" y="1737912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   </a:t>
            </a:r>
            <a:r>
              <a:rPr lang="en-US" sz="2800" dirty="0" err="1">
                <a:solidFill>
                  <a:srgbClr val="00B0F0"/>
                </a:solidFill>
              </a:rPr>
              <a:t>Chuột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nhắt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rất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bé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nhỏ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vẫn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có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thể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giúp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được</a:t>
            </a:r>
            <a:r>
              <a:rPr lang="en-US" sz="2800" dirty="0">
                <a:solidFill>
                  <a:srgbClr val="00B0F0"/>
                </a:solidFill>
              </a:rPr>
              <a:t> con </a:t>
            </a:r>
            <a:r>
              <a:rPr lang="en-US" sz="2800" dirty="0" err="1">
                <a:solidFill>
                  <a:srgbClr val="00B0F0"/>
                </a:solidFill>
              </a:rPr>
              <a:t>vật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mạnh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như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sư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tử</a:t>
            </a:r>
            <a:endParaRPr lang="vi-VN" sz="28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829" y="2800350"/>
            <a:ext cx="86106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riêng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coi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khác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2224"/>
            <a:ext cx="7620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3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1435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文本框 29">
            <a:extLst>
              <a:ext uri="{FF2B5EF4-FFF2-40B4-BE49-F238E27FC236}">
                <a16:creationId xmlns:a16="http://schemas.microsoft.com/office/drawing/2014/main" id="{3247BBC0-B4BA-4454-85B7-9BC57AEFF87D}"/>
              </a:ext>
            </a:extLst>
          </p:cNvPr>
          <p:cNvSpPr txBox="1"/>
          <p:nvPr/>
        </p:nvSpPr>
        <p:spPr>
          <a:xfrm>
            <a:off x="780370" y="1668512"/>
            <a:ext cx="7296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Chuẩn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bị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cho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tiết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kể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chuyện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“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Cô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bé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và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con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gấu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”</a:t>
            </a:r>
            <a:endParaRPr lang="zh-CN" altLang="en-US" sz="3200" dirty="0"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11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2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0" y="1993585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90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4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0" y="96627"/>
            <a:ext cx="3822700" cy="64632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Kiểm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tra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bài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cũ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0241" y="78495"/>
            <a:ext cx="4755159" cy="646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HP-222" pitchFamily="34" charset="0"/>
              </a:rPr>
              <a:t>Sói</a:t>
            </a:r>
            <a:r>
              <a:rPr lang="en-US" sz="3600" dirty="0">
                <a:solidFill>
                  <a:srgbClr val="C00000"/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HP-222" pitchFamily="34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HP-222" pitchFamily="34" charset="0"/>
              </a:rPr>
              <a:t>Sóc</a:t>
            </a:r>
            <a:endParaRPr lang="en-US" sz="3600" dirty="0">
              <a:solidFill>
                <a:srgbClr val="C00000"/>
              </a:solidFill>
              <a:latin typeface="HP-222" pitchFamily="34" charset="0"/>
            </a:endParaRPr>
          </a:p>
        </p:txBody>
      </p:sp>
      <p:pic>
        <p:nvPicPr>
          <p:cNvPr id="4" name="Picture 2" descr="C:\Users\Administrator\Downloads\4d105673-e2f5-4288-b4dc-00a60ccb91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25"/>
          <a:stretch/>
        </p:blipFill>
        <p:spPr bwMode="auto">
          <a:xfrm>
            <a:off x="228600" y="742950"/>
            <a:ext cx="85344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499" y="3333750"/>
            <a:ext cx="4432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P-211" pitchFamily="2" charset="-93"/>
              </a:rPr>
              <a:t>      </a:t>
            </a:r>
            <a:r>
              <a:rPr lang="en-US" sz="2400" dirty="0" err="1">
                <a:latin typeface="HP-211" pitchFamily="2" charset="-93"/>
              </a:rPr>
              <a:t>Sóc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đang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chuyền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trên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cành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cây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bỗng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sẩy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chân</a:t>
            </a:r>
            <a:r>
              <a:rPr lang="en-US" sz="2400" dirty="0">
                <a:latin typeface="HP-211" pitchFamily="2" charset="-93"/>
              </a:rPr>
              <a:t>, </a:t>
            </a:r>
            <a:r>
              <a:rPr lang="en-US" sz="2400" dirty="0" err="1">
                <a:latin typeface="HP-211" pitchFamily="2" charset="-93"/>
              </a:rPr>
              <a:t>rơi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trúng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đầu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lão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sói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đang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nằm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dưới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gốc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cây</a:t>
            </a:r>
            <a:r>
              <a:rPr lang="en-US" sz="2400" dirty="0">
                <a:latin typeface="HP-211" pitchFamily="2" charset="-93"/>
              </a:rPr>
              <a:t>, </a:t>
            </a:r>
            <a:r>
              <a:rPr lang="en-US" sz="2400" dirty="0" err="1">
                <a:latin typeface="HP-211" pitchFamily="2" charset="-93"/>
              </a:rPr>
              <a:t>ngái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ngủ</a:t>
            </a:r>
            <a:endParaRPr lang="vi-VN" sz="2400" dirty="0">
              <a:latin typeface="HP-211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5475" y="3610748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Sói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định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ăn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thịt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sóc</a:t>
            </a:r>
            <a:r>
              <a:rPr lang="en-US" sz="2800" dirty="0">
                <a:latin typeface="HP-211" pitchFamily="2" charset="-93"/>
              </a:rPr>
              <a:t>. </a:t>
            </a:r>
            <a:r>
              <a:rPr lang="en-US" sz="2800" dirty="0" err="1">
                <a:latin typeface="HP-211" pitchFamily="2" charset="-93"/>
              </a:rPr>
              <a:t>Sóc</a:t>
            </a:r>
            <a:r>
              <a:rPr lang="en-US" sz="2800" dirty="0">
                <a:latin typeface="HP-211" pitchFamily="2" charset="-93"/>
              </a:rPr>
              <a:t> van </a:t>
            </a:r>
            <a:r>
              <a:rPr lang="en-US" sz="2800" dirty="0" err="1">
                <a:latin typeface="HP-211" pitchFamily="2" charset="-93"/>
              </a:rPr>
              <a:t>nài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xin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thả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nó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ra.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588262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4d105673-e2f5-4288-b4dc-00a60ccb91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-5421"/>
          <a:stretch/>
        </p:blipFill>
        <p:spPr bwMode="auto">
          <a:xfrm>
            <a:off x="228600" y="767967"/>
            <a:ext cx="838200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500" y="96627"/>
            <a:ext cx="3822700" cy="64632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Kiểm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tra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bài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cũ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01" y="2852335"/>
            <a:ext cx="4127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P-211" pitchFamily="2" charset="-93"/>
              </a:rPr>
              <a:t>    </a:t>
            </a:r>
            <a:r>
              <a:rPr lang="en-US" sz="2400" dirty="0" err="1">
                <a:latin typeface="HP-211" pitchFamily="2" charset="-93"/>
              </a:rPr>
              <a:t>Vì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sao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bọn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sóc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các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ngươi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lúc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nào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cũng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nhảy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ngót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vui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vẻ</a:t>
            </a:r>
            <a:r>
              <a:rPr lang="en-US" sz="2400" dirty="0">
                <a:latin typeface="HP-211" pitchFamily="2" charset="-93"/>
              </a:rPr>
              <a:t>, </a:t>
            </a:r>
            <a:r>
              <a:rPr lang="en-US" sz="2400" dirty="0" err="1">
                <a:latin typeface="HP-211" pitchFamily="2" charset="-93"/>
              </a:rPr>
              <a:t>còn</a:t>
            </a:r>
            <a:r>
              <a:rPr lang="en-US" sz="2400" dirty="0">
                <a:latin typeface="HP-211" pitchFamily="2" charset="-93"/>
              </a:rPr>
              <a:t> ta, </a:t>
            </a:r>
            <a:r>
              <a:rPr lang="en-US" sz="2400" dirty="0" err="1">
                <a:latin typeface="HP-211" pitchFamily="2" charset="-93"/>
              </a:rPr>
              <a:t>lúc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nào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cũng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thấy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buồn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chán</a:t>
            </a:r>
            <a:r>
              <a:rPr lang="en-US" sz="2400" dirty="0">
                <a:latin typeface="HP-211" pitchFamily="2" charset="-93"/>
              </a:rPr>
              <a:t>. </a:t>
            </a:r>
            <a:r>
              <a:rPr lang="en-US" sz="2400" dirty="0" err="1">
                <a:latin typeface="HP-211" pitchFamily="2" charset="-93"/>
              </a:rPr>
              <a:t>Sóc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đáp</a:t>
            </a:r>
            <a:r>
              <a:rPr lang="en-US" sz="2400" dirty="0">
                <a:latin typeface="HP-211" pitchFamily="2" charset="-93"/>
              </a:rPr>
              <a:t>: </a:t>
            </a:r>
            <a:r>
              <a:rPr lang="en-US" sz="2400" dirty="0" err="1">
                <a:latin typeface="HP-211" pitchFamily="2" charset="-93"/>
              </a:rPr>
              <a:t>Cứ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thả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tôi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ra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đã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rồi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tôi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sẽ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nói</a:t>
            </a:r>
            <a:r>
              <a:rPr lang="en-US" sz="2400" dirty="0">
                <a:latin typeface="HP-211" pitchFamily="2" charset="-93"/>
              </a:rPr>
              <a:t>.</a:t>
            </a:r>
            <a:endParaRPr lang="vi-VN" sz="2400" dirty="0">
              <a:latin typeface="HP-211" pitchFamily="2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5631" y="2779647"/>
            <a:ext cx="4605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P-211" pitchFamily="2" charset="-93"/>
              </a:rPr>
              <a:t>    </a:t>
            </a:r>
            <a:r>
              <a:rPr lang="en-US" sz="2400" dirty="0" err="1">
                <a:latin typeface="HP-211" pitchFamily="2" charset="-93"/>
              </a:rPr>
              <a:t>Anh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buồn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vì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anh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độc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ác</a:t>
            </a:r>
            <a:r>
              <a:rPr lang="en-US" sz="2400" dirty="0">
                <a:latin typeface="HP-211" pitchFamily="2" charset="-93"/>
              </a:rPr>
              <a:t>. </a:t>
            </a:r>
            <a:r>
              <a:rPr lang="en-US" sz="2400" dirty="0" err="1">
                <a:latin typeface="HP-211" pitchFamily="2" charset="-93"/>
              </a:rPr>
              <a:t>Sự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độc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ác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thiêu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đốt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tim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gan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anh</a:t>
            </a:r>
            <a:r>
              <a:rPr lang="en-US" sz="2400" dirty="0">
                <a:latin typeface="HP-211" pitchFamily="2" charset="-93"/>
              </a:rPr>
              <a:t>. </a:t>
            </a:r>
            <a:r>
              <a:rPr lang="en-US" sz="2400" dirty="0" err="1">
                <a:latin typeface="HP-211" pitchFamily="2" charset="-93"/>
              </a:rPr>
              <a:t>Còn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chúng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tôi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lúc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nào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cũng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vui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vì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chúng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tôi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tốt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bụng</a:t>
            </a:r>
            <a:r>
              <a:rPr lang="en-US" sz="2400" dirty="0">
                <a:latin typeface="HP-211" pitchFamily="2" charset="-93"/>
              </a:rPr>
              <a:t>, </a:t>
            </a:r>
            <a:r>
              <a:rPr lang="en-US" sz="2400" dirty="0" err="1">
                <a:latin typeface="HP-211" pitchFamily="2" charset="-93"/>
              </a:rPr>
              <a:t>không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làm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điều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ác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cho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ai</a:t>
            </a:r>
            <a:r>
              <a:rPr lang="en-US" sz="2400" dirty="0">
                <a:latin typeface="HP-211" pitchFamily="2" charset="-93"/>
              </a:rPr>
              <a:t> </a:t>
            </a:r>
            <a:r>
              <a:rPr lang="en-US" sz="2400" dirty="0" err="1">
                <a:latin typeface="HP-211" pitchFamily="2" charset="-93"/>
              </a:rPr>
              <a:t>cả</a:t>
            </a:r>
            <a:r>
              <a:rPr lang="en-US" sz="2400" dirty="0">
                <a:latin typeface="HP-211" pitchFamily="2" charset="-93"/>
              </a:rPr>
              <a:t>.</a:t>
            </a:r>
            <a:endParaRPr lang="vi-VN" sz="2400" dirty="0">
              <a:latin typeface="HP-211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354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>
            <a:off x="3657600" y="285750"/>
            <a:ext cx="4648200" cy="2438400"/>
          </a:xfrm>
          <a:prstGeom prst="wedgeEllipseCallou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HP-211" pitchFamily="2" charset="-93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HP-211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11" pitchFamily="2" charset="-93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HP-211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11" pitchFamily="2" charset="-93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HP-211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11" pitchFamily="2" charset="-93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HP-211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11" pitchFamily="2" charset="-93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HP-211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11" pitchFamily="2" charset="-93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HP-211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11" pitchFamily="2" charset="-93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HP-211" pitchFamily="2" charset="-93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02895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-211" pitchFamily="2" charset="-93"/>
              </a:rPr>
              <a:t>      </a:t>
            </a:r>
            <a:r>
              <a:rPr lang="en-US" sz="2800" dirty="0" err="1">
                <a:latin typeface="HP-211" pitchFamily="2" charset="-93"/>
              </a:rPr>
              <a:t>Lòng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tốt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làm</a:t>
            </a:r>
            <a:r>
              <a:rPr lang="en-US" sz="2800" dirty="0">
                <a:latin typeface="HP-211" pitchFamily="2" charset="-93"/>
              </a:rPr>
              <a:t> con </a:t>
            </a:r>
            <a:r>
              <a:rPr lang="en-US" sz="2800" dirty="0" err="1">
                <a:latin typeface="HP-211" pitchFamily="2" charset="-93"/>
              </a:rPr>
              <a:t>người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vui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vẻ</a:t>
            </a:r>
            <a:r>
              <a:rPr lang="en-US" sz="2800" dirty="0">
                <a:latin typeface="HP-211" pitchFamily="2" charset="-93"/>
              </a:rPr>
              <a:t>, </a:t>
            </a:r>
            <a:r>
              <a:rPr lang="en-US" sz="2800" dirty="0" err="1">
                <a:latin typeface="HP-211" pitchFamily="2" charset="-93"/>
              </a:rPr>
              <a:t>hạnh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phúc</a:t>
            </a:r>
            <a:r>
              <a:rPr lang="en-US" sz="2800" dirty="0">
                <a:latin typeface="HP-211" pitchFamily="2" charset="-93"/>
              </a:rPr>
              <a:t>. </a:t>
            </a:r>
            <a:r>
              <a:rPr lang="en-US" sz="2800" dirty="0" err="1">
                <a:latin typeface="HP-211" pitchFamily="2" charset="-93"/>
              </a:rPr>
              <a:t>Sự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độc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ác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không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mang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lại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niềm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vui</a:t>
            </a:r>
            <a:r>
              <a:rPr lang="en-US" sz="2800" dirty="0">
                <a:latin typeface="HP-211" pitchFamily="2" charset="-93"/>
              </a:rPr>
              <a:t>, </a:t>
            </a:r>
            <a:r>
              <a:rPr lang="en-US" sz="2800" dirty="0" err="1">
                <a:latin typeface="HP-211" pitchFamily="2" charset="-93"/>
              </a:rPr>
              <a:t>hạnh</a:t>
            </a:r>
            <a:r>
              <a:rPr lang="en-US" sz="2800" dirty="0">
                <a:latin typeface="HP-211" pitchFamily="2" charset="-93"/>
              </a:rPr>
              <a:t> </a:t>
            </a:r>
            <a:r>
              <a:rPr lang="en-US" sz="2800" dirty="0" err="1">
                <a:latin typeface="HP-211" pitchFamily="2" charset="-93"/>
              </a:rPr>
              <a:t>phúc</a:t>
            </a:r>
            <a:r>
              <a:rPr lang="en-US" sz="2800" dirty="0">
                <a:latin typeface="HP-211" pitchFamily="2" charset="-93"/>
              </a:rPr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05269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4317" y="62603"/>
            <a:ext cx="3015395" cy="6463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Dạy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bài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mới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:</a:t>
            </a: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88A09766-FA27-486D-9B23-6E0FF9AD7A41}"/>
              </a:ext>
            </a:extLst>
          </p:cNvPr>
          <p:cNvSpPr/>
          <p:nvPr/>
        </p:nvSpPr>
        <p:spPr>
          <a:xfrm>
            <a:off x="25398" y="742950"/>
            <a:ext cx="9080502" cy="736600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HOẠT ĐỘNG 1: </a:t>
            </a:r>
            <a:r>
              <a:rPr kumimoji="0" lang="en-SG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Chia </a:t>
            </a:r>
            <a:r>
              <a:rPr kumimoji="0" lang="en-SG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sẻ</a:t>
            </a:r>
            <a:r>
              <a:rPr kumimoji="0" lang="en-SG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và</a:t>
            </a:r>
            <a:r>
              <a:rPr kumimoji="0" lang="en-SG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giới</a:t>
            </a:r>
            <a:r>
              <a:rPr kumimoji="0" lang="en-SG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thiệu</a:t>
            </a:r>
            <a:r>
              <a:rPr kumimoji="0" lang="en-SG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câu</a:t>
            </a:r>
            <a:r>
              <a:rPr kumimoji="0" lang="en-SG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SG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899" y="1733550"/>
            <a:ext cx="895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2800" kern="0" dirty="0">
                <a:solidFill>
                  <a:srgbClr val="002060"/>
                </a:solidFill>
                <a:latin typeface="HP-222" pitchFamily="34" charset="0"/>
                <a:cs typeface="Times New Roman" panose="02020603050405020304" pitchFamily="18" charset="0"/>
              </a:rPr>
              <a:t>1. Chia </a:t>
            </a:r>
            <a:r>
              <a:rPr lang="en-SG" sz="2800" kern="0" dirty="0" err="1">
                <a:solidFill>
                  <a:srgbClr val="002060"/>
                </a:solidFill>
                <a:latin typeface="HP-222" pitchFamily="34" charset="0"/>
                <a:cs typeface="Times New Roman" panose="02020603050405020304" pitchFamily="18" charset="0"/>
              </a:rPr>
              <a:t>sẻ</a:t>
            </a:r>
            <a:r>
              <a:rPr lang="en-SG" sz="2800" kern="0" dirty="0">
                <a:solidFill>
                  <a:srgbClr val="002060"/>
                </a:solidFill>
                <a:latin typeface="HP-222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HP-222" panose="020B0803050302020204" pitchFamily="34" charset="0"/>
              </a:rPr>
              <a:t>Quan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sát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tranh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và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nói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tên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các</a:t>
            </a:r>
            <a:r>
              <a:rPr lang="en-US" sz="2800" dirty="0">
                <a:latin typeface="HP-222" panose="020B0803050302020204" pitchFamily="34" charset="0"/>
              </a:rPr>
              <a:t> con </a:t>
            </a:r>
            <a:r>
              <a:rPr lang="en-US" sz="2800" dirty="0" err="1">
                <a:latin typeface="HP-222" panose="020B0803050302020204" pitchFamily="34" charset="0"/>
              </a:rPr>
              <a:t>vật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trong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tranh</a:t>
            </a:r>
            <a:r>
              <a:rPr lang="en-US" sz="2800" dirty="0">
                <a:latin typeface="HP-222" panose="020B080305030202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317" y="2756071"/>
            <a:ext cx="433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8bd80529-0794-4475-9009-dabd70f5b76f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3591" r="13232"/>
          <a:stretch/>
        </p:blipFill>
        <p:spPr bwMode="auto">
          <a:xfrm>
            <a:off x="228601" y="-48523"/>
            <a:ext cx="8610600" cy="51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1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8A09766-FA27-486D-9B23-6E0FF9AD7A41}"/>
              </a:ext>
            </a:extLst>
          </p:cNvPr>
          <p:cNvSpPr/>
          <p:nvPr/>
        </p:nvSpPr>
        <p:spPr>
          <a:xfrm>
            <a:off x="57530" y="50418"/>
            <a:ext cx="7257669" cy="7366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HOẠT ĐỘNG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2</a:t>
            </a: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: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Khám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phá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và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luyện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tập</a:t>
            </a:r>
            <a:endParaRPr kumimoji="0" lang="en-SG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22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48958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2.1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endParaRPr lang="vi-VN" sz="2800" dirty="0"/>
          </a:p>
        </p:txBody>
      </p:sp>
      <p:pic>
        <p:nvPicPr>
          <p:cNvPr id="1027" name="Picture 3" descr="C:\Users\Administrator\Downloads\8bd80529-0794-4475-9009-dabd70f5b76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" y="50419"/>
            <a:ext cx="9010270" cy="50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981720"/>
              </p:ext>
            </p:extLst>
          </p:nvPr>
        </p:nvGraphicFramePr>
        <p:xfrm>
          <a:off x="3467100" y="1806385"/>
          <a:ext cx="2057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ackager Shell Object" showAsIcon="1" r:id="rId4" imgW="2057760" imgH="685800" progId="Package">
                  <p:embed/>
                </p:oleObj>
              </mc:Choice>
              <mc:Fallback>
                <p:oleObj name="Packager Shell Object" showAsIcon="1" r:id="rId4" imgW="20577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7100" y="1806385"/>
                        <a:ext cx="20574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919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A09766-FA27-486D-9B23-6E0FF9AD7A41}"/>
              </a:ext>
            </a:extLst>
          </p:cNvPr>
          <p:cNvSpPr/>
          <p:nvPr/>
        </p:nvSpPr>
        <p:spPr>
          <a:xfrm>
            <a:off x="57531" y="50418"/>
            <a:ext cx="7181470" cy="7366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HOẠT ĐỘNG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2</a:t>
            </a: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: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Khám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phá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và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luyện</a:t>
            </a: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2" pitchFamily="34" charset="0"/>
                <a:cs typeface="Times New Roman" panose="02020603050405020304" pitchFamily="18" charset="0"/>
              </a:rPr>
              <a:t>tập</a:t>
            </a:r>
            <a:endParaRPr kumimoji="0" lang="en-SG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22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97155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2.2 Trả lời câu hỏi theo tranh</a:t>
            </a:r>
          </a:p>
        </p:txBody>
      </p:sp>
      <p:pic>
        <p:nvPicPr>
          <p:cNvPr id="2050" name="Picture 2" descr="C:\Users\Administrator\Downloads\8bd80529-0794-4475-9009-dabd70f5b76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3713" r="10691" b="64115"/>
          <a:stretch/>
        </p:blipFill>
        <p:spPr bwMode="auto">
          <a:xfrm>
            <a:off x="228600" y="1494770"/>
            <a:ext cx="8153400" cy="34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899493"/>
            <a:ext cx="3981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     </a:t>
            </a:r>
            <a:r>
              <a:rPr lang="en-US" sz="2800" dirty="0" err="1">
                <a:solidFill>
                  <a:srgbClr val="002060"/>
                </a:solidFill>
              </a:rPr>
              <a:t>Sư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kiếm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mồi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tóm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chuột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nhắt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3105150"/>
            <a:ext cx="5257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     </a:t>
            </a:r>
            <a:r>
              <a:rPr lang="en-US" sz="2800" dirty="0" err="1">
                <a:solidFill>
                  <a:srgbClr val="002060"/>
                </a:solidFill>
              </a:rPr>
              <a:t>Khi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định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thịt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chuột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nhắt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chuột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nhắt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nói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  <a:r>
              <a:rPr lang="en-US" sz="2800" dirty="0" err="1">
                <a:solidFill>
                  <a:srgbClr val="002060"/>
                </a:solidFill>
              </a:rPr>
              <a:t>Xin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cho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Tôi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tẹo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thế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này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bỏ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dính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răng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21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8bd80529-0794-4475-9009-dabd70f5b76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36112" r="11571" b="33839"/>
          <a:stretch/>
        </p:blipFill>
        <p:spPr bwMode="auto">
          <a:xfrm>
            <a:off x="152400" y="361950"/>
            <a:ext cx="8839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761" y="3696306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</a:t>
            </a:r>
            <a:r>
              <a:rPr lang="en-US" sz="2800" dirty="0" err="1">
                <a:solidFill>
                  <a:srgbClr val="002060"/>
                </a:solidFill>
              </a:rPr>
              <a:t>Chuột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nhắt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nói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  <a:r>
              <a:rPr lang="en-US" sz="2800" dirty="0" err="1">
                <a:solidFill>
                  <a:srgbClr val="002060"/>
                </a:solidFill>
              </a:rPr>
              <a:t>Cảm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ông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đền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ơn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696306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   </a:t>
            </a:r>
            <a:r>
              <a:rPr lang="en-US" sz="2800" dirty="0" err="1">
                <a:solidFill>
                  <a:srgbClr val="002060"/>
                </a:solidFill>
              </a:rPr>
              <a:t>Mi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tẹo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thế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ta.</a:t>
            </a:r>
            <a:endParaRPr 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1906</TotalTime>
  <Words>455</Words>
  <Application>Microsoft Office PowerPoint</Application>
  <PresentationFormat>Trình chiếu Trên màn hình (16:9)</PresentationFormat>
  <Paragraphs>38</Paragraphs>
  <Slides>15</Slides>
  <Notes>2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6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236</cp:revision>
  <dcterms:created xsi:type="dcterms:W3CDTF">2020-05-18T12:48:51Z</dcterms:created>
  <dcterms:modified xsi:type="dcterms:W3CDTF">2020-08-21T03:35:12Z</dcterms:modified>
</cp:coreProperties>
</file>