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21"/>
  </p:notesMasterIdLst>
  <p:sldIdLst>
    <p:sldId id="288" r:id="rId4"/>
    <p:sldId id="256" r:id="rId5"/>
    <p:sldId id="290" r:id="rId6"/>
    <p:sldId id="294" r:id="rId7"/>
    <p:sldId id="291" r:id="rId8"/>
    <p:sldId id="297" r:id="rId9"/>
    <p:sldId id="295" r:id="rId10"/>
    <p:sldId id="298" r:id="rId11"/>
    <p:sldId id="299" r:id="rId12"/>
    <p:sldId id="300" r:id="rId13"/>
    <p:sldId id="267" r:id="rId14"/>
    <p:sldId id="304" r:id="rId15"/>
    <p:sldId id="305" r:id="rId16"/>
    <p:sldId id="306" r:id="rId17"/>
    <p:sldId id="307" r:id="rId18"/>
    <p:sldId id="309" r:id="rId19"/>
    <p:sldId id="278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2" autoAdjust="0"/>
    <p:restoredTop sz="94660"/>
  </p:normalViewPr>
  <p:slideViewPr>
    <p:cSldViewPr>
      <p:cViewPr>
        <p:scale>
          <a:sx n="75" d="100"/>
          <a:sy n="75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64E70-A4E5-4E92-99AC-70A52D2A67E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B5EE6-DD65-4127-B457-75D5A82CD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7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5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5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5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5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5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1FB704A-779D-4515-9F87-73E923A59F70}" type="slidenum">
              <a:rPr lang="vi-VN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vi-VN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F33D-70C8-4D8E-A551-7DD9E226726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E2FC-2F13-4E5E-B82F-D0B09A4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9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F33D-70C8-4D8E-A551-7DD9E226726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E2FC-2F13-4E5E-B82F-D0B09A4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0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F33D-70C8-4D8E-A551-7DD9E226726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E2FC-2F13-4E5E-B82F-D0B09A4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89CAF-9085-4D38-8A1B-D4867630EE2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6899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529B8C-E645-4D71-90A3-88DD3404C83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292825-96B3-4EB9-BD4D-F91B7CEE4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96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97AFD6-51BB-40AC-9E66-AE2AEC7E47C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A0B8F4-A88E-4688-A69D-6850A82F27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80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70CD6F-4CA0-47EC-9419-96CAC967469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D8EC44-4493-4DD6-8CDC-1AF50F62B9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97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838FF9-2D6A-4686-B768-A13F7F270E8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4B1407-9400-431F-9021-F87A502F5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57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23CFDA-3D02-4881-9341-17153630290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9819B4-6727-4970-B3A5-802BD90A37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48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C92A2F-340F-440B-B396-7E414A3130D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BED2BA-BEBD-4563-92D5-FA0B9A5E67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01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3BCF7A-1DD1-4012-A982-26F54A0279F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87291-BFF9-4BE8-916B-94E6A8B676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2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F33D-70C8-4D8E-A551-7DD9E226726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E2FC-2F13-4E5E-B82F-D0B09A4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94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E9C11A-F77C-4B92-AB2B-22604CCD8FA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F51B1B-1D01-4DD8-9197-BB8A66EC60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6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EC59E5-C2BB-4604-8D6B-F7DB9A420A8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D8F09-F265-4585-A3DE-358B57DC97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1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A3D996-7094-4526-9C8E-A52BF2BE655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C2B2D8-B356-4491-B267-7956EA5328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81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10690C-D4BC-4B21-A78A-87DFB9AC27A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E5B117-3066-42FD-9EBF-FA2A115FF7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1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65282-3151-4647-B171-4B42904F8F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6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4640A-0B86-4BCD-9EB5-281E7D820D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12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340E3-4DCC-44F6-8D0A-24641B37F1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64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9F371-264D-4167-975E-68467AE396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50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A2418-281B-4428-B05F-DE968AAD7E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54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BF4F2-099E-4800-AADF-C0B6B8A1FD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2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F33D-70C8-4D8E-A551-7DD9E226726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E2FC-2F13-4E5E-B82F-D0B09A4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65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CB7EB-005D-49EC-A4BD-361A9090E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7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F164C-39C9-41E0-B32C-F009794F3D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1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CE32F-81D5-46B9-B4FC-3C3B8C85B3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41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303C6-C542-4955-AFE3-BD27936B1C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38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90E2B-4B48-4BF2-BCF1-B241A78331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60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7BD78-FBEB-44F7-835A-39C69CB22BBA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3353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35837-D788-4F3E-B586-D86C50953B56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750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F33D-70C8-4D8E-A551-7DD9E226726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E2FC-2F13-4E5E-B82F-D0B09A4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1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F33D-70C8-4D8E-A551-7DD9E226726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E2FC-2F13-4E5E-B82F-D0B09A4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F33D-70C8-4D8E-A551-7DD9E226726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E2FC-2F13-4E5E-B82F-D0B09A4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8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F33D-70C8-4D8E-A551-7DD9E226726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E2FC-2F13-4E5E-B82F-D0B09A4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2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F33D-70C8-4D8E-A551-7DD9E226726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E2FC-2F13-4E5E-B82F-D0B09A4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1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F33D-70C8-4D8E-A551-7DD9E226726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E2FC-2F13-4E5E-B82F-D0B09A4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1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F33D-70C8-4D8E-A551-7DD9E226726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E2FC-2F13-4E5E-B82F-D0B09A46E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5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5B987D-EE10-4F08-B3AC-E7636BBE6C67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11/9/2020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6BB26A-5580-448F-B761-BDF5AF62984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8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7D657AA-DE25-49EE-97C3-DF1A66863B7F}" type="slidenum">
              <a:rPr lang="en-US" smtClean="0">
                <a:latin typeface="Verdana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8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131" name="Picture 19" descr="NEN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AutoShape 20"/>
            <p:cNvSpPr>
              <a:spLocks noChangeArrowheads="1"/>
            </p:cNvSpPr>
            <p:nvPr/>
          </p:nvSpPr>
          <p:spPr bwMode="auto">
            <a:xfrm>
              <a:off x="384" y="312"/>
              <a:ext cx="4992" cy="3696"/>
            </a:xfrm>
            <a:prstGeom prst="roundRect">
              <a:avLst>
                <a:gd name="adj" fmla="val 413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3" name="Text Box 21"/>
          <p:cNvSpPr txBox="1">
            <a:spLocks noChangeArrowheads="1"/>
          </p:cNvSpPr>
          <p:nvPr/>
        </p:nvSpPr>
        <p:spPr bwMode="auto">
          <a:xfrm>
            <a:off x="1295400" y="1905000"/>
            <a:ext cx="6553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</a:rPr>
              <a:t>TRÂN TRỌNG KÍNH CHÀO QUÝ THẦY CÔ VỀ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</a:rPr>
              <a:t>DỰ 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</a:rPr>
              <a:t>GIỜ</a:t>
            </a:r>
            <a:br>
              <a:rPr lang="en-US" sz="3600" b="1" dirty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</a:rPr>
              <a:t>LỚP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</a:rPr>
              <a:t>7/1</a:t>
            </a:r>
          </a:p>
          <a:p>
            <a:pPr algn="ctr" eaLnBrk="1" hangingPunct="1">
              <a:spcBef>
                <a:spcPct val="50000"/>
              </a:spcBef>
            </a:pPr>
            <a:endParaRPr lang="en-US" sz="36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grpSp>
        <p:nvGrpSpPr>
          <p:cNvPr id="5124" name="Group 22"/>
          <p:cNvGrpSpPr>
            <a:grpSpLocks/>
          </p:cNvGrpSpPr>
          <p:nvPr/>
        </p:nvGrpSpPr>
        <p:grpSpPr bwMode="auto">
          <a:xfrm>
            <a:off x="1828800" y="609600"/>
            <a:ext cx="5486400" cy="779463"/>
            <a:chOff x="1152" y="384"/>
            <a:chExt cx="3456" cy="491"/>
          </a:xfrm>
        </p:grpSpPr>
        <p:sp>
          <p:nvSpPr>
            <p:cNvPr id="5129" name="Text Box 23"/>
            <p:cNvSpPr txBox="1">
              <a:spLocks noChangeArrowheads="1"/>
            </p:cNvSpPr>
            <p:nvPr/>
          </p:nvSpPr>
          <p:spPr bwMode="auto">
            <a:xfrm>
              <a:off x="1152" y="384"/>
              <a:ext cx="3456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PHÒNG GIÁO DỤC VÀ ĐÀO TẠO PHƯỚC SƠN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TRƯỜNG TH-THCS KIM ĐỒNG</a:t>
              </a:r>
            </a:p>
          </p:txBody>
        </p:sp>
        <p:sp>
          <p:nvSpPr>
            <p:cNvPr id="5130" name="Line 24"/>
            <p:cNvSpPr>
              <a:spLocks noChangeShapeType="1"/>
            </p:cNvSpPr>
            <p:nvPr/>
          </p:nvSpPr>
          <p:spPr bwMode="auto">
            <a:xfrm>
              <a:off x="2256" y="864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Text Box 25"/>
          <p:cNvSpPr txBox="1">
            <a:spLocks noChangeArrowheads="1"/>
          </p:cNvSpPr>
          <p:nvPr/>
        </p:nvSpPr>
        <p:spPr bwMode="auto">
          <a:xfrm>
            <a:off x="4343400" y="43434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GIÁO VIÊN: TỪ THỊ THU BA</a:t>
            </a:r>
          </a:p>
        </p:txBody>
      </p:sp>
      <p:sp>
        <p:nvSpPr>
          <p:cNvPr id="5126" name="Text Box 26"/>
          <p:cNvSpPr txBox="1">
            <a:spLocks noChangeArrowheads="1"/>
          </p:cNvSpPr>
          <p:nvPr/>
        </p:nvSpPr>
        <p:spPr bwMode="auto">
          <a:xfrm>
            <a:off x="4343400" y="48006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MÔN DẠY: SỐ </a:t>
            </a:r>
            <a:r>
              <a:rPr lang="en-US" b="1" dirty="0" smtClean="0">
                <a:latin typeface="Times New Roman" pitchFamily="18" charset="0"/>
              </a:rPr>
              <a:t>HỌC 7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5127" name="Text Box 27"/>
          <p:cNvSpPr txBox="1">
            <a:spLocks noChangeArrowheads="1"/>
          </p:cNvSpPr>
          <p:nvPr/>
        </p:nvSpPr>
        <p:spPr bwMode="auto">
          <a:xfrm>
            <a:off x="3360738" y="5827713"/>
            <a:ext cx="33528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</a:rPr>
              <a:t>Phước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Sơn</a:t>
            </a:r>
            <a:r>
              <a:rPr lang="en-US" b="1" dirty="0">
                <a:latin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</a:rPr>
              <a:t>tháng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</a:rPr>
              <a:t>10 </a:t>
            </a:r>
            <a:r>
              <a:rPr lang="en-US" b="1" dirty="0" err="1" smtClean="0">
                <a:latin typeface="Times New Roman" pitchFamily="18" charset="0"/>
              </a:rPr>
              <a:t>năm</a:t>
            </a:r>
            <a:r>
              <a:rPr lang="en-US" b="1" dirty="0" smtClean="0">
                <a:latin typeface="Times New Roman" pitchFamily="18" charset="0"/>
              </a:rPr>
              <a:t> 2020</a:t>
            </a:r>
          </a:p>
          <a:p>
            <a:pPr eaLnBrk="1" hangingPunct="1">
              <a:spcBef>
                <a:spcPct val="50000"/>
              </a:spcBef>
            </a:pPr>
            <a:endParaRPr lang="en-US" b="1" dirty="0">
              <a:latin typeface="Times New Roman" pitchFamily="18" charset="0"/>
            </a:endParaRPr>
          </a:p>
        </p:txBody>
      </p:sp>
      <p:pic>
        <p:nvPicPr>
          <p:cNvPr id="5128" name="Picture 28" descr="MA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25146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7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304800" y="1295400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Dạng thập phân của các phân số:</a:t>
            </a:r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1066800" y="18288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1</a:t>
            </a:r>
          </a:p>
        </p:txBody>
      </p:sp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1066800" y="23336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Verdana" pitchFamily="34" charset="0"/>
              </a:rPr>
              <a:t>4</a:t>
            </a:r>
          </a:p>
        </p:txBody>
      </p:sp>
      <p:sp>
        <p:nvSpPr>
          <p:cNvPr id="277512" name="Line 8"/>
          <p:cNvSpPr>
            <a:spLocks noChangeShapeType="1"/>
          </p:cNvSpPr>
          <p:nvPr/>
        </p:nvSpPr>
        <p:spPr bwMode="auto">
          <a:xfrm>
            <a:off x="990600" y="22240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13" name="Text Box 9"/>
          <p:cNvSpPr txBox="1">
            <a:spLocks noChangeArrowheads="1"/>
          </p:cNvSpPr>
          <p:nvPr/>
        </p:nvSpPr>
        <p:spPr bwMode="auto">
          <a:xfrm>
            <a:off x="2133600" y="2036763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CC3300"/>
                </a:solidFill>
                <a:latin typeface="Verdana" pitchFamily="34" charset="0"/>
              </a:rPr>
              <a:t>0,25</a:t>
            </a:r>
          </a:p>
        </p:txBody>
      </p:sp>
      <p:sp>
        <p:nvSpPr>
          <p:cNvPr id="277514" name="Text Box 10"/>
          <p:cNvSpPr txBox="1">
            <a:spLocks noChangeArrowheads="1"/>
          </p:cNvSpPr>
          <p:nvPr/>
        </p:nvSpPr>
        <p:spPr bwMode="auto">
          <a:xfrm>
            <a:off x="5105400" y="18288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13</a:t>
            </a:r>
          </a:p>
        </p:txBody>
      </p:sp>
      <p:sp>
        <p:nvSpPr>
          <p:cNvPr id="277515" name="Text Box 11"/>
          <p:cNvSpPr txBox="1">
            <a:spLocks noChangeArrowheads="1"/>
          </p:cNvSpPr>
          <p:nvPr/>
        </p:nvSpPr>
        <p:spPr bwMode="auto">
          <a:xfrm>
            <a:off x="5105400" y="23336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50</a:t>
            </a:r>
          </a:p>
        </p:txBody>
      </p:sp>
      <p:sp>
        <p:nvSpPr>
          <p:cNvPr id="277516" name="Line 12"/>
          <p:cNvSpPr>
            <a:spLocks noChangeShapeType="1"/>
          </p:cNvSpPr>
          <p:nvPr/>
        </p:nvSpPr>
        <p:spPr bwMode="auto">
          <a:xfrm>
            <a:off x="5029200" y="22240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17" name="Text Box 13"/>
          <p:cNvSpPr txBox="1">
            <a:spLocks noChangeArrowheads="1"/>
          </p:cNvSpPr>
          <p:nvPr/>
        </p:nvSpPr>
        <p:spPr bwMode="auto">
          <a:xfrm>
            <a:off x="6122988" y="2022475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latin typeface="Verdana" pitchFamily="34" charset="0"/>
              </a:rPr>
              <a:t>0,26</a:t>
            </a:r>
          </a:p>
        </p:txBody>
      </p:sp>
      <p:sp>
        <p:nvSpPr>
          <p:cNvPr id="277518" name="Text Box 14"/>
          <p:cNvSpPr txBox="1">
            <a:spLocks noChangeArrowheads="1"/>
          </p:cNvSpPr>
          <p:nvPr/>
        </p:nvSpPr>
        <p:spPr bwMode="auto">
          <a:xfrm>
            <a:off x="838200" y="27432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-17</a:t>
            </a:r>
          </a:p>
        </p:txBody>
      </p:sp>
      <p:sp>
        <p:nvSpPr>
          <p:cNvPr id="277519" name="Text Box 15"/>
          <p:cNvSpPr txBox="1">
            <a:spLocks noChangeArrowheads="1"/>
          </p:cNvSpPr>
          <p:nvPr/>
        </p:nvSpPr>
        <p:spPr bwMode="auto">
          <a:xfrm>
            <a:off x="838200" y="32480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125</a:t>
            </a:r>
          </a:p>
        </p:txBody>
      </p:sp>
      <p:sp>
        <p:nvSpPr>
          <p:cNvPr id="277520" name="Line 16"/>
          <p:cNvSpPr>
            <a:spLocks noChangeShapeType="1"/>
          </p:cNvSpPr>
          <p:nvPr/>
        </p:nvSpPr>
        <p:spPr bwMode="auto">
          <a:xfrm>
            <a:off x="762000" y="31384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1" name="Text Box 17"/>
          <p:cNvSpPr txBox="1">
            <a:spLocks noChangeArrowheads="1"/>
          </p:cNvSpPr>
          <p:nvPr/>
        </p:nvSpPr>
        <p:spPr bwMode="auto">
          <a:xfrm>
            <a:off x="1905000" y="2928938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latin typeface="Verdana" pitchFamily="34" charset="0"/>
              </a:rPr>
              <a:t>-0,136</a:t>
            </a:r>
          </a:p>
        </p:txBody>
      </p:sp>
      <p:sp>
        <p:nvSpPr>
          <p:cNvPr id="277522" name="Text Box 18"/>
          <p:cNvSpPr txBox="1">
            <a:spLocks noChangeArrowheads="1"/>
          </p:cNvSpPr>
          <p:nvPr/>
        </p:nvSpPr>
        <p:spPr bwMode="auto">
          <a:xfrm>
            <a:off x="4876800" y="27432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7</a:t>
            </a:r>
          </a:p>
        </p:txBody>
      </p:sp>
      <p:sp>
        <p:nvSpPr>
          <p:cNvPr id="277523" name="Text Box 19"/>
          <p:cNvSpPr txBox="1">
            <a:spLocks noChangeArrowheads="1"/>
          </p:cNvSpPr>
          <p:nvPr/>
        </p:nvSpPr>
        <p:spPr bwMode="auto">
          <a:xfrm>
            <a:off x="4876800" y="32480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14</a:t>
            </a:r>
          </a:p>
        </p:txBody>
      </p:sp>
      <p:sp>
        <p:nvSpPr>
          <p:cNvPr id="277524" name="Line 20"/>
          <p:cNvSpPr>
            <a:spLocks noChangeShapeType="1"/>
          </p:cNvSpPr>
          <p:nvPr/>
        </p:nvSpPr>
        <p:spPr bwMode="auto">
          <a:xfrm>
            <a:off x="4800600" y="31384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5" name="Text Box 21"/>
          <p:cNvSpPr txBox="1">
            <a:spLocks noChangeArrowheads="1"/>
          </p:cNvSpPr>
          <p:nvPr/>
        </p:nvSpPr>
        <p:spPr bwMode="auto">
          <a:xfrm>
            <a:off x="6858000" y="290195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latin typeface="Verdana" pitchFamily="34" charset="0"/>
              </a:rPr>
              <a:t>0,5</a:t>
            </a:r>
          </a:p>
        </p:txBody>
      </p:sp>
      <p:sp>
        <p:nvSpPr>
          <p:cNvPr id="277526" name="Text Box 22"/>
          <p:cNvSpPr txBox="1">
            <a:spLocks noChangeArrowheads="1"/>
          </p:cNvSpPr>
          <p:nvPr/>
        </p:nvSpPr>
        <p:spPr bwMode="auto">
          <a:xfrm>
            <a:off x="5943600" y="27432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1</a:t>
            </a:r>
          </a:p>
        </p:txBody>
      </p:sp>
      <p:sp>
        <p:nvSpPr>
          <p:cNvPr id="277527" name="Text Box 23"/>
          <p:cNvSpPr txBox="1">
            <a:spLocks noChangeArrowheads="1"/>
          </p:cNvSpPr>
          <p:nvPr/>
        </p:nvSpPr>
        <p:spPr bwMode="auto">
          <a:xfrm>
            <a:off x="5943600" y="32480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2</a:t>
            </a:r>
          </a:p>
        </p:txBody>
      </p:sp>
      <p:sp>
        <p:nvSpPr>
          <p:cNvPr id="277528" name="Line 24"/>
          <p:cNvSpPr>
            <a:spLocks noChangeShapeType="1"/>
          </p:cNvSpPr>
          <p:nvPr/>
        </p:nvSpPr>
        <p:spPr bwMode="auto">
          <a:xfrm>
            <a:off x="5902325" y="31384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9" name="Text Box 25"/>
          <p:cNvSpPr txBox="1">
            <a:spLocks noChangeArrowheads="1"/>
          </p:cNvSpPr>
          <p:nvPr/>
        </p:nvSpPr>
        <p:spPr bwMode="auto">
          <a:xfrm>
            <a:off x="5459413" y="2922588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Verdana" pitchFamily="34" charset="0"/>
              </a:rPr>
              <a:t>=</a:t>
            </a:r>
          </a:p>
        </p:txBody>
      </p:sp>
      <p:sp>
        <p:nvSpPr>
          <p:cNvPr id="277530" name="Text Box 26"/>
          <p:cNvSpPr txBox="1">
            <a:spLocks noChangeArrowheads="1"/>
          </p:cNvSpPr>
          <p:nvPr/>
        </p:nvSpPr>
        <p:spPr bwMode="auto">
          <a:xfrm>
            <a:off x="838200" y="38100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-5</a:t>
            </a:r>
          </a:p>
        </p:txBody>
      </p:sp>
      <p:sp>
        <p:nvSpPr>
          <p:cNvPr id="277531" name="Text Box 27"/>
          <p:cNvSpPr txBox="1">
            <a:spLocks noChangeArrowheads="1"/>
          </p:cNvSpPr>
          <p:nvPr/>
        </p:nvSpPr>
        <p:spPr bwMode="auto">
          <a:xfrm>
            <a:off x="838200" y="43148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6</a:t>
            </a:r>
          </a:p>
        </p:txBody>
      </p:sp>
      <p:sp>
        <p:nvSpPr>
          <p:cNvPr id="277532" name="Line 28"/>
          <p:cNvSpPr>
            <a:spLocks noChangeShapeType="1"/>
          </p:cNvSpPr>
          <p:nvPr/>
        </p:nvSpPr>
        <p:spPr bwMode="auto">
          <a:xfrm>
            <a:off x="762000" y="42052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33" name="Text Box 29"/>
          <p:cNvSpPr txBox="1">
            <a:spLocks noChangeArrowheads="1"/>
          </p:cNvSpPr>
          <p:nvPr/>
        </p:nvSpPr>
        <p:spPr bwMode="auto">
          <a:xfrm>
            <a:off x="1828800" y="3995738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Verdana" pitchFamily="34" charset="0"/>
              </a:rPr>
              <a:t>-0,8(3)</a:t>
            </a:r>
          </a:p>
        </p:txBody>
      </p:sp>
      <p:sp>
        <p:nvSpPr>
          <p:cNvPr id="277534" name="Text Box 30"/>
          <p:cNvSpPr txBox="1">
            <a:spLocks noChangeArrowheads="1"/>
          </p:cNvSpPr>
          <p:nvPr/>
        </p:nvSpPr>
        <p:spPr bwMode="auto">
          <a:xfrm>
            <a:off x="4953000" y="38100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11</a:t>
            </a:r>
          </a:p>
        </p:txBody>
      </p:sp>
      <p:sp>
        <p:nvSpPr>
          <p:cNvPr id="277535" name="Text Box 31"/>
          <p:cNvSpPr txBox="1">
            <a:spLocks noChangeArrowheads="1"/>
          </p:cNvSpPr>
          <p:nvPr/>
        </p:nvSpPr>
        <p:spPr bwMode="auto">
          <a:xfrm>
            <a:off x="4953000" y="43148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45</a:t>
            </a:r>
          </a:p>
        </p:txBody>
      </p:sp>
      <p:sp>
        <p:nvSpPr>
          <p:cNvPr id="277536" name="Line 32"/>
          <p:cNvSpPr>
            <a:spLocks noChangeShapeType="1"/>
          </p:cNvSpPr>
          <p:nvPr/>
        </p:nvSpPr>
        <p:spPr bwMode="auto">
          <a:xfrm>
            <a:off x="5029200" y="41719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37" name="Text Box 33"/>
          <p:cNvSpPr txBox="1">
            <a:spLocks noChangeArrowheads="1"/>
          </p:cNvSpPr>
          <p:nvPr/>
        </p:nvSpPr>
        <p:spPr bwMode="auto">
          <a:xfrm>
            <a:off x="5984875" y="39624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Verdana" pitchFamily="34" charset="0"/>
              </a:rPr>
              <a:t>0,2(4)</a:t>
            </a:r>
          </a:p>
        </p:txBody>
      </p:sp>
      <p:sp>
        <p:nvSpPr>
          <p:cNvPr id="277538" name="Text Box 34"/>
          <p:cNvSpPr txBox="1">
            <a:spLocks noChangeArrowheads="1"/>
          </p:cNvSpPr>
          <p:nvPr/>
        </p:nvSpPr>
        <p:spPr bwMode="auto">
          <a:xfrm>
            <a:off x="1752600" y="19812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C3300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77539" name="Text Box 35"/>
          <p:cNvSpPr txBox="1">
            <a:spLocks noChangeArrowheads="1"/>
          </p:cNvSpPr>
          <p:nvPr/>
        </p:nvSpPr>
        <p:spPr bwMode="auto">
          <a:xfrm>
            <a:off x="1600200" y="28956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77540" name="Text Box 36"/>
          <p:cNvSpPr txBox="1">
            <a:spLocks noChangeArrowheads="1"/>
          </p:cNvSpPr>
          <p:nvPr/>
        </p:nvSpPr>
        <p:spPr bwMode="auto">
          <a:xfrm>
            <a:off x="5791200" y="19812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77541" name="Text Box 37"/>
          <p:cNvSpPr txBox="1">
            <a:spLocks noChangeArrowheads="1"/>
          </p:cNvSpPr>
          <p:nvPr/>
        </p:nvSpPr>
        <p:spPr bwMode="auto">
          <a:xfrm>
            <a:off x="6477000" y="2867025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3300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77542" name="Text Box 38"/>
          <p:cNvSpPr txBox="1">
            <a:spLocks noChangeArrowheads="1"/>
          </p:cNvSpPr>
          <p:nvPr/>
        </p:nvSpPr>
        <p:spPr bwMode="auto">
          <a:xfrm>
            <a:off x="1524000" y="398145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Verdana" pitchFamily="34" charset="0"/>
              </a:rPr>
              <a:t>=</a:t>
            </a:r>
          </a:p>
        </p:txBody>
      </p:sp>
      <p:sp>
        <p:nvSpPr>
          <p:cNvPr id="277543" name="Text Box 39"/>
          <p:cNvSpPr txBox="1">
            <a:spLocks noChangeArrowheads="1"/>
          </p:cNvSpPr>
          <p:nvPr/>
        </p:nvSpPr>
        <p:spPr bwMode="auto">
          <a:xfrm>
            <a:off x="5638800" y="39624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Verdana" pitchFamily="34" charset="0"/>
              </a:rPr>
              <a:t>=</a:t>
            </a:r>
          </a:p>
        </p:txBody>
      </p:sp>
      <p:sp>
        <p:nvSpPr>
          <p:cNvPr id="20517" name="Line 9"/>
          <p:cNvSpPr>
            <a:spLocks noChangeShapeType="1"/>
          </p:cNvSpPr>
          <p:nvPr/>
        </p:nvSpPr>
        <p:spPr bwMode="auto">
          <a:xfrm>
            <a:off x="-76200" y="1066800"/>
            <a:ext cx="937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301625" y="-85725"/>
            <a:ext cx="8435975" cy="181588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TIẾT 14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:     </a:t>
            </a:r>
            <a:r>
              <a:rPr lang="en-US" sz="3200" b="1" dirty="0" smtClean="0">
                <a:latin typeface="Times New Roman" pitchFamily="18" charset="0"/>
              </a:rPr>
              <a:t>SỐ THẬP PHÂN HỮU HẠN,       	SỐ THẬP PHÂN VÔ HẠN TUẦN HOÀN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92403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0" grpId="0"/>
      <p:bldP spid="277511" grpId="0"/>
      <p:bldP spid="277512" grpId="0" animBg="1"/>
      <p:bldP spid="277513" grpId="0"/>
      <p:bldP spid="277514" grpId="0"/>
      <p:bldP spid="277515" grpId="0"/>
      <p:bldP spid="277516" grpId="0" animBg="1"/>
      <p:bldP spid="277517" grpId="0"/>
      <p:bldP spid="277518" grpId="0"/>
      <p:bldP spid="277519" grpId="0"/>
      <p:bldP spid="277520" grpId="0" animBg="1"/>
      <p:bldP spid="277521" grpId="0"/>
      <p:bldP spid="277522" grpId="0"/>
      <p:bldP spid="277523" grpId="0"/>
      <p:bldP spid="277524" grpId="0" animBg="1"/>
      <p:bldP spid="277525" grpId="0"/>
      <p:bldP spid="277526" grpId="0"/>
      <p:bldP spid="277527" grpId="0"/>
      <p:bldP spid="277528" grpId="0" animBg="1"/>
      <p:bldP spid="277529" grpId="0"/>
      <p:bldP spid="277530" grpId="0"/>
      <p:bldP spid="277531" grpId="0"/>
      <p:bldP spid="277532" grpId="0" animBg="1"/>
      <p:bldP spid="277533" grpId="0"/>
      <p:bldP spid="277534" grpId="0"/>
      <p:bldP spid="277535" grpId="0"/>
      <p:bldP spid="277536" grpId="0" animBg="1"/>
      <p:bldP spid="277537" grpId="0"/>
      <p:bldP spid="277538" grpId="0"/>
      <p:bldP spid="277539" grpId="0"/>
      <p:bldP spid="277540" grpId="0"/>
      <p:bldP spid="277541" grpId="0"/>
      <p:bldP spid="277542" grpId="0"/>
      <p:bldP spid="2775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990600"/>
            <a:ext cx="8690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0600" y="22098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854172"/>
              </p:ext>
            </p:extLst>
          </p:nvPr>
        </p:nvGraphicFramePr>
        <p:xfrm>
          <a:off x="4503738" y="2000250"/>
          <a:ext cx="184943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8" name="Equation" r:id="rId3" imgW="799920" imgH="393480" progId="Equation.DSMT4">
                  <p:embed/>
                </p:oleObj>
              </mc:Choice>
              <mc:Fallback>
                <p:oleObj name="Equation" r:id="rId3" imgW="799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3738" y="2000250"/>
                        <a:ext cx="1849437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3094335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773456"/>
              </p:ext>
            </p:extLst>
          </p:nvPr>
        </p:nvGraphicFramePr>
        <p:xfrm>
          <a:off x="1001713" y="3683000"/>
          <a:ext cx="1782762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" name="Equation" r:id="rId5" imgW="812520" imgH="812520" progId="Equation.DSMT4">
                  <p:embed/>
                </p:oleObj>
              </mc:Choice>
              <mc:Fallback>
                <p:oleObj name="Equation" r:id="rId5" imgW="81252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1713" y="3683000"/>
                        <a:ext cx="1782762" cy="1784350"/>
                      </a:xfrm>
                      <a:prstGeom prst="rect">
                        <a:avLst/>
                      </a:prstGeom>
                      <a:ln w="3492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703173"/>
              </p:ext>
            </p:extLst>
          </p:nvPr>
        </p:nvGraphicFramePr>
        <p:xfrm>
          <a:off x="3429000" y="3984625"/>
          <a:ext cx="35655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0" name="Equation" r:id="rId7" imgW="1650960" imgH="393480" progId="Equation.DSMT4">
                  <p:embed/>
                </p:oleObj>
              </mc:Choice>
              <mc:Fallback>
                <p:oleObj name="Equation" r:id="rId7" imgW="1650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29000" y="3984625"/>
                        <a:ext cx="3565525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499798"/>
              </p:ext>
            </p:extLst>
          </p:nvPr>
        </p:nvGraphicFramePr>
        <p:xfrm>
          <a:off x="3244850" y="2251075"/>
          <a:ext cx="8445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1" name="Equation" r:id="rId9" imgW="330120" imgH="203040" progId="Equation.DSMT4">
                  <p:embed/>
                </p:oleObj>
              </mc:Choice>
              <mc:Fallback>
                <p:oleObj name="Equation" r:id="rId9" imgW="330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44850" y="2251075"/>
                        <a:ext cx="84455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805641"/>
              </p:ext>
            </p:extLst>
          </p:nvPr>
        </p:nvGraphicFramePr>
        <p:xfrm>
          <a:off x="4356100" y="5457825"/>
          <a:ext cx="33464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2" name="Equation" r:id="rId11" imgW="1549080" imgH="393480" progId="Equation.DSMT4">
                  <p:embed/>
                </p:oleObj>
              </mc:Choice>
              <mc:Fallback>
                <p:oleObj name="Equation" r:id="rId11" imgW="1549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56100" y="5457825"/>
                        <a:ext cx="334645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155284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583688"/>
              </p:ext>
            </p:extLst>
          </p:nvPr>
        </p:nvGraphicFramePr>
        <p:xfrm>
          <a:off x="1136650" y="5648325"/>
          <a:ext cx="31527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3" name="Equation" r:id="rId13" imgW="1460160" imgH="203040" progId="Equation.DSMT4">
                  <p:embed/>
                </p:oleObj>
              </mc:Choice>
              <mc:Fallback>
                <p:oleObj name="Equation" r:id="rId13" imgW="1460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36650" y="5648325"/>
                        <a:ext cx="3152775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393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900" y="1336020"/>
            <a:ext cx="2459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2070100"/>
            <a:ext cx="8915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249760"/>
            <a:ext cx="8509000" cy="95410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01625" y="-85725"/>
            <a:ext cx="8435975" cy="181588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TIẾT 14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:     </a:t>
            </a:r>
            <a:r>
              <a:rPr lang="en-US" sz="3200" b="1" dirty="0" smtClean="0">
                <a:latin typeface="Times New Roman" pitchFamily="18" charset="0"/>
              </a:rPr>
              <a:t>SỐ THẬP PHÂN HỮU HẠN,       	SỐ THẬP PHÂN VÔ HẠN TUẦN HOÀN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8290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3400" y="1106488"/>
            <a:ext cx="82296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99"/>
                </a:solidFill>
                <a:latin typeface=".VnArial" pitchFamily="34" charset="0"/>
              </a:rPr>
              <a:t>A.  </a:t>
            </a:r>
            <a:r>
              <a:rPr lang="en-US" sz="3200" dirty="0" smtClean="0">
                <a:solidFill>
                  <a:srgbClr val="000099"/>
                </a:solidFill>
                <a:latin typeface=".VnArial" pitchFamily="34" charset="0"/>
              </a:rPr>
              <a:t>0,1589</a:t>
            </a:r>
            <a:endParaRPr lang="en-US" sz="3200" dirty="0">
              <a:solidFill>
                <a:srgbClr val="000099"/>
              </a:solidFill>
              <a:latin typeface=".VnArial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AutoNum type="alphaUcPeriod" startAt="2"/>
            </a:pPr>
            <a:r>
              <a:rPr lang="en-US" sz="3200" dirty="0">
                <a:solidFill>
                  <a:srgbClr val="000099"/>
                </a:solidFill>
                <a:latin typeface=".VnArial" pitchFamily="34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.VnArial" pitchFamily="34" charset="0"/>
              </a:rPr>
              <a:t>0,2(3</a:t>
            </a:r>
            <a:r>
              <a:rPr lang="en-US" sz="3200" dirty="0">
                <a:solidFill>
                  <a:srgbClr val="000099"/>
                </a:solidFill>
                <a:latin typeface=".VnArial" pitchFamily="34" charset="0"/>
              </a:rPr>
              <a:t>) </a:t>
            </a:r>
          </a:p>
          <a:p>
            <a:pPr algn="just" eaLnBrk="1" hangingPunct="1">
              <a:spcBef>
                <a:spcPct val="50000"/>
              </a:spcBef>
              <a:buFontTx/>
              <a:buAutoNum type="alphaUcPeriod" startAt="3"/>
            </a:pPr>
            <a:r>
              <a:rPr lang="en-US" sz="3200" dirty="0">
                <a:solidFill>
                  <a:srgbClr val="000099"/>
                </a:solidFill>
                <a:latin typeface=".VnArial" pitchFamily="34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.VnArial" pitchFamily="34" charset="0"/>
              </a:rPr>
              <a:t>1,1</a:t>
            </a:r>
            <a:endParaRPr lang="en-US" sz="3200" dirty="0">
              <a:solidFill>
                <a:srgbClr val="000099"/>
              </a:solidFill>
              <a:latin typeface=".VnArial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99"/>
                </a:solidFill>
                <a:latin typeface=".VnArial" pitchFamily="34" charset="0"/>
                <a:sym typeface="Symbol" pitchFamily="18" charset="2"/>
              </a:rPr>
              <a:t>D.  - </a:t>
            </a:r>
            <a:r>
              <a:rPr lang="en-US" sz="3200" dirty="0" smtClean="0">
                <a:solidFill>
                  <a:srgbClr val="000099"/>
                </a:solidFill>
                <a:latin typeface=".VnArial" pitchFamily="34" charset="0"/>
                <a:sym typeface="Symbol" pitchFamily="18" charset="2"/>
              </a:rPr>
              <a:t>3,65555</a:t>
            </a:r>
            <a:endParaRPr lang="en-US" sz="3200" dirty="0">
              <a:solidFill>
                <a:srgbClr val="000099"/>
              </a:solidFill>
              <a:latin typeface=".VnArial" pitchFamily="34" charset="0"/>
              <a:sym typeface="Symbol" pitchFamily="18" charset="2"/>
            </a:endParaRPr>
          </a:p>
          <a:p>
            <a:pPr algn="just" eaLnBrk="1" hangingPunct="1">
              <a:spcBef>
                <a:spcPct val="50000"/>
              </a:spcBef>
            </a:pPr>
            <a:endParaRPr lang="en-US" dirty="0">
              <a:solidFill>
                <a:srgbClr val="000099"/>
              </a:solidFill>
              <a:latin typeface=".VnArial" pitchFamily="34" charset="0"/>
              <a:sym typeface="Symbol" pitchFamily="18" charset="2"/>
            </a:endParaRPr>
          </a:p>
        </p:txBody>
      </p:sp>
      <p:sp>
        <p:nvSpPr>
          <p:cNvPr id="5" name="Oval 20"/>
          <p:cNvSpPr>
            <a:spLocks noChangeArrowheads="1"/>
          </p:cNvSpPr>
          <p:nvPr/>
        </p:nvSpPr>
        <p:spPr bwMode="auto">
          <a:xfrm>
            <a:off x="533400" y="3115925"/>
            <a:ext cx="457200" cy="4781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7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457200" y="1673225"/>
            <a:ext cx="7620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endParaRPr lang="en-US" sz="105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  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0,0(1)                        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0,(1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C.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0,(11)                        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0,(01)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04477"/>
              </p:ext>
            </p:extLst>
          </p:nvPr>
        </p:nvGraphicFramePr>
        <p:xfrm>
          <a:off x="6096000" y="1524000"/>
          <a:ext cx="5175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3" imgW="228501" imgH="393529" progId="Equation.DSMT4">
                  <p:embed/>
                </p:oleObj>
              </mc:Choice>
              <mc:Fallback>
                <p:oleObj name="Equation" r:id="rId3" imgW="228501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24000"/>
                        <a:ext cx="51752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20"/>
          <p:cNvSpPr>
            <a:spLocks noChangeArrowheads="1"/>
          </p:cNvSpPr>
          <p:nvPr/>
        </p:nvSpPr>
        <p:spPr bwMode="auto">
          <a:xfrm>
            <a:off x="4572000" y="3241556"/>
            <a:ext cx="457200" cy="4781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9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203651"/>
              </p:ext>
            </p:extLst>
          </p:nvPr>
        </p:nvGraphicFramePr>
        <p:xfrm>
          <a:off x="2063750" y="1562100"/>
          <a:ext cx="20256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Equation" r:id="rId3" imgW="1066680" imgH="406080" progId="Equation.DSMT4">
                  <p:embed/>
                </p:oleObj>
              </mc:Choice>
              <mc:Fallback>
                <p:oleObj name="Equation" r:id="rId3" imgW="1066680" imgH="40608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1562100"/>
                        <a:ext cx="202565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962895"/>
              </p:ext>
            </p:extLst>
          </p:nvPr>
        </p:nvGraphicFramePr>
        <p:xfrm>
          <a:off x="1981200" y="2590800"/>
          <a:ext cx="3352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Equation" r:id="rId5" imgW="2082800" imgH="406400" progId="Equation.DSMT4">
                  <p:embed/>
                </p:oleObj>
              </mc:Choice>
              <mc:Fallback>
                <p:oleObj name="Equation" r:id="rId5" imgW="2082800" imgH="4064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590800"/>
                        <a:ext cx="3352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852493"/>
              </p:ext>
            </p:extLst>
          </p:nvPr>
        </p:nvGraphicFramePr>
        <p:xfrm>
          <a:off x="2133600" y="3505200"/>
          <a:ext cx="1398587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Equation" r:id="rId7" imgW="571320" imgH="406080" progId="Equation.DSMT4">
                  <p:embed/>
                </p:oleObj>
              </mc:Choice>
              <mc:Fallback>
                <p:oleObj name="Equation" r:id="rId7" imgW="571320" imgH="40608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505200"/>
                        <a:ext cx="1398587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797657"/>
              </p:ext>
            </p:extLst>
          </p:nvPr>
        </p:nvGraphicFramePr>
        <p:xfrm>
          <a:off x="2086768" y="4724400"/>
          <a:ext cx="1494631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Equation" r:id="rId9" imgW="609480" imgH="406080" progId="Equation.DSMT4">
                  <p:embed/>
                </p:oleObj>
              </mc:Choice>
              <mc:Fallback>
                <p:oleObj name="Equation" r:id="rId9" imgW="609480" imgH="40608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768" y="4724400"/>
                        <a:ext cx="1494631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382588" y="977900"/>
            <a:ext cx="8672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752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743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700" y="3886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2800" y="4953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0" y="1752600"/>
            <a:ext cx="7620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18200" y="2743200"/>
            <a:ext cx="7620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30900" y="3810000"/>
            <a:ext cx="7620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69000" y="4973310"/>
            <a:ext cx="7620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07100" y="1714500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6300" y="2681645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7100" y="3761145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07100" y="4942532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9988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324100" y="142876"/>
            <a:ext cx="457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>
                <a:latin typeface="Verdana" pitchFamily="34" charset="0"/>
              </a:rPr>
              <a:t>Bài</a:t>
            </a:r>
            <a:r>
              <a:rPr lang="en-US" sz="2800" b="1" u="sng" dirty="0">
                <a:latin typeface="Verdana" pitchFamily="34" charset="0"/>
              </a:rPr>
              <a:t> 67 SGK trg34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003300" y="1046946"/>
            <a:ext cx="2654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Verdana" pitchFamily="34" charset="0"/>
              </a:rPr>
              <a:t>Cho A =</a:t>
            </a:r>
            <a:r>
              <a:rPr lang="en-US" sz="2800" dirty="0">
                <a:latin typeface="Verdana" pitchFamily="34" charset="0"/>
              </a:rPr>
              <a:t> 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175000" y="830263"/>
            <a:ext cx="83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2806700" y="1248708"/>
            <a:ext cx="66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Verdana" pitchFamily="34" charset="0"/>
              </a:rPr>
              <a:t>2.</a:t>
            </a:r>
          </a:p>
        </p:txBody>
      </p:sp>
      <p:sp>
        <p:nvSpPr>
          <p:cNvPr id="22534" name="Line 8"/>
          <p:cNvSpPr>
            <a:spLocks noChangeShapeType="1"/>
          </p:cNvSpPr>
          <p:nvPr/>
        </p:nvSpPr>
        <p:spPr bwMode="auto">
          <a:xfrm>
            <a:off x="2895600" y="1321603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3314700" y="13462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srgbClr val="FF0000"/>
              </a:solidFill>
            </a:endParaRPr>
          </a:p>
        </p:txBody>
      </p:sp>
      <p:sp>
        <p:nvSpPr>
          <p:cNvPr id="22536" name="Text Box 12"/>
          <p:cNvSpPr txBox="1">
            <a:spLocks noChangeArrowheads="1"/>
          </p:cNvSpPr>
          <p:nvPr/>
        </p:nvSpPr>
        <p:spPr bwMode="auto">
          <a:xfrm>
            <a:off x="304800" y="1676400"/>
            <a:ext cx="845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err="1">
                <a:latin typeface="Verdana" pitchFamily="34" charset="0"/>
              </a:rPr>
              <a:t>Hãy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điền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vào</a:t>
            </a:r>
            <a:r>
              <a:rPr lang="en-US" sz="2800" dirty="0">
                <a:latin typeface="Verdana" pitchFamily="34" charset="0"/>
              </a:rPr>
              <a:t> ô </a:t>
            </a:r>
            <a:r>
              <a:rPr lang="en-US" sz="2800" dirty="0" err="1">
                <a:latin typeface="Verdana" pitchFamily="34" charset="0"/>
              </a:rPr>
              <a:t>vuông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một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số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nguyên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tố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có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một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chữ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số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để</a:t>
            </a:r>
            <a:r>
              <a:rPr lang="en-US" sz="2800" dirty="0">
                <a:latin typeface="Verdana" pitchFamily="34" charset="0"/>
              </a:rPr>
              <a:t> A </a:t>
            </a:r>
            <a:r>
              <a:rPr lang="en-US" sz="2800" dirty="0" err="1">
                <a:latin typeface="Verdana" pitchFamily="34" charset="0"/>
              </a:rPr>
              <a:t>viết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được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dưới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dạng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số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erdana" pitchFamily="34" charset="0"/>
              </a:rPr>
              <a:t>thập</a:t>
            </a:r>
            <a:r>
              <a:rPr lang="en-US" sz="28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erdana" pitchFamily="34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erdana" pitchFamily="34" charset="0"/>
              </a:rPr>
              <a:t>hữu</a:t>
            </a:r>
            <a:r>
              <a:rPr lang="en-US" sz="28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erdana" pitchFamily="34" charset="0"/>
              </a:rPr>
              <a:t>hạn</a:t>
            </a:r>
            <a:r>
              <a:rPr lang="en-US" sz="2800" dirty="0">
                <a:latin typeface="Verdana" pitchFamily="34" charset="0"/>
              </a:rPr>
              <a:t>. </a:t>
            </a:r>
            <a:r>
              <a:rPr lang="en-US" sz="2800" dirty="0" err="1">
                <a:latin typeface="Verdana" pitchFamily="34" charset="0"/>
              </a:rPr>
              <a:t>Có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thể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điền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mấy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số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như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en-US" sz="2800" dirty="0" err="1">
                <a:latin typeface="Verdana" pitchFamily="34" charset="0"/>
              </a:rPr>
              <a:t>vậy</a:t>
            </a:r>
            <a:r>
              <a:rPr lang="en-US" sz="2800" dirty="0">
                <a:latin typeface="Verdana" pitchFamily="34" charset="0"/>
              </a:rPr>
              <a:t>?</a:t>
            </a:r>
          </a:p>
        </p:txBody>
      </p:sp>
      <p:sp>
        <p:nvSpPr>
          <p:cNvPr id="280589" name="Text Box 13"/>
          <p:cNvSpPr txBox="1">
            <a:spLocks noChangeArrowheads="1"/>
          </p:cNvSpPr>
          <p:nvPr/>
        </p:nvSpPr>
        <p:spPr bwMode="auto">
          <a:xfrm>
            <a:off x="1447800" y="38100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 A =</a:t>
            </a:r>
            <a:r>
              <a:rPr lang="en-US" sz="2000">
                <a:latin typeface="Verdana" pitchFamily="34" charset="0"/>
              </a:rPr>
              <a:t> </a:t>
            </a:r>
          </a:p>
        </p:txBody>
      </p:sp>
      <p:sp>
        <p:nvSpPr>
          <p:cNvPr id="280590" name="Text Box 14"/>
          <p:cNvSpPr txBox="1">
            <a:spLocks noChangeArrowheads="1"/>
          </p:cNvSpPr>
          <p:nvPr/>
        </p:nvSpPr>
        <p:spPr bwMode="auto">
          <a:xfrm>
            <a:off x="2438400" y="362426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3</a:t>
            </a:r>
          </a:p>
        </p:txBody>
      </p:sp>
      <p:sp>
        <p:nvSpPr>
          <p:cNvPr id="280591" name="Text Box 15"/>
          <p:cNvSpPr txBox="1">
            <a:spLocks noChangeArrowheads="1"/>
          </p:cNvSpPr>
          <p:nvPr/>
        </p:nvSpPr>
        <p:spPr bwMode="auto">
          <a:xfrm>
            <a:off x="2362200" y="4129088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2.</a:t>
            </a:r>
          </a:p>
        </p:txBody>
      </p:sp>
      <p:sp>
        <p:nvSpPr>
          <p:cNvPr id="280592" name="Line 16"/>
          <p:cNvSpPr>
            <a:spLocks noChangeShapeType="1"/>
          </p:cNvSpPr>
          <p:nvPr/>
        </p:nvSpPr>
        <p:spPr bwMode="auto">
          <a:xfrm>
            <a:off x="2362200" y="401955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593" name="Rectangle 17"/>
          <p:cNvSpPr>
            <a:spLocks noChangeArrowheads="1"/>
          </p:cNvSpPr>
          <p:nvPr/>
        </p:nvSpPr>
        <p:spPr bwMode="auto">
          <a:xfrm>
            <a:off x="2819400" y="41148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80594" name="Text Box 18"/>
          <p:cNvSpPr txBox="1">
            <a:spLocks noChangeArrowheads="1"/>
          </p:cNvSpPr>
          <p:nvPr/>
        </p:nvSpPr>
        <p:spPr bwMode="auto">
          <a:xfrm>
            <a:off x="2819400" y="4038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9933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280595" name="Text Box 19"/>
          <p:cNvSpPr txBox="1">
            <a:spLocks noChangeArrowheads="1"/>
          </p:cNvSpPr>
          <p:nvPr/>
        </p:nvSpPr>
        <p:spPr bwMode="auto">
          <a:xfrm>
            <a:off x="3886200" y="36576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280596" name="Text Box 20"/>
          <p:cNvSpPr txBox="1">
            <a:spLocks noChangeArrowheads="1"/>
          </p:cNvSpPr>
          <p:nvPr/>
        </p:nvSpPr>
        <p:spPr bwMode="auto">
          <a:xfrm>
            <a:off x="3810000" y="41005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280597" name="Line 21"/>
          <p:cNvSpPr>
            <a:spLocks noChangeShapeType="1"/>
          </p:cNvSpPr>
          <p:nvPr/>
        </p:nvSpPr>
        <p:spPr bwMode="auto">
          <a:xfrm>
            <a:off x="3657600" y="4024313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598" name="Text Box 22"/>
          <p:cNvSpPr txBox="1">
            <a:spLocks noChangeArrowheads="1"/>
          </p:cNvSpPr>
          <p:nvPr/>
        </p:nvSpPr>
        <p:spPr bwMode="auto">
          <a:xfrm>
            <a:off x="3124200" y="3810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  =</a:t>
            </a:r>
            <a:r>
              <a:rPr lang="en-US" sz="2000">
                <a:latin typeface="Verdana" pitchFamily="34" charset="0"/>
              </a:rPr>
              <a:t> </a:t>
            </a:r>
          </a:p>
        </p:txBody>
      </p:sp>
      <p:sp>
        <p:nvSpPr>
          <p:cNvPr id="280599" name="Text Box 23"/>
          <p:cNvSpPr txBox="1">
            <a:spLocks noChangeArrowheads="1"/>
          </p:cNvSpPr>
          <p:nvPr/>
        </p:nvSpPr>
        <p:spPr bwMode="auto">
          <a:xfrm>
            <a:off x="1447800" y="4800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 A =</a:t>
            </a:r>
            <a:r>
              <a:rPr lang="en-US" sz="2000">
                <a:latin typeface="Verdana" pitchFamily="34" charset="0"/>
              </a:rPr>
              <a:t> </a:t>
            </a:r>
          </a:p>
        </p:txBody>
      </p:sp>
      <p:sp>
        <p:nvSpPr>
          <p:cNvPr id="280600" name="Text Box 24"/>
          <p:cNvSpPr txBox="1">
            <a:spLocks noChangeArrowheads="1"/>
          </p:cNvSpPr>
          <p:nvPr/>
        </p:nvSpPr>
        <p:spPr bwMode="auto">
          <a:xfrm>
            <a:off x="2362200" y="461486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3</a:t>
            </a:r>
          </a:p>
        </p:txBody>
      </p:sp>
      <p:sp>
        <p:nvSpPr>
          <p:cNvPr id="280601" name="Text Box 25"/>
          <p:cNvSpPr txBox="1">
            <a:spLocks noChangeArrowheads="1"/>
          </p:cNvSpPr>
          <p:nvPr/>
        </p:nvSpPr>
        <p:spPr bwMode="auto">
          <a:xfrm>
            <a:off x="2286000" y="5119688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2.</a:t>
            </a:r>
          </a:p>
        </p:txBody>
      </p:sp>
      <p:sp>
        <p:nvSpPr>
          <p:cNvPr id="280602" name="Line 26"/>
          <p:cNvSpPr>
            <a:spLocks noChangeShapeType="1"/>
          </p:cNvSpPr>
          <p:nvPr/>
        </p:nvSpPr>
        <p:spPr bwMode="auto">
          <a:xfrm>
            <a:off x="2286000" y="501015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03" name="Rectangle 27"/>
          <p:cNvSpPr>
            <a:spLocks noChangeArrowheads="1"/>
          </p:cNvSpPr>
          <p:nvPr/>
        </p:nvSpPr>
        <p:spPr bwMode="auto">
          <a:xfrm>
            <a:off x="2743200" y="5105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80604" name="Text Box 28"/>
          <p:cNvSpPr txBox="1">
            <a:spLocks noChangeArrowheads="1"/>
          </p:cNvSpPr>
          <p:nvPr/>
        </p:nvSpPr>
        <p:spPr bwMode="auto">
          <a:xfrm>
            <a:off x="2743200" y="5029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9933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280605" name="Text Box 29"/>
          <p:cNvSpPr txBox="1">
            <a:spLocks noChangeArrowheads="1"/>
          </p:cNvSpPr>
          <p:nvPr/>
        </p:nvSpPr>
        <p:spPr bwMode="auto">
          <a:xfrm>
            <a:off x="3810000" y="46482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80606" name="Text Box 30"/>
          <p:cNvSpPr txBox="1">
            <a:spLocks noChangeArrowheads="1"/>
          </p:cNvSpPr>
          <p:nvPr/>
        </p:nvSpPr>
        <p:spPr bwMode="auto">
          <a:xfrm>
            <a:off x="3733800" y="50911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280607" name="Line 31"/>
          <p:cNvSpPr>
            <a:spLocks noChangeShapeType="1"/>
          </p:cNvSpPr>
          <p:nvPr/>
        </p:nvSpPr>
        <p:spPr bwMode="auto">
          <a:xfrm>
            <a:off x="3581400" y="5014913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08" name="Text Box 32"/>
          <p:cNvSpPr txBox="1">
            <a:spLocks noChangeArrowheads="1"/>
          </p:cNvSpPr>
          <p:nvPr/>
        </p:nvSpPr>
        <p:spPr bwMode="auto">
          <a:xfrm>
            <a:off x="3048000" y="48006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  =</a:t>
            </a:r>
            <a:r>
              <a:rPr lang="en-US" sz="2000">
                <a:latin typeface="Verdana" pitchFamily="34" charset="0"/>
              </a:rPr>
              <a:t> </a:t>
            </a:r>
          </a:p>
        </p:txBody>
      </p:sp>
      <p:sp>
        <p:nvSpPr>
          <p:cNvPr id="280609" name="Text Box 33"/>
          <p:cNvSpPr txBox="1">
            <a:spLocks noChangeArrowheads="1"/>
          </p:cNvSpPr>
          <p:nvPr/>
        </p:nvSpPr>
        <p:spPr bwMode="auto">
          <a:xfrm>
            <a:off x="1447800" y="57912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 A =</a:t>
            </a:r>
            <a:r>
              <a:rPr lang="en-US" sz="2000">
                <a:latin typeface="Verdana" pitchFamily="34" charset="0"/>
              </a:rPr>
              <a:t> </a:t>
            </a:r>
          </a:p>
        </p:txBody>
      </p:sp>
      <p:sp>
        <p:nvSpPr>
          <p:cNvPr id="280610" name="Text Box 34"/>
          <p:cNvSpPr txBox="1">
            <a:spLocks noChangeArrowheads="1"/>
          </p:cNvSpPr>
          <p:nvPr/>
        </p:nvSpPr>
        <p:spPr bwMode="auto">
          <a:xfrm>
            <a:off x="2362200" y="560546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3</a:t>
            </a:r>
          </a:p>
        </p:txBody>
      </p:sp>
      <p:sp>
        <p:nvSpPr>
          <p:cNvPr id="280611" name="Text Box 35"/>
          <p:cNvSpPr txBox="1">
            <a:spLocks noChangeArrowheads="1"/>
          </p:cNvSpPr>
          <p:nvPr/>
        </p:nvSpPr>
        <p:spPr bwMode="auto">
          <a:xfrm>
            <a:off x="2286000" y="6110288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2.</a:t>
            </a:r>
          </a:p>
        </p:txBody>
      </p:sp>
      <p:sp>
        <p:nvSpPr>
          <p:cNvPr id="280612" name="Line 36"/>
          <p:cNvSpPr>
            <a:spLocks noChangeShapeType="1"/>
          </p:cNvSpPr>
          <p:nvPr/>
        </p:nvSpPr>
        <p:spPr bwMode="auto">
          <a:xfrm>
            <a:off x="2286000" y="600075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13" name="Rectangle 37"/>
          <p:cNvSpPr>
            <a:spLocks noChangeArrowheads="1"/>
          </p:cNvSpPr>
          <p:nvPr/>
        </p:nvSpPr>
        <p:spPr bwMode="auto">
          <a:xfrm>
            <a:off x="2743200" y="60960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80614" name="Text Box 38"/>
          <p:cNvSpPr txBox="1">
            <a:spLocks noChangeArrowheads="1"/>
          </p:cNvSpPr>
          <p:nvPr/>
        </p:nvSpPr>
        <p:spPr bwMode="auto">
          <a:xfrm>
            <a:off x="2743200" y="6019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9933"/>
                </a:solidFill>
                <a:latin typeface="Verdana" pitchFamily="34" charset="0"/>
              </a:rPr>
              <a:t>5</a:t>
            </a:r>
          </a:p>
        </p:txBody>
      </p:sp>
      <p:sp>
        <p:nvSpPr>
          <p:cNvPr id="280615" name="Text Box 39"/>
          <p:cNvSpPr txBox="1">
            <a:spLocks noChangeArrowheads="1"/>
          </p:cNvSpPr>
          <p:nvPr/>
        </p:nvSpPr>
        <p:spPr bwMode="auto">
          <a:xfrm>
            <a:off x="3810000" y="56388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280616" name="Text Box 40"/>
          <p:cNvSpPr txBox="1">
            <a:spLocks noChangeArrowheads="1"/>
          </p:cNvSpPr>
          <p:nvPr/>
        </p:nvSpPr>
        <p:spPr bwMode="auto">
          <a:xfrm>
            <a:off x="3733800" y="60817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280617" name="Line 41"/>
          <p:cNvSpPr>
            <a:spLocks noChangeShapeType="1"/>
          </p:cNvSpPr>
          <p:nvPr/>
        </p:nvSpPr>
        <p:spPr bwMode="auto">
          <a:xfrm>
            <a:off x="3581400" y="6005513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18" name="Text Box 42"/>
          <p:cNvSpPr txBox="1">
            <a:spLocks noChangeArrowheads="1"/>
          </p:cNvSpPr>
          <p:nvPr/>
        </p:nvSpPr>
        <p:spPr bwMode="auto">
          <a:xfrm>
            <a:off x="3048000" y="57912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  =</a:t>
            </a:r>
            <a:r>
              <a:rPr lang="en-US" sz="2000">
                <a:latin typeface="Verdana" pitchFamily="34" charset="0"/>
              </a:rPr>
              <a:t> </a:t>
            </a:r>
          </a:p>
        </p:txBody>
      </p:sp>
      <p:sp>
        <p:nvSpPr>
          <p:cNvPr id="280620" name="Text Box 44"/>
          <p:cNvSpPr txBox="1">
            <a:spLocks noChangeArrowheads="1"/>
          </p:cNvSpPr>
          <p:nvPr/>
        </p:nvSpPr>
        <p:spPr bwMode="auto">
          <a:xfrm>
            <a:off x="457200" y="3124200"/>
            <a:ext cx="510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Verdana" pitchFamily="34" charset="0"/>
              </a:rPr>
              <a:t>Có</a:t>
            </a:r>
            <a:r>
              <a:rPr lang="en-US" sz="2800" b="1" dirty="0">
                <a:latin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</a:rPr>
              <a:t>thể</a:t>
            </a:r>
            <a:r>
              <a:rPr lang="en-US" sz="2800" b="1" dirty="0">
                <a:latin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</a:rPr>
              <a:t>điền</a:t>
            </a:r>
            <a:r>
              <a:rPr lang="en-US" sz="2800" b="1" dirty="0">
                <a:latin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</a:rPr>
              <a:t>được</a:t>
            </a:r>
            <a:r>
              <a:rPr lang="en-US" sz="2800" b="1" dirty="0">
                <a:latin typeface="Verdana" pitchFamily="34" charset="0"/>
              </a:rPr>
              <a:t> </a:t>
            </a:r>
            <a:r>
              <a:rPr lang="en-US" sz="2800" b="1" dirty="0">
                <a:solidFill>
                  <a:srgbClr val="FF0066"/>
                </a:solidFill>
                <a:latin typeface="Verdana" pitchFamily="34" charset="0"/>
              </a:rPr>
              <a:t>3</a:t>
            </a:r>
            <a:r>
              <a:rPr lang="en-US" sz="2800" b="1" dirty="0">
                <a:latin typeface="Verdana" pitchFamily="34" charset="0"/>
              </a:rPr>
              <a:t> </a:t>
            </a:r>
            <a:r>
              <a:rPr lang="en-US" sz="2800" b="1" dirty="0" err="1">
                <a:latin typeface="Verdana" pitchFamily="34" charset="0"/>
              </a:rPr>
              <a:t>số</a:t>
            </a:r>
            <a:r>
              <a:rPr lang="en-US" sz="2800" b="1" dirty="0">
                <a:latin typeface="Verdana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291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0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280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8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8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8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8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8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28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28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28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28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28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8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0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0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280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0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8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28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28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28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2000"/>
                                        <p:tgtEl>
                                          <p:spTgt spid="28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2000"/>
                                        <p:tgtEl>
                                          <p:spTgt spid="28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2000"/>
                                        <p:tgtEl>
                                          <p:spTgt spid="28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2000"/>
                                        <p:tgtEl>
                                          <p:spTgt spid="28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28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8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28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28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28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9" grpId="0"/>
      <p:bldP spid="280590" grpId="0"/>
      <p:bldP spid="280591" grpId="0"/>
      <p:bldP spid="280592" grpId="0" animBg="1"/>
      <p:bldP spid="280593" grpId="0" animBg="1"/>
      <p:bldP spid="280594" grpId="0"/>
      <p:bldP spid="280595" grpId="0"/>
      <p:bldP spid="280596" grpId="0"/>
      <p:bldP spid="280597" grpId="0" animBg="1"/>
      <p:bldP spid="280598" grpId="0"/>
      <p:bldP spid="280599" grpId="0"/>
      <p:bldP spid="280600" grpId="0"/>
      <p:bldP spid="280601" grpId="0"/>
      <p:bldP spid="280602" grpId="0" animBg="1"/>
      <p:bldP spid="280603" grpId="0" animBg="1"/>
      <p:bldP spid="280604" grpId="0"/>
      <p:bldP spid="280605" grpId="0"/>
      <p:bldP spid="280606" grpId="0"/>
      <p:bldP spid="280607" grpId="0" animBg="1"/>
      <p:bldP spid="280608" grpId="0"/>
      <p:bldP spid="280609" grpId="0"/>
      <p:bldP spid="280610" grpId="0"/>
      <p:bldP spid="280611" grpId="0"/>
      <p:bldP spid="280612" grpId="0" animBg="1"/>
      <p:bldP spid="280613" grpId="0" animBg="1"/>
      <p:bldP spid="280614" grpId="0"/>
      <p:bldP spid="280615" grpId="0"/>
      <p:bldP spid="280616" grpId="0"/>
      <p:bldP spid="280617" grpId="0" animBg="1"/>
      <p:bldP spid="280618" grpId="0"/>
      <p:bldP spid="2806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87630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800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sz="48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8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8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65; 66; 68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34 SGK)</a:t>
            </a:r>
          </a:p>
        </p:txBody>
      </p:sp>
    </p:spTree>
    <p:extLst>
      <p:ext uri="{BB962C8B-B14F-4D97-AF65-F5344CB8AC3E}">
        <p14:creationId xmlns:p14="http://schemas.microsoft.com/office/powerpoint/2010/main" val="35495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00024" y="539407"/>
            <a:ext cx="4648201" cy="1021582"/>
            <a:chOff x="1440" y="1680"/>
            <a:chExt cx="2928" cy="432"/>
          </a:xfrm>
        </p:grpSpPr>
        <p:sp>
          <p:nvSpPr>
            <p:cNvPr id="5" name="AutoShape 17"/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 b="1">
                <a:latin typeface="Arial" charset="0"/>
                <a:cs typeface="Arial" charset="0"/>
              </a:endParaRPr>
            </a:p>
          </p:txBody>
        </p:sp>
        <p:sp>
          <p:nvSpPr>
            <p:cNvPr id="6" name="Oval 18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en-US" sz="1800" b="1">
                <a:latin typeface="Arial" charset="0"/>
                <a:cs typeface="Arial" charset="0"/>
              </a:endParaRPr>
            </a:p>
          </p:txBody>
        </p:sp>
        <p:sp>
          <p:nvSpPr>
            <p:cNvPr id="7" name="Oval 19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en-US" sz="1800" b="1">
                <a:latin typeface="Arial" charset="0"/>
                <a:cs typeface="Arial" charset="0"/>
              </a:endParaRPr>
            </a:p>
          </p:txBody>
        </p:sp>
        <p:sp>
          <p:nvSpPr>
            <p:cNvPr id="8" name="Oval 20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en-US" sz="1800" b="1">
                <a:latin typeface="Arial" charset="0"/>
                <a:cs typeface="Arial" charset="0"/>
              </a:endParaRPr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/>
              <a:r>
                <a:rPr lang="en-US" sz="2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Click to add Title</a:t>
              </a: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1560" y="1698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/>
              <a:r>
                <a:rPr lang="en-US" sz="32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1" name="AutoShape 23"/>
            <p:cNvSpPr>
              <a:spLocks noChangeArrowheads="1"/>
            </p:cNvSpPr>
            <p:nvPr/>
          </p:nvSpPr>
          <p:spPr bwMode="gray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00FFFF"/>
                </a:gs>
              </a:gsLst>
              <a:lin ang="540000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 b="1">
                <a:latin typeface="Arial" charset="0"/>
                <a:cs typeface="Arial" charset="0"/>
              </a:endParaRPr>
            </a:p>
          </p:txBody>
        </p:sp>
        <p:sp>
          <p:nvSpPr>
            <p:cNvPr id="12" name="Oval 2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en-US" sz="1800" b="1">
                <a:latin typeface="Arial" charset="0"/>
                <a:cs typeface="Arial" charset="0"/>
              </a:endParaRPr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/>
              <a:endParaRPr lang="en-US" sz="1800" b="1">
                <a:latin typeface="Arial" charset="0"/>
                <a:cs typeface="Arial" charset="0"/>
              </a:endParaRP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gray">
            <a:xfrm>
              <a:off x="1920" y="1728"/>
              <a:ext cx="244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/>
              <a:r>
                <a:rPr lang="en-US" sz="3000" b="1" dirty="0" err="1">
                  <a:solidFill>
                    <a:srgbClr val="000000"/>
                  </a:solidFill>
                  <a:latin typeface=".VnTimeH" pitchFamily="34" charset="0"/>
                  <a:cs typeface="Arial" charset="0"/>
                </a:rPr>
                <a:t>KiÓm</a:t>
              </a:r>
              <a:r>
                <a:rPr lang="en-US" sz="3000" b="1" dirty="0">
                  <a:solidFill>
                    <a:srgbClr val="000000"/>
                  </a:solidFill>
                  <a:latin typeface=".VnTimeH" pitchFamily="34" charset="0"/>
                  <a:cs typeface="Arial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.VnTimeH" pitchFamily="34" charset="0"/>
                  <a:cs typeface="Arial" charset="0"/>
                </a:rPr>
                <a:t>tra</a:t>
              </a:r>
              <a:r>
                <a:rPr lang="en-US" sz="3000" b="1" dirty="0">
                  <a:solidFill>
                    <a:srgbClr val="000000"/>
                  </a:solidFill>
                  <a:latin typeface=".VnTimeH" pitchFamily="34" charset="0"/>
                  <a:cs typeface="Arial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.VnTimeH" pitchFamily="34" charset="0"/>
                  <a:cs typeface="Arial" charset="0"/>
                </a:rPr>
                <a:t>bµi</a:t>
              </a:r>
              <a:r>
                <a:rPr lang="en-US" sz="3000" b="1" dirty="0">
                  <a:solidFill>
                    <a:srgbClr val="000000"/>
                  </a:solidFill>
                  <a:latin typeface=".VnTimeH" pitchFamily="34" charset="0"/>
                  <a:cs typeface="Arial" charset="0"/>
                </a:rPr>
                <a:t> </a:t>
              </a:r>
              <a:r>
                <a:rPr lang="en-US" sz="3000" b="1" dirty="0" err="1">
                  <a:solidFill>
                    <a:srgbClr val="000000"/>
                  </a:solidFill>
                  <a:latin typeface=".VnTimeH" pitchFamily="34" charset="0"/>
                  <a:cs typeface="Arial" charset="0"/>
                </a:rPr>
                <a:t>cò</a:t>
              </a:r>
              <a:endParaRPr lang="en-US" sz="3000" b="1" dirty="0">
                <a:solidFill>
                  <a:srgbClr val="000000"/>
                </a:solidFill>
                <a:latin typeface=".VnTimeH" pitchFamily="34" charset="0"/>
                <a:cs typeface="Arial" charset="0"/>
              </a:endParaRPr>
            </a:p>
          </p:txBody>
        </p:sp>
        <p:pic>
          <p:nvPicPr>
            <p:cNvPr id="15" name="Picture 27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8"/>
            <p:cNvSpPr txBox="1">
              <a:spLocks noChangeArrowheads="1"/>
            </p:cNvSpPr>
            <p:nvPr/>
          </p:nvSpPr>
          <p:spPr bwMode="gray">
            <a:xfrm>
              <a:off x="1655" y="1698"/>
              <a:ext cx="1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/>
              <a:endParaRPr lang="en-US" sz="3200" b="1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66700" y="1905000"/>
            <a:ext cx="8724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phép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chia,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phân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sau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dưới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dạng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</a:rPr>
              <a:t>thập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phân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788163"/>
              </p:ext>
            </p:extLst>
          </p:nvPr>
        </p:nvGraphicFramePr>
        <p:xfrm>
          <a:off x="2392363" y="3201988"/>
          <a:ext cx="343535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Equation" r:id="rId4" imgW="1218960" imgH="431640" progId="Equation.DSMT4">
                  <p:embed/>
                </p:oleObj>
              </mc:Choice>
              <mc:Fallback>
                <p:oleObj name="Equation" r:id="rId4" imgW="1218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2363" y="3201988"/>
                        <a:ext cx="3435350" cy="131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35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958" name="Object 8"/>
          <p:cNvGraphicFramePr>
            <a:graphicFrameLocks noChangeAspect="1"/>
          </p:cNvGraphicFramePr>
          <p:nvPr/>
        </p:nvGraphicFramePr>
        <p:xfrm>
          <a:off x="4095750" y="33274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33274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967" name="Line 26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53968" name="Line 27"/>
          <p:cNvSpPr>
            <a:spLocks noChangeShapeType="1"/>
          </p:cNvSpPr>
          <p:nvPr/>
        </p:nvSpPr>
        <p:spPr bwMode="auto">
          <a:xfrm>
            <a:off x="9525" y="685800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53969" name="Line 28"/>
          <p:cNvSpPr>
            <a:spLocks noChangeShapeType="1"/>
          </p:cNvSpPr>
          <p:nvPr/>
        </p:nvSpPr>
        <p:spPr bwMode="auto">
          <a:xfrm>
            <a:off x="9525" y="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53970" name="Line 29"/>
          <p:cNvSpPr>
            <a:spLocks noChangeShapeType="1"/>
          </p:cNvSpPr>
          <p:nvPr/>
        </p:nvSpPr>
        <p:spPr bwMode="auto">
          <a:xfrm>
            <a:off x="9525" y="-20638"/>
            <a:ext cx="0" cy="685800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53971" name="Text Box 19"/>
          <p:cNvSpPr txBox="1">
            <a:spLocks noChangeArrowheads="1"/>
          </p:cNvSpPr>
          <p:nvPr/>
        </p:nvSpPr>
        <p:spPr bwMode="auto">
          <a:xfrm>
            <a:off x="50800" y="1476157"/>
            <a:ext cx="899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FF3300"/>
                </a:solidFill>
                <a:latin typeface="VNI-Times" pitchFamily="2" charset="0"/>
              </a:rPr>
              <a:t> </a:t>
            </a:r>
            <a:r>
              <a:rPr lang="en-US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6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972" name="Text Box 20"/>
          <p:cNvSpPr txBox="1">
            <a:spLocks noChangeArrowheads="1"/>
          </p:cNvSpPr>
          <p:nvPr/>
        </p:nvSpPr>
        <p:spPr bwMode="auto">
          <a:xfrm>
            <a:off x="377825" y="101600"/>
            <a:ext cx="8435975" cy="181588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TIẾT 14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:     </a:t>
            </a:r>
            <a:r>
              <a:rPr lang="en-US" sz="3200" b="1" dirty="0" smtClean="0">
                <a:latin typeface="Times New Roman" pitchFamily="18" charset="0"/>
              </a:rPr>
              <a:t>SỐ THẬP PHÂN HỮU HẠN,       	SỐ THẬP PHÂN VÔ HẠN TUẦN HOÀN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2006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899" y="2603500"/>
            <a:ext cx="846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895680"/>
              </p:ext>
            </p:extLst>
          </p:nvPr>
        </p:nvGraphicFramePr>
        <p:xfrm>
          <a:off x="3191514" y="2529820"/>
          <a:ext cx="1404298" cy="74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Equation" r:id="rId6" imgW="876240" imgH="431640" progId="Equation.DSMT4">
                  <p:embed/>
                </p:oleObj>
              </mc:Choice>
              <mc:Fallback>
                <p:oleObj name="Equation" r:id="rId6" imgW="87624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1514" y="2529820"/>
                        <a:ext cx="1404298" cy="74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34999" y="3217862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5475" y="3962400"/>
            <a:ext cx="846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214019"/>
              </p:ext>
            </p:extLst>
          </p:nvPr>
        </p:nvGraphicFramePr>
        <p:xfrm>
          <a:off x="3251200" y="3897819"/>
          <a:ext cx="2062163" cy="75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Equation" r:id="rId8" imgW="1269720" imgH="431640" progId="Equation.DSMT4">
                  <p:embed/>
                </p:oleObj>
              </mc:Choice>
              <mc:Fallback>
                <p:oleObj name="Equation" r:id="rId8" imgW="126972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3897819"/>
                        <a:ext cx="2062163" cy="75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2343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71" grpId="0"/>
      <p:bldP spid="2" grpId="0"/>
      <p:bldP spid="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38991" y="4046680"/>
            <a:ext cx="3571010" cy="2493820"/>
          </a:xfrm>
          <a:prstGeom prst="wedgeRoundRectCallout">
            <a:avLst>
              <a:gd name="adj1" fmla="val 46591"/>
              <a:gd name="adj2" fmla="val 2478"/>
              <a:gd name="adj3" fmla="val 16667"/>
            </a:avLst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38990" y="1257300"/>
            <a:ext cx="3418609" cy="2095500"/>
          </a:xfrm>
          <a:prstGeom prst="wedgeRoundRectCallout">
            <a:avLst>
              <a:gd name="adj1" fmla="val 48565"/>
              <a:gd name="adj2" fmla="val -22010"/>
              <a:gd name="adj3" fmla="val 16667"/>
            </a:avLst>
          </a:prstGeom>
          <a:solidFill>
            <a:srgbClr val="00FF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224" name="Text Box 4"/>
          <p:cNvSpPr txBox="1">
            <a:spLocks noChangeArrowheads="1"/>
          </p:cNvSpPr>
          <p:nvPr/>
        </p:nvSpPr>
        <p:spPr bwMode="auto">
          <a:xfrm>
            <a:off x="615950" y="1295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dirty="0">
                <a:solidFill>
                  <a:prstClr val="black"/>
                </a:solidFill>
                <a:latin typeface="Verdana" pitchFamily="34" charset="0"/>
              </a:rPr>
              <a:t>7</a:t>
            </a:r>
            <a:endParaRPr lang="en-US" sz="1800" b="1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225" name="Text Box 5"/>
          <p:cNvSpPr txBox="1">
            <a:spLocks noChangeArrowheads="1"/>
          </p:cNvSpPr>
          <p:nvPr/>
        </p:nvSpPr>
        <p:spPr bwMode="auto">
          <a:xfrm>
            <a:off x="539750" y="17526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smtClean="0">
                <a:solidFill>
                  <a:prstClr val="black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9226" name="Line 6"/>
          <p:cNvSpPr>
            <a:spLocks noChangeShapeType="1"/>
          </p:cNvSpPr>
          <p:nvPr/>
        </p:nvSpPr>
        <p:spPr bwMode="auto">
          <a:xfrm>
            <a:off x="533400" y="167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227" name="Text Box 7"/>
          <p:cNvSpPr txBox="1">
            <a:spLocks noChangeArrowheads="1"/>
          </p:cNvSpPr>
          <p:nvPr/>
        </p:nvSpPr>
        <p:spPr bwMode="auto">
          <a:xfrm>
            <a:off x="533400" y="2147888"/>
            <a:ext cx="638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Verdana" pitchFamily="34" charset="0"/>
              </a:rPr>
              <a:t>42</a:t>
            </a:r>
          </a:p>
        </p:txBody>
      </p:sp>
      <p:sp>
        <p:nvSpPr>
          <p:cNvPr id="9228" name="Text Box 8"/>
          <p:cNvSpPr txBox="1">
            <a:spLocks noChangeArrowheads="1"/>
          </p:cNvSpPr>
          <p:nvPr/>
        </p:nvSpPr>
        <p:spPr bwMode="auto">
          <a:xfrm>
            <a:off x="533400" y="26050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smtClean="0">
                <a:solidFill>
                  <a:prstClr val="black"/>
                </a:solidFill>
                <a:latin typeface="Verdana" pitchFamily="34" charset="0"/>
              </a:rPr>
              <a:t>25</a:t>
            </a:r>
          </a:p>
        </p:txBody>
      </p:sp>
      <p:sp>
        <p:nvSpPr>
          <p:cNvPr id="9229" name="Line 9"/>
          <p:cNvSpPr>
            <a:spLocks noChangeShapeType="1"/>
          </p:cNvSpPr>
          <p:nvPr/>
        </p:nvSpPr>
        <p:spPr bwMode="auto">
          <a:xfrm>
            <a:off x="533400" y="25288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230" name="Text Box 10"/>
          <p:cNvSpPr txBox="1">
            <a:spLocks noChangeArrowheads="1"/>
          </p:cNvSpPr>
          <p:nvPr/>
        </p:nvSpPr>
        <p:spPr bwMode="auto">
          <a:xfrm>
            <a:off x="620713" y="41798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dirty="0">
                <a:solidFill>
                  <a:prstClr val="black"/>
                </a:solidFill>
                <a:latin typeface="Verdana" pitchFamily="34" charset="0"/>
              </a:rPr>
              <a:t>2</a:t>
            </a:r>
            <a:endParaRPr lang="en-US" sz="1800" b="1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231" name="Text Box 11"/>
          <p:cNvSpPr txBox="1">
            <a:spLocks noChangeArrowheads="1"/>
          </p:cNvSpPr>
          <p:nvPr/>
        </p:nvSpPr>
        <p:spPr bwMode="auto">
          <a:xfrm>
            <a:off x="544513" y="45735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9232" name="Line 12"/>
          <p:cNvSpPr>
            <a:spLocks noChangeShapeType="1"/>
          </p:cNvSpPr>
          <p:nvPr/>
        </p:nvSpPr>
        <p:spPr bwMode="auto">
          <a:xfrm>
            <a:off x="544513" y="4560888"/>
            <a:ext cx="495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233" name="Text Box 4"/>
          <p:cNvSpPr txBox="1">
            <a:spLocks noChangeArrowheads="1"/>
          </p:cNvSpPr>
          <p:nvPr/>
        </p:nvSpPr>
        <p:spPr bwMode="auto">
          <a:xfrm>
            <a:off x="1758950" y="1295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dirty="0">
                <a:solidFill>
                  <a:prstClr val="black"/>
                </a:solidFill>
                <a:latin typeface="Verdana" pitchFamily="34" charset="0"/>
              </a:rPr>
              <a:t>7</a:t>
            </a:r>
            <a:endParaRPr lang="en-US" sz="1800" b="1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234" name="Text Box 5"/>
          <p:cNvSpPr txBox="1">
            <a:spLocks noChangeArrowheads="1"/>
          </p:cNvSpPr>
          <p:nvPr/>
        </p:nvSpPr>
        <p:spPr bwMode="auto">
          <a:xfrm>
            <a:off x="1530350" y="17526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sz="1800" b="1" baseline="30000" dirty="0" smtClean="0">
                <a:solidFill>
                  <a:prstClr val="black"/>
                </a:solidFill>
                <a:latin typeface="Verdana" pitchFamily="34" charset="0"/>
              </a:rPr>
              <a:t>2</a:t>
            </a:r>
            <a:r>
              <a:rPr lang="en-US" sz="1800" b="1" dirty="0" smtClean="0">
                <a:solidFill>
                  <a:prstClr val="black"/>
                </a:solidFill>
                <a:latin typeface="Verdana" pitchFamily="34" charset="0"/>
              </a:rPr>
              <a:t>.</a:t>
            </a:r>
            <a:r>
              <a:rPr lang="en-US" sz="1800" b="1" dirty="0" smtClean="0">
                <a:solidFill>
                  <a:srgbClr val="FF0000"/>
                </a:solidFill>
                <a:latin typeface="Verdana" pitchFamily="34" charset="0"/>
              </a:rPr>
              <a:t>5</a:t>
            </a:r>
            <a:endParaRPr lang="en-US" sz="1800" b="1" baseline="30000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9235" name="Line 6"/>
          <p:cNvSpPr>
            <a:spLocks noChangeShapeType="1"/>
          </p:cNvSpPr>
          <p:nvPr/>
        </p:nvSpPr>
        <p:spPr bwMode="auto">
          <a:xfrm>
            <a:off x="1649413" y="167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236" name="Text Box 5"/>
          <p:cNvSpPr txBox="1">
            <a:spLocks noChangeArrowheads="1"/>
          </p:cNvSpPr>
          <p:nvPr/>
        </p:nvSpPr>
        <p:spPr bwMode="auto">
          <a:xfrm>
            <a:off x="1101725" y="1497013"/>
            <a:ext cx="428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smtClean="0">
                <a:solidFill>
                  <a:prstClr val="black"/>
                </a:solidFill>
                <a:latin typeface="Verdana" pitchFamily="34" charset="0"/>
              </a:rPr>
              <a:t>=</a:t>
            </a:r>
          </a:p>
        </p:txBody>
      </p:sp>
      <p:sp>
        <p:nvSpPr>
          <p:cNvPr id="9238" name="Text Box 5"/>
          <p:cNvSpPr txBox="1">
            <a:spLocks noChangeArrowheads="1"/>
          </p:cNvSpPr>
          <p:nvPr/>
        </p:nvSpPr>
        <p:spPr bwMode="auto">
          <a:xfrm>
            <a:off x="2244725" y="1509713"/>
            <a:ext cx="1190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Verdana" pitchFamily="34" charset="0"/>
              </a:rPr>
              <a:t>= 0,35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90688" y="2147888"/>
            <a:ext cx="949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Verdana" pitchFamily="34" charset="0"/>
              </a:rPr>
              <a:t>42</a:t>
            </a:r>
          </a:p>
        </p:txBody>
      </p:sp>
      <p:sp>
        <p:nvSpPr>
          <p:cNvPr id="9239" name="Text Box 5"/>
          <p:cNvSpPr txBox="1">
            <a:spLocks noChangeArrowheads="1"/>
          </p:cNvSpPr>
          <p:nvPr/>
        </p:nvSpPr>
        <p:spPr bwMode="auto">
          <a:xfrm>
            <a:off x="1719263" y="26050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FF0000"/>
                </a:solidFill>
                <a:latin typeface="Verdana" pitchFamily="34" charset="0"/>
              </a:rPr>
              <a:t>5</a:t>
            </a:r>
            <a:r>
              <a:rPr lang="en-US" sz="1800" b="1" baseline="30000" smtClean="0">
                <a:solidFill>
                  <a:prstClr val="black"/>
                </a:solidFill>
                <a:latin typeface="Verdana" pitchFamily="34" charset="0"/>
              </a:rPr>
              <a:t>2</a:t>
            </a:r>
            <a:endParaRPr lang="en-US" sz="1800" b="1" baseline="30000" smtClean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9240" name="Line 6"/>
          <p:cNvSpPr>
            <a:spLocks noChangeShapeType="1"/>
          </p:cNvSpPr>
          <p:nvPr/>
        </p:nvSpPr>
        <p:spPr bwMode="auto">
          <a:xfrm>
            <a:off x="1690688" y="25288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241" name="Text Box 5"/>
          <p:cNvSpPr txBox="1">
            <a:spLocks noChangeArrowheads="1"/>
          </p:cNvSpPr>
          <p:nvPr/>
        </p:nvSpPr>
        <p:spPr bwMode="auto">
          <a:xfrm>
            <a:off x="1143000" y="2349500"/>
            <a:ext cx="430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smtClean="0">
                <a:solidFill>
                  <a:prstClr val="black"/>
                </a:solidFill>
                <a:latin typeface="Verdana" pitchFamily="34" charset="0"/>
              </a:rPr>
              <a:t>=</a:t>
            </a:r>
          </a:p>
        </p:txBody>
      </p:sp>
      <p:sp>
        <p:nvSpPr>
          <p:cNvPr id="9243" name="Text Box 5"/>
          <p:cNvSpPr txBox="1">
            <a:spLocks noChangeArrowheads="1"/>
          </p:cNvSpPr>
          <p:nvPr/>
        </p:nvSpPr>
        <p:spPr bwMode="auto">
          <a:xfrm>
            <a:off x="2286000" y="2362200"/>
            <a:ext cx="1192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Verdana" pitchFamily="34" charset="0"/>
              </a:rPr>
              <a:t>= 1,68</a:t>
            </a:r>
          </a:p>
        </p:txBody>
      </p:sp>
      <p:sp>
        <p:nvSpPr>
          <p:cNvPr id="9244" name="Text Box 4"/>
          <p:cNvSpPr txBox="1">
            <a:spLocks noChangeArrowheads="1"/>
          </p:cNvSpPr>
          <p:nvPr/>
        </p:nvSpPr>
        <p:spPr bwMode="auto">
          <a:xfrm>
            <a:off x="1736725" y="41656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dirty="0">
                <a:solidFill>
                  <a:prstClr val="black"/>
                </a:solidFill>
                <a:latin typeface="Verdana" pitchFamily="34" charset="0"/>
              </a:rPr>
              <a:t>2</a:t>
            </a:r>
            <a:endParaRPr lang="en-US" sz="1800" b="1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245" name="Text Box 5"/>
          <p:cNvSpPr txBox="1">
            <a:spLocks noChangeArrowheads="1"/>
          </p:cNvSpPr>
          <p:nvPr/>
        </p:nvSpPr>
        <p:spPr bwMode="auto">
          <a:xfrm>
            <a:off x="1508125" y="45466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2060"/>
                </a:solidFill>
                <a:latin typeface="Verdana" pitchFamily="34" charset="0"/>
              </a:rPr>
              <a:t>3. </a:t>
            </a:r>
            <a:r>
              <a:rPr lang="en-US" sz="1800" b="1" dirty="0" smtClean="0">
                <a:solidFill>
                  <a:srgbClr val="FF0000"/>
                </a:solidFill>
                <a:latin typeface="Verdana" pitchFamily="34" charset="0"/>
              </a:rPr>
              <a:t>5</a:t>
            </a:r>
            <a:endParaRPr lang="en-US" sz="1800" b="1" baseline="30000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9246" name="Line 6"/>
          <p:cNvSpPr>
            <a:spLocks noChangeShapeType="1"/>
          </p:cNvSpPr>
          <p:nvPr/>
        </p:nvSpPr>
        <p:spPr bwMode="auto">
          <a:xfrm>
            <a:off x="1625600" y="4546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247" name="Text Box 5"/>
          <p:cNvSpPr txBox="1">
            <a:spLocks noChangeArrowheads="1"/>
          </p:cNvSpPr>
          <p:nvPr/>
        </p:nvSpPr>
        <p:spPr bwMode="auto">
          <a:xfrm>
            <a:off x="1077913" y="4367213"/>
            <a:ext cx="430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smtClean="0">
                <a:solidFill>
                  <a:prstClr val="black"/>
                </a:solidFill>
                <a:latin typeface="Verdana" pitchFamily="34" charset="0"/>
              </a:rPr>
              <a:t>=</a:t>
            </a:r>
          </a:p>
        </p:txBody>
      </p:sp>
      <p:sp>
        <p:nvSpPr>
          <p:cNvPr id="9248" name="Text Box 5"/>
          <p:cNvSpPr txBox="1">
            <a:spLocks noChangeArrowheads="1"/>
          </p:cNvSpPr>
          <p:nvPr/>
        </p:nvSpPr>
        <p:spPr bwMode="auto">
          <a:xfrm>
            <a:off x="2144713" y="43799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Verdana" pitchFamily="34" charset="0"/>
              </a:rPr>
              <a:t>= 0,1(3)</a:t>
            </a: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620713" y="50180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smtClean="0">
                <a:solidFill>
                  <a:prstClr val="black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620713" y="53848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smtClean="0">
                <a:solidFill>
                  <a:prstClr val="black"/>
                </a:solidFill>
                <a:latin typeface="Verdana" pitchFamily="34" charset="0"/>
              </a:rPr>
              <a:t>9</a:t>
            </a:r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544513" y="5399088"/>
            <a:ext cx="495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1736725" y="50038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dirty="0">
                <a:solidFill>
                  <a:prstClr val="black"/>
                </a:solidFill>
                <a:latin typeface="Verdana" pitchFamily="34" charset="0"/>
              </a:rPr>
              <a:t>1</a:t>
            </a:r>
            <a:endParaRPr lang="en-US" sz="1800" b="1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687513" y="53848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2060"/>
                </a:solidFill>
                <a:latin typeface="Verdana" pitchFamily="34" charset="0"/>
              </a:rPr>
              <a:t>3</a:t>
            </a:r>
            <a:r>
              <a:rPr lang="en-US" sz="1800" b="1" baseline="30000" smtClean="0">
                <a:solidFill>
                  <a:prstClr val="black"/>
                </a:solidFill>
                <a:latin typeface="Verdana" pitchFamily="34" charset="0"/>
              </a:rPr>
              <a:t>2</a:t>
            </a:r>
            <a:endParaRPr lang="en-US" sz="1800" b="1" baseline="30000" smtClean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1625600" y="5384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1077913" y="5205413"/>
            <a:ext cx="430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smtClean="0">
                <a:solidFill>
                  <a:prstClr val="black"/>
                </a:solidFill>
                <a:latin typeface="Verdana" pitchFamily="34" charset="0"/>
              </a:rPr>
              <a:t>=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2144713" y="52181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smtClean="0">
                <a:solidFill>
                  <a:prstClr val="black"/>
                </a:solidFill>
                <a:latin typeface="Verdana" pitchFamily="34" charset="0"/>
              </a:rPr>
              <a:t>= 0,(1)</a:t>
            </a:r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468313" y="57499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Verdana" pitchFamily="34" charset="0"/>
              </a:rPr>
              <a:t>-</a:t>
            </a:r>
            <a:r>
              <a:rPr lang="en-US" sz="2000" b="1" dirty="0">
                <a:solidFill>
                  <a:prstClr val="black"/>
                </a:solidFill>
                <a:latin typeface="Verdana" pitchFamily="34" charset="0"/>
              </a:rPr>
              <a:t>3</a:t>
            </a:r>
            <a:endParaRPr lang="en-US" sz="2000" b="1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544513" y="61309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70C0"/>
                </a:solidFill>
                <a:latin typeface="Verdana" pitchFamily="34" charset="0"/>
              </a:rPr>
              <a:t>11</a:t>
            </a:r>
          </a:p>
        </p:txBody>
      </p:sp>
      <p:sp>
        <p:nvSpPr>
          <p:cNvPr id="50" name="Line 21"/>
          <p:cNvSpPr>
            <a:spLocks noChangeShapeType="1"/>
          </p:cNvSpPr>
          <p:nvPr/>
        </p:nvSpPr>
        <p:spPr bwMode="auto">
          <a:xfrm>
            <a:off x="468313" y="611663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1230313" y="5929313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Verdana" pitchFamily="34" charset="0"/>
              </a:rPr>
              <a:t>= - 0,(27)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02113" y="1338263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Nếu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một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phân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tối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giản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với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mẫu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dương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mà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mẫu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5 </a:t>
            </a:r>
            <a:r>
              <a:rPr lang="en-US" sz="2400" b="1" dirty="0" err="1" smtClean="0">
                <a:latin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viết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dạng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thập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hữu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270" name="Rectangle 4"/>
          <p:cNvSpPr>
            <a:spLocks noChangeArrowheads="1"/>
          </p:cNvSpPr>
          <p:nvPr/>
        </p:nvSpPr>
        <p:spPr bwMode="auto">
          <a:xfrm>
            <a:off x="4202113" y="4195763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Nếu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một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phân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số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tối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giản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với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mẫu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dương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mà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</a:rPr>
              <a:t>mẫu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5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viết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dưới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dạng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thập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tuần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hoàn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377825" y="101600"/>
            <a:ext cx="9680575" cy="181588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BBE0E3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 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TIẾT 14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:    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SỐ THẬP PHÂN HỮU HẠN,       	SỐ THẬP PHÂN VÔ HẠN TUẦN HOÀN 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     </a:t>
            </a:r>
          </a:p>
        </p:txBody>
      </p:sp>
      <p:sp>
        <p:nvSpPr>
          <p:cNvPr id="54" name="Line 9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6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/>
      <p:bldP spid="9226" grpId="0" animBg="1"/>
      <p:bldP spid="9227" grpId="0"/>
      <p:bldP spid="9228" grpId="0"/>
      <p:bldP spid="9229" grpId="0" animBg="1"/>
      <p:bldP spid="9230" grpId="0"/>
      <p:bldP spid="9231" grpId="0"/>
      <p:bldP spid="9232" grpId="0" animBg="1"/>
      <p:bldP spid="9233" grpId="0"/>
      <p:bldP spid="9234" grpId="0"/>
      <p:bldP spid="9235" grpId="0" animBg="1"/>
      <p:bldP spid="9236" grpId="0"/>
      <p:bldP spid="9238" grpId="0"/>
      <p:bldP spid="5" grpId="0"/>
      <p:bldP spid="9239" grpId="0"/>
      <p:bldP spid="9240" grpId="0" animBg="1"/>
      <p:bldP spid="9241" grpId="0"/>
      <p:bldP spid="9243" grpId="0"/>
      <p:bldP spid="9244" grpId="0"/>
      <p:bldP spid="9245" grpId="0"/>
      <p:bldP spid="9246" grpId="0" animBg="1"/>
      <p:bldP spid="9247" grpId="0"/>
      <p:bldP spid="9248" grpId="0"/>
      <p:bldP spid="40" grpId="0"/>
      <p:bldP spid="41" grpId="0"/>
      <p:bldP spid="42" grpId="0" animBg="1"/>
      <p:bldP spid="43" grpId="0"/>
      <p:bldP spid="44" grpId="0"/>
      <p:bldP spid="45" grpId="0" animBg="1"/>
      <p:bldP spid="46" grpId="0"/>
      <p:bldP spid="47" grpId="0"/>
      <p:bldP spid="48" grpId="0"/>
      <p:bldP spid="49" grpId="0"/>
      <p:bldP spid="50" grpId="0" animBg="1"/>
      <p:bldP spid="51" grpId="0"/>
      <p:bldP spid="2" grpId="0"/>
      <p:bldP spid="92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377825" y="180975"/>
            <a:ext cx="8435975" cy="181588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TIẾT 14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:     </a:t>
            </a:r>
            <a:r>
              <a:rPr lang="en-US" sz="3200" b="1" dirty="0" smtClean="0">
                <a:latin typeface="Times New Roman" pitchFamily="18" charset="0"/>
              </a:rPr>
              <a:t>SỐ THẬP PHÂN HỮU HẠN,       	SỐ THẬP PHÂN VÔ HẠN TUẦN HOÀN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000" y="16891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63500" y="1285657"/>
            <a:ext cx="9156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3400" y="2146300"/>
            <a:ext cx="77724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Nếu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giản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mẫu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dương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mẫu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ước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tố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2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5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dưới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dạng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thập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hữu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hạn</a:t>
            </a:r>
            <a:r>
              <a:rPr lang="en-US" dirty="0">
                <a:latin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Nếu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giản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mẫu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dương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mẫu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ước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nguyên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tố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2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5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dưới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dạng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thập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vô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hạn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tuần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52400" y="1169988"/>
            <a:ext cx="8382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200" b="1" u="sng" dirty="0" err="1">
                <a:latin typeface="Verdana" pitchFamily="34" charset="0"/>
              </a:rPr>
              <a:t>Ví</a:t>
            </a:r>
            <a:r>
              <a:rPr lang="en-US" sz="2200" b="1" u="sng" dirty="0">
                <a:latin typeface="Verdana" pitchFamily="34" charset="0"/>
              </a:rPr>
              <a:t> </a:t>
            </a:r>
            <a:r>
              <a:rPr lang="en-US" sz="2200" b="1" u="sng" dirty="0" err="1">
                <a:latin typeface="Verdana" pitchFamily="34" charset="0"/>
              </a:rPr>
              <a:t>dụ</a:t>
            </a:r>
            <a:r>
              <a:rPr lang="en-US" sz="2200" b="1" u="sng" dirty="0">
                <a:latin typeface="Verdana" pitchFamily="34" charset="0"/>
              </a:rPr>
              <a:t> 1</a:t>
            </a:r>
            <a:r>
              <a:rPr lang="en-US" sz="2200" b="1" dirty="0">
                <a:latin typeface="Verdana" pitchFamily="34" charset="0"/>
              </a:rPr>
              <a:t>: </a:t>
            </a:r>
            <a:r>
              <a:rPr lang="en-US" sz="22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Verdana" pitchFamily="34" charset="0"/>
              </a:rPr>
              <a:t>Phân</a:t>
            </a:r>
            <a:r>
              <a:rPr lang="en-US" sz="22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Verdana" pitchFamily="34" charset="0"/>
              </a:rPr>
              <a:t>số</a:t>
            </a:r>
            <a:r>
              <a:rPr lang="en-US" sz="2200" b="1" dirty="0">
                <a:solidFill>
                  <a:srgbClr val="3333FF"/>
                </a:solidFill>
                <a:latin typeface="Verdana" pitchFamily="34" charset="0"/>
              </a:rPr>
              <a:t>           </a:t>
            </a:r>
            <a:r>
              <a:rPr lang="en-US" sz="2200" b="1" dirty="0" err="1">
                <a:solidFill>
                  <a:srgbClr val="3333FF"/>
                </a:solidFill>
                <a:latin typeface="Verdana" pitchFamily="34" charset="0"/>
              </a:rPr>
              <a:t>viết</a:t>
            </a:r>
            <a:r>
              <a:rPr lang="en-US" sz="22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Verdana" pitchFamily="34" charset="0"/>
              </a:rPr>
              <a:t>được</a:t>
            </a:r>
            <a:r>
              <a:rPr lang="en-US" sz="22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Verdana" pitchFamily="34" charset="0"/>
              </a:rPr>
              <a:t>dưới</a:t>
            </a:r>
            <a:r>
              <a:rPr lang="en-US" sz="22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Verdana" pitchFamily="34" charset="0"/>
              </a:rPr>
              <a:t>dạng</a:t>
            </a:r>
            <a:r>
              <a:rPr lang="en-US" sz="22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Verdana" pitchFamily="34" charset="0"/>
              </a:rPr>
              <a:t>số</a:t>
            </a:r>
            <a:r>
              <a:rPr lang="en-US" sz="22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Verdana" pitchFamily="34" charset="0"/>
              </a:rPr>
              <a:t>thập</a:t>
            </a:r>
            <a:r>
              <a:rPr lang="en-US" sz="22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Verdana" pitchFamily="34" charset="0"/>
              </a:rPr>
              <a:t>phân</a:t>
            </a:r>
            <a:r>
              <a:rPr lang="en-US" sz="22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Verdana" pitchFamily="34" charset="0"/>
              </a:rPr>
              <a:t>hữu</a:t>
            </a:r>
            <a:r>
              <a:rPr lang="en-US" sz="22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Verdana" pitchFamily="34" charset="0"/>
              </a:rPr>
              <a:t>hạn</a:t>
            </a:r>
            <a:r>
              <a:rPr lang="en-US" sz="22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Verdana" pitchFamily="34" charset="0"/>
              </a:rPr>
              <a:t>không</a:t>
            </a:r>
            <a:r>
              <a:rPr lang="en-US" sz="2200" b="1" dirty="0">
                <a:solidFill>
                  <a:srgbClr val="3333FF"/>
                </a:solidFill>
                <a:latin typeface="Verdana" pitchFamily="34" charset="0"/>
              </a:rPr>
              <a:t>? </a:t>
            </a:r>
            <a:r>
              <a:rPr lang="en-US" sz="2200" b="1" dirty="0" err="1">
                <a:solidFill>
                  <a:srgbClr val="3333FF"/>
                </a:solidFill>
                <a:latin typeface="Verdana" pitchFamily="34" charset="0"/>
              </a:rPr>
              <a:t>Vì</a:t>
            </a:r>
            <a:r>
              <a:rPr lang="en-US" sz="22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Verdana" pitchFamily="34" charset="0"/>
              </a:rPr>
              <a:t>sao</a:t>
            </a:r>
            <a:r>
              <a:rPr lang="en-US" sz="2200" b="1" dirty="0">
                <a:solidFill>
                  <a:srgbClr val="3333FF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971800" y="10509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3333FF"/>
                </a:solidFill>
                <a:latin typeface="Verdana" pitchFamily="34" charset="0"/>
              </a:rPr>
              <a:t>  -9</a:t>
            </a:r>
            <a:endParaRPr lang="en-US" sz="2000" b="1" dirty="0">
              <a:solidFill>
                <a:srgbClr val="3333FF"/>
              </a:solidFill>
              <a:latin typeface="Verdana" pitchFamily="34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124200" y="14319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3333FF"/>
                </a:solidFill>
                <a:latin typeface="Verdana" pitchFamily="34" charset="0"/>
              </a:rPr>
              <a:t>5</a:t>
            </a:r>
            <a:r>
              <a:rPr lang="en-US" sz="2000" b="1" dirty="0" smtClean="0">
                <a:solidFill>
                  <a:srgbClr val="3333FF"/>
                </a:solidFill>
                <a:latin typeface="Verdana" pitchFamily="34" charset="0"/>
              </a:rPr>
              <a:t>0</a:t>
            </a:r>
            <a:endParaRPr lang="en-US" sz="2000" b="1" dirty="0">
              <a:solidFill>
                <a:srgbClr val="3333FF"/>
              </a:solidFill>
              <a:latin typeface="Verdana" pitchFamily="34" charset="0"/>
            </a:endParaRPr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 flipV="1">
            <a:off x="3124200" y="1431925"/>
            <a:ext cx="533400" cy="158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2133600"/>
            <a:ext cx="838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sz="2200" b="1" dirty="0" err="1">
                <a:latin typeface="Verdana" pitchFamily="34" charset="0"/>
              </a:rPr>
              <a:t>Phân</a:t>
            </a:r>
            <a:r>
              <a:rPr lang="en-US" sz="2200" b="1" dirty="0">
                <a:latin typeface="Verdana" pitchFamily="34" charset="0"/>
              </a:rPr>
              <a:t> </a:t>
            </a:r>
            <a:r>
              <a:rPr lang="en-US" sz="2200" b="1" dirty="0" err="1">
                <a:latin typeface="Verdana" pitchFamily="34" charset="0"/>
              </a:rPr>
              <a:t>số</a:t>
            </a:r>
            <a:r>
              <a:rPr lang="en-US" sz="2200" b="1" dirty="0">
                <a:latin typeface="Verdana" pitchFamily="34" charset="0"/>
              </a:rPr>
              <a:t>         </a:t>
            </a:r>
            <a:r>
              <a:rPr lang="en-US" sz="2200" b="1" dirty="0" err="1" smtClean="0">
                <a:latin typeface="Verdana" pitchFamily="34" charset="0"/>
              </a:rPr>
              <a:t>viết</a:t>
            </a:r>
            <a:r>
              <a:rPr lang="en-US" sz="2200" b="1" dirty="0" smtClean="0">
                <a:latin typeface="Verdana" pitchFamily="34" charset="0"/>
              </a:rPr>
              <a:t> </a:t>
            </a:r>
            <a:r>
              <a:rPr lang="en-US" sz="2200" b="1" dirty="0" err="1">
                <a:latin typeface="Verdana" pitchFamily="34" charset="0"/>
              </a:rPr>
              <a:t>được</a:t>
            </a:r>
            <a:r>
              <a:rPr lang="en-US" sz="2200" b="1" dirty="0">
                <a:latin typeface="Verdana" pitchFamily="34" charset="0"/>
              </a:rPr>
              <a:t> </a:t>
            </a:r>
            <a:r>
              <a:rPr lang="en-US" sz="2200" b="1" dirty="0" err="1">
                <a:latin typeface="Verdana" pitchFamily="34" charset="0"/>
              </a:rPr>
              <a:t>dưới</a:t>
            </a:r>
            <a:r>
              <a:rPr lang="en-US" sz="2200" b="1" dirty="0">
                <a:latin typeface="Verdana" pitchFamily="34" charset="0"/>
              </a:rPr>
              <a:t> </a:t>
            </a:r>
            <a:r>
              <a:rPr lang="en-US" sz="2200" b="1" dirty="0" err="1">
                <a:latin typeface="Verdana" pitchFamily="34" charset="0"/>
              </a:rPr>
              <a:t>dạng</a:t>
            </a:r>
            <a:r>
              <a:rPr lang="en-US" sz="2200" b="1" dirty="0">
                <a:latin typeface="Verdana" pitchFamily="34" charset="0"/>
              </a:rPr>
              <a:t> </a:t>
            </a:r>
            <a:r>
              <a:rPr lang="en-US" sz="2200" b="1" dirty="0" err="1">
                <a:latin typeface="Verdana" pitchFamily="34" charset="0"/>
              </a:rPr>
              <a:t>số</a:t>
            </a:r>
            <a:r>
              <a:rPr lang="en-US" sz="2200" b="1" dirty="0">
                <a:latin typeface="Verdana" pitchFamily="34" charset="0"/>
              </a:rPr>
              <a:t> </a:t>
            </a:r>
            <a:r>
              <a:rPr lang="en-US" sz="2200" b="1" dirty="0" err="1">
                <a:latin typeface="Verdana" pitchFamily="34" charset="0"/>
              </a:rPr>
              <a:t>thập</a:t>
            </a:r>
            <a:r>
              <a:rPr lang="en-US" sz="2200" b="1" dirty="0">
                <a:latin typeface="Verdana" pitchFamily="34" charset="0"/>
              </a:rPr>
              <a:t> </a:t>
            </a:r>
            <a:r>
              <a:rPr lang="en-US" sz="2200" b="1" dirty="0" err="1">
                <a:latin typeface="Verdana" pitchFamily="34" charset="0"/>
              </a:rPr>
              <a:t>phân</a:t>
            </a:r>
            <a:r>
              <a:rPr lang="en-US" sz="2200" b="1" dirty="0">
                <a:latin typeface="Verdana" pitchFamily="34" charset="0"/>
              </a:rPr>
              <a:t> </a:t>
            </a:r>
            <a:r>
              <a:rPr lang="en-US" sz="2200" b="1" dirty="0" err="1">
                <a:latin typeface="Verdana" pitchFamily="34" charset="0"/>
              </a:rPr>
              <a:t>hữu</a:t>
            </a:r>
            <a:r>
              <a:rPr lang="en-US" sz="2200" b="1" dirty="0">
                <a:latin typeface="Verdana" pitchFamily="34" charset="0"/>
              </a:rPr>
              <a:t> </a:t>
            </a:r>
            <a:r>
              <a:rPr lang="en-US" sz="2200" b="1" dirty="0" err="1">
                <a:latin typeface="Verdana" pitchFamily="34" charset="0"/>
              </a:rPr>
              <a:t>hạn</a:t>
            </a:r>
            <a:r>
              <a:rPr lang="en-US" sz="2200" b="1" dirty="0">
                <a:latin typeface="Verdana" pitchFamily="34" charset="0"/>
              </a:rPr>
              <a:t> </a:t>
            </a:r>
            <a:r>
              <a:rPr lang="en-US" sz="2200" b="1" dirty="0" err="1">
                <a:latin typeface="Verdana" pitchFamily="34" charset="0"/>
              </a:rPr>
              <a:t>vì</a:t>
            </a:r>
            <a:r>
              <a:rPr lang="en-US" sz="2200" b="1" dirty="0">
                <a:latin typeface="Verdana" pitchFamily="34" charset="0"/>
              </a:rPr>
              <a:t>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52600" y="2268538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Verdana" pitchFamily="34" charset="0"/>
              </a:rPr>
              <a:t> -9</a:t>
            </a:r>
            <a:endParaRPr lang="en-US" sz="2000" b="1" dirty="0">
              <a:latin typeface="Verdan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43088" y="2617788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Verdana" pitchFamily="34" charset="0"/>
              </a:rPr>
              <a:t>50</a:t>
            </a:r>
            <a:endParaRPr lang="en-US" sz="2000" b="1" dirty="0">
              <a:latin typeface="Verdana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1828800" y="2619375"/>
            <a:ext cx="533400" cy="158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09600" y="3657600"/>
            <a:ext cx="723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Verdana" pitchFamily="34" charset="0"/>
              </a:rPr>
              <a:t>+ 	          </a:t>
            </a:r>
            <a:r>
              <a:rPr lang="en-US" sz="2000" b="1" dirty="0" err="1" smtClean="0">
                <a:solidFill>
                  <a:srgbClr val="FF0000"/>
                </a:solidFill>
                <a:latin typeface="Verdana" pitchFamily="34" charset="0"/>
              </a:rPr>
              <a:t>là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erdana" pitchFamily="34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erdana" pitchFamily="34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erdana" pitchFamily="34" charset="0"/>
              </a:rPr>
              <a:t>tối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erdana" pitchFamily="34" charset="0"/>
              </a:rPr>
              <a:t>giản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219200" y="35052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Verdana" pitchFamily="34" charset="0"/>
              </a:rPr>
              <a:t> -9</a:t>
            </a:r>
            <a:endParaRPr lang="en-US" sz="2000" b="1" dirty="0">
              <a:latin typeface="Verdana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295400" y="39481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Verdana" pitchFamily="34" charset="0"/>
              </a:rPr>
              <a:t>50</a:t>
            </a:r>
            <a:endParaRPr lang="en-US" sz="2000" b="1" dirty="0">
              <a:latin typeface="Verdana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295400" y="39004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09600" y="4381500"/>
            <a:ext cx="8305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>
                <a:latin typeface="Verdana" pitchFamily="34" charset="0"/>
              </a:rPr>
              <a:t>+  </a:t>
            </a:r>
            <a:r>
              <a:rPr lang="en-US" sz="2000" b="1" dirty="0" err="1">
                <a:latin typeface="Verdana" pitchFamily="34" charset="0"/>
              </a:rPr>
              <a:t>Mẫu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smtClean="0">
                <a:latin typeface="Verdana" pitchFamily="34" charset="0"/>
              </a:rPr>
              <a:t>50 </a:t>
            </a:r>
            <a:r>
              <a:rPr lang="en-US" sz="2000" b="1" dirty="0">
                <a:latin typeface="Verdana" pitchFamily="34" charset="0"/>
              </a:rPr>
              <a:t>= </a:t>
            </a:r>
            <a:r>
              <a:rPr lang="en-US" sz="2000" b="1" dirty="0" smtClean="0">
                <a:latin typeface="Verdana" pitchFamily="34" charset="0"/>
              </a:rPr>
              <a:t>2.5</a:t>
            </a:r>
            <a:r>
              <a:rPr lang="en-US" sz="2000" b="1" baseline="30000" dirty="0" smtClean="0">
                <a:latin typeface="Verdana" pitchFamily="34" charset="0"/>
              </a:rPr>
              <a:t>2</a:t>
            </a:r>
            <a:r>
              <a:rPr lang="en-US" sz="2000" b="1" dirty="0" smtClean="0">
                <a:latin typeface="Verdana" pitchFamily="34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Verdana" pitchFamily="34" charset="0"/>
              </a:rPr>
              <a:t>không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erdana" pitchFamily="34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erdana" pitchFamily="34" charset="0"/>
              </a:rPr>
              <a:t>ước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erdana" pitchFamily="34" charset="0"/>
              </a:rPr>
              <a:t>nguyên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erdana" pitchFamily="34" charset="0"/>
              </a:rPr>
              <a:t>tố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erdana" pitchFamily="34" charset="0"/>
              </a:rPr>
              <a:t>khác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 2 </a:t>
            </a:r>
            <a:r>
              <a:rPr lang="en-US" sz="2000" b="1" dirty="0" err="1">
                <a:solidFill>
                  <a:srgbClr val="FF0000"/>
                </a:solidFill>
                <a:latin typeface="Verdana" pitchFamily="34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 5.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09600" y="5546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>
                <a:latin typeface="Verdana" pitchFamily="34" charset="0"/>
              </a:rPr>
              <a:t>Ta có</a:t>
            </a:r>
            <a:r>
              <a:rPr lang="en-US" sz="2000" b="1">
                <a:latin typeface="Verdana" pitchFamily="34" charset="0"/>
              </a:rPr>
              <a:t> 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600200" y="53943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Verdana" pitchFamily="34" charset="0"/>
              </a:rPr>
              <a:t> -9</a:t>
            </a:r>
            <a:endParaRPr lang="en-US" sz="2000" b="1" dirty="0">
              <a:latin typeface="Verdana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676400" y="58515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Verdana" pitchFamily="34" charset="0"/>
              </a:rPr>
              <a:t>50</a:t>
            </a:r>
            <a:endParaRPr lang="en-US" sz="2000" b="1" dirty="0">
              <a:latin typeface="Verdana" pitchFamily="34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676400" y="58039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336800" y="55626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= -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0,18</a:t>
            </a:r>
            <a:endParaRPr lang="en-US" sz="20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6412" name="Line 9"/>
          <p:cNvSpPr>
            <a:spLocks noChangeShapeType="1"/>
          </p:cNvSpPr>
          <p:nvPr/>
        </p:nvSpPr>
        <p:spPr bwMode="auto">
          <a:xfrm>
            <a:off x="-76200" y="990600"/>
            <a:ext cx="937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301625" y="-85725"/>
            <a:ext cx="8435975" cy="181588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TIẾT 14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:     </a:t>
            </a:r>
            <a:r>
              <a:rPr lang="en-US" sz="3200" b="1" dirty="0" smtClean="0">
                <a:latin typeface="Times New Roman" pitchFamily="18" charset="0"/>
              </a:rPr>
              <a:t>SỐ THẬP PHÂN HỮU HẠN,       	SỐ THẬP PHÂN VÔ HẠN TUẦN HOÀN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02122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8991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sz="2000" b="1" u="sng" dirty="0" err="1">
                <a:latin typeface="Verdana" pitchFamily="34" charset="0"/>
              </a:rPr>
              <a:t>Ví</a:t>
            </a:r>
            <a:r>
              <a:rPr lang="en-US" sz="2000" b="1" u="sng" dirty="0">
                <a:latin typeface="Verdana" pitchFamily="34" charset="0"/>
              </a:rPr>
              <a:t> </a:t>
            </a:r>
            <a:r>
              <a:rPr lang="en-US" sz="2000" b="1" u="sng" dirty="0" err="1">
                <a:latin typeface="Verdana" pitchFamily="34" charset="0"/>
              </a:rPr>
              <a:t>dụ</a:t>
            </a:r>
            <a:r>
              <a:rPr lang="en-US" sz="2000" b="1" u="sng" dirty="0">
                <a:latin typeface="Verdana" pitchFamily="34" charset="0"/>
              </a:rPr>
              <a:t> 2</a:t>
            </a:r>
            <a:r>
              <a:rPr lang="en-US" sz="2000" b="1" dirty="0" smtClean="0">
                <a:latin typeface="Verdana" pitchFamily="34" charset="0"/>
              </a:rPr>
              <a:t>: </a:t>
            </a:r>
            <a:r>
              <a:rPr lang="en-US" sz="2000" b="1" dirty="0" err="1">
                <a:solidFill>
                  <a:srgbClr val="3333FF"/>
                </a:solidFill>
                <a:latin typeface="Verdana" pitchFamily="34" charset="0"/>
              </a:rPr>
              <a:t>Phân</a:t>
            </a:r>
            <a:r>
              <a:rPr lang="en-US" sz="20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Verdana" pitchFamily="34" charset="0"/>
              </a:rPr>
              <a:t>số</a:t>
            </a:r>
            <a:r>
              <a:rPr lang="en-US" sz="2000" b="1" dirty="0">
                <a:solidFill>
                  <a:srgbClr val="3333FF"/>
                </a:solidFill>
                <a:latin typeface="Verdana" pitchFamily="34" charset="0"/>
              </a:rPr>
              <a:t>           </a:t>
            </a:r>
            <a:r>
              <a:rPr lang="en-US" sz="2000" b="1" dirty="0" err="1">
                <a:solidFill>
                  <a:srgbClr val="3333FF"/>
                </a:solidFill>
                <a:latin typeface="Verdana" pitchFamily="34" charset="0"/>
              </a:rPr>
              <a:t>viết</a:t>
            </a:r>
            <a:r>
              <a:rPr lang="en-US" sz="20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Verdana" pitchFamily="34" charset="0"/>
              </a:rPr>
              <a:t>được</a:t>
            </a:r>
            <a:r>
              <a:rPr lang="en-US" sz="20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Verdana" pitchFamily="34" charset="0"/>
              </a:rPr>
              <a:t>dưới</a:t>
            </a:r>
            <a:r>
              <a:rPr lang="en-US" sz="20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Verdana" pitchFamily="34" charset="0"/>
              </a:rPr>
              <a:t>dạng</a:t>
            </a:r>
            <a:r>
              <a:rPr lang="en-US" sz="20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Verdana" pitchFamily="34" charset="0"/>
              </a:rPr>
              <a:t>số</a:t>
            </a:r>
            <a:r>
              <a:rPr lang="en-US" sz="20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Verdana" pitchFamily="34" charset="0"/>
              </a:rPr>
              <a:t>thập</a:t>
            </a:r>
            <a:r>
              <a:rPr lang="en-US" sz="20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Verdana" pitchFamily="34" charset="0"/>
              </a:rPr>
              <a:t>phân</a:t>
            </a:r>
            <a:r>
              <a:rPr lang="en-US" sz="20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Verdana" pitchFamily="34" charset="0"/>
              </a:rPr>
              <a:t>vô</a:t>
            </a:r>
            <a:r>
              <a:rPr lang="en-US" sz="20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Verdana" pitchFamily="34" charset="0"/>
              </a:rPr>
              <a:t>hạn</a:t>
            </a:r>
            <a:r>
              <a:rPr lang="en-US" sz="20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Verdana" pitchFamily="34" charset="0"/>
              </a:rPr>
              <a:t>tuần</a:t>
            </a:r>
            <a:r>
              <a:rPr lang="en-US" sz="20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Verdana" pitchFamily="34" charset="0"/>
              </a:rPr>
              <a:t>hoàn</a:t>
            </a:r>
            <a:r>
              <a:rPr lang="en-US" sz="20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Verdana" pitchFamily="34" charset="0"/>
              </a:rPr>
              <a:t>không</a:t>
            </a:r>
            <a:r>
              <a:rPr lang="en-US" sz="2000" b="1" dirty="0">
                <a:solidFill>
                  <a:srgbClr val="3333FF"/>
                </a:solidFill>
                <a:latin typeface="Verdana" pitchFamily="34" charset="0"/>
              </a:rPr>
              <a:t>? </a:t>
            </a:r>
            <a:r>
              <a:rPr lang="en-US" sz="2000" b="1" dirty="0" err="1">
                <a:solidFill>
                  <a:srgbClr val="3333FF"/>
                </a:solidFill>
                <a:latin typeface="Verdana" pitchFamily="34" charset="0"/>
              </a:rPr>
              <a:t>Vì</a:t>
            </a:r>
            <a:r>
              <a:rPr lang="en-US" sz="2000" b="1" dirty="0">
                <a:solidFill>
                  <a:srgbClr val="3333FF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Verdana" pitchFamily="34" charset="0"/>
              </a:rPr>
              <a:t>sao</a:t>
            </a:r>
            <a:r>
              <a:rPr lang="en-US" sz="2000" b="1" dirty="0">
                <a:solidFill>
                  <a:srgbClr val="3333FF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819400" y="1201738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3333FF"/>
                </a:solidFill>
                <a:latin typeface="Verdana" pitchFamily="34" charset="0"/>
              </a:rPr>
              <a:t>7</a:t>
            </a:r>
            <a:endParaRPr lang="en-US" sz="2000" b="1" dirty="0">
              <a:solidFill>
                <a:srgbClr val="3333FF"/>
              </a:solidFill>
              <a:latin typeface="Verdana" pitchFamily="34" charset="0"/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743200" y="15843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3333FF"/>
                </a:solidFill>
                <a:latin typeface="Verdana" pitchFamily="34" charset="0"/>
              </a:rPr>
              <a:t>60</a:t>
            </a:r>
            <a:endParaRPr lang="en-US" sz="2000" b="1" dirty="0">
              <a:solidFill>
                <a:srgbClr val="3333FF"/>
              </a:solidFill>
              <a:latin typeface="Verdana" pitchFamily="34" charset="0"/>
            </a:endParaRPr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>
            <a:off x="2743200" y="1600200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" y="1905000"/>
            <a:ext cx="7772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Verdana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sz="2000" b="1" dirty="0">
                <a:latin typeface="Verdana" pitchFamily="34" charset="0"/>
              </a:rPr>
              <a:t>   </a:t>
            </a:r>
            <a:r>
              <a:rPr lang="en-US" sz="2000" b="1" dirty="0" err="1">
                <a:latin typeface="Verdana" pitchFamily="34" charset="0"/>
              </a:rPr>
              <a:t>Phân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số</a:t>
            </a:r>
            <a:r>
              <a:rPr lang="en-US" sz="2000" b="1" dirty="0">
                <a:latin typeface="Verdana" pitchFamily="34" charset="0"/>
              </a:rPr>
              <a:t>           </a:t>
            </a:r>
            <a:r>
              <a:rPr lang="en-US" sz="2000" b="1" dirty="0" err="1">
                <a:latin typeface="Verdana" pitchFamily="34" charset="0"/>
              </a:rPr>
              <a:t>viết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được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dưới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dạng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số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thập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phân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vô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hạn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tuần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hoàn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vì</a:t>
            </a:r>
            <a:r>
              <a:rPr lang="en-US" sz="2000" b="1" dirty="0">
                <a:latin typeface="Verdana" pitchFamily="34" charset="0"/>
              </a:rPr>
              <a:t>: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81200" y="2436813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7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905000" y="28194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Verdana" pitchFamily="34" charset="0"/>
              </a:rPr>
              <a:t>60</a:t>
            </a:r>
            <a:endParaRPr lang="en-US" sz="2000" b="1" dirty="0">
              <a:latin typeface="Verdana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905000" y="2803525"/>
            <a:ext cx="5334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09600" y="3886200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Verdana" pitchFamily="34" charset="0"/>
              </a:rPr>
              <a:t>+ 	      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erdana" pitchFamily="34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erdana" pitchFamily="34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erdana" pitchFamily="34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erdana" pitchFamily="34" charset="0"/>
              </a:rPr>
              <a:t>tối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erdana" pitchFamily="34" charset="0"/>
              </a:rPr>
              <a:t>giản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371600" y="37338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7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295400" y="41767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Verdana" pitchFamily="34" charset="0"/>
              </a:rPr>
              <a:t>60</a:t>
            </a:r>
            <a:endParaRPr lang="en-US" sz="2000" b="1" dirty="0">
              <a:latin typeface="Verdana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333500" y="4129088"/>
            <a:ext cx="419100" cy="158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33400" y="4572000"/>
            <a:ext cx="7772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Verdana" pitchFamily="34" charset="0"/>
              </a:rPr>
              <a:t> + </a:t>
            </a:r>
            <a:r>
              <a:rPr lang="en-US" sz="2000" b="1" dirty="0" err="1">
                <a:solidFill>
                  <a:schemeClr val="tx2"/>
                </a:solidFill>
                <a:latin typeface="Verdana" pitchFamily="34" charset="0"/>
              </a:rPr>
              <a:t>Mẫu</a:t>
            </a: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Verdana" pitchFamily="34" charset="0"/>
              </a:rPr>
              <a:t>60 </a:t>
            </a: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= </a:t>
            </a:r>
            <a:r>
              <a:rPr lang="en-US" sz="2000" b="1" dirty="0" smtClean="0">
                <a:solidFill>
                  <a:schemeClr val="tx2"/>
                </a:solidFill>
                <a:latin typeface="Verdana" pitchFamily="34" charset="0"/>
              </a:rPr>
              <a:t>2</a:t>
            </a:r>
            <a:r>
              <a:rPr lang="en-US" sz="2000" b="1" baseline="30000" dirty="0">
                <a:latin typeface="Verdana" pitchFamily="34" charset="0"/>
              </a:rPr>
              <a:t>2</a:t>
            </a:r>
            <a:r>
              <a:rPr lang="en-US" sz="2000" b="1" dirty="0" smtClean="0">
                <a:solidFill>
                  <a:schemeClr val="tx2"/>
                </a:solidFill>
                <a:latin typeface="Verdana" pitchFamily="34" charset="0"/>
              </a:rPr>
              <a:t>.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3</a:t>
            </a:r>
            <a:r>
              <a:rPr lang="en-US" sz="2000" b="1" dirty="0" smtClean="0">
                <a:solidFill>
                  <a:schemeClr val="tx2"/>
                </a:solidFill>
                <a:latin typeface="Verdana" pitchFamily="34" charset="0"/>
              </a:rPr>
              <a:t>.5 </a:t>
            </a:r>
            <a:r>
              <a:rPr lang="en-US" sz="2000" b="1" dirty="0" err="1">
                <a:solidFill>
                  <a:srgbClr val="FF0000"/>
                </a:solidFill>
                <a:latin typeface="Verdana" pitchFamily="34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erdana" pitchFamily="34" charset="0"/>
              </a:rPr>
              <a:t>ước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erdana" pitchFamily="34" charset="0"/>
              </a:rPr>
              <a:t>nguyên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erdana" pitchFamily="34" charset="0"/>
              </a:rPr>
              <a:t>tố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Verdana" pitchFamily="34" charset="0"/>
              </a:rPr>
              <a:t>khác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 2 </a:t>
            </a:r>
            <a:r>
              <a:rPr lang="en-US" sz="2000" b="1" dirty="0" err="1">
                <a:solidFill>
                  <a:srgbClr val="FF0000"/>
                </a:solidFill>
                <a:latin typeface="Verdana" pitchFamily="34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 5.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816100" y="513397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Verdana" pitchFamily="34" charset="0"/>
              </a:rPr>
              <a:t>7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739900" y="5576888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Verdana" pitchFamily="34" charset="0"/>
              </a:rPr>
              <a:t>60</a:t>
            </a:r>
            <a:endParaRPr lang="en-US" sz="2000" b="1" dirty="0">
              <a:latin typeface="Verdana" pitchFamily="34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739900" y="5530850"/>
            <a:ext cx="495300" cy="127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362200" y="5368925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Verdana" pitchFamily="34" charset="0"/>
              </a:rPr>
              <a:t>= 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0,116666…</a:t>
            </a:r>
            <a:endParaRPr lang="en-US" sz="20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85800" y="5321300"/>
            <a:ext cx="1181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Verdana" pitchFamily="34" charset="0"/>
              </a:rPr>
              <a:t>Ta </a:t>
            </a:r>
            <a:r>
              <a:rPr lang="en-US" sz="2000" b="1" dirty="0" err="1">
                <a:latin typeface="Verdana" pitchFamily="34" charset="0"/>
              </a:rPr>
              <a:t>có</a:t>
            </a:r>
            <a:endParaRPr lang="en-US" sz="2000" b="1" dirty="0">
              <a:latin typeface="Verdana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419600" y="53848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= 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0,11(6)</a:t>
            </a:r>
            <a:endParaRPr lang="en-US" sz="20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7429" name="Line 9"/>
          <p:cNvSpPr>
            <a:spLocks noChangeShapeType="1"/>
          </p:cNvSpPr>
          <p:nvPr/>
        </p:nvSpPr>
        <p:spPr bwMode="auto">
          <a:xfrm>
            <a:off x="-76200" y="1066800"/>
            <a:ext cx="937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01625" y="-85725"/>
            <a:ext cx="8435975" cy="181588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TIẾT 14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:     </a:t>
            </a:r>
            <a:r>
              <a:rPr lang="en-US" sz="3200" b="1" dirty="0" smtClean="0">
                <a:latin typeface="Times New Roman" pitchFamily="18" charset="0"/>
              </a:rPr>
              <a:t>SỐ THẬP PHÂN HỮU HẠN,       	SỐ THẬP PHÂN VÔ HẠN TUẦN HOÀN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68380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301625" y="-85725"/>
            <a:ext cx="8435975" cy="181588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TIẾT 14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:     </a:t>
            </a:r>
            <a:r>
              <a:rPr lang="en-US" sz="3200" b="1" dirty="0" smtClean="0">
                <a:latin typeface="Times New Roman" pitchFamily="18" charset="0"/>
              </a:rPr>
              <a:t>SỐ THẬP PHÂN HỮU HẠN,       	SỐ THẬP PHÂN VÔ HẠN TUẦN HOÀN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167705"/>
            <a:ext cx="89115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?/33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                                   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27655"/>
              </p:ext>
            </p:extLst>
          </p:nvPr>
        </p:nvGraphicFramePr>
        <p:xfrm>
          <a:off x="1092200" y="3378201"/>
          <a:ext cx="32940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3" imgW="939600" imgH="431640" progId="Equation.DSMT4">
                  <p:embed/>
                </p:oleObj>
              </mc:Choice>
              <mc:Fallback>
                <p:oleObj name="Equation" r:id="rId3" imgW="93960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3378201"/>
                        <a:ext cx="329406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447291"/>
              </p:ext>
            </p:extLst>
          </p:nvPr>
        </p:nvGraphicFramePr>
        <p:xfrm>
          <a:off x="4703763" y="3276600"/>
          <a:ext cx="33956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5" imgW="1028520" imgH="406080" progId="Equation.DSMT4">
                  <p:embed/>
                </p:oleObj>
              </mc:Choice>
              <mc:Fallback>
                <p:oleObj name="Equation" r:id="rId5" imgW="1028520" imgH="406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3276600"/>
                        <a:ext cx="339566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42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371600" y="15224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Verdana" pitchFamily="34" charset="0"/>
              </a:rPr>
              <a:t>1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1295400" y="19653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4</a:t>
            </a:r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>
            <a:off x="1295400" y="1917700"/>
            <a:ext cx="4953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2438400" y="15224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-5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2362200" y="19653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Verdana" pitchFamily="34" charset="0"/>
              </a:rPr>
              <a:t>  6</a:t>
            </a:r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>
            <a:off x="2376488" y="1917700"/>
            <a:ext cx="58737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3429000" y="15224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13</a:t>
            </a:r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3352800" y="19653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50</a:t>
            </a:r>
          </a:p>
        </p:txBody>
      </p:sp>
      <p:sp>
        <p:nvSpPr>
          <p:cNvPr id="17420" name="Line 14"/>
          <p:cNvSpPr>
            <a:spLocks noChangeShapeType="1"/>
          </p:cNvSpPr>
          <p:nvPr/>
        </p:nvSpPr>
        <p:spPr bwMode="auto">
          <a:xfrm>
            <a:off x="3390900" y="1917700"/>
            <a:ext cx="4953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69" name="Text Box 15"/>
          <p:cNvSpPr txBox="1">
            <a:spLocks noChangeArrowheads="1"/>
          </p:cNvSpPr>
          <p:nvPr/>
        </p:nvSpPr>
        <p:spPr bwMode="auto">
          <a:xfrm>
            <a:off x="4572000" y="15224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-17</a:t>
            </a:r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4495800" y="19653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125</a:t>
            </a:r>
          </a:p>
        </p:txBody>
      </p:sp>
      <p:sp>
        <p:nvSpPr>
          <p:cNvPr id="17423" name="Line 17"/>
          <p:cNvSpPr>
            <a:spLocks noChangeShapeType="1"/>
          </p:cNvSpPr>
          <p:nvPr/>
        </p:nvSpPr>
        <p:spPr bwMode="auto">
          <a:xfrm>
            <a:off x="4495800" y="1917700"/>
            <a:ext cx="685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72" name="Text Box 18"/>
          <p:cNvSpPr txBox="1">
            <a:spLocks noChangeArrowheads="1"/>
          </p:cNvSpPr>
          <p:nvPr/>
        </p:nvSpPr>
        <p:spPr bwMode="auto">
          <a:xfrm>
            <a:off x="5562600" y="15224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11</a:t>
            </a:r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>
            <a:off x="5486400" y="19653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45</a:t>
            </a:r>
          </a:p>
        </p:txBody>
      </p:sp>
      <p:sp>
        <p:nvSpPr>
          <p:cNvPr id="17426" name="Line 20"/>
          <p:cNvSpPr>
            <a:spLocks noChangeShapeType="1"/>
          </p:cNvSpPr>
          <p:nvPr/>
        </p:nvSpPr>
        <p:spPr bwMode="auto">
          <a:xfrm>
            <a:off x="5562600" y="1917700"/>
            <a:ext cx="4572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75" name="Text Box 21"/>
          <p:cNvSpPr txBox="1">
            <a:spLocks noChangeArrowheads="1"/>
          </p:cNvSpPr>
          <p:nvPr/>
        </p:nvSpPr>
        <p:spPr bwMode="auto">
          <a:xfrm>
            <a:off x="6553200" y="15224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7</a:t>
            </a:r>
          </a:p>
        </p:txBody>
      </p:sp>
      <p:sp>
        <p:nvSpPr>
          <p:cNvPr id="19476" name="Text Box 22"/>
          <p:cNvSpPr txBox="1">
            <a:spLocks noChangeArrowheads="1"/>
          </p:cNvSpPr>
          <p:nvPr/>
        </p:nvSpPr>
        <p:spPr bwMode="auto">
          <a:xfrm>
            <a:off x="6477000" y="19653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14</a:t>
            </a:r>
          </a:p>
        </p:txBody>
      </p:sp>
      <p:sp>
        <p:nvSpPr>
          <p:cNvPr id="17429" name="Line 23"/>
          <p:cNvSpPr>
            <a:spLocks noChangeShapeType="1"/>
          </p:cNvSpPr>
          <p:nvPr/>
        </p:nvSpPr>
        <p:spPr bwMode="auto">
          <a:xfrm>
            <a:off x="6477000" y="1917700"/>
            <a:ext cx="4191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78" name="Text Box 24"/>
          <p:cNvSpPr txBox="1">
            <a:spLocks noChangeArrowheads="1"/>
          </p:cNvSpPr>
          <p:nvPr/>
        </p:nvSpPr>
        <p:spPr bwMode="auto">
          <a:xfrm>
            <a:off x="2057400" y="182721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;</a:t>
            </a:r>
          </a:p>
        </p:txBody>
      </p:sp>
      <p:sp>
        <p:nvSpPr>
          <p:cNvPr id="19479" name="Text Box 25"/>
          <p:cNvSpPr txBox="1">
            <a:spLocks noChangeArrowheads="1"/>
          </p:cNvSpPr>
          <p:nvPr/>
        </p:nvSpPr>
        <p:spPr bwMode="auto">
          <a:xfrm>
            <a:off x="3048000" y="175101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;</a:t>
            </a:r>
          </a:p>
        </p:txBody>
      </p:sp>
      <p:sp>
        <p:nvSpPr>
          <p:cNvPr id="19480" name="Text Box 26"/>
          <p:cNvSpPr txBox="1">
            <a:spLocks noChangeArrowheads="1"/>
          </p:cNvSpPr>
          <p:nvPr/>
        </p:nvSpPr>
        <p:spPr bwMode="auto">
          <a:xfrm>
            <a:off x="4114800" y="175101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;</a:t>
            </a:r>
          </a:p>
        </p:txBody>
      </p:sp>
      <p:sp>
        <p:nvSpPr>
          <p:cNvPr id="19481" name="Text Box 27"/>
          <p:cNvSpPr txBox="1">
            <a:spLocks noChangeArrowheads="1"/>
          </p:cNvSpPr>
          <p:nvPr/>
        </p:nvSpPr>
        <p:spPr bwMode="auto">
          <a:xfrm>
            <a:off x="5181600" y="175101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;</a:t>
            </a:r>
          </a:p>
        </p:txBody>
      </p:sp>
      <p:sp>
        <p:nvSpPr>
          <p:cNvPr id="19482" name="Text Box 28"/>
          <p:cNvSpPr txBox="1">
            <a:spLocks noChangeArrowheads="1"/>
          </p:cNvSpPr>
          <p:nvPr/>
        </p:nvSpPr>
        <p:spPr bwMode="auto">
          <a:xfrm>
            <a:off x="6172200" y="175101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;</a:t>
            </a:r>
          </a:p>
        </p:txBody>
      </p:sp>
      <p:sp>
        <p:nvSpPr>
          <p:cNvPr id="276509" name="Text Box 29"/>
          <p:cNvSpPr txBox="1">
            <a:spLocks noChangeArrowheads="1"/>
          </p:cNvSpPr>
          <p:nvPr/>
        </p:nvSpPr>
        <p:spPr bwMode="auto">
          <a:xfrm>
            <a:off x="2781300" y="2286000"/>
            <a:ext cx="266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u="sng" dirty="0" err="1">
                <a:solidFill>
                  <a:srgbClr val="002060"/>
                </a:solidFill>
                <a:latin typeface="Times New Roman" pitchFamily="18" charset="0"/>
              </a:rPr>
              <a:t>Giải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76510" name="Text Box 30"/>
          <p:cNvSpPr txBox="1">
            <a:spLocks noChangeArrowheads="1"/>
          </p:cNvSpPr>
          <p:nvPr/>
        </p:nvSpPr>
        <p:spPr bwMode="auto">
          <a:xfrm>
            <a:off x="533400" y="2879725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Verdana" pitchFamily="34" charset="0"/>
              </a:rPr>
              <a:t>Các phân số viết được dưới dạng số thập phân hữu hạn là:</a:t>
            </a:r>
          </a:p>
        </p:txBody>
      </p:sp>
      <p:sp>
        <p:nvSpPr>
          <p:cNvPr id="276511" name="Text Box 31"/>
          <p:cNvSpPr txBox="1">
            <a:spLocks noChangeArrowheads="1"/>
          </p:cNvSpPr>
          <p:nvPr/>
        </p:nvSpPr>
        <p:spPr bwMode="auto">
          <a:xfrm>
            <a:off x="1295400" y="32004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76512" name="Text Box 32"/>
          <p:cNvSpPr txBox="1">
            <a:spLocks noChangeArrowheads="1"/>
          </p:cNvSpPr>
          <p:nvPr/>
        </p:nvSpPr>
        <p:spPr bwMode="auto">
          <a:xfrm>
            <a:off x="1219200" y="36433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276513" name="Line 33"/>
          <p:cNvSpPr>
            <a:spLocks noChangeShapeType="1"/>
          </p:cNvSpPr>
          <p:nvPr/>
        </p:nvSpPr>
        <p:spPr bwMode="auto">
          <a:xfrm>
            <a:off x="1219200" y="3595688"/>
            <a:ext cx="685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4" name="Text Box 34"/>
          <p:cNvSpPr txBox="1">
            <a:spLocks noChangeArrowheads="1"/>
          </p:cNvSpPr>
          <p:nvPr/>
        </p:nvSpPr>
        <p:spPr bwMode="auto">
          <a:xfrm>
            <a:off x="2362200" y="31988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latin typeface="Verdana" pitchFamily="34" charset="0"/>
              </a:rPr>
              <a:t>13</a:t>
            </a:r>
          </a:p>
        </p:txBody>
      </p:sp>
      <p:sp>
        <p:nvSpPr>
          <p:cNvPr id="276515" name="Text Box 35"/>
          <p:cNvSpPr txBox="1">
            <a:spLocks noChangeArrowheads="1"/>
          </p:cNvSpPr>
          <p:nvPr/>
        </p:nvSpPr>
        <p:spPr bwMode="auto">
          <a:xfrm>
            <a:off x="2286000" y="36417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276516" name="Line 36"/>
          <p:cNvSpPr>
            <a:spLocks noChangeShapeType="1"/>
          </p:cNvSpPr>
          <p:nvPr/>
        </p:nvSpPr>
        <p:spPr bwMode="auto">
          <a:xfrm>
            <a:off x="2286000" y="3594100"/>
            <a:ext cx="685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7" name="Text Box 37"/>
          <p:cNvSpPr txBox="1">
            <a:spLocks noChangeArrowheads="1"/>
          </p:cNvSpPr>
          <p:nvPr/>
        </p:nvSpPr>
        <p:spPr bwMode="auto">
          <a:xfrm>
            <a:off x="3352800" y="32004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latin typeface="Verdana" pitchFamily="34" charset="0"/>
              </a:rPr>
              <a:t>-17</a:t>
            </a:r>
          </a:p>
        </p:txBody>
      </p:sp>
      <p:sp>
        <p:nvSpPr>
          <p:cNvPr id="276518" name="Text Box 38"/>
          <p:cNvSpPr txBox="1">
            <a:spLocks noChangeArrowheads="1"/>
          </p:cNvSpPr>
          <p:nvPr/>
        </p:nvSpPr>
        <p:spPr bwMode="auto">
          <a:xfrm>
            <a:off x="3276600" y="36433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latin typeface="Verdana" pitchFamily="34" charset="0"/>
              </a:rPr>
              <a:t>125</a:t>
            </a:r>
          </a:p>
        </p:txBody>
      </p:sp>
      <p:sp>
        <p:nvSpPr>
          <p:cNvPr id="276519" name="Line 39"/>
          <p:cNvSpPr>
            <a:spLocks noChangeShapeType="1"/>
          </p:cNvSpPr>
          <p:nvPr/>
        </p:nvSpPr>
        <p:spPr bwMode="auto">
          <a:xfrm>
            <a:off x="3276600" y="3595688"/>
            <a:ext cx="685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0" name="Text Box 40"/>
          <p:cNvSpPr txBox="1">
            <a:spLocks noChangeArrowheads="1"/>
          </p:cNvSpPr>
          <p:nvPr/>
        </p:nvSpPr>
        <p:spPr bwMode="auto">
          <a:xfrm>
            <a:off x="4495800" y="32004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276521" name="Text Box 41"/>
          <p:cNvSpPr txBox="1">
            <a:spLocks noChangeArrowheads="1"/>
          </p:cNvSpPr>
          <p:nvPr/>
        </p:nvSpPr>
        <p:spPr bwMode="auto">
          <a:xfrm>
            <a:off x="4419600" y="36433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276522" name="Line 42"/>
          <p:cNvSpPr>
            <a:spLocks noChangeShapeType="1"/>
          </p:cNvSpPr>
          <p:nvPr/>
        </p:nvSpPr>
        <p:spPr bwMode="auto">
          <a:xfrm>
            <a:off x="4419600" y="3581400"/>
            <a:ext cx="685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3" name="Text Box 43"/>
          <p:cNvSpPr txBox="1">
            <a:spLocks noChangeArrowheads="1"/>
          </p:cNvSpPr>
          <p:nvPr/>
        </p:nvSpPr>
        <p:spPr bwMode="auto">
          <a:xfrm>
            <a:off x="5486400" y="32004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276524" name="Text Box 44"/>
          <p:cNvSpPr txBox="1">
            <a:spLocks noChangeArrowheads="1"/>
          </p:cNvSpPr>
          <p:nvPr/>
        </p:nvSpPr>
        <p:spPr bwMode="auto">
          <a:xfrm>
            <a:off x="5486400" y="3629025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276525" name="Line 45"/>
          <p:cNvSpPr>
            <a:spLocks noChangeShapeType="1"/>
          </p:cNvSpPr>
          <p:nvPr/>
        </p:nvSpPr>
        <p:spPr bwMode="auto">
          <a:xfrm>
            <a:off x="5410200" y="3614738"/>
            <a:ext cx="6858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8" name="Text Box 48"/>
          <p:cNvSpPr txBox="1">
            <a:spLocks noChangeArrowheads="1"/>
          </p:cNvSpPr>
          <p:nvPr/>
        </p:nvSpPr>
        <p:spPr bwMode="auto">
          <a:xfrm>
            <a:off x="1981200" y="34004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latin typeface="Verdana" pitchFamily="34" charset="0"/>
              </a:rPr>
              <a:t>;</a:t>
            </a:r>
          </a:p>
        </p:txBody>
      </p:sp>
      <p:sp>
        <p:nvSpPr>
          <p:cNvPr id="276529" name="Text Box 49"/>
          <p:cNvSpPr txBox="1">
            <a:spLocks noChangeArrowheads="1"/>
          </p:cNvSpPr>
          <p:nvPr/>
        </p:nvSpPr>
        <p:spPr bwMode="auto">
          <a:xfrm>
            <a:off x="2971800" y="342741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latin typeface="Verdana" pitchFamily="34" charset="0"/>
              </a:rPr>
              <a:t>;</a:t>
            </a:r>
          </a:p>
        </p:txBody>
      </p:sp>
      <p:sp>
        <p:nvSpPr>
          <p:cNvPr id="276530" name="Text Box 50"/>
          <p:cNvSpPr txBox="1">
            <a:spLocks noChangeArrowheads="1"/>
          </p:cNvSpPr>
          <p:nvPr/>
        </p:nvSpPr>
        <p:spPr bwMode="auto">
          <a:xfrm>
            <a:off x="4038600" y="342900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latin typeface="Verdana" pitchFamily="34" charset="0"/>
              </a:rPr>
              <a:t>;</a:t>
            </a:r>
          </a:p>
        </p:txBody>
      </p:sp>
      <p:sp>
        <p:nvSpPr>
          <p:cNvPr id="276531" name="Text Box 51"/>
          <p:cNvSpPr txBox="1">
            <a:spLocks noChangeArrowheads="1"/>
          </p:cNvSpPr>
          <p:nvPr/>
        </p:nvSpPr>
        <p:spPr bwMode="auto">
          <a:xfrm>
            <a:off x="5049838" y="3387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3300"/>
                </a:solidFill>
                <a:latin typeface="Verdana" pitchFamily="34" charset="0"/>
              </a:rPr>
              <a:t>=</a:t>
            </a:r>
          </a:p>
        </p:txBody>
      </p:sp>
      <p:sp>
        <p:nvSpPr>
          <p:cNvPr id="276533" name="Text Box 53"/>
          <p:cNvSpPr txBox="1">
            <a:spLocks noChangeArrowheads="1"/>
          </p:cNvSpPr>
          <p:nvPr/>
        </p:nvSpPr>
        <p:spPr bwMode="auto">
          <a:xfrm>
            <a:off x="533400" y="41148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latin typeface="Verdana" pitchFamily="34" charset="0"/>
              </a:rPr>
              <a:t>Các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phân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số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viết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được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dưới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dạng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số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thập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phân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vô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hạn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tuần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hoàn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en-US" sz="2000" b="1" dirty="0" err="1">
                <a:latin typeface="Verdana" pitchFamily="34" charset="0"/>
              </a:rPr>
              <a:t>là</a:t>
            </a:r>
            <a:r>
              <a:rPr lang="en-US" sz="2000" b="1" dirty="0">
                <a:latin typeface="Verdana" pitchFamily="34" charset="0"/>
              </a:rPr>
              <a:t>:</a:t>
            </a:r>
          </a:p>
        </p:txBody>
      </p:sp>
      <p:sp>
        <p:nvSpPr>
          <p:cNvPr id="276534" name="Text Box 54"/>
          <p:cNvSpPr txBox="1">
            <a:spLocks noChangeArrowheads="1"/>
          </p:cNvSpPr>
          <p:nvPr/>
        </p:nvSpPr>
        <p:spPr bwMode="auto">
          <a:xfrm>
            <a:off x="2971800" y="47244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Verdana" pitchFamily="34" charset="0"/>
              </a:rPr>
              <a:t>-5</a:t>
            </a:r>
          </a:p>
        </p:txBody>
      </p:sp>
      <p:sp>
        <p:nvSpPr>
          <p:cNvPr id="276535" name="Text Box 55"/>
          <p:cNvSpPr txBox="1">
            <a:spLocks noChangeArrowheads="1"/>
          </p:cNvSpPr>
          <p:nvPr/>
        </p:nvSpPr>
        <p:spPr bwMode="auto">
          <a:xfrm>
            <a:off x="3048000" y="51816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276536" name="Line 56"/>
          <p:cNvSpPr>
            <a:spLocks noChangeShapeType="1"/>
          </p:cNvSpPr>
          <p:nvPr/>
        </p:nvSpPr>
        <p:spPr bwMode="auto">
          <a:xfrm>
            <a:off x="2895600" y="5119688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7" name="Text Box 57"/>
          <p:cNvSpPr txBox="1">
            <a:spLocks noChangeArrowheads="1"/>
          </p:cNvSpPr>
          <p:nvPr/>
        </p:nvSpPr>
        <p:spPr bwMode="auto">
          <a:xfrm>
            <a:off x="4267200" y="47244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Verdana" pitchFamily="34" charset="0"/>
              </a:rPr>
              <a:t>11</a:t>
            </a:r>
          </a:p>
        </p:txBody>
      </p:sp>
      <p:sp>
        <p:nvSpPr>
          <p:cNvPr id="276538" name="Text Box 58"/>
          <p:cNvSpPr txBox="1">
            <a:spLocks noChangeArrowheads="1"/>
          </p:cNvSpPr>
          <p:nvPr/>
        </p:nvSpPr>
        <p:spPr bwMode="auto">
          <a:xfrm>
            <a:off x="4191000" y="51673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Verdana" pitchFamily="34" charset="0"/>
              </a:rPr>
              <a:t>45</a:t>
            </a:r>
          </a:p>
        </p:txBody>
      </p:sp>
      <p:sp>
        <p:nvSpPr>
          <p:cNvPr id="276539" name="Line 59"/>
          <p:cNvSpPr>
            <a:spLocks noChangeShapeType="1"/>
          </p:cNvSpPr>
          <p:nvPr/>
        </p:nvSpPr>
        <p:spPr bwMode="auto">
          <a:xfrm>
            <a:off x="4191000" y="5119688"/>
            <a:ext cx="68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0" name="Text Box 60"/>
          <p:cNvSpPr txBox="1">
            <a:spLocks noChangeArrowheads="1"/>
          </p:cNvSpPr>
          <p:nvPr/>
        </p:nvSpPr>
        <p:spPr bwMode="auto">
          <a:xfrm>
            <a:off x="3810000" y="4938713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Verdana" pitchFamily="34" charset="0"/>
              </a:rPr>
              <a:t>;</a:t>
            </a:r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301625" y="-85725"/>
            <a:ext cx="8435975" cy="181588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TIẾT 14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:     </a:t>
            </a:r>
            <a:r>
              <a:rPr lang="en-US" sz="3200" b="1" dirty="0" smtClean="0">
                <a:latin typeface="Times New Roman" pitchFamily="18" charset="0"/>
              </a:rPr>
              <a:t>SỐ THẬP PHÂN HỮU HẠN,       	SỐ THẬP PHÂN VÔ HẠN TUẦN HOÀN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49248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7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9" grpId="0"/>
      <p:bldP spid="276510" grpId="0"/>
      <p:bldP spid="276511" grpId="0"/>
      <p:bldP spid="276512" grpId="0"/>
      <p:bldP spid="276513" grpId="0" animBg="1"/>
      <p:bldP spid="276514" grpId="0"/>
      <p:bldP spid="276515" grpId="0"/>
      <p:bldP spid="276516" grpId="0" animBg="1"/>
      <p:bldP spid="276517" grpId="0"/>
      <p:bldP spid="276518" grpId="0"/>
      <p:bldP spid="276519" grpId="0" animBg="1"/>
      <p:bldP spid="276520" grpId="0"/>
      <p:bldP spid="276521" grpId="0"/>
      <p:bldP spid="276522" grpId="0" animBg="1"/>
      <p:bldP spid="276523" grpId="0"/>
      <p:bldP spid="276524" grpId="0"/>
      <p:bldP spid="276525" grpId="0" animBg="1"/>
      <p:bldP spid="276528" grpId="0"/>
      <p:bldP spid="276529" grpId="0"/>
      <p:bldP spid="276530" grpId="0"/>
      <p:bldP spid="276531" grpId="0"/>
      <p:bldP spid="276533" grpId="0"/>
      <p:bldP spid="276534" grpId="0"/>
      <p:bldP spid="276535" grpId="0"/>
      <p:bldP spid="276536" grpId="0" animBg="1"/>
      <p:bldP spid="276537" grpId="0"/>
      <p:bldP spid="276538" grpId="0"/>
      <p:bldP spid="276539" grpId="0" animBg="1"/>
      <p:bldP spid="2765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A3356B0-3DF7-4CEB-BDD3-EEE975123E3E}"/>
  <p:tag name="ISPRING_RESOURCE_FOLDER" val="C:\Users\MINH DUONG\Desktop\Chuong I 9 So thap phan huu han So thap phan vo han tuan hoan\"/>
  <p:tag name="ISPRING_PRESENTATION_PATH" val="C:\Users\MINH DUONG\Desktop\Chuong I 9 So thap phan huu han So thap phan vo han tuan hoan.pptx"/>
  <p:tag name="ISPRING_PROJECT_FOLDER_UPDATED" val="1"/>
  <p:tag name="ISPRING_SCREEN_RECS_UPDATED" val="C:\Users\MINH DUONG\Desktop\Chuong I 9 So thap phan huu han So thap phan vo han tuan hoa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i_10_HE_DIEU_HANH_LAM_NHUNG_VIECGI">
  <a:themeElements>
    <a:clrScheme name="1_Bai_10_HE_DIEU_HANH_LAM_NHUNG_VIECG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ai_10_HE_DIEU_HANH_LAM_NHUNG_VIECGI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ai_10_HE_DIEU_HANH_LAM_NHUNG_VIECG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i_10_HE_DIEU_HANH_LAM_NHUNG_VIECG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i_10_HE_DIEU_HANH_LAM_NHUNG_VIECG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i_10_HE_DIEU_HANH_LAM_NHUNG_VIECG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i_10_HE_DIEU_HANH_LAM_NHUNG_VIECG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i_10_HE_DIEU_HANH_LAM_NHUNG_VIECG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i_10_HE_DIEU_HANH_LAM_NHUNG_VIECG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i_10_HE_DIEU_HANH_LAM_NHUNG_VIECG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i_10_HE_DIEU_HANH_LAM_NHUNG_VIECG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i_10_HE_DIEU_HANH_LAM_NHUNG_VIECG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i_10_HE_DIEU_HANH_LAM_NHUNG_VIECG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i_10_HE_DIEU_HANH_LAM_NHUNG_VIECG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1071</Words>
  <Application>Microsoft Office PowerPoint</Application>
  <PresentationFormat>On-screen Show (4:3)</PresentationFormat>
  <Paragraphs>223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1_Bai_10_HE_DIEU_HANH_LAM_NHUNG_VIECGI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Hoa Beo</dc:creator>
  <cp:lastModifiedBy>MINH DUONG</cp:lastModifiedBy>
  <cp:revision>123</cp:revision>
  <dcterms:created xsi:type="dcterms:W3CDTF">2015-10-05T05:05:02Z</dcterms:created>
  <dcterms:modified xsi:type="dcterms:W3CDTF">2020-11-09T09:38:16Z</dcterms:modified>
</cp:coreProperties>
</file>