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C823-AABB-47B3-B66D-12A65F26953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888-8544-403A-8770-8404929E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680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C823-AABB-47B3-B66D-12A65F26953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888-8544-403A-8770-8404929E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035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C823-AABB-47B3-B66D-12A65F26953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888-8544-403A-8770-8404929E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00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C823-AABB-47B3-B66D-12A65F26953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888-8544-403A-8770-8404929E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636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C823-AABB-47B3-B66D-12A65F26953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888-8544-403A-8770-8404929E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374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C823-AABB-47B3-B66D-12A65F26953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888-8544-403A-8770-8404929E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53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C823-AABB-47B3-B66D-12A65F26953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888-8544-403A-8770-8404929E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866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C823-AABB-47B3-B66D-12A65F26953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888-8544-403A-8770-8404929E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3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C823-AABB-47B3-B66D-12A65F26953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888-8544-403A-8770-8404929E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3066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C823-AABB-47B3-B66D-12A65F26953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888-8544-403A-8770-8404929E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40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C823-AABB-47B3-B66D-12A65F26953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5EF888-8544-403A-8770-8404929E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95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AC823-AABB-47B3-B66D-12A65F269539}" type="datetimeFigureOut">
              <a:rPr lang="en-US" smtClean="0"/>
              <a:t>8/22/2021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5EF888-8544-403A-8770-8404929E9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37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g"/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1.png"/><Relationship Id="rId4" Type="http://schemas.openxmlformats.org/officeDocument/2006/relationships/image" Target="../media/image30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62200" y="533400"/>
            <a:ext cx="502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CHƯƠNG 8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1556588"/>
            <a:ext cx="3276600" cy="43443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1524000"/>
            <a:ext cx="3128963" cy="4391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796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457200"/>
            <a:ext cx="8458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tên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sắp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giảm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dần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0" y="1676400"/>
            <a:ext cx="3200400" cy="1711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04800"/>
            <a:ext cx="6934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ảnh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tế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295400"/>
            <a:ext cx="2962275" cy="32861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62000" y="4800600"/>
            <a:ext cx="279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5150" y="1447800"/>
            <a:ext cx="4127500" cy="2222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876800" y="4114800"/>
            <a:ext cx="335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ống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823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9600" y="4038600"/>
            <a:ext cx="541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533400"/>
            <a:ext cx="2590800" cy="339682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19800" y="3828871"/>
            <a:ext cx="266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bởi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464" y="1295400"/>
            <a:ext cx="4860887" cy="26248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19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D:\DU LIEU QUAN TRONG -HUEBOM\CA VIDEO NEN PPT\hinh nen powerpoint don gian tinh te dep nha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162502" y="3172691"/>
            <a:ext cx="8229600" cy="646331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1" algn="ctr" eaLnBrk="1" hangingPunct="1">
              <a:spcBef>
                <a:spcPct val="10000"/>
              </a:spcBef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CHÚC CÁC EM HỌC TỐT</a:t>
            </a:r>
            <a:endParaRPr lang="vi-VN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AutoShape 2" descr="SDK TOÁN 6 TẬP 2 CHÂN TRỜI SÁNG TẠO - Tài Liệu Toán Miễn Ph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80180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695980"/>
            <a:ext cx="259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I. LÍ THUYẾT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300" y="1241738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mối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hệ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sơ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143000" y="2133600"/>
            <a:ext cx="914400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47956" y="2133600"/>
            <a:ext cx="1876444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0" y="3352800"/>
            <a:ext cx="762000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Tia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4572000"/>
            <a:ext cx="762000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5791200"/>
            <a:ext cx="1143000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tù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5809845"/>
            <a:ext cx="1600200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95800" y="5791200"/>
            <a:ext cx="1447801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nhọn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53200" y="5791200"/>
            <a:ext cx="1219200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bẹt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71800" y="3500735"/>
            <a:ext cx="1611339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562600" y="1905000"/>
            <a:ext cx="343651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562600" y="2654189"/>
            <a:ext cx="3575018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562600" y="3657600"/>
            <a:ext cx="3276600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nẳm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89437" y="4572000"/>
            <a:ext cx="3554563" cy="461665"/>
          </a:xfrm>
          <a:prstGeom prst="rect">
            <a:avLst/>
          </a:prstGeom>
          <a:solidFill>
            <a:srgbClr val="92D050"/>
          </a:solidFill>
          <a:ln>
            <a:solidFill>
              <a:schemeClr val="accent2"/>
            </a:solidFill>
          </a:ln>
        </p:spPr>
        <p:txBody>
          <a:bodyPr wrap="none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 flipH="1">
            <a:off x="1524000" y="2595265"/>
            <a:ext cx="457200" cy="19767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1981200" y="2624727"/>
            <a:ext cx="1676400" cy="8760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5" idx="2"/>
            <a:endCxn id="12" idx="0"/>
          </p:cNvCxnSpPr>
          <p:nvPr/>
        </p:nvCxnSpPr>
        <p:spPr>
          <a:xfrm flipH="1">
            <a:off x="3777470" y="2595265"/>
            <a:ext cx="8708" cy="90547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5" idx="2"/>
          </p:cNvCxnSpPr>
          <p:nvPr/>
        </p:nvCxnSpPr>
        <p:spPr>
          <a:xfrm flipH="1">
            <a:off x="1019156" y="2595265"/>
            <a:ext cx="2767022" cy="7575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6" idx="2"/>
          </p:cNvCxnSpPr>
          <p:nvPr/>
        </p:nvCxnSpPr>
        <p:spPr>
          <a:xfrm>
            <a:off x="1143000" y="3814465"/>
            <a:ext cx="0" cy="757535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2"/>
          </p:cNvCxnSpPr>
          <p:nvPr/>
        </p:nvCxnSpPr>
        <p:spPr>
          <a:xfrm flipH="1">
            <a:off x="1143000" y="5033665"/>
            <a:ext cx="76200" cy="7761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7" idx="2"/>
          </p:cNvCxnSpPr>
          <p:nvPr/>
        </p:nvCxnSpPr>
        <p:spPr>
          <a:xfrm>
            <a:off x="1219200" y="5033665"/>
            <a:ext cx="1752600" cy="7575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7" idx="2"/>
          </p:cNvCxnSpPr>
          <p:nvPr/>
        </p:nvCxnSpPr>
        <p:spPr>
          <a:xfrm>
            <a:off x="1219200" y="5033665"/>
            <a:ext cx="3810000" cy="7575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7" idx="2"/>
          </p:cNvCxnSpPr>
          <p:nvPr/>
        </p:nvCxnSpPr>
        <p:spPr>
          <a:xfrm>
            <a:off x="1219200" y="5033665"/>
            <a:ext cx="5791200" cy="75753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2" idx="3"/>
            <a:endCxn id="15" idx="1"/>
          </p:cNvCxnSpPr>
          <p:nvPr/>
        </p:nvCxnSpPr>
        <p:spPr>
          <a:xfrm>
            <a:off x="4583139" y="3731568"/>
            <a:ext cx="979461" cy="1568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2" idx="3"/>
            <a:endCxn id="16" idx="1"/>
          </p:cNvCxnSpPr>
          <p:nvPr/>
        </p:nvCxnSpPr>
        <p:spPr>
          <a:xfrm>
            <a:off x="4583139" y="3731568"/>
            <a:ext cx="1006298" cy="10712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5" idx="3"/>
            <a:endCxn id="13" idx="1"/>
          </p:cNvCxnSpPr>
          <p:nvPr/>
        </p:nvCxnSpPr>
        <p:spPr>
          <a:xfrm flipV="1">
            <a:off x="4724400" y="2135833"/>
            <a:ext cx="83820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5" idx="3"/>
            <a:endCxn id="14" idx="1"/>
          </p:cNvCxnSpPr>
          <p:nvPr/>
        </p:nvCxnSpPr>
        <p:spPr>
          <a:xfrm>
            <a:off x="4724400" y="2364433"/>
            <a:ext cx="838200" cy="52058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209800" y="78858"/>
            <a:ext cx="50292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ÔN TẬP CHƯƠNG 8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14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5135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II. BÀI TẬP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4478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TRẮC NGHIỆM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2217003"/>
            <a:ext cx="800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niệm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3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16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76200"/>
            <a:ext cx="10278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</a:t>
            </a:r>
            <a:r>
              <a:rPr lang="en-US" sz="2400" dirty="0" smtClean="0">
                <a:solidFill>
                  <a:srgbClr val="FF0000"/>
                </a:solidFill>
              </a:rPr>
              <a:t>:</a:t>
            </a:r>
            <a:endParaRPr lang="en-US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9915773"/>
                  </p:ext>
                </p:extLst>
              </p:nvPr>
            </p:nvGraphicFramePr>
            <p:xfrm>
              <a:off x="447472" y="877959"/>
              <a:ext cx="3581400" cy="571168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581400"/>
                  </a:tblGrid>
                  <a:tr h="5280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Hình</a:t>
                          </a:r>
                          <a:r>
                            <a:rPr lang="en-US" sz="2400" b="1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="1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hình</a:t>
                          </a:r>
                          <a:r>
                            <a:rPr lang="en-US" sz="2400" b="1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="1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học</a:t>
                          </a:r>
                          <a:endParaRPr lang="en-US" sz="2400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</a:tr>
                  <a:tr h="691116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(1) </a:t>
                          </a:r>
                          <a:r>
                            <a:rPr lang="en-US" sz="240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Điểm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A </a:t>
                          </a:r>
                          <a:endParaRPr lang="en-US" sz="24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76200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(2) </a:t>
                          </a:r>
                          <a:r>
                            <a:rPr lang="en-US" sz="240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Góc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bẹt</a:t>
                          </a:r>
                          <a:endParaRPr lang="en-US" sz="24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121920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(3) M </a:t>
                          </a:r>
                          <a:r>
                            <a:rPr lang="en-US" sz="240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là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điểm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trong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của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góc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xOy</a:t>
                          </a:r>
                          <a:endParaRPr lang="en-US" sz="24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76200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(4) </a:t>
                          </a:r>
                          <a:r>
                            <a:rPr lang="en-US" sz="240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Góc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vuông</a:t>
                          </a:r>
                          <a:endParaRPr lang="en-US" sz="24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528084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(5) </a:t>
                          </a:r>
                          <a:r>
                            <a:rPr lang="en-US" sz="240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Góc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tù</a:t>
                          </a:r>
                          <a:endParaRPr lang="en-US" sz="24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1221197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(6) </a:t>
                          </a:r>
                          <a:r>
                            <a:rPr lang="en-US" sz="240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Góc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nhọn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xOy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có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số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đo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75</a:t>
                          </a:r>
                          <a14:m>
                            <m:oMath xmlns:m="http://schemas.openxmlformats.org/officeDocument/2006/math">
                              <m:r>
                                <a:rPr lang="en-US" sz="2400" i="1" baseline="0" smtClean="0">
                                  <a:latin typeface="Cambria Math"/>
                                  <a:ea typeface="Cambria Math"/>
                                </a:rPr>
                                <m:t>°</m:t>
                              </m:r>
                            </m:oMath>
                          </a14:m>
                          <a:endParaRPr lang="en-US" sz="24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39915773"/>
                  </p:ext>
                </p:extLst>
              </p:nvPr>
            </p:nvGraphicFramePr>
            <p:xfrm>
              <a:off x="447472" y="877959"/>
              <a:ext cx="3581400" cy="5711681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3581400"/>
                  </a:tblGrid>
                  <a:tr h="52808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400" b="1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Hình</a:t>
                          </a:r>
                          <a:r>
                            <a:rPr lang="en-US" sz="2400" b="1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="1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hình</a:t>
                          </a:r>
                          <a:r>
                            <a:rPr lang="en-US" sz="2400" b="1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="1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học</a:t>
                          </a:r>
                          <a:endParaRPr lang="en-US" sz="2400" b="1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>
                        <a:solidFill>
                          <a:srgbClr val="FFC000"/>
                        </a:solidFill>
                      </a:tcPr>
                    </a:tc>
                  </a:tr>
                  <a:tr h="691116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(1) </a:t>
                          </a:r>
                          <a:r>
                            <a:rPr lang="en-US" sz="240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Điểm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A </a:t>
                          </a:r>
                          <a:endParaRPr lang="en-US" sz="24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76200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(2) </a:t>
                          </a:r>
                          <a:r>
                            <a:rPr lang="en-US" sz="240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Góc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bẹt</a:t>
                          </a:r>
                          <a:endParaRPr lang="en-US" sz="24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121920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(3) M </a:t>
                          </a:r>
                          <a:r>
                            <a:rPr lang="en-US" sz="240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là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điểm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trong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của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góc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xOy</a:t>
                          </a:r>
                          <a:endParaRPr lang="en-US" sz="24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762000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(4) </a:t>
                          </a:r>
                          <a:r>
                            <a:rPr lang="en-US" sz="240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Góc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vuông</a:t>
                          </a:r>
                          <a:endParaRPr lang="en-US" sz="24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528084">
                    <a:tc>
                      <a:txBody>
                        <a:bodyPr/>
                        <a:lstStyle/>
                        <a:p>
                          <a:r>
                            <a:rPr lang="en-US" sz="240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(5) </a:t>
                          </a:r>
                          <a:r>
                            <a:rPr lang="en-US" sz="240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Góc</a:t>
                          </a:r>
                          <a:r>
                            <a:rPr lang="en-US" sz="2400" baseline="0" dirty="0" smtClean="0">
                              <a:latin typeface="Times New Roman" pitchFamily="18" charset="0"/>
                              <a:cs typeface="Times New Roman" pitchFamily="18" charset="0"/>
                            </a:rPr>
                            <a:t> </a:t>
                          </a:r>
                          <a:r>
                            <a:rPr lang="en-US" sz="2400" baseline="0" dirty="0" err="1" smtClean="0">
                              <a:latin typeface="Times New Roman" pitchFamily="18" charset="0"/>
                              <a:cs typeface="Times New Roman" pitchFamily="18" charset="0"/>
                            </a:rPr>
                            <a:t>tù</a:t>
                          </a:r>
                          <a:endParaRPr lang="en-US" sz="2400" dirty="0">
                            <a:latin typeface="Times New Roman" pitchFamily="18" charset="0"/>
                            <a:cs typeface="Times New Roman" pitchFamily="18" charset="0"/>
                          </a:endParaRPr>
                        </a:p>
                      </a:txBody>
                      <a:tcPr/>
                    </a:tc>
                  </a:tr>
                  <a:tr h="122119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t="-372500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9611581"/>
              </p:ext>
            </p:extLst>
          </p:nvPr>
        </p:nvGraphicFramePr>
        <p:xfrm>
          <a:off x="4419600" y="0"/>
          <a:ext cx="4572000" cy="67406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0"/>
              </a:tblGrid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vẽ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(A)</a:t>
                      </a:r>
                      <a:endParaRPr lang="en-US" sz="2400" dirty="0"/>
                    </a:p>
                  </a:txBody>
                  <a:tcPr/>
                </a:tc>
              </a:tr>
              <a:tr h="6858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(B)</a:t>
                      </a:r>
                      <a:endParaRPr lang="en-US" sz="2400" dirty="0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(C)</a:t>
                      </a:r>
                      <a:endParaRPr lang="en-US" sz="2400" dirty="0"/>
                    </a:p>
                  </a:txBody>
                  <a:tcPr/>
                </a:tc>
              </a:tr>
              <a:tr h="726909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(D)</a:t>
                      </a:r>
                      <a:endParaRPr lang="en-US" sz="2400" dirty="0"/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(E)</a:t>
                      </a:r>
                      <a:endParaRPr lang="en-US" sz="2400" dirty="0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(G)</a:t>
                      </a:r>
                      <a:endParaRPr lang="en-US" sz="2400" dirty="0"/>
                    </a:p>
                  </a:txBody>
                  <a:tcPr/>
                </a:tc>
              </a:tr>
              <a:tr h="1213182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(H)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6" name="Picture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5864" y="2201468"/>
            <a:ext cx="574136" cy="508521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32344" y="2819400"/>
            <a:ext cx="2623798" cy="641777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413655"/>
            <a:ext cx="2235319" cy="957944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5042" y="1447800"/>
            <a:ext cx="2286117" cy="558829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8766" y="3505200"/>
            <a:ext cx="1403422" cy="94027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6163" y="4495800"/>
            <a:ext cx="1495974" cy="1003352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45" y="5638800"/>
            <a:ext cx="1254798" cy="1012158"/>
          </a:xfrm>
          <a:prstGeom prst="rect">
            <a:avLst/>
          </a:prstGeom>
        </p:spPr>
      </p:pic>
      <p:cxnSp>
        <p:nvCxnSpPr>
          <p:cNvPr id="25" name="Straight Arrow Connector 24"/>
          <p:cNvCxnSpPr/>
          <p:nvPr/>
        </p:nvCxnSpPr>
        <p:spPr>
          <a:xfrm>
            <a:off x="4038600" y="1727214"/>
            <a:ext cx="381000" cy="63498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V="1">
            <a:off x="4038600" y="1727214"/>
            <a:ext cx="381000" cy="72851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038600" y="3461177"/>
            <a:ext cx="381000" cy="25586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038600" y="4495800"/>
            <a:ext cx="381000" cy="50167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V="1">
            <a:off x="4038600" y="1143000"/>
            <a:ext cx="381000" cy="396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V="1">
            <a:off x="4038600" y="3975339"/>
            <a:ext cx="381000" cy="20444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0344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3048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</a:rPr>
              <a:t> 2:</a:t>
            </a:r>
            <a:endParaRPr lang="en-US" sz="2800" b="1" dirty="0">
              <a:solidFill>
                <a:srgbClr val="FF000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186550"/>
              </p:ext>
            </p:extLst>
          </p:nvPr>
        </p:nvGraphicFramePr>
        <p:xfrm>
          <a:off x="381000" y="990600"/>
          <a:ext cx="3429000" cy="527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290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(1)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thẳng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qua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(2)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thẳng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MN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(3) Tia At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(4) M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trung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thẳng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KL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(5)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M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nẳm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giữa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C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D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20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(6)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thẳng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AB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độ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dài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3cm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3991497"/>
              </p:ext>
            </p:extLst>
          </p:nvPr>
        </p:nvGraphicFramePr>
        <p:xfrm>
          <a:off x="4495800" y="644951"/>
          <a:ext cx="4267200" cy="59844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67200"/>
              </a:tblGrid>
              <a:tr h="48695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vẽ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8170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(A)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6850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(B)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043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(C)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30433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(D)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70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(E)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70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(G)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17031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(H)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064" y="1261353"/>
            <a:ext cx="2197936" cy="50458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2064" y="2053180"/>
            <a:ext cx="2590800" cy="6138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1839" y="2847985"/>
            <a:ext cx="2284949" cy="50481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9264" y="3506409"/>
            <a:ext cx="1676400" cy="53219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3379" y="4377176"/>
            <a:ext cx="1791755" cy="49962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00" y="5145430"/>
            <a:ext cx="1916864" cy="49337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451" y="6076605"/>
            <a:ext cx="2794949" cy="476595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>
            <a:off x="3810000" y="1765937"/>
            <a:ext cx="685800" cy="19678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3810000" y="2743199"/>
            <a:ext cx="685800" cy="259717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810000" y="3562849"/>
            <a:ext cx="685800" cy="101604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3810000" y="2895600"/>
            <a:ext cx="685800" cy="1371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3810000" y="4953000"/>
            <a:ext cx="685800" cy="13619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3810000" y="1513645"/>
            <a:ext cx="685800" cy="43537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549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76200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9068589"/>
              </p:ext>
            </p:extLst>
          </p:nvPr>
        </p:nvGraphicFramePr>
        <p:xfrm>
          <a:off x="304801" y="685802"/>
          <a:ext cx="3581399" cy="58673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581399"/>
              </a:tblGrid>
              <a:tr h="499858">
                <a:tc>
                  <a:txBody>
                    <a:bodyPr/>
                    <a:lstStyle/>
                    <a:p>
                      <a:pPr algn="ctr"/>
                      <a:r>
                        <a:rPr lang="en-US" b="1" dirty="0" err="1" smtClean="0"/>
                        <a:t>Hình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hình</a:t>
                      </a:r>
                      <a:r>
                        <a:rPr lang="en-US" b="1" baseline="0" dirty="0" smtClean="0"/>
                        <a:t> </a:t>
                      </a:r>
                      <a:r>
                        <a:rPr lang="en-US" b="1" baseline="0" dirty="0" err="1" smtClean="0"/>
                        <a:t>học</a:t>
                      </a:r>
                      <a:endParaRPr lang="en-US" b="1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89974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(1)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thẳng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a, b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cắt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nhau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974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(2)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thẳng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song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song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974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(3)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nằm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trên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thẳng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b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974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(4)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nằm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ngoài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đường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thẳng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6880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(5) Ba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thẳng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99747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(6) Ba </a:t>
                      </a:r>
                      <a:r>
                        <a:rPr lang="en-US" sz="24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thẳng</a:t>
                      </a:r>
                      <a:r>
                        <a:rPr lang="en-US" sz="2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hàng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482628"/>
              </p:ext>
            </p:extLst>
          </p:nvPr>
        </p:nvGraphicFramePr>
        <p:xfrm>
          <a:off x="5181600" y="337807"/>
          <a:ext cx="3733800" cy="636779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733800"/>
              </a:tblGrid>
              <a:tr h="50272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r>
                        <a:rPr lang="en-US" sz="24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vẽ</a:t>
                      </a:r>
                      <a:endParaRPr lang="en-US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83786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(A)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786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(B)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786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(C)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786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(D)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786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(E)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786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(G)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3786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Times New Roman" pitchFamily="18" charset="0"/>
                          <a:cs typeface="Times New Roman" pitchFamily="18" charset="0"/>
                        </a:rPr>
                        <a:t>(H)</a:t>
                      </a:r>
                      <a:endParaRPr lang="en-US" sz="2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3885" y="914400"/>
            <a:ext cx="2165573" cy="7620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199" y="1828800"/>
            <a:ext cx="2097441" cy="5334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9230" y="2590799"/>
            <a:ext cx="1536970" cy="69801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9324" y="3406765"/>
            <a:ext cx="1790134" cy="52934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4009" y="4223340"/>
            <a:ext cx="1810296" cy="72966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548" y="5181600"/>
            <a:ext cx="1858299" cy="6096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3547" y="5943600"/>
            <a:ext cx="1429907" cy="717587"/>
          </a:xfrm>
          <a:prstGeom prst="rect">
            <a:avLst/>
          </a:prstGeom>
        </p:spPr>
      </p:pic>
      <p:cxnSp>
        <p:nvCxnSpPr>
          <p:cNvPr id="14" name="Straight Arrow Connector 13"/>
          <p:cNvCxnSpPr/>
          <p:nvPr/>
        </p:nvCxnSpPr>
        <p:spPr>
          <a:xfrm>
            <a:off x="3886200" y="1524000"/>
            <a:ext cx="1219200" cy="306417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3886200" y="2590799"/>
            <a:ext cx="1219200" cy="289560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3886200" y="1295400"/>
            <a:ext cx="1219200" cy="211136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886200" y="4343400"/>
            <a:ext cx="1219200" cy="2057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3886200" y="2095500"/>
            <a:ext cx="1295400" cy="3086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886200" y="3056085"/>
            <a:ext cx="1295400" cy="311611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1212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47935"/>
            <a:ext cx="883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Bổ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sung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685800"/>
            <a:ext cx="883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……………..,ta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1143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…… .…......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1905000"/>
            <a:ext cx="8534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………………….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qua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2667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……………… ....ta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400" y="3429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……………………..ta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song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4191000"/>
            <a:ext cx="876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g)  ………………….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A, 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B.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953000"/>
            <a:ext cx="8686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h) ……………….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mút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5791200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i) …………..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tia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gốc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8600" y="6243935"/>
            <a:ext cx="876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lớn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bẹt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………………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14800" y="6096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00" y="11430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ằm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200400" y="1900535"/>
            <a:ext cx="1736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066392" y="2590800"/>
            <a:ext cx="21820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ột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95800" y="3429000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33400" y="4114800"/>
            <a:ext cx="2438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AB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2000" y="4876800"/>
            <a:ext cx="259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90600" y="5780754"/>
            <a:ext cx="6976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010400" y="6242419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óc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tù</a:t>
            </a:r>
            <a:endParaRPr lang="en-US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2039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4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228600"/>
            <a:ext cx="37987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BÀI 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TỰ LUẬN: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838200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trường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447800"/>
            <a:ext cx="68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6767" y="1452664"/>
            <a:ext cx="2443483" cy="75713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261802"/>
            <a:ext cx="1905000" cy="113885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990600" y="2819400"/>
            <a:ext cx="6667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2668280"/>
            <a:ext cx="2743200" cy="76072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81100" y="3886200"/>
            <a:ext cx="9525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4714" y="3766746"/>
            <a:ext cx="3130685" cy="1033854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371600" y="5634335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814" y="4798979"/>
            <a:ext cx="2440312" cy="18705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498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33400"/>
            <a:ext cx="81534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Cho C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AB, 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AC</a:t>
            </a:r>
          </a:p>
          <a:p>
            <a:pPr marL="342900" indent="-342900">
              <a:buAutoNum type="alphaLcParenR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AC, CB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AB= 2cm</a:t>
            </a:r>
          </a:p>
          <a:p>
            <a:pPr marL="342900" indent="-342900">
              <a:buAutoNum type="alphaLcParenR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AB, AC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AO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CB= 3,4cm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3000" y="2245658"/>
            <a:ext cx="2886200" cy="67910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838200" y="3048000"/>
                <a:ext cx="7315200" cy="6167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a)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Nếu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AB = 2 </a:t>
                </a:r>
                <a:r>
                  <a:rPr lang="en-US" sz="2400" dirty="0" err="1" smtClean="0">
                    <a:latin typeface="Times New Roman" pitchFamily="18" charset="0"/>
                    <a:cs typeface="Times New Roman" pitchFamily="18" charset="0"/>
                  </a:rPr>
                  <a:t>thì</a:t>
                </a:r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AC= CB=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𝐴𝐵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=1 </m:t>
                    </m:r>
                    <m:r>
                      <a:rPr lang="en-US" sz="2400" b="0" i="1" smtClean="0">
                        <a:latin typeface="Cambria Math"/>
                      </a:rPr>
                      <m:t>𝑐𝑚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3048000"/>
                <a:ext cx="7315200" cy="616707"/>
              </a:xfrm>
              <a:prstGeom prst="rect">
                <a:avLst/>
              </a:prstGeom>
              <a:blipFill rotWithShape="1">
                <a:blip r:embed="rId3"/>
                <a:stretch>
                  <a:fillRect l="-1333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26923" y="3650236"/>
                <a:ext cx="4288277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AO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𝐴𝐶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=0,5</m:t>
                    </m:r>
                    <m:r>
                      <a:rPr lang="en-US" sz="2400" b="0" i="1" smtClean="0">
                        <a:latin typeface="Cambria Math"/>
                      </a:rPr>
                      <m:t>𝑐𝑚</m:t>
                    </m:r>
                  </m:oMath>
                </a14:m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6923" y="3650236"/>
                <a:ext cx="4288277" cy="616964"/>
              </a:xfrm>
              <a:prstGeom prst="rect">
                <a:avLst/>
              </a:prstGeom>
              <a:blipFill rotWithShape="1">
                <a:blip r:embed="rId4"/>
                <a:stretch>
                  <a:fillRect l="-2276" b="-89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838200" y="4491335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CB = 3,4cm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AB= 2.CB= 2.3,4= 6,8 cm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6523" y="5105400"/>
            <a:ext cx="40596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AC= CB= 3,4cm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36523" y="5715000"/>
                <a:ext cx="3831077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AO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𝐴𝐶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3,4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en-US" sz="2400" b="0" i="1" smtClean="0">
                        <a:latin typeface="Cambria Math"/>
                      </a:rPr>
                      <m:t>=1,7</m:t>
                    </m:r>
                    <m:r>
                      <a:rPr lang="en-US" sz="2400" b="0" i="1" smtClean="0">
                        <a:latin typeface="Cambria Math"/>
                      </a:rPr>
                      <m:t>𝑐𝑚</m:t>
                    </m:r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6523" y="5715000"/>
                <a:ext cx="3831077" cy="616964"/>
              </a:xfrm>
              <a:prstGeom prst="rect">
                <a:avLst/>
              </a:prstGeom>
              <a:blipFill rotWithShape="1">
                <a:blip r:embed="rId5"/>
                <a:stretch>
                  <a:fillRect l="-2548" b="-79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463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755</Words>
  <Application>Microsoft Office PowerPoint</Application>
  <PresentationFormat>On-screen Show (4:3)</PresentationFormat>
  <Paragraphs>109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MY PC</dc:creator>
  <cp:lastModifiedBy>MY PC</cp:lastModifiedBy>
  <cp:revision>45</cp:revision>
  <dcterms:created xsi:type="dcterms:W3CDTF">2021-08-20T11:56:20Z</dcterms:created>
  <dcterms:modified xsi:type="dcterms:W3CDTF">2021-08-22T13:18:01Z</dcterms:modified>
</cp:coreProperties>
</file>