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01" r:id="rId2"/>
    <p:sldId id="257" r:id="rId3"/>
    <p:sldId id="284" r:id="rId4"/>
    <p:sldId id="302" r:id="rId5"/>
    <p:sldId id="285" r:id="rId6"/>
    <p:sldId id="270" r:id="rId7"/>
    <p:sldId id="286" r:id="rId8"/>
    <p:sldId id="304" r:id="rId9"/>
    <p:sldId id="305" r:id="rId10"/>
    <p:sldId id="321" r:id="rId11"/>
    <p:sldId id="322" r:id="rId12"/>
    <p:sldId id="306" r:id="rId13"/>
    <p:sldId id="271" r:id="rId14"/>
    <p:sldId id="323" r:id="rId15"/>
    <p:sldId id="324" r:id="rId16"/>
    <p:sldId id="325" r:id="rId17"/>
    <p:sldId id="297" r:id="rId18"/>
    <p:sldId id="341" r:id="rId19"/>
    <p:sldId id="326" r:id="rId20"/>
    <p:sldId id="327" r:id="rId21"/>
    <p:sldId id="340" r:id="rId22"/>
    <p:sldId id="334" r:id="rId23"/>
    <p:sldId id="335" r:id="rId24"/>
    <p:sldId id="331" r:id="rId25"/>
    <p:sldId id="333" r:id="rId26"/>
    <p:sldId id="336" r:id="rId27"/>
    <p:sldId id="337" r:id="rId28"/>
    <p:sldId id="338" r:id="rId29"/>
    <p:sldId id="339" r:id="rId30"/>
    <p:sldId id="332" r:id="rId31"/>
    <p:sldId id="298" r:id="rId32"/>
    <p:sldId id="294" r:id="rId33"/>
    <p:sldId id="320" r:id="rId34"/>
    <p:sldId id="316" r:id="rId35"/>
    <p:sldId id="269" r:id="rId36"/>
    <p:sldId id="295" r:id="rId3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Lesson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duhome.com.vn/DHALesson?idGrade=19&amp;idSubject=1&amp;idSeries=117&amp;idTheme=979&amp;IdLevel=1&amp;idThemeServer=63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6: COMMUNITY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1.1 – Vocabulary &amp; Listening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48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432000"/>
            <a:ext cx="113191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3. The place has </a:t>
            </a:r>
            <a:r>
              <a:rPr lang="en-US" sz="3200" b="1" u="sng" dirty="0">
                <a:solidFill>
                  <a:srgbClr val="242021"/>
                </a:solidFill>
              </a:rPr>
              <a:t>developed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from a small fishing village into a famous tourist resort.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a. grow or become bigger or more </a:t>
            </a:r>
            <a:r>
              <a:rPr lang="en-US" sz="3200" dirty="0">
                <a:solidFill>
                  <a:srgbClr val="A3248F"/>
                </a:solidFill>
              </a:rPr>
              <a:t>advanced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b. get smaller or become less advanced</a:t>
            </a:r>
            <a:r>
              <a:rPr lang="en-US" sz="3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In the 1990s, many people </a:t>
            </a:r>
            <a:r>
              <a:rPr lang="en-US" sz="3200" b="1" u="sng" dirty="0"/>
              <a:t>moved away</a:t>
            </a:r>
            <a:r>
              <a:rPr lang="en-US" sz="3200" b="1" dirty="0"/>
              <a:t> </a:t>
            </a:r>
            <a:r>
              <a:rPr lang="en-US" sz="3200" dirty="0"/>
              <a:t>and went to live in bigger cities.</a:t>
            </a:r>
            <a:br>
              <a:rPr lang="en-US" sz="3200" dirty="0"/>
            </a:br>
            <a:r>
              <a:rPr lang="en-US" sz="3200" dirty="0"/>
              <a:t>a. become different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b. go to a different place for work or to live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387924" y="2107732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387923" y="5723770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618" y="390666"/>
            <a:ext cx="111944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5. After the earthquake destroyed the town, it took ten years to </a:t>
            </a:r>
            <a:r>
              <a:rPr lang="en-US" sz="3200" b="1" u="sng" dirty="0">
                <a:solidFill>
                  <a:srgbClr val="242021"/>
                </a:solidFill>
              </a:rPr>
              <a:t>rebuild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the whole area.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a. make something for a second time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b. begin making something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The town has actually </a:t>
            </a:r>
            <a:r>
              <a:rPr lang="en-US" sz="3200" b="1" u="sng" dirty="0">
                <a:solidFill>
                  <a:srgbClr val="242021"/>
                </a:solidFill>
              </a:rPr>
              <a:t>changed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a lot in the last twenty years. Most small stores closed, and now we have big supermarkets.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a. stay the same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b. become different</a:t>
            </a:r>
            <a:r>
              <a:rPr lang="en-US" sz="32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415636" y="2088427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415635" y="5670713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5" y="559015"/>
            <a:ext cx="10307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In pairs: Make sentences using the words in Task a.</a:t>
            </a:r>
            <a:r>
              <a:rPr lang="en-US" sz="3200" dirty="0"/>
              <a:t>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136072" y="2022765"/>
            <a:ext cx="3823855" cy="1219200"/>
          </a:xfrm>
          <a:prstGeom prst="wedgeRoundRectCallout">
            <a:avLst>
              <a:gd name="adj1" fmla="val -46323"/>
              <a:gd name="adj2" fmla="val 84868"/>
              <a:gd name="adj3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My friend moved</a:t>
            </a:r>
            <a:br>
              <a:rPr lang="en-US" sz="3200" b="1" i="1" dirty="0">
                <a:solidFill>
                  <a:srgbClr val="0070C0"/>
                </a:solidFill>
              </a:rPr>
            </a:br>
            <a:r>
              <a:rPr lang="en-US" sz="3200" b="1" i="1" dirty="0">
                <a:solidFill>
                  <a:srgbClr val="0070C0"/>
                </a:solidFill>
              </a:rPr>
              <a:t>away last year.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43600" y="3255820"/>
            <a:ext cx="5112325" cy="1219200"/>
          </a:xfrm>
          <a:prstGeom prst="wedgeRoundRectCallout">
            <a:avLst>
              <a:gd name="adj1" fmla="val 48448"/>
              <a:gd name="adj2" fmla="val 76913"/>
              <a:gd name="adj3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The number of students in our school is increasing. </a:t>
            </a:r>
          </a:p>
        </p:txBody>
      </p:sp>
    </p:spTree>
    <p:extLst>
      <p:ext uri="{BB962C8B-B14F-4D97-AF65-F5344CB8AC3E}">
        <p14:creationId xmlns:p14="http://schemas.microsoft.com/office/powerpoint/2010/main" val="183559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32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5341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a. Unscramble the words</a:t>
            </a:r>
            <a:r>
              <a:rPr lang="en-US" sz="32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62" y="1611890"/>
            <a:ext cx="9738447" cy="4178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6255" y="3422072"/>
            <a:ext cx="58604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      E      V      E      L      O     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6255" y="5104306"/>
            <a:ext cx="66224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I      N      C      R      E      A      S     E</a:t>
            </a: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43" y="1181100"/>
            <a:ext cx="9940204" cy="4261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343889"/>
            <a:ext cx="59851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R      E      B      U      I      L     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0839" y="3024027"/>
            <a:ext cx="70381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M     O     V      E       A      W     A     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7033" y="4707899"/>
            <a:ext cx="65809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D      E      C      R      E      A     S     E</a:t>
            </a:r>
          </a:p>
        </p:txBody>
      </p:sp>
    </p:spTree>
    <p:extLst>
      <p:ext uri="{BB962C8B-B14F-4D97-AF65-F5344CB8AC3E}">
        <p14:creationId xmlns:p14="http://schemas.microsoft.com/office/powerpoint/2010/main" val="27540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7" y="430465"/>
            <a:ext cx="9989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Match the words in Task a. with their definitions.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327" y="1125049"/>
            <a:ext cx="110697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1. get better, or make something better over time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make something bigger, or become bigger in size, number, or amount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become different, or make someone or something different</a:t>
            </a:r>
          </a:p>
          <a:p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4. go to a different place to live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make something smaller, or become smaller in size, number, or amount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make something again, especially if we want to improve what was there before</a:t>
            </a:r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2764" y="109733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develop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4874" y="2122752"/>
            <a:ext cx="217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9511146" y="1348163"/>
            <a:ext cx="263236" cy="20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08564" y="2311231"/>
            <a:ext cx="263236" cy="20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46018" y="3239485"/>
            <a:ext cx="263236" cy="20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532418" y="3779813"/>
            <a:ext cx="263236" cy="20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715491" y="4721922"/>
            <a:ext cx="263236" cy="20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301836" y="5733303"/>
            <a:ext cx="263236" cy="20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77636" y="3006559"/>
            <a:ext cx="217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5654" y="3563624"/>
            <a:ext cx="254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move away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8728" y="4533443"/>
            <a:ext cx="217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decrease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7309" y="5520298"/>
            <a:ext cx="217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rebuild</a:t>
            </a:r>
          </a:p>
        </p:txBody>
      </p:sp>
    </p:spTree>
    <p:extLst>
      <p:ext uri="{BB962C8B-B14F-4D97-AF65-F5344CB8AC3E}">
        <p14:creationId xmlns:p14="http://schemas.microsoft.com/office/powerpoint/2010/main" val="33112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954" y="-1074151"/>
            <a:ext cx="13879584" cy="873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056" y="430383"/>
            <a:ext cx="6551084" cy="11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355122"/>
            <a:ext cx="86036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a. Listen to Mr. Jones talking about how his town has changed in the last thirty years.</a:t>
            </a:r>
            <a:br>
              <a:rPr lang="en-US" sz="3200" b="1" dirty="0"/>
            </a:br>
            <a:r>
              <a:rPr lang="en-US" sz="3200" b="1" dirty="0"/>
              <a:t>Tick (</a:t>
            </a:r>
            <a:r>
              <a:rPr lang="en-US" sz="3200" b="1" dirty="0">
                <a:sym typeface="Wingdings" panose="05000000000000000000" pitchFamily="2" charset="2"/>
              </a:rPr>
              <a:t></a:t>
            </a:r>
            <a:r>
              <a:rPr lang="en-US" sz="3200" b="1" dirty="0"/>
              <a:t>) the picture which best shows the town in the past.</a:t>
            </a:r>
            <a:r>
              <a:rPr lang="en-US" sz="3200" dirty="0"/>
              <a:t>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391" y="523588"/>
            <a:ext cx="2565918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Pre-Listening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61" y="1463907"/>
            <a:ext cx="317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</a:rPr>
              <a:t>Underline the key words/phrases.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708776" y="836210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60084" y="836210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92304" y="836210"/>
            <a:ext cx="2068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78303" y="836210"/>
            <a:ext cx="6831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081867" y="836210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55815" y="1335691"/>
            <a:ext cx="21058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21249" y="1335691"/>
            <a:ext cx="26366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55815" y="1806028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05369" y="1806028"/>
            <a:ext cx="1715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675418" y="1806028"/>
            <a:ext cx="1944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790921" y="1793130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97377" y="2283614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907021" y="2075795"/>
            <a:ext cx="263236" cy="20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6302" y="2864498"/>
            <a:ext cx="8201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1 Is the speaker a male or a female?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2 What’s he </a:t>
            </a:r>
            <a:r>
              <a:rPr lang="en-US" sz="3600" i="1">
                <a:solidFill>
                  <a:srgbClr val="0070C0"/>
                </a:solidFill>
              </a:rPr>
              <a:t>/ she </a:t>
            </a:r>
            <a:r>
              <a:rPr lang="en-US" sz="3600" i="1" dirty="0">
                <a:solidFill>
                  <a:srgbClr val="0070C0"/>
                </a:solidFill>
              </a:rPr>
              <a:t>talking about?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3 What are we going to do? </a:t>
            </a:r>
          </a:p>
        </p:txBody>
      </p:sp>
    </p:spTree>
    <p:extLst>
      <p:ext uri="{BB962C8B-B14F-4D97-AF65-F5344CB8AC3E}">
        <p14:creationId xmlns:p14="http://schemas.microsoft.com/office/powerpoint/2010/main" val="1475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5815" y="330441"/>
            <a:ext cx="86036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a. Listen to Mr. Jones talking about how his town has changed in the last thirty years.</a:t>
            </a:r>
            <a:br>
              <a:rPr lang="en-US" sz="3200" b="1" dirty="0"/>
            </a:br>
            <a:r>
              <a:rPr lang="en-US" sz="3200" b="1" dirty="0"/>
              <a:t>Tick (</a:t>
            </a:r>
            <a:r>
              <a:rPr lang="en-US" sz="3200" b="1" dirty="0">
                <a:sym typeface="Wingdings" panose="05000000000000000000" pitchFamily="2" charset="2"/>
              </a:rPr>
              <a:t></a:t>
            </a:r>
            <a:r>
              <a:rPr lang="en-US" sz="3200" b="1" dirty="0"/>
              <a:t>) the picture which best shows the town in the past.</a:t>
            </a:r>
            <a:r>
              <a:rPr lang="en-US" sz="3200" dirty="0"/>
              <a:t>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1" y="2545440"/>
            <a:ext cx="11373035" cy="379482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708776" y="836210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60084" y="836210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92304" y="836210"/>
            <a:ext cx="2068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78303" y="836210"/>
            <a:ext cx="6831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081867" y="836210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55815" y="1335691"/>
            <a:ext cx="21058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21249" y="1335691"/>
            <a:ext cx="26366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55815" y="1806028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566612" y="1793130"/>
            <a:ext cx="1715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675418" y="1806028"/>
            <a:ext cx="1944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790921" y="1793130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97377" y="2283614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768437" y="1877975"/>
            <a:ext cx="60771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</a:rPr>
              <a:t>Guess the answer!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5907021" y="2075795"/>
            <a:ext cx="263236" cy="20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878" y="506419"/>
            <a:ext cx="2715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What can you see in each picture?</a:t>
            </a:r>
          </a:p>
        </p:txBody>
      </p:sp>
    </p:spTree>
    <p:extLst>
      <p:ext uri="{BB962C8B-B14F-4D97-AF65-F5344CB8AC3E}">
        <p14:creationId xmlns:p14="http://schemas.microsoft.com/office/powerpoint/2010/main" val="194389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8326" y="444494"/>
            <a:ext cx="81741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Where did people move to in the 1990s? 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Why did a lot of people lose their jobs? 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What was polluted in the town? 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4. Is the town better for young or old people? </a:t>
            </a:r>
            <a:br>
              <a:rPr lang="en-US" sz="3200" dirty="0"/>
            </a:br>
            <a:r>
              <a:rPr lang="en-US" sz="3200" dirty="0">
                <a:solidFill>
                  <a:srgbClr val="242021"/>
                </a:solidFill>
              </a:rPr>
              <a:t>____________________________________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2462" y="584567"/>
            <a:ext cx="317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</a:rPr>
              <a:t>Underline the key words/phrases.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0558" y="1085592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97794" y="1085592"/>
            <a:ext cx="11264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58558" y="1090529"/>
            <a:ext cx="12788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99431" y="1085592"/>
            <a:ext cx="20131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10558" y="2554458"/>
            <a:ext cx="724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3722" y="2554458"/>
            <a:ext cx="2359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31394" y="2554458"/>
            <a:ext cx="568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93394" y="2550478"/>
            <a:ext cx="15975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0558" y="4023039"/>
            <a:ext cx="8909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07684" y="4023039"/>
            <a:ext cx="2050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92861" y="4023039"/>
            <a:ext cx="1864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8886" y="5505759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36340" y="5487924"/>
            <a:ext cx="987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58558" y="5505759"/>
            <a:ext cx="38696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869" y="2771040"/>
            <a:ext cx="31774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</a:rPr>
              <a:t>Guess the answers. </a:t>
            </a:r>
          </a:p>
        </p:txBody>
      </p:sp>
    </p:spTree>
    <p:extLst>
      <p:ext uri="{BB962C8B-B14F-4D97-AF65-F5344CB8AC3E}">
        <p14:creationId xmlns:p14="http://schemas.microsoft.com/office/powerpoint/2010/main" val="11774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73" y="1727921"/>
            <a:ext cx="1920785" cy="570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435" y="2693657"/>
            <a:ext cx="3491928" cy="66162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615986" y="5572979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0" y="3695317"/>
            <a:ext cx="3729131" cy="669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303" y="4769278"/>
            <a:ext cx="2891083" cy="463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003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391" y="523588"/>
            <a:ext cx="2907736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While-Listening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585387"/>
            <a:ext cx="7384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Listen once and Tick (</a:t>
            </a:r>
            <a:r>
              <a:rPr lang="en-US" sz="3200" b="1" i="1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r>
              <a:rPr lang="en-US" sz="3200" b="1" i="1" dirty="0">
                <a:solidFill>
                  <a:srgbClr val="0070C0"/>
                </a:solidFill>
              </a:rPr>
              <a:t>)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38" y="1921986"/>
            <a:ext cx="11373035" cy="3794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19" y="2147455"/>
            <a:ext cx="58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307" y="523588"/>
            <a:ext cx="686074" cy="633299"/>
          </a:xfrm>
          <a:prstGeom prst="rect">
            <a:avLst/>
          </a:prstGeom>
        </p:spPr>
      </p:pic>
      <p:pic>
        <p:nvPicPr>
          <p:cNvPr id="7" name="CD1-TRACK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3279" y="585386"/>
            <a:ext cx="646575" cy="646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69364" y="1222979"/>
            <a:ext cx="7384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Take notes the key words!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09" y="5815311"/>
            <a:ext cx="1149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Many factories / coal power plant / It’s much nicer now. 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15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8326" y="444494"/>
            <a:ext cx="81741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Where did people move to in the 1990s? 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Why did a lot of people lose their jobs? 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What was polluted in the town? 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4. Is the town better for young or old people? </a:t>
            </a:r>
            <a:br>
              <a:rPr lang="en-US" sz="3200" dirty="0"/>
            </a:br>
            <a:r>
              <a:rPr lang="en-US" sz="3200" dirty="0">
                <a:solidFill>
                  <a:srgbClr val="242021"/>
                </a:solidFill>
              </a:rPr>
              <a:t>____________________________________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10558" y="1085592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97794" y="1085592"/>
            <a:ext cx="11264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58558" y="1090529"/>
            <a:ext cx="12788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99431" y="1085592"/>
            <a:ext cx="20131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10558" y="2554458"/>
            <a:ext cx="724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3722" y="2554458"/>
            <a:ext cx="2359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31394" y="2554458"/>
            <a:ext cx="568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93394" y="2550478"/>
            <a:ext cx="15975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0558" y="4023039"/>
            <a:ext cx="8909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07684" y="4023039"/>
            <a:ext cx="2050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92861" y="4023039"/>
            <a:ext cx="1864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8886" y="5505759"/>
            <a:ext cx="1398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36340" y="5487924"/>
            <a:ext cx="987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58558" y="5505759"/>
            <a:ext cx="38696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25168" y="1330036"/>
            <a:ext cx="680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Bigger cities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25168" y="2784763"/>
            <a:ext cx="846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factories and coal power plant were closed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5167" y="4253344"/>
            <a:ext cx="680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air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25166" y="5708071"/>
            <a:ext cx="680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Young people</a:t>
            </a:r>
          </a:p>
        </p:txBody>
      </p:sp>
      <p:pic>
        <p:nvPicPr>
          <p:cNvPr id="27" name="CD1-TRACK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8548" y="4021090"/>
            <a:ext cx="1026373" cy="102637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01780" y="479749"/>
            <a:ext cx="26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Now, listen and answer the questions.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2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5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9" grpId="0"/>
      <p:bldP spid="21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04" y="395644"/>
            <a:ext cx="2120382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Scripts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6691" y="1311753"/>
            <a:ext cx="107788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</a:rPr>
              <a:t>Claire: Hello, Mr. Jones. Thank you for helping with my project.</a:t>
            </a:r>
            <a:br>
              <a:rPr lang="en-US" sz="3200" i="1" dirty="0">
                <a:solidFill>
                  <a:srgbClr val="000000"/>
                </a:solidFill>
              </a:rPr>
            </a:br>
            <a:r>
              <a:rPr lang="en-US" sz="3200" i="1" dirty="0">
                <a:solidFill>
                  <a:srgbClr val="000000"/>
                </a:solidFill>
              </a:rPr>
              <a:t>Mr. Jones: That's OK. What do you want to know?</a:t>
            </a:r>
            <a:br>
              <a:rPr lang="en-US" sz="3200" i="1" dirty="0">
                <a:solidFill>
                  <a:srgbClr val="000000"/>
                </a:solidFill>
              </a:rPr>
            </a:br>
            <a:r>
              <a:rPr lang="en-US" sz="3200" i="1" dirty="0">
                <a:solidFill>
                  <a:srgbClr val="000000"/>
                </a:solidFill>
              </a:rPr>
              <a:t>Claire: How has the town changed in the last thirty years?</a:t>
            </a:r>
            <a:br>
              <a:rPr lang="en-US" sz="3200" i="1" dirty="0">
                <a:solidFill>
                  <a:srgbClr val="000000"/>
                </a:solidFill>
              </a:rPr>
            </a:br>
            <a:r>
              <a:rPr lang="en-US" sz="3200" i="1" dirty="0">
                <a:solidFill>
                  <a:srgbClr val="000000"/>
                </a:solidFill>
              </a:rPr>
              <a:t>Mr. Jones: It's changed a lot. There used to be more people, but many people moved away to live in bigger cities in the 1990s.</a:t>
            </a:r>
            <a:br>
              <a:rPr lang="en-US" sz="3200" i="1" dirty="0">
                <a:solidFill>
                  <a:srgbClr val="000000"/>
                </a:solidFill>
              </a:rPr>
            </a:br>
            <a:r>
              <a:rPr lang="en-US" sz="3200" i="1" dirty="0">
                <a:solidFill>
                  <a:srgbClr val="000000"/>
                </a:solidFill>
              </a:rPr>
              <a:t>Claire: Why?</a:t>
            </a:r>
            <a:br>
              <a:rPr lang="en-US" sz="3200" i="1" dirty="0">
                <a:solidFill>
                  <a:srgbClr val="000000"/>
                </a:solidFill>
              </a:rPr>
            </a:br>
            <a:r>
              <a:rPr lang="en-US" sz="3200" i="1" dirty="0">
                <a:solidFill>
                  <a:srgbClr val="000000"/>
                </a:solidFill>
              </a:rPr>
              <a:t>Mr. Jones: Because many factories were closed. There was a coal power plant here, too. That closed too and lots of people lost their jobs. It was terrible for workers here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54" y="395644"/>
            <a:ext cx="1982611" cy="509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3780" y="489080"/>
            <a:ext cx="7218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Practice the conversation with a partner.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208" y="923730"/>
            <a:ext cx="114673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Claire: I see. Has anything got better?</a:t>
            </a:r>
            <a:br>
              <a:rPr lang="en-US" sz="3200" i="1" dirty="0"/>
            </a:br>
            <a:r>
              <a:rPr lang="en-US" sz="3200" i="1" dirty="0"/>
              <a:t>Mr. Jones: Well, when the power plant was here, the air was so polluted. Air quality has gotten a lot better since the power plant closed.</a:t>
            </a:r>
            <a:r>
              <a:rPr lang="en-US" sz="3200" dirty="0"/>
              <a:t> </a:t>
            </a:r>
          </a:p>
          <a:p>
            <a:r>
              <a:rPr lang="en-US" sz="3200" i="1" dirty="0">
                <a:solidFill>
                  <a:srgbClr val="000000"/>
                </a:solidFill>
              </a:rPr>
              <a:t>Claire: Anything else?</a:t>
            </a:r>
            <a:br>
              <a:rPr lang="en-US" sz="3200" i="1" dirty="0">
                <a:solidFill>
                  <a:srgbClr val="000000"/>
                </a:solidFill>
              </a:rPr>
            </a:br>
            <a:r>
              <a:rPr lang="en-US" sz="3200" i="1" dirty="0">
                <a:solidFill>
                  <a:srgbClr val="000000"/>
                </a:solidFill>
              </a:rPr>
              <a:t>Mr. Jones: There's a lot more to do in the town than when I was young. We only had a movie theater when I was your age. That was rebuilt near the park five years ago. It's much nicer now.</a:t>
            </a:r>
            <a:br>
              <a:rPr lang="en-US" sz="3200" i="1" dirty="0">
                <a:solidFill>
                  <a:srgbClr val="000000"/>
                </a:solidFill>
              </a:rPr>
            </a:br>
            <a:r>
              <a:rPr lang="en-US" sz="3200" i="1" dirty="0">
                <a:solidFill>
                  <a:srgbClr val="000000"/>
                </a:solidFill>
              </a:rPr>
              <a:t>Claire: Yes, I love the movie theater.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2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32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49172" y="395644"/>
            <a:ext cx="2565918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Pre-Listening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3490" y="487977"/>
            <a:ext cx="57219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</a:rPr>
              <a:t>Underline the key words/phrases.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764" y="1411307"/>
            <a:ext cx="11222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a. Listen to Emma talking to her grandfather about how their town has changed. Listen and circle all the topics they talk about.</a:t>
            </a:r>
            <a:r>
              <a:rPr lang="en-US" sz="32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16" y="2613216"/>
            <a:ext cx="5857875" cy="34861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50421" y="1875301"/>
            <a:ext cx="12909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49236" y="1875301"/>
            <a:ext cx="997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6486" y="1875301"/>
            <a:ext cx="1472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2885" y="1875301"/>
            <a:ext cx="24980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81321" y="1875301"/>
            <a:ext cx="738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6922" y="2374065"/>
            <a:ext cx="7939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9796" y="2374065"/>
            <a:ext cx="19469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07284" y="2374065"/>
            <a:ext cx="2535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87503" y="2374065"/>
            <a:ext cx="1985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038791" y="2374065"/>
            <a:ext cx="2294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27443" y="3413156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41685" y="3413156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7443" y="4729338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58558" y="4729338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27443" y="6099366"/>
            <a:ext cx="15463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41685" y="6090449"/>
            <a:ext cx="1195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964" y="795279"/>
            <a:ext cx="10584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The town used to be... </a:t>
            </a:r>
          </a:p>
          <a:p>
            <a:pPr marL="514350" indent="-514350">
              <a:buAutoNum type="alphaLcPeriod"/>
            </a:pPr>
            <a:r>
              <a:rPr lang="en-US" sz="3200" dirty="0">
                <a:solidFill>
                  <a:srgbClr val="242021"/>
                </a:solidFill>
              </a:rPr>
              <a:t>bigger. 		b. smaller. 		c. the same size.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2. People moved away from the... </a:t>
            </a:r>
          </a:p>
          <a:p>
            <a:pPr marL="514350" indent="-514350">
              <a:buAutoNum type="alphaLcPeriod"/>
            </a:pPr>
            <a:r>
              <a:rPr lang="en-US" sz="3200" dirty="0">
                <a:solidFill>
                  <a:srgbClr val="242021"/>
                </a:solidFill>
              </a:rPr>
              <a:t>city. 		b. nearby town. 	c. countryside.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3. The main road was... </a:t>
            </a:r>
          </a:p>
          <a:p>
            <a:pPr marL="514350" indent="-514350">
              <a:buAutoNum type="alphaLcPeriod"/>
            </a:pPr>
            <a:r>
              <a:rPr lang="en-US" sz="3200" dirty="0">
                <a:solidFill>
                  <a:srgbClr val="242021"/>
                </a:solidFill>
              </a:rPr>
              <a:t>built. 		b. rebuilt. 		c. developed.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4. Big restaurants and shopping malls were... </a:t>
            </a:r>
          </a:p>
          <a:p>
            <a:pPr marL="514350" indent="-514350">
              <a:buAutoNum type="alphaLcPeriod"/>
            </a:pPr>
            <a:r>
              <a:rPr lang="en-US" sz="3200" dirty="0">
                <a:solidFill>
                  <a:srgbClr val="242021"/>
                </a:solidFill>
              </a:rPr>
              <a:t>opened. 	b. closed. 		c. increased.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5. There used to be...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a. one school. 	b. two schools. 	c. three schools.</a:t>
            </a:r>
            <a:r>
              <a:rPr lang="en-US" sz="320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27576" y="1265701"/>
            <a:ext cx="12372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06995" y="1265701"/>
            <a:ext cx="16113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75176" y="1778320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07540" y="1769403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50740" y="1769403"/>
            <a:ext cx="21101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64339" y="2249373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76280" y="2249373"/>
            <a:ext cx="19065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18364" y="2249373"/>
            <a:ext cx="6927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75176" y="2734283"/>
            <a:ext cx="599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07540" y="2734283"/>
            <a:ext cx="1957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50740" y="2734283"/>
            <a:ext cx="18053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75176" y="3205338"/>
            <a:ext cx="21794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75176" y="3690246"/>
            <a:ext cx="752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21395" y="3690246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50740" y="3690246"/>
            <a:ext cx="15836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64339" y="4189010"/>
            <a:ext cx="5767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25788" y="4673919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07540" y="4673919"/>
            <a:ext cx="1098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50740" y="4673919"/>
            <a:ext cx="1458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64339" y="5172683"/>
            <a:ext cx="2743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64339" y="5657592"/>
            <a:ext cx="16806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21395" y="5648675"/>
            <a:ext cx="19438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50740" y="5657592"/>
            <a:ext cx="21101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282" y="539760"/>
            <a:ext cx="2912282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While-Listening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585387"/>
            <a:ext cx="7384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Listen once and circle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468" y="585387"/>
            <a:ext cx="687971" cy="584775"/>
          </a:xfrm>
          <a:prstGeom prst="rect">
            <a:avLst/>
          </a:prstGeom>
        </p:spPr>
      </p:pic>
      <p:pic>
        <p:nvPicPr>
          <p:cNvPr id="5" name="CD1-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2176" y="539760"/>
            <a:ext cx="768598" cy="768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564" y="1962052"/>
            <a:ext cx="5857875" cy="34861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2826327" y="2088427"/>
            <a:ext cx="1967346" cy="779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6691745" y="3432318"/>
            <a:ext cx="1967346" cy="779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6691745" y="4776209"/>
            <a:ext cx="1967346" cy="779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2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964" y="1210915"/>
            <a:ext cx="10584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The town used to be... </a:t>
            </a:r>
          </a:p>
          <a:p>
            <a:pPr marL="514350" indent="-514350">
              <a:buAutoNum type="alphaLcPeriod"/>
            </a:pPr>
            <a:r>
              <a:rPr lang="en-US" sz="3200" dirty="0">
                <a:solidFill>
                  <a:srgbClr val="242021"/>
                </a:solidFill>
              </a:rPr>
              <a:t>bigger. 		b. smaller. 		c. the same size.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2. People moved away from the... </a:t>
            </a:r>
          </a:p>
          <a:p>
            <a:pPr marL="514350" indent="-514350">
              <a:buAutoNum type="alphaLcPeriod"/>
            </a:pPr>
            <a:r>
              <a:rPr lang="en-US" sz="3200" dirty="0">
                <a:solidFill>
                  <a:srgbClr val="242021"/>
                </a:solidFill>
              </a:rPr>
              <a:t>city. 		b. nearby town. 	c. countryside.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3. The main road was... </a:t>
            </a:r>
          </a:p>
          <a:p>
            <a:pPr marL="514350" indent="-514350">
              <a:buAutoNum type="alphaLcPeriod"/>
            </a:pPr>
            <a:r>
              <a:rPr lang="en-US" sz="3200" dirty="0">
                <a:solidFill>
                  <a:srgbClr val="242021"/>
                </a:solidFill>
              </a:rPr>
              <a:t>built. 		b. rebuilt. 		c. developed.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4. Big restaurants and shopping malls were... </a:t>
            </a:r>
          </a:p>
          <a:p>
            <a:pPr marL="514350" indent="-514350">
              <a:buAutoNum type="alphaLcPeriod"/>
            </a:pPr>
            <a:r>
              <a:rPr lang="en-US" sz="3200" dirty="0">
                <a:solidFill>
                  <a:srgbClr val="242021"/>
                </a:solidFill>
              </a:rPr>
              <a:t>opened. 	b. closed. 		c. increased.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5. There used to be...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a.  one school. 	b. two schools. 	c. three schools.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55964" y="419132"/>
            <a:ext cx="7384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Listen twice and circle the correct options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CD1-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4139" y="619608"/>
            <a:ext cx="945956" cy="9459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3602181" y="1700500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858982" y="2739591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3602180" y="3684268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886690" y="4671963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886690" y="5654182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2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04" y="395644"/>
            <a:ext cx="2120382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Scripts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836" y="804912"/>
            <a:ext cx="1051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Emma: Hi, Grandpa. Thanks for helping me with my geography project.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Grandpa: Sure, Emma. What do you want to know?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Emma: How has the town changed since you were young?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Grandpa: Well, it used to be smaller. New houses and apartments were built in the 1990s. There are also a lot more people.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Emma: Why?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Grandpa: Well, a lot of people moved away from the city to live here. Houses are cheaper and it's nicer for families. Most people drive to work in the city.</a:t>
            </a:r>
            <a:r>
              <a:rPr lang="en-US" sz="2800" dirty="0"/>
              <a:t> </a:t>
            </a:r>
          </a:p>
          <a:p>
            <a:r>
              <a:rPr lang="en-US" sz="2800" dirty="0"/>
              <a:t>Emma: What else has changed?</a:t>
            </a:r>
            <a:br>
              <a:rPr lang="en-US" sz="2800" dirty="0"/>
            </a:br>
            <a:r>
              <a:rPr lang="en-US" sz="2800" dirty="0"/>
              <a:t>Grandpa: There are a lot more cars now. We had a big traffic problem until the main road was rebuilt a few years ago.</a:t>
            </a:r>
          </a:p>
        </p:txBody>
      </p:sp>
    </p:spTree>
    <p:extLst>
      <p:ext uri="{BB962C8B-B14F-4D97-AF65-F5344CB8AC3E}">
        <p14:creationId xmlns:p14="http://schemas.microsoft.com/office/powerpoint/2010/main" val="380039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902" y="695604"/>
            <a:ext cx="117192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Emma: I see. Do you think there are more things to do now than when you were young?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Grandpa: Yeah. Big restaurants and shopping malls were opened in the 1990s. Lots of cafés have opened recently, too. It's a much better place for young people.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Emma: Yeah, I guess so.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Grandpa: Oh, and one other thing. There used to be only one small school for the whole town. That was</a:t>
            </a:r>
            <a:r>
              <a:rPr lang="en-US" sz="2800" dirty="0"/>
              <a:t> closed ten years ago and now all the children go to the two big new schools downtown.</a:t>
            </a:r>
            <a:br>
              <a:rPr lang="en-US" sz="2800" dirty="0"/>
            </a:br>
            <a:r>
              <a:rPr lang="en-US" sz="2800" dirty="0"/>
              <a:t>Emma: OK. Thanks, Grandpa.</a:t>
            </a:r>
            <a:br>
              <a:rPr lang="en-US" sz="2800" dirty="0"/>
            </a:br>
            <a:r>
              <a:rPr lang="en-US" sz="2800" dirty="0"/>
              <a:t>Grandpa: You're welcome. I might have some photos for your project. Let me see... </a:t>
            </a:r>
          </a:p>
        </p:txBody>
      </p:sp>
    </p:spTree>
    <p:extLst>
      <p:ext uri="{BB962C8B-B14F-4D97-AF65-F5344CB8AC3E}">
        <p14:creationId xmlns:p14="http://schemas.microsoft.com/office/powerpoint/2010/main" val="238473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385773"/>
            <a:ext cx="11761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- practice and learn vocab. for changes in the community.</a:t>
            </a:r>
          </a:p>
          <a:p>
            <a:pPr lvl="0"/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- practice listening for specific information.</a:t>
            </a:r>
          </a:p>
          <a:p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- practice functional English (Thanking someone politely).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588509"/>
            <a:ext cx="8967874" cy="27202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780" y="479749"/>
            <a:ext cx="527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Listen and repeat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772" y="533073"/>
            <a:ext cx="625242" cy="4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86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6691" y="154697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397" y="944829"/>
            <a:ext cx="2166065" cy="13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7738" y="3202862"/>
            <a:ext cx="10155382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1 How has your town changed in the last five years?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2 Why do you think it's changed?</a:t>
            </a:r>
            <a:r>
              <a:rPr lang="en-US" sz="3200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814" y="625681"/>
            <a:ext cx="3007990" cy="18956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7282" y="539760"/>
            <a:ext cx="2752530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Post-Listening</a:t>
            </a:r>
          </a:p>
        </p:txBody>
      </p:sp>
    </p:spTree>
    <p:extLst>
      <p:ext uri="{BB962C8B-B14F-4D97-AF65-F5344CB8AC3E}">
        <p14:creationId xmlns:p14="http://schemas.microsoft.com/office/powerpoint/2010/main" val="448088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7282" y="539760"/>
            <a:ext cx="3013787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102" y="541175"/>
            <a:ext cx="2099387" cy="7277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Play!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76" y="544285"/>
            <a:ext cx="2310881" cy="7277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DHA on </a:t>
            </a:r>
            <a:r>
              <a:rPr lang="en-US" sz="2000" b="1" dirty="0" err="1"/>
              <a:t>Eduhome</a:t>
            </a:r>
            <a:endParaRPr lang="en-US" sz="2000" b="1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8649478" y="662473"/>
            <a:ext cx="2946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dirty="0">
                <a:solidFill>
                  <a:srgbClr val="FF0000"/>
                </a:solidFill>
                <a:hlinkClick r:id="rId2"/>
              </a:rPr>
              <a:t>here</a:t>
            </a:r>
            <a:r>
              <a:rPr lang="en-US" i="1" dirty="0"/>
              <a:t>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344" y="1791477"/>
            <a:ext cx="9481869" cy="42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72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832242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516" y="475710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5317" y="1412240"/>
            <a:ext cx="8351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Community life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Listening</a:t>
            </a:r>
            <a:r>
              <a:rPr lang="en-US" sz="3600" dirty="0">
                <a:solidFill>
                  <a:srgbClr val="0070C0"/>
                </a:solidFill>
              </a:rPr>
              <a:t>: for key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functional English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(Thanking someone politely)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8552"/>
            <a:ext cx="11719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Learn by heart vocabularies and make sentences using them.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32.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Grammar on page 49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" y="355459"/>
            <a:ext cx="8958016" cy="61106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19469" y="979714"/>
            <a:ext cx="4889241" cy="48519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New words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increase </a:t>
            </a:r>
            <a:br>
              <a:rPr lang="en-US" sz="3600" dirty="0"/>
            </a:br>
            <a:r>
              <a:rPr lang="en-US" sz="3600" i="1" dirty="0">
                <a:solidFill>
                  <a:srgbClr val="0070C0"/>
                </a:solidFill>
              </a:rPr>
              <a:t>decrease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develop 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move away 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rebuild 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35882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1" y="2908993"/>
            <a:ext cx="10464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What needs changing in your neighborhood?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0" y="500601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0" y="367162"/>
            <a:ext cx="9616440" cy="599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9648" y="904332"/>
            <a:ext cx="5706488" cy="10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867" y="751544"/>
            <a:ext cx="1136253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and repeat. </a:t>
            </a:r>
            <a:r>
              <a:rPr lang="en-US" sz="2600" b="1" i="1" dirty="0">
                <a:solidFill>
                  <a:srgbClr val="0070C0"/>
                </a:solidFill>
              </a:rPr>
              <a:t>Click each phrase to hear the sound.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190" y="5318158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change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(v)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tʃeɪndʒ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189" y="4588396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rebuild </a:t>
            </a:r>
            <a:r>
              <a:rPr lang="en-US" sz="1600" b="1" dirty="0"/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(v)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/ˌ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ːˈ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bɪld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190" y="3857878"/>
            <a:ext cx="1137122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move away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muːv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əˈweɪ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55" y="3128116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develop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dɪˈveləp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/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867" y="2395166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decrease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dɪˈkriːs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/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867" y="1655604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increase</a:t>
            </a:r>
            <a:r>
              <a:rPr lang="vi-VN" sz="1600" b="1" dirty="0"/>
              <a:t>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ɪnˈkriːs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ncre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17381" y="475299"/>
            <a:ext cx="609600" cy="609600"/>
          </a:xfrm>
          <a:prstGeom prst="rect">
            <a:avLst/>
          </a:prstGeom>
        </p:spPr>
      </p:pic>
      <p:pic>
        <p:nvPicPr>
          <p:cNvPr id="16" name="decrea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89671" y="487584"/>
            <a:ext cx="609600" cy="609600"/>
          </a:xfrm>
          <a:prstGeom prst="rect">
            <a:avLst/>
          </a:prstGeom>
        </p:spPr>
      </p:pic>
      <p:pic>
        <p:nvPicPr>
          <p:cNvPr id="17" name="develo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17381" y="487756"/>
            <a:ext cx="609600" cy="609600"/>
          </a:xfrm>
          <a:prstGeom prst="rect">
            <a:avLst/>
          </a:prstGeom>
        </p:spPr>
      </p:pic>
      <p:pic>
        <p:nvPicPr>
          <p:cNvPr id="19" name="move away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89671" y="506139"/>
            <a:ext cx="609600" cy="609600"/>
          </a:xfrm>
          <a:prstGeom prst="rect">
            <a:avLst/>
          </a:prstGeom>
        </p:spPr>
      </p:pic>
      <p:pic>
        <p:nvPicPr>
          <p:cNvPr id="20" name="rebuil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89671" y="539790"/>
            <a:ext cx="609600" cy="609600"/>
          </a:xfrm>
          <a:prstGeom prst="rect">
            <a:avLst/>
          </a:prstGeom>
        </p:spPr>
      </p:pic>
      <p:pic>
        <p:nvPicPr>
          <p:cNvPr id="21" name="chang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89671" y="539790"/>
            <a:ext cx="609600" cy="609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820401" y="374073"/>
            <a:ext cx="748145" cy="77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2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9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255" y="376831"/>
            <a:ext cx="8487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242021"/>
                </a:solidFill>
              </a:rPr>
              <a:t>a.</a:t>
            </a:r>
            <a:r>
              <a:rPr lang="en-US" b="1" dirty="0"/>
              <a:t> </a:t>
            </a:r>
            <a:r>
              <a:rPr lang="en-US" sz="3200" b="1" dirty="0">
                <a:solidFill>
                  <a:srgbClr val="242021"/>
                </a:solidFill>
              </a:rPr>
              <a:t>Circle the correct definitions for the underlined words. Listen and repeat.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376831"/>
            <a:ext cx="2943225" cy="666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217" y="1637757"/>
            <a:ext cx="11513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The population has </a:t>
            </a:r>
            <a:r>
              <a:rPr lang="en-US" sz="3200" b="1" u="sng" dirty="0">
                <a:solidFill>
                  <a:srgbClr val="242021"/>
                </a:solidFill>
              </a:rPr>
              <a:t>increased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from 1 million to 1.2 million.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a. become bigger in size, number, or amount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b. become smaller in size, number, or amount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The number of new students </a:t>
            </a:r>
            <a:r>
              <a:rPr lang="en-US" sz="3200" b="1" u="sng" dirty="0">
                <a:solidFill>
                  <a:srgbClr val="242021"/>
                </a:solidFill>
              </a:rPr>
              <a:t>decreased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from 750 to 650 this year.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a. become bigger in size, number, or amount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b. become smaller in size, number, or amount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263234" y="2592643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263233" y="5498424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1802</Words>
  <Application>Microsoft Office PowerPoint</Application>
  <PresentationFormat>Màn hình rộng</PresentationFormat>
  <Paragraphs>139</Paragraphs>
  <Slides>36</Slides>
  <Notes>2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348</cp:revision>
  <dcterms:created xsi:type="dcterms:W3CDTF">2022-02-12T14:14:43Z</dcterms:created>
  <dcterms:modified xsi:type="dcterms:W3CDTF">2022-07-26T03:59:48Z</dcterms:modified>
</cp:coreProperties>
</file>